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</p:sldMasterIdLst>
  <p:notesMasterIdLst>
    <p:notesMasterId r:id="rId65"/>
  </p:notesMasterIdLst>
  <p:sldIdLst>
    <p:sldId id="256" r:id="rId2"/>
    <p:sldId id="279" r:id="rId3"/>
    <p:sldId id="257" r:id="rId4"/>
    <p:sldId id="269" r:id="rId5"/>
    <p:sldId id="258" r:id="rId6"/>
    <p:sldId id="259" r:id="rId7"/>
    <p:sldId id="260" r:id="rId8"/>
    <p:sldId id="270" r:id="rId9"/>
    <p:sldId id="271" r:id="rId10"/>
    <p:sldId id="261" r:id="rId11"/>
    <p:sldId id="272" r:id="rId12"/>
    <p:sldId id="273" r:id="rId13"/>
    <p:sldId id="274" r:id="rId14"/>
    <p:sldId id="263" r:id="rId15"/>
    <p:sldId id="262" r:id="rId16"/>
    <p:sldId id="264" r:id="rId17"/>
    <p:sldId id="265" r:id="rId18"/>
    <p:sldId id="266" r:id="rId19"/>
    <p:sldId id="275" r:id="rId20"/>
    <p:sldId id="276" r:id="rId21"/>
    <p:sldId id="277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319" r:id="rId57"/>
    <p:sldId id="320" r:id="rId58"/>
    <p:sldId id="321" r:id="rId59"/>
    <p:sldId id="322" r:id="rId60"/>
    <p:sldId id="323" r:id="rId61"/>
    <p:sldId id="299" r:id="rId62"/>
    <p:sldId id="301" r:id="rId63"/>
    <p:sldId id="300" r:id="rId6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6F02AD-1AC7-45E9-9908-867A8E16C6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61AB03-B183-4D9B-9DA0-1A23DC8B22A2}">
      <dgm:prSet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План</a:t>
          </a:r>
          <a:endParaRPr lang="ru-RU" b="1" dirty="0">
            <a:solidFill>
              <a:schemeClr val="bg1"/>
            </a:solidFill>
          </a:endParaRPr>
        </a:p>
      </dgm:t>
    </dgm:pt>
    <dgm:pt modelId="{55A1D44F-1E94-4BB4-91F5-758D25F8D9D0}" type="parTrans" cxnId="{F8AFF0FA-8C36-4C72-BAA8-B3FA8B1FE884}">
      <dgm:prSet/>
      <dgm:spPr/>
      <dgm:t>
        <a:bodyPr/>
        <a:lstStyle/>
        <a:p>
          <a:endParaRPr lang="ru-RU"/>
        </a:p>
      </dgm:t>
    </dgm:pt>
    <dgm:pt modelId="{0A3ABFB3-2467-4C08-8F41-6CEA93A701FE}" type="sibTrans" cxnId="{F8AFF0FA-8C36-4C72-BAA8-B3FA8B1FE884}">
      <dgm:prSet/>
      <dgm:spPr/>
      <dgm:t>
        <a:bodyPr/>
        <a:lstStyle/>
        <a:p>
          <a:endParaRPr lang="ru-RU"/>
        </a:p>
      </dgm:t>
    </dgm:pt>
    <dgm:pt modelId="{1B222770-E3F4-4AA7-936B-E0DFF96A9051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1.Переваги та недоліки лікарської форми порошки</a:t>
          </a:r>
          <a:endParaRPr lang="ru-RU" dirty="0">
            <a:solidFill>
              <a:schemeClr val="bg1"/>
            </a:solidFill>
          </a:endParaRPr>
        </a:p>
      </dgm:t>
    </dgm:pt>
    <dgm:pt modelId="{EE06ED4F-BB05-4CD4-922F-F15E9CE67810}" type="parTrans" cxnId="{83CEFB1E-DFA6-4B9B-9BB7-25BE60BFF3A7}">
      <dgm:prSet/>
      <dgm:spPr/>
      <dgm:t>
        <a:bodyPr/>
        <a:lstStyle/>
        <a:p>
          <a:endParaRPr lang="ru-RU"/>
        </a:p>
      </dgm:t>
    </dgm:pt>
    <dgm:pt modelId="{9E647EE7-880D-45EF-9488-108FA61BE231}" type="sibTrans" cxnId="{83CEFB1E-DFA6-4B9B-9BB7-25BE60BFF3A7}">
      <dgm:prSet/>
      <dgm:spPr/>
      <dgm:t>
        <a:bodyPr/>
        <a:lstStyle/>
        <a:p>
          <a:endParaRPr lang="ru-RU"/>
        </a:p>
      </dgm:t>
    </dgm:pt>
    <dgm:pt modelId="{BF49D646-8AB2-44C2-8EEA-EA95035A2F0B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2.Класифікація порошків</a:t>
          </a:r>
          <a:endParaRPr lang="ru-RU" dirty="0">
            <a:solidFill>
              <a:schemeClr val="bg1"/>
            </a:solidFill>
          </a:endParaRPr>
        </a:p>
      </dgm:t>
    </dgm:pt>
    <dgm:pt modelId="{2E8EB6C7-367F-42E4-AE21-AA268F8EA9C2}" type="parTrans" cxnId="{A159E02F-C9F0-4CFE-A531-1530E85D7B60}">
      <dgm:prSet/>
      <dgm:spPr/>
      <dgm:t>
        <a:bodyPr/>
        <a:lstStyle/>
        <a:p>
          <a:endParaRPr lang="ru-RU"/>
        </a:p>
      </dgm:t>
    </dgm:pt>
    <dgm:pt modelId="{A5B32050-F0C5-4A77-A375-8FA426E8F34B}" type="sibTrans" cxnId="{A159E02F-C9F0-4CFE-A531-1530E85D7B60}">
      <dgm:prSet/>
      <dgm:spPr/>
      <dgm:t>
        <a:bodyPr/>
        <a:lstStyle/>
        <a:p>
          <a:endParaRPr lang="ru-RU"/>
        </a:p>
      </dgm:t>
    </dgm:pt>
    <dgm:pt modelId="{9ACDD4F3-D452-460E-988B-75C34492D279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3. </a:t>
          </a:r>
          <a:r>
            <a:rPr lang="ru-RU" b="1" dirty="0" err="1" smtClean="0">
              <a:solidFill>
                <a:schemeClr val="bg1"/>
              </a:solidFill>
            </a:rPr>
            <a:t>Основні</a:t>
          </a:r>
          <a:r>
            <a:rPr lang="ru-RU" b="1" dirty="0" smtClean="0">
              <a:solidFill>
                <a:schemeClr val="bg1"/>
              </a:solidFill>
            </a:rPr>
            <a:t> </a:t>
          </a:r>
          <a:r>
            <a:rPr lang="ru-RU" b="1" dirty="0" err="1" smtClean="0">
              <a:solidFill>
                <a:schemeClr val="bg1"/>
              </a:solidFill>
            </a:rPr>
            <a:t>вимоги</a:t>
          </a:r>
          <a:r>
            <a:rPr lang="ru-RU" b="1" dirty="0" smtClean="0">
              <a:solidFill>
                <a:schemeClr val="bg1"/>
              </a:solidFill>
            </a:rPr>
            <a:t>, </a:t>
          </a:r>
          <a:r>
            <a:rPr lang="ru-RU" b="1" dirty="0" err="1" smtClean="0">
              <a:solidFill>
                <a:schemeClr val="bg1"/>
              </a:solidFill>
            </a:rPr>
            <a:t>що</a:t>
          </a:r>
          <a:r>
            <a:rPr lang="ru-RU" b="1" dirty="0" smtClean="0">
              <a:solidFill>
                <a:schemeClr val="bg1"/>
              </a:solidFill>
            </a:rPr>
            <a:t> </a:t>
          </a:r>
          <a:r>
            <a:rPr lang="ru-RU" b="1" dirty="0" err="1" smtClean="0">
              <a:solidFill>
                <a:schemeClr val="bg1"/>
              </a:solidFill>
            </a:rPr>
            <a:t>пред'являються</a:t>
          </a:r>
          <a:r>
            <a:rPr lang="ru-RU" b="1" dirty="0" smtClean="0">
              <a:solidFill>
                <a:schemeClr val="bg1"/>
              </a:solidFill>
            </a:rPr>
            <a:t> до </a:t>
          </a:r>
          <a:r>
            <a:rPr lang="ru-RU" b="1" dirty="0" err="1" smtClean="0">
              <a:solidFill>
                <a:schemeClr val="bg1"/>
              </a:solidFill>
            </a:rPr>
            <a:t>порошків</a:t>
          </a:r>
          <a:endParaRPr lang="ru-RU" dirty="0">
            <a:solidFill>
              <a:schemeClr val="bg1"/>
            </a:solidFill>
          </a:endParaRPr>
        </a:p>
      </dgm:t>
    </dgm:pt>
    <dgm:pt modelId="{6356F335-6481-4ABD-9101-0505C72EDA43}" type="parTrans" cxnId="{FAF15B88-ACCC-4FAA-B1B6-C5132234BEC3}">
      <dgm:prSet/>
      <dgm:spPr/>
      <dgm:t>
        <a:bodyPr/>
        <a:lstStyle/>
        <a:p>
          <a:endParaRPr lang="ru-RU"/>
        </a:p>
      </dgm:t>
    </dgm:pt>
    <dgm:pt modelId="{4791255F-280E-4A8B-9A85-C0B0844EBD9C}" type="sibTrans" cxnId="{FAF15B88-ACCC-4FAA-B1B6-C5132234BEC3}">
      <dgm:prSet/>
      <dgm:spPr/>
      <dgm:t>
        <a:bodyPr/>
        <a:lstStyle/>
        <a:p>
          <a:endParaRPr lang="ru-RU"/>
        </a:p>
      </dgm:t>
    </dgm:pt>
    <dgm:pt modelId="{4299DEFA-C040-4EF4-9200-28E5EA734820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4. </a:t>
          </a:r>
          <a:r>
            <a:rPr lang="ru-RU" b="1" dirty="0" err="1" smtClean="0">
              <a:solidFill>
                <a:schemeClr val="bg1"/>
              </a:solidFill>
            </a:rPr>
            <a:t>Способи</a:t>
          </a:r>
          <a:r>
            <a:rPr lang="ru-RU" b="1" dirty="0" smtClean="0">
              <a:solidFill>
                <a:schemeClr val="bg1"/>
              </a:solidFill>
            </a:rPr>
            <a:t> </a:t>
          </a:r>
          <a:r>
            <a:rPr lang="ru-RU" b="1" dirty="0" err="1" smtClean="0">
              <a:solidFill>
                <a:schemeClr val="bg1"/>
              </a:solidFill>
            </a:rPr>
            <a:t>прописування</a:t>
          </a:r>
          <a:r>
            <a:rPr lang="ru-RU" b="1" dirty="0" smtClean="0">
              <a:solidFill>
                <a:schemeClr val="bg1"/>
              </a:solidFill>
            </a:rPr>
            <a:t> </a:t>
          </a:r>
          <a:r>
            <a:rPr lang="ru-RU" b="1" dirty="0" err="1" smtClean="0">
              <a:solidFill>
                <a:schemeClr val="bg1"/>
              </a:solidFill>
            </a:rPr>
            <a:t>порошків</a:t>
          </a:r>
          <a:r>
            <a:rPr lang="ru-RU" b="1" dirty="0" smtClean="0">
              <a:solidFill>
                <a:schemeClr val="bg1"/>
              </a:solidFill>
            </a:rPr>
            <a:t>. </a:t>
          </a:r>
          <a:endParaRPr lang="ru-RU" dirty="0">
            <a:solidFill>
              <a:schemeClr val="bg1"/>
            </a:solidFill>
          </a:endParaRPr>
        </a:p>
      </dgm:t>
    </dgm:pt>
    <dgm:pt modelId="{0EB127A6-8B34-443D-81A6-9EEB107167D7}" type="parTrans" cxnId="{A4BE43AC-DA51-45E4-8B4C-804425584047}">
      <dgm:prSet/>
      <dgm:spPr/>
      <dgm:t>
        <a:bodyPr/>
        <a:lstStyle/>
        <a:p>
          <a:endParaRPr lang="ru-RU"/>
        </a:p>
      </dgm:t>
    </dgm:pt>
    <dgm:pt modelId="{D233CC23-CD4A-4FBD-8A03-7769CEEC1DF2}" type="sibTrans" cxnId="{A4BE43AC-DA51-45E4-8B4C-804425584047}">
      <dgm:prSet/>
      <dgm:spPr/>
      <dgm:t>
        <a:bodyPr/>
        <a:lstStyle/>
        <a:p>
          <a:endParaRPr lang="ru-RU"/>
        </a:p>
      </dgm:t>
    </dgm:pt>
    <dgm:pt modelId="{8F7648A0-7663-4283-B410-B2ADDDD70121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5. Технологічні стадії приготування порошків</a:t>
          </a:r>
          <a:endParaRPr lang="ru-RU" dirty="0">
            <a:solidFill>
              <a:schemeClr val="bg1"/>
            </a:solidFill>
          </a:endParaRPr>
        </a:p>
      </dgm:t>
    </dgm:pt>
    <dgm:pt modelId="{4B5D40CB-06A6-4ECF-B47F-B2BA455C5B22}" type="parTrans" cxnId="{DD627432-28D1-4774-9536-F3D5EDF9D936}">
      <dgm:prSet/>
      <dgm:spPr/>
      <dgm:t>
        <a:bodyPr/>
        <a:lstStyle/>
        <a:p>
          <a:endParaRPr lang="ru-RU"/>
        </a:p>
      </dgm:t>
    </dgm:pt>
    <dgm:pt modelId="{9D72B48B-60D2-4CFC-83B5-9F00E354F644}" type="sibTrans" cxnId="{DD627432-28D1-4774-9536-F3D5EDF9D936}">
      <dgm:prSet/>
      <dgm:spPr/>
      <dgm:t>
        <a:bodyPr/>
        <a:lstStyle/>
        <a:p>
          <a:endParaRPr lang="ru-RU"/>
        </a:p>
      </dgm:t>
    </dgm:pt>
    <dgm:pt modelId="{67B205B3-49FD-4BB4-A958-CDE708A6A354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6. </a:t>
          </a:r>
          <a:r>
            <a:rPr lang="ru-RU" b="1" dirty="0" err="1" smtClean="0">
              <a:solidFill>
                <a:schemeClr val="bg1"/>
              </a:solidFill>
            </a:rPr>
            <a:t>Подрібнення</a:t>
          </a:r>
          <a:r>
            <a:rPr lang="ru-RU" b="1" dirty="0" smtClean="0">
              <a:solidFill>
                <a:schemeClr val="bg1"/>
              </a:solidFill>
            </a:rPr>
            <a:t> (</a:t>
          </a:r>
          <a:r>
            <a:rPr lang="en-US" b="1" dirty="0" err="1" smtClean="0">
              <a:solidFill>
                <a:schemeClr val="bg1"/>
              </a:solidFill>
            </a:rPr>
            <a:t>pulveratio</a:t>
          </a:r>
          <a:r>
            <a:rPr lang="en-US" b="1" dirty="0" smtClean="0">
              <a:solidFill>
                <a:schemeClr val="bg1"/>
              </a:solidFill>
            </a:rPr>
            <a:t>)</a:t>
          </a:r>
          <a:endParaRPr lang="ru-RU" dirty="0">
            <a:solidFill>
              <a:schemeClr val="bg1"/>
            </a:solidFill>
          </a:endParaRPr>
        </a:p>
      </dgm:t>
    </dgm:pt>
    <dgm:pt modelId="{61C48E5F-35E8-46D1-ADFE-C23D135EB425}" type="parTrans" cxnId="{47F44BBC-9478-4668-839B-52656F1E3694}">
      <dgm:prSet/>
      <dgm:spPr/>
      <dgm:t>
        <a:bodyPr/>
        <a:lstStyle/>
        <a:p>
          <a:endParaRPr lang="ru-RU"/>
        </a:p>
      </dgm:t>
    </dgm:pt>
    <dgm:pt modelId="{765480ED-55F8-4D17-B340-98D4D9815808}" type="sibTrans" cxnId="{47F44BBC-9478-4668-839B-52656F1E3694}">
      <dgm:prSet/>
      <dgm:spPr/>
      <dgm:t>
        <a:bodyPr/>
        <a:lstStyle/>
        <a:p>
          <a:endParaRPr lang="ru-RU"/>
        </a:p>
      </dgm:t>
    </dgm:pt>
    <dgm:pt modelId="{848DEA59-F970-4DFD-B089-5C1521C87221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7. Просіювання (</a:t>
          </a:r>
          <a:r>
            <a:rPr lang="en-US" b="1" dirty="0" err="1" smtClean="0">
              <a:solidFill>
                <a:schemeClr val="bg1"/>
              </a:solidFill>
            </a:rPr>
            <a:t>curbatio</a:t>
          </a:r>
          <a:r>
            <a:rPr lang="en-US" b="1" dirty="0" smtClean="0">
              <a:solidFill>
                <a:schemeClr val="bg1"/>
              </a:solidFill>
            </a:rPr>
            <a:t>) </a:t>
          </a:r>
          <a:endParaRPr lang="ru-RU" dirty="0">
            <a:solidFill>
              <a:schemeClr val="bg1"/>
            </a:solidFill>
          </a:endParaRPr>
        </a:p>
      </dgm:t>
    </dgm:pt>
    <dgm:pt modelId="{C2229283-D4B5-47DA-B2FE-967E4DA122A0}" type="parTrans" cxnId="{ED4B1F62-C7B0-4A87-9196-58B70F6E41F7}">
      <dgm:prSet/>
      <dgm:spPr/>
      <dgm:t>
        <a:bodyPr/>
        <a:lstStyle/>
        <a:p>
          <a:endParaRPr lang="ru-RU"/>
        </a:p>
      </dgm:t>
    </dgm:pt>
    <dgm:pt modelId="{C4636463-9CF9-49FF-ADAB-24425FE92289}" type="sibTrans" cxnId="{ED4B1F62-C7B0-4A87-9196-58B70F6E41F7}">
      <dgm:prSet/>
      <dgm:spPr/>
      <dgm:t>
        <a:bodyPr/>
        <a:lstStyle/>
        <a:p>
          <a:endParaRPr lang="ru-RU"/>
        </a:p>
      </dgm:t>
    </dgm:pt>
    <dgm:pt modelId="{390F0B45-6210-4C44-8D76-B8A59E9EEEE1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8. Змішування</a:t>
          </a:r>
          <a:endParaRPr lang="ru-RU" dirty="0">
            <a:solidFill>
              <a:schemeClr val="bg1"/>
            </a:solidFill>
          </a:endParaRPr>
        </a:p>
      </dgm:t>
    </dgm:pt>
    <dgm:pt modelId="{20419DF4-27A5-4C4F-A800-AEF6A6D76D34}" type="parTrans" cxnId="{18959696-307D-4CD2-A3A9-41D4FB4E19A7}">
      <dgm:prSet/>
      <dgm:spPr/>
      <dgm:t>
        <a:bodyPr/>
        <a:lstStyle/>
        <a:p>
          <a:endParaRPr lang="ru-RU"/>
        </a:p>
      </dgm:t>
    </dgm:pt>
    <dgm:pt modelId="{0D6088CB-E01B-4FC2-9A7D-DB4324EB84F1}" type="sibTrans" cxnId="{18959696-307D-4CD2-A3A9-41D4FB4E19A7}">
      <dgm:prSet/>
      <dgm:spPr/>
      <dgm:t>
        <a:bodyPr/>
        <a:lstStyle/>
        <a:p>
          <a:endParaRPr lang="ru-RU"/>
        </a:p>
      </dgm:t>
    </dgm:pt>
    <dgm:pt modelId="{D2303A3B-AC8D-4129-906E-639A961C809C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9. Дозування</a:t>
          </a:r>
          <a:endParaRPr lang="ru-RU" dirty="0">
            <a:solidFill>
              <a:schemeClr val="bg1"/>
            </a:solidFill>
          </a:endParaRPr>
        </a:p>
      </dgm:t>
    </dgm:pt>
    <dgm:pt modelId="{E6F0FEF3-E12D-413B-A544-DFF292A108EB}" type="parTrans" cxnId="{80786473-2925-47E0-8378-6800004975E4}">
      <dgm:prSet/>
      <dgm:spPr/>
      <dgm:t>
        <a:bodyPr/>
        <a:lstStyle/>
        <a:p>
          <a:endParaRPr lang="ru-RU"/>
        </a:p>
      </dgm:t>
    </dgm:pt>
    <dgm:pt modelId="{32AE22CB-B483-43C3-94F5-CCF015C383A7}" type="sibTrans" cxnId="{80786473-2925-47E0-8378-6800004975E4}">
      <dgm:prSet/>
      <dgm:spPr/>
      <dgm:t>
        <a:bodyPr/>
        <a:lstStyle/>
        <a:p>
          <a:endParaRPr lang="ru-RU"/>
        </a:p>
      </dgm:t>
    </dgm:pt>
    <dgm:pt modelId="{A9233790-1D68-4109-B169-71923CC43B15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10. Пакування</a:t>
          </a:r>
          <a:endParaRPr lang="ru-RU" dirty="0">
            <a:solidFill>
              <a:schemeClr val="bg1"/>
            </a:solidFill>
          </a:endParaRPr>
        </a:p>
      </dgm:t>
    </dgm:pt>
    <dgm:pt modelId="{572F6636-2F15-47E5-826C-FF7621462DBC}" type="parTrans" cxnId="{4D981D11-EAFC-4A2A-BB83-EEB50173414A}">
      <dgm:prSet/>
      <dgm:spPr/>
      <dgm:t>
        <a:bodyPr/>
        <a:lstStyle/>
        <a:p>
          <a:endParaRPr lang="ru-RU"/>
        </a:p>
      </dgm:t>
    </dgm:pt>
    <dgm:pt modelId="{68E10A90-8F85-46DC-A7EC-E614B914B2BB}" type="sibTrans" cxnId="{4D981D11-EAFC-4A2A-BB83-EEB50173414A}">
      <dgm:prSet/>
      <dgm:spPr/>
      <dgm:t>
        <a:bodyPr/>
        <a:lstStyle/>
        <a:p>
          <a:endParaRPr lang="ru-RU"/>
        </a:p>
      </dgm:t>
    </dgm:pt>
    <dgm:pt modelId="{011E0175-6BCE-4D72-AD29-EAD4B02A34B8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11. </a:t>
          </a:r>
          <a:r>
            <a:rPr lang="ru-RU" b="1" dirty="0" err="1" smtClean="0">
              <a:solidFill>
                <a:schemeClr val="bg1"/>
              </a:solidFill>
            </a:rPr>
            <a:t>Особливості</a:t>
          </a:r>
          <a:r>
            <a:rPr lang="ru-RU" b="1" dirty="0" smtClean="0">
              <a:solidFill>
                <a:schemeClr val="bg1"/>
              </a:solidFill>
            </a:rPr>
            <a:t> </a:t>
          </a:r>
          <a:r>
            <a:rPr lang="ru-RU" b="1" dirty="0" err="1" smtClean="0">
              <a:solidFill>
                <a:schemeClr val="bg1"/>
              </a:solidFill>
            </a:rPr>
            <a:t>змішування</a:t>
          </a:r>
          <a:endParaRPr lang="ru-RU" dirty="0">
            <a:solidFill>
              <a:schemeClr val="bg1"/>
            </a:solidFill>
          </a:endParaRPr>
        </a:p>
      </dgm:t>
    </dgm:pt>
    <dgm:pt modelId="{F09FCD8A-C311-4773-B0F4-F12880EE38C4}" type="parTrans" cxnId="{75B3215A-0627-4DAB-BFF0-7BF3C80D9ACC}">
      <dgm:prSet/>
      <dgm:spPr/>
      <dgm:t>
        <a:bodyPr/>
        <a:lstStyle/>
        <a:p>
          <a:endParaRPr lang="ru-RU"/>
        </a:p>
      </dgm:t>
    </dgm:pt>
    <dgm:pt modelId="{086FF198-288C-4C6A-B89E-104E7BC54261}" type="sibTrans" cxnId="{75B3215A-0627-4DAB-BFF0-7BF3C80D9ACC}">
      <dgm:prSet/>
      <dgm:spPr/>
      <dgm:t>
        <a:bodyPr/>
        <a:lstStyle/>
        <a:p>
          <a:endParaRPr lang="ru-RU"/>
        </a:p>
      </dgm:t>
    </dgm:pt>
    <dgm:pt modelId="{0C1A192E-E526-4D5F-99AE-EAC38CEF82D4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12. Приклади </a:t>
          </a:r>
          <a:endParaRPr lang="ru-RU" dirty="0">
            <a:solidFill>
              <a:schemeClr val="bg1"/>
            </a:solidFill>
          </a:endParaRPr>
        </a:p>
      </dgm:t>
    </dgm:pt>
    <dgm:pt modelId="{E29AC337-95B4-470C-A891-751CED513195}" type="parTrans" cxnId="{C154C4C7-D484-407F-89E3-5E7B38EC9A94}">
      <dgm:prSet/>
      <dgm:spPr/>
      <dgm:t>
        <a:bodyPr/>
        <a:lstStyle/>
        <a:p>
          <a:endParaRPr lang="ru-RU"/>
        </a:p>
      </dgm:t>
    </dgm:pt>
    <dgm:pt modelId="{5CF893B9-2A7C-4784-8B9F-35A8F9D8923E}" type="sibTrans" cxnId="{C154C4C7-D484-407F-89E3-5E7B38EC9A94}">
      <dgm:prSet/>
      <dgm:spPr/>
      <dgm:t>
        <a:bodyPr/>
        <a:lstStyle/>
        <a:p>
          <a:endParaRPr lang="ru-RU"/>
        </a:p>
      </dgm:t>
    </dgm:pt>
    <dgm:pt modelId="{1463508E-87A3-464C-804A-1D9D360E510E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13. Тести</a:t>
          </a:r>
          <a:endParaRPr lang="ru-RU" dirty="0">
            <a:solidFill>
              <a:schemeClr val="bg1"/>
            </a:solidFill>
          </a:endParaRPr>
        </a:p>
      </dgm:t>
    </dgm:pt>
    <dgm:pt modelId="{AFB8AA71-5DB4-45D7-ADA4-70D1372B1B4D}" type="parTrans" cxnId="{55AB8BFC-5653-42B1-B65A-F3E0E54C02B2}">
      <dgm:prSet/>
      <dgm:spPr/>
      <dgm:t>
        <a:bodyPr/>
        <a:lstStyle/>
        <a:p>
          <a:endParaRPr lang="ru-RU"/>
        </a:p>
      </dgm:t>
    </dgm:pt>
    <dgm:pt modelId="{BF253D56-4B0C-45DF-A59A-A689374FF40F}" type="sibTrans" cxnId="{55AB8BFC-5653-42B1-B65A-F3E0E54C02B2}">
      <dgm:prSet/>
      <dgm:spPr/>
      <dgm:t>
        <a:bodyPr/>
        <a:lstStyle/>
        <a:p>
          <a:endParaRPr lang="ru-RU"/>
        </a:p>
      </dgm:t>
    </dgm:pt>
    <dgm:pt modelId="{888588EC-E278-457B-AC97-FD61817359EF}" type="pres">
      <dgm:prSet presAssocID="{7E6F02AD-1AC7-45E9-9908-867A8E16C6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D6343A-8D8A-47D9-8590-9032F252B64C}" type="pres">
      <dgm:prSet presAssocID="{7261AB03-B183-4D9B-9DA0-1A23DC8B22A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8068F6-3369-4458-A66C-AA48A5A10AB9}" type="pres">
      <dgm:prSet presAssocID="{7261AB03-B183-4D9B-9DA0-1A23DC8B22A2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159E02F-C9F0-4CFE-A531-1530E85D7B60}" srcId="{7261AB03-B183-4D9B-9DA0-1A23DC8B22A2}" destId="{BF49D646-8AB2-44C2-8EEA-EA95035A2F0B}" srcOrd="1" destOrd="0" parTransId="{2E8EB6C7-367F-42E4-AE21-AA268F8EA9C2}" sibTransId="{A5B32050-F0C5-4A77-A375-8FA426E8F34B}"/>
    <dgm:cxn modelId="{A4BE43AC-DA51-45E4-8B4C-804425584047}" srcId="{7261AB03-B183-4D9B-9DA0-1A23DC8B22A2}" destId="{4299DEFA-C040-4EF4-9200-28E5EA734820}" srcOrd="3" destOrd="0" parTransId="{0EB127A6-8B34-443D-81A6-9EEB107167D7}" sibTransId="{D233CC23-CD4A-4FBD-8A03-7769CEEC1DF2}"/>
    <dgm:cxn modelId="{5C56FDD7-038A-4440-AB22-88B9BEEEF172}" type="presOf" srcId="{BF49D646-8AB2-44C2-8EEA-EA95035A2F0B}" destId="{D48068F6-3369-4458-A66C-AA48A5A10AB9}" srcOrd="0" destOrd="1" presId="urn:microsoft.com/office/officeart/2005/8/layout/vList2"/>
    <dgm:cxn modelId="{A68CD3A3-8A84-4313-AC97-1F6D7C92B2C8}" type="presOf" srcId="{0C1A192E-E526-4D5F-99AE-EAC38CEF82D4}" destId="{D48068F6-3369-4458-A66C-AA48A5A10AB9}" srcOrd="0" destOrd="11" presId="urn:microsoft.com/office/officeart/2005/8/layout/vList2"/>
    <dgm:cxn modelId="{F41E1CDB-9284-4E67-B6DF-072EB9BC82D6}" type="presOf" srcId="{8F7648A0-7663-4283-B410-B2ADDDD70121}" destId="{D48068F6-3369-4458-A66C-AA48A5A10AB9}" srcOrd="0" destOrd="4" presId="urn:microsoft.com/office/officeart/2005/8/layout/vList2"/>
    <dgm:cxn modelId="{479AC73A-5405-48D1-9EA8-95D357FE5899}" type="presOf" srcId="{67B205B3-49FD-4BB4-A958-CDE708A6A354}" destId="{D48068F6-3369-4458-A66C-AA48A5A10AB9}" srcOrd="0" destOrd="5" presId="urn:microsoft.com/office/officeart/2005/8/layout/vList2"/>
    <dgm:cxn modelId="{9DFF7964-FE34-44B3-A4F8-B3C478BF0635}" type="presOf" srcId="{1B222770-E3F4-4AA7-936B-E0DFF96A9051}" destId="{D48068F6-3369-4458-A66C-AA48A5A10AB9}" srcOrd="0" destOrd="0" presId="urn:microsoft.com/office/officeart/2005/8/layout/vList2"/>
    <dgm:cxn modelId="{920150AD-F9E2-425A-B307-D1615EC96400}" type="presOf" srcId="{7261AB03-B183-4D9B-9DA0-1A23DC8B22A2}" destId="{3BD6343A-8D8A-47D9-8590-9032F252B64C}" srcOrd="0" destOrd="0" presId="urn:microsoft.com/office/officeart/2005/8/layout/vList2"/>
    <dgm:cxn modelId="{06DB40AC-8A1F-4A60-BAA0-6FA7590C1B17}" type="presOf" srcId="{848DEA59-F970-4DFD-B089-5C1521C87221}" destId="{D48068F6-3369-4458-A66C-AA48A5A10AB9}" srcOrd="0" destOrd="6" presId="urn:microsoft.com/office/officeart/2005/8/layout/vList2"/>
    <dgm:cxn modelId="{8ADAC149-3AF7-491A-B9FA-09A49CE2F9B7}" type="presOf" srcId="{D2303A3B-AC8D-4129-906E-639A961C809C}" destId="{D48068F6-3369-4458-A66C-AA48A5A10AB9}" srcOrd="0" destOrd="8" presId="urn:microsoft.com/office/officeart/2005/8/layout/vList2"/>
    <dgm:cxn modelId="{4B6B4A23-D150-45BF-BD85-4E5DC7F47FA1}" type="presOf" srcId="{390F0B45-6210-4C44-8D76-B8A59E9EEEE1}" destId="{D48068F6-3369-4458-A66C-AA48A5A10AB9}" srcOrd="0" destOrd="7" presId="urn:microsoft.com/office/officeart/2005/8/layout/vList2"/>
    <dgm:cxn modelId="{47F44BBC-9478-4668-839B-52656F1E3694}" srcId="{7261AB03-B183-4D9B-9DA0-1A23DC8B22A2}" destId="{67B205B3-49FD-4BB4-A958-CDE708A6A354}" srcOrd="5" destOrd="0" parTransId="{61C48E5F-35E8-46D1-ADFE-C23D135EB425}" sibTransId="{765480ED-55F8-4D17-B340-98D4D9815808}"/>
    <dgm:cxn modelId="{80786473-2925-47E0-8378-6800004975E4}" srcId="{7261AB03-B183-4D9B-9DA0-1A23DC8B22A2}" destId="{D2303A3B-AC8D-4129-906E-639A961C809C}" srcOrd="8" destOrd="0" parTransId="{E6F0FEF3-E12D-413B-A544-DFF292A108EB}" sibTransId="{32AE22CB-B483-43C3-94F5-CCF015C383A7}"/>
    <dgm:cxn modelId="{C154C4C7-D484-407F-89E3-5E7B38EC9A94}" srcId="{7261AB03-B183-4D9B-9DA0-1A23DC8B22A2}" destId="{0C1A192E-E526-4D5F-99AE-EAC38CEF82D4}" srcOrd="11" destOrd="0" parTransId="{E29AC337-95B4-470C-A891-751CED513195}" sibTransId="{5CF893B9-2A7C-4784-8B9F-35A8F9D8923E}"/>
    <dgm:cxn modelId="{75B3215A-0627-4DAB-BFF0-7BF3C80D9ACC}" srcId="{7261AB03-B183-4D9B-9DA0-1A23DC8B22A2}" destId="{011E0175-6BCE-4D72-AD29-EAD4B02A34B8}" srcOrd="10" destOrd="0" parTransId="{F09FCD8A-C311-4773-B0F4-F12880EE38C4}" sibTransId="{086FF198-288C-4C6A-B89E-104E7BC54261}"/>
    <dgm:cxn modelId="{55AB8BFC-5653-42B1-B65A-F3E0E54C02B2}" srcId="{7261AB03-B183-4D9B-9DA0-1A23DC8B22A2}" destId="{1463508E-87A3-464C-804A-1D9D360E510E}" srcOrd="12" destOrd="0" parTransId="{AFB8AA71-5DB4-45D7-ADA4-70D1372B1B4D}" sibTransId="{BF253D56-4B0C-45DF-A59A-A689374FF40F}"/>
    <dgm:cxn modelId="{BFC1C388-03B7-4120-B4BA-3A088B44CFCC}" type="presOf" srcId="{4299DEFA-C040-4EF4-9200-28E5EA734820}" destId="{D48068F6-3369-4458-A66C-AA48A5A10AB9}" srcOrd="0" destOrd="3" presId="urn:microsoft.com/office/officeart/2005/8/layout/vList2"/>
    <dgm:cxn modelId="{B52084E8-3D3B-423D-A43D-082018575335}" type="presOf" srcId="{7E6F02AD-1AC7-45E9-9908-867A8E16C691}" destId="{888588EC-E278-457B-AC97-FD61817359EF}" srcOrd="0" destOrd="0" presId="urn:microsoft.com/office/officeart/2005/8/layout/vList2"/>
    <dgm:cxn modelId="{ED4B1F62-C7B0-4A87-9196-58B70F6E41F7}" srcId="{7261AB03-B183-4D9B-9DA0-1A23DC8B22A2}" destId="{848DEA59-F970-4DFD-B089-5C1521C87221}" srcOrd="6" destOrd="0" parTransId="{C2229283-D4B5-47DA-B2FE-967E4DA122A0}" sibTransId="{C4636463-9CF9-49FF-ADAB-24425FE92289}"/>
    <dgm:cxn modelId="{858EC797-4A3E-4BD1-B0E7-2518F9FEC5FB}" type="presOf" srcId="{A9233790-1D68-4109-B169-71923CC43B15}" destId="{D48068F6-3369-4458-A66C-AA48A5A10AB9}" srcOrd="0" destOrd="9" presId="urn:microsoft.com/office/officeart/2005/8/layout/vList2"/>
    <dgm:cxn modelId="{DD627432-28D1-4774-9536-F3D5EDF9D936}" srcId="{7261AB03-B183-4D9B-9DA0-1A23DC8B22A2}" destId="{8F7648A0-7663-4283-B410-B2ADDDD70121}" srcOrd="4" destOrd="0" parTransId="{4B5D40CB-06A6-4ECF-B47F-B2BA455C5B22}" sibTransId="{9D72B48B-60D2-4CFC-83B5-9F00E354F644}"/>
    <dgm:cxn modelId="{F8AFF0FA-8C36-4C72-BAA8-B3FA8B1FE884}" srcId="{7E6F02AD-1AC7-45E9-9908-867A8E16C691}" destId="{7261AB03-B183-4D9B-9DA0-1A23DC8B22A2}" srcOrd="0" destOrd="0" parTransId="{55A1D44F-1E94-4BB4-91F5-758D25F8D9D0}" sibTransId="{0A3ABFB3-2467-4C08-8F41-6CEA93A701FE}"/>
    <dgm:cxn modelId="{83CEFB1E-DFA6-4B9B-9BB7-25BE60BFF3A7}" srcId="{7261AB03-B183-4D9B-9DA0-1A23DC8B22A2}" destId="{1B222770-E3F4-4AA7-936B-E0DFF96A9051}" srcOrd="0" destOrd="0" parTransId="{EE06ED4F-BB05-4CD4-922F-F15E9CE67810}" sibTransId="{9E647EE7-880D-45EF-9488-108FA61BE231}"/>
    <dgm:cxn modelId="{FAF15B88-ACCC-4FAA-B1B6-C5132234BEC3}" srcId="{7261AB03-B183-4D9B-9DA0-1A23DC8B22A2}" destId="{9ACDD4F3-D452-460E-988B-75C34492D279}" srcOrd="2" destOrd="0" parTransId="{6356F335-6481-4ABD-9101-0505C72EDA43}" sibTransId="{4791255F-280E-4A8B-9A85-C0B0844EBD9C}"/>
    <dgm:cxn modelId="{D7D70AE4-F040-4F49-953B-3184A74125B9}" type="presOf" srcId="{9ACDD4F3-D452-460E-988B-75C34492D279}" destId="{D48068F6-3369-4458-A66C-AA48A5A10AB9}" srcOrd="0" destOrd="2" presId="urn:microsoft.com/office/officeart/2005/8/layout/vList2"/>
    <dgm:cxn modelId="{AF0ECB98-EE22-4AF5-80D2-BE59954DBB23}" type="presOf" srcId="{011E0175-6BCE-4D72-AD29-EAD4B02A34B8}" destId="{D48068F6-3369-4458-A66C-AA48A5A10AB9}" srcOrd="0" destOrd="10" presId="urn:microsoft.com/office/officeart/2005/8/layout/vList2"/>
    <dgm:cxn modelId="{4D981D11-EAFC-4A2A-BB83-EEB50173414A}" srcId="{7261AB03-B183-4D9B-9DA0-1A23DC8B22A2}" destId="{A9233790-1D68-4109-B169-71923CC43B15}" srcOrd="9" destOrd="0" parTransId="{572F6636-2F15-47E5-826C-FF7621462DBC}" sibTransId="{68E10A90-8F85-46DC-A7EC-E614B914B2BB}"/>
    <dgm:cxn modelId="{7EDA4E1D-61EA-4E11-9FDC-4549D7AD8C61}" type="presOf" srcId="{1463508E-87A3-464C-804A-1D9D360E510E}" destId="{D48068F6-3369-4458-A66C-AA48A5A10AB9}" srcOrd="0" destOrd="12" presId="urn:microsoft.com/office/officeart/2005/8/layout/vList2"/>
    <dgm:cxn modelId="{18959696-307D-4CD2-A3A9-41D4FB4E19A7}" srcId="{7261AB03-B183-4D9B-9DA0-1A23DC8B22A2}" destId="{390F0B45-6210-4C44-8D76-B8A59E9EEEE1}" srcOrd="7" destOrd="0" parTransId="{20419DF4-27A5-4C4F-A800-AEF6A6D76D34}" sibTransId="{0D6088CB-E01B-4FC2-9A7D-DB4324EB84F1}"/>
    <dgm:cxn modelId="{ED156A49-264A-4320-85E5-F64FC093B286}" type="presParOf" srcId="{888588EC-E278-457B-AC97-FD61817359EF}" destId="{3BD6343A-8D8A-47D9-8590-9032F252B64C}" srcOrd="0" destOrd="0" presId="urn:microsoft.com/office/officeart/2005/8/layout/vList2"/>
    <dgm:cxn modelId="{BD6848E6-4332-42BE-B07B-AE3AA3F7D79C}" type="presParOf" srcId="{888588EC-E278-457B-AC97-FD61817359EF}" destId="{D48068F6-3369-4458-A66C-AA48A5A10AB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D6343A-8D8A-47D9-8590-9032F252B64C}">
      <dsp:nvSpPr>
        <dsp:cNvPr id="0" name=""/>
        <dsp:cNvSpPr/>
      </dsp:nvSpPr>
      <dsp:spPr>
        <a:xfrm>
          <a:off x="0" y="6236"/>
          <a:ext cx="10302240" cy="647595"/>
        </a:xfrm>
        <a:prstGeom prst="roundRect">
          <a:avLst/>
        </a:prstGeom>
        <a:solidFill>
          <a:schemeClr val="accent2"/>
        </a:solidFill>
        <a:ln w="31750" cap="flat" cmpd="sng" algn="ctr">
          <a:solidFill>
            <a:schemeClr val="lt1"/>
          </a:solidFill>
          <a:prstDash val="solid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b="1" kern="1200" dirty="0" smtClean="0">
              <a:solidFill>
                <a:schemeClr val="bg1"/>
              </a:solidFill>
            </a:rPr>
            <a:t>План</a:t>
          </a:r>
          <a:endParaRPr lang="ru-RU" sz="2700" b="1" kern="1200" dirty="0">
            <a:solidFill>
              <a:schemeClr val="bg1"/>
            </a:solidFill>
          </a:endParaRPr>
        </a:p>
      </dsp:txBody>
      <dsp:txXfrm>
        <a:off x="31613" y="37849"/>
        <a:ext cx="10239014" cy="584369"/>
      </dsp:txXfrm>
    </dsp:sp>
    <dsp:sp modelId="{D48068F6-3369-4458-A66C-AA48A5A10AB9}">
      <dsp:nvSpPr>
        <dsp:cNvPr id="0" name=""/>
        <dsp:cNvSpPr/>
      </dsp:nvSpPr>
      <dsp:spPr>
        <a:xfrm>
          <a:off x="0" y="653831"/>
          <a:ext cx="10302240" cy="46947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7096" tIns="34290" rIns="192024" bIns="34290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b="1" kern="1200" dirty="0" smtClean="0">
              <a:solidFill>
                <a:schemeClr val="bg1"/>
              </a:solidFill>
            </a:rPr>
            <a:t>1.Переваги та недоліки лікарської форми порошки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b="1" kern="1200" dirty="0" smtClean="0">
              <a:solidFill>
                <a:schemeClr val="bg1"/>
              </a:solidFill>
            </a:rPr>
            <a:t>2.Класифікація порошків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100" b="1" kern="1200" dirty="0" smtClean="0">
              <a:solidFill>
                <a:schemeClr val="bg1"/>
              </a:solidFill>
            </a:rPr>
            <a:t>3. </a:t>
          </a:r>
          <a:r>
            <a:rPr lang="ru-RU" sz="2100" b="1" kern="1200" dirty="0" err="1" smtClean="0">
              <a:solidFill>
                <a:schemeClr val="bg1"/>
              </a:solidFill>
            </a:rPr>
            <a:t>Основні</a:t>
          </a:r>
          <a:r>
            <a:rPr lang="ru-RU" sz="2100" b="1" kern="1200" dirty="0" smtClean="0">
              <a:solidFill>
                <a:schemeClr val="bg1"/>
              </a:solidFill>
            </a:rPr>
            <a:t> </a:t>
          </a:r>
          <a:r>
            <a:rPr lang="ru-RU" sz="2100" b="1" kern="1200" dirty="0" err="1" smtClean="0">
              <a:solidFill>
                <a:schemeClr val="bg1"/>
              </a:solidFill>
            </a:rPr>
            <a:t>вимоги</a:t>
          </a:r>
          <a:r>
            <a:rPr lang="ru-RU" sz="2100" b="1" kern="1200" dirty="0" smtClean="0">
              <a:solidFill>
                <a:schemeClr val="bg1"/>
              </a:solidFill>
            </a:rPr>
            <a:t>, </a:t>
          </a:r>
          <a:r>
            <a:rPr lang="ru-RU" sz="2100" b="1" kern="1200" dirty="0" err="1" smtClean="0">
              <a:solidFill>
                <a:schemeClr val="bg1"/>
              </a:solidFill>
            </a:rPr>
            <a:t>що</a:t>
          </a:r>
          <a:r>
            <a:rPr lang="ru-RU" sz="2100" b="1" kern="1200" dirty="0" smtClean="0">
              <a:solidFill>
                <a:schemeClr val="bg1"/>
              </a:solidFill>
            </a:rPr>
            <a:t> </a:t>
          </a:r>
          <a:r>
            <a:rPr lang="ru-RU" sz="2100" b="1" kern="1200" dirty="0" err="1" smtClean="0">
              <a:solidFill>
                <a:schemeClr val="bg1"/>
              </a:solidFill>
            </a:rPr>
            <a:t>пред'являються</a:t>
          </a:r>
          <a:r>
            <a:rPr lang="ru-RU" sz="2100" b="1" kern="1200" dirty="0" smtClean="0">
              <a:solidFill>
                <a:schemeClr val="bg1"/>
              </a:solidFill>
            </a:rPr>
            <a:t> до </a:t>
          </a:r>
          <a:r>
            <a:rPr lang="ru-RU" sz="2100" b="1" kern="1200" dirty="0" err="1" smtClean="0">
              <a:solidFill>
                <a:schemeClr val="bg1"/>
              </a:solidFill>
            </a:rPr>
            <a:t>порошків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100" b="1" kern="1200" dirty="0" smtClean="0">
              <a:solidFill>
                <a:schemeClr val="bg1"/>
              </a:solidFill>
            </a:rPr>
            <a:t>4. </a:t>
          </a:r>
          <a:r>
            <a:rPr lang="ru-RU" sz="2100" b="1" kern="1200" dirty="0" err="1" smtClean="0">
              <a:solidFill>
                <a:schemeClr val="bg1"/>
              </a:solidFill>
            </a:rPr>
            <a:t>Способи</a:t>
          </a:r>
          <a:r>
            <a:rPr lang="ru-RU" sz="2100" b="1" kern="1200" dirty="0" smtClean="0">
              <a:solidFill>
                <a:schemeClr val="bg1"/>
              </a:solidFill>
            </a:rPr>
            <a:t> </a:t>
          </a:r>
          <a:r>
            <a:rPr lang="ru-RU" sz="2100" b="1" kern="1200" dirty="0" err="1" smtClean="0">
              <a:solidFill>
                <a:schemeClr val="bg1"/>
              </a:solidFill>
            </a:rPr>
            <a:t>прописування</a:t>
          </a:r>
          <a:r>
            <a:rPr lang="ru-RU" sz="2100" b="1" kern="1200" dirty="0" smtClean="0">
              <a:solidFill>
                <a:schemeClr val="bg1"/>
              </a:solidFill>
            </a:rPr>
            <a:t> </a:t>
          </a:r>
          <a:r>
            <a:rPr lang="ru-RU" sz="2100" b="1" kern="1200" dirty="0" err="1" smtClean="0">
              <a:solidFill>
                <a:schemeClr val="bg1"/>
              </a:solidFill>
            </a:rPr>
            <a:t>порошків</a:t>
          </a:r>
          <a:r>
            <a:rPr lang="ru-RU" sz="2100" b="1" kern="1200" dirty="0" smtClean="0">
              <a:solidFill>
                <a:schemeClr val="bg1"/>
              </a:solidFill>
            </a:rPr>
            <a:t>. 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b="1" kern="1200" dirty="0" smtClean="0">
              <a:solidFill>
                <a:schemeClr val="bg1"/>
              </a:solidFill>
            </a:rPr>
            <a:t>5. Технологічні стадії приготування порошків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100" b="1" kern="1200" dirty="0" smtClean="0">
              <a:solidFill>
                <a:schemeClr val="bg1"/>
              </a:solidFill>
            </a:rPr>
            <a:t>6. </a:t>
          </a:r>
          <a:r>
            <a:rPr lang="ru-RU" sz="2100" b="1" kern="1200" dirty="0" err="1" smtClean="0">
              <a:solidFill>
                <a:schemeClr val="bg1"/>
              </a:solidFill>
            </a:rPr>
            <a:t>Подрібнення</a:t>
          </a:r>
          <a:r>
            <a:rPr lang="ru-RU" sz="2100" b="1" kern="1200" dirty="0" smtClean="0">
              <a:solidFill>
                <a:schemeClr val="bg1"/>
              </a:solidFill>
            </a:rPr>
            <a:t> (</a:t>
          </a:r>
          <a:r>
            <a:rPr lang="en-US" sz="2100" b="1" kern="1200" dirty="0" err="1" smtClean="0">
              <a:solidFill>
                <a:schemeClr val="bg1"/>
              </a:solidFill>
            </a:rPr>
            <a:t>pulveratio</a:t>
          </a:r>
          <a:r>
            <a:rPr lang="en-US" sz="2100" b="1" kern="1200" dirty="0" smtClean="0">
              <a:solidFill>
                <a:schemeClr val="bg1"/>
              </a:solidFill>
            </a:rPr>
            <a:t>)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b="1" kern="1200" dirty="0" smtClean="0">
              <a:solidFill>
                <a:schemeClr val="bg1"/>
              </a:solidFill>
            </a:rPr>
            <a:t>7. Просіювання (</a:t>
          </a:r>
          <a:r>
            <a:rPr lang="en-US" sz="2100" b="1" kern="1200" dirty="0" err="1" smtClean="0">
              <a:solidFill>
                <a:schemeClr val="bg1"/>
              </a:solidFill>
            </a:rPr>
            <a:t>curbatio</a:t>
          </a:r>
          <a:r>
            <a:rPr lang="en-US" sz="2100" b="1" kern="1200" dirty="0" smtClean="0">
              <a:solidFill>
                <a:schemeClr val="bg1"/>
              </a:solidFill>
            </a:rPr>
            <a:t>) 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b="1" kern="1200" dirty="0" smtClean="0">
              <a:solidFill>
                <a:schemeClr val="bg1"/>
              </a:solidFill>
            </a:rPr>
            <a:t>8. Змішування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b="1" kern="1200" dirty="0" smtClean="0">
              <a:solidFill>
                <a:schemeClr val="bg1"/>
              </a:solidFill>
            </a:rPr>
            <a:t>9. Дозування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b="1" kern="1200" dirty="0" smtClean="0">
              <a:solidFill>
                <a:schemeClr val="bg1"/>
              </a:solidFill>
            </a:rPr>
            <a:t>10. Пакування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100" b="1" kern="1200" dirty="0" smtClean="0">
              <a:solidFill>
                <a:schemeClr val="bg1"/>
              </a:solidFill>
            </a:rPr>
            <a:t>11. </a:t>
          </a:r>
          <a:r>
            <a:rPr lang="ru-RU" sz="2100" b="1" kern="1200" dirty="0" err="1" smtClean="0">
              <a:solidFill>
                <a:schemeClr val="bg1"/>
              </a:solidFill>
            </a:rPr>
            <a:t>Особливості</a:t>
          </a:r>
          <a:r>
            <a:rPr lang="ru-RU" sz="2100" b="1" kern="1200" dirty="0" smtClean="0">
              <a:solidFill>
                <a:schemeClr val="bg1"/>
              </a:solidFill>
            </a:rPr>
            <a:t> </a:t>
          </a:r>
          <a:r>
            <a:rPr lang="ru-RU" sz="2100" b="1" kern="1200" dirty="0" err="1" smtClean="0">
              <a:solidFill>
                <a:schemeClr val="bg1"/>
              </a:solidFill>
            </a:rPr>
            <a:t>змішування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b="1" kern="1200" dirty="0" smtClean="0">
              <a:solidFill>
                <a:schemeClr val="bg1"/>
              </a:solidFill>
            </a:rPr>
            <a:t>12. Приклади </a:t>
          </a:r>
          <a:endParaRPr lang="ru-RU" sz="2100" kern="1200" dirty="0">
            <a:solidFill>
              <a:schemeClr val="bg1"/>
            </a:solidFill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b="1" kern="1200" dirty="0" smtClean="0">
              <a:solidFill>
                <a:schemeClr val="bg1"/>
              </a:solidFill>
            </a:rPr>
            <a:t>13. Тести</a:t>
          </a:r>
          <a:endParaRPr lang="ru-RU" sz="2100" kern="1200" dirty="0">
            <a:solidFill>
              <a:schemeClr val="bg1"/>
            </a:solidFill>
          </a:endParaRPr>
        </a:p>
      </dsp:txBody>
      <dsp:txXfrm>
        <a:off x="0" y="653831"/>
        <a:ext cx="10302240" cy="46947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F8A44-7733-483D-9335-DCFF08243CA5}" type="datetimeFigureOut">
              <a:rPr lang="uk-UA" smtClean="0"/>
              <a:t>10.01.2021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3970C-94A3-40F6-8145-FF9B2B9457C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1986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3970C-94A3-40F6-8145-FF9B2B9457C0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6577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3970C-94A3-40F6-8145-FF9B2B9457C0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165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B486-79B1-4298-9AA6-04ACD4F05103}" type="datetime1">
              <a:rPr lang="uk-UA" smtClean="0"/>
              <a:t>10.01.2021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036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30099-4E4B-48F9-A1BF-667622F6D491}" type="datetime1">
              <a:rPr lang="uk-UA" smtClean="0"/>
              <a:t>10.01.2021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3552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A41F0-8FC7-48B2-BD42-98B663B42FBA}" type="datetime1">
              <a:rPr lang="uk-UA" smtClean="0"/>
              <a:t>10.01.2021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9610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5734B-49B0-4515-A2B9-87E6C2ECED31}" type="datetime1">
              <a:rPr lang="uk-UA" smtClean="0"/>
              <a:t>10.01.2021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234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26E9-B342-4598-8F93-BE0F9B803555}" type="datetime1">
              <a:rPr lang="uk-UA" smtClean="0"/>
              <a:t>10.01.2021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428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0334-3773-4F6D-8B54-D74DC38E5A4D}" type="datetime1">
              <a:rPr lang="uk-UA" smtClean="0"/>
              <a:t>10.01.2021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250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46A69-938A-478C-85D7-143B5102D87D}" type="datetime1">
              <a:rPr lang="uk-UA" smtClean="0"/>
              <a:t>10.01.2021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089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6841-0F76-4714-840B-1EFE721C162D}" type="datetime1">
              <a:rPr lang="uk-UA" smtClean="0"/>
              <a:t>10.01.2021</a:t>
            </a:fld>
            <a:endParaRPr lang="uk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05881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62A0363-BA6C-47AC-B729-0D069EE56CE8}" type="datetime1">
              <a:rPr lang="uk-UA" smtClean="0"/>
              <a:t>10.01.2021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42985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DC86-8990-4F90-BD66-081C5F2D22DC}" type="datetime1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1858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A652E-D951-4C4B-A976-1989C8563ECD}" type="datetime1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9004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1CCAF-1938-4518-8619-B4727431B294}" type="datetime1">
              <a:rPr lang="uk-UA" smtClean="0"/>
              <a:t>10.01.2021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34634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1">
                <a:solidFill>
                  <a:srgbClr val="AC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8DA1E-73E6-4231-94DB-E0B0E69011C7}" type="datetime1">
              <a:rPr lang="uk-UA" smtClean="0"/>
              <a:t>10.01.2021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972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8FACB6E9-ECD4-4956-A487-2C5EBAE714ED}" type="datetime1">
              <a:rPr lang="uk-UA" smtClean="0"/>
              <a:t>10.01.2021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16E1D39-345B-4F22-A81D-D16D1D3444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21553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5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png"/><Relationship Id="rId11" Type="http://schemas.openxmlformats.org/officeDocument/2006/relationships/image" Target="../media/image39.png"/><Relationship Id="rId5" Type="http://schemas.openxmlformats.org/officeDocument/2006/relationships/image" Target="../media/image54.png"/><Relationship Id="rId10" Type="http://schemas.openxmlformats.org/officeDocument/2006/relationships/image" Target="../media/image40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6.png"/><Relationship Id="rId11" Type="http://schemas.openxmlformats.org/officeDocument/2006/relationships/image" Target="../media/image69.png"/><Relationship Id="rId5" Type="http://schemas.openxmlformats.org/officeDocument/2006/relationships/image" Target="../media/image65.png"/><Relationship Id="rId10" Type="http://schemas.openxmlformats.org/officeDocument/2006/relationships/image" Target="../media/image40.png"/><Relationship Id="rId4" Type="http://schemas.openxmlformats.org/officeDocument/2006/relationships/image" Target="../media/image64.png"/><Relationship Id="rId9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7.png"/><Relationship Id="rId11" Type="http://schemas.openxmlformats.org/officeDocument/2006/relationships/image" Target="../media/image80.png"/><Relationship Id="rId5" Type="http://schemas.openxmlformats.org/officeDocument/2006/relationships/image" Target="../media/image76.png"/><Relationship Id="rId10" Type="http://schemas.openxmlformats.org/officeDocument/2006/relationships/image" Target="../media/image39.png"/><Relationship Id="rId4" Type="http://schemas.openxmlformats.org/officeDocument/2006/relationships/image" Target="../media/image75.png"/><Relationship Id="rId9" Type="http://schemas.openxmlformats.org/officeDocument/2006/relationships/image" Target="../media/image7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5.png"/><Relationship Id="rId4" Type="http://schemas.openxmlformats.org/officeDocument/2006/relationships/image" Target="../media/image8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493" y="123866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3184" y="1315404"/>
            <a:ext cx="10007391" cy="3034923"/>
          </a:xfrm>
        </p:spPr>
        <p:txBody>
          <a:bodyPr>
            <a:noAutofit/>
          </a:bodyPr>
          <a:lstStyle/>
          <a:p>
            <a:r>
              <a:rPr lang="ru-RU" sz="2800" dirty="0" err="1" smtClean="0"/>
              <a:t>Практичне</a:t>
            </a:r>
            <a:r>
              <a:rPr lang="ru-RU" sz="2800" dirty="0" smtClean="0"/>
              <a:t> </a:t>
            </a:r>
            <a:r>
              <a:rPr lang="ru-RU" sz="2800" dirty="0" err="1" smtClean="0"/>
              <a:t>заняття</a:t>
            </a:r>
            <a:r>
              <a:rPr lang="ru-RU" sz="2800" dirty="0" smtClean="0"/>
              <a:t> 2</a:t>
            </a:r>
            <a:br>
              <a:rPr lang="ru-RU" sz="2800" dirty="0" smtClean="0"/>
            </a:br>
            <a:r>
              <a:rPr lang="ru-RU" sz="2800" dirty="0" smtClean="0"/>
              <a:t>Порошки</a:t>
            </a:r>
            <a:r>
              <a:rPr lang="ru-RU" sz="2800" dirty="0"/>
              <a:t>. </a:t>
            </a:r>
            <a:r>
              <a:rPr lang="ru-RU" sz="2800" dirty="0" err="1"/>
              <a:t>Приготування</a:t>
            </a:r>
            <a:r>
              <a:rPr lang="ru-RU" sz="2800" dirty="0"/>
              <a:t> </a:t>
            </a:r>
            <a:r>
              <a:rPr lang="ru-RU" sz="2800" dirty="0" err="1"/>
              <a:t>складних</a:t>
            </a:r>
            <a:r>
              <a:rPr lang="ru-RU" sz="2800" dirty="0"/>
              <a:t> </a:t>
            </a:r>
            <a:r>
              <a:rPr lang="ru-RU" sz="2800" dirty="0" err="1"/>
              <a:t>порошків</a:t>
            </a:r>
            <a:r>
              <a:rPr lang="ru-RU" sz="2800" dirty="0"/>
              <a:t>. </a:t>
            </a:r>
            <a:r>
              <a:rPr lang="ru-RU" sz="2800" dirty="0" err="1"/>
              <a:t>Тритурації</a:t>
            </a:r>
            <a:r>
              <a:rPr lang="ru-RU" sz="2800" dirty="0"/>
              <a:t>. </a:t>
            </a:r>
            <a:r>
              <a:rPr lang="ru-RU" sz="2800" dirty="0" err="1"/>
              <a:t>Технологія</a:t>
            </a:r>
            <a:r>
              <a:rPr lang="ru-RU" sz="2800" dirty="0"/>
              <a:t> </a:t>
            </a:r>
            <a:r>
              <a:rPr lang="ru-RU" sz="2800" dirty="0" err="1"/>
              <a:t>порошків</a:t>
            </a:r>
            <a:r>
              <a:rPr lang="ru-RU" sz="2800" dirty="0"/>
              <a:t> з </a:t>
            </a:r>
            <a:r>
              <a:rPr lang="ru-RU" sz="2800" dirty="0" err="1"/>
              <a:t>сильнодіючими</a:t>
            </a:r>
            <a:r>
              <a:rPr lang="ru-RU" sz="2800" dirty="0"/>
              <a:t> та </a:t>
            </a:r>
            <a:r>
              <a:rPr lang="ru-RU" sz="2800" dirty="0" err="1"/>
              <a:t>отруйними</a:t>
            </a:r>
            <a:r>
              <a:rPr lang="ru-RU" sz="2800" dirty="0"/>
              <a:t> </a:t>
            </a:r>
            <a:r>
              <a:rPr lang="ru-RU" sz="2800" dirty="0" err="1"/>
              <a:t>речовинами</a:t>
            </a:r>
            <a:r>
              <a:rPr lang="ru-RU" sz="2800" dirty="0"/>
              <a:t>, </a:t>
            </a:r>
            <a:r>
              <a:rPr lang="ru-RU" sz="2800" dirty="0" err="1"/>
              <a:t>екстрактами</a:t>
            </a:r>
            <a:r>
              <a:rPr lang="ru-RU" sz="2800" dirty="0"/>
              <a:t>, </a:t>
            </a:r>
            <a:r>
              <a:rPr lang="ru-RU" sz="2800" dirty="0" err="1"/>
              <a:t>напівфабрикатами</a:t>
            </a:r>
            <a:r>
              <a:rPr lang="ru-RU" sz="2800" dirty="0"/>
              <a:t>, пахучими і </a:t>
            </a:r>
            <a:r>
              <a:rPr lang="ru-RU" sz="2800" dirty="0" err="1"/>
              <a:t>барвними</a:t>
            </a:r>
            <a:r>
              <a:rPr lang="ru-RU" sz="2800" dirty="0"/>
              <a:t> </a:t>
            </a:r>
            <a:r>
              <a:rPr lang="ru-RU" sz="2800" dirty="0" err="1"/>
              <a:t>речовинами</a:t>
            </a:r>
            <a:r>
              <a:rPr lang="ru-RU" sz="2800" dirty="0"/>
              <a:t>. </a:t>
            </a:r>
            <a:r>
              <a:rPr lang="ru-RU" sz="2800" dirty="0" err="1"/>
              <a:t>Оцінка</a:t>
            </a:r>
            <a:r>
              <a:rPr lang="ru-RU" sz="2800" dirty="0"/>
              <a:t> </a:t>
            </a:r>
            <a:r>
              <a:rPr lang="ru-RU" sz="2800" dirty="0" err="1"/>
              <a:t>якості</a:t>
            </a:r>
            <a:r>
              <a:rPr lang="ru-RU" sz="2800" dirty="0"/>
              <a:t> </a:t>
            </a:r>
            <a:r>
              <a:rPr lang="ru-RU" sz="2800" dirty="0" err="1"/>
              <a:t>порошків</a:t>
            </a:r>
            <a:r>
              <a:rPr lang="ru-RU" sz="2800" dirty="0"/>
              <a:t>.</a:t>
            </a:r>
            <a:endParaRPr lang="uk-U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915735" y="154116"/>
            <a:ext cx="9472273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ОДЕСЬКИЙ НАЦ</a:t>
            </a:r>
            <a:r>
              <a:rPr lang="uk-UA" sz="2800" b="1" dirty="0" smtClean="0">
                <a:solidFill>
                  <a:schemeClr val="bg1"/>
                </a:solidFill>
              </a:rPr>
              <a:t>І</a:t>
            </a:r>
            <a:r>
              <a:rPr lang="ru-RU" sz="2800" b="1" dirty="0" smtClean="0">
                <a:solidFill>
                  <a:schemeClr val="bg1"/>
                </a:solidFill>
              </a:rPr>
              <a:t>ОНАЛЬНИЙ МЕДИЧНИЙ УНІВЕРСИТЕТ</a:t>
            </a:r>
          </a:p>
          <a:p>
            <a:pPr algn="ctr"/>
            <a:r>
              <a:rPr lang="uk-UA" sz="2800" b="1" dirty="0">
                <a:solidFill>
                  <a:schemeClr val="bg1"/>
                </a:solidFill>
              </a:rPr>
              <a:t>КАФЕДРА ТЕХНОЛОГІЇ </a:t>
            </a:r>
            <a:r>
              <a:rPr lang="uk-UA" sz="2800" b="1" dirty="0" smtClean="0">
                <a:solidFill>
                  <a:schemeClr val="bg1"/>
                </a:solidFill>
              </a:rPr>
              <a:t>ЛІКІВ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70589" y="4682532"/>
            <a:ext cx="6889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</a:rPr>
              <a:t>Практичні заняття  з дисципліни «Технологія ліків»</a:t>
            </a:r>
            <a:endParaRPr lang="uk-UA" sz="2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79999" y="4913364"/>
            <a:ext cx="3016018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bg1"/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bg1"/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bg1"/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bg1"/>
                </a:solidFill>
              </a:rPr>
              <a:t>:</a:t>
            </a:r>
            <a:endParaRPr lang="uk-UA" sz="2000" b="1" dirty="0" smtClean="0">
              <a:solidFill>
                <a:schemeClr val="bg1"/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bg1"/>
                </a:solidFill>
              </a:rPr>
              <a:t>д.фарм.н</a:t>
            </a:r>
            <a:r>
              <a:rPr lang="uk-UA" sz="2000" dirty="0" smtClean="0">
                <a:solidFill>
                  <a:schemeClr val="bg1"/>
                </a:solidFill>
              </a:rPr>
              <a:t>. Борисюк І.Ю.</a:t>
            </a:r>
          </a:p>
          <a:p>
            <a:pPr algn="r"/>
            <a:r>
              <a:rPr lang="uk-UA" sz="2000" dirty="0" smtClean="0">
                <a:solidFill>
                  <a:schemeClr val="bg1"/>
                </a:solidFill>
              </a:rPr>
              <a:t>доц. </a:t>
            </a:r>
            <a:r>
              <a:rPr lang="uk-UA" sz="2000" dirty="0" err="1" smtClean="0">
                <a:solidFill>
                  <a:schemeClr val="bg1"/>
                </a:solidFill>
              </a:rPr>
              <a:t>Фізор</a:t>
            </a:r>
            <a:r>
              <a:rPr lang="uk-UA" sz="2000" dirty="0" smtClean="0">
                <a:solidFill>
                  <a:schemeClr val="bg1"/>
                </a:solidFill>
              </a:rPr>
              <a:t> Н.С.</a:t>
            </a:r>
          </a:p>
          <a:p>
            <a:pPr algn="r"/>
            <a:r>
              <a:rPr lang="uk-UA" sz="2000" dirty="0" smtClean="0">
                <a:solidFill>
                  <a:schemeClr val="bg1"/>
                </a:solidFill>
              </a:rPr>
              <a:t>ас. Молодан Ю.О.</a:t>
            </a:r>
          </a:p>
          <a:p>
            <a:pPr algn="r"/>
            <a:r>
              <a:rPr lang="uk-UA" sz="2000" dirty="0" smtClean="0">
                <a:solidFill>
                  <a:schemeClr val="bg1"/>
                </a:solidFill>
              </a:rPr>
              <a:t>ас. </a:t>
            </a:r>
            <a:r>
              <a:rPr lang="uk-UA" sz="2000" dirty="0" err="1" smtClean="0">
                <a:solidFill>
                  <a:schemeClr val="bg1"/>
                </a:solidFill>
              </a:rPr>
              <a:t>Акішева</a:t>
            </a:r>
            <a:r>
              <a:rPr lang="uk-UA" sz="2000" dirty="0" smtClean="0">
                <a:solidFill>
                  <a:schemeClr val="bg1"/>
                </a:solidFill>
              </a:rPr>
              <a:t> А.С. </a:t>
            </a:r>
            <a:endParaRPr lang="uk-UA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96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6206027"/>
              </p:ext>
            </p:extLst>
          </p:nvPr>
        </p:nvGraphicFramePr>
        <p:xfrm>
          <a:off x="751840" y="487172"/>
          <a:ext cx="10302240" cy="5354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7042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6575" y="238632"/>
            <a:ext cx="7729728" cy="660908"/>
          </a:xfrm>
        </p:spPr>
        <p:txBody>
          <a:bodyPr>
            <a:no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Порошки</a:t>
            </a:r>
            <a:endParaRPr lang="uk-UA" sz="32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0403" y="1006595"/>
            <a:ext cx="10482072" cy="128371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ru-RU" sz="2500" b="1" i="1" u="sng" dirty="0">
                <a:solidFill>
                  <a:schemeClr val="bg1"/>
                </a:solidFill>
              </a:rPr>
              <a:t>Порошки</a:t>
            </a:r>
            <a:r>
              <a:rPr lang="ru-RU" sz="2500" dirty="0">
                <a:solidFill>
                  <a:schemeClr val="bg1"/>
                </a:solidFill>
              </a:rPr>
              <a:t> – тверда </a:t>
            </a:r>
            <a:r>
              <a:rPr lang="ru-RU" sz="2500" dirty="0" err="1">
                <a:solidFill>
                  <a:schemeClr val="bg1"/>
                </a:solidFill>
              </a:rPr>
              <a:t>лікарська</a:t>
            </a:r>
            <a:r>
              <a:rPr lang="ru-RU" sz="2500" dirty="0">
                <a:solidFill>
                  <a:schemeClr val="bg1"/>
                </a:solidFill>
              </a:rPr>
              <a:t> форма для </a:t>
            </a:r>
            <a:r>
              <a:rPr lang="ru-RU" sz="2500" dirty="0" err="1">
                <a:solidFill>
                  <a:schemeClr val="bg1"/>
                </a:solidFill>
              </a:rPr>
              <a:t>внутрішнього</a:t>
            </a:r>
            <a:r>
              <a:rPr lang="ru-RU" sz="2500" dirty="0">
                <a:solidFill>
                  <a:schemeClr val="bg1"/>
                </a:solidFill>
              </a:rPr>
              <a:t> і </a:t>
            </a:r>
            <a:r>
              <a:rPr lang="ru-RU" sz="2500" dirty="0" err="1">
                <a:solidFill>
                  <a:schemeClr val="bg1"/>
                </a:solidFill>
              </a:rPr>
              <a:t>зовнішнього</a:t>
            </a:r>
            <a:r>
              <a:rPr lang="ru-RU" sz="2500" dirty="0">
                <a:solidFill>
                  <a:schemeClr val="bg1"/>
                </a:solidFill>
              </a:rPr>
              <a:t> </a:t>
            </a:r>
            <a:r>
              <a:rPr lang="ru-RU" sz="2500" dirty="0" err="1">
                <a:solidFill>
                  <a:schemeClr val="bg1"/>
                </a:solidFill>
              </a:rPr>
              <a:t>застосування</a:t>
            </a:r>
            <a:r>
              <a:rPr lang="ru-RU" sz="2500" dirty="0">
                <a:solidFill>
                  <a:schemeClr val="bg1"/>
                </a:solidFill>
              </a:rPr>
              <a:t>, </a:t>
            </a:r>
            <a:r>
              <a:rPr lang="ru-RU" sz="2500" dirty="0" err="1">
                <a:solidFill>
                  <a:schemeClr val="bg1"/>
                </a:solidFill>
              </a:rPr>
              <a:t>що</a:t>
            </a:r>
            <a:r>
              <a:rPr lang="ru-RU" sz="2500" dirty="0">
                <a:solidFill>
                  <a:schemeClr val="bg1"/>
                </a:solidFill>
              </a:rPr>
              <a:t> </a:t>
            </a:r>
            <a:r>
              <a:rPr lang="ru-RU" sz="2500" dirty="0" err="1">
                <a:solidFill>
                  <a:schemeClr val="bg1"/>
                </a:solidFill>
              </a:rPr>
              <a:t>складається</a:t>
            </a:r>
            <a:r>
              <a:rPr lang="ru-RU" sz="2500" dirty="0">
                <a:solidFill>
                  <a:schemeClr val="bg1"/>
                </a:solidFill>
              </a:rPr>
              <a:t> з </a:t>
            </a:r>
            <a:r>
              <a:rPr lang="ru-RU" sz="2500" dirty="0" err="1" smtClean="0">
                <a:solidFill>
                  <a:schemeClr val="bg1"/>
                </a:solidFill>
              </a:rPr>
              <a:t>одноЇ</a:t>
            </a:r>
            <a:r>
              <a:rPr lang="ru-RU" sz="2500" dirty="0" smtClean="0">
                <a:solidFill>
                  <a:schemeClr val="bg1"/>
                </a:solidFill>
              </a:rPr>
              <a:t> </a:t>
            </a:r>
            <a:r>
              <a:rPr lang="ru-RU" sz="2500" dirty="0" err="1">
                <a:solidFill>
                  <a:schemeClr val="bg1"/>
                </a:solidFill>
              </a:rPr>
              <a:t>або</a:t>
            </a:r>
            <a:r>
              <a:rPr lang="ru-RU" sz="2500" dirty="0">
                <a:solidFill>
                  <a:schemeClr val="bg1"/>
                </a:solidFill>
              </a:rPr>
              <a:t> </a:t>
            </a:r>
            <a:r>
              <a:rPr lang="ru-RU" sz="2500" dirty="0" err="1">
                <a:solidFill>
                  <a:schemeClr val="bg1"/>
                </a:solidFill>
              </a:rPr>
              <a:t>декількох</a:t>
            </a:r>
            <a:r>
              <a:rPr lang="ru-RU" sz="2500" dirty="0">
                <a:solidFill>
                  <a:schemeClr val="bg1"/>
                </a:solidFill>
              </a:rPr>
              <a:t> </a:t>
            </a:r>
            <a:r>
              <a:rPr lang="ru-RU" sz="2500" dirty="0" err="1">
                <a:solidFill>
                  <a:schemeClr val="bg1"/>
                </a:solidFill>
              </a:rPr>
              <a:t>подрібнених</a:t>
            </a:r>
            <a:r>
              <a:rPr lang="ru-RU" sz="2500" dirty="0">
                <a:solidFill>
                  <a:schemeClr val="bg1"/>
                </a:solidFill>
              </a:rPr>
              <a:t> </a:t>
            </a:r>
            <a:r>
              <a:rPr lang="ru-RU" sz="2500" dirty="0" err="1">
                <a:solidFill>
                  <a:schemeClr val="bg1"/>
                </a:solidFill>
              </a:rPr>
              <a:t>речовин</a:t>
            </a:r>
            <a:r>
              <a:rPr lang="ru-RU" sz="2500" dirty="0">
                <a:solidFill>
                  <a:schemeClr val="bg1"/>
                </a:solidFill>
              </a:rPr>
              <a:t> і </a:t>
            </a:r>
            <a:r>
              <a:rPr lang="ru-RU" sz="2500" dirty="0" err="1">
                <a:solidFill>
                  <a:schemeClr val="bg1"/>
                </a:solidFill>
              </a:rPr>
              <a:t>має</a:t>
            </a:r>
            <a:r>
              <a:rPr lang="ru-RU" sz="2500" dirty="0">
                <a:solidFill>
                  <a:schemeClr val="bg1"/>
                </a:solidFill>
              </a:rPr>
              <a:t> </a:t>
            </a:r>
            <a:r>
              <a:rPr lang="ru-RU" sz="2500" dirty="0" err="1">
                <a:solidFill>
                  <a:schemeClr val="bg1"/>
                </a:solidFill>
              </a:rPr>
              <a:t>властивість</a:t>
            </a:r>
            <a:r>
              <a:rPr lang="ru-RU" sz="2500" dirty="0">
                <a:solidFill>
                  <a:schemeClr val="bg1"/>
                </a:solidFill>
              </a:rPr>
              <a:t> </a:t>
            </a:r>
            <a:r>
              <a:rPr lang="ru-RU" sz="2500" dirty="0" err="1">
                <a:solidFill>
                  <a:schemeClr val="bg1"/>
                </a:solidFill>
              </a:rPr>
              <a:t>сипучості</a:t>
            </a:r>
            <a:r>
              <a:rPr lang="ru-RU" sz="2500" dirty="0">
                <a:solidFill>
                  <a:schemeClr val="bg1"/>
                </a:solidFill>
              </a:rPr>
              <a:t>.</a:t>
            </a:r>
          </a:p>
          <a:p>
            <a:pPr algn="just"/>
            <a:endParaRPr lang="uk-UA" sz="25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7259" y="2366886"/>
            <a:ext cx="11008360" cy="415498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200" b="1" u="sng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2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u="sng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порошків</a:t>
            </a:r>
            <a:r>
              <a:rPr lang="ru-RU" sz="22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200" b="1" u="sng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лікарської</a:t>
            </a:r>
            <a:r>
              <a:rPr lang="ru-RU" sz="22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u="sng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2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u="sng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2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u="sng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віднести</a:t>
            </a:r>
            <a:r>
              <a:rPr lang="ru-RU" sz="22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u="sng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2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200" b="1" u="sng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простота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точність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дозування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універсальність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складу (у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порошків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поєднувати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складом і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властивостям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лікарські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200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2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зручність</a:t>
            </a:r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транспортування</a:t>
            </a:r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200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u="sng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Недоліки</a:t>
            </a:r>
            <a:r>
              <a:rPr lang="ru-RU" sz="22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u="sng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порошків</a:t>
            </a:r>
            <a:r>
              <a:rPr lang="ru-RU" sz="22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ru-RU" sz="2200" b="1" u="sng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повільніша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терапевтична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порівнянні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рідкими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лікарськими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формами;</a:t>
            </a:r>
            <a:endParaRPr lang="ru-RU" sz="2200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погане</a:t>
            </a:r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великою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питомою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поверхнею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(легко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втрачають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поглинають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воду,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окислюються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200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незручність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прийому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пахучих,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барвних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таких,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неприємний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смак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подразнююча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слизову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оболонку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шлунково-кишкового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тракту.</a:t>
            </a:r>
            <a:endParaRPr lang="ru-RU" sz="2200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492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15" y="1634966"/>
            <a:ext cx="5768474" cy="47356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9460" y="1634966"/>
            <a:ext cx="6191766" cy="47356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98669" y="371789"/>
            <a:ext cx="64815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/>
              <a:t>2. КЛАСИФІКАЦІЯ ПОРОШКІВ</a:t>
            </a:r>
            <a:endParaRPr lang="uk-UA" sz="3600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4902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233172"/>
            <a:ext cx="7729728" cy="785137"/>
          </a:xfrm>
        </p:spPr>
        <p:txBody>
          <a:bodyPr>
            <a:no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Залежно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від</a:t>
            </a:r>
            <a:r>
              <a:rPr lang="ru-RU" b="1" dirty="0" smtClean="0">
                <a:solidFill>
                  <a:schemeClr val="bg1"/>
                </a:solidFill>
              </a:rPr>
              <a:t> складу порошки </a:t>
            </a:r>
            <a:r>
              <a:rPr lang="ru-RU" b="1" dirty="0" err="1" smtClean="0">
                <a:solidFill>
                  <a:schemeClr val="bg1"/>
                </a:solidFill>
              </a:rPr>
              <a:t>розділяють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uk-UA" b="1" dirty="0">
              <a:solidFill>
                <a:schemeClr val="bg1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1516842" y="1060288"/>
            <a:ext cx="1686560" cy="3662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8636038" y="1018309"/>
            <a:ext cx="1104714" cy="509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98994" y="1468535"/>
            <a:ext cx="356059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</a:rPr>
              <a:t>Прості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(</a:t>
            </a:r>
            <a:r>
              <a:rPr lang="ru-RU" sz="2400" dirty="0" err="1">
                <a:solidFill>
                  <a:schemeClr val="bg1"/>
                </a:solidFill>
              </a:rPr>
              <a:t>Pulveres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simplices</a:t>
            </a:r>
            <a:r>
              <a:rPr lang="ru-RU" sz="2400" dirty="0" smtClean="0">
                <a:solidFill>
                  <a:schemeClr val="bg1"/>
                </a:solidFill>
              </a:rPr>
              <a:t>)</a:t>
            </a:r>
          </a:p>
          <a:p>
            <a:pPr algn="ctr"/>
            <a:r>
              <a:rPr lang="ru-RU" dirty="0" err="1">
                <a:solidFill>
                  <a:schemeClr val="bg1"/>
                </a:solidFill>
              </a:rPr>
              <a:t>складаються</a:t>
            </a:r>
            <a:r>
              <a:rPr lang="ru-RU" dirty="0">
                <a:solidFill>
                  <a:schemeClr val="bg1"/>
                </a:solidFill>
              </a:rPr>
              <a:t> з одного </a:t>
            </a:r>
            <a:r>
              <a:rPr lang="ru-RU" dirty="0" err="1">
                <a:solidFill>
                  <a:schemeClr val="bg1"/>
                </a:solidFill>
              </a:rPr>
              <a:t>інгредієнта</a:t>
            </a:r>
            <a:endParaRPr lang="uk-UA" sz="2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56946" y="1426556"/>
            <a:ext cx="51110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</a:rPr>
              <a:t>Складні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(</a:t>
            </a:r>
            <a:r>
              <a:rPr lang="ru-RU" sz="2400" dirty="0" err="1">
                <a:solidFill>
                  <a:schemeClr val="bg1"/>
                </a:solidFill>
              </a:rPr>
              <a:t>Pulveres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compositi</a:t>
            </a:r>
            <a:r>
              <a:rPr lang="ru-RU" sz="2400" dirty="0" smtClean="0">
                <a:solidFill>
                  <a:schemeClr val="bg1"/>
                </a:solidFill>
              </a:rPr>
              <a:t>)</a:t>
            </a:r>
          </a:p>
          <a:p>
            <a:pPr algn="ctr"/>
            <a:r>
              <a:rPr lang="ru-RU" dirty="0" err="1">
                <a:solidFill>
                  <a:schemeClr val="bg1"/>
                </a:solidFill>
              </a:rPr>
              <a:t>складаються</a:t>
            </a:r>
            <a:r>
              <a:rPr lang="ru-RU" dirty="0">
                <a:solidFill>
                  <a:schemeClr val="bg1"/>
                </a:solidFill>
              </a:rPr>
              <a:t> з </a:t>
            </a:r>
            <a:r>
              <a:rPr lang="ru-RU" dirty="0" err="1">
                <a:solidFill>
                  <a:schemeClr val="bg1"/>
                </a:solidFill>
              </a:rPr>
              <a:t>декількох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інгредієнтів</a:t>
            </a:r>
            <a:r>
              <a:rPr lang="ru-RU" dirty="0">
                <a:solidFill>
                  <a:schemeClr val="bg1"/>
                </a:solidFill>
              </a:rPr>
              <a:t> (</a:t>
            </a:r>
            <a:r>
              <a:rPr lang="ru-RU" dirty="0" err="1">
                <a:solidFill>
                  <a:schemeClr val="bg1"/>
                </a:solidFill>
              </a:rPr>
              <a:t>іноді</a:t>
            </a:r>
            <a:r>
              <a:rPr lang="ru-RU" dirty="0">
                <a:solidFill>
                  <a:schemeClr val="bg1"/>
                </a:solidFill>
              </a:rPr>
              <a:t> до 10)</a:t>
            </a:r>
            <a:endParaRPr lang="uk-UA" sz="2400" dirty="0">
              <a:solidFill>
                <a:schemeClr val="bg1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black">
          <a:xfrm>
            <a:off x="1996163" y="2827436"/>
            <a:ext cx="8664910" cy="1037982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err="1">
                <a:solidFill>
                  <a:schemeClr val="bg1"/>
                </a:solidFill>
              </a:rPr>
              <a:t>Залежно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від</a:t>
            </a:r>
            <a:r>
              <a:rPr lang="ru-RU" b="1" dirty="0">
                <a:solidFill>
                  <a:schemeClr val="bg1"/>
                </a:solidFill>
              </a:rPr>
              <a:t> характеру </a:t>
            </a:r>
            <a:r>
              <a:rPr lang="ru-RU" b="1" dirty="0" err="1">
                <a:solidFill>
                  <a:schemeClr val="bg1"/>
                </a:solidFill>
              </a:rPr>
              <a:t>дозування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пороші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класифікують</a:t>
            </a:r>
            <a:r>
              <a:rPr lang="ru-RU" b="1" dirty="0">
                <a:solidFill>
                  <a:schemeClr val="bg1"/>
                </a:solidFill>
              </a:rPr>
              <a:t> на </a:t>
            </a:r>
            <a:endParaRPr lang="uk-UA" b="1" dirty="0">
              <a:solidFill>
                <a:schemeClr val="bg1"/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1387856" y="3865418"/>
            <a:ext cx="1686560" cy="3662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9642466" y="3865418"/>
            <a:ext cx="1104714" cy="509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40147" y="4213490"/>
            <a:ext cx="269541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Дозовані</a:t>
            </a: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(</a:t>
            </a:r>
            <a:r>
              <a:rPr lang="ru-RU" sz="2400" dirty="0" err="1">
                <a:solidFill>
                  <a:schemeClr val="bg1"/>
                </a:solidFill>
              </a:rPr>
              <a:t>Pulveres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divisi</a:t>
            </a:r>
            <a:r>
              <a:rPr lang="ru-RU" sz="2400" dirty="0" smtClean="0">
                <a:solidFill>
                  <a:schemeClr val="bg1"/>
                </a:solidFill>
              </a:rPr>
              <a:t>)</a:t>
            </a:r>
          </a:p>
          <a:p>
            <a:pPr algn="ctr"/>
            <a:r>
              <a:rPr lang="ru-RU" dirty="0" err="1">
                <a:solidFill>
                  <a:schemeClr val="bg1"/>
                </a:solidFill>
              </a:rPr>
              <a:t>розділені</a:t>
            </a:r>
            <a:r>
              <a:rPr lang="ru-RU" dirty="0">
                <a:solidFill>
                  <a:schemeClr val="bg1"/>
                </a:solidFill>
              </a:rPr>
              <a:t> на </a:t>
            </a:r>
            <a:r>
              <a:rPr lang="ru-RU" dirty="0" err="1">
                <a:solidFill>
                  <a:schemeClr val="bg1"/>
                </a:solidFill>
              </a:rPr>
              <a:t>окремі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дози</a:t>
            </a:r>
            <a:r>
              <a:rPr lang="ru-RU" dirty="0">
                <a:solidFill>
                  <a:schemeClr val="bg1"/>
                </a:solidFill>
              </a:rPr>
              <a:t> </a:t>
            </a:r>
            <a:endParaRPr lang="uk-UA" sz="2400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437020" y="4323636"/>
            <a:ext cx="244810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Недозовані</a:t>
            </a: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Pulveres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indivisi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ru-RU" dirty="0" err="1">
                <a:solidFill>
                  <a:schemeClr val="bg1"/>
                </a:solidFill>
              </a:rPr>
              <a:t>неподілені</a:t>
            </a:r>
            <a:endParaRPr lang="uk-UA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628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5436" y="258111"/>
            <a:ext cx="7729728" cy="118872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3. </a:t>
            </a:r>
            <a:r>
              <a:rPr lang="ru-RU" sz="3200" b="1" dirty="0" err="1" smtClean="0">
                <a:solidFill>
                  <a:schemeClr val="bg1"/>
                </a:solidFill>
              </a:rPr>
              <a:t>Основні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вимоги</a:t>
            </a:r>
            <a:r>
              <a:rPr lang="ru-RU" sz="3200" b="1" dirty="0">
                <a:solidFill>
                  <a:schemeClr val="bg1"/>
                </a:solidFill>
              </a:rPr>
              <a:t>, </a:t>
            </a:r>
            <a:r>
              <a:rPr lang="ru-RU" sz="3200" b="1" dirty="0" err="1">
                <a:solidFill>
                  <a:schemeClr val="bg1"/>
                </a:solidFill>
              </a:rPr>
              <a:t>що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пред'являються</a:t>
            </a:r>
            <a:r>
              <a:rPr lang="ru-RU" sz="3200" b="1" dirty="0">
                <a:solidFill>
                  <a:schemeClr val="bg1"/>
                </a:solidFill>
              </a:rPr>
              <a:t> до </a:t>
            </a:r>
            <a:r>
              <a:rPr lang="ru-RU" sz="3200" b="1" dirty="0" err="1">
                <a:solidFill>
                  <a:schemeClr val="bg1"/>
                </a:solidFill>
              </a:rPr>
              <a:t>порошків</a:t>
            </a:r>
            <a:endParaRPr lang="uk-UA" sz="32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73752" y="1740680"/>
            <a:ext cx="9873095" cy="4572001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ru-RU" sz="2800" dirty="0" err="1">
                <a:solidFill>
                  <a:schemeClr val="bg1"/>
                </a:solidFill>
              </a:rPr>
              <a:t>сипучість</a:t>
            </a:r>
            <a:r>
              <a:rPr lang="ru-RU" sz="2800" dirty="0" smtClean="0">
                <a:solidFill>
                  <a:schemeClr val="bg1"/>
                </a:solidFill>
              </a:rPr>
              <a:t>;</a:t>
            </a:r>
          </a:p>
          <a:p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рівномірний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розподіл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речовин</a:t>
            </a:r>
            <a:r>
              <a:rPr lang="ru-RU" sz="2800" dirty="0">
                <a:solidFill>
                  <a:schemeClr val="bg1"/>
                </a:solidFill>
              </a:rPr>
              <a:t> в </a:t>
            </a:r>
            <a:r>
              <a:rPr lang="ru-RU" sz="2800" dirty="0" err="1">
                <a:solidFill>
                  <a:schemeClr val="bg1"/>
                </a:solidFill>
              </a:rPr>
              <a:t>усій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масі</a:t>
            </a:r>
            <a:r>
              <a:rPr lang="ru-RU" sz="2800" dirty="0">
                <a:solidFill>
                  <a:schemeClr val="bg1"/>
                </a:solidFill>
              </a:rPr>
              <a:t> складного </a:t>
            </a:r>
            <a:r>
              <a:rPr lang="ru-RU" sz="2800" dirty="0" smtClean="0">
                <a:solidFill>
                  <a:schemeClr val="bg1"/>
                </a:solidFill>
              </a:rPr>
              <a:t>порошку;</a:t>
            </a:r>
          </a:p>
          <a:p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dirty="0" err="1" smtClean="0">
                <a:solidFill>
                  <a:schemeClr val="bg1"/>
                </a:solidFill>
              </a:rPr>
              <a:t>однорідність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змішування</a:t>
            </a:r>
            <a:r>
              <a:rPr lang="ru-RU" sz="2800" dirty="0">
                <a:solidFill>
                  <a:schemeClr val="bg1"/>
                </a:solidFill>
              </a:rPr>
              <a:t>; </a:t>
            </a:r>
            <a:endParaRPr lang="ru-RU" sz="2800" dirty="0" smtClean="0">
              <a:solidFill>
                <a:schemeClr val="bg1"/>
              </a:solidFill>
            </a:endParaRPr>
          </a:p>
          <a:p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dirty="0" err="1" smtClean="0">
                <a:solidFill>
                  <a:schemeClr val="bg1"/>
                </a:solidFill>
              </a:rPr>
              <a:t>точність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дозування</a:t>
            </a:r>
            <a:r>
              <a:rPr lang="ru-RU" sz="2800" dirty="0">
                <a:solidFill>
                  <a:schemeClr val="bg1"/>
                </a:solidFill>
              </a:rPr>
              <a:t>; </a:t>
            </a:r>
            <a:endParaRPr lang="ru-RU" sz="2800" dirty="0" smtClean="0">
              <a:solidFill>
                <a:schemeClr val="bg1"/>
              </a:solidFill>
            </a:endParaRPr>
          </a:p>
          <a:p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dirty="0" err="1" smtClean="0">
                <a:solidFill>
                  <a:schemeClr val="bg1"/>
                </a:solidFill>
              </a:rPr>
              <a:t>стабільність</a:t>
            </a:r>
            <a:r>
              <a:rPr lang="ru-RU" sz="2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139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5" y="148659"/>
            <a:ext cx="8304655" cy="776990"/>
          </a:xfrm>
          <a:solidFill>
            <a:schemeClr val="tx2">
              <a:alpha val="15000"/>
            </a:schemeClr>
          </a:solidFill>
        </p:spPr>
        <p:txBody>
          <a:bodyPr/>
          <a:lstStyle/>
          <a:p>
            <a:pPr algn="just"/>
            <a:r>
              <a:rPr lang="ru-RU" b="1" dirty="0" smtClean="0">
                <a:solidFill>
                  <a:schemeClr val="bg1"/>
                </a:solidFill>
              </a:rPr>
              <a:t>4. </a:t>
            </a:r>
            <a:r>
              <a:rPr lang="ru-RU" b="1" dirty="0" err="1" smtClean="0">
                <a:solidFill>
                  <a:schemeClr val="bg1"/>
                </a:solidFill>
              </a:rPr>
              <a:t>Способи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прописування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порошків</a:t>
            </a:r>
            <a:r>
              <a:rPr lang="ru-RU" b="1" dirty="0">
                <a:solidFill>
                  <a:schemeClr val="bg1"/>
                </a:solidFill>
              </a:rPr>
              <a:t>. </a:t>
            </a:r>
            <a:endParaRPr lang="uk-UA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8198" y="1174174"/>
            <a:ext cx="11457156" cy="47590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i="1" u="sng" dirty="0" err="1">
                <a:solidFill>
                  <a:schemeClr val="bg1"/>
                </a:solidFill>
              </a:rPr>
              <a:t>Дозовані</a:t>
            </a:r>
            <a:r>
              <a:rPr lang="ru-RU" sz="2400" i="1" u="sng" dirty="0">
                <a:solidFill>
                  <a:schemeClr val="bg1"/>
                </a:solidFill>
              </a:rPr>
              <a:t> порошки </a:t>
            </a:r>
            <a:r>
              <a:rPr lang="ru-RU" sz="2400" i="1" u="sng" dirty="0" err="1" smtClean="0">
                <a:solidFill>
                  <a:schemeClr val="bg1"/>
                </a:solidFill>
              </a:rPr>
              <a:t>виписують</a:t>
            </a:r>
            <a:r>
              <a:rPr lang="ru-RU" sz="2400" i="1" u="sng" dirty="0" smtClean="0">
                <a:solidFill>
                  <a:schemeClr val="bg1"/>
                </a:solidFill>
              </a:rPr>
              <a:t> </a:t>
            </a:r>
            <a:r>
              <a:rPr lang="ru-RU" sz="2400" i="1" u="sng" dirty="0" err="1" smtClean="0">
                <a:solidFill>
                  <a:schemeClr val="bg1"/>
                </a:solidFill>
              </a:rPr>
              <a:t>двома</a:t>
            </a:r>
            <a:r>
              <a:rPr lang="ru-RU" sz="2400" i="1" u="sng" dirty="0" smtClean="0">
                <a:solidFill>
                  <a:schemeClr val="bg1"/>
                </a:solidFill>
              </a:rPr>
              <a:t> способами:</a:t>
            </a:r>
          </a:p>
          <a:p>
            <a:pPr algn="just"/>
            <a:r>
              <a:rPr lang="ru-RU" sz="2400" u="sng" dirty="0" err="1">
                <a:solidFill>
                  <a:schemeClr val="bg1"/>
                </a:solidFill>
              </a:rPr>
              <a:t>розподільним</a:t>
            </a:r>
            <a:r>
              <a:rPr lang="ru-RU" sz="2400" dirty="0">
                <a:solidFill>
                  <a:schemeClr val="bg1"/>
                </a:solidFill>
              </a:rPr>
              <a:t> – коли в </a:t>
            </a:r>
            <a:r>
              <a:rPr lang="ru-RU" sz="2400" dirty="0" err="1">
                <a:solidFill>
                  <a:schemeClr val="bg1"/>
                </a:solidFill>
              </a:rPr>
              <a:t>рецепті</a:t>
            </a:r>
            <a:r>
              <a:rPr lang="ru-RU" sz="2400" dirty="0">
                <a:solidFill>
                  <a:schemeClr val="bg1"/>
                </a:solidFill>
              </a:rPr>
              <a:t> прописана </a:t>
            </a:r>
            <a:r>
              <a:rPr lang="ru-RU" sz="2400" dirty="0" err="1">
                <a:solidFill>
                  <a:schemeClr val="bg1"/>
                </a:solidFill>
              </a:rPr>
              <a:t>кількість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речовини</a:t>
            </a:r>
            <a:r>
              <a:rPr lang="ru-RU" sz="2400" dirty="0">
                <a:solidFill>
                  <a:schemeClr val="bg1"/>
                </a:solidFill>
              </a:rPr>
              <a:t> на одну дозу і </a:t>
            </a:r>
            <a:r>
              <a:rPr lang="ru-RU" sz="2400" dirty="0" err="1">
                <a:solidFill>
                  <a:schemeClr val="bg1"/>
                </a:solidFill>
              </a:rPr>
              <a:t>вказано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скільки</a:t>
            </a:r>
            <a:r>
              <a:rPr lang="ru-RU" sz="2400" dirty="0">
                <a:solidFill>
                  <a:schemeClr val="bg1"/>
                </a:solidFill>
              </a:rPr>
              <a:t> таких </a:t>
            </a:r>
            <a:r>
              <a:rPr lang="ru-RU" sz="2400" dirty="0" err="1">
                <a:solidFill>
                  <a:schemeClr val="bg1"/>
                </a:solidFill>
              </a:rPr>
              <a:t>порошків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потрібно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приготувати</a:t>
            </a:r>
            <a:r>
              <a:rPr lang="ru-RU" sz="2400" dirty="0">
                <a:solidFill>
                  <a:schemeClr val="bg1"/>
                </a:solidFill>
              </a:rPr>
              <a:t> (</a:t>
            </a:r>
            <a:r>
              <a:rPr lang="ru-RU" sz="2400" dirty="0" err="1">
                <a:solidFill>
                  <a:schemeClr val="bg1"/>
                </a:solidFill>
              </a:rPr>
              <a:t>застосовується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найчастіше</a:t>
            </a:r>
            <a:r>
              <a:rPr lang="ru-RU" sz="2400" dirty="0" smtClean="0">
                <a:solidFill>
                  <a:schemeClr val="bg1"/>
                </a:solidFill>
              </a:rPr>
              <a:t>).</a:t>
            </a:r>
          </a:p>
          <a:p>
            <a:pPr algn="just"/>
            <a:endParaRPr lang="ru-RU" sz="2400" dirty="0" smtClean="0">
              <a:solidFill>
                <a:schemeClr val="bg1"/>
              </a:solidFill>
            </a:endParaRPr>
          </a:p>
          <a:p>
            <a:pPr algn="just"/>
            <a:endParaRPr lang="ru-RU" sz="2400" dirty="0">
              <a:solidFill>
                <a:schemeClr val="bg1"/>
              </a:solidFill>
            </a:endParaRPr>
          </a:p>
          <a:p>
            <a:pPr algn="just"/>
            <a:endParaRPr lang="ru-RU" sz="2400" dirty="0">
              <a:solidFill>
                <a:schemeClr val="bg1"/>
              </a:solidFill>
            </a:endParaRPr>
          </a:p>
          <a:p>
            <a:pPr algn="just"/>
            <a:r>
              <a:rPr lang="ru-RU" sz="2400" u="sng" dirty="0" err="1">
                <a:solidFill>
                  <a:schemeClr val="bg1"/>
                </a:solidFill>
              </a:rPr>
              <a:t>роздільним</a:t>
            </a:r>
            <a:r>
              <a:rPr lang="ru-RU" sz="2400" dirty="0">
                <a:solidFill>
                  <a:schemeClr val="bg1"/>
                </a:solidFill>
              </a:rPr>
              <a:t> – коли в </a:t>
            </a:r>
            <a:r>
              <a:rPr lang="ru-RU" sz="2400" dirty="0" err="1">
                <a:solidFill>
                  <a:schemeClr val="bg1"/>
                </a:solidFill>
              </a:rPr>
              <a:t>рецепті</a:t>
            </a:r>
            <a:r>
              <a:rPr lang="ru-RU" sz="2400" dirty="0">
                <a:solidFill>
                  <a:schemeClr val="bg1"/>
                </a:solidFill>
              </a:rPr>
              <a:t> прописана </a:t>
            </a:r>
            <a:r>
              <a:rPr lang="ru-RU" sz="2400" dirty="0" err="1">
                <a:solidFill>
                  <a:schemeClr val="bg1"/>
                </a:solidFill>
              </a:rPr>
              <a:t>кількість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лікарської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речовини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відразу</a:t>
            </a:r>
            <a:r>
              <a:rPr lang="ru-RU" sz="2400" dirty="0">
                <a:solidFill>
                  <a:schemeClr val="bg1"/>
                </a:solidFill>
              </a:rPr>
              <a:t> на </a:t>
            </a:r>
            <a:r>
              <a:rPr lang="ru-RU" sz="2400" dirty="0" err="1">
                <a:solidFill>
                  <a:schemeClr val="bg1"/>
                </a:solidFill>
              </a:rPr>
              <a:t>усі</a:t>
            </a:r>
            <a:r>
              <a:rPr lang="ru-RU" sz="2400" dirty="0">
                <a:solidFill>
                  <a:schemeClr val="bg1"/>
                </a:solidFill>
              </a:rPr>
              <a:t> порошки і </a:t>
            </a:r>
            <a:r>
              <a:rPr lang="ru-RU" sz="2400" dirty="0" err="1">
                <a:solidFill>
                  <a:schemeClr val="bg1"/>
                </a:solidFill>
              </a:rPr>
              <a:t>вказано</a:t>
            </a:r>
            <a:r>
              <a:rPr lang="ru-RU" sz="2400" dirty="0">
                <a:solidFill>
                  <a:schemeClr val="bg1"/>
                </a:solidFill>
              </a:rPr>
              <a:t>, на </a:t>
            </a:r>
            <a:r>
              <a:rPr lang="ru-RU" sz="2400" dirty="0" err="1">
                <a:solidFill>
                  <a:schemeClr val="bg1"/>
                </a:solidFill>
              </a:rPr>
              <a:t>скільки</a:t>
            </a:r>
            <a:r>
              <a:rPr lang="ru-RU" sz="2400" dirty="0">
                <a:solidFill>
                  <a:schemeClr val="bg1"/>
                </a:solidFill>
              </a:rPr>
              <a:t> доз </a:t>
            </a:r>
            <a:r>
              <a:rPr lang="ru-RU" sz="2400" dirty="0" err="1">
                <a:solidFill>
                  <a:schemeClr val="bg1"/>
                </a:solidFill>
              </a:rPr>
              <a:t>необхідно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розділити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загальну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масу</a:t>
            </a:r>
            <a:r>
              <a:rPr lang="ru-RU" sz="2400" dirty="0">
                <a:solidFill>
                  <a:schemeClr val="bg1"/>
                </a:solidFill>
              </a:rPr>
              <a:t> (</a:t>
            </a:r>
            <a:r>
              <a:rPr lang="ru-RU" sz="2400" dirty="0" err="1">
                <a:solidFill>
                  <a:schemeClr val="bg1"/>
                </a:solidFill>
              </a:rPr>
              <a:t>застосовується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рідко</a:t>
            </a:r>
            <a:r>
              <a:rPr lang="ru-RU" sz="2400" dirty="0">
                <a:solidFill>
                  <a:schemeClr val="bg1"/>
                </a:solidFill>
              </a:rPr>
              <a:t>).</a:t>
            </a:r>
          </a:p>
          <a:p>
            <a:pPr algn="just"/>
            <a:endParaRPr lang="uk-UA" sz="24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732" y="2512496"/>
            <a:ext cx="4393640" cy="15266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767" y="4926663"/>
            <a:ext cx="4344605" cy="1661173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207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0486" y="150775"/>
            <a:ext cx="7729728" cy="1188720"/>
          </a:xfrm>
        </p:spPr>
        <p:txBody>
          <a:bodyPr>
            <a:noAutofit/>
          </a:bodyPr>
          <a:lstStyle/>
          <a:p>
            <a:r>
              <a:rPr lang="uk-UA" sz="3600" b="1" dirty="0" smtClean="0"/>
              <a:t>5. Технологічні </a:t>
            </a:r>
            <a:r>
              <a:rPr lang="uk-UA" sz="3600" b="1" dirty="0"/>
              <a:t>стадії приготування </a:t>
            </a:r>
            <a:r>
              <a:rPr lang="uk-UA" sz="3600" b="1" dirty="0" smtClean="0"/>
              <a:t>порошків</a:t>
            </a:r>
            <a:endParaRPr lang="uk-UA" sz="36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0814" y="1413259"/>
            <a:ext cx="7309072" cy="5258846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3535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651" y="964642"/>
            <a:ext cx="6061841" cy="461526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00657" y="5509568"/>
            <a:ext cx="86985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u="sng" dirty="0" err="1"/>
              <a:t>Подрібнення</a:t>
            </a:r>
            <a:r>
              <a:rPr lang="ru-RU" sz="2400" b="1" i="1" u="sng" dirty="0"/>
              <a:t> (</a:t>
            </a:r>
            <a:r>
              <a:rPr lang="en-US" sz="2400" b="1" i="1" u="sng" dirty="0" err="1"/>
              <a:t>Pulveratio</a:t>
            </a:r>
            <a:r>
              <a:rPr lang="en-US" sz="2400" b="1" i="1" u="sng" dirty="0"/>
              <a:t>)</a:t>
            </a:r>
            <a:r>
              <a:rPr lang="ru-RU" sz="2400" b="1" i="1" u="sng" dirty="0"/>
              <a:t> </a:t>
            </a:r>
            <a:r>
              <a:rPr lang="ru-RU" sz="2400" dirty="0"/>
              <a:t>–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процес</a:t>
            </a:r>
            <a:r>
              <a:rPr lang="ru-RU" sz="2400" dirty="0"/>
              <a:t> </a:t>
            </a:r>
            <a:r>
              <a:rPr lang="ru-RU" sz="2400" dirty="0" err="1"/>
              <a:t>зменшення</a:t>
            </a:r>
            <a:r>
              <a:rPr lang="ru-RU" sz="2400" dirty="0"/>
              <a:t> </a:t>
            </a:r>
            <a:r>
              <a:rPr lang="ru-RU" sz="2400" dirty="0" err="1"/>
              <a:t>розмірів</a:t>
            </a:r>
            <a:r>
              <a:rPr lang="ru-RU" sz="2400" dirty="0"/>
              <a:t> </a:t>
            </a:r>
            <a:r>
              <a:rPr lang="ru-RU" sz="2400" dirty="0" err="1"/>
              <a:t>часток</a:t>
            </a:r>
            <a:r>
              <a:rPr lang="ru-RU" sz="2400" dirty="0"/>
              <a:t> </a:t>
            </a:r>
            <a:r>
              <a:rPr lang="ru-RU" sz="2400" dirty="0" err="1"/>
              <a:t>твердих</a:t>
            </a:r>
            <a:r>
              <a:rPr lang="ru-RU" sz="2400" dirty="0"/>
              <a:t> </a:t>
            </a:r>
            <a:r>
              <a:rPr lang="ru-RU" sz="2400" dirty="0" err="1"/>
              <a:t>лікарських</a:t>
            </a:r>
            <a:r>
              <a:rPr lang="ru-RU" sz="2400" dirty="0"/>
              <a:t> </a:t>
            </a:r>
            <a:r>
              <a:rPr lang="ru-RU" sz="2400" dirty="0" err="1"/>
              <a:t>засобів</a:t>
            </a:r>
            <a:r>
              <a:rPr lang="ru-RU" sz="2400" dirty="0"/>
              <a:t> за </a:t>
            </a:r>
            <a:r>
              <a:rPr lang="ru-RU" sz="2400" dirty="0" err="1"/>
              <a:t>допомогою</a:t>
            </a:r>
            <a:r>
              <a:rPr lang="ru-RU" sz="2400" dirty="0"/>
              <a:t> </a:t>
            </a:r>
            <a:r>
              <a:rPr lang="ru-RU" sz="2400" dirty="0" err="1"/>
              <a:t>різних</a:t>
            </a:r>
            <a:r>
              <a:rPr lang="ru-RU" sz="2400" dirty="0"/>
              <a:t> </a:t>
            </a:r>
            <a:r>
              <a:rPr lang="ru-RU" sz="2400" dirty="0" err="1"/>
              <a:t>пристосувань</a:t>
            </a:r>
            <a:r>
              <a:rPr lang="ru-RU" sz="2400" dirty="0"/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1806" y="279401"/>
            <a:ext cx="2764883" cy="15974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3466" y="2017566"/>
            <a:ext cx="4881561" cy="20594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0651" y="138724"/>
            <a:ext cx="76110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u="sng" dirty="0" smtClean="0"/>
              <a:t>6. ПОДРІБНЕННЯ (</a:t>
            </a:r>
            <a:r>
              <a:rPr lang="en-US" sz="4000" b="1" i="1" u="sng" dirty="0" smtClean="0"/>
              <a:t>PULVERATIO)</a:t>
            </a:r>
            <a:endParaRPr lang="uk-UA" sz="4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8241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001" y="1158241"/>
            <a:ext cx="11129818" cy="5346468"/>
          </a:xfrm>
        </p:spPr>
        <p:txBody>
          <a:bodyPr>
            <a:normAutofit/>
          </a:bodyPr>
          <a:lstStyle/>
          <a:p>
            <a:endParaRPr lang="ru-RU" sz="2200" dirty="0">
              <a:solidFill>
                <a:schemeClr val="bg1"/>
              </a:solidFill>
            </a:endParaRPr>
          </a:p>
          <a:p>
            <a:endParaRPr lang="ru-RU" sz="2200" dirty="0">
              <a:solidFill>
                <a:schemeClr val="bg1"/>
              </a:solidFill>
            </a:endParaRPr>
          </a:p>
          <a:p>
            <a:endParaRPr lang="uk-UA" sz="2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uk-UA" sz="2200" dirty="0" smtClean="0">
              <a:solidFill>
                <a:schemeClr val="bg1"/>
              </a:solidFill>
            </a:endParaRPr>
          </a:p>
          <a:p>
            <a:endParaRPr lang="uk-UA" sz="22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8001" y="1211163"/>
            <a:ext cx="54983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i="1" u="sng" dirty="0">
                <a:solidFill>
                  <a:schemeClr val="bg1"/>
                </a:solidFill>
              </a:rPr>
              <a:t>Просіювання (</a:t>
            </a:r>
            <a:r>
              <a:rPr lang="en-US" sz="2400" b="1" i="1" u="sng" dirty="0" err="1">
                <a:solidFill>
                  <a:schemeClr val="bg1"/>
                </a:solidFill>
              </a:rPr>
              <a:t>Curbatio</a:t>
            </a:r>
            <a:r>
              <a:rPr lang="en-US" sz="2400" b="1" i="1" u="sng" dirty="0">
                <a:solidFill>
                  <a:schemeClr val="bg1"/>
                </a:solidFill>
              </a:rPr>
              <a:t>) </a:t>
            </a:r>
            <a:r>
              <a:rPr lang="en-US" sz="2400" dirty="0">
                <a:solidFill>
                  <a:schemeClr val="bg1"/>
                </a:solidFill>
              </a:rPr>
              <a:t>-</a:t>
            </a:r>
            <a:r>
              <a:rPr lang="ru-RU" sz="2400" dirty="0">
                <a:solidFill>
                  <a:schemeClr val="bg1"/>
                </a:solidFill>
              </a:rPr>
              <a:t>п</a:t>
            </a:r>
            <a:r>
              <a:rPr lang="uk-UA" sz="2400" dirty="0" err="1">
                <a:solidFill>
                  <a:schemeClr val="bg1"/>
                </a:solidFill>
              </a:rPr>
              <a:t>одрібнені</a:t>
            </a:r>
            <a:r>
              <a:rPr lang="uk-UA" sz="2400" dirty="0">
                <a:solidFill>
                  <a:schemeClr val="bg1"/>
                </a:solidFill>
              </a:rPr>
              <a:t> лікарські </a:t>
            </a:r>
            <a:r>
              <a:rPr lang="uk-UA" sz="2400" dirty="0" smtClean="0">
                <a:solidFill>
                  <a:schemeClr val="bg1"/>
                </a:solidFill>
              </a:rPr>
              <a:t>речовини</a:t>
            </a:r>
            <a:r>
              <a:rPr lang="uk-UA" sz="2400" dirty="0" smtClean="0">
                <a:solidFill>
                  <a:schemeClr val="bg1"/>
                </a:solidFill>
              </a:rPr>
              <a:t> </a:t>
            </a:r>
            <a:r>
              <a:rPr lang="uk-UA" sz="2400" dirty="0">
                <a:solidFill>
                  <a:schemeClr val="bg1"/>
                </a:solidFill>
              </a:rPr>
              <a:t>необхідно просіювати крізь певні сита. Мета цієї операції - отримання продукту з однаковим розміром часток, що вирішують ситовим аналізом.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639" y="1158241"/>
            <a:ext cx="5076825" cy="546735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616290" y="329473"/>
            <a:ext cx="74053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i="1" u="sng" dirty="0" smtClean="0">
                <a:solidFill>
                  <a:schemeClr val="bg1"/>
                </a:solidFill>
              </a:rPr>
              <a:t>7. ПРОСІЮВАННЯ (</a:t>
            </a:r>
            <a:r>
              <a:rPr lang="en-US" sz="4000" b="1" i="1" u="sng" dirty="0" smtClean="0">
                <a:solidFill>
                  <a:schemeClr val="bg1"/>
                </a:solidFill>
              </a:rPr>
              <a:t>CURBATIO) </a:t>
            </a:r>
            <a:endParaRPr lang="uk-UA" sz="4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04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377" y="212963"/>
            <a:ext cx="7729728" cy="703335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000" b="1" i="1" u="sng" dirty="0" smtClean="0"/>
              <a:t>8. Змішування</a:t>
            </a:r>
            <a:endParaRPr lang="uk-UA" sz="4000" b="1" i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792" y="1072837"/>
            <a:ext cx="5826169" cy="45642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uk-UA" sz="2000" b="1" i="1" u="sng" dirty="0"/>
              <a:t>Змішування</a:t>
            </a:r>
            <a:r>
              <a:rPr lang="uk-UA" sz="2000" dirty="0"/>
              <a:t> — основна операція в приготуванні складних </a:t>
            </a:r>
            <a:r>
              <a:rPr lang="uk-UA" sz="2000" dirty="0" smtClean="0"/>
              <a:t>порошків</a:t>
            </a:r>
            <a:r>
              <a:rPr lang="uk-UA" sz="2000" dirty="0"/>
              <a:t>.</a:t>
            </a:r>
          </a:p>
          <a:p>
            <a:pPr algn="just"/>
            <a:r>
              <a:rPr lang="uk-UA" sz="2000" dirty="0"/>
              <a:t>При змішуванні однорідність суміші досягається тоді, коли </a:t>
            </a:r>
            <a:r>
              <a:rPr lang="uk-UA" sz="2000" dirty="0" smtClean="0"/>
              <a:t>кількість </a:t>
            </a:r>
            <a:r>
              <a:rPr lang="uk-UA" sz="2000" dirty="0"/>
              <a:t>одного інгредієнта не перевищує кількість другого п 5 разі</a:t>
            </a:r>
            <a:r>
              <a:rPr lang="uk-UA" sz="2000" dirty="0" smtClean="0"/>
              <a:t>»(</a:t>
            </a:r>
            <a:r>
              <a:rPr lang="uk-UA" sz="2000" dirty="0"/>
              <a:t>правило 1:20). Цього правила слід дотримуватись при </a:t>
            </a:r>
            <a:r>
              <a:rPr lang="uk-UA" sz="2000" dirty="0" smtClean="0"/>
              <a:t>одночасному змішуванні </a:t>
            </a:r>
            <a:r>
              <a:rPr lang="uk-UA" sz="2000" dirty="0"/>
              <a:t>порошків, і тоді зникає необхідність відсипати зі </a:t>
            </a:r>
            <a:r>
              <a:rPr lang="uk-UA" sz="2000" dirty="0" smtClean="0"/>
              <a:t>ступки </a:t>
            </a:r>
            <a:r>
              <a:rPr lang="uk-UA" sz="2000" dirty="0"/>
              <a:t>перший інгредієнт, що важливо для додержання вимог </a:t>
            </a:r>
            <a:r>
              <a:rPr lang="uk-UA" sz="2000" dirty="0" smtClean="0"/>
              <a:t>техніки безпеки </a:t>
            </a:r>
            <a:r>
              <a:rPr lang="uk-UA" sz="2000" dirty="0"/>
              <a:t>і виробничої санітарії. Таким чином </a:t>
            </a:r>
            <a:r>
              <a:rPr lang="uk-UA" sz="2000" dirty="0" smtClean="0"/>
              <a:t>попереджається виникнення </a:t>
            </a:r>
            <a:r>
              <a:rPr lang="uk-UA" sz="2000" dirty="0"/>
              <a:t>в повітрі виробничих приміщень аптеки небажаних </a:t>
            </a:r>
            <a:r>
              <a:rPr lang="uk-UA" sz="2000" dirty="0" smtClean="0"/>
              <a:t>лікарських </a:t>
            </a:r>
            <a:r>
              <a:rPr lang="uk-UA" sz="2000" dirty="0"/>
              <a:t>аерозолів.</a:t>
            </a:r>
          </a:p>
          <a:p>
            <a:pPr algn="just"/>
            <a:endParaRPr lang="uk-UA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0241" y="1072837"/>
            <a:ext cx="5830372" cy="4383418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5047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638" y="107123"/>
            <a:ext cx="7729728" cy="592803"/>
          </a:xfrm>
        </p:spPr>
        <p:txBody>
          <a:bodyPr>
            <a:normAutofit fontScale="90000"/>
          </a:bodyPr>
          <a:lstStyle/>
          <a:p>
            <a:r>
              <a:rPr lang="uk-UA" sz="4000" b="1" i="1" u="sng" dirty="0" smtClean="0">
                <a:solidFill>
                  <a:schemeClr val="bg1"/>
                </a:solidFill>
              </a:rPr>
              <a:t>9. ДОЗУВАННЯ</a:t>
            </a:r>
            <a:endParaRPr lang="uk-UA" sz="4000" b="1" i="1" u="sng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644" y="755963"/>
            <a:ext cx="11495314" cy="1746077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>
              <a:spcBef>
                <a:spcPts val="0"/>
              </a:spcBef>
            </a:pPr>
            <a:r>
              <a:rPr lang="ru-RU" sz="2800" b="1" dirty="0" err="1"/>
              <a:t>Дозування</a:t>
            </a:r>
            <a:r>
              <a:rPr lang="ru-RU" sz="2800" b="1" dirty="0"/>
              <a:t> </a:t>
            </a:r>
            <a:r>
              <a:rPr lang="ru-RU" sz="2800" dirty="0"/>
              <a:t>— </a:t>
            </a:r>
            <a:r>
              <a:rPr lang="ru-RU" sz="2800" dirty="0" err="1"/>
              <a:t>це</a:t>
            </a:r>
            <a:r>
              <a:rPr lang="ru-RU" sz="2800" dirty="0"/>
              <a:t> </a:t>
            </a:r>
            <a:r>
              <a:rPr lang="ru-RU" sz="2800" dirty="0" err="1"/>
              <a:t>поділ</a:t>
            </a:r>
            <a:r>
              <a:rPr lang="ru-RU" sz="2800" dirty="0"/>
              <a:t> </a:t>
            </a:r>
            <a:r>
              <a:rPr lang="ru-RU" sz="2800" dirty="0" err="1"/>
              <a:t>порошків</a:t>
            </a:r>
            <a:r>
              <a:rPr lang="ru-RU" sz="2800" dirty="0"/>
              <a:t> на </a:t>
            </a:r>
            <a:r>
              <a:rPr lang="ru-RU" sz="2800" dirty="0" err="1"/>
              <a:t>дози</a:t>
            </a:r>
            <a:r>
              <a:rPr lang="ru-RU" sz="2800" dirty="0"/>
              <a:t>. </a:t>
            </a:r>
            <a:r>
              <a:rPr lang="ru-RU" sz="2800" dirty="0" err="1"/>
              <a:t>Його</a:t>
            </a:r>
            <a:r>
              <a:rPr lang="ru-RU" sz="2800" dirty="0"/>
              <a:t> </a:t>
            </a:r>
            <a:r>
              <a:rPr lang="ru-RU" sz="2800" dirty="0" err="1"/>
              <a:t>здійснюють</a:t>
            </a:r>
            <a:r>
              <a:rPr lang="ru-RU" sz="2800" dirty="0"/>
              <a:t> за </a:t>
            </a:r>
            <a:r>
              <a:rPr lang="ru-RU" sz="2800" dirty="0" err="1" smtClean="0"/>
              <a:t>допомогою</a:t>
            </a:r>
            <a:r>
              <a:rPr lang="ru-RU" sz="2800" dirty="0" smtClean="0"/>
              <a:t> </a:t>
            </a:r>
            <a:r>
              <a:rPr lang="ru-RU" sz="2800" dirty="0" err="1"/>
              <a:t>ручних</a:t>
            </a:r>
            <a:r>
              <a:rPr lang="ru-RU" sz="2800" dirty="0"/>
              <a:t> </a:t>
            </a:r>
            <a:r>
              <a:rPr lang="ru-RU" sz="2800" dirty="0" err="1"/>
              <a:t>терезів</a:t>
            </a:r>
            <a:r>
              <a:rPr lang="ru-RU" sz="2800" dirty="0"/>
              <a:t>.</a:t>
            </a:r>
          </a:p>
          <a:p>
            <a:pPr algn="just">
              <a:spcBef>
                <a:spcPts val="0"/>
              </a:spcBef>
            </a:pPr>
            <a:r>
              <a:rPr lang="ru-RU" sz="2800" dirty="0"/>
              <a:t>Для </a:t>
            </a:r>
            <a:r>
              <a:rPr lang="ru-RU" sz="2800" dirty="0" err="1"/>
              <a:t>дозування</a:t>
            </a:r>
            <a:r>
              <a:rPr lang="ru-RU" sz="2800" dirty="0"/>
              <a:t> </a:t>
            </a:r>
            <a:r>
              <a:rPr lang="ru-RU" sz="2800" dirty="0" err="1"/>
              <a:t>порошкової</a:t>
            </a:r>
            <a:r>
              <a:rPr lang="ru-RU" sz="2800" dirty="0"/>
              <a:t> </a:t>
            </a:r>
            <a:r>
              <a:rPr lang="ru-RU" sz="2800" dirty="0" err="1"/>
              <a:t>маси</a:t>
            </a:r>
            <a:r>
              <a:rPr lang="ru-RU" sz="2800" dirty="0"/>
              <a:t> на </a:t>
            </a:r>
            <a:r>
              <a:rPr lang="ru-RU" sz="2800" dirty="0" err="1"/>
              <a:t>велику</a:t>
            </a:r>
            <a:r>
              <a:rPr lang="ru-RU" sz="2800" dirty="0"/>
              <a:t> </a:t>
            </a:r>
            <a:r>
              <a:rPr lang="ru-RU" sz="2800" dirty="0" err="1"/>
              <a:t>кількість</a:t>
            </a:r>
            <a:r>
              <a:rPr lang="ru-RU" sz="2800" dirty="0"/>
              <a:t> доз </a:t>
            </a:r>
            <a:r>
              <a:rPr lang="ru-RU" sz="2800" dirty="0" err="1" smtClean="0"/>
              <a:t>використовують</a:t>
            </a:r>
            <a:r>
              <a:rPr lang="ru-RU" sz="2800" dirty="0" smtClean="0"/>
              <a:t> </a:t>
            </a:r>
            <a:r>
              <a:rPr lang="ru-RU" sz="2800" dirty="0" err="1"/>
              <a:t>дозатори</a:t>
            </a:r>
            <a:r>
              <a:rPr lang="ru-RU" sz="2800" dirty="0"/>
              <a:t>: ложку-дозатор ТК-3, </a:t>
            </a:r>
            <a:r>
              <a:rPr lang="ru-RU" sz="2800" dirty="0" err="1"/>
              <a:t>об’ємні</a:t>
            </a:r>
            <a:r>
              <a:rPr lang="ru-RU" sz="2800" dirty="0"/>
              <a:t> </a:t>
            </a:r>
            <a:r>
              <a:rPr lang="ru-RU" sz="2800" dirty="0" err="1"/>
              <a:t>дозатори</a:t>
            </a:r>
            <a:r>
              <a:rPr lang="ru-RU" sz="2800" dirty="0"/>
              <a:t> </a:t>
            </a:r>
            <a:r>
              <a:rPr lang="ru-RU" sz="2800" dirty="0" smtClean="0"/>
              <a:t>ДПР-2 і ДВА-1,5</a:t>
            </a:r>
            <a:endParaRPr lang="ru-RU" sz="2800" dirty="0"/>
          </a:p>
          <a:p>
            <a:pPr algn="just"/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44" y="2620131"/>
            <a:ext cx="4365280" cy="9002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44" y="3520404"/>
            <a:ext cx="4214554" cy="162608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41644" y="5146492"/>
            <a:ext cx="5152766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/>
              <a:t>Ложка-дозатор ТК-3 складається із:</a:t>
            </a:r>
          </a:p>
          <a:p>
            <a:r>
              <a:rPr lang="uk-UA" dirty="0" smtClean="0"/>
              <a:t>1— </a:t>
            </a:r>
            <a:r>
              <a:rPr lang="uk-UA" dirty="0"/>
              <a:t>корпусу;</a:t>
            </a:r>
          </a:p>
          <a:p>
            <a:r>
              <a:rPr lang="uk-UA" dirty="0" smtClean="0"/>
              <a:t>2— </a:t>
            </a:r>
            <a:r>
              <a:rPr lang="uk-UA" dirty="0"/>
              <a:t>дозатора;</a:t>
            </a:r>
          </a:p>
          <a:p>
            <a:r>
              <a:rPr lang="uk-UA" dirty="0" smtClean="0"/>
              <a:t>3— </a:t>
            </a:r>
            <a:r>
              <a:rPr lang="uk-UA" dirty="0"/>
              <a:t>ґвинта регулювання;</a:t>
            </a:r>
          </a:p>
          <a:p>
            <a:r>
              <a:rPr lang="uk-UA" dirty="0" smtClean="0"/>
              <a:t>4— </a:t>
            </a:r>
            <a:r>
              <a:rPr lang="uk-UA" dirty="0"/>
              <a:t>скидача.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146" y="2558077"/>
            <a:ext cx="5188298" cy="4076749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0142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5136" y="118732"/>
            <a:ext cx="7729728" cy="572572"/>
          </a:xfr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000" b="1" i="1" u="sng" dirty="0" smtClean="0">
                <a:solidFill>
                  <a:schemeClr val="bg1"/>
                </a:solidFill>
              </a:rPr>
              <a:t>10. Пакування</a:t>
            </a:r>
            <a:endParaRPr lang="uk-UA" sz="4000" b="1" i="1" u="sng" dirty="0">
              <a:solidFill>
                <a:schemeClr val="bg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1008" y="812060"/>
            <a:ext cx="6010438" cy="5493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934" y="1361439"/>
            <a:ext cx="5942586" cy="52801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1446" y="1482195"/>
            <a:ext cx="5138259" cy="154864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4933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444" y="316680"/>
            <a:ext cx="5774447" cy="642090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718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3216" y="136398"/>
            <a:ext cx="10143744" cy="778002"/>
          </a:xfrm>
        </p:spPr>
        <p:txBody>
          <a:bodyPr/>
          <a:lstStyle/>
          <a:p>
            <a:r>
              <a:rPr lang="ru-RU" b="1" i="1" u="sng" dirty="0" smtClean="0">
                <a:solidFill>
                  <a:schemeClr val="bg1"/>
                </a:solidFill>
              </a:rPr>
              <a:t>11. </a:t>
            </a:r>
            <a:r>
              <a:rPr lang="ru-RU" b="1" i="1" u="sng" dirty="0" err="1" smtClean="0">
                <a:solidFill>
                  <a:schemeClr val="bg1"/>
                </a:solidFill>
              </a:rPr>
              <a:t>Особливості</a:t>
            </a:r>
            <a:r>
              <a:rPr lang="ru-RU" b="1" i="1" u="sng" dirty="0" smtClean="0">
                <a:solidFill>
                  <a:schemeClr val="bg1"/>
                </a:solidFill>
              </a:rPr>
              <a:t> </a:t>
            </a:r>
            <a:r>
              <a:rPr lang="ru-RU" b="1" i="1" u="sng" dirty="0" err="1" smtClean="0">
                <a:solidFill>
                  <a:schemeClr val="bg1"/>
                </a:solidFill>
              </a:rPr>
              <a:t>змішування</a:t>
            </a:r>
            <a:endParaRPr lang="uk-UA" i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976" y="967930"/>
            <a:ext cx="11058144" cy="755396"/>
          </a:xfrm>
        </p:spPr>
        <p:txBody>
          <a:bodyPr>
            <a:noAutofit/>
          </a:bodyPr>
          <a:lstStyle/>
          <a:p>
            <a:r>
              <a:rPr lang="ru-RU" sz="2200" b="1" i="1" u="sng" dirty="0" err="1">
                <a:solidFill>
                  <a:schemeClr val="bg1"/>
                </a:solidFill>
              </a:rPr>
              <a:t>Змішування</a:t>
            </a:r>
            <a:r>
              <a:rPr lang="ru-RU" sz="2200" dirty="0">
                <a:solidFill>
                  <a:schemeClr val="bg1"/>
                </a:solidFill>
              </a:rPr>
              <a:t> –- </a:t>
            </a:r>
            <a:r>
              <a:rPr lang="ru-RU" sz="2200" dirty="0" err="1">
                <a:solidFill>
                  <a:schemeClr val="bg1"/>
                </a:solidFill>
              </a:rPr>
              <a:t>це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процес</a:t>
            </a:r>
            <a:r>
              <a:rPr lang="ru-RU" sz="2200" dirty="0">
                <a:solidFill>
                  <a:schemeClr val="bg1"/>
                </a:solidFill>
              </a:rPr>
              <a:t>, в </a:t>
            </a:r>
            <a:r>
              <a:rPr lang="ru-RU" sz="2200" dirty="0" err="1">
                <a:solidFill>
                  <a:schemeClr val="bg1"/>
                </a:solidFill>
              </a:rPr>
              <a:t>результаті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якого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досягається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однорідність</a:t>
            </a:r>
            <a:r>
              <a:rPr lang="ru-RU" sz="2200" dirty="0">
                <a:solidFill>
                  <a:schemeClr val="bg1"/>
                </a:solidFill>
              </a:rPr>
              <a:t>, </a:t>
            </a:r>
            <a:r>
              <a:rPr lang="ru-RU" sz="2200" dirty="0" err="1">
                <a:solidFill>
                  <a:schemeClr val="bg1"/>
                </a:solidFill>
              </a:rPr>
              <a:t>тобто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однакове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співвідношення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складових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часток</a:t>
            </a:r>
            <a:r>
              <a:rPr lang="ru-RU" sz="2200" dirty="0">
                <a:solidFill>
                  <a:schemeClr val="bg1"/>
                </a:solidFill>
              </a:rPr>
              <a:t> в будь-</a:t>
            </a:r>
            <a:r>
              <a:rPr lang="ru-RU" sz="2200" dirty="0" err="1">
                <a:solidFill>
                  <a:schemeClr val="bg1"/>
                </a:solidFill>
              </a:rPr>
              <a:t>якій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частині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отримуваної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суміші</a:t>
            </a:r>
            <a:r>
              <a:rPr lang="ru-RU" sz="2200" dirty="0">
                <a:solidFill>
                  <a:schemeClr val="bg1"/>
                </a:solidFill>
              </a:rPr>
              <a:t>.</a:t>
            </a:r>
          </a:p>
          <a:p>
            <a:endParaRPr lang="uk-UA" sz="22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2269" y="2355977"/>
            <a:ext cx="11845637" cy="28623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b="1" i="1" u="sng" dirty="0" err="1" smtClean="0">
                <a:solidFill>
                  <a:schemeClr val="bg1"/>
                </a:solidFill>
              </a:rPr>
              <a:t>Лікарські</a:t>
            </a:r>
            <a:r>
              <a:rPr lang="ru-RU" sz="2000" b="1" i="1" u="sng" dirty="0" smtClean="0">
                <a:solidFill>
                  <a:schemeClr val="bg1"/>
                </a:solidFill>
              </a:rPr>
              <a:t>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речовини</a:t>
            </a:r>
            <a:r>
              <a:rPr lang="ru-RU" sz="2000" b="1" i="1" u="sng" dirty="0" smtClean="0">
                <a:solidFill>
                  <a:schemeClr val="bg1"/>
                </a:solidFill>
              </a:rPr>
              <a:t> складного порошку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виписані</a:t>
            </a:r>
            <a:r>
              <a:rPr lang="ru-RU" sz="2000" b="1" i="1" u="sng" dirty="0" smtClean="0">
                <a:solidFill>
                  <a:schemeClr val="bg1"/>
                </a:solidFill>
              </a:rPr>
              <a:t> в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рівних</a:t>
            </a:r>
            <a:r>
              <a:rPr lang="ru-RU" sz="2000" b="1" i="1" u="sng" dirty="0" smtClean="0">
                <a:solidFill>
                  <a:schemeClr val="bg1"/>
                </a:solidFill>
              </a:rPr>
              <a:t>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або</a:t>
            </a:r>
            <a:r>
              <a:rPr lang="ru-RU" sz="2000" b="1" i="1" u="sng" dirty="0" smtClean="0">
                <a:solidFill>
                  <a:schemeClr val="bg1"/>
                </a:solidFill>
              </a:rPr>
              <a:t>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приблизно</a:t>
            </a:r>
            <a:r>
              <a:rPr lang="ru-RU" sz="2000" b="1" i="1" u="sng" dirty="0" smtClean="0">
                <a:solidFill>
                  <a:schemeClr val="bg1"/>
                </a:solidFill>
              </a:rPr>
              <a:t>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рівних</a:t>
            </a:r>
            <a:r>
              <a:rPr lang="ru-RU" sz="2000" b="1" i="1" u="sng" dirty="0" smtClean="0">
                <a:solidFill>
                  <a:schemeClr val="bg1"/>
                </a:solidFill>
              </a:rPr>
              <a:t>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кількостях</a:t>
            </a:r>
            <a:r>
              <a:rPr lang="ru-RU" sz="2000" b="1" i="1" u="sng" dirty="0" smtClean="0">
                <a:solidFill>
                  <a:schemeClr val="bg1"/>
                </a:solidFill>
              </a:rPr>
              <a:t> (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співвідношення</a:t>
            </a:r>
            <a:r>
              <a:rPr lang="ru-RU" sz="2000" b="1" i="1" u="sng" dirty="0" smtClean="0">
                <a:solidFill>
                  <a:schemeClr val="bg1"/>
                </a:solidFill>
              </a:rPr>
              <a:t> в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масі</a:t>
            </a:r>
            <a:r>
              <a:rPr lang="ru-RU" sz="2000" b="1" i="1" u="sng" dirty="0" smtClean="0">
                <a:solidFill>
                  <a:schemeClr val="bg1"/>
                </a:solidFill>
              </a:rPr>
              <a:t> не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перевищує</a:t>
            </a:r>
            <a:r>
              <a:rPr lang="ru-RU" sz="2000" b="1" i="1" u="sng" dirty="0" smtClean="0">
                <a:solidFill>
                  <a:schemeClr val="bg1"/>
                </a:solidFill>
              </a:rPr>
              <a:t> 1:5).  В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цьому</a:t>
            </a:r>
            <a:r>
              <a:rPr lang="ru-RU" sz="2000" b="1" i="1" u="sng" dirty="0" smtClean="0">
                <a:solidFill>
                  <a:schemeClr val="bg1"/>
                </a:solidFill>
              </a:rPr>
              <a:t>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випадку</a:t>
            </a:r>
            <a:r>
              <a:rPr lang="ru-RU" sz="2000" b="1" i="1" u="sng" dirty="0" smtClean="0">
                <a:solidFill>
                  <a:schemeClr val="bg1"/>
                </a:solidFill>
              </a:rPr>
              <a:t>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можливі</a:t>
            </a:r>
            <a:r>
              <a:rPr lang="ru-RU" sz="2000" b="1" i="1" u="sng" dirty="0" smtClean="0">
                <a:solidFill>
                  <a:schemeClr val="bg1"/>
                </a:solidFill>
              </a:rPr>
              <a:t> два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варіанти</a:t>
            </a:r>
            <a:r>
              <a:rPr lang="ru-RU" sz="2000" b="1" i="1" u="sng" dirty="0" smtClean="0">
                <a:solidFill>
                  <a:schemeClr val="bg1"/>
                </a:solidFill>
              </a:rPr>
              <a:t> </a:t>
            </a:r>
            <a:r>
              <a:rPr lang="ru-RU" sz="2000" b="1" i="1" u="sng" dirty="0" err="1" smtClean="0">
                <a:solidFill>
                  <a:schemeClr val="bg1"/>
                </a:solidFill>
              </a:rPr>
              <a:t>змішування</a:t>
            </a:r>
            <a:r>
              <a:rPr lang="ru-RU" sz="2000" b="1" i="1" u="sng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1. </a:t>
            </a:r>
            <a:r>
              <a:rPr lang="ru-RU" sz="2000" dirty="0" err="1" smtClean="0">
                <a:solidFill>
                  <a:schemeClr val="bg1"/>
                </a:solidFill>
              </a:rPr>
              <a:t>Якщо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фізико-хімічні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властивості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лікарських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речовин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приблизно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однакові</a:t>
            </a:r>
            <a:r>
              <a:rPr lang="ru-RU" sz="2000" dirty="0" smtClean="0">
                <a:solidFill>
                  <a:schemeClr val="bg1"/>
                </a:solidFill>
              </a:rPr>
              <a:t>, то </a:t>
            </a:r>
            <a:r>
              <a:rPr lang="ru-RU" sz="2000" dirty="0" err="1" smtClean="0">
                <a:solidFill>
                  <a:schemeClr val="bg1"/>
                </a:solidFill>
              </a:rPr>
              <a:t>їх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змішують</a:t>
            </a:r>
            <a:r>
              <a:rPr lang="ru-RU" sz="2000" dirty="0" smtClean="0">
                <a:solidFill>
                  <a:schemeClr val="bg1"/>
                </a:solidFill>
              </a:rPr>
              <a:t> з </a:t>
            </a:r>
            <a:r>
              <a:rPr lang="ru-RU" sz="2000" dirty="0" err="1" smtClean="0">
                <a:solidFill>
                  <a:schemeClr val="bg1"/>
                </a:solidFill>
              </a:rPr>
              <a:t>урахуванням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величини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втрат</a:t>
            </a:r>
            <a:r>
              <a:rPr lang="ru-RU" sz="2000" dirty="0" smtClean="0">
                <a:solidFill>
                  <a:schemeClr val="bg1"/>
                </a:solidFill>
              </a:rPr>
              <a:t> при </a:t>
            </a:r>
            <a:r>
              <a:rPr lang="ru-RU" sz="2000" dirty="0" err="1" smtClean="0">
                <a:solidFill>
                  <a:schemeClr val="bg1"/>
                </a:solidFill>
              </a:rPr>
              <a:t>розтиранні</a:t>
            </a:r>
            <a:r>
              <a:rPr lang="ru-RU" sz="2000" dirty="0" smtClean="0">
                <a:solidFill>
                  <a:schemeClr val="bg1"/>
                </a:solidFill>
              </a:rPr>
              <a:t> в </a:t>
            </a:r>
            <a:r>
              <a:rPr lang="ru-RU" sz="2000" dirty="0" err="1" smtClean="0">
                <a:solidFill>
                  <a:schemeClr val="bg1"/>
                </a:solidFill>
              </a:rPr>
              <a:t>ступці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2. </a:t>
            </a:r>
            <a:r>
              <a:rPr lang="ru-RU" sz="2000" dirty="0" err="1" smtClean="0">
                <a:solidFill>
                  <a:schemeClr val="bg1"/>
                </a:solidFill>
              </a:rPr>
              <a:t>Якщо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фізико-хімічні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властивості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лікарських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речовин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різні</a:t>
            </a:r>
            <a:r>
              <a:rPr lang="ru-RU" sz="2000" dirty="0" smtClean="0">
                <a:solidFill>
                  <a:schemeClr val="bg1"/>
                </a:solidFill>
              </a:rPr>
              <a:t>, то </a:t>
            </a:r>
            <a:r>
              <a:rPr lang="ru-RU" sz="2000" dirty="0" err="1" smtClean="0">
                <a:solidFill>
                  <a:schemeClr val="bg1"/>
                </a:solidFill>
              </a:rPr>
              <a:t>змішування</a:t>
            </a:r>
            <a:r>
              <a:rPr lang="ru-RU" sz="2000" dirty="0" smtClean="0">
                <a:solidFill>
                  <a:schemeClr val="bg1"/>
                </a:solidFill>
              </a:rPr>
              <a:t> і </a:t>
            </a:r>
            <a:r>
              <a:rPr lang="ru-RU" sz="2000" dirty="0" err="1" smtClean="0">
                <a:solidFill>
                  <a:schemeClr val="bg1"/>
                </a:solidFill>
              </a:rPr>
              <a:t>подрібнення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починають</a:t>
            </a:r>
            <a:r>
              <a:rPr lang="ru-RU" sz="2000" dirty="0" smtClean="0">
                <a:solidFill>
                  <a:schemeClr val="bg1"/>
                </a:solidFill>
              </a:rPr>
              <a:t> з </a:t>
            </a:r>
            <a:r>
              <a:rPr lang="ru-RU" sz="2000" dirty="0" err="1" smtClean="0">
                <a:solidFill>
                  <a:schemeClr val="bg1"/>
                </a:solidFill>
              </a:rPr>
              <a:t>крупнокристалічної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речовини</a:t>
            </a:r>
            <a:r>
              <a:rPr lang="ru-RU" sz="2000" dirty="0" smtClean="0">
                <a:solidFill>
                  <a:schemeClr val="bg1"/>
                </a:solidFill>
              </a:rPr>
              <a:t>, а </a:t>
            </a:r>
            <a:r>
              <a:rPr lang="ru-RU" sz="2000" dirty="0" err="1" smtClean="0">
                <a:solidFill>
                  <a:schemeClr val="bg1"/>
                </a:solidFill>
              </a:rPr>
              <a:t>потім</a:t>
            </a:r>
            <a:r>
              <a:rPr lang="ru-RU" sz="2000" dirty="0" smtClean="0">
                <a:solidFill>
                  <a:schemeClr val="bg1"/>
                </a:solidFill>
              </a:rPr>
              <a:t> до </a:t>
            </a:r>
            <a:r>
              <a:rPr lang="ru-RU" sz="2000" dirty="0" err="1" smtClean="0">
                <a:solidFill>
                  <a:schemeClr val="bg1"/>
                </a:solidFill>
              </a:rPr>
              <a:t>неї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додають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дрібнокристалічні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000" dirty="0" err="1" smtClean="0">
                <a:solidFill>
                  <a:schemeClr val="bg1"/>
                </a:solidFill>
              </a:rPr>
              <a:t>Аморфні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речовини</a:t>
            </a:r>
            <a:r>
              <a:rPr lang="ru-RU" sz="2000" dirty="0" smtClean="0">
                <a:solidFill>
                  <a:schemeClr val="bg1"/>
                </a:solidFill>
              </a:rPr>
              <a:t> (тальк, </a:t>
            </a:r>
            <a:r>
              <a:rPr lang="ru-RU" sz="2000" dirty="0" err="1" smtClean="0">
                <a:solidFill>
                  <a:schemeClr val="bg1"/>
                </a:solidFill>
              </a:rPr>
              <a:t>магнію</a:t>
            </a:r>
            <a:r>
              <a:rPr lang="ru-RU" sz="2000" dirty="0" smtClean="0">
                <a:solidFill>
                  <a:schemeClr val="bg1"/>
                </a:solidFill>
              </a:rPr>
              <a:t> оксид, </a:t>
            </a:r>
            <a:r>
              <a:rPr lang="ru-RU" sz="2000" dirty="0" err="1" smtClean="0">
                <a:solidFill>
                  <a:schemeClr val="bg1"/>
                </a:solidFill>
              </a:rPr>
              <a:t>крохмаль</a:t>
            </a:r>
            <a:r>
              <a:rPr lang="ru-RU" sz="2000" dirty="0" smtClean="0">
                <a:solidFill>
                  <a:schemeClr val="bg1"/>
                </a:solidFill>
              </a:rPr>
              <a:t> та </a:t>
            </a:r>
            <a:r>
              <a:rPr lang="ru-RU" sz="2000" dirty="0" err="1" smtClean="0">
                <a:solidFill>
                  <a:schemeClr val="bg1"/>
                </a:solidFill>
              </a:rPr>
              <a:t>ін</a:t>
            </a:r>
            <a:r>
              <a:rPr lang="ru-RU" sz="2000" dirty="0" smtClean="0">
                <a:solidFill>
                  <a:schemeClr val="bg1"/>
                </a:solidFill>
              </a:rPr>
              <a:t>.) </a:t>
            </a:r>
            <a:r>
              <a:rPr lang="ru-RU" sz="2000" dirty="0" err="1" smtClean="0">
                <a:solidFill>
                  <a:schemeClr val="bg1"/>
                </a:solidFill>
              </a:rPr>
              <a:t>змішують</a:t>
            </a:r>
            <a:r>
              <a:rPr lang="ru-RU" sz="2000" dirty="0" smtClean="0">
                <a:solidFill>
                  <a:schemeClr val="bg1"/>
                </a:solidFill>
              </a:rPr>
              <a:t> з порошковою </a:t>
            </a:r>
            <a:r>
              <a:rPr lang="ru-RU" sz="2000" dirty="0" err="1" smtClean="0">
                <a:solidFill>
                  <a:schemeClr val="bg1"/>
                </a:solidFill>
              </a:rPr>
              <a:t>масою</a:t>
            </a:r>
            <a:r>
              <a:rPr lang="ru-RU" sz="2000" dirty="0" smtClean="0">
                <a:solidFill>
                  <a:schemeClr val="bg1"/>
                </a:solidFill>
              </a:rPr>
              <a:t> без </a:t>
            </a:r>
            <a:r>
              <a:rPr lang="ru-RU" sz="2000" dirty="0" err="1" smtClean="0">
                <a:solidFill>
                  <a:schemeClr val="bg1"/>
                </a:solidFill>
              </a:rPr>
              <a:t>додаткового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подрібнення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000" dirty="0" err="1" smtClean="0">
                <a:solidFill>
                  <a:schemeClr val="bg1"/>
                </a:solidFill>
              </a:rPr>
              <a:t>Речовини</a:t>
            </a:r>
            <a:r>
              <a:rPr lang="ru-RU" sz="2000" dirty="0" smtClean="0">
                <a:solidFill>
                  <a:schemeClr val="bg1"/>
                </a:solidFill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</a:rPr>
              <a:t>що</a:t>
            </a:r>
            <a:r>
              <a:rPr lang="ru-RU" sz="2000" dirty="0" smtClean="0">
                <a:solidFill>
                  <a:schemeClr val="bg1"/>
                </a:solidFill>
              </a:rPr>
              <a:t> легко </a:t>
            </a:r>
            <a:r>
              <a:rPr lang="ru-RU" sz="2000" dirty="0" err="1" smtClean="0">
                <a:solidFill>
                  <a:schemeClr val="bg1"/>
                </a:solidFill>
              </a:rPr>
              <a:t>розпилюються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додають</a:t>
            </a:r>
            <a:r>
              <a:rPr lang="ru-RU" sz="2000" dirty="0" smtClean="0">
                <a:solidFill>
                  <a:schemeClr val="bg1"/>
                </a:solidFill>
              </a:rPr>
              <a:t> в </a:t>
            </a:r>
            <a:r>
              <a:rPr lang="ru-RU" sz="2000" dirty="0" err="1" smtClean="0">
                <a:solidFill>
                  <a:schemeClr val="bg1"/>
                </a:solidFill>
              </a:rPr>
              <a:t>останню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чергу</a:t>
            </a:r>
            <a:r>
              <a:rPr lang="ru-RU" sz="2000" dirty="0" smtClean="0">
                <a:solidFill>
                  <a:schemeClr val="bg1"/>
                </a:solidFill>
              </a:rPr>
              <a:t> і </a:t>
            </a:r>
            <a:r>
              <a:rPr lang="ru-RU" sz="2000" dirty="0" err="1" smtClean="0">
                <a:solidFill>
                  <a:schemeClr val="bg1"/>
                </a:solidFill>
              </a:rPr>
              <a:t>змішують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обережно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98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690" y="39374"/>
            <a:ext cx="4399323" cy="153912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87658" y="39374"/>
            <a:ext cx="7252651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dirty="0" smtClean="0">
                <a:solidFill>
                  <a:schemeClr val="bg1"/>
                </a:solidFill>
              </a:rPr>
              <a:t>В даному випадку при змішуванні лікарських речовин варто враховувати, що бутадіон сильно електризується і розпорошується, а також має велику величину втрат при розтиранні, тому раціонально першим поміщати в ступку анальгін. У ступці розтирають спочатку 0,9 г анальгіну, а потім додають 0,9 г бутадіону і змішують. Розвішують по 0,30 г в вощені капсули.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690" y="1866436"/>
            <a:ext cx="11878265" cy="1938992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solidFill>
                  <a:schemeClr val="bg1"/>
                </a:solidFill>
              </a:rPr>
              <a:t>Про розпушуваність лікарських речовин судять не по величині їх щільності, а по їх об'ємній масі.</a:t>
            </a:r>
          </a:p>
          <a:p>
            <a:pPr algn="just"/>
            <a:r>
              <a:rPr lang="uk-UA" sz="2000" i="1" u="sng" dirty="0" smtClean="0">
                <a:solidFill>
                  <a:schemeClr val="bg1"/>
                </a:solidFill>
              </a:rPr>
              <a:t>Об'ємна маса </a:t>
            </a:r>
            <a:r>
              <a:rPr lang="uk-UA" sz="2000" dirty="0" smtClean="0">
                <a:solidFill>
                  <a:schemeClr val="bg1"/>
                </a:solidFill>
              </a:rPr>
              <a:t>- це маса (вага) 1 см3 речовини в повітряно-сухому порошкоподібному стані в умовах вільної насипання в яку-небудь ємність.</a:t>
            </a:r>
          </a:p>
          <a:p>
            <a:pPr algn="just"/>
            <a:r>
              <a:rPr lang="uk-UA" sz="2000" dirty="0" smtClean="0">
                <a:solidFill>
                  <a:schemeClr val="bg1"/>
                </a:solidFill>
              </a:rPr>
              <a:t>Об'ємна маса характеризує ступінь розпорошеності лікарських речовин. Чим менше об'ємна маса речовини, тим більше речовина схильна до розпорошування.</a:t>
            </a:r>
          </a:p>
          <a:p>
            <a:pPr algn="just"/>
            <a:r>
              <a:rPr lang="uk-UA" sz="2000" dirty="0" smtClean="0">
                <a:solidFill>
                  <a:schemeClr val="bg1"/>
                </a:solidFill>
              </a:rPr>
              <a:t>У табл. </a:t>
            </a:r>
            <a:r>
              <a:rPr lang="uk-UA" sz="2000" dirty="0">
                <a:solidFill>
                  <a:schemeClr val="bg1"/>
                </a:solidFill>
              </a:rPr>
              <a:t>н</a:t>
            </a:r>
            <a:r>
              <a:rPr lang="uk-UA" sz="2000" dirty="0" smtClean="0">
                <a:solidFill>
                  <a:schemeClr val="bg1"/>
                </a:solidFill>
              </a:rPr>
              <a:t>ижче представлені щільності і об'ємні маси деяких лікарських речовин.</a:t>
            </a:r>
            <a:endParaRPr lang="uk-UA" sz="2000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31" y="3878164"/>
            <a:ext cx="4498109" cy="2859909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771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8528" y="1256284"/>
            <a:ext cx="11139424" cy="509371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ru-RU" sz="2000" b="1" i="1" dirty="0" err="1">
                <a:solidFill>
                  <a:schemeClr val="bg1"/>
                </a:solidFill>
              </a:rPr>
              <a:t>Лікарські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</a:rPr>
              <a:t>речовини</a:t>
            </a:r>
            <a:r>
              <a:rPr lang="ru-RU" sz="2000" b="1" i="1" dirty="0">
                <a:solidFill>
                  <a:schemeClr val="bg1"/>
                </a:solidFill>
              </a:rPr>
              <a:t> складного порошку </a:t>
            </a:r>
            <a:r>
              <a:rPr lang="ru-RU" sz="2000" b="1" i="1" dirty="0" err="1">
                <a:solidFill>
                  <a:schemeClr val="bg1"/>
                </a:solidFill>
              </a:rPr>
              <a:t>виписані</a:t>
            </a:r>
            <a:r>
              <a:rPr lang="ru-RU" sz="2000" b="1" i="1" dirty="0">
                <a:solidFill>
                  <a:schemeClr val="bg1"/>
                </a:solidFill>
              </a:rPr>
              <a:t> в </a:t>
            </a:r>
            <a:r>
              <a:rPr lang="ru-RU" sz="2000" b="1" i="1" dirty="0" err="1">
                <a:solidFill>
                  <a:schemeClr val="bg1"/>
                </a:solidFill>
              </a:rPr>
              <a:t>різних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</a:rPr>
              <a:t>кількостях</a:t>
            </a:r>
            <a:r>
              <a:rPr lang="ru-RU" sz="2000" b="1" i="1" dirty="0">
                <a:solidFill>
                  <a:schemeClr val="bg1"/>
                </a:solidFill>
              </a:rPr>
              <a:t> (</a:t>
            </a:r>
            <a:r>
              <a:rPr lang="ru-RU" sz="2000" b="1" i="1" dirty="0" err="1">
                <a:solidFill>
                  <a:schemeClr val="bg1"/>
                </a:solidFill>
              </a:rPr>
              <a:t>співвідношення</a:t>
            </a:r>
            <a:r>
              <a:rPr lang="ru-RU" sz="2000" b="1" i="1" dirty="0">
                <a:solidFill>
                  <a:schemeClr val="bg1"/>
                </a:solidFill>
              </a:rPr>
              <a:t> в </a:t>
            </a:r>
            <a:r>
              <a:rPr lang="ru-RU" sz="2000" b="1" i="1" dirty="0" err="1">
                <a:solidFill>
                  <a:schemeClr val="bg1"/>
                </a:solidFill>
              </a:rPr>
              <a:t>масі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</a:rPr>
              <a:t>більш</a:t>
            </a:r>
            <a:r>
              <a:rPr lang="ru-RU" sz="2000" b="1" i="1" dirty="0">
                <a:solidFill>
                  <a:schemeClr val="bg1"/>
                </a:solidFill>
              </a:rPr>
              <a:t> 1:5).</a:t>
            </a:r>
          </a:p>
          <a:p>
            <a:pPr algn="just"/>
            <a:r>
              <a:rPr lang="ru-RU" sz="2000" dirty="0">
                <a:solidFill>
                  <a:schemeClr val="bg1"/>
                </a:solidFill>
              </a:rPr>
              <a:t>В </a:t>
            </a:r>
            <a:r>
              <a:rPr lang="ru-RU" sz="2000" dirty="0" err="1">
                <a:solidFill>
                  <a:schemeClr val="bg1"/>
                </a:solidFill>
              </a:rPr>
              <a:t>цьому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випадку</a:t>
            </a:r>
            <a:r>
              <a:rPr lang="ru-RU" sz="2000" dirty="0">
                <a:solidFill>
                  <a:schemeClr val="bg1"/>
                </a:solidFill>
              </a:rPr>
              <a:t> порядок </a:t>
            </a:r>
            <a:r>
              <a:rPr lang="ru-RU" sz="2000" dirty="0" err="1">
                <a:solidFill>
                  <a:schemeClr val="bg1"/>
                </a:solidFill>
              </a:rPr>
              <a:t>приготування</a:t>
            </a:r>
            <a:r>
              <a:rPr lang="ru-RU" sz="2000" dirty="0">
                <a:solidFill>
                  <a:schemeClr val="bg1"/>
                </a:solidFill>
              </a:rPr>
              <a:t> порошку </a:t>
            </a:r>
            <a:r>
              <a:rPr lang="ru-RU" sz="2000" dirty="0" err="1">
                <a:solidFill>
                  <a:schemeClr val="bg1"/>
                </a:solidFill>
              </a:rPr>
              <a:t>наступний</a:t>
            </a:r>
            <a:r>
              <a:rPr lang="ru-RU" sz="2000" dirty="0" smtClean="0">
                <a:solidFill>
                  <a:schemeClr val="bg1"/>
                </a:solidFill>
              </a:rPr>
              <a:t>:</a:t>
            </a:r>
          </a:p>
          <a:p>
            <a:pPr algn="just">
              <a:buFontTx/>
              <a:buChar char="-"/>
            </a:pPr>
            <a:r>
              <a:rPr lang="ru-RU" sz="2000" dirty="0" smtClean="0">
                <a:solidFill>
                  <a:schemeClr val="bg1"/>
                </a:solidFill>
              </a:rPr>
              <a:t>першим </a:t>
            </a:r>
            <a:r>
              <a:rPr lang="ru-RU" sz="2000" dirty="0" err="1">
                <a:solidFill>
                  <a:schemeClr val="bg1"/>
                </a:solidFill>
              </a:rPr>
              <a:t>подрібнюють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лікарський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засіб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що</a:t>
            </a:r>
            <a:r>
              <a:rPr lang="ru-RU" sz="2000" dirty="0">
                <a:solidFill>
                  <a:schemeClr val="bg1"/>
                </a:solidFill>
              </a:rPr>
              <a:t> входить в </a:t>
            </a:r>
            <a:r>
              <a:rPr lang="ru-RU" sz="2000" dirty="0" err="1">
                <a:solidFill>
                  <a:schemeClr val="bg1"/>
                </a:solidFill>
              </a:rPr>
              <a:t>більшій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кількості</a:t>
            </a:r>
            <a:r>
              <a:rPr lang="ru-RU" sz="2000" dirty="0">
                <a:solidFill>
                  <a:schemeClr val="bg1"/>
                </a:solidFill>
              </a:rPr>
              <a:t> і </a:t>
            </a:r>
            <a:r>
              <a:rPr lang="ru-RU" sz="2000" dirty="0" err="1">
                <a:solidFill>
                  <a:schemeClr val="bg1"/>
                </a:solidFill>
              </a:rPr>
              <a:t>має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менші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втрати</a:t>
            </a:r>
            <a:r>
              <a:rPr lang="ru-RU" sz="2000" dirty="0">
                <a:solidFill>
                  <a:schemeClr val="bg1"/>
                </a:solidFill>
              </a:rPr>
              <a:t> в порах ступки. </a:t>
            </a:r>
            <a:endParaRPr lang="ru-RU" sz="2000" dirty="0" smtClean="0">
              <a:solidFill>
                <a:schemeClr val="bg1"/>
              </a:solidFill>
            </a:endParaRPr>
          </a:p>
          <a:p>
            <a:pPr algn="just">
              <a:buFontTx/>
              <a:buChar char="-"/>
            </a:pPr>
            <a:r>
              <a:rPr lang="ru-RU" sz="2000" dirty="0" err="1" smtClean="0">
                <a:solidFill>
                  <a:schemeClr val="bg1"/>
                </a:solidFill>
              </a:rPr>
              <a:t>Потім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подрібнений</a:t>
            </a:r>
            <a:r>
              <a:rPr lang="ru-RU" sz="2000" dirty="0">
                <a:solidFill>
                  <a:schemeClr val="bg1"/>
                </a:solidFill>
              </a:rPr>
              <a:t> порошок </a:t>
            </a:r>
            <a:r>
              <a:rPr lang="ru-RU" sz="2000" dirty="0" err="1">
                <a:solidFill>
                  <a:schemeClr val="bg1"/>
                </a:solidFill>
              </a:rPr>
              <a:t>висипають</a:t>
            </a:r>
            <a:r>
              <a:rPr lang="ru-RU" sz="2000" dirty="0">
                <a:solidFill>
                  <a:schemeClr val="bg1"/>
                </a:solidFill>
              </a:rPr>
              <a:t> на капсулу, </a:t>
            </a:r>
            <a:r>
              <a:rPr lang="ru-RU" sz="2000" dirty="0" err="1">
                <a:solidFill>
                  <a:schemeClr val="bg1"/>
                </a:solidFill>
              </a:rPr>
              <a:t>залишаючи</a:t>
            </a:r>
            <a:r>
              <a:rPr lang="ru-RU" sz="2000" dirty="0">
                <a:solidFill>
                  <a:schemeClr val="bg1"/>
                </a:solidFill>
              </a:rPr>
              <a:t> в </a:t>
            </a:r>
            <a:r>
              <a:rPr lang="ru-RU" sz="2000" dirty="0" err="1">
                <a:solidFill>
                  <a:schemeClr val="bg1"/>
                </a:solidFill>
              </a:rPr>
              <a:t>ступці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невелику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кількість</a:t>
            </a:r>
            <a:r>
              <a:rPr lang="ru-RU" sz="2000" dirty="0">
                <a:solidFill>
                  <a:schemeClr val="bg1"/>
                </a:solidFill>
              </a:rPr>
              <a:t> (</a:t>
            </a:r>
            <a:r>
              <a:rPr lang="ru-RU" sz="2000" dirty="0" err="1">
                <a:solidFill>
                  <a:schemeClr val="bg1"/>
                </a:solidFill>
              </a:rPr>
              <a:t>приблизно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стільки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скільки</a:t>
            </a:r>
            <a:r>
              <a:rPr lang="ru-RU" sz="2000" dirty="0">
                <a:solidFill>
                  <a:schemeClr val="bg1"/>
                </a:solidFill>
              </a:rPr>
              <a:t> буде </a:t>
            </a:r>
            <a:r>
              <a:rPr lang="ru-RU" sz="2000" dirty="0" err="1">
                <a:solidFill>
                  <a:schemeClr val="bg1"/>
                </a:solidFill>
              </a:rPr>
              <a:t>наступного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інгредієнта</a:t>
            </a:r>
            <a:r>
              <a:rPr lang="ru-RU" sz="2000" dirty="0">
                <a:solidFill>
                  <a:schemeClr val="bg1"/>
                </a:solidFill>
              </a:rPr>
              <a:t>). </a:t>
            </a:r>
            <a:endParaRPr lang="ru-RU" sz="2000" dirty="0" smtClean="0">
              <a:solidFill>
                <a:schemeClr val="bg1"/>
              </a:solidFill>
            </a:endParaRPr>
          </a:p>
          <a:p>
            <a:pPr algn="just">
              <a:buFontTx/>
              <a:buChar char="-"/>
            </a:pPr>
            <a:r>
              <a:rPr lang="ru-RU" sz="2000" dirty="0" err="1" smtClean="0">
                <a:solidFill>
                  <a:schemeClr val="bg1"/>
                </a:solidFill>
              </a:rPr>
              <a:t>Змішування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починають</a:t>
            </a:r>
            <a:r>
              <a:rPr lang="ru-RU" sz="2000" dirty="0">
                <a:solidFill>
                  <a:schemeClr val="bg1"/>
                </a:solidFill>
              </a:rPr>
              <a:t> з </a:t>
            </a:r>
            <a:r>
              <a:rPr lang="ru-RU" sz="2000" dirty="0" err="1">
                <a:solidFill>
                  <a:schemeClr val="bg1"/>
                </a:solidFill>
              </a:rPr>
              <a:t>інгредієнта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прописаного</a:t>
            </a:r>
            <a:r>
              <a:rPr lang="ru-RU" sz="2000" dirty="0">
                <a:solidFill>
                  <a:schemeClr val="bg1"/>
                </a:solidFill>
              </a:rPr>
              <a:t> в </a:t>
            </a:r>
            <a:r>
              <a:rPr lang="ru-RU" sz="2000" dirty="0" err="1">
                <a:solidFill>
                  <a:schemeClr val="bg1"/>
                </a:solidFill>
              </a:rPr>
              <a:t>найменшій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кількості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поступово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додаючи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інші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речовини</a:t>
            </a:r>
            <a:r>
              <a:rPr lang="ru-RU" sz="2000" dirty="0">
                <a:solidFill>
                  <a:schemeClr val="bg1"/>
                </a:solidFill>
              </a:rPr>
              <a:t> в порядку </a:t>
            </a:r>
            <a:r>
              <a:rPr lang="ru-RU" sz="2000" dirty="0" err="1">
                <a:solidFill>
                  <a:schemeClr val="bg1"/>
                </a:solidFill>
              </a:rPr>
              <a:t>зростання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прописаних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кількостей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враховуючи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кристалічну</a:t>
            </a:r>
            <a:r>
              <a:rPr lang="ru-RU" sz="2000" dirty="0">
                <a:solidFill>
                  <a:schemeClr val="bg1"/>
                </a:solidFill>
              </a:rPr>
              <a:t> структуру і </a:t>
            </a:r>
            <a:r>
              <a:rPr lang="ru-RU" sz="2000" dirty="0" err="1">
                <a:solidFill>
                  <a:schemeClr val="bg1"/>
                </a:solidFill>
              </a:rPr>
              <a:t>розпиленість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лікарських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речовин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000" dirty="0" err="1">
                <a:solidFill>
                  <a:schemeClr val="bg1"/>
                </a:solidFill>
              </a:rPr>
              <a:t>Лікарські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речовини</a:t>
            </a:r>
            <a:r>
              <a:rPr lang="ru-RU" sz="2000" dirty="0">
                <a:solidFill>
                  <a:schemeClr val="bg1"/>
                </a:solidFill>
              </a:rPr>
              <a:t> складного порошку (у </a:t>
            </a:r>
            <a:r>
              <a:rPr lang="ru-RU" sz="2000" dirty="0" err="1">
                <a:solidFill>
                  <a:schemeClr val="bg1"/>
                </a:solidFill>
              </a:rPr>
              <a:t>багатокомпонентних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прописах</a:t>
            </a:r>
            <a:r>
              <a:rPr lang="ru-RU" sz="2000" dirty="0">
                <a:solidFill>
                  <a:schemeClr val="bg1"/>
                </a:solidFill>
              </a:rPr>
              <a:t>) </a:t>
            </a:r>
            <a:r>
              <a:rPr lang="ru-RU" sz="2000" dirty="0" err="1">
                <a:solidFill>
                  <a:schemeClr val="bg1"/>
                </a:solidFill>
              </a:rPr>
              <a:t>можуть</a:t>
            </a:r>
            <a:r>
              <a:rPr lang="ru-RU" sz="2000" dirty="0">
                <a:solidFill>
                  <a:schemeClr val="bg1"/>
                </a:solidFill>
              </a:rPr>
              <a:t> бути </a:t>
            </a:r>
            <a:r>
              <a:rPr lang="ru-RU" sz="2000" dirty="0" err="1">
                <a:solidFill>
                  <a:schemeClr val="bg1"/>
                </a:solidFill>
              </a:rPr>
              <a:t>виписані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одночасно</a:t>
            </a:r>
            <a:r>
              <a:rPr lang="ru-RU" sz="2000" dirty="0">
                <a:solidFill>
                  <a:schemeClr val="bg1"/>
                </a:solidFill>
              </a:rPr>
              <a:t> і в </a:t>
            </a:r>
            <a:r>
              <a:rPr lang="ru-RU" sz="2000" dirty="0" err="1">
                <a:solidFill>
                  <a:schemeClr val="bg1"/>
                </a:solidFill>
              </a:rPr>
              <a:t>рівних</a:t>
            </a:r>
            <a:r>
              <a:rPr lang="ru-RU" sz="2000" dirty="0">
                <a:solidFill>
                  <a:schemeClr val="bg1"/>
                </a:solidFill>
              </a:rPr>
              <a:t>, і в </a:t>
            </a:r>
            <a:r>
              <a:rPr lang="ru-RU" sz="2000" dirty="0" err="1">
                <a:solidFill>
                  <a:schemeClr val="bg1"/>
                </a:solidFill>
              </a:rPr>
              <a:t>різних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кількостях</a:t>
            </a:r>
            <a:r>
              <a:rPr lang="ru-RU" sz="2000" dirty="0">
                <a:solidFill>
                  <a:schemeClr val="bg1"/>
                </a:solidFill>
              </a:rPr>
              <a:t>. В </a:t>
            </a:r>
            <a:r>
              <a:rPr lang="ru-RU" sz="2000" dirty="0" err="1">
                <a:solidFill>
                  <a:schemeClr val="bg1"/>
                </a:solidFill>
              </a:rPr>
              <a:t>цьому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випадку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необхідно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керуватися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усіма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вказаними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вище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положеннями</a:t>
            </a:r>
            <a:r>
              <a:rPr lang="ru-RU" sz="2000" dirty="0">
                <a:solidFill>
                  <a:schemeClr val="bg1"/>
                </a:solidFill>
              </a:rPr>
              <a:t>, не </a:t>
            </a:r>
            <a:r>
              <a:rPr lang="ru-RU" sz="2000" dirty="0" err="1">
                <a:solidFill>
                  <a:schemeClr val="bg1"/>
                </a:solidFill>
              </a:rPr>
              <a:t>порушуючи</a:t>
            </a:r>
            <a:r>
              <a:rPr lang="ru-RU" sz="2000" dirty="0">
                <a:solidFill>
                  <a:schemeClr val="bg1"/>
                </a:solidFill>
              </a:rPr>
              <a:t> основного правила </a:t>
            </a:r>
            <a:r>
              <a:rPr lang="ru-RU" sz="2000" dirty="0" err="1">
                <a:solidFill>
                  <a:schemeClr val="bg1"/>
                </a:solidFill>
              </a:rPr>
              <a:t>змішування</a:t>
            </a:r>
            <a:r>
              <a:rPr lang="ru-RU" sz="2000" dirty="0">
                <a:solidFill>
                  <a:schemeClr val="bg1"/>
                </a:solidFill>
              </a:rPr>
              <a:t>: </a:t>
            </a:r>
            <a:r>
              <a:rPr lang="ru-RU" sz="2000" b="1" i="1" dirty="0" err="1">
                <a:solidFill>
                  <a:schemeClr val="bg1"/>
                </a:solidFill>
              </a:rPr>
              <a:t>від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</a:rPr>
              <a:t>меншого</a:t>
            </a:r>
            <a:r>
              <a:rPr lang="ru-RU" sz="2000" b="1" i="1" dirty="0">
                <a:solidFill>
                  <a:schemeClr val="bg1"/>
                </a:solidFill>
              </a:rPr>
              <a:t> до </a:t>
            </a:r>
            <a:r>
              <a:rPr lang="ru-RU" sz="2000" b="1" i="1" dirty="0" err="1">
                <a:solidFill>
                  <a:schemeClr val="bg1"/>
                </a:solidFill>
              </a:rPr>
              <a:t>більшого</a:t>
            </a:r>
            <a:r>
              <a:rPr lang="ru-RU" sz="2000" b="1" i="1" dirty="0">
                <a:solidFill>
                  <a:schemeClr val="bg1"/>
                </a:solidFill>
              </a:rPr>
              <a:t>.</a:t>
            </a:r>
          </a:p>
          <a:p>
            <a:pPr algn="just"/>
            <a:endParaRPr lang="uk-UA" sz="2000" dirty="0">
              <a:solidFill>
                <a:schemeClr val="bg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black">
          <a:xfrm>
            <a:off x="1093216" y="136398"/>
            <a:ext cx="10143744" cy="778002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u="sng" smtClean="0">
                <a:solidFill>
                  <a:schemeClr val="bg1"/>
                </a:solidFill>
              </a:rPr>
              <a:t>11. Особливості змішування</a:t>
            </a:r>
            <a:endParaRPr lang="uk-UA" i="1" u="sng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791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2896" y="132080"/>
            <a:ext cx="7729728" cy="731012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Приклад</a:t>
            </a:r>
            <a:endParaRPr lang="uk-UA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865" y="1277566"/>
            <a:ext cx="6541638" cy="23393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1690" y="1177263"/>
            <a:ext cx="4739231" cy="48793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06" y="3900651"/>
            <a:ext cx="6981418" cy="942893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18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620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8746" y="607903"/>
            <a:ext cx="10845758" cy="507153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19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7522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36" y="201877"/>
            <a:ext cx="11162177" cy="25210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36" y="3005671"/>
            <a:ext cx="11393564" cy="339513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20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9037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717" y="579061"/>
            <a:ext cx="5295056" cy="28499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08" y="3862265"/>
            <a:ext cx="11823874" cy="1794546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21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0448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04800" cy="6858000"/>
            <a:chOff x="0" y="0"/>
            <a:chExt cx="2286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25533" y="977519"/>
            <a:ext cx="11438467" cy="2237740"/>
            <a:chOff x="319150" y="977519"/>
            <a:chExt cx="8578850" cy="2237740"/>
          </a:xfrm>
        </p:grpSpPr>
        <p:sp>
          <p:nvSpPr>
            <p:cNvPr id="6" name="object 6"/>
            <p:cNvSpPr/>
            <p:nvPr/>
          </p:nvSpPr>
          <p:spPr>
            <a:xfrm>
              <a:off x="324230" y="982599"/>
              <a:ext cx="8568690" cy="647065"/>
            </a:xfrm>
            <a:custGeom>
              <a:avLst/>
              <a:gdLst/>
              <a:ahLst/>
              <a:cxnLst/>
              <a:rect l="l" t="t" r="r" b="b"/>
              <a:pathLst>
                <a:path w="8568690" h="647064">
                  <a:moveTo>
                    <a:pt x="8460867" y="0"/>
                  </a:moveTo>
                  <a:lnTo>
                    <a:pt x="107823" y="0"/>
                  </a:lnTo>
                  <a:lnTo>
                    <a:pt x="65852" y="8471"/>
                  </a:lnTo>
                  <a:lnTo>
                    <a:pt x="31580" y="31575"/>
                  </a:lnTo>
                  <a:lnTo>
                    <a:pt x="8473" y="65847"/>
                  </a:lnTo>
                  <a:lnTo>
                    <a:pt x="0" y="107823"/>
                  </a:lnTo>
                  <a:lnTo>
                    <a:pt x="0" y="539114"/>
                  </a:lnTo>
                  <a:lnTo>
                    <a:pt x="8473" y="581090"/>
                  </a:lnTo>
                  <a:lnTo>
                    <a:pt x="31580" y="615362"/>
                  </a:lnTo>
                  <a:lnTo>
                    <a:pt x="65852" y="638466"/>
                  </a:lnTo>
                  <a:lnTo>
                    <a:pt x="107823" y="646938"/>
                  </a:lnTo>
                  <a:lnTo>
                    <a:pt x="8460867" y="646938"/>
                  </a:lnTo>
                  <a:lnTo>
                    <a:pt x="8502842" y="638466"/>
                  </a:lnTo>
                  <a:lnTo>
                    <a:pt x="8537114" y="615362"/>
                  </a:lnTo>
                  <a:lnTo>
                    <a:pt x="8560218" y="581090"/>
                  </a:lnTo>
                  <a:lnTo>
                    <a:pt x="8568690" y="539114"/>
                  </a:lnTo>
                  <a:lnTo>
                    <a:pt x="8568690" y="107823"/>
                  </a:lnTo>
                  <a:lnTo>
                    <a:pt x="8560218" y="65847"/>
                  </a:lnTo>
                  <a:lnTo>
                    <a:pt x="8537114" y="31575"/>
                  </a:lnTo>
                  <a:lnTo>
                    <a:pt x="8502842" y="8471"/>
                  </a:lnTo>
                  <a:lnTo>
                    <a:pt x="8460867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4230" y="982599"/>
              <a:ext cx="8568690" cy="647065"/>
            </a:xfrm>
            <a:custGeom>
              <a:avLst/>
              <a:gdLst/>
              <a:ahLst/>
              <a:cxnLst/>
              <a:rect l="l" t="t" r="r" b="b"/>
              <a:pathLst>
                <a:path w="8568690" h="647064">
                  <a:moveTo>
                    <a:pt x="0" y="107823"/>
                  </a:moveTo>
                  <a:lnTo>
                    <a:pt x="8473" y="65847"/>
                  </a:lnTo>
                  <a:lnTo>
                    <a:pt x="31580" y="31575"/>
                  </a:lnTo>
                  <a:lnTo>
                    <a:pt x="65852" y="8471"/>
                  </a:lnTo>
                  <a:lnTo>
                    <a:pt x="107823" y="0"/>
                  </a:lnTo>
                  <a:lnTo>
                    <a:pt x="8460867" y="0"/>
                  </a:lnTo>
                  <a:lnTo>
                    <a:pt x="8502842" y="8471"/>
                  </a:lnTo>
                  <a:lnTo>
                    <a:pt x="8537114" y="31575"/>
                  </a:lnTo>
                  <a:lnTo>
                    <a:pt x="8560218" y="65847"/>
                  </a:lnTo>
                  <a:lnTo>
                    <a:pt x="8568690" y="107823"/>
                  </a:lnTo>
                  <a:lnTo>
                    <a:pt x="8568690" y="539114"/>
                  </a:lnTo>
                  <a:lnTo>
                    <a:pt x="8560218" y="581090"/>
                  </a:lnTo>
                  <a:lnTo>
                    <a:pt x="8537114" y="615362"/>
                  </a:lnTo>
                  <a:lnTo>
                    <a:pt x="8502842" y="638466"/>
                  </a:lnTo>
                  <a:lnTo>
                    <a:pt x="8460867" y="646938"/>
                  </a:lnTo>
                  <a:lnTo>
                    <a:pt x="107823" y="646938"/>
                  </a:lnTo>
                  <a:lnTo>
                    <a:pt x="65852" y="638466"/>
                  </a:lnTo>
                  <a:lnTo>
                    <a:pt x="31580" y="615362"/>
                  </a:lnTo>
                  <a:lnTo>
                    <a:pt x="8473" y="581090"/>
                  </a:lnTo>
                  <a:lnTo>
                    <a:pt x="0" y="539114"/>
                  </a:lnTo>
                  <a:lnTo>
                    <a:pt x="0" y="10782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0054" y="2010536"/>
              <a:ext cx="4103370" cy="1205230"/>
            </a:xfrm>
            <a:custGeom>
              <a:avLst/>
              <a:gdLst/>
              <a:ahLst/>
              <a:cxnLst/>
              <a:rect l="l" t="t" r="r" b="b"/>
              <a:pathLst>
                <a:path w="4103370" h="1205230">
                  <a:moveTo>
                    <a:pt x="3902583" y="0"/>
                  </a:moveTo>
                  <a:lnTo>
                    <a:pt x="200787" y="0"/>
                  </a:lnTo>
                  <a:lnTo>
                    <a:pt x="154746" y="5304"/>
                  </a:lnTo>
                  <a:lnTo>
                    <a:pt x="112483" y="20411"/>
                  </a:lnTo>
                  <a:lnTo>
                    <a:pt x="75202" y="44117"/>
                  </a:lnTo>
                  <a:lnTo>
                    <a:pt x="44109" y="75213"/>
                  </a:lnTo>
                  <a:lnTo>
                    <a:pt x="20407" y="112494"/>
                  </a:lnTo>
                  <a:lnTo>
                    <a:pt x="5302" y="154754"/>
                  </a:lnTo>
                  <a:lnTo>
                    <a:pt x="0" y="200787"/>
                  </a:lnTo>
                  <a:lnTo>
                    <a:pt x="0" y="1003935"/>
                  </a:lnTo>
                  <a:lnTo>
                    <a:pt x="5302" y="1049967"/>
                  </a:lnTo>
                  <a:lnTo>
                    <a:pt x="20407" y="1092227"/>
                  </a:lnTo>
                  <a:lnTo>
                    <a:pt x="44109" y="1129508"/>
                  </a:lnTo>
                  <a:lnTo>
                    <a:pt x="75202" y="1160604"/>
                  </a:lnTo>
                  <a:lnTo>
                    <a:pt x="112483" y="1184310"/>
                  </a:lnTo>
                  <a:lnTo>
                    <a:pt x="154746" y="1199417"/>
                  </a:lnTo>
                  <a:lnTo>
                    <a:pt x="200787" y="1204722"/>
                  </a:lnTo>
                  <a:lnTo>
                    <a:pt x="3902583" y="1204722"/>
                  </a:lnTo>
                  <a:lnTo>
                    <a:pt x="3948615" y="1199417"/>
                  </a:lnTo>
                  <a:lnTo>
                    <a:pt x="3990875" y="1184310"/>
                  </a:lnTo>
                  <a:lnTo>
                    <a:pt x="4028156" y="1160604"/>
                  </a:lnTo>
                  <a:lnTo>
                    <a:pt x="4059252" y="1129508"/>
                  </a:lnTo>
                  <a:lnTo>
                    <a:pt x="4082958" y="1092227"/>
                  </a:lnTo>
                  <a:lnTo>
                    <a:pt x="4098065" y="1049967"/>
                  </a:lnTo>
                  <a:lnTo>
                    <a:pt x="4103370" y="1003935"/>
                  </a:lnTo>
                  <a:lnTo>
                    <a:pt x="4103370" y="200787"/>
                  </a:lnTo>
                  <a:lnTo>
                    <a:pt x="4098065" y="154754"/>
                  </a:lnTo>
                  <a:lnTo>
                    <a:pt x="4082958" y="112494"/>
                  </a:lnTo>
                  <a:lnTo>
                    <a:pt x="4059252" y="75213"/>
                  </a:lnTo>
                  <a:lnTo>
                    <a:pt x="4028156" y="44117"/>
                  </a:lnTo>
                  <a:lnTo>
                    <a:pt x="3990875" y="20411"/>
                  </a:lnTo>
                  <a:lnTo>
                    <a:pt x="3948615" y="5304"/>
                  </a:lnTo>
                  <a:lnTo>
                    <a:pt x="3902583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93173" y="1045464"/>
            <a:ext cx="10803467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0885" algn="ctr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ПОРОШКИ </a:t>
            </a:r>
            <a:r>
              <a:rPr sz="1600" b="1" dirty="0">
                <a:solidFill>
                  <a:srgbClr val="0070C0"/>
                </a:solidFill>
                <a:latin typeface="Tahoma"/>
                <a:cs typeface="Tahoma"/>
              </a:rPr>
              <a:t>З ОТРУЙНИМИ, </a:t>
            </a: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НАРКОТИЧНИМИ </a:t>
            </a:r>
            <a:r>
              <a:rPr sz="1600" b="1" dirty="0">
                <a:solidFill>
                  <a:srgbClr val="0070C0"/>
                </a:solidFill>
                <a:latin typeface="Tahoma"/>
                <a:cs typeface="Tahoma"/>
              </a:rPr>
              <a:t>І</a:t>
            </a:r>
            <a:r>
              <a:rPr sz="1600" b="1" spc="-3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СИЛЬНОДІЮЧИМИ</a:t>
            </a:r>
            <a:endParaRPr sz="1600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12700" algn="ctr">
              <a:lnSpc>
                <a:spcPct val="100000"/>
              </a:lnSpc>
              <a:tabLst>
                <a:tab pos="3416935" algn="l"/>
                <a:tab pos="8089265" algn="l"/>
              </a:tabLst>
            </a:pPr>
            <a:r>
              <a:rPr sz="1600" strike="sngStrike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70C0"/>
                </a:solidFill>
                <a:latin typeface="Times New Roman"/>
                <a:cs typeface="Times New Roman"/>
              </a:rPr>
              <a:t>	</a:t>
            </a: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РЕЧОВИНАМИ</a:t>
            </a:r>
            <a:r>
              <a:rPr sz="1600" b="1" spc="-5" dirty="0">
                <a:solidFill>
                  <a:srgbClr val="990033"/>
                </a:solidFill>
                <a:latin typeface="Tahoma"/>
                <a:cs typeface="Tahoma"/>
              </a:rPr>
              <a:t>	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86740" y="2010536"/>
            <a:ext cx="5471160" cy="1205230"/>
          </a:xfrm>
          <a:custGeom>
            <a:avLst/>
            <a:gdLst/>
            <a:ahLst/>
            <a:cxnLst/>
            <a:rect l="l" t="t" r="r" b="b"/>
            <a:pathLst>
              <a:path w="4103370" h="1205230">
                <a:moveTo>
                  <a:pt x="0" y="200787"/>
                </a:moveTo>
                <a:lnTo>
                  <a:pt x="5302" y="154754"/>
                </a:lnTo>
                <a:lnTo>
                  <a:pt x="20407" y="112494"/>
                </a:lnTo>
                <a:lnTo>
                  <a:pt x="44109" y="75213"/>
                </a:lnTo>
                <a:lnTo>
                  <a:pt x="75202" y="44117"/>
                </a:lnTo>
                <a:lnTo>
                  <a:pt x="112483" y="20411"/>
                </a:lnTo>
                <a:lnTo>
                  <a:pt x="154746" y="5304"/>
                </a:lnTo>
                <a:lnTo>
                  <a:pt x="200787" y="0"/>
                </a:lnTo>
                <a:lnTo>
                  <a:pt x="3902583" y="0"/>
                </a:lnTo>
                <a:lnTo>
                  <a:pt x="3948615" y="5304"/>
                </a:lnTo>
                <a:lnTo>
                  <a:pt x="3990875" y="20411"/>
                </a:lnTo>
                <a:lnTo>
                  <a:pt x="4028156" y="44117"/>
                </a:lnTo>
                <a:lnTo>
                  <a:pt x="4059252" y="75213"/>
                </a:lnTo>
                <a:lnTo>
                  <a:pt x="4082958" y="112494"/>
                </a:lnTo>
                <a:lnTo>
                  <a:pt x="4098065" y="154754"/>
                </a:lnTo>
                <a:lnTo>
                  <a:pt x="4103370" y="200787"/>
                </a:lnTo>
                <a:lnTo>
                  <a:pt x="4103370" y="1003935"/>
                </a:lnTo>
                <a:lnTo>
                  <a:pt x="4098065" y="1049967"/>
                </a:lnTo>
                <a:lnTo>
                  <a:pt x="4082958" y="1092227"/>
                </a:lnTo>
                <a:lnTo>
                  <a:pt x="4059252" y="1129508"/>
                </a:lnTo>
                <a:lnTo>
                  <a:pt x="4028156" y="1160604"/>
                </a:lnTo>
                <a:lnTo>
                  <a:pt x="3990875" y="1184310"/>
                </a:lnTo>
                <a:lnTo>
                  <a:pt x="3948615" y="1199417"/>
                </a:lnTo>
                <a:lnTo>
                  <a:pt x="3902583" y="1204722"/>
                </a:lnTo>
                <a:lnTo>
                  <a:pt x="200787" y="1204722"/>
                </a:lnTo>
                <a:lnTo>
                  <a:pt x="154746" y="1199417"/>
                </a:lnTo>
                <a:lnTo>
                  <a:pt x="112483" y="1184310"/>
                </a:lnTo>
                <a:lnTo>
                  <a:pt x="75202" y="1160604"/>
                </a:lnTo>
                <a:lnTo>
                  <a:pt x="44109" y="1129508"/>
                </a:lnTo>
                <a:lnTo>
                  <a:pt x="20407" y="1092227"/>
                </a:lnTo>
                <a:lnTo>
                  <a:pt x="5302" y="1049967"/>
                </a:lnTo>
                <a:lnTo>
                  <a:pt x="0" y="1003935"/>
                </a:lnTo>
                <a:lnTo>
                  <a:pt x="0" y="200787"/>
                </a:lnTo>
                <a:close/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47869" y="2050288"/>
            <a:ext cx="5095239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отруйні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сильнодіючі речовини 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виписані в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кількості,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що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можна  відважити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ручних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терезах, 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тобто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більше, ніж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0,05</a:t>
            </a:r>
            <a:r>
              <a:rPr sz="18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г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167967" y="1984120"/>
            <a:ext cx="5390727" cy="1160780"/>
            <a:chOff x="4625975" y="1984120"/>
            <a:chExt cx="4043045" cy="1160780"/>
          </a:xfrm>
        </p:grpSpPr>
        <p:sp>
          <p:nvSpPr>
            <p:cNvPr id="13" name="object 13"/>
            <p:cNvSpPr/>
            <p:nvPr/>
          </p:nvSpPr>
          <p:spPr>
            <a:xfrm>
              <a:off x="4631055" y="1989200"/>
              <a:ext cx="4032885" cy="1150620"/>
            </a:xfrm>
            <a:custGeom>
              <a:avLst/>
              <a:gdLst/>
              <a:ahLst/>
              <a:cxnLst/>
              <a:rect l="l" t="t" r="r" b="b"/>
              <a:pathLst>
                <a:path w="4032884" h="1150620">
                  <a:moveTo>
                    <a:pt x="3840734" y="0"/>
                  </a:moveTo>
                  <a:lnTo>
                    <a:pt x="191770" y="0"/>
                  </a:lnTo>
                  <a:lnTo>
                    <a:pt x="147796" y="5064"/>
                  </a:lnTo>
                  <a:lnTo>
                    <a:pt x="107431" y="19490"/>
                  </a:lnTo>
                  <a:lnTo>
                    <a:pt x="71824" y="42127"/>
                  </a:lnTo>
                  <a:lnTo>
                    <a:pt x="42127" y="71824"/>
                  </a:lnTo>
                  <a:lnTo>
                    <a:pt x="19490" y="107431"/>
                  </a:lnTo>
                  <a:lnTo>
                    <a:pt x="5064" y="147796"/>
                  </a:lnTo>
                  <a:lnTo>
                    <a:pt x="0" y="191770"/>
                  </a:lnTo>
                  <a:lnTo>
                    <a:pt x="0" y="958850"/>
                  </a:lnTo>
                  <a:lnTo>
                    <a:pt x="5064" y="1002823"/>
                  </a:lnTo>
                  <a:lnTo>
                    <a:pt x="19490" y="1043188"/>
                  </a:lnTo>
                  <a:lnTo>
                    <a:pt x="42127" y="1078795"/>
                  </a:lnTo>
                  <a:lnTo>
                    <a:pt x="71824" y="1108492"/>
                  </a:lnTo>
                  <a:lnTo>
                    <a:pt x="107431" y="1131129"/>
                  </a:lnTo>
                  <a:lnTo>
                    <a:pt x="147796" y="1145555"/>
                  </a:lnTo>
                  <a:lnTo>
                    <a:pt x="191770" y="1150620"/>
                  </a:lnTo>
                  <a:lnTo>
                    <a:pt x="3840734" y="1150620"/>
                  </a:lnTo>
                  <a:lnTo>
                    <a:pt x="3884707" y="1145555"/>
                  </a:lnTo>
                  <a:lnTo>
                    <a:pt x="3925072" y="1131129"/>
                  </a:lnTo>
                  <a:lnTo>
                    <a:pt x="3960679" y="1108492"/>
                  </a:lnTo>
                  <a:lnTo>
                    <a:pt x="3990376" y="1078795"/>
                  </a:lnTo>
                  <a:lnTo>
                    <a:pt x="4013013" y="1043188"/>
                  </a:lnTo>
                  <a:lnTo>
                    <a:pt x="4027439" y="1002823"/>
                  </a:lnTo>
                  <a:lnTo>
                    <a:pt x="4032504" y="958850"/>
                  </a:lnTo>
                  <a:lnTo>
                    <a:pt x="4032504" y="191770"/>
                  </a:lnTo>
                  <a:lnTo>
                    <a:pt x="4027439" y="147796"/>
                  </a:lnTo>
                  <a:lnTo>
                    <a:pt x="4013013" y="107431"/>
                  </a:lnTo>
                  <a:lnTo>
                    <a:pt x="3990376" y="71824"/>
                  </a:lnTo>
                  <a:lnTo>
                    <a:pt x="3960679" y="42127"/>
                  </a:lnTo>
                  <a:lnTo>
                    <a:pt x="3925072" y="19490"/>
                  </a:lnTo>
                  <a:lnTo>
                    <a:pt x="3884707" y="5064"/>
                  </a:lnTo>
                  <a:lnTo>
                    <a:pt x="3840734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31055" y="1989200"/>
              <a:ext cx="4032885" cy="1150620"/>
            </a:xfrm>
            <a:custGeom>
              <a:avLst/>
              <a:gdLst/>
              <a:ahLst/>
              <a:cxnLst/>
              <a:rect l="l" t="t" r="r" b="b"/>
              <a:pathLst>
                <a:path w="4032884" h="1150620">
                  <a:moveTo>
                    <a:pt x="0" y="191770"/>
                  </a:moveTo>
                  <a:lnTo>
                    <a:pt x="5064" y="147796"/>
                  </a:lnTo>
                  <a:lnTo>
                    <a:pt x="19490" y="107431"/>
                  </a:lnTo>
                  <a:lnTo>
                    <a:pt x="42127" y="71824"/>
                  </a:lnTo>
                  <a:lnTo>
                    <a:pt x="71824" y="42127"/>
                  </a:lnTo>
                  <a:lnTo>
                    <a:pt x="107431" y="19490"/>
                  </a:lnTo>
                  <a:lnTo>
                    <a:pt x="147796" y="5064"/>
                  </a:lnTo>
                  <a:lnTo>
                    <a:pt x="191770" y="0"/>
                  </a:lnTo>
                  <a:lnTo>
                    <a:pt x="3840734" y="0"/>
                  </a:lnTo>
                  <a:lnTo>
                    <a:pt x="3884707" y="5064"/>
                  </a:lnTo>
                  <a:lnTo>
                    <a:pt x="3925072" y="19490"/>
                  </a:lnTo>
                  <a:lnTo>
                    <a:pt x="3960679" y="42127"/>
                  </a:lnTo>
                  <a:lnTo>
                    <a:pt x="3990376" y="71824"/>
                  </a:lnTo>
                  <a:lnTo>
                    <a:pt x="4013013" y="107431"/>
                  </a:lnTo>
                  <a:lnTo>
                    <a:pt x="4027439" y="147796"/>
                  </a:lnTo>
                  <a:lnTo>
                    <a:pt x="4032504" y="191770"/>
                  </a:lnTo>
                  <a:lnTo>
                    <a:pt x="4032504" y="958850"/>
                  </a:lnTo>
                  <a:lnTo>
                    <a:pt x="4027439" y="1002823"/>
                  </a:lnTo>
                  <a:lnTo>
                    <a:pt x="4013013" y="1043188"/>
                  </a:lnTo>
                  <a:lnTo>
                    <a:pt x="3990376" y="1078795"/>
                  </a:lnTo>
                  <a:lnTo>
                    <a:pt x="3960679" y="1108492"/>
                  </a:lnTo>
                  <a:lnTo>
                    <a:pt x="3925072" y="1131129"/>
                  </a:lnTo>
                  <a:lnTo>
                    <a:pt x="3884707" y="1145555"/>
                  </a:lnTo>
                  <a:lnTo>
                    <a:pt x="3840734" y="1150620"/>
                  </a:lnTo>
                  <a:lnTo>
                    <a:pt x="191770" y="1150620"/>
                  </a:lnTo>
                  <a:lnTo>
                    <a:pt x="147796" y="1145555"/>
                  </a:lnTo>
                  <a:lnTo>
                    <a:pt x="107431" y="1131129"/>
                  </a:lnTo>
                  <a:lnTo>
                    <a:pt x="71824" y="1108492"/>
                  </a:lnTo>
                  <a:lnTo>
                    <a:pt x="42127" y="1078795"/>
                  </a:lnTo>
                  <a:lnTo>
                    <a:pt x="19490" y="1043188"/>
                  </a:lnTo>
                  <a:lnTo>
                    <a:pt x="5064" y="1002823"/>
                  </a:lnTo>
                  <a:lnTo>
                    <a:pt x="0" y="958850"/>
                  </a:lnTo>
                  <a:lnTo>
                    <a:pt x="0" y="19177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232820" y="2026411"/>
            <a:ext cx="521208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chemeClr val="bg1"/>
                </a:solidFill>
                <a:latin typeface="Arial"/>
                <a:cs typeface="Arial"/>
              </a:rPr>
              <a:t>отруйні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та </a:t>
            </a:r>
            <a:r>
              <a:rPr sz="1800" b="1" spc="-15" dirty="0">
                <a:solidFill>
                  <a:schemeClr val="bg1"/>
                </a:solidFill>
                <a:latin typeface="Arial"/>
                <a:cs typeface="Arial"/>
              </a:rPr>
              <a:t>сильнодіючі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речовини 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виписані в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кількості, </a:t>
            </a:r>
            <a:r>
              <a:rPr sz="1800" b="1" spc="-15" dirty="0">
                <a:solidFill>
                  <a:schemeClr val="bg1"/>
                </a:solidFill>
                <a:latin typeface="Arial"/>
                <a:cs typeface="Arial"/>
              </a:rPr>
              <a:t>що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не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можна  відважити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на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ручних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терезах,  </a:t>
            </a:r>
            <a:r>
              <a:rPr sz="1800" b="1" spc="-15" dirty="0">
                <a:solidFill>
                  <a:schemeClr val="bg1"/>
                </a:solidFill>
                <a:latin typeface="Arial"/>
                <a:cs typeface="Arial"/>
              </a:rPr>
              <a:t>тобто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менше,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ніж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0,05</a:t>
            </a:r>
            <a:r>
              <a:rPr sz="1800" b="1" spc="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г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29589" y="1623186"/>
            <a:ext cx="8496300" cy="391160"/>
          </a:xfrm>
          <a:custGeom>
            <a:avLst/>
            <a:gdLst/>
            <a:ahLst/>
            <a:cxnLst/>
            <a:rect l="l" t="t" r="r" b="b"/>
            <a:pathLst>
              <a:path w="6372225" h="391160">
                <a:moveTo>
                  <a:pt x="2355596" y="12573"/>
                </a:moveTo>
                <a:lnTo>
                  <a:pt x="2353564" y="127"/>
                </a:lnTo>
                <a:lnTo>
                  <a:pt x="74371" y="346710"/>
                </a:lnTo>
                <a:lnTo>
                  <a:pt x="69608" y="315341"/>
                </a:lnTo>
                <a:lnTo>
                  <a:pt x="0" y="364490"/>
                </a:lnTo>
                <a:lnTo>
                  <a:pt x="81064" y="390652"/>
                </a:lnTo>
                <a:lnTo>
                  <a:pt x="76581" y="361188"/>
                </a:lnTo>
                <a:lnTo>
                  <a:pt x="76288" y="359283"/>
                </a:lnTo>
                <a:lnTo>
                  <a:pt x="2355596" y="12573"/>
                </a:lnTo>
                <a:close/>
              </a:path>
              <a:path w="6372225" h="391160">
                <a:moveTo>
                  <a:pt x="6368262" y="325589"/>
                </a:moveTo>
                <a:lnTo>
                  <a:pt x="6300470" y="281432"/>
                </a:lnTo>
                <a:lnTo>
                  <a:pt x="6296863" y="313029"/>
                </a:lnTo>
                <a:lnTo>
                  <a:pt x="3542538" y="0"/>
                </a:lnTo>
                <a:lnTo>
                  <a:pt x="3541014" y="12700"/>
                </a:lnTo>
                <a:lnTo>
                  <a:pt x="6295428" y="325589"/>
                </a:lnTo>
                <a:lnTo>
                  <a:pt x="6308242" y="325589"/>
                </a:lnTo>
                <a:lnTo>
                  <a:pt x="6368262" y="325589"/>
                </a:lnTo>
                <a:close/>
              </a:path>
              <a:path w="6372225" h="391160">
                <a:moveTo>
                  <a:pt x="6371844" y="327914"/>
                </a:moveTo>
                <a:lnTo>
                  <a:pt x="6370472" y="327025"/>
                </a:lnTo>
                <a:lnTo>
                  <a:pt x="6308090" y="327025"/>
                </a:lnTo>
                <a:lnTo>
                  <a:pt x="6295263" y="327025"/>
                </a:lnTo>
                <a:lnTo>
                  <a:pt x="6291834" y="357124"/>
                </a:lnTo>
                <a:lnTo>
                  <a:pt x="6371844" y="3279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3449" y="3376561"/>
            <a:ext cx="11079479" cy="3140963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766402" y="3406140"/>
            <a:ext cx="10872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6409" algn="l"/>
                <a:tab pos="1537970" algn="l"/>
                <a:tab pos="2245360" algn="l"/>
                <a:tab pos="3290570" algn="l"/>
                <a:tab pos="3827145" algn="l"/>
                <a:tab pos="5440680" algn="l"/>
                <a:tab pos="6651625" algn="l"/>
                <a:tab pos="8000365" algn="l"/>
              </a:tabLst>
            </a:pP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-й	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ріант:	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я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щ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о	</a:t>
            </a:r>
            <a:r>
              <a:rPr sz="1800" b="1" spc="-4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р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уйн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а	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аб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о	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ильн</a:t>
            </a:r>
            <a:r>
              <a:rPr sz="1800" b="1" spc="-3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ді</a:t>
            </a:r>
            <a:r>
              <a:rPr sz="1800" b="1" spc="-70" dirty="0">
                <a:solidFill>
                  <a:srgbClr val="C00000"/>
                </a:solidFill>
                <a:latin typeface="Arial"/>
                <a:cs typeface="Arial"/>
              </a:rPr>
              <a:t>ю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ча	р</a:t>
            </a:r>
            <a:r>
              <a:rPr sz="1800" b="1" spc="-45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ч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вина	пропи</a:t>
            </a:r>
            <a:r>
              <a:rPr sz="1800" b="1" spc="2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ан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а	в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867391" y="3680459"/>
            <a:ext cx="1767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65530" algn="l"/>
              </a:tabLst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тере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з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х	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6402" y="3680459"/>
            <a:ext cx="8891693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043305" algn="l"/>
                <a:tab pos="1196340" algn="l"/>
                <a:tab pos="1366520" algn="l"/>
                <a:tab pos="2626995" algn="l"/>
                <a:tab pos="3138805" algn="l"/>
                <a:tab pos="3176905" algn="l"/>
                <a:tab pos="3596004" algn="l"/>
                <a:tab pos="4051935" algn="l"/>
                <a:tab pos="5114290" algn="l"/>
                <a:tab pos="5404485" algn="l"/>
                <a:tab pos="5852160" algn="l"/>
              </a:tabLst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рецепті	в		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кіль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ст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і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,	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щ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о	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м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жна	від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ж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	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н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а	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р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чних 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порошки		</a:t>
            </a: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виготовляють		за	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загальними	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правилами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04680" y="3954779"/>
            <a:ext cx="2132753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виготовлення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6402" y="4229101"/>
            <a:ext cx="10846645" cy="16825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99665" algn="l"/>
              </a:tabLst>
            </a:pP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складних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порошків,	</a:t>
            </a: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тобто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наступному</a:t>
            </a:r>
            <a:r>
              <a:rPr sz="18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порядку: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ступку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затирають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індиферентною речовиною,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виписаною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 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більшій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кількості, змішування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починають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лікарських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засобів, 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прописаних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 меншій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кількості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(від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меншого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більшого),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додаючи 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інші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речовини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порядку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їх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зростаючих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кількостей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(з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урахуванням 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фізико-хімічних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властивостей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лікарських</a:t>
            </a:r>
            <a:r>
              <a:rPr sz="1800" b="1" spc="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речовин)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889759" y="112776"/>
            <a:ext cx="10166773" cy="657860"/>
            <a:chOff x="1417319" y="112776"/>
            <a:chExt cx="7625080" cy="657860"/>
          </a:xfrm>
        </p:grpSpPr>
        <p:sp>
          <p:nvSpPr>
            <p:cNvPr id="25" name="object 25"/>
            <p:cNvSpPr/>
            <p:nvPr/>
          </p:nvSpPr>
          <p:spPr>
            <a:xfrm>
              <a:off x="1422272" y="117729"/>
              <a:ext cx="7614920" cy="647700"/>
            </a:xfrm>
            <a:custGeom>
              <a:avLst/>
              <a:gdLst/>
              <a:ahLst/>
              <a:cxnLst/>
              <a:rect l="l" t="t" r="r" b="b"/>
              <a:pathLst>
                <a:path w="7614920" h="647700">
                  <a:moveTo>
                    <a:pt x="7506716" y="0"/>
                  </a:moveTo>
                  <a:lnTo>
                    <a:pt x="107950" y="0"/>
                  </a:lnTo>
                  <a:lnTo>
                    <a:pt x="65954" y="8491"/>
                  </a:lnTo>
                  <a:lnTo>
                    <a:pt x="31638" y="31638"/>
                  </a:lnTo>
                  <a:lnTo>
                    <a:pt x="8491" y="65954"/>
                  </a:lnTo>
                  <a:lnTo>
                    <a:pt x="0" y="107950"/>
                  </a:lnTo>
                  <a:lnTo>
                    <a:pt x="0" y="539750"/>
                  </a:lnTo>
                  <a:lnTo>
                    <a:pt x="8491" y="581745"/>
                  </a:lnTo>
                  <a:lnTo>
                    <a:pt x="31638" y="616061"/>
                  </a:lnTo>
                  <a:lnTo>
                    <a:pt x="65954" y="639208"/>
                  </a:lnTo>
                  <a:lnTo>
                    <a:pt x="107950" y="647700"/>
                  </a:lnTo>
                  <a:lnTo>
                    <a:pt x="7506716" y="647700"/>
                  </a:lnTo>
                  <a:lnTo>
                    <a:pt x="7548711" y="639208"/>
                  </a:lnTo>
                  <a:lnTo>
                    <a:pt x="7583027" y="616061"/>
                  </a:lnTo>
                  <a:lnTo>
                    <a:pt x="7606174" y="581745"/>
                  </a:lnTo>
                  <a:lnTo>
                    <a:pt x="7614666" y="539750"/>
                  </a:lnTo>
                  <a:lnTo>
                    <a:pt x="7614666" y="107950"/>
                  </a:lnTo>
                  <a:lnTo>
                    <a:pt x="7606174" y="65954"/>
                  </a:lnTo>
                  <a:lnTo>
                    <a:pt x="7583027" y="31638"/>
                  </a:lnTo>
                  <a:lnTo>
                    <a:pt x="7548711" y="8491"/>
                  </a:lnTo>
                  <a:lnTo>
                    <a:pt x="7506716" y="0"/>
                  </a:lnTo>
                  <a:close/>
                </a:path>
              </a:pathLst>
            </a:custGeom>
            <a:solidFill>
              <a:srgbClr val="EFFF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22272" y="117729"/>
              <a:ext cx="7614920" cy="647700"/>
            </a:xfrm>
            <a:custGeom>
              <a:avLst/>
              <a:gdLst/>
              <a:ahLst/>
              <a:cxnLst/>
              <a:rect l="l" t="t" r="r" b="b"/>
              <a:pathLst>
                <a:path w="7614920" h="647700">
                  <a:moveTo>
                    <a:pt x="0" y="107950"/>
                  </a:moveTo>
                  <a:lnTo>
                    <a:pt x="8491" y="65954"/>
                  </a:lnTo>
                  <a:lnTo>
                    <a:pt x="31638" y="31638"/>
                  </a:lnTo>
                  <a:lnTo>
                    <a:pt x="65954" y="8491"/>
                  </a:lnTo>
                  <a:lnTo>
                    <a:pt x="107950" y="0"/>
                  </a:lnTo>
                  <a:lnTo>
                    <a:pt x="7506716" y="0"/>
                  </a:lnTo>
                  <a:lnTo>
                    <a:pt x="7548711" y="8491"/>
                  </a:lnTo>
                  <a:lnTo>
                    <a:pt x="7583027" y="31638"/>
                  </a:lnTo>
                  <a:lnTo>
                    <a:pt x="7606174" y="65954"/>
                  </a:lnTo>
                  <a:lnTo>
                    <a:pt x="7614666" y="107950"/>
                  </a:lnTo>
                  <a:lnTo>
                    <a:pt x="7614666" y="539750"/>
                  </a:lnTo>
                  <a:lnTo>
                    <a:pt x="7606174" y="581745"/>
                  </a:lnTo>
                  <a:lnTo>
                    <a:pt x="7583027" y="616061"/>
                  </a:lnTo>
                  <a:lnTo>
                    <a:pt x="7548711" y="639208"/>
                  </a:lnTo>
                  <a:lnTo>
                    <a:pt x="7506716" y="647700"/>
                  </a:lnTo>
                  <a:lnTo>
                    <a:pt x="107950" y="647700"/>
                  </a:lnTo>
                  <a:lnTo>
                    <a:pt x="65954" y="639208"/>
                  </a:lnTo>
                  <a:lnTo>
                    <a:pt x="31638" y="616061"/>
                  </a:lnTo>
                  <a:lnTo>
                    <a:pt x="8491" y="581745"/>
                  </a:lnTo>
                  <a:lnTo>
                    <a:pt x="0" y="539750"/>
                  </a:lnTo>
                  <a:lnTo>
                    <a:pt x="0" y="1079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366940" y="180594"/>
            <a:ext cx="921257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2780" marR="5080" indent="-640080"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chemeClr val="bg1"/>
                </a:solidFill>
                <a:latin typeface="Tahoma"/>
                <a:cs typeface="Tahoma"/>
              </a:rPr>
              <a:t>ЗАГАЛЬНІ </a:t>
            </a:r>
            <a:r>
              <a:rPr sz="1600" b="1" spc="-5" dirty="0">
                <a:solidFill>
                  <a:schemeClr val="bg1"/>
                </a:solidFill>
                <a:latin typeface="Tahoma"/>
                <a:cs typeface="Tahoma"/>
              </a:rPr>
              <a:t>ПРАВИЛА ВИГОТОВЛЕННЯ ПОРОШКІВ </a:t>
            </a:r>
            <a:r>
              <a:rPr sz="1600" b="1" dirty="0">
                <a:solidFill>
                  <a:schemeClr val="bg1"/>
                </a:solidFill>
                <a:latin typeface="Tahoma"/>
                <a:cs typeface="Tahoma"/>
              </a:rPr>
              <a:t>З ОТРУЙНИМИ,  </a:t>
            </a:r>
            <a:r>
              <a:rPr sz="1600" b="1" spc="-5" dirty="0">
                <a:solidFill>
                  <a:schemeClr val="bg1"/>
                </a:solidFill>
                <a:latin typeface="Tahoma"/>
                <a:cs typeface="Tahoma"/>
              </a:rPr>
              <a:t>НАРКОТИЧНИМИ </a:t>
            </a:r>
            <a:r>
              <a:rPr sz="1600" b="1" dirty="0">
                <a:solidFill>
                  <a:schemeClr val="bg1"/>
                </a:solidFill>
                <a:latin typeface="Tahoma"/>
                <a:cs typeface="Tahoma"/>
              </a:rPr>
              <a:t>І </a:t>
            </a:r>
            <a:r>
              <a:rPr sz="1600" b="1" spc="-5" dirty="0">
                <a:solidFill>
                  <a:schemeClr val="bg1"/>
                </a:solidFill>
                <a:latin typeface="Tahoma"/>
                <a:cs typeface="Tahoma"/>
              </a:rPr>
              <a:t>СИЛЬНОДІЮЧИМИ</a:t>
            </a:r>
            <a:r>
              <a:rPr sz="1600" b="1" spc="-3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chemeClr val="bg1"/>
                </a:solidFill>
                <a:latin typeface="Tahoma"/>
                <a:cs typeface="Tahoma"/>
              </a:rPr>
              <a:t>РЕЧОВИНАМИ</a:t>
            </a:r>
            <a:endParaRPr sz="1600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977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04800" cy="6858000"/>
            <a:chOff x="0" y="0"/>
            <a:chExt cx="2286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25703" y="977646"/>
            <a:ext cx="11438467" cy="782320"/>
            <a:chOff x="319277" y="977646"/>
            <a:chExt cx="8578850" cy="782320"/>
          </a:xfrm>
        </p:grpSpPr>
        <p:sp>
          <p:nvSpPr>
            <p:cNvPr id="6" name="object 6"/>
            <p:cNvSpPr/>
            <p:nvPr/>
          </p:nvSpPr>
          <p:spPr>
            <a:xfrm>
              <a:off x="324230" y="982599"/>
              <a:ext cx="8568690" cy="647065"/>
            </a:xfrm>
            <a:custGeom>
              <a:avLst/>
              <a:gdLst/>
              <a:ahLst/>
              <a:cxnLst/>
              <a:rect l="l" t="t" r="r" b="b"/>
              <a:pathLst>
                <a:path w="8568690" h="647064">
                  <a:moveTo>
                    <a:pt x="8460867" y="0"/>
                  </a:moveTo>
                  <a:lnTo>
                    <a:pt x="107823" y="0"/>
                  </a:lnTo>
                  <a:lnTo>
                    <a:pt x="65852" y="8471"/>
                  </a:lnTo>
                  <a:lnTo>
                    <a:pt x="31580" y="31575"/>
                  </a:lnTo>
                  <a:lnTo>
                    <a:pt x="8473" y="65847"/>
                  </a:lnTo>
                  <a:lnTo>
                    <a:pt x="0" y="107823"/>
                  </a:lnTo>
                  <a:lnTo>
                    <a:pt x="0" y="539114"/>
                  </a:lnTo>
                  <a:lnTo>
                    <a:pt x="8473" y="581090"/>
                  </a:lnTo>
                  <a:lnTo>
                    <a:pt x="31580" y="615362"/>
                  </a:lnTo>
                  <a:lnTo>
                    <a:pt x="65852" y="638466"/>
                  </a:lnTo>
                  <a:lnTo>
                    <a:pt x="107823" y="646938"/>
                  </a:lnTo>
                  <a:lnTo>
                    <a:pt x="8460867" y="646938"/>
                  </a:lnTo>
                  <a:lnTo>
                    <a:pt x="8502842" y="638466"/>
                  </a:lnTo>
                  <a:lnTo>
                    <a:pt x="8537114" y="615362"/>
                  </a:lnTo>
                  <a:lnTo>
                    <a:pt x="8560218" y="581090"/>
                  </a:lnTo>
                  <a:lnTo>
                    <a:pt x="8568690" y="539114"/>
                  </a:lnTo>
                  <a:lnTo>
                    <a:pt x="8568690" y="107823"/>
                  </a:lnTo>
                  <a:lnTo>
                    <a:pt x="8560218" y="65847"/>
                  </a:lnTo>
                  <a:lnTo>
                    <a:pt x="8537114" y="31575"/>
                  </a:lnTo>
                  <a:lnTo>
                    <a:pt x="8502842" y="8471"/>
                  </a:lnTo>
                  <a:lnTo>
                    <a:pt x="8460867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4230" y="982599"/>
              <a:ext cx="8568690" cy="647065"/>
            </a:xfrm>
            <a:custGeom>
              <a:avLst/>
              <a:gdLst/>
              <a:ahLst/>
              <a:cxnLst/>
              <a:rect l="l" t="t" r="r" b="b"/>
              <a:pathLst>
                <a:path w="8568690" h="647064">
                  <a:moveTo>
                    <a:pt x="0" y="107823"/>
                  </a:moveTo>
                  <a:lnTo>
                    <a:pt x="8473" y="65847"/>
                  </a:lnTo>
                  <a:lnTo>
                    <a:pt x="31580" y="31575"/>
                  </a:lnTo>
                  <a:lnTo>
                    <a:pt x="65852" y="8471"/>
                  </a:lnTo>
                  <a:lnTo>
                    <a:pt x="107823" y="0"/>
                  </a:lnTo>
                  <a:lnTo>
                    <a:pt x="8460867" y="0"/>
                  </a:lnTo>
                  <a:lnTo>
                    <a:pt x="8502842" y="8471"/>
                  </a:lnTo>
                  <a:lnTo>
                    <a:pt x="8537114" y="31575"/>
                  </a:lnTo>
                  <a:lnTo>
                    <a:pt x="8560218" y="65847"/>
                  </a:lnTo>
                  <a:lnTo>
                    <a:pt x="8568690" y="107823"/>
                  </a:lnTo>
                  <a:lnTo>
                    <a:pt x="8568690" y="539114"/>
                  </a:lnTo>
                  <a:lnTo>
                    <a:pt x="8560218" y="581090"/>
                  </a:lnTo>
                  <a:lnTo>
                    <a:pt x="8537114" y="615362"/>
                  </a:lnTo>
                  <a:lnTo>
                    <a:pt x="8502842" y="638466"/>
                  </a:lnTo>
                  <a:lnTo>
                    <a:pt x="8460867" y="646938"/>
                  </a:lnTo>
                  <a:lnTo>
                    <a:pt x="107823" y="646938"/>
                  </a:lnTo>
                  <a:lnTo>
                    <a:pt x="65852" y="638466"/>
                  </a:lnTo>
                  <a:lnTo>
                    <a:pt x="31580" y="615362"/>
                  </a:lnTo>
                  <a:lnTo>
                    <a:pt x="8473" y="581090"/>
                  </a:lnTo>
                  <a:lnTo>
                    <a:pt x="0" y="539114"/>
                  </a:lnTo>
                  <a:lnTo>
                    <a:pt x="0" y="10782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74617" y="1629537"/>
              <a:ext cx="76200" cy="130301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564896" y="1852422"/>
            <a:ext cx="10804312" cy="635000"/>
            <a:chOff x="423672" y="1852422"/>
            <a:chExt cx="8103234" cy="635000"/>
          </a:xfrm>
        </p:grpSpPr>
        <p:sp>
          <p:nvSpPr>
            <p:cNvPr id="10" name="object 10"/>
            <p:cNvSpPr/>
            <p:nvPr/>
          </p:nvSpPr>
          <p:spPr>
            <a:xfrm>
              <a:off x="428625" y="1857375"/>
              <a:ext cx="8093709" cy="624840"/>
            </a:xfrm>
            <a:custGeom>
              <a:avLst/>
              <a:gdLst/>
              <a:ahLst/>
              <a:cxnLst/>
              <a:rect l="l" t="t" r="r" b="b"/>
              <a:pathLst>
                <a:path w="8093709" h="624839">
                  <a:moveTo>
                    <a:pt x="7989061" y="0"/>
                  </a:moveTo>
                  <a:lnTo>
                    <a:pt x="104140" y="0"/>
                  </a:lnTo>
                  <a:lnTo>
                    <a:pt x="63602" y="8181"/>
                  </a:lnTo>
                  <a:lnTo>
                    <a:pt x="30500" y="30495"/>
                  </a:lnTo>
                  <a:lnTo>
                    <a:pt x="8183" y="63597"/>
                  </a:lnTo>
                  <a:lnTo>
                    <a:pt x="0" y="104139"/>
                  </a:lnTo>
                  <a:lnTo>
                    <a:pt x="0" y="520700"/>
                  </a:lnTo>
                  <a:lnTo>
                    <a:pt x="8183" y="561242"/>
                  </a:lnTo>
                  <a:lnTo>
                    <a:pt x="30500" y="594344"/>
                  </a:lnTo>
                  <a:lnTo>
                    <a:pt x="63602" y="616658"/>
                  </a:lnTo>
                  <a:lnTo>
                    <a:pt x="104140" y="624839"/>
                  </a:lnTo>
                  <a:lnTo>
                    <a:pt x="7989061" y="624839"/>
                  </a:lnTo>
                  <a:lnTo>
                    <a:pt x="8029604" y="616658"/>
                  </a:lnTo>
                  <a:lnTo>
                    <a:pt x="8062706" y="594344"/>
                  </a:lnTo>
                  <a:lnTo>
                    <a:pt x="8085020" y="561242"/>
                  </a:lnTo>
                  <a:lnTo>
                    <a:pt x="8093202" y="520700"/>
                  </a:lnTo>
                  <a:lnTo>
                    <a:pt x="8093202" y="104139"/>
                  </a:lnTo>
                  <a:lnTo>
                    <a:pt x="8085020" y="63597"/>
                  </a:lnTo>
                  <a:lnTo>
                    <a:pt x="8062706" y="30495"/>
                  </a:lnTo>
                  <a:lnTo>
                    <a:pt x="8029604" y="8181"/>
                  </a:lnTo>
                  <a:lnTo>
                    <a:pt x="7989061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8625" y="1857375"/>
              <a:ext cx="8093709" cy="624840"/>
            </a:xfrm>
            <a:custGeom>
              <a:avLst/>
              <a:gdLst/>
              <a:ahLst/>
              <a:cxnLst/>
              <a:rect l="l" t="t" r="r" b="b"/>
              <a:pathLst>
                <a:path w="8093709" h="624839">
                  <a:moveTo>
                    <a:pt x="0" y="104139"/>
                  </a:moveTo>
                  <a:lnTo>
                    <a:pt x="8183" y="63597"/>
                  </a:lnTo>
                  <a:lnTo>
                    <a:pt x="30500" y="30495"/>
                  </a:lnTo>
                  <a:lnTo>
                    <a:pt x="63602" y="8181"/>
                  </a:lnTo>
                  <a:lnTo>
                    <a:pt x="104140" y="0"/>
                  </a:lnTo>
                  <a:lnTo>
                    <a:pt x="7989061" y="0"/>
                  </a:lnTo>
                  <a:lnTo>
                    <a:pt x="8029604" y="8181"/>
                  </a:lnTo>
                  <a:lnTo>
                    <a:pt x="8062706" y="30495"/>
                  </a:lnTo>
                  <a:lnTo>
                    <a:pt x="8085020" y="63597"/>
                  </a:lnTo>
                  <a:lnTo>
                    <a:pt x="8093202" y="104139"/>
                  </a:lnTo>
                  <a:lnTo>
                    <a:pt x="8093202" y="520700"/>
                  </a:lnTo>
                  <a:lnTo>
                    <a:pt x="8085020" y="561242"/>
                  </a:lnTo>
                  <a:lnTo>
                    <a:pt x="8062706" y="594344"/>
                  </a:lnTo>
                  <a:lnTo>
                    <a:pt x="8029604" y="616658"/>
                  </a:lnTo>
                  <a:lnTo>
                    <a:pt x="7989061" y="624839"/>
                  </a:lnTo>
                  <a:lnTo>
                    <a:pt x="104140" y="624839"/>
                  </a:lnTo>
                  <a:lnTo>
                    <a:pt x="63602" y="616658"/>
                  </a:lnTo>
                  <a:lnTo>
                    <a:pt x="30500" y="594344"/>
                  </a:lnTo>
                  <a:lnTo>
                    <a:pt x="8183" y="561242"/>
                  </a:lnTo>
                  <a:lnTo>
                    <a:pt x="0" y="520700"/>
                  </a:lnTo>
                  <a:lnTo>
                    <a:pt x="0" y="10413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6503" y="2643377"/>
            <a:ext cx="10847832" cy="175641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79459" y="1045463"/>
            <a:ext cx="10817860" cy="2972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1045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ПОРОШКИ </a:t>
            </a:r>
            <a:r>
              <a:rPr sz="1600" b="1" dirty="0">
                <a:solidFill>
                  <a:srgbClr val="0070C0"/>
                </a:solidFill>
                <a:latin typeface="Tahoma"/>
                <a:cs typeface="Tahoma"/>
              </a:rPr>
              <a:t>З ОТРУЙНИМИ, </a:t>
            </a: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НАРКОТИЧНИМИ </a:t>
            </a:r>
            <a:r>
              <a:rPr sz="1600" b="1" dirty="0">
                <a:solidFill>
                  <a:srgbClr val="0070C0"/>
                </a:solidFill>
                <a:latin typeface="Tahoma"/>
                <a:cs typeface="Tahoma"/>
              </a:rPr>
              <a:t>І</a:t>
            </a:r>
            <a:r>
              <a:rPr sz="1600" b="1" spc="-3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СИЛЬНОДІЮЧИМИ</a:t>
            </a:r>
            <a:endParaRPr sz="1600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10160" algn="ctr">
              <a:lnSpc>
                <a:spcPct val="100000"/>
              </a:lnSpc>
              <a:tabLst>
                <a:tab pos="3414395" algn="l"/>
                <a:tab pos="8087359" algn="l"/>
              </a:tabLst>
            </a:pPr>
            <a:r>
              <a:rPr sz="1600" b="1" spc="-5" dirty="0" smtClean="0">
                <a:solidFill>
                  <a:srgbClr val="0070C0"/>
                </a:solidFill>
                <a:latin typeface="Tahoma"/>
                <a:cs typeface="Tahoma"/>
              </a:rPr>
              <a:t>РЕЧОВИНАМИ</a:t>
            </a:r>
            <a:endParaRPr sz="2150" dirty="0">
              <a:latin typeface="Tahoma"/>
              <a:cs typeface="Tahoma"/>
            </a:endParaRPr>
          </a:p>
          <a:p>
            <a:pPr marL="309880" marR="335915" algn="ctr">
              <a:lnSpc>
                <a:spcPct val="100000"/>
              </a:lnSpc>
            </a:pPr>
            <a:endParaRPr lang="en-US" sz="1800" b="1" spc="-10" dirty="0" smtClean="0">
              <a:solidFill>
                <a:srgbClr val="4D4D00"/>
              </a:solidFill>
              <a:latin typeface="Arial"/>
              <a:cs typeface="Arial"/>
            </a:endParaRPr>
          </a:p>
          <a:p>
            <a:pPr marL="309880" marR="335915" algn="ctr">
              <a:lnSpc>
                <a:spcPct val="100000"/>
              </a:lnSpc>
            </a:pPr>
            <a:r>
              <a:rPr sz="1800" b="1" spc="-10" dirty="0" err="1" smtClean="0">
                <a:solidFill>
                  <a:srgbClr val="FF0000"/>
                </a:solidFill>
                <a:latin typeface="Arial"/>
                <a:cs typeface="Arial"/>
              </a:rPr>
              <a:t>Отруйні</a:t>
            </a:r>
            <a:r>
              <a:rPr sz="1800" b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та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сильнодіючі речовини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виписані в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кількості,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що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можна 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відважити,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тобто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більше, ніж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0,05</a:t>
            </a:r>
            <a:r>
              <a:rPr sz="1800" b="1" spc="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г</a:t>
            </a:r>
            <a:endParaRPr sz="1800" dirty="0">
              <a:solidFill>
                <a:srgbClr val="FF000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 dirty="0">
              <a:latin typeface="Arial"/>
              <a:cs typeface="Arial"/>
            </a:endParaRPr>
          </a:p>
          <a:p>
            <a:pPr marL="12700" marR="135255" algn="just">
              <a:lnSpc>
                <a:spcPct val="100000"/>
              </a:lnSpc>
            </a:pP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Оформлення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рецепта з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отруйними,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наркотичними речовинами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і 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речовинами прекурсорами відповідно до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наказу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№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360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від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19.07.2005 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р МОЗ </a:t>
            </a:r>
            <a:r>
              <a:rPr sz="1800" b="1" spc="-15" dirty="0">
                <a:solidFill>
                  <a:schemeClr val="bg1"/>
                </a:solidFill>
                <a:latin typeface="Arial"/>
                <a:cs typeface="Arial"/>
              </a:rPr>
              <a:t>України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«Про </a:t>
            </a:r>
            <a:r>
              <a:rPr sz="1800" b="1" spc="-15" dirty="0">
                <a:solidFill>
                  <a:schemeClr val="bg1"/>
                </a:solidFill>
                <a:latin typeface="Arial"/>
                <a:cs typeface="Arial"/>
              </a:rPr>
              <a:t>затвердження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правил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виписування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рецептів </a:t>
            </a:r>
            <a:r>
              <a:rPr sz="1800" b="1" spc="5" dirty="0">
                <a:solidFill>
                  <a:schemeClr val="bg1"/>
                </a:solidFill>
                <a:latin typeface="Arial"/>
                <a:cs typeface="Arial"/>
              </a:rPr>
              <a:t>та 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порядку відпуску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лікарських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засобів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з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аптек», штамп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ЛПЗ,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особиста 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печатка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і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підпис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лікаря. </a:t>
            </a:r>
            <a:r>
              <a:rPr sz="1800" b="1" spc="-20" dirty="0">
                <a:solidFill>
                  <a:schemeClr val="bg1"/>
                </a:solidFill>
                <a:latin typeface="Arial"/>
                <a:cs typeface="Arial"/>
              </a:rPr>
              <a:t>Термін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придатності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рецепта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не більше 1  місяця.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565275" algn="just">
              <a:lnSpc>
                <a:spcPct val="100000"/>
              </a:lnSpc>
              <a:spcBef>
                <a:spcPts val="40"/>
              </a:spcBef>
              <a:tabLst>
                <a:tab pos="4142104" algn="l"/>
              </a:tabLst>
            </a:pP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Rp.:</a:t>
            </a:r>
            <a:r>
              <a:rPr sz="1600" b="1" spc="15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333300"/>
                </a:solidFill>
                <a:uFill>
                  <a:solidFill>
                    <a:srgbClr val="333300"/>
                  </a:solidFill>
                </a:uFill>
                <a:latin typeface="Arial"/>
                <a:cs typeface="Arial"/>
              </a:rPr>
              <a:t>Osarsoli	</a:t>
            </a:r>
            <a:r>
              <a:rPr sz="1600" b="1" u="heavy" dirty="0">
                <a:solidFill>
                  <a:srgbClr val="333300"/>
                </a:solidFill>
                <a:uFill>
                  <a:solidFill>
                    <a:srgbClr val="333300"/>
                  </a:solidFill>
                </a:uFill>
                <a:latin typeface="Arial"/>
                <a:cs typeface="Arial"/>
              </a:rPr>
              <a:t>2,5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889759" y="112776"/>
            <a:ext cx="10166773" cy="657860"/>
            <a:chOff x="1417319" y="112776"/>
            <a:chExt cx="7625080" cy="657860"/>
          </a:xfrm>
        </p:grpSpPr>
        <p:sp>
          <p:nvSpPr>
            <p:cNvPr id="16" name="object 16"/>
            <p:cNvSpPr/>
            <p:nvPr/>
          </p:nvSpPr>
          <p:spPr>
            <a:xfrm>
              <a:off x="1422272" y="117729"/>
              <a:ext cx="7614920" cy="647700"/>
            </a:xfrm>
            <a:custGeom>
              <a:avLst/>
              <a:gdLst/>
              <a:ahLst/>
              <a:cxnLst/>
              <a:rect l="l" t="t" r="r" b="b"/>
              <a:pathLst>
                <a:path w="7614920" h="647700">
                  <a:moveTo>
                    <a:pt x="7506716" y="0"/>
                  </a:moveTo>
                  <a:lnTo>
                    <a:pt x="107950" y="0"/>
                  </a:lnTo>
                  <a:lnTo>
                    <a:pt x="65954" y="8491"/>
                  </a:lnTo>
                  <a:lnTo>
                    <a:pt x="31638" y="31638"/>
                  </a:lnTo>
                  <a:lnTo>
                    <a:pt x="8491" y="65954"/>
                  </a:lnTo>
                  <a:lnTo>
                    <a:pt x="0" y="107950"/>
                  </a:lnTo>
                  <a:lnTo>
                    <a:pt x="0" y="539750"/>
                  </a:lnTo>
                  <a:lnTo>
                    <a:pt x="8491" y="581745"/>
                  </a:lnTo>
                  <a:lnTo>
                    <a:pt x="31638" y="616061"/>
                  </a:lnTo>
                  <a:lnTo>
                    <a:pt x="65954" y="639208"/>
                  </a:lnTo>
                  <a:lnTo>
                    <a:pt x="107950" y="647700"/>
                  </a:lnTo>
                  <a:lnTo>
                    <a:pt x="7506716" y="647700"/>
                  </a:lnTo>
                  <a:lnTo>
                    <a:pt x="7548711" y="639208"/>
                  </a:lnTo>
                  <a:lnTo>
                    <a:pt x="7583027" y="616061"/>
                  </a:lnTo>
                  <a:lnTo>
                    <a:pt x="7606174" y="581745"/>
                  </a:lnTo>
                  <a:lnTo>
                    <a:pt x="7614666" y="539750"/>
                  </a:lnTo>
                  <a:lnTo>
                    <a:pt x="7614666" y="107950"/>
                  </a:lnTo>
                  <a:lnTo>
                    <a:pt x="7606174" y="65954"/>
                  </a:lnTo>
                  <a:lnTo>
                    <a:pt x="7583027" y="31638"/>
                  </a:lnTo>
                  <a:lnTo>
                    <a:pt x="7548711" y="8491"/>
                  </a:lnTo>
                  <a:lnTo>
                    <a:pt x="7506716" y="0"/>
                  </a:lnTo>
                  <a:close/>
                </a:path>
              </a:pathLst>
            </a:custGeom>
            <a:solidFill>
              <a:srgbClr val="EFFF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22272" y="117729"/>
              <a:ext cx="7614920" cy="647700"/>
            </a:xfrm>
            <a:custGeom>
              <a:avLst/>
              <a:gdLst/>
              <a:ahLst/>
              <a:cxnLst/>
              <a:rect l="l" t="t" r="r" b="b"/>
              <a:pathLst>
                <a:path w="7614920" h="647700">
                  <a:moveTo>
                    <a:pt x="0" y="107950"/>
                  </a:moveTo>
                  <a:lnTo>
                    <a:pt x="8491" y="65954"/>
                  </a:lnTo>
                  <a:lnTo>
                    <a:pt x="31638" y="31638"/>
                  </a:lnTo>
                  <a:lnTo>
                    <a:pt x="65954" y="8491"/>
                  </a:lnTo>
                  <a:lnTo>
                    <a:pt x="107950" y="0"/>
                  </a:lnTo>
                  <a:lnTo>
                    <a:pt x="7506716" y="0"/>
                  </a:lnTo>
                  <a:lnTo>
                    <a:pt x="7548711" y="8491"/>
                  </a:lnTo>
                  <a:lnTo>
                    <a:pt x="7583027" y="31638"/>
                  </a:lnTo>
                  <a:lnTo>
                    <a:pt x="7606174" y="65954"/>
                  </a:lnTo>
                  <a:lnTo>
                    <a:pt x="7614666" y="107950"/>
                  </a:lnTo>
                  <a:lnTo>
                    <a:pt x="7614666" y="539750"/>
                  </a:lnTo>
                  <a:lnTo>
                    <a:pt x="7606174" y="581745"/>
                  </a:lnTo>
                  <a:lnTo>
                    <a:pt x="7583027" y="616061"/>
                  </a:lnTo>
                  <a:lnTo>
                    <a:pt x="7548711" y="639208"/>
                  </a:lnTo>
                  <a:lnTo>
                    <a:pt x="7506716" y="647700"/>
                  </a:lnTo>
                  <a:lnTo>
                    <a:pt x="107950" y="647700"/>
                  </a:lnTo>
                  <a:lnTo>
                    <a:pt x="65954" y="639208"/>
                  </a:lnTo>
                  <a:lnTo>
                    <a:pt x="31638" y="616061"/>
                  </a:lnTo>
                  <a:lnTo>
                    <a:pt x="8491" y="581745"/>
                  </a:lnTo>
                  <a:lnTo>
                    <a:pt x="0" y="539750"/>
                  </a:lnTo>
                  <a:lnTo>
                    <a:pt x="0" y="1079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184740" y="184721"/>
            <a:ext cx="921257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2780" marR="5080" indent="-6400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chemeClr val="bg1"/>
                </a:solidFill>
                <a:latin typeface="Tahoma"/>
                <a:cs typeface="Tahoma"/>
              </a:rPr>
              <a:t>ЗАГАЛЬНІ </a:t>
            </a:r>
            <a:r>
              <a:rPr sz="1600" b="1" spc="-5" dirty="0">
                <a:solidFill>
                  <a:schemeClr val="bg1"/>
                </a:solidFill>
                <a:latin typeface="Tahoma"/>
                <a:cs typeface="Tahoma"/>
              </a:rPr>
              <a:t>ПРАВИЛА ВИГОТОВЛЕННЯ ПОРОШКІВ </a:t>
            </a:r>
            <a:r>
              <a:rPr sz="1600" b="1" dirty="0">
                <a:solidFill>
                  <a:schemeClr val="bg1"/>
                </a:solidFill>
                <a:latin typeface="Tahoma"/>
                <a:cs typeface="Tahoma"/>
              </a:rPr>
              <a:t>З ОТРУЙНИМИ,  </a:t>
            </a:r>
            <a:r>
              <a:rPr sz="1600" b="1" spc="-5" dirty="0">
                <a:solidFill>
                  <a:schemeClr val="bg1"/>
                </a:solidFill>
                <a:latin typeface="Tahoma"/>
                <a:cs typeface="Tahoma"/>
              </a:rPr>
              <a:t>НАРКОТИЧНИМИ </a:t>
            </a:r>
            <a:r>
              <a:rPr sz="1600" b="1" dirty="0">
                <a:solidFill>
                  <a:schemeClr val="bg1"/>
                </a:solidFill>
                <a:latin typeface="Tahoma"/>
                <a:cs typeface="Tahoma"/>
              </a:rPr>
              <a:t>І </a:t>
            </a:r>
            <a:r>
              <a:rPr sz="1600" b="1" spc="-5" dirty="0">
                <a:solidFill>
                  <a:schemeClr val="bg1"/>
                </a:solidFill>
                <a:latin typeface="Tahoma"/>
                <a:cs typeface="Tahoma"/>
              </a:rPr>
              <a:t>СИЛЬНОДІЮЧИМИ</a:t>
            </a:r>
            <a:r>
              <a:rPr sz="1600" b="1" spc="-3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chemeClr val="bg1"/>
                </a:solidFill>
                <a:latin typeface="Tahoma"/>
                <a:cs typeface="Tahoma"/>
              </a:rPr>
              <a:t>РЕЧОВИНАМИ</a:t>
            </a:r>
            <a:endParaRPr sz="1600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81530" y="4574541"/>
            <a:ext cx="5613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1</a:t>
            </a: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0</a:t>
            </a: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,0</a:t>
            </a:r>
            <a:endParaRPr sz="16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1,0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72968" y="4574541"/>
            <a:ext cx="2293619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91820" indent="4572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Glucosi  </a:t>
            </a: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Acidi</a:t>
            </a:r>
            <a:r>
              <a:rPr sz="1600" b="1" spc="-95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borici</a:t>
            </a:r>
            <a:endParaRPr sz="1600" dirty="0">
              <a:latin typeface="Arial"/>
              <a:cs typeface="Arial"/>
            </a:endParaRPr>
          </a:p>
          <a:p>
            <a:pPr marL="19685">
              <a:lnSpc>
                <a:spcPct val="100000"/>
              </a:lnSpc>
            </a:pP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Misce, </a:t>
            </a: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fiat</a:t>
            </a:r>
            <a:r>
              <a:rPr sz="1600" b="1" spc="-10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pulvis.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06927" y="5306315"/>
            <a:ext cx="4011507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Divide in partes </a:t>
            </a: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aequales </a:t>
            </a: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N</a:t>
            </a:r>
            <a:r>
              <a:rPr sz="1600" b="1" spc="-50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10.  Signa: Для</a:t>
            </a: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присипок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140711" y="5793994"/>
            <a:ext cx="2118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Підпис</a:t>
            </a:r>
            <a:r>
              <a:rPr sz="1800" b="1" spc="-5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лікаря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951306" y="5793994"/>
            <a:ext cx="23139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Печатка</a:t>
            </a:r>
            <a:r>
              <a:rPr sz="1800" b="1" spc="-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лікаря  Печатка</a:t>
            </a:r>
            <a:r>
              <a:rPr sz="1800" b="1" spc="-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«ЛПЗ»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8659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04800" cy="6858000"/>
            <a:chOff x="0" y="0"/>
            <a:chExt cx="2286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25703" y="977646"/>
            <a:ext cx="11438467" cy="1664970"/>
            <a:chOff x="319277" y="977646"/>
            <a:chExt cx="8578850" cy="1664970"/>
          </a:xfrm>
        </p:grpSpPr>
        <p:sp>
          <p:nvSpPr>
            <p:cNvPr id="6" name="object 6"/>
            <p:cNvSpPr/>
            <p:nvPr/>
          </p:nvSpPr>
          <p:spPr>
            <a:xfrm>
              <a:off x="324230" y="982599"/>
              <a:ext cx="8568690" cy="647065"/>
            </a:xfrm>
            <a:custGeom>
              <a:avLst/>
              <a:gdLst/>
              <a:ahLst/>
              <a:cxnLst/>
              <a:rect l="l" t="t" r="r" b="b"/>
              <a:pathLst>
                <a:path w="8568690" h="647064">
                  <a:moveTo>
                    <a:pt x="8460867" y="0"/>
                  </a:moveTo>
                  <a:lnTo>
                    <a:pt x="107823" y="0"/>
                  </a:lnTo>
                  <a:lnTo>
                    <a:pt x="65852" y="8471"/>
                  </a:lnTo>
                  <a:lnTo>
                    <a:pt x="31580" y="31575"/>
                  </a:lnTo>
                  <a:lnTo>
                    <a:pt x="8473" y="65847"/>
                  </a:lnTo>
                  <a:lnTo>
                    <a:pt x="0" y="107823"/>
                  </a:lnTo>
                  <a:lnTo>
                    <a:pt x="0" y="539114"/>
                  </a:lnTo>
                  <a:lnTo>
                    <a:pt x="8473" y="581090"/>
                  </a:lnTo>
                  <a:lnTo>
                    <a:pt x="31580" y="615362"/>
                  </a:lnTo>
                  <a:lnTo>
                    <a:pt x="65852" y="638466"/>
                  </a:lnTo>
                  <a:lnTo>
                    <a:pt x="107823" y="646938"/>
                  </a:lnTo>
                  <a:lnTo>
                    <a:pt x="8460867" y="646938"/>
                  </a:lnTo>
                  <a:lnTo>
                    <a:pt x="8502842" y="638466"/>
                  </a:lnTo>
                  <a:lnTo>
                    <a:pt x="8537114" y="615362"/>
                  </a:lnTo>
                  <a:lnTo>
                    <a:pt x="8560218" y="581090"/>
                  </a:lnTo>
                  <a:lnTo>
                    <a:pt x="8568690" y="539114"/>
                  </a:lnTo>
                  <a:lnTo>
                    <a:pt x="8568690" y="107823"/>
                  </a:lnTo>
                  <a:lnTo>
                    <a:pt x="8560218" y="65847"/>
                  </a:lnTo>
                  <a:lnTo>
                    <a:pt x="8537114" y="31575"/>
                  </a:lnTo>
                  <a:lnTo>
                    <a:pt x="8502842" y="8471"/>
                  </a:lnTo>
                  <a:lnTo>
                    <a:pt x="8460867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4230" y="982599"/>
              <a:ext cx="8568690" cy="647065"/>
            </a:xfrm>
            <a:custGeom>
              <a:avLst/>
              <a:gdLst/>
              <a:ahLst/>
              <a:cxnLst/>
              <a:rect l="l" t="t" r="r" b="b"/>
              <a:pathLst>
                <a:path w="8568690" h="647064">
                  <a:moveTo>
                    <a:pt x="0" y="107823"/>
                  </a:moveTo>
                  <a:lnTo>
                    <a:pt x="8473" y="65847"/>
                  </a:lnTo>
                  <a:lnTo>
                    <a:pt x="31580" y="31575"/>
                  </a:lnTo>
                  <a:lnTo>
                    <a:pt x="65852" y="8471"/>
                  </a:lnTo>
                  <a:lnTo>
                    <a:pt x="107823" y="0"/>
                  </a:lnTo>
                  <a:lnTo>
                    <a:pt x="8460867" y="0"/>
                  </a:lnTo>
                  <a:lnTo>
                    <a:pt x="8502842" y="8471"/>
                  </a:lnTo>
                  <a:lnTo>
                    <a:pt x="8537114" y="31575"/>
                  </a:lnTo>
                  <a:lnTo>
                    <a:pt x="8560218" y="65847"/>
                  </a:lnTo>
                  <a:lnTo>
                    <a:pt x="8568690" y="107823"/>
                  </a:lnTo>
                  <a:lnTo>
                    <a:pt x="8568690" y="539114"/>
                  </a:lnTo>
                  <a:lnTo>
                    <a:pt x="8560218" y="581090"/>
                  </a:lnTo>
                  <a:lnTo>
                    <a:pt x="8537114" y="615362"/>
                  </a:lnTo>
                  <a:lnTo>
                    <a:pt x="8502842" y="638466"/>
                  </a:lnTo>
                  <a:lnTo>
                    <a:pt x="8460867" y="646938"/>
                  </a:lnTo>
                  <a:lnTo>
                    <a:pt x="107823" y="646938"/>
                  </a:lnTo>
                  <a:lnTo>
                    <a:pt x="65852" y="638466"/>
                  </a:lnTo>
                  <a:lnTo>
                    <a:pt x="31580" y="615362"/>
                  </a:lnTo>
                  <a:lnTo>
                    <a:pt x="8473" y="581090"/>
                  </a:lnTo>
                  <a:lnTo>
                    <a:pt x="0" y="539114"/>
                  </a:lnTo>
                  <a:lnTo>
                    <a:pt x="0" y="10782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9198" y="2012823"/>
              <a:ext cx="8092440" cy="624840"/>
            </a:xfrm>
            <a:custGeom>
              <a:avLst/>
              <a:gdLst/>
              <a:ahLst/>
              <a:cxnLst/>
              <a:rect l="l" t="t" r="r" b="b"/>
              <a:pathLst>
                <a:path w="8092440" h="624839">
                  <a:moveTo>
                    <a:pt x="7988300" y="0"/>
                  </a:moveTo>
                  <a:lnTo>
                    <a:pt x="104140" y="0"/>
                  </a:lnTo>
                  <a:lnTo>
                    <a:pt x="63602" y="8181"/>
                  </a:lnTo>
                  <a:lnTo>
                    <a:pt x="30500" y="30495"/>
                  </a:lnTo>
                  <a:lnTo>
                    <a:pt x="8183" y="63597"/>
                  </a:lnTo>
                  <a:lnTo>
                    <a:pt x="0" y="104139"/>
                  </a:lnTo>
                  <a:lnTo>
                    <a:pt x="0" y="520700"/>
                  </a:lnTo>
                  <a:lnTo>
                    <a:pt x="8183" y="561242"/>
                  </a:lnTo>
                  <a:lnTo>
                    <a:pt x="30500" y="594344"/>
                  </a:lnTo>
                  <a:lnTo>
                    <a:pt x="63602" y="616658"/>
                  </a:lnTo>
                  <a:lnTo>
                    <a:pt x="104140" y="624839"/>
                  </a:lnTo>
                  <a:lnTo>
                    <a:pt x="7988300" y="624839"/>
                  </a:lnTo>
                  <a:lnTo>
                    <a:pt x="8028842" y="616658"/>
                  </a:lnTo>
                  <a:lnTo>
                    <a:pt x="8061944" y="594344"/>
                  </a:lnTo>
                  <a:lnTo>
                    <a:pt x="8084258" y="561242"/>
                  </a:lnTo>
                  <a:lnTo>
                    <a:pt x="8092440" y="520700"/>
                  </a:lnTo>
                  <a:lnTo>
                    <a:pt x="8092440" y="104139"/>
                  </a:lnTo>
                  <a:lnTo>
                    <a:pt x="8084258" y="63597"/>
                  </a:lnTo>
                  <a:lnTo>
                    <a:pt x="8061944" y="30495"/>
                  </a:lnTo>
                  <a:lnTo>
                    <a:pt x="8028842" y="8181"/>
                  </a:lnTo>
                  <a:lnTo>
                    <a:pt x="7988300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9198" y="2012823"/>
              <a:ext cx="8092440" cy="624840"/>
            </a:xfrm>
            <a:custGeom>
              <a:avLst/>
              <a:gdLst/>
              <a:ahLst/>
              <a:cxnLst/>
              <a:rect l="l" t="t" r="r" b="b"/>
              <a:pathLst>
                <a:path w="8092440" h="624839">
                  <a:moveTo>
                    <a:pt x="0" y="104139"/>
                  </a:moveTo>
                  <a:lnTo>
                    <a:pt x="8183" y="63597"/>
                  </a:lnTo>
                  <a:lnTo>
                    <a:pt x="30500" y="30495"/>
                  </a:lnTo>
                  <a:lnTo>
                    <a:pt x="63602" y="8181"/>
                  </a:lnTo>
                  <a:lnTo>
                    <a:pt x="104140" y="0"/>
                  </a:lnTo>
                  <a:lnTo>
                    <a:pt x="7988300" y="0"/>
                  </a:lnTo>
                  <a:lnTo>
                    <a:pt x="8028842" y="8181"/>
                  </a:lnTo>
                  <a:lnTo>
                    <a:pt x="8061944" y="30495"/>
                  </a:lnTo>
                  <a:lnTo>
                    <a:pt x="8084258" y="63597"/>
                  </a:lnTo>
                  <a:lnTo>
                    <a:pt x="8092440" y="104139"/>
                  </a:lnTo>
                  <a:lnTo>
                    <a:pt x="8092440" y="520700"/>
                  </a:lnTo>
                  <a:lnTo>
                    <a:pt x="8084258" y="561242"/>
                  </a:lnTo>
                  <a:lnTo>
                    <a:pt x="8061944" y="594344"/>
                  </a:lnTo>
                  <a:lnTo>
                    <a:pt x="8028842" y="616658"/>
                  </a:lnTo>
                  <a:lnTo>
                    <a:pt x="7988300" y="624839"/>
                  </a:lnTo>
                  <a:lnTo>
                    <a:pt x="104140" y="624839"/>
                  </a:lnTo>
                  <a:lnTo>
                    <a:pt x="63602" y="616658"/>
                  </a:lnTo>
                  <a:lnTo>
                    <a:pt x="30500" y="594344"/>
                  </a:lnTo>
                  <a:lnTo>
                    <a:pt x="8183" y="561242"/>
                  </a:lnTo>
                  <a:lnTo>
                    <a:pt x="0" y="520700"/>
                  </a:lnTo>
                  <a:lnTo>
                    <a:pt x="0" y="10413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74617" y="1629537"/>
              <a:ext cx="76200" cy="389890"/>
            </a:xfrm>
            <a:custGeom>
              <a:avLst/>
              <a:gdLst/>
              <a:ahLst/>
              <a:cxnLst/>
              <a:rect l="l" t="t" r="r" b="b"/>
              <a:pathLst>
                <a:path w="76200" h="389889">
                  <a:moveTo>
                    <a:pt x="31750" y="313182"/>
                  </a:moveTo>
                  <a:lnTo>
                    <a:pt x="0" y="313182"/>
                  </a:lnTo>
                  <a:lnTo>
                    <a:pt x="38100" y="389382"/>
                  </a:lnTo>
                  <a:lnTo>
                    <a:pt x="69850" y="325882"/>
                  </a:lnTo>
                  <a:lnTo>
                    <a:pt x="31750" y="325882"/>
                  </a:lnTo>
                  <a:lnTo>
                    <a:pt x="31750" y="313182"/>
                  </a:lnTo>
                  <a:close/>
                </a:path>
                <a:path w="76200" h="389889">
                  <a:moveTo>
                    <a:pt x="44450" y="0"/>
                  </a:moveTo>
                  <a:lnTo>
                    <a:pt x="31750" y="0"/>
                  </a:lnTo>
                  <a:lnTo>
                    <a:pt x="31750" y="325882"/>
                  </a:lnTo>
                  <a:lnTo>
                    <a:pt x="44450" y="325882"/>
                  </a:lnTo>
                  <a:lnTo>
                    <a:pt x="44450" y="0"/>
                  </a:lnTo>
                  <a:close/>
                </a:path>
                <a:path w="76200" h="389889">
                  <a:moveTo>
                    <a:pt x="76200" y="313182"/>
                  </a:moveTo>
                  <a:lnTo>
                    <a:pt x="44450" y="313182"/>
                  </a:lnTo>
                  <a:lnTo>
                    <a:pt x="44450" y="325882"/>
                  </a:lnTo>
                  <a:lnTo>
                    <a:pt x="69850" y="325882"/>
                  </a:lnTo>
                  <a:lnTo>
                    <a:pt x="76200" y="3131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93173" y="1045463"/>
            <a:ext cx="10818707" cy="3462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904" algn="ctr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ПОРОШКИ </a:t>
            </a:r>
            <a:r>
              <a:rPr sz="1600" b="1" dirty="0">
                <a:solidFill>
                  <a:srgbClr val="0070C0"/>
                </a:solidFill>
                <a:latin typeface="Tahoma"/>
                <a:cs typeface="Tahoma"/>
              </a:rPr>
              <a:t>З ОТРУЙНИМИ, </a:t>
            </a: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НАРКОТИЧНИМИ </a:t>
            </a:r>
            <a:r>
              <a:rPr sz="1600" b="1" dirty="0">
                <a:solidFill>
                  <a:srgbClr val="0070C0"/>
                </a:solidFill>
                <a:latin typeface="Tahoma"/>
                <a:cs typeface="Tahoma"/>
              </a:rPr>
              <a:t>І</a:t>
            </a:r>
            <a:r>
              <a:rPr sz="1600" b="1" spc="-2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СИЛЬНОДІЮЧИМИ</a:t>
            </a:r>
            <a:endParaRPr sz="1600" dirty="0">
              <a:solidFill>
                <a:srgbClr val="0070C0"/>
              </a:solidFill>
              <a:latin typeface="Tahoma"/>
              <a:cs typeface="Tahoma"/>
            </a:endParaRPr>
          </a:p>
          <a:p>
            <a:pPr marR="3175" algn="ctr">
              <a:lnSpc>
                <a:spcPct val="100000"/>
              </a:lnSpc>
              <a:tabLst>
                <a:tab pos="3404235" algn="l"/>
                <a:tab pos="8076565" algn="l"/>
              </a:tabLst>
            </a:pPr>
            <a:r>
              <a:rPr sz="1600" strike="sngStrike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70C0"/>
                </a:solidFill>
                <a:latin typeface="Times New Roman"/>
                <a:cs typeface="Times New Roman"/>
              </a:rPr>
              <a:t>	</a:t>
            </a: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РЕЧОВИНАМИ</a:t>
            </a:r>
            <a:r>
              <a:rPr sz="1600" b="1" spc="-5" dirty="0">
                <a:solidFill>
                  <a:srgbClr val="990033"/>
                </a:solidFill>
                <a:latin typeface="Tahoma"/>
                <a:cs typeface="Tahoma"/>
              </a:rPr>
              <a:t>	</a:t>
            </a:r>
            <a:endParaRPr sz="16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900" dirty="0">
              <a:latin typeface="Tahoma"/>
              <a:cs typeface="Tahoma"/>
            </a:endParaRPr>
          </a:p>
          <a:p>
            <a:pPr marL="319405" marR="327025" algn="ctr">
              <a:lnSpc>
                <a:spcPct val="100000"/>
              </a:lnSpc>
              <a:spcBef>
                <a:spcPts val="1575"/>
              </a:spcBef>
            </a:pP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Отруйні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та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сильнодіючі речовини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виписані в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кількості,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що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можна  відважити,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тобто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більше, ніж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0,05</a:t>
            </a:r>
            <a:r>
              <a:rPr sz="1800" b="1" spc="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г</a:t>
            </a:r>
            <a:endParaRPr sz="1800" dirty="0">
              <a:solidFill>
                <a:srgbClr val="FF000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 dirty="0">
              <a:latin typeface="Arial"/>
              <a:cs typeface="Arial"/>
            </a:endParaRPr>
          </a:p>
          <a:p>
            <a:pPr marL="146050" marR="5080" indent="457200" algn="just">
              <a:lnSpc>
                <a:spcPct val="100000"/>
              </a:lnSpc>
            </a:pP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Дозу осарсолу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не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перевіряють </a:t>
            </a:r>
            <a:r>
              <a:rPr sz="1800" b="1" spc="-20" dirty="0">
                <a:solidFill>
                  <a:srgbClr val="4D4D00"/>
                </a:solidFill>
                <a:latin typeface="Arial"/>
                <a:cs typeface="Arial"/>
              </a:rPr>
              <a:t>тому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що,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порошок призначений  для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зовнішнього застосування.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Отруйна речовина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осарсол 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зберігається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шафі (сейфі) VENENA для зберігання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і  прирівняних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них сильно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діючих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речовин кодеїн, кодеїну </a:t>
            </a:r>
            <a:r>
              <a:rPr sz="1800" b="1" spc="-30" dirty="0">
                <a:solidFill>
                  <a:srgbClr val="4D4D00"/>
                </a:solidFill>
                <a:latin typeface="Arial"/>
                <a:cs typeface="Arial"/>
              </a:rPr>
              <a:t>фосфат, 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фенобарбітал,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ефедрину гідрохлорид, що підлягають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предметно 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кількісному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обліку</a:t>
            </a:r>
            <a:r>
              <a:rPr sz="18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00" dirty="0">
              <a:latin typeface="Arial"/>
              <a:cs typeface="Arial"/>
            </a:endParaRPr>
          </a:p>
          <a:p>
            <a:pPr marL="198120" algn="ctr">
              <a:lnSpc>
                <a:spcPct val="100000"/>
              </a:lnSpc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Виписуємо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вимогу на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отримання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2,5</a:t>
            </a:r>
            <a:r>
              <a:rPr sz="1600" b="1" spc="3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осарсолу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889759" y="112776"/>
            <a:ext cx="10166773" cy="657860"/>
            <a:chOff x="1417319" y="112776"/>
            <a:chExt cx="7625080" cy="657860"/>
          </a:xfrm>
        </p:grpSpPr>
        <p:sp>
          <p:nvSpPr>
            <p:cNvPr id="14" name="object 14"/>
            <p:cNvSpPr/>
            <p:nvPr/>
          </p:nvSpPr>
          <p:spPr>
            <a:xfrm>
              <a:off x="1422272" y="117729"/>
              <a:ext cx="7614920" cy="647700"/>
            </a:xfrm>
            <a:custGeom>
              <a:avLst/>
              <a:gdLst/>
              <a:ahLst/>
              <a:cxnLst/>
              <a:rect l="l" t="t" r="r" b="b"/>
              <a:pathLst>
                <a:path w="7614920" h="647700">
                  <a:moveTo>
                    <a:pt x="7506716" y="0"/>
                  </a:moveTo>
                  <a:lnTo>
                    <a:pt x="107950" y="0"/>
                  </a:lnTo>
                  <a:lnTo>
                    <a:pt x="65954" y="8491"/>
                  </a:lnTo>
                  <a:lnTo>
                    <a:pt x="31638" y="31638"/>
                  </a:lnTo>
                  <a:lnTo>
                    <a:pt x="8491" y="65954"/>
                  </a:lnTo>
                  <a:lnTo>
                    <a:pt x="0" y="107950"/>
                  </a:lnTo>
                  <a:lnTo>
                    <a:pt x="0" y="539750"/>
                  </a:lnTo>
                  <a:lnTo>
                    <a:pt x="8491" y="581745"/>
                  </a:lnTo>
                  <a:lnTo>
                    <a:pt x="31638" y="616061"/>
                  </a:lnTo>
                  <a:lnTo>
                    <a:pt x="65954" y="639208"/>
                  </a:lnTo>
                  <a:lnTo>
                    <a:pt x="107950" y="647700"/>
                  </a:lnTo>
                  <a:lnTo>
                    <a:pt x="7506716" y="647700"/>
                  </a:lnTo>
                  <a:lnTo>
                    <a:pt x="7548711" y="639208"/>
                  </a:lnTo>
                  <a:lnTo>
                    <a:pt x="7583027" y="616061"/>
                  </a:lnTo>
                  <a:lnTo>
                    <a:pt x="7606174" y="581745"/>
                  </a:lnTo>
                  <a:lnTo>
                    <a:pt x="7614666" y="539750"/>
                  </a:lnTo>
                  <a:lnTo>
                    <a:pt x="7614666" y="107950"/>
                  </a:lnTo>
                  <a:lnTo>
                    <a:pt x="7606174" y="65954"/>
                  </a:lnTo>
                  <a:lnTo>
                    <a:pt x="7583027" y="31638"/>
                  </a:lnTo>
                  <a:lnTo>
                    <a:pt x="7548711" y="8491"/>
                  </a:lnTo>
                  <a:lnTo>
                    <a:pt x="7506716" y="0"/>
                  </a:lnTo>
                  <a:close/>
                </a:path>
              </a:pathLst>
            </a:custGeom>
            <a:solidFill>
              <a:srgbClr val="EFFF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22272" y="117729"/>
              <a:ext cx="7614920" cy="647700"/>
            </a:xfrm>
            <a:custGeom>
              <a:avLst/>
              <a:gdLst/>
              <a:ahLst/>
              <a:cxnLst/>
              <a:rect l="l" t="t" r="r" b="b"/>
              <a:pathLst>
                <a:path w="7614920" h="647700">
                  <a:moveTo>
                    <a:pt x="0" y="107950"/>
                  </a:moveTo>
                  <a:lnTo>
                    <a:pt x="8491" y="65954"/>
                  </a:lnTo>
                  <a:lnTo>
                    <a:pt x="31638" y="31638"/>
                  </a:lnTo>
                  <a:lnTo>
                    <a:pt x="65954" y="8491"/>
                  </a:lnTo>
                  <a:lnTo>
                    <a:pt x="107950" y="0"/>
                  </a:lnTo>
                  <a:lnTo>
                    <a:pt x="7506716" y="0"/>
                  </a:lnTo>
                  <a:lnTo>
                    <a:pt x="7548711" y="8491"/>
                  </a:lnTo>
                  <a:lnTo>
                    <a:pt x="7583027" y="31638"/>
                  </a:lnTo>
                  <a:lnTo>
                    <a:pt x="7606174" y="65954"/>
                  </a:lnTo>
                  <a:lnTo>
                    <a:pt x="7614666" y="107950"/>
                  </a:lnTo>
                  <a:lnTo>
                    <a:pt x="7614666" y="539750"/>
                  </a:lnTo>
                  <a:lnTo>
                    <a:pt x="7606174" y="581745"/>
                  </a:lnTo>
                  <a:lnTo>
                    <a:pt x="7583027" y="616061"/>
                  </a:lnTo>
                  <a:lnTo>
                    <a:pt x="7548711" y="639208"/>
                  </a:lnTo>
                  <a:lnTo>
                    <a:pt x="7506716" y="647700"/>
                  </a:lnTo>
                  <a:lnTo>
                    <a:pt x="107950" y="647700"/>
                  </a:lnTo>
                  <a:lnTo>
                    <a:pt x="65954" y="639208"/>
                  </a:lnTo>
                  <a:lnTo>
                    <a:pt x="31638" y="616061"/>
                  </a:lnTo>
                  <a:lnTo>
                    <a:pt x="8491" y="581745"/>
                  </a:lnTo>
                  <a:lnTo>
                    <a:pt x="0" y="539750"/>
                  </a:lnTo>
                  <a:lnTo>
                    <a:pt x="0" y="1079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366940" y="180594"/>
            <a:ext cx="921257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2780" marR="5080" indent="-6400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chemeClr val="bg1"/>
                </a:solidFill>
                <a:latin typeface="Tahoma"/>
                <a:cs typeface="Tahoma"/>
              </a:rPr>
              <a:t>ЗАГАЛЬНІ </a:t>
            </a:r>
            <a:r>
              <a:rPr sz="1600" b="1" spc="-5" dirty="0">
                <a:solidFill>
                  <a:schemeClr val="bg1"/>
                </a:solidFill>
                <a:latin typeface="Tahoma"/>
                <a:cs typeface="Tahoma"/>
              </a:rPr>
              <a:t>ПРАВИЛА ВИГОТОВЛЕННЯ ПОРОШКІВ </a:t>
            </a:r>
            <a:r>
              <a:rPr sz="1600" b="1" dirty="0">
                <a:solidFill>
                  <a:schemeClr val="bg1"/>
                </a:solidFill>
                <a:latin typeface="Tahoma"/>
                <a:cs typeface="Tahoma"/>
              </a:rPr>
              <a:t>З ОТРУЙНИМИ,  </a:t>
            </a:r>
            <a:r>
              <a:rPr sz="1600" b="1" spc="-5" dirty="0">
                <a:solidFill>
                  <a:schemeClr val="bg1"/>
                </a:solidFill>
                <a:latin typeface="Tahoma"/>
                <a:cs typeface="Tahoma"/>
              </a:rPr>
              <a:t>НАРКОТИЧНИМИ </a:t>
            </a:r>
            <a:r>
              <a:rPr sz="1600" b="1" dirty="0">
                <a:solidFill>
                  <a:schemeClr val="bg1"/>
                </a:solidFill>
                <a:latin typeface="Tahoma"/>
                <a:cs typeface="Tahoma"/>
              </a:rPr>
              <a:t>І </a:t>
            </a:r>
            <a:r>
              <a:rPr sz="1600" b="1" spc="-5" dirty="0">
                <a:solidFill>
                  <a:schemeClr val="bg1"/>
                </a:solidFill>
                <a:latin typeface="Tahoma"/>
                <a:cs typeface="Tahoma"/>
              </a:rPr>
              <a:t>СИЛЬНОДІЮЧИМИ</a:t>
            </a:r>
            <a:r>
              <a:rPr sz="1600" b="1" spc="-3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chemeClr val="bg1"/>
                </a:solidFill>
                <a:latin typeface="Tahoma"/>
                <a:cs typeface="Tahoma"/>
              </a:rPr>
              <a:t>РЕЧОВИНАМИ</a:t>
            </a:r>
            <a:endParaRPr sz="1600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75726" y="4987544"/>
            <a:ext cx="2002367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6360" marR="5080" indent="-74295">
              <a:lnSpc>
                <a:spcPct val="100000"/>
              </a:lnSpc>
              <a:spcBef>
                <a:spcPts val="95"/>
              </a:spcBef>
              <a:tabLst>
                <a:tab pos="777240" algn="l"/>
              </a:tabLst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Видав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: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Osarsoli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Дата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46917" y="4987544"/>
            <a:ext cx="841587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083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2,5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Підпис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75726" y="5414517"/>
            <a:ext cx="2231813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Отримав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: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Osarsoli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99807" y="5414517"/>
            <a:ext cx="36322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2,5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40318" y="5627878"/>
            <a:ext cx="578273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Да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46917" y="5627878"/>
            <a:ext cx="841587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Підпис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4090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107" y="1448180"/>
            <a:ext cx="107696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5349" y="807338"/>
            <a:ext cx="10848340" cy="552450"/>
          </a:xfrm>
          <a:custGeom>
            <a:avLst/>
            <a:gdLst/>
            <a:ahLst/>
            <a:cxnLst/>
            <a:rect l="l" t="t" r="r" b="b"/>
            <a:pathLst>
              <a:path w="8136255" h="552450">
                <a:moveTo>
                  <a:pt x="8043799" y="0"/>
                </a:moveTo>
                <a:lnTo>
                  <a:pt x="92075" y="0"/>
                </a:lnTo>
                <a:lnTo>
                  <a:pt x="56235" y="7242"/>
                </a:lnTo>
                <a:lnTo>
                  <a:pt x="26968" y="26987"/>
                </a:lnTo>
                <a:lnTo>
                  <a:pt x="7235" y="56257"/>
                </a:lnTo>
                <a:lnTo>
                  <a:pt x="0" y="92075"/>
                </a:lnTo>
                <a:lnTo>
                  <a:pt x="0" y="460375"/>
                </a:lnTo>
                <a:lnTo>
                  <a:pt x="7235" y="496192"/>
                </a:lnTo>
                <a:lnTo>
                  <a:pt x="26968" y="525462"/>
                </a:lnTo>
                <a:lnTo>
                  <a:pt x="56235" y="545207"/>
                </a:lnTo>
                <a:lnTo>
                  <a:pt x="92075" y="552450"/>
                </a:lnTo>
                <a:lnTo>
                  <a:pt x="8043799" y="552450"/>
                </a:lnTo>
                <a:lnTo>
                  <a:pt x="8079616" y="545207"/>
                </a:lnTo>
                <a:lnTo>
                  <a:pt x="8108886" y="525462"/>
                </a:lnTo>
                <a:lnTo>
                  <a:pt x="8128631" y="496192"/>
                </a:lnTo>
                <a:lnTo>
                  <a:pt x="8135874" y="460375"/>
                </a:lnTo>
                <a:lnTo>
                  <a:pt x="8135874" y="92075"/>
                </a:lnTo>
                <a:lnTo>
                  <a:pt x="8128631" y="56257"/>
                </a:lnTo>
                <a:lnTo>
                  <a:pt x="8108886" y="26987"/>
                </a:lnTo>
                <a:lnTo>
                  <a:pt x="8079616" y="7242"/>
                </a:lnTo>
                <a:lnTo>
                  <a:pt x="8043799" y="0"/>
                </a:lnTo>
                <a:close/>
              </a:path>
            </a:pathLst>
          </a:custGeom>
          <a:solidFill>
            <a:srgbClr val="FFE6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33307" y="814833"/>
            <a:ext cx="10782300" cy="23416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Отруйні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та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сильнодіючі речовини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виписані в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кількості,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що</a:t>
            </a:r>
            <a:r>
              <a:rPr sz="1800" b="1" spc="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можна</a:t>
            </a:r>
            <a:endParaRPr sz="18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37465" algn="ctr">
              <a:lnSpc>
                <a:spcPct val="100000"/>
              </a:lnSpc>
              <a:tabLst>
                <a:tab pos="2064385" algn="l"/>
                <a:tab pos="8060690" algn="l"/>
              </a:tabLst>
            </a:pPr>
            <a:r>
              <a:rPr sz="1800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800" b="1" u="sng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відважити, </a:t>
            </a:r>
            <a:r>
              <a:rPr sz="1800" b="1" u="sng" spc="-1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тобто </a:t>
            </a:r>
            <a:r>
              <a:rPr sz="1800" b="1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більше, ніж </a:t>
            </a:r>
            <a:r>
              <a:rPr sz="1800" b="1" u="sng" spc="-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0,05</a:t>
            </a:r>
            <a:r>
              <a:rPr sz="1800" b="1" u="sng" spc="1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г</a:t>
            </a:r>
            <a:r>
              <a:rPr sz="1800" b="1" u="sng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 dirty="0">
              <a:latin typeface="Arial"/>
              <a:cs typeface="Arial"/>
            </a:endParaRPr>
          </a:p>
          <a:p>
            <a:pPr marL="12700" marR="417830">
              <a:lnSpc>
                <a:spcPct val="100000"/>
              </a:lnSpc>
              <a:tabLst>
                <a:tab pos="7183120" algn="l"/>
                <a:tab pos="7237095" algn="l"/>
              </a:tabLst>
            </a:pP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Дани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й</a:t>
            </a:r>
            <a:r>
              <a:rPr sz="18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лікарськи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й</a:t>
            </a:r>
            <a:r>
              <a:rPr sz="1800" b="1" spc="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препарат -</a:t>
            </a:r>
            <a:r>
              <a:rPr sz="18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с</a:t>
            </a:r>
            <a:r>
              <a:rPr sz="1800" b="1" spc="20" dirty="0">
                <a:solidFill>
                  <a:srgbClr val="4D4D00"/>
                </a:solidFill>
                <a:latin typeface="Arial"/>
                <a:cs typeface="Arial"/>
              </a:rPr>
              <a:t>к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ладни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й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нед</a:t>
            </a:r>
            <a:r>
              <a:rPr sz="1800" b="1" spc="-3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800" b="1" spc="-50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800" b="1" spc="-30" dirty="0">
                <a:solidFill>
                  <a:srgbClr val="4D4D00"/>
                </a:solidFill>
                <a:latin typeface="Arial"/>
                <a:cs typeface="Arial"/>
              </a:rPr>
              <a:t>в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ани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й</a:t>
            </a:r>
            <a:r>
              <a:rPr sz="1800" b="1" spc="3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пор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шо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к		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для 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зовнішнього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застосування,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виписаний</a:t>
            </a:r>
            <a:r>
              <a:rPr sz="1800" b="1" spc="1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роздільним</a:t>
            </a:r>
            <a:r>
              <a:rPr sz="1800" b="1" spc="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способом,	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до  складу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якого входить отруйна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речовина</a:t>
            </a:r>
            <a:r>
              <a:rPr sz="1800" b="1" spc="8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осарсол.</a:t>
            </a:r>
            <a:endParaRPr sz="1800" dirty="0">
              <a:latin typeface="Arial"/>
              <a:cs typeface="Arial"/>
            </a:endParaRPr>
          </a:p>
          <a:p>
            <a:pPr marL="12700" marR="207645" indent="507365">
              <a:lnSpc>
                <a:spcPct val="100000"/>
              </a:lnSpc>
            </a:pP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Дози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осарсола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не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перевіряють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,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оскільки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препарат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призначений 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для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зовнішнього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застосування.</a:t>
            </a:r>
            <a:endParaRPr sz="1800" dirty="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557901" y="3350641"/>
          <a:ext cx="10655299" cy="2792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80660"/>
                <a:gridCol w="5374639"/>
              </a:tblGrid>
              <a:tr h="27920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ППК(зворотний</a:t>
                      </a:r>
                      <a:r>
                        <a:rPr sz="1800" b="1" spc="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sz="18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18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2,5+10,0+1,0=13,5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751205" marR="742950"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маса </a:t>
                      </a:r>
                      <a:r>
                        <a:rPr sz="18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одного</a:t>
                      </a:r>
                      <a:r>
                        <a:rPr sz="1800" b="1" spc="-8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порошку  </a:t>
                      </a: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13,5 </a:t>
                      </a:r>
                      <a:r>
                        <a:rPr sz="18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10=1,35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B8"/>
                    </a:solidFill>
                  </a:tcPr>
                </a:tc>
                <a:tc>
                  <a:txBody>
                    <a:bodyPr/>
                    <a:lstStyle/>
                    <a:p>
                      <a:pPr marL="3568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(лицевий</a:t>
                      </a:r>
                      <a:r>
                        <a:rPr sz="1800" b="1" spc="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356870">
                        <a:lnSpc>
                          <a:spcPct val="100000"/>
                        </a:lnSpc>
                        <a:tabLst>
                          <a:tab pos="2274570" algn="l"/>
                        </a:tabLst>
                      </a:pP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Дата	</a:t>
                      </a:r>
                      <a:r>
                        <a:rPr sz="18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8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рец.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718820">
                        <a:lnSpc>
                          <a:spcPct val="100000"/>
                        </a:lnSpc>
                        <a:tabLst>
                          <a:tab pos="2128520" algn="l"/>
                        </a:tabLst>
                      </a:pP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Glucosi	10,0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718820" marR="1563370" indent="19050">
                        <a:lnSpc>
                          <a:spcPct val="100000"/>
                        </a:lnSpc>
                        <a:tabLst>
                          <a:tab pos="2141220" algn="l"/>
                        </a:tabLst>
                      </a:pPr>
                      <a:r>
                        <a:rPr sz="18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Асidi </a:t>
                      </a:r>
                      <a:r>
                        <a:rPr sz="18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borici 1,0  </a:t>
                      </a:r>
                      <a:r>
                        <a:rPr sz="18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Osarsoli	2,5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417320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1,35 </a:t>
                      </a:r>
                      <a:r>
                        <a:rPr sz="18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8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419734">
                        <a:lnSpc>
                          <a:spcPct val="100000"/>
                        </a:lnSpc>
                        <a:tabLst>
                          <a:tab pos="2781935" algn="l"/>
                        </a:tabLst>
                      </a:pPr>
                      <a:r>
                        <a:rPr sz="18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Виготовив:	</a:t>
                      </a: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1402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78892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14020">
                        <a:lnSpc>
                          <a:spcPct val="100000"/>
                        </a:lnSpc>
                        <a:tabLst>
                          <a:tab pos="276479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Відпустив: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9"/>
                    </a:solidFill>
                  </a:tcPr>
                </a:tc>
              </a:tr>
            </a:tbl>
          </a:graphicData>
        </a:graphic>
      </p:graphicFrame>
      <p:grpSp>
        <p:nvGrpSpPr>
          <p:cNvPr id="13" name="object 13"/>
          <p:cNvGrpSpPr/>
          <p:nvPr/>
        </p:nvGrpSpPr>
        <p:grpSpPr>
          <a:xfrm>
            <a:off x="1481329" y="97535"/>
            <a:ext cx="10286153" cy="586740"/>
            <a:chOff x="1110996" y="97535"/>
            <a:chExt cx="7714615" cy="586740"/>
          </a:xfrm>
        </p:grpSpPr>
        <p:sp>
          <p:nvSpPr>
            <p:cNvPr id="14" name="object 14"/>
            <p:cNvSpPr/>
            <p:nvPr/>
          </p:nvSpPr>
          <p:spPr>
            <a:xfrm>
              <a:off x="1115949" y="102488"/>
              <a:ext cx="7705090" cy="577215"/>
            </a:xfrm>
            <a:custGeom>
              <a:avLst/>
              <a:gdLst/>
              <a:ahLst/>
              <a:cxnLst/>
              <a:rect l="l" t="t" r="r" b="b"/>
              <a:pathLst>
                <a:path w="7705090" h="577215">
                  <a:moveTo>
                    <a:pt x="7608443" y="0"/>
                  </a:moveTo>
                  <a:lnTo>
                    <a:pt x="96138" y="0"/>
                  </a:lnTo>
                  <a:lnTo>
                    <a:pt x="58716" y="7556"/>
                  </a:lnTo>
                  <a:lnTo>
                    <a:pt x="28157" y="28162"/>
                  </a:lnTo>
                  <a:lnTo>
                    <a:pt x="7554" y="58721"/>
                  </a:lnTo>
                  <a:lnTo>
                    <a:pt x="0" y="96138"/>
                  </a:lnTo>
                  <a:lnTo>
                    <a:pt x="0" y="480694"/>
                  </a:lnTo>
                  <a:lnTo>
                    <a:pt x="7554" y="518112"/>
                  </a:lnTo>
                  <a:lnTo>
                    <a:pt x="28157" y="548671"/>
                  </a:lnTo>
                  <a:lnTo>
                    <a:pt x="58716" y="569277"/>
                  </a:lnTo>
                  <a:lnTo>
                    <a:pt x="96138" y="576833"/>
                  </a:lnTo>
                  <a:lnTo>
                    <a:pt x="7608443" y="576833"/>
                  </a:lnTo>
                  <a:lnTo>
                    <a:pt x="7645860" y="569277"/>
                  </a:lnTo>
                  <a:lnTo>
                    <a:pt x="7676419" y="548671"/>
                  </a:lnTo>
                  <a:lnTo>
                    <a:pt x="7697025" y="518112"/>
                  </a:lnTo>
                  <a:lnTo>
                    <a:pt x="7704582" y="480694"/>
                  </a:lnTo>
                  <a:lnTo>
                    <a:pt x="7704582" y="96138"/>
                  </a:lnTo>
                  <a:lnTo>
                    <a:pt x="7697025" y="58721"/>
                  </a:lnTo>
                  <a:lnTo>
                    <a:pt x="7676419" y="28162"/>
                  </a:lnTo>
                  <a:lnTo>
                    <a:pt x="7645860" y="7556"/>
                  </a:lnTo>
                  <a:lnTo>
                    <a:pt x="7608443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15949" y="102488"/>
              <a:ext cx="7705090" cy="577215"/>
            </a:xfrm>
            <a:custGeom>
              <a:avLst/>
              <a:gdLst/>
              <a:ahLst/>
              <a:cxnLst/>
              <a:rect l="l" t="t" r="r" b="b"/>
              <a:pathLst>
                <a:path w="7705090" h="577215">
                  <a:moveTo>
                    <a:pt x="0" y="96138"/>
                  </a:moveTo>
                  <a:lnTo>
                    <a:pt x="7554" y="58721"/>
                  </a:lnTo>
                  <a:lnTo>
                    <a:pt x="28157" y="28162"/>
                  </a:lnTo>
                  <a:lnTo>
                    <a:pt x="58716" y="7556"/>
                  </a:lnTo>
                  <a:lnTo>
                    <a:pt x="96138" y="0"/>
                  </a:lnTo>
                  <a:lnTo>
                    <a:pt x="7608443" y="0"/>
                  </a:lnTo>
                  <a:lnTo>
                    <a:pt x="7645860" y="7556"/>
                  </a:lnTo>
                  <a:lnTo>
                    <a:pt x="7676419" y="28162"/>
                  </a:lnTo>
                  <a:lnTo>
                    <a:pt x="7697025" y="58721"/>
                  </a:lnTo>
                  <a:lnTo>
                    <a:pt x="7704582" y="96138"/>
                  </a:lnTo>
                  <a:lnTo>
                    <a:pt x="7704582" y="480694"/>
                  </a:lnTo>
                  <a:lnTo>
                    <a:pt x="7697025" y="518112"/>
                  </a:lnTo>
                  <a:lnTo>
                    <a:pt x="7676419" y="548671"/>
                  </a:lnTo>
                  <a:lnTo>
                    <a:pt x="7645860" y="569277"/>
                  </a:lnTo>
                  <a:lnTo>
                    <a:pt x="7608443" y="576833"/>
                  </a:lnTo>
                  <a:lnTo>
                    <a:pt x="96138" y="576833"/>
                  </a:lnTo>
                  <a:lnTo>
                    <a:pt x="58716" y="569277"/>
                  </a:lnTo>
                  <a:lnTo>
                    <a:pt x="28157" y="548671"/>
                  </a:lnTo>
                  <a:lnTo>
                    <a:pt x="7554" y="518112"/>
                  </a:lnTo>
                  <a:lnTo>
                    <a:pt x="0" y="480694"/>
                  </a:lnTo>
                  <a:lnTo>
                    <a:pt x="0" y="9613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245360" y="157481"/>
            <a:ext cx="8845973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9125" marR="5080" indent="-607060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solidFill>
                  <a:srgbClr val="990033"/>
                </a:solidFill>
                <a:latin typeface="Arial"/>
                <a:cs typeface="Arial"/>
              </a:rPr>
              <a:t>ЗАГАЛЬНІ </a:t>
            </a:r>
            <a:r>
              <a:rPr sz="1600" b="1" spc="-25" dirty="0">
                <a:solidFill>
                  <a:srgbClr val="990033"/>
                </a:solidFill>
                <a:latin typeface="Arial"/>
                <a:cs typeface="Arial"/>
              </a:rPr>
              <a:t>ПРАВИЛА </a:t>
            </a:r>
            <a:r>
              <a:rPr sz="1600" b="1" spc="-10" dirty="0">
                <a:solidFill>
                  <a:srgbClr val="990033"/>
                </a:solidFill>
                <a:latin typeface="Arial"/>
                <a:cs typeface="Arial"/>
              </a:rPr>
              <a:t>ВИГОТОВЛЕННЯ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ПОРОШКІВ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ОТРУЙНИМИ,  НАРКОТИЧНИМИ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І </a:t>
            </a:r>
            <a:r>
              <a:rPr sz="1600" b="1" spc="-10" dirty="0">
                <a:solidFill>
                  <a:srgbClr val="990033"/>
                </a:solidFill>
                <a:latin typeface="Arial"/>
                <a:cs typeface="Arial"/>
              </a:rPr>
              <a:t>СИЛЬНОДІЮЧИМИ</a:t>
            </a:r>
            <a:r>
              <a:rPr sz="1600" b="1" spc="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РЕЧОВИНАМИ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8787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580" y="1448180"/>
              <a:ext cx="8077200" cy="0"/>
            </a:xfrm>
            <a:custGeom>
              <a:avLst/>
              <a:gdLst/>
              <a:ahLst/>
              <a:cxnLst/>
              <a:rect l="l" t="t" r="r" b="b"/>
              <a:pathLst>
                <a:path w="8077200">
                  <a:moveTo>
                    <a:pt x="0" y="0"/>
                  </a:moveTo>
                  <a:lnTo>
                    <a:pt x="8077200" y="0"/>
                  </a:lnTo>
                </a:path>
              </a:pathLst>
            </a:custGeom>
            <a:ln w="19050">
              <a:solidFill>
                <a:srgbClr val="99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16330" y="333756"/>
              <a:ext cx="8027670" cy="72390"/>
            </a:xfrm>
            <a:custGeom>
              <a:avLst/>
              <a:gdLst/>
              <a:ahLst/>
              <a:cxnLst/>
              <a:rect l="l" t="t" r="r" b="b"/>
              <a:pathLst>
                <a:path w="8027670" h="72389">
                  <a:moveTo>
                    <a:pt x="8027670" y="0"/>
                  </a:moveTo>
                  <a:lnTo>
                    <a:pt x="0" y="0"/>
                  </a:lnTo>
                  <a:lnTo>
                    <a:pt x="0" y="72390"/>
                  </a:lnTo>
                  <a:lnTo>
                    <a:pt x="8027670" y="72390"/>
                  </a:lnTo>
                  <a:lnTo>
                    <a:pt x="80276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8248" y="1596771"/>
              <a:ext cx="8136890" cy="180975"/>
            </a:xfrm>
            <a:custGeom>
              <a:avLst/>
              <a:gdLst/>
              <a:ahLst/>
              <a:cxnLst/>
              <a:rect l="l" t="t" r="r" b="b"/>
              <a:pathLst>
                <a:path w="8136890" h="180975">
                  <a:moveTo>
                    <a:pt x="8106536" y="0"/>
                  </a:moveTo>
                  <a:lnTo>
                    <a:pt x="30099" y="0"/>
                  </a:lnTo>
                  <a:lnTo>
                    <a:pt x="18382" y="2363"/>
                  </a:lnTo>
                  <a:lnTo>
                    <a:pt x="8815" y="8810"/>
                  </a:lnTo>
                  <a:lnTo>
                    <a:pt x="2365" y="18377"/>
                  </a:lnTo>
                  <a:lnTo>
                    <a:pt x="0" y="30099"/>
                  </a:lnTo>
                  <a:lnTo>
                    <a:pt x="0" y="150494"/>
                  </a:lnTo>
                  <a:lnTo>
                    <a:pt x="2365" y="162216"/>
                  </a:lnTo>
                  <a:lnTo>
                    <a:pt x="8815" y="171783"/>
                  </a:lnTo>
                  <a:lnTo>
                    <a:pt x="18382" y="178230"/>
                  </a:lnTo>
                  <a:lnTo>
                    <a:pt x="30099" y="180593"/>
                  </a:lnTo>
                  <a:lnTo>
                    <a:pt x="8106536" y="180593"/>
                  </a:lnTo>
                  <a:lnTo>
                    <a:pt x="8118258" y="178230"/>
                  </a:lnTo>
                  <a:lnTo>
                    <a:pt x="8127825" y="171783"/>
                  </a:lnTo>
                  <a:lnTo>
                    <a:pt x="8134272" y="162216"/>
                  </a:lnTo>
                  <a:lnTo>
                    <a:pt x="8136635" y="150494"/>
                  </a:lnTo>
                  <a:lnTo>
                    <a:pt x="8136635" y="30099"/>
                  </a:lnTo>
                  <a:lnTo>
                    <a:pt x="8134272" y="18377"/>
                  </a:lnTo>
                  <a:lnTo>
                    <a:pt x="8127825" y="8810"/>
                  </a:lnTo>
                  <a:lnTo>
                    <a:pt x="8118258" y="2363"/>
                  </a:lnTo>
                  <a:lnTo>
                    <a:pt x="8106536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8248" y="1596771"/>
              <a:ext cx="8136890" cy="180975"/>
            </a:xfrm>
            <a:custGeom>
              <a:avLst/>
              <a:gdLst/>
              <a:ahLst/>
              <a:cxnLst/>
              <a:rect l="l" t="t" r="r" b="b"/>
              <a:pathLst>
                <a:path w="8136890" h="180975">
                  <a:moveTo>
                    <a:pt x="0" y="30099"/>
                  </a:moveTo>
                  <a:lnTo>
                    <a:pt x="2365" y="18377"/>
                  </a:lnTo>
                  <a:lnTo>
                    <a:pt x="8815" y="8810"/>
                  </a:lnTo>
                  <a:lnTo>
                    <a:pt x="18382" y="2363"/>
                  </a:lnTo>
                  <a:lnTo>
                    <a:pt x="30099" y="0"/>
                  </a:lnTo>
                  <a:lnTo>
                    <a:pt x="8106536" y="0"/>
                  </a:lnTo>
                  <a:lnTo>
                    <a:pt x="8118258" y="2363"/>
                  </a:lnTo>
                  <a:lnTo>
                    <a:pt x="8127825" y="8810"/>
                  </a:lnTo>
                  <a:lnTo>
                    <a:pt x="8134272" y="18377"/>
                  </a:lnTo>
                  <a:lnTo>
                    <a:pt x="8136635" y="30099"/>
                  </a:lnTo>
                  <a:lnTo>
                    <a:pt x="8136635" y="150494"/>
                  </a:lnTo>
                  <a:lnTo>
                    <a:pt x="8134272" y="162216"/>
                  </a:lnTo>
                  <a:lnTo>
                    <a:pt x="8127825" y="171783"/>
                  </a:lnTo>
                  <a:lnTo>
                    <a:pt x="8118258" y="178230"/>
                  </a:lnTo>
                  <a:lnTo>
                    <a:pt x="8106536" y="180593"/>
                  </a:lnTo>
                  <a:lnTo>
                    <a:pt x="30099" y="180593"/>
                  </a:lnTo>
                  <a:lnTo>
                    <a:pt x="18382" y="178230"/>
                  </a:lnTo>
                  <a:lnTo>
                    <a:pt x="8815" y="171783"/>
                  </a:lnTo>
                  <a:lnTo>
                    <a:pt x="2365" y="162216"/>
                  </a:lnTo>
                  <a:lnTo>
                    <a:pt x="0" y="150494"/>
                  </a:lnTo>
                  <a:lnTo>
                    <a:pt x="0" y="3009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72225" y="1933575"/>
              <a:ext cx="2448560" cy="852805"/>
            </a:xfrm>
            <a:custGeom>
              <a:avLst/>
              <a:gdLst/>
              <a:ahLst/>
              <a:cxnLst/>
              <a:rect l="l" t="t" r="r" b="b"/>
              <a:pathLst>
                <a:path w="2448559" h="852805">
                  <a:moveTo>
                    <a:pt x="2306193" y="0"/>
                  </a:moveTo>
                  <a:lnTo>
                    <a:pt x="142113" y="0"/>
                  </a:lnTo>
                  <a:lnTo>
                    <a:pt x="97194" y="7245"/>
                  </a:lnTo>
                  <a:lnTo>
                    <a:pt x="58183" y="27419"/>
                  </a:lnTo>
                  <a:lnTo>
                    <a:pt x="27419" y="58183"/>
                  </a:lnTo>
                  <a:lnTo>
                    <a:pt x="7245" y="97194"/>
                  </a:lnTo>
                  <a:lnTo>
                    <a:pt x="0" y="142112"/>
                  </a:lnTo>
                  <a:lnTo>
                    <a:pt x="0" y="710564"/>
                  </a:lnTo>
                  <a:lnTo>
                    <a:pt x="7245" y="755483"/>
                  </a:lnTo>
                  <a:lnTo>
                    <a:pt x="27419" y="794494"/>
                  </a:lnTo>
                  <a:lnTo>
                    <a:pt x="58183" y="825258"/>
                  </a:lnTo>
                  <a:lnTo>
                    <a:pt x="97194" y="845432"/>
                  </a:lnTo>
                  <a:lnTo>
                    <a:pt x="142113" y="852677"/>
                  </a:lnTo>
                  <a:lnTo>
                    <a:pt x="2306193" y="852677"/>
                  </a:lnTo>
                  <a:lnTo>
                    <a:pt x="2351111" y="845432"/>
                  </a:lnTo>
                  <a:lnTo>
                    <a:pt x="2390122" y="825258"/>
                  </a:lnTo>
                  <a:lnTo>
                    <a:pt x="2420886" y="794494"/>
                  </a:lnTo>
                  <a:lnTo>
                    <a:pt x="2441060" y="755483"/>
                  </a:lnTo>
                  <a:lnTo>
                    <a:pt x="2448305" y="710564"/>
                  </a:lnTo>
                  <a:lnTo>
                    <a:pt x="2448305" y="142112"/>
                  </a:lnTo>
                  <a:lnTo>
                    <a:pt x="2441060" y="97194"/>
                  </a:lnTo>
                  <a:lnTo>
                    <a:pt x="2420886" y="58183"/>
                  </a:lnTo>
                  <a:lnTo>
                    <a:pt x="2390122" y="27419"/>
                  </a:lnTo>
                  <a:lnTo>
                    <a:pt x="2351111" y="7245"/>
                  </a:lnTo>
                  <a:lnTo>
                    <a:pt x="2306193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372225" y="1933575"/>
              <a:ext cx="2448560" cy="852805"/>
            </a:xfrm>
            <a:custGeom>
              <a:avLst/>
              <a:gdLst/>
              <a:ahLst/>
              <a:cxnLst/>
              <a:rect l="l" t="t" r="r" b="b"/>
              <a:pathLst>
                <a:path w="2448559" h="852805">
                  <a:moveTo>
                    <a:pt x="0" y="142112"/>
                  </a:moveTo>
                  <a:lnTo>
                    <a:pt x="7245" y="97194"/>
                  </a:lnTo>
                  <a:lnTo>
                    <a:pt x="27419" y="58183"/>
                  </a:lnTo>
                  <a:lnTo>
                    <a:pt x="58183" y="27419"/>
                  </a:lnTo>
                  <a:lnTo>
                    <a:pt x="97194" y="7245"/>
                  </a:lnTo>
                  <a:lnTo>
                    <a:pt x="142113" y="0"/>
                  </a:lnTo>
                  <a:lnTo>
                    <a:pt x="2306193" y="0"/>
                  </a:lnTo>
                  <a:lnTo>
                    <a:pt x="2351111" y="7245"/>
                  </a:lnTo>
                  <a:lnTo>
                    <a:pt x="2390122" y="27419"/>
                  </a:lnTo>
                  <a:lnTo>
                    <a:pt x="2420886" y="58183"/>
                  </a:lnTo>
                  <a:lnTo>
                    <a:pt x="2441060" y="97194"/>
                  </a:lnTo>
                  <a:lnTo>
                    <a:pt x="2448305" y="142112"/>
                  </a:lnTo>
                  <a:lnTo>
                    <a:pt x="2448305" y="710564"/>
                  </a:lnTo>
                  <a:lnTo>
                    <a:pt x="2441060" y="755483"/>
                  </a:lnTo>
                  <a:lnTo>
                    <a:pt x="2420886" y="794494"/>
                  </a:lnTo>
                  <a:lnTo>
                    <a:pt x="2390122" y="825258"/>
                  </a:lnTo>
                  <a:lnTo>
                    <a:pt x="2351111" y="845432"/>
                  </a:lnTo>
                  <a:lnTo>
                    <a:pt x="2306193" y="852677"/>
                  </a:lnTo>
                  <a:lnTo>
                    <a:pt x="142113" y="852677"/>
                  </a:lnTo>
                  <a:lnTo>
                    <a:pt x="97194" y="845432"/>
                  </a:lnTo>
                  <a:lnTo>
                    <a:pt x="58183" y="825258"/>
                  </a:lnTo>
                  <a:lnTo>
                    <a:pt x="27419" y="794494"/>
                  </a:lnTo>
                  <a:lnTo>
                    <a:pt x="7245" y="755483"/>
                  </a:lnTo>
                  <a:lnTo>
                    <a:pt x="0" y="710564"/>
                  </a:lnTo>
                  <a:lnTo>
                    <a:pt x="0" y="14211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535415" y="1957832"/>
            <a:ext cx="3086100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0099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Індиферентна  речовина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(менше 7</a:t>
            </a:r>
            <a:r>
              <a:rPr sz="1400" b="1" spc="-3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мг)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втирається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пори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ступки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479126" y="1919351"/>
            <a:ext cx="6640407" cy="4265930"/>
            <a:chOff x="1109344" y="1919351"/>
            <a:chExt cx="4980305" cy="426593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2910" y="5229986"/>
              <a:ext cx="4819650" cy="35966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192910" y="5229986"/>
              <a:ext cx="4819650" cy="360045"/>
            </a:xfrm>
            <a:custGeom>
              <a:avLst/>
              <a:gdLst/>
              <a:ahLst/>
              <a:cxnLst/>
              <a:rect l="l" t="t" r="r" b="b"/>
              <a:pathLst>
                <a:path w="4819650" h="360045">
                  <a:moveTo>
                    <a:pt x="0" y="59943"/>
                  </a:moveTo>
                  <a:lnTo>
                    <a:pt x="4710" y="36593"/>
                  </a:lnTo>
                  <a:lnTo>
                    <a:pt x="17556" y="17541"/>
                  </a:lnTo>
                  <a:lnTo>
                    <a:pt x="36609" y="4704"/>
                  </a:lnTo>
                  <a:lnTo>
                    <a:pt x="59943" y="0"/>
                  </a:lnTo>
                  <a:lnTo>
                    <a:pt x="4759706" y="0"/>
                  </a:lnTo>
                  <a:lnTo>
                    <a:pt x="4783056" y="4704"/>
                  </a:lnTo>
                  <a:lnTo>
                    <a:pt x="4802108" y="17541"/>
                  </a:lnTo>
                  <a:lnTo>
                    <a:pt x="4814945" y="36593"/>
                  </a:lnTo>
                  <a:lnTo>
                    <a:pt x="4819650" y="59943"/>
                  </a:lnTo>
                  <a:lnTo>
                    <a:pt x="4819650" y="299719"/>
                  </a:lnTo>
                  <a:lnTo>
                    <a:pt x="4814945" y="323070"/>
                  </a:lnTo>
                  <a:lnTo>
                    <a:pt x="4802108" y="342122"/>
                  </a:lnTo>
                  <a:lnTo>
                    <a:pt x="4783056" y="354959"/>
                  </a:lnTo>
                  <a:lnTo>
                    <a:pt x="4759706" y="359663"/>
                  </a:lnTo>
                  <a:lnTo>
                    <a:pt x="59943" y="359663"/>
                  </a:lnTo>
                  <a:lnTo>
                    <a:pt x="36609" y="354959"/>
                  </a:lnTo>
                  <a:lnTo>
                    <a:pt x="17556" y="342122"/>
                  </a:lnTo>
                  <a:lnTo>
                    <a:pt x="4710" y="323070"/>
                  </a:lnTo>
                  <a:lnTo>
                    <a:pt x="0" y="299719"/>
                  </a:lnTo>
                  <a:lnTo>
                    <a:pt x="0" y="5994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2524" y="5733669"/>
              <a:ext cx="4931664" cy="44653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152524" y="5733669"/>
              <a:ext cx="4932045" cy="447040"/>
            </a:xfrm>
            <a:custGeom>
              <a:avLst/>
              <a:gdLst/>
              <a:ahLst/>
              <a:cxnLst/>
              <a:rect l="l" t="t" r="r" b="b"/>
              <a:pathLst>
                <a:path w="4932045" h="447039">
                  <a:moveTo>
                    <a:pt x="0" y="74421"/>
                  </a:moveTo>
                  <a:lnTo>
                    <a:pt x="5849" y="45455"/>
                  </a:lnTo>
                  <a:lnTo>
                    <a:pt x="21799" y="21799"/>
                  </a:lnTo>
                  <a:lnTo>
                    <a:pt x="45455" y="5849"/>
                  </a:lnTo>
                  <a:lnTo>
                    <a:pt x="74422" y="0"/>
                  </a:lnTo>
                  <a:lnTo>
                    <a:pt x="4857242" y="0"/>
                  </a:lnTo>
                  <a:lnTo>
                    <a:pt x="4886229" y="5849"/>
                  </a:lnTo>
                  <a:lnTo>
                    <a:pt x="4909883" y="21799"/>
                  </a:lnTo>
                  <a:lnTo>
                    <a:pt x="4925822" y="45455"/>
                  </a:lnTo>
                  <a:lnTo>
                    <a:pt x="4931664" y="74421"/>
                  </a:lnTo>
                  <a:lnTo>
                    <a:pt x="4931664" y="372109"/>
                  </a:lnTo>
                  <a:lnTo>
                    <a:pt x="4925822" y="401076"/>
                  </a:lnTo>
                  <a:lnTo>
                    <a:pt x="4909883" y="424732"/>
                  </a:lnTo>
                  <a:lnTo>
                    <a:pt x="4886229" y="440682"/>
                  </a:lnTo>
                  <a:lnTo>
                    <a:pt x="4857242" y="446531"/>
                  </a:lnTo>
                  <a:lnTo>
                    <a:pt x="74422" y="446531"/>
                  </a:lnTo>
                  <a:lnTo>
                    <a:pt x="45455" y="440682"/>
                  </a:lnTo>
                  <a:lnTo>
                    <a:pt x="21799" y="424732"/>
                  </a:lnTo>
                  <a:lnTo>
                    <a:pt x="5849" y="401076"/>
                  </a:lnTo>
                  <a:lnTo>
                    <a:pt x="0" y="372109"/>
                  </a:lnTo>
                  <a:lnTo>
                    <a:pt x="0" y="7442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9476" y="2862453"/>
              <a:ext cx="4863084" cy="57607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149476" y="2862453"/>
              <a:ext cx="4863465" cy="576580"/>
            </a:xfrm>
            <a:custGeom>
              <a:avLst/>
              <a:gdLst/>
              <a:ahLst/>
              <a:cxnLst/>
              <a:rect l="l" t="t" r="r" b="b"/>
              <a:pathLst>
                <a:path w="4863465" h="576579">
                  <a:moveTo>
                    <a:pt x="0" y="96012"/>
                  </a:moveTo>
                  <a:lnTo>
                    <a:pt x="7545" y="58614"/>
                  </a:lnTo>
                  <a:lnTo>
                    <a:pt x="28122" y="28098"/>
                  </a:lnTo>
                  <a:lnTo>
                    <a:pt x="58641" y="7536"/>
                  </a:lnTo>
                  <a:lnTo>
                    <a:pt x="96011" y="0"/>
                  </a:lnTo>
                  <a:lnTo>
                    <a:pt x="4767072" y="0"/>
                  </a:lnTo>
                  <a:lnTo>
                    <a:pt x="4804469" y="7536"/>
                  </a:lnTo>
                  <a:lnTo>
                    <a:pt x="4834985" y="28098"/>
                  </a:lnTo>
                  <a:lnTo>
                    <a:pt x="4855547" y="58614"/>
                  </a:lnTo>
                  <a:lnTo>
                    <a:pt x="4863084" y="96012"/>
                  </a:lnTo>
                  <a:lnTo>
                    <a:pt x="4863084" y="480060"/>
                  </a:lnTo>
                  <a:lnTo>
                    <a:pt x="4855547" y="517457"/>
                  </a:lnTo>
                  <a:lnTo>
                    <a:pt x="4834985" y="547973"/>
                  </a:lnTo>
                  <a:lnTo>
                    <a:pt x="4804469" y="568535"/>
                  </a:lnTo>
                  <a:lnTo>
                    <a:pt x="4767072" y="576072"/>
                  </a:lnTo>
                  <a:lnTo>
                    <a:pt x="96011" y="576072"/>
                  </a:lnTo>
                  <a:lnTo>
                    <a:pt x="58641" y="568535"/>
                  </a:lnTo>
                  <a:lnTo>
                    <a:pt x="28122" y="547973"/>
                  </a:lnTo>
                  <a:lnTo>
                    <a:pt x="7545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14424" y="1924431"/>
              <a:ext cx="4896612" cy="87096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114424" y="1924431"/>
              <a:ext cx="4897120" cy="871219"/>
            </a:xfrm>
            <a:custGeom>
              <a:avLst/>
              <a:gdLst/>
              <a:ahLst/>
              <a:cxnLst/>
              <a:rect l="l" t="t" r="r" b="b"/>
              <a:pathLst>
                <a:path w="4897120" h="871219">
                  <a:moveTo>
                    <a:pt x="0" y="145161"/>
                  </a:moveTo>
                  <a:lnTo>
                    <a:pt x="7399" y="99291"/>
                  </a:lnTo>
                  <a:lnTo>
                    <a:pt x="28006" y="59445"/>
                  </a:lnTo>
                  <a:lnTo>
                    <a:pt x="59428" y="28017"/>
                  </a:lnTo>
                  <a:lnTo>
                    <a:pt x="99277" y="7403"/>
                  </a:lnTo>
                  <a:lnTo>
                    <a:pt x="145161" y="0"/>
                  </a:lnTo>
                  <a:lnTo>
                    <a:pt x="4751451" y="0"/>
                  </a:lnTo>
                  <a:lnTo>
                    <a:pt x="4797320" y="7403"/>
                  </a:lnTo>
                  <a:lnTo>
                    <a:pt x="4837166" y="28017"/>
                  </a:lnTo>
                  <a:lnTo>
                    <a:pt x="4868594" y="59445"/>
                  </a:lnTo>
                  <a:lnTo>
                    <a:pt x="4889208" y="99291"/>
                  </a:lnTo>
                  <a:lnTo>
                    <a:pt x="4896612" y="145161"/>
                  </a:lnTo>
                  <a:lnTo>
                    <a:pt x="4896612" y="725805"/>
                  </a:lnTo>
                  <a:lnTo>
                    <a:pt x="4889208" y="771674"/>
                  </a:lnTo>
                  <a:lnTo>
                    <a:pt x="4868594" y="811520"/>
                  </a:lnTo>
                  <a:lnTo>
                    <a:pt x="4837166" y="842948"/>
                  </a:lnTo>
                  <a:lnTo>
                    <a:pt x="4797320" y="863562"/>
                  </a:lnTo>
                  <a:lnTo>
                    <a:pt x="4751451" y="870966"/>
                  </a:lnTo>
                  <a:lnTo>
                    <a:pt x="145161" y="870966"/>
                  </a:lnTo>
                  <a:lnTo>
                    <a:pt x="99277" y="863562"/>
                  </a:lnTo>
                  <a:lnTo>
                    <a:pt x="59428" y="842948"/>
                  </a:lnTo>
                  <a:lnTo>
                    <a:pt x="28006" y="811520"/>
                  </a:lnTo>
                  <a:lnTo>
                    <a:pt x="7399" y="771674"/>
                  </a:lnTo>
                  <a:lnTo>
                    <a:pt x="0" y="725805"/>
                  </a:lnTo>
                  <a:lnTo>
                    <a:pt x="0" y="14516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647614" y="1915668"/>
            <a:ext cx="6154420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ступці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ретельно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розтирають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10,0 г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глюкози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однорідності, відбирають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частину на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капсулу,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залишивши приблизно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1,0 (1 : 1) по відношенню до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кислоти</a:t>
            </a:r>
            <a:r>
              <a:rPr sz="14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борної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482174" y="3660521"/>
            <a:ext cx="6637020" cy="1430020"/>
            <a:chOff x="1111630" y="3660521"/>
            <a:chExt cx="4977765" cy="1430020"/>
          </a:xfrm>
        </p:grpSpPr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6710" y="3665601"/>
              <a:ext cx="4967478" cy="59436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116710" y="3665601"/>
              <a:ext cx="4967605" cy="594360"/>
            </a:xfrm>
            <a:custGeom>
              <a:avLst/>
              <a:gdLst/>
              <a:ahLst/>
              <a:cxnLst/>
              <a:rect l="l" t="t" r="r" b="b"/>
              <a:pathLst>
                <a:path w="4967605" h="594360">
                  <a:moveTo>
                    <a:pt x="0" y="99060"/>
                  </a:moveTo>
                  <a:lnTo>
                    <a:pt x="7784" y="60489"/>
                  </a:lnTo>
                  <a:lnTo>
                    <a:pt x="29013" y="29003"/>
                  </a:lnTo>
                  <a:lnTo>
                    <a:pt x="60500" y="7780"/>
                  </a:lnTo>
                  <a:lnTo>
                    <a:pt x="99059" y="0"/>
                  </a:lnTo>
                  <a:lnTo>
                    <a:pt x="4868418" y="0"/>
                  </a:lnTo>
                  <a:lnTo>
                    <a:pt x="4906988" y="7780"/>
                  </a:lnTo>
                  <a:lnTo>
                    <a:pt x="4938474" y="29003"/>
                  </a:lnTo>
                  <a:lnTo>
                    <a:pt x="4959697" y="60489"/>
                  </a:lnTo>
                  <a:lnTo>
                    <a:pt x="4967478" y="99060"/>
                  </a:lnTo>
                  <a:lnTo>
                    <a:pt x="4967478" y="495300"/>
                  </a:lnTo>
                  <a:lnTo>
                    <a:pt x="4959697" y="533870"/>
                  </a:lnTo>
                  <a:lnTo>
                    <a:pt x="4938474" y="565356"/>
                  </a:lnTo>
                  <a:lnTo>
                    <a:pt x="4906988" y="586579"/>
                  </a:lnTo>
                  <a:lnTo>
                    <a:pt x="4868418" y="594360"/>
                  </a:lnTo>
                  <a:lnTo>
                    <a:pt x="99059" y="594360"/>
                  </a:lnTo>
                  <a:lnTo>
                    <a:pt x="60500" y="586579"/>
                  </a:lnTo>
                  <a:lnTo>
                    <a:pt x="29013" y="565356"/>
                  </a:lnTo>
                  <a:lnTo>
                    <a:pt x="7784" y="533870"/>
                  </a:lnTo>
                  <a:lnTo>
                    <a:pt x="0" y="495300"/>
                  </a:lnTo>
                  <a:lnTo>
                    <a:pt x="0" y="9906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87576" y="4509897"/>
              <a:ext cx="4896612" cy="57530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187576" y="4509897"/>
              <a:ext cx="4897120" cy="575310"/>
            </a:xfrm>
            <a:custGeom>
              <a:avLst/>
              <a:gdLst/>
              <a:ahLst/>
              <a:cxnLst/>
              <a:rect l="l" t="t" r="r" b="b"/>
              <a:pathLst>
                <a:path w="4897120" h="575310">
                  <a:moveTo>
                    <a:pt x="0" y="95884"/>
                  </a:moveTo>
                  <a:lnTo>
                    <a:pt x="7534" y="58560"/>
                  </a:lnTo>
                  <a:lnTo>
                    <a:pt x="28082" y="28082"/>
                  </a:lnTo>
                  <a:lnTo>
                    <a:pt x="58560" y="7534"/>
                  </a:lnTo>
                  <a:lnTo>
                    <a:pt x="95884" y="0"/>
                  </a:lnTo>
                  <a:lnTo>
                    <a:pt x="4800727" y="0"/>
                  </a:lnTo>
                  <a:lnTo>
                    <a:pt x="4838051" y="7534"/>
                  </a:lnTo>
                  <a:lnTo>
                    <a:pt x="4868529" y="28082"/>
                  </a:lnTo>
                  <a:lnTo>
                    <a:pt x="4889077" y="58560"/>
                  </a:lnTo>
                  <a:lnTo>
                    <a:pt x="4896612" y="95884"/>
                  </a:lnTo>
                  <a:lnTo>
                    <a:pt x="4896612" y="479425"/>
                  </a:lnTo>
                  <a:lnTo>
                    <a:pt x="4889077" y="516749"/>
                  </a:lnTo>
                  <a:lnTo>
                    <a:pt x="4868529" y="547227"/>
                  </a:lnTo>
                  <a:lnTo>
                    <a:pt x="4838051" y="567775"/>
                  </a:lnTo>
                  <a:lnTo>
                    <a:pt x="4800727" y="575309"/>
                  </a:lnTo>
                  <a:lnTo>
                    <a:pt x="95884" y="575309"/>
                  </a:lnTo>
                  <a:lnTo>
                    <a:pt x="58560" y="567775"/>
                  </a:lnTo>
                  <a:lnTo>
                    <a:pt x="28082" y="547227"/>
                  </a:lnTo>
                  <a:lnTo>
                    <a:pt x="7534" y="516749"/>
                  </a:lnTo>
                  <a:lnTo>
                    <a:pt x="0" y="479425"/>
                  </a:lnTo>
                  <a:lnTo>
                    <a:pt x="0" y="9588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768855" y="2919983"/>
            <a:ext cx="8237220" cy="37491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6530" marR="1839595" algn="ctr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Додають кристалічну речовину кислоту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борну,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подрібнюють,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6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однорідності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 dirty="0">
              <a:latin typeface="Arial"/>
              <a:cs typeface="Arial"/>
            </a:endParaRPr>
          </a:p>
          <a:p>
            <a:pPr marL="12065" marR="1634489" indent="-635" algn="ctr">
              <a:lnSpc>
                <a:spcPct val="100000"/>
              </a:lnSpc>
              <a:spcBef>
                <a:spcPts val="1315"/>
              </a:spcBef>
            </a:pPr>
            <a:r>
              <a:rPr sz="1400" b="1" spc="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суміші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додають, отриману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вимогу,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отруйну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речовину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осарсол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висипають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ступку і</a:t>
            </a:r>
            <a:r>
              <a:rPr sz="1400" b="1" spc="10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 dirty="0">
              <a:latin typeface="Arial"/>
              <a:cs typeface="Arial"/>
            </a:endParaRPr>
          </a:p>
          <a:p>
            <a:pPr marR="1550670" algn="ctr">
              <a:lnSpc>
                <a:spcPct val="100000"/>
              </a:lnSpc>
            </a:pP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кілька прийомів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залишок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глюкози</a:t>
            </a:r>
            <a:r>
              <a:rPr sz="1400" b="1" spc="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endParaRPr sz="1400" dirty="0">
              <a:latin typeface="Arial"/>
              <a:cs typeface="Arial"/>
            </a:endParaRPr>
          </a:p>
          <a:p>
            <a:pPr marR="1551940" algn="ctr">
              <a:lnSpc>
                <a:spcPct val="100000"/>
              </a:lnSpc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капсули,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однорідності</a:t>
            </a:r>
            <a:endParaRPr sz="1400" dirty="0">
              <a:latin typeface="Arial"/>
              <a:cs typeface="Arial"/>
            </a:endParaRPr>
          </a:p>
          <a:p>
            <a:pPr marL="569595" marR="2153920" indent="-34925" algn="ctr">
              <a:lnSpc>
                <a:spcPts val="4310"/>
              </a:lnSpc>
              <a:spcBef>
                <a:spcPts val="254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Розважують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 1,35 г на 10 порошків 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оформляють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5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400" dirty="0">
              <a:latin typeface="Arial"/>
              <a:cs typeface="Arial"/>
            </a:endParaRPr>
          </a:p>
          <a:p>
            <a:pPr marL="481965" algn="ctr">
              <a:lnSpc>
                <a:spcPct val="100000"/>
              </a:lnSpc>
              <a:spcBef>
                <a:spcPts val="440"/>
              </a:spcBef>
            </a:pP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Оформлення: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№ рецепта,</a:t>
            </a:r>
            <a:r>
              <a:rPr sz="1400" b="1" spc="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«Сигнатура»,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483870" algn="ctr">
              <a:lnSpc>
                <a:spcPct val="100000"/>
              </a:lnSpc>
            </a:pP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«Поводитись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з обережністю», «Берегти від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дітей»,</a:t>
            </a:r>
            <a:r>
              <a:rPr sz="1400" b="1" spc="1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опечатують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32307" y="206884"/>
            <a:ext cx="7968827" cy="5526785"/>
            <a:chOff x="324230" y="206883"/>
            <a:chExt cx="5976620" cy="5526785"/>
          </a:xfrm>
        </p:grpSpPr>
        <p:sp>
          <p:nvSpPr>
            <p:cNvPr id="31" name="object 31"/>
            <p:cNvSpPr/>
            <p:nvPr/>
          </p:nvSpPr>
          <p:spPr>
            <a:xfrm>
              <a:off x="6012560" y="2351913"/>
              <a:ext cx="288290" cy="76200"/>
            </a:xfrm>
            <a:custGeom>
              <a:avLst/>
              <a:gdLst/>
              <a:ahLst/>
              <a:cxnLst/>
              <a:rect l="l" t="t" r="r" b="b"/>
              <a:pathLst>
                <a:path w="288289" h="76200">
                  <a:moveTo>
                    <a:pt x="211836" y="0"/>
                  </a:moveTo>
                  <a:lnTo>
                    <a:pt x="211836" y="76200"/>
                  </a:lnTo>
                  <a:lnTo>
                    <a:pt x="275336" y="44450"/>
                  </a:lnTo>
                  <a:lnTo>
                    <a:pt x="224536" y="44450"/>
                  </a:lnTo>
                  <a:lnTo>
                    <a:pt x="224536" y="31750"/>
                  </a:lnTo>
                  <a:lnTo>
                    <a:pt x="275336" y="31750"/>
                  </a:lnTo>
                  <a:lnTo>
                    <a:pt x="211836" y="0"/>
                  </a:lnTo>
                  <a:close/>
                </a:path>
                <a:path w="288289" h="76200">
                  <a:moveTo>
                    <a:pt x="211836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11836" y="44450"/>
                  </a:lnTo>
                  <a:lnTo>
                    <a:pt x="211836" y="31750"/>
                  </a:lnTo>
                  <a:close/>
                </a:path>
                <a:path w="288289" h="76200">
                  <a:moveTo>
                    <a:pt x="275336" y="31750"/>
                  </a:moveTo>
                  <a:lnTo>
                    <a:pt x="224536" y="31750"/>
                  </a:lnTo>
                  <a:lnTo>
                    <a:pt x="224536" y="44450"/>
                  </a:lnTo>
                  <a:lnTo>
                    <a:pt x="275336" y="44450"/>
                  </a:lnTo>
                  <a:lnTo>
                    <a:pt x="288036" y="38100"/>
                  </a:lnTo>
                  <a:lnTo>
                    <a:pt x="275336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21533" y="2739770"/>
              <a:ext cx="76200" cy="14477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65728" y="3520820"/>
              <a:ext cx="76200" cy="14477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89350" y="4365117"/>
              <a:ext cx="76200" cy="14478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65728" y="5085206"/>
              <a:ext cx="76200" cy="14478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65728" y="5588888"/>
              <a:ext cx="76200" cy="14478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24230" y="206883"/>
              <a:ext cx="1008380" cy="314325"/>
            </a:xfrm>
            <a:custGeom>
              <a:avLst/>
              <a:gdLst/>
              <a:ahLst/>
              <a:cxnLst/>
              <a:rect l="l" t="t" r="r" b="b"/>
              <a:pathLst>
                <a:path w="1008380" h="314325">
                  <a:moveTo>
                    <a:pt x="0" y="313944"/>
                  </a:moveTo>
                  <a:lnTo>
                    <a:pt x="1008126" y="313944"/>
                  </a:lnTo>
                  <a:lnTo>
                    <a:pt x="1008126" y="0"/>
                  </a:lnTo>
                  <a:lnTo>
                    <a:pt x="0" y="0"/>
                  </a:lnTo>
                  <a:lnTo>
                    <a:pt x="0" y="31394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425534" y="73026"/>
            <a:ext cx="11630660" cy="1433195"/>
            <a:chOff x="319150" y="73025"/>
            <a:chExt cx="8722995" cy="1433195"/>
          </a:xfrm>
        </p:grpSpPr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70456" y="78105"/>
              <a:ext cx="7666482" cy="62103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370456" y="78105"/>
              <a:ext cx="7666990" cy="621030"/>
            </a:xfrm>
            <a:custGeom>
              <a:avLst/>
              <a:gdLst/>
              <a:ahLst/>
              <a:cxnLst/>
              <a:rect l="l" t="t" r="r" b="b"/>
              <a:pathLst>
                <a:path w="7666990" h="621030">
                  <a:moveTo>
                    <a:pt x="0" y="103504"/>
                  </a:moveTo>
                  <a:lnTo>
                    <a:pt x="8135" y="63222"/>
                  </a:lnTo>
                  <a:lnTo>
                    <a:pt x="30321" y="30321"/>
                  </a:lnTo>
                  <a:lnTo>
                    <a:pt x="63222" y="8135"/>
                  </a:lnTo>
                  <a:lnTo>
                    <a:pt x="103505" y="0"/>
                  </a:lnTo>
                  <a:lnTo>
                    <a:pt x="7562977" y="0"/>
                  </a:lnTo>
                  <a:lnTo>
                    <a:pt x="7603259" y="8135"/>
                  </a:lnTo>
                  <a:lnTo>
                    <a:pt x="7636160" y="30321"/>
                  </a:lnTo>
                  <a:lnTo>
                    <a:pt x="7658346" y="63222"/>
                  </a:lnTo>
                  <a:lnTo>
                    <a:pt x="7666482" y="103504"/>
                  </a:lnTo>
                  <a:lnTo>
                    <a:pt x="7666482" y="517525"/>
                  </a:lnTo>
                  <a:lnTo>
                    <a:pt x="7658346" y="557807"/>
                  </a:lnTo>
                  <a:lnTo>
                    <a:pt x="7636160" y="590708"/>
                  </a:lnTo>
                  <a:lnTo>
                    <a:pt x="7603259" y="612894"/>
                  </a:lnTo>
                  <a:lnTo>
                    <a:pt x="7562977" y="621030"/>
                  </a:lnTo>
                  <a:lnTo>
                    <a:pt x="103505" y="621030"/>
                  </a:lnTo>
                  <a:lnTo>
                    <a:pt x="63222" y="612894"/>
                  </a:lnTo>
                  <a:lnTo>
                    <a:pt x="30321" y="590708"/>
                  </a:lnTo>
                  <a:lnTo>
                    <a:pt x="8135" y="557807"/>
                  </a:lnTo>
                  <a:lnTo>
                    <a:pt x="0" y="517525"/>
                  </a:lnTo>
                  <a:lnTo>
                    <a:pt x="0" y="10350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24230" y="714375"/>
              <a:ext cx="8640445" cy="786765"/>
            </a:xfrm>
            <a:custGeom>
              <a:avLst/>
              <a:gdLst/>
              <a:ahLst/>
              <a:cxnLst/>
              <a:rect l="l" t="t" r="r" b="b"/>
              <a:pathLst>
                <a:path w="8640445" h="786765">
                  <a:moveTo>
                    <a:pt x="8509254" y="0"/>
                  </a:moveTo>
                  <a:lnTo>
                    <a:pt x="131064" y="0"/>
                  </a:lnTo>
                  <a:lnTo>
                    <a:pt x="80051" y="10298"/>
                  </a:lnTo>
                  <a:lnTo>
                    <a:pt x="38390" y="38385"/>
                  </a:lnTo>
                  <a:lnTo>
                    <a:pt x="10300" y="80045"/>
                  </a:lnTo>
                  <a:lnTo>
                    <a:pt x="0" y="131063"/>
                  </a:lnTo>
                  <a:lnTo>
                    <a:pt x="0" y="655320"/>
                  </a:lnTo>
                  <a:lnTo>
                    <a:pt x="10300" y="706338"/>
                  </a:lnTo>
                  <a:lnTo>
                    <a:pt x="38390" y="747998"/>
                  </a:lnTo>
                  <a:lnTo>
                    <a:pt x="80051" y="776085"/>
                  </a:lnTo>
                  <a:lnTo>
                    <a:pt x="131064" y="786384"/>
                  </a:lnTo>
                  <a:lnTo>
                    <a:pt x="8509254" y="786384"/>
                  </a:lnTo>
                  <a:lnTo>
                    <a:pt x="8560272" y="776085"/>
                  </a:lnTo>
                  <a:lnTo>
                    <a:pt x="8601932" y="747998"/>
                  </a:lnTo>
                  <a:lnTo>
                    <a:pt x="8630019" y="706338"/>
                  </a:lnTo>
                  <a:lnTo>
                    <a:pt x="8640318" y="655320"/>
                  </a:lnTo>
                  <a:lnTo>
                    <a:pt x="8640318" y="131063"/>
                  </a:lnTo>
                  <a:lnTo>
                    <a:pt x="8630019" y="80045"/>
                  </a:lnTo>
                  <a:lnTo>
                    <a:pt x="8601932" y="38385"/>
                  </a:lnTo>
                  <a:lnTo>
                    <a:pt x="8560272" y="10298"/>
                  </a:lnTo>
                  <a:lnTo>
                    <a:pt x="8509254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24230" y="714375"/>
              <a:ext cx="8640445" cy="786765"/>
            </a:xfrm>
            <a:custGeom>
              <a:avLst/>
              <a:gdLst/>
              <a:ahLst/>
              <a:cxnLst/>
              <a:rect l="l" t="t" r="r" b="b"/>
              <a:pathLst>
                <a:path w="8640445" h="786765">
                  <a:moveTo>
                    <a:pt x="0" y="131063"/>
                  </a:moveTo>
                  <a:lnTo>
                    <a:pt x="10300" y="80045"/>
                  </a:lnTo>
                  <a:lnTo>
                    <a:pt x="38390" y="38385"/>
                  </a:lnTo>
                  <a:lnTo>
                    <a:pt x="80051" y="10298"/>
                  </a:lnTo>
                  <a:lnTo>
                    <a:pt x="131064" y="0"/>
                  </a:lnTo>
                  <a:lnTo>
                    <a:pt x="8509254" y="0"/>
                  </a:lnTo>
                  <a:lnTo>
                    <a:pt x="8560272" y="10298"/>
                  </a:lnTo>
                  <a:lnTo>
                    <a:pt x="8601932" y="38385"/>
                  </a:lnTo>
                  <a:lnTo>
                    <a:pt x="8630019" y="80045"/>
                  </a:lnTo>
                  <a:lnTo>
                    <a:pt x="8640318" y="131063"/>
                  </a:lnTo>
                  <a:lnTo>
                    <a:pt x="8640318" y="655320"/>
                  </a:lnTo>
                  <a:lnTo>
                    <a:pt x="8630019" y="706338"/>
                  </a:lnTo>
                  <a:lnTo>
                    <a:pt x="8601932" y="747998"/>
                  </a:lnTo>
                  <a:lnTo>
                    <a:pt x="8560272" y="776085"/>
                  </a:lnTo>
                  <a:lnTo>
                    <a:pt x="8509254" y="786384"/>
                  </a:lnTo>
                  <a:lnTo>
                    <a:pt x="131064" y="786384"/>
                  </a:lnTo>
                  <a:lnTo>
                    <a:pt x="80051" y="776085"/>
                  </a:lnTo>
                  <a:lnTo>
                    <a:pt x="38390" y="747998"/>
                  </a:lnTo>
                  <a:lnTo>
                    <a:pt x="10300" y="706338"/>
                  </a:lnTo>
                  <a:lnTo>
                    <a:pt x="0" y="655320"/>
                  </a:lnTo>
                  <a:lnTo>
                    <a:pt x="0" y="13106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587926" y="770127"/>
            <a:ext cx="10827173" cy="8303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3865879" algn="l"/>
              </a:tabLst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Підготовка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робочого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місця,</a:t>
            </a:r>
            <a:r>
              <a:rPr sz="1400" b="1" spc="8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підбір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посуду,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допоміжних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матеріалів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. Обробка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робочої  поверхні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стола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чашок терезів дезінфікуючими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засобами,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дозволеними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використання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умовах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400">
              <a:latin typeface="Arial"/>
              <a:cs typeface="Arial"/>
            </a:endParaRPr>
          </a:p>
          <a:p>
            <a:pPr marL="71120" algn="ctr">
              <a:lnSpc>
                <a:spcPct val="100000"/>
              </a:lnSpc>
              <a:spcBef>
                <a:spcPts val="1075"/>
              </a:spcBef>
            </a:pPr>
            <a:r>
              <a:rPr sz="1600" b="1" spc="-20" dirty="0">
                <a:latin typeface="Arial"/>
                <a:cs typeface="Arial"/>
              </a:rPr>
              <a:t>Технологія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2038096" y="114301"/>
            <a:ext cx="9914467" cy="584835"/>
          </a:xfrm>
          <a:custGeom>
            <a:avLst/>
            <a:gdLst/>
            <a:ahLst/>
            <a:cxnLst/>
            <a:rect l="l" t="t" r="r" b="b"/>
            <a:pathLst>
              <a:path w="7435850" h="584835">
                <a:moveTo>
                  <a:pt x="7435596" y="0"/>
                </a:moveTo>
                <a:lnTo>
                  <a:pt x="0" y="0"/>
                </a:lnTo>
                <a:lnTo>
                  <a:pt x="0" y="584453"/>
                </a:lnTo>
                <a:lnTo>
                  <a:pt x="7435596" y="584453"/>
                </a:lnTo>
                <a:lnTo>
                  <a:pt x="7435596" y="0"/>
                </a:lnTo>
                <a:close/>
              </a:path>
            </a:pathLst>
          </a:custGeom>
          <a:solidFill>
            <a:srgbClr val="EFFF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2038096" y="140969"/>
            <a:ext cx="9914467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78585" marR="400685" indent="-960755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ЗАГАЛЬНІ </a:t>
            </a:r>
            <a:r>
              <a:rPr sz="1600" b="1" spc="-25" dirty="0">
                <a:solidFill>
                  <a:srgbClr val="C00000"/>
                </a:solidFill>
                <a:latin typeface="Arial"/>
                <a:cs typeface="Arial"/>
              </a:rPr>
              <a:t>ПРАВИЛА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ВИГОТОВЛЕННЯ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ПОРОШКІВ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ОТРУЙНИМИ  РЕЧОВИНАМИ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КІЛЬКОСТІ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БІЛЬШЕ НІЖ 0,5</a:t>
            </a:r>
            <a:r>
              <a:rPr sz="16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37" name="Номер слайда 3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2517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107" y="1448180"/>
            <a:ext cx="205740" cy="0"/>
          </a:xfrm>
          <a:custGeom>
            <a:avLst/>
            <a:gdLst/>
            <a:ahLst/>
            <a:cxnLst/>
            <a:rect l="l" t="t" r="r" b="b"/>
            <a:pathLst>
              <a:path w="154304">
                <a:moveTo>
                  <a:pt x="0" y="0"/>
                </a:moveTo>
                <a:lnTo>
                  <a:pt x="154304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063497" y="147829"/>
            <a:ext cx="9217660" cy="539507"/>
          </a:xfrm>
          <a:prstGeom prst="rect">
            <a:avLst/>
          </a:prstGeom>
          <a:solidFill>
            <a:srgbClr val="EFFFC2"/>
          </a:solidFill>
        </p:spPr>
        <p:txBody>
          <a:bodyPr vert="horz" wrap="square" lIns="0" tIns="51435" rIns="0" bIns="0" rtlCol="0">
            <a:spAutoFit/>
          </a:bodyPr>
          <a:lstStyle/>
          <a:p>
            <a:pPr marL="93345" marR="84455" algn="ctr">
              <a:lnSpc>
                <a:spcPct val="99100"/>
              </a:lnSpc>
              <a:spcBef>
                <a:spcPts val="405"/>
              </a:spcBef>
            </a:pP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ЗАГАЛЬНІ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ПРАВИЛА ВИГОТВЛЕННЯ ПОРОШКІВ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 ОТРУЙНИМИ, 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СИЛЬНОДІЮЧИМИ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РЕЧОВИНАМИ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ПРОПИСАНИМИ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В 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КІЛЬКОСТІ МЕНШЕ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0,05</a:t>
            </a:r>
            <a:r>
              <a:rPr sz="1600" b="1" spc="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г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5848" y="1274826"/>
            <a:ext cx="11018520" cy="784189"/>
          </a:xfrm>
          <a:prstGeom prst="rect">
            <a:avLst/>
          </a:prstGeom>
          <a:solidFill>
            <a:srgbClr val="FFFF6F"/>
          </a:solidFill>
        </p:spPr>
        <p:txBody>
          <a:bodyPr vert="horz" wrap="square" lIns="0" tIns="45085" rIns="0" bIns="0" rtlCol="0">
            <a:spAutoFit/>
          </a:bodyPr>
          <a:lstStyle/>
          <a:p>
            <a:pPr marL="89535" marR="80645" algn="just">
              <a:lnSpc>
                <a:spcPct val="100000"/>
              </a:lnSpc>
              <a:spcBef>
                <a:spcPts val="355"/>
              </a:spcBef>
            </a:pP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2-й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варіант </a:t>
            </a:r>
            <a:r>
              <a:rPr sz="1400" b="1" spc="-5" dirty="0">
                <a:latin typeface="Arial"/>
                <a:cs typeface="Arial"/>
              </a:rPr>
              <a:t>- 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коли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сильнодіючі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виписані в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кількості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менше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0,05 </a:t>
            </a:r>
            <a:r>
              <a:rPr sz="1600" b="1" spc="-70" dirty="0">
                <a:solidFill>
                  <a:srgbClr val="4D4D00"/>
                </a:solidFill>
                <a:latin typeface="Arial"/>
                <a:cs typeface="Arial"/>
              </a:rPr>
              <a:t>г,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необхідно використовувати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тритурації, так як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відважити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наважку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менше,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ніж 0,05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г з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достатньою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точністю</a:t>
            </a:r>
            <a:r>
              <a:rPr sz="16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неможливо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18728" y="2128266"/>
            <a:ext cx="11246273" cy="875030"/>
            <a:chOff x="464045" y="2128266"/>
            <a:chExt cx="8434705" cy="875030"/>
          </a:xfrm>
        </p:grpSpPr>
        <p:sp>
          <p:nvSpPr>
            <p:cNvPr id="9" name="object 9"/>
            <p:cNvSpPr/>
            <p:nvPr/>
          </p:nvSpPr>
          <p:spPr>
            <a:xfrm>
              <a:off x="469011" y="2187321"/>
              <a:ext cx="8425180" cy="810895"/>
            </a:xfrm>
            <a:custGeom>
              <a:avLst/>
              <a:gdLst/>
              <a:ahLst/>
              <a:cxnLst/>
              <a:rect l="l" t="t" r="r" b="b"/>
              <a:pathLst>
                <a:path w="8425180" h="810894">
                  <a:moveTo>
                    <a:pt x="8424672" y="0"/>
                  </a:moveTo>
                  <a:lnTo>
                    <a:pt x="8420415" y="21024"/>
                  </a:lnTo>
                  <a:lnTo>
                    <a:pt x="8408812" y="38179"/>
                  </a:lnTo>
                  <a:lnTo>
                    <a:pt x="8391614" y="49738"/>
                  </a:lnTo>
                  <a:lnTo>
                    <a:pt x="8370570" y="53975"/>
                  </a:lnTo>
                  <a:lnTo>
                    <a:pt x="54051" y="53975"/>
                  </a:lnTo>
                  <a:lnTo>
                    <a:pt x="33014" y="58231"/>
                  </a:lnTo>
                  <a:lnTo>
                    <a:pt x="15833" y="69834"/>
                  </a:lnTo>
                  <a:lnTo>
                    <a:pt x="4248" y="87032"/>
                  </a:lnTo>
                  <a:lnTo>
                    <a:pt x="0" y="108076"/>
                  </a:lnTo>
                  <a:lnTo>
                    <a:pt x="0" y="756665"/>
                  </a:lnTo>
                  <a:lnTo>
                    <a:pt x="4248" y="777710"/>
                  </a:lnTo>
                  <a:lnTo>
                    <a:pt x="15833" y="794908"/>
                  </a:lnTo>
                  <a:lnTo>
                    <a:pt x="33014" y="806511"/>
                  </a:lnTo>
                  <a:lnTo>
                    <a:pt x="54051" y="810767"/>
                  </a:lnTo>
                  <a:lnTo>
                    <a:pt x="75094" y="806511"/>
                  </a:lnTo>
                  <a:lnTo>
                    <a:pt x="92279" y="794908"/>
                  </a:lnTo>
                  <a:lnTo>
                    <a:pt x="103866" y="777710"/>
                  </a:lnTo>
                  <a:lnTo>
                    <a:pt x="108115" y="756665"/>
                  </a:lnTo>
                  <a:lnTo>
                    <a:pt x="108115" y="702690"/>
                  </a:lnTo>
                  <a:lnTo>
                    <a:pt x="8370570" y="702690"/>
                  </a:lnTo>
                  <a:lnTo>
                    <a:pt x="8391614" y="698434"/>
                  </a:lnTo>
                  <a:lnTo>
                    <a:pt x="8408812" y="686831"/>
                  </a:lnTo>
                  <a:lnTo>
                    <a:pt x="8420415" y="669633"/>
                  </a:lnTo>
                  <a:lnTo>
                    <a:pt x="8424672" y="648588"/>
                  </a:lnTo>
                  <a:lnTo>
                    <a:pt x="8424672" y="162178"/>
                  </a:lnTo>
                  <a:lnTo>
                    <a:pt x="54051" y="162178"/>
                  </a:lnTo>
                  <a:lnTo>
                    <a:pt x="54063" y="108076"/>
                  </a:lnTo>
                  <a:lnTo>
                    <a:pt x="56188" y="97528"/>
                  </a:lnTo>
                  <a:lnTo>
                    <a:pt x="61980" y="88931"/>
                  </a:lnTo>
                  <a:lnTo>
                    <a:pt x="70571" y="83145"/>
                  </a:lnTo>
                  <a:lnTo>
                    <a:pt x="81089" y="81025"/>
                  </a:lnTo>
                  <a:lnTo>
                    <a:pt x="8424672" y="81025"/>
                  </a:lnTo>
                  <a:lnTo>
                    <a:pt x="8424672" y="0"/>
                  </a:lnTo>
                  <a:close/>
                </a:path>
                <a:path w="8425180" h="810894">
                  <a:moveTo>
                    <a:pt x="8424672" y="81025"/>
                  </a:moveTo>
                  <a:lnTo>
                    <a:pt x="81089" y="81025"/>
                  </a:lnTo>
                  <a:lnTo>
                    <a:pt x="91607" y="83145"/>
                  </a:lnTo>
                  <a:lnTo>
                    <a:pt x="100198" y="88931"/>
                  </a:lnTo>
                  <a:lnTo>
                    <a:pt x="105990" y="97528"/>
                  </a:lnTo>
                  <a:lnTo>
                    <a:pt x="108115" y="108076"/>
                  </a:lnTo>
                  <a:lnTo>
                    <a:pt x="103866" y="129121"/>
                  </a:lnTo>
                  <a:lnTo>
                    <a:pt x="92279" y="146319"/>
                  </a:lnTo>
                  <a:lnTo>
                    <a:pt x="75094" y="157922"/>
                  </a:lnTo>
                  <a:lnTo>
                    <a:pt x="54051" y="162178"/>
                  </a:lnTo>
                  <a:lnTo>
                    <a:pt x="8424672" y="162178"/>
                  </a:lnTo>
                  <a:lnTo>
                    <a:pt x="8424672" y="81025"/>
                  </a:lnTo>
                  <a:close/>
                </a:path>
                <a:path w="8425180" h="810894">
                  <a:moveTo>
                    <a:pt x="8316595" y="0"/>
                  </a:moveTo>
                  <a:lnTo>
                    <a:pt x="8316595" y="53975"/>
                  </a:lnTo>
                  <a:lnTo>
                    <a:pt x="8370570" y="53975"/>
                  </a:lnTo>
                  <a:lnTo>
                    <a:pt x="8370570" y="26924"/>
                  </a:lnTo>
                  <a:lnTo>
                    <a:pt x="8343646" y="26924"/>
                  </a:lnTo>
                  <a:lnTo>
                    <a:pt x="8333097" y="24806"/>
                  </a:lnTo>
                  <a:lnTo>
                    <a:pt x="8324500" y="19034"/>
                  </a:lnTo>
                  <a:lnTo>
                    <a:pt x="8318714" y="10475"/>
                  </a:lnTo>
                  <a:lnTo>
                    <a:pt x="8316595" y="0"/>
                  </a:lnTo>
                  <a:close/>
                </a:path>
                <a:path w="8425180" h="810894">
                  <a:moveTo>
                    <a:pt x="8370570" y="0"/>
                  </a:moveTo>
                  <a:lnTo>
                    <a:pt x="8368452" y="10475"/>
                  </a:lnTo>
                  <a:lnTo>
                    <a:pt x="8362680" y="19034"/>
                  </a:lnTo>
                  <a:lnTo>
                    <a:pt x="8354121" y="24806"/>
                  </a:lnTo>
                  <a:lnTo>
                    <a:pt x="8343646" y="26924"/>
                  </a:lnTo>
                  <a:lnTo>
                    <a:pt x="8370570" y="26924"/>
                  </a:lnTo>
                  <a:lnTo>
                    <a:pt x="837057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3062" y="2133219"/>
              <a:ext cx="8371205" cy="216535"/>
            </a:xfrm>
            <a:custGeom>
              <a:avLst/>
              <a:gdLst/>
              <a:ahLst/>
              <a:cxnLst/>
              <a:rect l="l" t="t" r="r" b="b"/>
              <a:pathLst>
                <a:path w="8371205" h="216535">
                  <a:moveTo>
                    <a:pt x="27038" y="135127"/>
                  </a:moveTo>
                  <a:lnTo>
                    <a:pt x="12" y="162178"/>
                  </a:lnTo>
                  <a:lnTo>
                    <a:pt x="0" y="216280"/>
                  </a:lnTo>
                  <a:lnTo>
                    <a:pt x="21043" y="212024"/>
                  </a:lnTo>
                  <a:lnTo>
                    <a:pt x="38228" y="200421"/>
                  </a:lnTo>
                  <a:lnTo>
                    <a:pt x="49815" y="183223"/>
                  </a:lnTo>
                  <a:lnTo>
                    <a:pt x="54063" y="162178"/>
                  </a:lnTo>
                  <a:lnTo>
                    <a:pt x="51939" y="151630"/>
                  </a:lnTo>
                  <a:lnTo>
                    <a:pt x="46147" y="143033"/>
                  </a:lnTo>
                  <a:lnTo>
                    <a:pt x="37556" y="137247"/>
                  </a:lnTo>
                  <a:lnTo>
                    <a:pt x="27038" y="135127"/>
                  </a:lnTo>
                  <a:close/>
                </a:path>
                <a:path w="8371205" h="216535">
                  <a:moveTo>
                    <a:pt x="8370620" y="54101"/>
                  </a:moveTo>
                  <a:lnTo>
                    <a:pt x="8316518" y="54101"/>
                  </a:lnTo>
                  <a:lnTo>
                    <a:pt x="8316518" y="108076"/>
                  </a:lnTo>
                  <a:lnTo>
                    <a:pt x="8337563" y="103840"/>
                  </a:lnTo>
                  <a:lnTo>
                    <a:pt x="8354761" y="92281"/>
                  </a:lnTo>
                  <a:lnTo>
                    <a:pt x="8366364" y="75126"/>
                  </a:lnTo>
                  <a:lnTo>
                    <a:pt x="8370620" y="54101"/>
                  </a:lnTo>
                  <a:close/>
                </a:path>
                <a:path w="8371205" h="216535">
                  <a:moveTo>
                    <a:pt x="8316518" y="0"/>
                  </a:moveTo>
                  <a:lnTo>
                    <a:pt x="8295494" y="4256"/>
                  </a:lnTo>
                  <a:lnTo>
                    <a:pt x="8278339" y="15859"/>
                  </a:lnTo>
                  <a:lnTo>
                    <a:pt x="8266780" y="33057"/>
                  </a:lnTo>
                  <a:lnTo>
                    <a:pt x="8262543" y="54101"/>
                  </a:lnTo>
                  <a:lnTo>
                    <a:pt x="8264663" y="64577"/>
                  </a:lnTo>
                  <a:lnTo>
                    <a:pt x="8270449" y="73136"/>
                  </a:lnTo>
                  <a:lnTo>
                    <a:pt x="8279045" y="78908"/>
                  </a:lnTo>
                  <a:lnTo>
                    <a:pt x="8289594" y="81025"/>
                  </a:lnTo>
                  <a:lnTo>
                    <a:pt x="8300070" y="78908"/>
                  </a:lnTo>
                  <a:lnTo>
                    <a:pt x="8308628" y="73136"/>
                  </a:lnTo>
                  <a:lnTo>
                    <a:pt x="8314401" y="64577"/>
                  </a:lnTo>
                  <a:lnTo>
                    <a:pt x="8316518" y="54101"/>
                  </a:lnTo>
                  <a:lnTo>
                    <a:pt x="8370620" y="54101"/>
                  </a:lnTo>
                  <a:lnTo>
                    <a:pt x="8366364" y="33057"/>
                  </a:lnTo>
                  <a:lnTo>
                    <a:pt x="8354761" y="15859"/>
                  </a:lnTo>
                  <a:lnTo>
                    <a:pt x="8337563" y="4256"/>
                  </a:lnTo>
                  <a:lnTo>
                    <a:pt x="8316518" y="0"/>
                  </a:lnTo>
                  <a:close/>
                </a:path>
              </a:pathLst>
            </a:custGeom>
            <a:solidFill>
              <a:srgbClr val="A3A3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9011" y="2133219"/>
              <a:ext cx="8425180" cy="864869"/>
            </a:xfrm>
            <a:custGeom>
              <a:avLst/>
              <a:gdLst/>
              <a:ahLst/>
              <a:cxnLst/>
              <a:rect l="l" t="t" r="r" b="b"/>
              <a:pathLst>
                <a:path w="8425180" h="864869">
                  <a:moveTo>
                    <a:pt x="0" y="162178"/>
                  </a:moveTo>
                  <a:lnTo>
                    <a:pt x="4248" y="141134"/>
                  </a:lnTo>
                  <a:lnTo>
                    <a:pt x="15833" y="123936"/>
                  </a:lnTo>
                  <a:lnTo>
                    <a:pt x="33014" y="112333"/>
                  </a:lnTo>
                  <a:lnTo>
                    <a:pt x="54051" y="108076"/>
                  </a:lnTo>
                  <a:lnTo>
                    <a:pt x="8316595" y="108076"/>
                  </a:lnTo>
                  <a:lnTo>
                    <a:pt x="8316595" y="54101"/>
                  </a:lnTo>
                  <a:lnTo>
                    <a:pt x="8320831" y="33057"/>
                  </a:lnTo>
                  <a:lnTo>
                    <a:pt x="8332390" y="15859"/>
                  </a:lnTo>
                  <a:lnTo>
                    <a:pt x="8349545" y="4256"/>
                  </a:lnTo>
                  <a:lnTo>
                    <a:pt x="8370570" y="0"/>
                  </a:lnTo>
                  <a:lnTo>
                    <a:pt x="8391614" y="4256"/>
                  </a:lnTo>
                  <a:lnTo>
                    <a:pt x="8408812" y="15859"/>
                  </a:lnTo>
                  <a:lnTo>
                    <a:pt x="8420415" y="33057"/>
                  </a:lnTo>
                  <a:lnTo>
                    <a:pt x="8424672" y="54101"/>
                  </a:lnTo>
                  <a:lnTo>
                    <a:pt x="8424672" y="702690"/>
                  </a:lnTo>
                  <a:lnTo>
                    <a:pt x="8420415" y="723735"/>
                  </a:lnTo>
                  <a:lnTo>
                    <a:pt x="8408812" y="740933"/>
                  </a:lnTo>
                  <a:lnTo>
                    <a:pt x="8391614" y="752536"/>
                  </a:lnTo>
                  <a:lnTo>
                    <a:pt x="8370570" y="756792"/>
                  </a:lnTo>
                  <a:lnTo>
                    <a:pt x="108115" y="756792"/>
                  </a:lnTo>
                  <a:lnTo>
                    <a:pt x="108115" y="810767"/>
                  </a:lnTo>
                  <a:lnTo>
                    <a:pt x="103866" y="831812"/>
                  </a:lnTo>
                  <a:lnTo>
                    <a:pt x="92279" y="849010"/>
                  </a:lnTo>
                  <a:lnTo>
                    <a:pt x="75094" y="860613"/>
                  </a:lnTo>
                  <a:lnTo>
                    <a:pt x="54051" y="864869"/>
                  </a:lnTo>
                  <a:lnTo>
                    <a:pt x="33014" y="860613"/>
                  </a:lnTo>
                  <a:lnTo>
                    <a:pt x="15833" y="849010"/>
                  </a:lnTo>
                  <a:lnTo>
                    <a:pt x="4248" y="831812"/>
                  </a:lnTo>
                  <a:lnTo>
                    <a:pt x="0" y="810767"/>
                  </a:lnTo>
                  <a:lnTo>
                    <a:pt x="0" y="16217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0653" y="2182368"/>
              <a:ext cx="117982" cy="6388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045" y="2263394"/>
              <a:ext cx="118021" cy="9105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77126" y="2295398"/>
              <a:ext cx="0" cy="594995"/>
            </a:xfrm>
            <a:custGeom>
              <a:avLst/>
              <a:gdLst/>
              <a:ahLst/>
              <a:cxnLst/>
              <a:rect l="l" t="t" r="r" b="b"/>
              <a:pathLst>
                <a:path h="594994">
                  <a:moveTo>
                    <a:pt x="0" y="0"/>
                  </a:moveTo>
                  <a:lnTo>
                    <a:pt x="0" y="594613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762000" y="3295650"/>
            <a:ext cx="11049000" cy="2372360"/>
          </a:xfrm>
          <a:custGeom>
            <a:avLst/>
            <a:gdLst/>
            <a:ahLst/>
            <a:cxnLst/>
            <a:rect l="l" t="t" r="r" b="b"/>
            <a:pathLst>
              <a:path w="8286750" h="2372360">
                <a:moveTo>
                  <a:pt x="8286750" y="0"/>
                </a:moveTo>
                <a:lnTo>
                  <a:pt x="0" y="0"/>
                </a:lnTo>
                <a:lnTo>
                  <a:pt x="0" y="2372106"/>
                </a:lnTo>
                <a:lnTo>
                  <a:pt x="8286750" y="2372106"/>
                </a:lnTo>
                <a:lnTo>
                  <a:pt x="8286750" y="0"/>
                </a:lnTo>
                <a:close/>
              </a:path>
            </a:pathLst>
          </a:custGeom>
          <a:solidFill>
            <a:srgbClr val="FFFF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64955" y="2268220"/>
            <a:ext cx="10731500" cy="31136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 marR="352425" algn="just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Trituratio 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(лат.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стирання)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це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суміші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чи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сильнодіючих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лікарських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індиферентними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наповнювачами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50" dirty="0">
              <a:latin typeface="Arial"/>
              <a:cs typeface="Arial"/>
            </a:endParaRPr>
          </a:p>
          <a:p>
            <a:pPr marL="12700" marR="821055">
              <a:lnSpc>
                <a:spcPct val="100000"/>
              </a:lnSpc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якості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наповнювача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найчастіше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використовується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молочний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цукор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(Saccharum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lactis),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що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має ряд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переваг перед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іншими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наповнювачами</a:t>
            </a:r>
            <a:r>
              <a:rPr sz="1600" b="1" spc="8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598805" indent="-129539">
              <a:lnSpc>
                <a:spcPct val="100000"/>
              </a:lnSpc>
              <a:buFont typeface="Arial"/>
              <a:buChar char="•"/>
              <a:tabLst>
                <a:tab pos="599440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негігроскопічний;</a:t>
            </a:r>
            <a:endParaRPr sz="1600" dirty="0">
              <a:latin typeface="Arial"/>
              <a:cs typeface="Arial"/>
            </a:endParaRPr>
          </a:p>
          <a:p>
            <a:pPr marL="598805" indent="-129539">
              <a:lnSpc>
                <a:spcPct val="100000"/>
              </a:lnSpc>
              <a:buFont typeface="Arial"/>
              <a:buChar char="•"/>
              <a:tabLst>
                <a:tab pos="599440" algn="l"/>
              </a:tabLst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найбільш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індиферентний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(хімічному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фармакологічному</a:t>
            </a:r>
            <a:r>
              <a:rPr sz="1600" b="1" spc="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відношенні);</a:t>
            </a:r>
            <a:endParaRPr sz="1600" dirty="0">
              <a:latin typeface="Arial"/>
              <a:cs typeface="Arial"/>
            </a:endParaRPr>
          </a:p>
          <a:p>
            <a:pPr marL="598805" indent="-129539">
              <a:lnSpc>
                <a:spcPct val="100000"/>
              </a:lnSpc>
              <a:buFont typeface="Arial"/>
              <a:buChar char="•"/>
              <a:tabLst>
                <a:tab pos="599440" algn="l"/>
              </a:tabLst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без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запаху;</a:t>
            </a:r>
            <a:endParaRPr sz="1600" dirty="0">
              <a:latin typeface="Arial"/>
              <a:cs typeface="Arial"/>
            </a:endParaRPr>
          </a:p>
          <a:p>
            <a:pPr marL="598805" indent="-129539">
              <a:lnSpc>
                <a:spcPct val="100000"/>
              </a:lnSpc>
              <a:buFont typeface="Arial"/>
              <a:buChar char="•"/>
              <a:tabLst>
                <a:tab pos="599440" algn="l"/>
              </a:tabLst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має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слабкий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солодкий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смак;</a:t>
            </a:r>
            <a:endParaRPr sz="1600" dirty="0">
              <a:latin typeface="Arial"/>
              <a:cs typeface="Arial"/>
            </a:endParaRPr>
          </a:p>
          <a:p>
            <a:pPr marL="598805" indent="-129539">
              <a:lnSpc>
                <a:spcPct val="100000"/>
              </a:lnSpc>
              <a:buFont typeface="Arial"/>
              <a:buChar char="•"/>
              <a:tabLst>
                <a:tab pos="599440" algn="l"/>
              </a:tabLst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нетоксичний;</a:t>
            </a:r>
            <a:endParaRPr sz="1600" dirty="0">
              <a:latin typeface="Arial"/>
              <a:cs typeface="Arial"/>
            </a:endParaRPr>
          </a:p>
          <a:p>
            <a:pPr marL="469900" marR="501015">
              <a:lnSpc>
                <a:spcPct val="100000"/>
              </a:lnSpc>
              <a:buFont typeface="Arial"/>
              <a:buChar char="•"/>
              <a:tabLst>
                <a:tab pos="599440" algn="l"/>
              </a:tabLst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густина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(1,52)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близька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густини багатьох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(солей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алкалоїдів)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900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107" y="1448180"/>
            <a:ext cx="107696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4680" y="156972"/>
            <a:ext cx="9889067" cy="833755"/>
          </a:xfrm>
          <a:custGeom>
            <a:avLst/>
            <a:gdLst/>
            <a:ahLst/>
            <a:cxnLst/>
            <a:rect l="l" t="t" r="r" b="b"/>
            <a:pathLst>
              <a:path w="7416800" h="833755">
                <a:moveTo>
                  <a:pt x="7416546" y="0"/>
                </a:moveTo>
                <a:lnTo>
                  <a:pt x="0" y="0"/>
                </a:lnTo>
                <a:lnTo>
                  <a:pt x="0" y="833627"/>
                </a:lnTo>
                <a:lnTo>
                  <a:pt x="7416546" y="833627"/>
                </a:lnTo>
                <a:lnTo>
                  <a:pt x="7416546" y="0"/>
                </a:lnTo>
                <a:close/>
              </a:path>
            </a:pathLst>
          </a:custGeom>
          <a:solidFill>
            <a:srgbClr val="EFFF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84680" y="193801"/>
            <a:ext cx="9891607" cy="50295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36854" marR="229870" algn="ctr">
              <a:lnSpc>
                <a:spcPct val="99100"/>
              </a:lnSpc>
              <a:spcBef>
                <a:spcPts val="120"/>
              </a:spcBef>
            </a:pP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ЗАГАЛЬНІ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ПРАВИЛА ВИГОТОВЛЕННЯ ПОРОШКІВ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 ОТРУЙНИМИ, 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СИЛЬНОДІЮЧИМИ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РЕЧОВИНАМИ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ПРОПИСАНИМИ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В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КІЛЬКОСТІ  МЕНШЕ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0,05</a:t>
            </a:r>
            <a:r>
              <a:rPr sz="1600" b="1" spc="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г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35432" y="816864"/>
            <a:ext cx="11247120" cy="1331595"/>
            <a:chOff x="401574" y="816863"/>
            <a:chExt cx="8435340" cy="1331595"/>
          </a:xfrm>
        </p:grpSpPr>
        <p:sp>
          <p:nvSpPr>
            <p:cNvPr id="9" name="object 9"/>
            <p:cNvSpPr/>
            <p:nvPr/>
          </p:nvSpPr>
          <p:spPr>
            <a:xfrm>
              <a:off x="406527" y="904366"/>
              <a:ext cx="8425815" cy="1238885"/>
            </a:xfrm>
            <a:custGeom>
              <a:avLst/>
              <a:gdLst/>
              <a:ahLst/>
              <a:cxnLst/>
              <a:rect l="l" t="t" r="r" b="b"/>
              <a:pathLst>
                <a:path w="8425815" h="1238885">
                  <a:moveTo>
                    <a:pt x="8260333" y="0"/>
                  </a:moveTo>
                  <a:lnTo>
                    <a:pt x="8260207" y="82677"/>
                  </a:lnTo>
                  <a:lnTo>
                    <a:pt x="82575" y="82677"/>
                  </a:lnTo>
                  <a:lnTo>
                    <a:pt x="50433" y="89163"/>
                  </a:lnTo>
                  <a:lnTo>
                    <a:pt x="24185" y="106854"/>
                  </a:lnTo>
                  <a:lnTo>
                    <a:pt x="6489" y="133094"/>
                  </a:lnTo>
                  <a:lnTo>
                    <a:pt x="0" y="165227"/>
                  </a:lnTo>
                  <a:lnTo>
                    <a:pt x="0" y="1156208"/>
                  </a:lnTo>
                  <a:lnTo>
                    <a:pt x="6489" y="1188340"/>
                  </a:lnTo>
                  <a:lnTo>
                    <a:pt x="24185" y="1214580"/>
                  </a:lnTo>
                  <a:lnTo>
                    <a:pt x="50433" y="1232271"/>
                  </a:lnTo>
                  <a:lnTo>
                    <a:pt x="82575" y="1238758"/>
                  </a:lnTo>
                  <a:lnTo>
                    <a:pt x="114717" y="1232271"/>
                  </a:lnTo>
                  <a:lnTo>
                    <a:pt x="140965" y="1214580"/>
                  </a:lnTo>
                  <a:lnTo>
                    <a:pt x="158661" y="1188340"/>
                  </a:lnTo>
                  <a:lnTo>
                    <a:pt x="165150" y="1156208"/>
                  </a:lnTo>
                  <a:lnTo>
                    <a:pt x="165163" y="1073531"/>
                  </a:lnTo>
                  <a:lnTo>
                    <a:pt x="8342883" y="1073531"/>
                  </a:lnTo>
                  <a:lnTo>
                    <a:pt x="8375016" y="1067044"/>
                  </a:lnTo>
                  <a:lnTo>
                    <a:pt x="8401256" y="1049353"/>
                  </a:lnTo>
                  <a:lnTo>
                    <a:pt x="8418947" y="1023113"/>
                  </a:lnTo>
                  <a:lnTo>
                    <a:pt x="8425434" y="990981"/>
                  </a:lnTo>
                  <a:lnTo>
                    <a:pt x="8425434" y="247777"/>
                  </a:lnTo>
                  <a:lnTo>
                    <a:pt x="82575" y="247777"/>
                  </a:lnTo>
                  <a:lnTo>
                    <a:pt x="82575" y="165227"/>
                  </a:lnTo>
                  <a:lnTo>
                    <a:pt x="85820" y="149133"/>
                  </a:lnTo>
                  <a:lnTo>
                    <a:pt x="94670" y="136017"/>
                  </a:lnTo>
                  <a:lnTo>
                    <a:pt x="107794" y="127186"/>
                  </a:lnTo>
                  <a:lnTo>
                    <a:pt x="123863" y="123952"/>
                  </a:lnTo>
                  <a:lnTo>
                    <a:pt x="8425434" y="123952"/>
                  </a:lnTo>
                  <a:lnTo>
                    <a:pt x="8425434" y="82550"/>
                  </a:lnTo>
                  <a:lnTo>
                    <a:pt x="8342883" y="82550"/>
                  </a:lnTo>
                  <a:lnTo>
                    <a:pt x="8342883" y="41275"/>
                  </a:lnTo>
                  <a:lnTo>
                    <a:pt x="8301608" y="41275"/>
                  </a:lnTo>
                  <a:lnTo>
                    <a:pt x="8285515" y="38040"/>
                  </a:lnTo>
                  <a:lnTo>
                    <a:pt x="8272399" y="29210"/>
                  </a:lnTo>
                  <a:lnTo>
                    <a:pt x="8263568" y="16093"/>
                  </a:lnTo>
                  <a:lnTo>
                    <a:pt x="8260333" y="0"/>
                  </a:lnTo>
                  <a:close/>
                </a:path>
                <a:path w="8425815" h="1238885">
                  <a:moveTo>
                    <a:pt x="8425434" y="123952"/>
                  </a:moveTo>
                  <a:lnTo>
                    <a:pt x="123863" y="123952"/>
                  </a:lnTo>
                  <a:lnTo>
                    <a:pt x="139936" y="127186"/>
                  </a:lnTo>
                  <a:lnTo>
                    <a:pt x="153060" y="136017"/>
                  </a:lnTo>
                  <a:lnTo>
                    <a:pt x="161907" y="149133"/>
                  </a:lnTo>
                  <a:lnTo>
                    <a:pt x="165150" y="165227"/>
                  </a:lnTo>
                  <a:lnTo>
                    <a:pt x="158661" y="197359"/>
                  </a:lnTo>
                  <a:lnTo>
                    <a:pt x="140965" y="223599"/>
                  </a:lnTo>
                  <a:lnTo>
                    <a:pt x="114717" y="241290"/>
                  </a:lnTo>
                  <a:lnTo>
                    <a:pt x="82575" y="247777"/>
                  </a:lnTo>
                  <a:lnTo>
                    <a:pt x="8425434" y="247777"/>
                  </a:lnTo>
                  <a:lnTo>
                    <a:pt x="8425434" y="123952"/>
                  </a:lnTo>
                  <a:close/>
                </a:path>
                <a:path w="8425815" h="1238885">
                  <a:moveTo>
                    <a:pt x="8425434" y="0"/>
                  </a:moveTo>
                  <a:lnTo>
                    <a:pt x="8418947" y="32132"/>
                  </a:lnTo>
                  <a:lnTo>
                    <a:pt x="8401256" y="58372"/>
                  </a:lnTo>
                  <a:lnTo>
                    <a:pt x="8375016" y="76063"/>
                  </a:lnTo>
                  <a:lnTo>
                    <a:pt x="8342883" y="82550"/>
                  </a:lnTo>
                  <a:lnTo>
                    <a:pt x="8425434" y="82550"/>
                  </a:lnTo>
                  <a:lnTo>
                    <a:pt x="8425434" y="0"/>
                  </a:lnTo>
                  <a:close/>
                </a:path>
                <a:path w="8425815" h="1238885">
                  <a:moveTo>
                    <a:pt x="8342883" y="0"/>
                  </a:moveTo>
                  <a:lnTo>
                    <a:pt x="8339631" y="16093"/>
                  </a:lnTo>
                  <a:lnTo>
                    <a:pt x="8330771" y="29210"/>
                  </a:lnTo>
                  <a:lnTo>
                    <a:pt x="8317648" y="38040"/>
                  </a:lnTo>
                  <a:lnTo>
                    <a:pt x="8301608" y="41275"/>
                  </a:lnTo>
                  <a:lnTo>
                    <a:pt x="8342883" y="41275"/>
                  </a:lnTo>
                  <a:lnTo>
                    <a:pt x="8342883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9102" y="821816"/>
              <a:ext cx="8343265" cy="330835"/>
            </a:xfrm>
            <a:custGeom>
              <a:avLst/>
              <a:gdLst/>
              <a:ahLst/>
              <a:cxnLst/>
              <a:rect l="l" t="t" r="r" b="b"/>
              <a:pathLst>
                <a:path w="8343265" h="330834">
                  <a:moveTo>
                    <a:pt x="41287" y="206502"/>
                  </a:moveTo>
                  <a:lnTo>
                    <a:pt x="25219" y="209736"/>
                  </a:lnTo>
                  <a:lnTo>
                    <a:pt x="12095" y="218567"/>
                  </a:lnTo>
                  <a:lnTo>
                    <a:pt x="3245" y="231683"/>
                  </a:lnTo>
                  <a:lnTo>
                    <a:pt x="0" y="247777"/>
                  </a:lnTo>
                  <a:lnTo>
                    <a:pt x="0" y="330327"/>
                  </a:lnTo>
                  <a:lnTo>
                    <a:pt x="32142" y="323840"/>
                  </a:lnTo>
                  <a:lnTo>
                    <a:pt x="58389" y="306149"/>
                  </a:lnTo>
                  <a:lnTo>
                    <a:pt x="76086" y="279909"/>
                  </a:lnTo>
                  <a:lnTo>
                    <a:pt x="82575" y="247777"/>
                  </a:lnTo>
                  <a:lnTo>
                    <a:pt x="79331" y="231683"/>
                  </a:lnTo>
                  <a:lnTo>
                    <a:pt x="70484" y="218567"/>
                  </a:lnTo>
                  <a:lnTo>
                    <a:pt x="57361" y="209736"/>
                  </a:lnTo>
                  <a:lnTo>
                    <a:pt x="41287" y="206502"/>
                  </a:lnTo>
                  <a:close/>
                </a:path>
                <a:path w="8343265" h="330834">
                  <a:moveTo>
                    <a:pt x="8342858" y="82550"/>
                  </a:moveTo>
                  <a:lnTo>
                    <a:pt x="8260308" y="82550"/>
                  </a:lnTo>
                  <a:lnTo>
                    <a:pt x="8260308" y="165227"/>
                  </a:lnTo>
                  <a:lnTo>
                    <a:pt x="8292441" y="158720"/>
                  </a:lnTo>
                  <a:lnTo>
                    <a:pt x="8318680" y="140985"/>
                  </a:lnTo>
                  <a:lnTo>
                    <a:pt x="8336371" y="114702"/>
                  </a:lnTo>
                  <a:lnTo>
                    <a:pt x="8342858" y="82550"/>
                  </a:lnTo>
                  <a:close/>
                </a:path>
                <a:path w="8343265" h="330834">
                  <a:moveTo>
                    <a:pt x="8260308" y="0"/>
                  </a:moveTo>
                  <a:lnTo>
                    <a:pt x="8228175" y="6486"/>
                  </a:lnTo>
                  <a:lnTo>
                    <a:pt x="8201936" y="24177"/>
                  </a:lnTo>
                  <a:lnTo>
                    <a:pt x="8184245" y="50417"/>
                  </a:lnTo>
                  <a:lnTo>
                    <a:pt x="8177758" y="82550"/>
                  </a:lnTo>
                  <a:lnTo>
                    <a:pt x="8180993" y="98643"/>
                  </a:lnTo>
                  <a:lnTo>
                    <a:pt x="8189823" y="111760"/>
                  </a:lnTo>
                  <a:lnTo>
                    <a:pt x="8202940" y="120590"/>
                  </a:lnTo>
                  <a:lnTo>
                    <a:pt x="8219033" y="123825"/>
                  </a:lnTo>
                  <a:lnTo>
                    <a:pt x="8235073" y="120590"/>
                  </a:lnTo>
                  <a:lnTo>
                    <a:pt x="8248195" y="111760"/>
                  </a:lnTo>
                  <a:lnTo>
                    <a:pt x="8257056" y="98643"/>
                  </a:lnTo>
                  <a:lnTo>
                    <a:pt x="8260308" y="82550"/>
                  </a:lnTo>
                  <a:lnTo>
                    <a:pt x="8342858" y="82550"/>
                  </a:lnTo>
                  <a:lnTo>
                    <a:pt x="8336371" y="50417"/>
                  </a:lnTo>
                  <a:lnTo>
                    <a:pt x="8318680" y="24177"/>
                  </a:lnTo>
                  <a:lnTo>
                    <a:pt x="8292441" y="6486"/>
                  </a:lnTo>
                  <a:lnTo>
                    <a:pt x="8260308" y="0"/>
                  </a:lnTo>
                  <a:close/>
                </a:path>
              </a:pathLst>
            </a:custGeom>
            <a:solidFill>
              <a:srgbClr val="A3A3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6527" y="821816"/>
              <a:ext cx="8425815" cy="1321435"/>
            </a:xfrm>
            <a:custGeom>
              <a:avLst/>
              <a:gdLst/>
              <a:ahLst/>
              <a:cxnLst/>
              <a:rect l="l" t="t" r="r" b="b"/>
              <a:pathLst>
                <a:path w="8425815" h="1321435">
                  <a:moveTo>
                    <a:pt x="0" y="247777"/>
                  </a:moveTo>
                  <a:lnTo>
                    <a:pt x="6489" y="215644"/>
                  </a:lnTo>
                  <a:lnTo>
                    <a:pt x="24185" y="189404"/>
                  </a:lnTo>
                  <a:lnTo>
                    <a:pt x="50433" y="171713"/>
                  </a:lnTo>
                  <a:lnTo>
                    <a:pt x="82575" y="165227"/>
                  </a:lnTo>
                  <a:lnTo>
                    <a:pt x="8260207" y="165227"/>
                  </a:lnTo>
                  <a:lnTo>
                    <a:pt x="8260207" y="82550"/>
                  </a:lnTo>
                  <a:lnTo>
                    <a:pt x="8266713" y="50417"/>
                  </a:lnTo>
                  <a:lnTo>
                    <a:pt x="8284448" y="24177"/>
                  </a:lnTo>
                  <a:lnTo>
                    <a:pt x="8310731" y="6486"/>
                  </a:lnTo>
                  <a:lnTo>
                    <a:pt x="8342883" y="0"/>
                  </a:lnTo>
                  <a:lnTo>
                    <a:pt x="8375016" y="6486"/>
                  </a:lnTo>
                  <a:lnTo>
                    <a:pt x="8401256" y="24177"/>
                  </a:lnTo>
                  <a:lnTo>
                    <a:pt x="8418947" y="50417"/>
                  </a:lnTo>
                  <a:lnTo>
                    <a:pt x="8425434" y="82550"/>
                  </a:lnTo>
                  <a:lnTo>
                    <a:pt x="8425434" y="1073531"/>
                  </a:lnTo>
                  <a:lnTo>
                    <a:pt x="8418947" y="1105663"/>
                  </a:lnTo>
                  <a:lnTo>
                    <a:pt x="8401256" y="1131903"/>
                  </a:lnTo>
                  <a:lnTo>
                    <a:pt x="8375016" y="1149594"/>
                  </a:lnTo>
                  <a:lnTo>
                    <a:pt x="8342883" y="1156081"/>
                  </a:lnTo>
                  <a:lnTo>
                    <a:pt x="165163" y="1156081"/>
                  </a:lnTo>
                  <a:lnTo>
                    <a:pt x="165163" y="1238758"/>
                  </a:lnTo>
                  <a:lnTo>
                    <a:pt x="158674" y="1270890"/>
                  </a:lnTo>
                  <a:lnTo>
                    <a:pt x="140977" y="1297130"/>
                  </a:lnTo>
                  <a:lnTo>
                    <a:pt x="114730" y="1314821"/>
                  </a:lnTo>
                  <a:lnTo>
                    <a:pt x="82588" y="1321308"/>
                  </a:lnTo>
                  <a:lnTo>
                    <a:pt x="50445" y="1314821"/>
                  </a:lnTo>
                  <a:lnTo>
                    <a:pt x="24198" y="1297130"/>
                  </a:lnTo>
                  <a:lnTo>
                    <a:pt x="6501" y="1270890"/>
                  </a:lnTo>
                  <a:lnTo>
                    <a:pt x="12" y="1238758"/>
                  </a:lnTo>
                  <a:lnTo>
                    <a:pt x="0" y="247777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61780" y="899413"/>
              <a:ext cx="175132" cy="9258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1574" y="1023365"/>
              <a:ext cx="175056" cy="13373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71690" y="1069593"/>
              <a:ext cx="0" cy="908685"/>
            </a:xfrm>
            <a:custGeom>
              <a:avLst/>
              <a:gdLst/>
              <a:ahLst/>
              <a:cxnLst/>
              <a:rect l="l" t="t" r="r" b="b"/>
              <a:pathLst>
                <a:path h="908685">
                  <a:moveTo>
                    <a:pt x="0" y="0"/>
                  </a:moveTo>
                  <a:lnTo>
                    <a:pt x="0" y="908303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67326" y="1013714"/>
            <a:ext cx="1025906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Trituratio 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(лат.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стирання)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це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суміші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чи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сильнодіючих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лікарських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індиферентними наповнювачами, які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виготовляють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співвідношенні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(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1:100)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та</a:t>
            </a:r>
            <a:r>
              <a:rPr sz="1600" b="1" spc="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(1:10)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48436" y="2358009"/>
            <a:ext cx="10910145" cy="927735"/>
            <a:chOff x="711326" y="2358008"/>
            <a:chExt cx="8182609" cy="92773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1326" y="2358008"/>
              <a:ext cx="3673602" cy="54635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137785" y="2358008"/>
              <a:ext cx="3756025" cy="927735"/>
            </a:xfrm>
            <a:custGeom>
              <a:avLst/>
              <a:gdLst/>
              <a:ahLst/>
              <a:cxnLst/>
              <a:rect l="l" t="t" r="r" b="b"/>
              <a:pathLst>
                <a:path w="3756025" h="927735">
                  <a:moveTo>
                    <a:pt x="3601339" y="0"/>
                  </a:moveTo>
                  <a:lnTo>
                    <a:pt x="154559" y="0"/>
                  </a:lnTo>
                  <a:lnTo>
                    <a:pt x="105712" y="7881"/>
                  </a:lnTo>
                  <a:lnTo>
                    <a:pt x="63285" y="29825"/>
                  </a:lnTo>
                  <a:lnTo>
                    <a:pt x="29825" y="63285"/>
                  </a:lnTo>
                  <a:lnTo>
                    <a:pt x="7881" y="105712"/>
                  </a:lnTo>
                  <a:lnTo>
                    <a:pt x="0" y="154558"/>
                  </a:lnTo>
                  <a:lnTo>
                    <a:pt x="0" y="772794"/>
                  </a:lnTo>
                  <a:lnTo>
                    <a:pt x="7881" y="821641"/>
                  </a:lnTo>
                  <a:lnTo>
                    <a:pt x="29825" y="864068"/>
                  </a:lnTo>
                  <a:lnTo>
                    <a:pt x="63285" y="897528"/>
                  </a:lnTo>
                  <a:lnTo>
                    <a:pt x="105712" y="919472"/>
                  </a:lnTo>
                  <a:lnTo>
                    <a:pt x="154559" y="927353"/>
                  </a:lnTo>
                  <a:lnTo>
                    <a:pt x="3601339" y="927353"/>
                  </a:lnTo>
                  <a:lnTo>
                    <a:pt x="3650185" y="919472"/>
                  </a:lnTo>
                  <a:lnTo>
                    <a:pt x="3692612" y="897528"/>
                  </a:lnTo>
                  <a:lnTo>
                    <a:pt x="3726072" y="864068"/>
                  </a:lnTo>
                  <a:lnTo>
                    <a:pt x="3748016" y="821641"/>
                  </a:lnTo>
                  <a:lnTo>
                    <a:pt x="3755897" y="772794"/>
                  </a:lnTo>
                  <a:lnTo>
                    <a:pt x="3755897" y="154558"/>
                  </a:lnTo>
                  <a:lnTo>
                    <a:pt x="3748016" y="105712"/>
                  </a:lnTo>
                  <a:lnTo>
                    <a:pt x="3726072" y="63285"/>
                  </a:lnTo>
                  <a:lnTo>
                    <a:pt x="3692612" y="29825"/>
                  </a:lnTo>
                  <a:lnTo>
                    <a:pt x="3650185" y="7881"/>
                  </a:lnTo>
                  <a:lnTo>
                    <a:pt x="3601339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686816" y="2413623"/>
          <a:ext cx="242147" cy="27035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2147"/>
              </a:tblGrid>
              <a:tr h="3154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96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7863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820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1005656" y="2411223"/>
            <a:ext cx="4784513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Виготовлення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тритурації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tabLst>
                <a:tab pos="1236980" algn="l"/>
                <a:tab pos="3561715" algn="l"/>
              </a:tabLst>
            </a:pPr>
            <a:r>
              <a:rPr sz="1600" u="sng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600" b="1" u="sng" spc="-5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проводять	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850380" y="2358009"/>
            <a:ext cx="5008033" cy="927735"/>
          </a:xfrm>
          <a:custGeom>
            <a:avLst/>
            <a:gdLst/>
            <a:ahLst/>
            <a:cxnLst/>
            <a:rect l="l" t="t" r="r" b="b"/>
            <a:pathLst>
              <a:path w="3756025" h="927735">
                <a:moveTo>
                  <a:pt x="0" y="154558"/>
                </a:moveTo>
                <a:lnTo>
                  <a:pt x="7881" y="105712"/>
                </a:lnTo>
                <a:lnTo>
                  <a:pt x="29825" y="63285"/>
                </a:lnTo>
                <a:lnTo>
                  <a:pt x="63285" y="29825"/>
                </a:lnTo>
                <a:lnTo>
                  <a:pt x="105712" y="7881"/>
                </a:lnTo>
                <a:lnTo>
                  <a:pt x="154559" y="0"/>
                </a:lnTo>
                <a:lnTo>
                  <a:pt x="3601339" y="0"/>
                </a:lnTo>
                <a:lnTo>
                  <a:pt x="3650185" y="7881"/>
                </a:lnTo>
                <a:lnTo>
                  <a:pt x="3692612" y="29825"/>
                </a:lnTo>
                <a:lnTo>
                  <a:pt x="3726072" y="63285"/>
                </a:lnTo>
                <a:lnTo>
                  <a:pt x="3748016" y="105712"/>
                </a:lnTo>
                <a:lnTo>
                  <a:pt x="3755897" y="154558"/>
                </a:lnTo>
                <a:lnTo>
                  <a:pt x="3755897" y="772794"/>
                </a:lnTo>
                <a:lnTo>
                  <a:pt x="3748016" y="821641"/>
                </a:lnTo>
                <a:lnTo>
                  <a:pt x="3726072" y="864068"/>
                </a:lnTo>
                <a:lnTo>
                  <a:pt x="3692612" y="897528"/>
                </a:lnTo>
                <a:lnTo>
                  <a:pt x="3650185" y="919472"/>
                </a:lnTo>
                <a:lnTo>
                  <a:pt x="3601339" y="927353"/>
                </a:lnTo>
                <a:lnTo>
                  <a:pt x="154559" y="927353"/>
                </a:lnTo>
                <a:lnTo>
                  <a:pt x="105712" y="919472"/>
                </a:lnTo>
                <a:lnTo>
                  <a:pt x="63285" y="897528"/>
                </a:lnTo>
                <a:lnTo>
                  <a:pt x="29825" y="864068"/>
                </a:lnTo>
                <a:lnTo>
                  <a:pt x="7881" y="821641"/>
                </a:lnTo>
                <a:lnTo>
                  <a:pt x="0" y="772794"/>
                </a:lnTo>
                <a:lnTo>
                  <a:pt x="0" y="154558"/>
                </a:lnTo>
                <a:close/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015479" y="2429764"/>
            <a:ext cx="4428067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за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правилами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змішування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речовинами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загального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списку 1:1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41663" y="3159126"/>
            <a:ext cx="5390727" cy="1346835"/>
            <a:chOff x="706247" y="3159125"/>
            <a:chExt cx="4043045" cy="1346835"/>
          </a:xfrm>
        </p:grpSpPr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1327" y="3164205"/>
              <a:ext cx="4032504" cy="133654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11327" y="3164205"/>
              <a:ext cx="4032885" cy="1336675"/>
            </a:xfrm>
            <a:custGeom>
              <a:avLst/>
              <a:gdLst/>
              <a:ahLst/>
              <a:cxnLst/>
              <a:rect l="l" t="t" r="r" b="b"/>
              <a:pathLst>
                <a:path w="4032885" h="1336675">
                  <a:moveTo>
                    <a:pt x="0" y="222758"/>
                  </a:moveTo>
                  <a:lnTo>
                    <a:pt x="4525" y="177853"/>
                  </a:lnTo>
                  <a:lnTo>
                    <a:pt x="17505" y="136034"/>
                  </a:lnTo>
                  <a:lnTo>
                    <a:pt x="38043" y="98195"/>
                  </a:lnTo>
                  <a:lnTo>
                    <a:pt x="65244" y="65230"/>
                  </a:lnTo>
                  <a:lnTo>
                    <a:pt x="98212" y="38033"/>
                  </a:lnTo>
                  <a:lnTo>
                    <a:pt x="136050" y="17500"/>
                  </a:lnTo>
                  <a:lnTo>
                    <a:pt x="177864" y="4524"/>
                  </a:lnTo>
                  <a:lnTo>
                    <a:pt x="222758" y="0"/>
                  </a:lnTo>
                  <a:lnTo>
                    <a:pt x="3809746" y="0"/>
                  </a:lnTo>
                  <a:lnTo>
                    <a:pt x="3854650" y="4524"/>
                  </a:lnTo>
                  <a:lnTo>
                    <a:pt x="3896469" y="17500"/>
                  </a:lnTo>
                  <a:lnTo>
                    <a:pt x="3934308" y="38033"/>
                  </a:lnTo>
                  <a:lnTo>
                    <a:pt x="3967273" y="65230"/>
                  </a:lnTo>
                  <a:lnTo>
                    <a:pt x="3994470" y="98195"/>
                  </a:lnTo>
                  <a:lnTo>
                    <a:pt x="4015003" y="136034"/>
                  </a:lnTo>
                  <a:lnTo>
                    <a:pt x="4027979" y="177853"/>
                  </a:lnTo>
                  <a:lnTo>
                    <a:pt x="4032504" y="222758"/>
                  </a:lnTo>
                  <a:lnTo>
                    <a:pt x="4032504" y="1113790"/>
                  </a:lnTo>
                  <a:lnTo>
                    <a:pt x="4027979" y="1158694"/>
                  </a:lnTo>
                  <a:lnTo>
                    <a:pt x="4015003" y="1200513"/>
                  </a:lnTo>
                  <a:lnTo>
                    <a:pt x="3994470" y="1238352"/>
                  </a:lnTo>
                  <a:lnTo>
                    <a:pt x="3967273" y="1271317"/>
                  </a:lnTo>
                  <a:lnTo>
                    <a:pt x="3934308" y="1298514"/>
                  </a:lnTo>
                  <a:lnTo>
                    <a:pt x="3896469" y="1319047"/>
                  </a:lnTo>
                  <a:lnTo>
                    <a:pt x="3854650" y="1332023"/>
                  </a:lnTo>
                  <a:lnTo>
                    <a:pt x="3809746" y="1336548"/>
                  </a:lnTo>
                  <a:lnTo>
                    <a:pt x="222758" y="1336548"/>
                  </a:lnTo>
                  <a:lnTo>
                    <a:pt x="177864" y="1332023"/>
                  </a:lnTo>
                  <a:lnTo>
                    <a:pt x="136050" y="1319047"/>
                  </a:lnTo>
                  <a:lnTo>
                    <a:pt x="98212" y="1298514"/>
                  </a:lnTo>
                  <a:lnTo>
                    <a:pt x="65244" y="1271317"/>
                  </a:lnTo>
                  <a:lnTo>
                    <a:pt x="38043" y="1238352"/>
                  </a:lnTo>
                  <a:lnTo>
                    <a:pt x="17505" y="1200513"/>
                  </a:lnTo>
                  <a:lnTo>
                    <a:pt x="4525" y="1158694"/>
                  </a:lnTo>
                  <a:lnTo>
                    <a:pt x="0" y="1113790"/>
                  </a:lnTo>
                  <a:lnTo>
                    <a:pt x="0" y="22275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018370" y="3210560"/>
            <a:ext cx="4484793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співвідношенні</a:t>
            </a:r>
            <a:r>
              <a:rPr sz="1600" b="1" spc="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1:100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1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частина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отруйної речовини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99  частин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 наповнювача</a:t>
            </a:r>
            <a:endParaRPr sz="1600">
              <a:latin typeface="Arial"/>
              <a:cs typeface="Arial"/>
            </a:endParaRPr>
          </a:p>
          <a:p>
            <a:pPr marL="12700" marR="252729">
              <a:lnSpc>
                <a:spcPct val="100000"/>
              </a:lnSpc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1,0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г тритурації=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0,01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отруйної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7051039" y="3548635"/>
            <a:ext cx="5003800" cy="677545"/>
            <a:chOff x="5288279" y="3548634"/>
            <a:chExt cx="3752850" cy="677545"/>
          </a:xfrm>
        </p:grpSpPr>
        <p:sp>
          <p:nvSpPr>
            <p:cNvPr id="28" name="object 28"/>
            <p:cNvSpPr/>
            <p:nvPr/>
          </p:nvSpPr>
          <p:spPr>
            <a:xfrm>
              <a:off x="5293232" y="3553587"/>
              <a:ext cx="3743325" cy="668020"/>
            </a:xfrm>
            <a:custGeom>
              <a:avLst/>
              <a:gdLst/>
              <a:ahLst/>
              <a:cxnLst/>
              <a:rect l="l" t="t" r="r" b="b"/>
              <a:pathLst>
                <a:path w="3743325" h="668020">
                  <a:moveTo>
                    <a:pt x="3631691" y="0"/>
                  </a:moveTo>
                  <a:lnTo>
                    <a:pt x="111251" y="0"/>
                  </a:lnTo>
                  <a:lnTo>
                    <a:pt x="67937" y="8739"/>
                  </a:lnTo>
                  <a:lnTo>
                    <a:pt x="32575" y="32575"/>
                  </a:lnTo>
                  <a:lnTo>
                    <a:pt x="8739" y="67937"/>
                  </a:lnTo>
                  <a:lnTo>
                    <a:pt x="0" y="111251"/>
                  </a:lnTo>
                  <a:lnTo>
                    <a:pt x="0" y="556260"/>
                  </a:lnTo>
                  <a:lnTo>
                    <a:pt x="8739" y="599574"/>
                  </a:lnTo>
                  <a:lnTo>
                    <a:pt x="32575" y="634936"/>
                  </a:lnTo>
                  <a:lnTo>
                    <a:pt x="67937" y="658772"/>
                  </a:lnTo>
                  <a:lnTo>
                    <a:pt x="111251" y="667512"/>
                  </a:lnTo>
                  <a:lnTo>
                    <a:pt x="3631691" y="667512"/>
                  </a:lnTo>
                  <a:lnTo>
                    <a:pt x="3675006" y="658772"/>
                  </a:lnTo>
                  <a:lnTo>
                    <a:pt x="3710368" y="634936"/>
                  </a:lnTo>
                  <a:lnTo>
                    <a:pt x="3734204" y="599574"/>
                  </a:lnTo>
                  <a:lnTo>
                    <a:pt x="3742943" y="556260"/>
                  </a:lnTo>
                  <a:lnTo>
                    <a:pt x="3742943" y="111251"/>
                  </a:lnTo>
                  <a:lnTo>
                    <a:pt x="3734204" y="67937"/>
                  </a:lnTo>
                  <a:lnTo>
                    <a:pt x="3710368" y="32575"/>
                  </a:lnTo>
                  <a:lnTo>
                    <a:pt x="3675006" y="8739"/>
                  </a:lnTo>
                  <a:lnTo>
                    <a:pt x="3631691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293232" y="3553587"/>
              <a:ext cx="3743325" cy="668020"/>
            </a:xfrm>
            <a:custGeom>
              <a:avLst/>
              <a:gdLst/>
              <a:ahLst/>
              <a:cxnLst/>
              <a:rect l="l" t="t" r="r" b="b"/>
              <a:pathLst>
                <a:path w="3743325" h="668020">
                  <a:moveTo>
                    <a:pt x="0" y="111251"/>
                  </a:moveTo>
                  <a:lnTo>
                    <a:pt x="8739" y="67937"/>
                  </a:lnTo>
                  <a:lnTo>
                    <a:pt x="32575" y="32575"/>
                  </a:lnTo>
                  <a:lnTo>
                    <a:pt x="67937" y="8739"/>
                  </a:lnTo>
                  <a:lnTo>
                    <a:pt x="111251" y="0"/>
                  </a:lnTo>
                  <a:lnTo>
                    <a:pt x="3631691" y="0"/>
                  </a:lnTo>
                  <a:lnTo>
                    <a:pt x="3675006" y="8739"/>
                  </a:lnTo>
                  <a:lnTo>
                    <a:pt x="3710368" y="32575"/>
                  </a:lnTo>
                  <a:lnTo>
                    <a:pt x="3734204" y="67937"/>
                  </a:lnTo>
                  <a:lnTo>
                    <a:pt x="3742943" y="111251"/>
                  </a:lnTo>
                  <a:lnTo>
                    <a:pt x="3742943" y="556260"/>
                  </a:lnTo>
                  <a:lnTo>
                    <a:pt x="3734204" y="599574"/>
                  </a:lnTo>
                  <a:lnTo>
                    <a:pt x="3710368" y="634936"/>
                  </a:lnTo>
                  <a:lnTo>
                    <a:pt x="3675006" y="658772"/>
                  </a:lnTo>
                  <a:lnTo>
                    <a:pt x="3631691" y="667512"/>
                  </a:lnTo>
                  <a:lnTo>
                    <a:pt x="111251" y="667512"/>
                  </a:lnTo>
                  <a:lnTo>
                    <a:pt x="67937" y="658772"/>
                  </a:lnTo>
                  <a:lnTo>
                    <a:pt x="32575" y="634936"/>
                  </a:lnTo>
                  <a:lnTo>
                    <a:pt x="8739" y="599574"/>
                  </a:lnTo>
                  <a:lnTo>
                    <a:pt x="0" y="556260"/>
                  </a:lnTo>
                  <a:lnTo>
                    <a:pt x="0" y="11125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7083890" y="3567430"/>
            <a:ext cx="47608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для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речовин, дози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яких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 рецептах прописані в</a:t>
            </a:r>
            <a:r>
              <a:rPr sz="1600" b="1" spc="-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міліграмах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7146544" y="4856989"/>
            <a:ext cx="4814147" cy="791845"/>
            <a:chOff x="5359908" y="4856988"/>
            <a:chExt cx="3610610" cy="791845"/>
          </a:xfrm>
        </p:grpSpPr>
        <p:sp>
          <p:nvSpPr>
            <p:cNvPr id="32" name="object 32"/>
            <p:cNvSpPr/>
            <p:nvPr/>
          </p:nvSpPr>
          <p:spPr>
            <a:xfrm>
              <a:off x="5364861" y="4861941"/>
              <a:ext cx="3600450" cy="782320"/>
            </a:xfrm>
            <a:custGeom>
              <a:avLst/>
              <a:gdLst/>
              <a:ahLst/>
              <a:cxnLst/>
              <a:rect l="l" t="t" r="r" b="b"/>
              <a:pathLst>
                <a:path w="3600450" h="782320">
                  <a:moveTo>
                    <a:pt x="3470147" y="0"/>
                  </a:moveTo>
                  <a:lnTo>
                    <a:pt x="130301" y="0"/>
                  </a:lnTo>
                  <a:lnTo>
                    <a:pt x="79563" y="10233"/>
                  </a:lnTo>
                  <a:lnTo>
                    <a:pt x="38147" y="38147"/>
                  </a:lnTo>
                  <a:lnTo>
                    <a:pt x="10233" y="79563"/>
                  </a:lnTo>
                  <a:lnTo>
                    <a:pt x="0" y="130301"/>
                  </a:lnTo>
                  <a:lnTo>
                    <a:pt x="0" y="651509"/>
                  </a:lnTo>
                  <a:lnTo>
                    <a:pt x="10233" y="702248"/>
                  </a:lnTo>
                  <a:lnTo>
                    <a:pt x="38147" y="743664"/>
                  </a:lnTo>
                  <a:lnTo>
                    <a:pt x="79563" y="771578"/>
                  </a:lnTo>
                  <a:lnTo>
                    <a:pt x="130301" y="781811"/>
                  </a:lnTo>
                  <a:lnTo>
                    <a:pt x="3470147" y="781811"/>
                  </a:lnTo>
                  <a:lnTo>
                    <a:pt x="3520886" y="771578"/>
                  </a:lnTo>
                  <a:lnTo>
                    <a:pt x="3562302" y="743664"/>
                  </a:lnTo>
                  <a:lnTo>
                    <a:pt x="3590216" y="702248"/>
                  </a:lnTo>
                  <a:lnTo>
                    <a:pt x="3600449" y="651509"/>
                  </a:lnTo>
                  <a:lnTo>
                    <a:pt x="3600449" y="130301"/>
                  </a:lnTo>
                  <a:lnTo>
                    <a:pt x="3590216" y="79563"/>
                  </a:lnTo>
                  <a:lnTo>
                    <a:pt x="3562302" y="38147"/>
                  </a:lnTo>
                  <a:lnTo>
                    <a:pt x="3520886" y="10233"/>
                  </a:lnTo>
                  <a:lnTo>
                    <a:pt x="3470147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364861" y="4861941"/>
              <a:ext cx="3600450" cy="782320"/>
            </a:xfrm>
            <a:custGeom>
              <a:avLst/>
              <a:gdLst/>
              <a:ahLst/>
              <a:cxnLst/>
              <a:rect l="l" t="t" r="r" b="b"/>
              <a:pathLst>
                <a:path w="3600450" h="782320">
                  <a:moveTo>
                    <a:pt x="0" y="130301"/>
                  </a:moveTo>
                  <a:lnTo>
                    <a:pt x="10233" y="79563"/>
                  </a:lnTo>
                  <a:lnTo>
                    <a:pt x="38147" y="38147"/>
                  </a:lnTo>
                  <a:lnTo>
                    <a:pt x="79563" y="10233"/>
                  </a:lnTo>
                  <a:lnTo>
                    <a:pt x="130301" y="0"/>
                  </a:lnTo>
                  <a:lnTo>
                    <a:pt x="3470147" y="0"/>
                  </a:lnTo>
                  <a:lnTo>
                    <a:pt x="3520886" y="10233"/>
                  </a:lnTo>
                  <a:lnTo>
                    <a:pt x="3562302" y="38147"/>
                  </a:lnTo>
                  <a:lnTo>
                    <a:pt x="3590216" y="79563"/>
                  </a:lnTo>
                  <a:lnTo>
                    <a:pt x="3600449" y="130301"/>
                  </a:lnTo>
                  <a:lnTo>
                    <a:pt x="3600449" y="651509"/>
                  </a:lnTo>
                  <a:lnTo>
                    <a:pt x="3590216" y="702248"/>
                  </a:lnTo>
                  <a:lnTo>
                    <a:pt x="3562302" y="743664"/>
                  </a:lnTo>
                  <a:lnTo>
                    <a:pt x="3520886" y="771578"/>
                  </a:lnTo>
                  <a:lnTo>
                    <a:pt x="3470147" y="781811"/>
                  </a:lnTo>
                  <a:lnTo>
                    <a:pt x="130301" y="781811"/>
                  </a:lnTo>
                  <a:lnTo>
                    <a:pt x="79563" y="771578"/>
                  </a:lnTo>
                  <a:lnTo>
                    <a:pt x="38147" y="743664"/>
                  </a:lnTo>
                  <a:lnTo>
                    <a:pt x="10233" y="702248"/>
                  </a:lnTo>
                  <a:lnTo>
                    <a:pt x="0" y="651509"/>
                  </a:lnTo>
                  <a:lnTo>
                    <a:pt x="0" y="13030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7186846" y="4881373"/>
            <a:ext cx="454406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для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речовин, дози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яких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рецептах прописані в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сантиграммах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993478" y="4627499"/>
            <a:ext cx="5437293" cy="1061085"/>
            <a:chOff x="745108" y="4627498"/>
            <a:chExt cx="4077970" cy="1061085"/>
          </a:xfrm>
        </p:grpSpPr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0188" y="4632578"/>
              <a:ext cx="4067556" cy="105079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50188" y="4632578"/>
              <a:ext cx="4067810" cy="1050925"/>
            </a:xfrm>
            <a:custGeom>
              <a:avLst/>
              <a:gdLst/>
              <a:ahLst/>
              <a:cxnLst/>
              <a:rect l="l" t="t" r="r" b="b"/>
              <a:pathLst>
                <a:path w="4067810" h="1050925">
                  <a:moveTo>
                    <a:pt x="0" y="175133"/>
                  </a:moveTo>
                  <a:lnTo>
                    <a:pt x="6255" y="128558"/>
                  </a:lnTo>
                  <a:lnTo>
                    <a:pt x="23910" y="86717"/>
                  </a:lnTo>
                  <a:lnTo>
                    <a:pt x="51295" y="51276"/>
                  </a:lnTo>
                  <a:lnTo>
                    <a:pt x="86740" y="23899"/>
                  </a:lnTo>
                  <a:lnTo>
                    <a:pt x="128575" y="6252"/>
                  </a:lnTo>
                  <a:lnTo>
                    <a:pt x="175133" y="0"/>
                  </a:lnTo>
                  <a:lnTo>
                    <a:pt x="3892423" y="0"/>
                  </a:lnTo>
                  <a:lnTo>
                    <a:pt x="3938997" y="6252"/>
                  </a:lnTo>
                  <a:lnTo>
                    <a:pt x="3980838" y="23899"/>
                  </a:lnTo>
                  <a:lnTo>
                    <a:pt x="4016279" y="51276"/>
                  </a:lnTo>
                  <a:lnTo>
                    <a:pt x="4043656" y="86717"/>
                  </a:lnTo>
                  <a:lnTo>
                    <a:pt x="4061303" y="128558"/>
                  </a:lnTo>
                  <a:lnTo>
                    <a:pt x="4067556" y="175133"/>
                  </a:lnTo>
                  <a:lnTo>
                    <a:pt x="4067556" y="875665"/>
                  </a:lnTo>
                  <a:lnTo>
                    <a:pt x="4061303" y="922222"/>
                  </a:lnTo>
                  <a:lnTo>
                    <a:pt x="4043656" y="964057"/>
                  </a:lnTo>
                  <a:lnTo>
                    <a:pt x="4016279" y="999502"/>
                  </a:lnTo>
                  <a:lnTo>
                    <a:pt x="3980838" y="1026887"/>
                  </a:lnTo>
                  <a:lnTo>
                    <a:pt x="3938997" y="1044542"/>
                  </a:lnTo>
                  <a:lnTo>
                    <a:pt x="3892423" y="1050798"/>
                  </a:lnTo>
                  <a:lnTo>
                    <a:pt x="175133" y="1050798"/>
                  </a:lnTo>
                  <a:lnTo>
                    <a:pt x="128575" y="1044542"/>
                  </a:lnTo>
                  <a:lnTo>
                    <a:pt x="86740" y="1026887"/>
                  </a:lnTo>
                  <a:lnTo>
                    <a:pt x="51295" y="999502"/>
                  </a:lnTo>
                  <a:lnTo>
                    <a:pt x="23910" y="964057"/>
                  </a:lnTo>
                  <a:lnTo>
                    <a:pt x="6255" y="922222"/>
                  </a:lnTo>
                  <a:lnTo>
                    <a:pt x="0" y="875665"/>
                  </a:lnTo>
                  <a:lnTo>
                    <a:pt x="0" y="17513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051559" y="4665217"/>
            <a:ext cx="5299287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співвідношенні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1:10</a:t>
            </a:r>
            <a:endParaRPr sz="1600">
              <a:latin typeface="Arial"/>
              <a:cs typeface="Arial"/>
            </a:endParaRPr>
          </a:p>
          <a:p>
            <a:pPr marL="12700" marR="728980">
              <a:lnSpc>
                <a:spcPct val="100000"/>
              </a:lnSpc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1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частину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отруйної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9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частин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 наповнювача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1,0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г тритурації=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0,1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отруйної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845555" y="2691002"/>
            <a:ext cx="959273" cy="76200"/>
          </a:xfrm>
          <a:custGeom>
            <a:avLst/>
            <a:gdLst/>
            <a:ahLst/>
            <a:cxnLst/>
            <a:rect l="l" t="t" r="r" b="b"/>
            <a:pathLst>
              <a:path w="719454" h="76200">
                <a:moveTo>
                  <a:pt x="643128" y="0"/>
                </a:moveTo>
                <a:lnTo>
                  <a:pt x="643128" y="76200"/>
                </a:lnTo>
                <a:lnTo>
                  <a:pt x="706628" y="44450"/>
                </a:lnTo>
                <a:lnTo>
                  <a:pt x="655828" y="44450"/>
                </a:lnTo>
                <a:lnTo>
                  <a:pt x="655828" y="31750"/>
                </a:lnTo>
                <a:lnTo>
                  <a:pt x="706628" y="31750"/>
                </a:lnTo>
                <a:lnTo>
                  <a:pt x="643128" y="0"/>
                </a:lnTo>
                <a:close/>
              </a:path>
              <a:path w="719454" h="76200">
                <a:moveTo>
                  <a:pt x="643128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643128" y="44450"/>
                </a:lnTo>
                <a:lnTo>
                  <a:pt x="643128" y="31750"/>
                </a:lnTo>
                <a:close/>
              </a:path>
              <a:path w="719454" h="76200">
                <a:moveTo>
                  <a:pt x="706628" y="31750"/>
                </a:moveTo>
                <a:lnTo>
                  <a:pt x="655828" y="31750"/>
                </a:lnTo>
                <a:lnTo>
                  <a:pt x="655828" y="44450"/>
                </a:lnTo>
                <a:lnTo>
                  <a:pt x="706628" y="44450"/>
                </a:lnTo>
                <a:lnTo>
                  <a:pt x="719328" y="38100"/>
                </a:lnTo>
                <a:lnTo>
                  <a:pt x="706628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325107" y="3786759"/>
            <a:ext cx="627379" cy="76200"/>
          </a:xfrm>
          <a:custGeom>
            <a:avLst/>
            <a:gdLst/>
            <a:ahLst/>
            <a:cxnLst/>
            <a:rect l="l" t="t" r="r" b="b"/>
            <a:pathLst>
              <a:path w="470535" h="76200">
                <a:moveTo>
                  <a:pt x="393954" y="0"/>
                </a:moveTo>
                <a:lnTo>
                  <a:pt x="393954" y="76200"/>
                </a:lnTo>
                <a:lnTo>
                  <a:pt x="457454" y="44450"/>
                </a:lnTo>
                <a:lnTo>
                  <a:pt x="406654" y="44450"/>
                </a:lnTo>
                <a:lnTo>
                  <a:pt x="406654" y="31750"/>
                </a:lnTo>
                <a:lnTo>
                  <a:pt x="457454" y="31750"/>
                </a:lnTo>
                <a:lnTo>
                  <a:pt x="393954" y="0"/>
                </a:lnTo>
                <a:close/>
              </a:path>
              <a:path w="470535" h="76200">
                <a:moveTo>
                  <a:pt x="393954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93954" y="44450"/>
                </a:lnTo>
                <a:lnTo>
                  <a:pt x="393954" y="31750"/>
                </a:lnTo>
                <a:close/>
              </a:path>
              <a:path w="470535" h="76200">
                <a:moveTo>
                  <a:pt x="457454" y="31750"/>
                </a:moveTo>
                <a:lnTo>
                  <a:pt x="406654" y="31750"/>
                </a:lnTo>
                <a:lnTo>
                  <a:pt x="406654" y="44450"/>
                </a:lnTo>
                <a:lnTo>
                  <a:pt x="457454" y="44450"/>
                </a:lnTo>
                <a:lnTo>
                  <a:pt x="470154" y="38100"/>
                </a:lnTo>
                <a:lnTo>
                  <a:pt x="457454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409437" y="5090540"/>
            <a:ext cx="612140" cy="76200"/>
          </a:xfrm>
          <a:custGeom>
            <a:avLst/>
            <a:gdLst/>
            <a:ahLst/>
            <a:cxnLst/>
            <a:rect l="l" t="t" r="r" b="b"/>
            <a:pathLst>
              <a:path w="459104" h="76200">
                <a:moveTo>
                  <a:pt x="382524" y="0"/>
                </a:moveTo>
                <a:lnTo>
                  <a:pt x="382524" y="76199"/>
                </a:lnTo>
                <a:lnTo>
                  <a:pt x="446024" y="44449"/>
                </a:lnTo>
                <a:lnTo>
                  <a:pt x="395224" y="44449"/>
                </a:lnTo>
                <a:lnTo>
                  <a:pt x="395224" y="31749"/>
                </a:lnTo>
                <a:lnTo>
                  <a:pt x="446024" y="31749"/>
                </a:lnTo>
                <a:lnTo>
                  <a:pt x="382524" y="0"/>
                </a:lnTo>
                <a:close/>
              </a:path>
              <a:path w="459104" h="76200">
                <a:moveTo>
                  <a:pt x="382524" y="31749"/>
                </a:moveTo>
                <a:lnTo>
                  <a:pt x="0" y="31749"/>
                </a:lnTo>
                <a:lnTo>
                  <a:pt x="0" y="44449"/>
                </a:lnTo>
                <a:lnTo>
                  <a:pt x="382524" y="44449"/>
                </a:lnTo>
                <a:lnTo>
                  <a:pt x="382524" y="31749"/>
                </a:lnTo>
                <a:close/>
              </a:path>
              <a:path w="459104" h="76200">
                <a:moveTo>
                  <a:pt x="446024" y="31749"/>
                </a:moveTo>
                <a:lnTo>
                  <a:pt x="395224" y="31749"/>
                </a:lnTo>
                <a:lnTo>
                  <a:pt x="395224" y="44449"/>
                </a:lnTo>
                <a:lnTo>
                  <a:pt x="446024" y="44449"/>
                </a:lnTo>
                <a:lnTo>
                  <a:pt x="458724" y="38099"/>
                </a:lnTo>
                <a:lnTo>
                  <a:pt x="446024" y="317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Номер слайда 4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4189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42391" y="565912"/>
            <a:ext cx="11507893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49580" algn="just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Тритурації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аптеці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готуються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запас провізором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внутріаптечних 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заготовок</a:t>
            </a:r>
            <a:r>
              <a:rPr sz="1400" b="1" spc="3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термін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не більше 15 днів,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максимум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30 днів.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тритурації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реєструється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журналі лабораторно-фасувальних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робіт з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зазначенням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№ серії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№</a:t>
            </a:r>
            <a:r>
              <a:rPr sz="1400" b="1" spc="204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аналізу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126231" y="1844675"/>
            <a:ext cx="6702213" cy="1186180"/>
            <a:chOff x="2344673" y="1844675"/>
            <a:chExt cx="5026660" cy="118618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57373" y="1857375"/>
              <a:ext cx="5001006" cy="116052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357373" y="1851025"/>
              <a:ext cx="5001260" cy="1173480"/>
            </a:xfrm>
            <a:custGeom>
              <a:avLst/>
              <a:gdLst/>
              <a:ahLst/>
              <a:cxnLst/>
              <a:rect l="l" t="t" r="r" b="b"/>
              <a:pathLst>
                <a:path w="5001259" h="1173480">
                  <a:moveTo>
                    <a:pt x="0" y="0"/>
                  </a:moveTo>
                  <a:lnTo>
                    <a:pt x="0" y="1173099"/>
                  </a:lnTo>
                </a:path>
                <a:path w="5001259" h="1173480">
                  <a:moveTo>
                    <a:pt x="5000752" y="0"/>
                  </a:moveTo>
                  <a:lnTo>
                    <a:pt x="5000752" y="117309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51023" y="1851025"/>
              <a:ext cx="5013960" cy="12700"/>
            </a:xfrm>
            <a:custGeom>
              <a:avLst/>
              <a:gdLst/>
              <a:ahLst/>
              <a:cxnLst/>
              <a:rect l="l" t="t" r="r" b="b"/>
              <a:pathLst>
                <a:path w="5013959" h="12700">
                  <a:moveTo>
                    <a:pt x="0" y="12700"/>
                  </a:moveTo>
                  <a:lnTo>
                    <a:pt x="5013452" y="12700"/>
                  </a:lnTo>
                  <a:lnTo>
                    <a:pt x="5013452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51023" y="3017774"/>
              <a:ext cx="5013960" cy="0"/>
            </a:xfrm>
            <a:custGeom>
              <a:avLst/>
              <a:gdLst/>
              <a:ahLst/>
              <a:cxnLst/>
              <a:rect l="l" t="t" r="r" b="b"/>
              <a:pathLst>
                <a:path w="5013959">
                  <a:moveTo>
                    <a:pt x="0" y="0"/>
                  </a:moveTo>
                  <a:lnTo>
                    <a:pt x="501345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246460" y="1886966"/>
            <a:ext cx="4881033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Trituratio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Platyphyllini hydrotartratis (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1:10)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(0,01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= 0,1</a:t>
            </a:r>
            <a:r>
              <a:rPr sz="1400" b="1" spc="-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triturationis)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75270" y="2313939"/>
            <a:ext cx="1063413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№</a:t>
            </a:r>
            <a:r>
              <a:rPr sz="1400" b="1" spc="-6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серии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46459" y="2313940"/>
            <a:ext cx="1276773" cy="666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Дата  Ви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г</a:t>
            </a:r>
            <a:r>
              <a:rPr sz="1400" b="1" spc="-4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400" b="1" spc="-4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овив  Перевірив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56645" y="2313940"/>
            <a:ext cx="14986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96215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№</a:t>
            </a:r>
            <a:r>
              <a:rPr sz="1400" b="1" spc="-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аналіза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Підпис  Підпис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361513" y="3781637"/>
            <a:ext cx="5582920" cy="1234440"/>
            <a:chOff x="4771135" y="3781637"/>
            <a:chExt cx="4187190" cy="1234440"/>
          </a:xfrm>
        </p:grpSpPr>
        <p:sp>
          <p:nvSpPr>
            <p:cNvPr id="18" name="object 18"/>
            <p:cNvSpPr/>
            <p:nvPr/>
          </p:nvSpPr>
          <p:spPr>
            <a:xfrm>
              <a:off x="4776215" y="3786717"/>
              <a:ext cx="4177029" cy="1224280"/>
            </a:xfrm>
            <a:custGeom>
              <a:avLst/>
              <a:gdLst/>
              <a:ahLst/>
              <a:cxnLst/>
              <a:rect l="l" t="t" r="r" b="b"/>
              <a:pathLst>
                <a:path w="4177029" h="1224279">
                  <a:moveTo>
                    <a:pt x="2327572" y="0"/>
                  </a:moveTo>
                  <a:lnTo>
                    <a:pt x="2259585" y="187"/>
                  </a:lnTo>
                  <a:lnTo>
                    <a:pt x="2191131" y="1184"/>
                  </a:lnTo>
                  <a:lnTo>
                    <a:pt x="2119672" y="3098"/>
                  </a:lnTo>
                  <a:lnTo>
                    <a:pt x="2049062" y="5869"/>
                  </a:lnTo>
                  <a:lnTo>
                    <a:pt x="1979345" y="9481"/>
                  </a:lnTo>
                  <a:lnTo>
                    <a:pt x="1910567" y="13916"/>
                  </a:lnTo>
                  <a:lnTo>
                    <a:pt x="1842773" y="19158"/>
                  </a:lnTo>
                  <a:lnTo>
                    <a:pt x="1776007" y="25191"/>
                  </a:lnTo>
                  <a:lnTo>
                    <a:pt x="1710317" y="31996"/>
                  </a:lnTo>
                  <a:lnTo>
                    <a:pt x="1645746" y="39558"/>
                  </a:lnTo>
                  <a:lnTo>
                    <a:pt x="1582340" y="47860"/>
                  </a:lnTo>
                  <a:lnTo>
                    <a:pt x="1520144" y="56884"/>
                  </a:lnTo>
                  <a:lnTo>
                    <a:pt x="1459204" y="66614"/>
                  </a:lnTo>
                  <a:lnTo>
                    <a:pt x="1399564" y="77034"/>
                  </a:lnTo>
                  <a:lnTo>
                    <a:pt x="1341271" y="88126"/>
                  </a:lnTo>
                  <a:lnTo>
                    <a:pt x="1284369" y="99873"/>
                  </a:lnTo>
                  <a:lnTo>
                    <a:pt x="1228904" y="112259"/>
                  </a:lnTo>
                  <a:lnTo>
                    <a:pt x="1174921" y="125267"/>
                  </a:lnTo>
                  <a:lnTo>
                    <a:pt x="1122465" y="138881"/>
                  </a:lnTo>
                  <a:lnTo>
                    <a:pt x="1071581" y="153082"/>
                  </a:lnTo>
                  <a:lnTo>
                    <a:pt x="1022315" y="167855"/>
                  </a:lnTo>
                  <a:lnTo>
                    <a:pt x="974713" y="183183"/>
                  </a:lnTo>
                  <a:lnTo>
                    <a:pt x="928818" y="199049"/>
                  </a:lnTo>
                  <a:lnTo>
                    <a:pt x="884677" y="215435"/>
                  </a:lnTo>
                  <a:lnTo>
                    <a:pt x="842335" y="232326"/>
                  </a:lnTo>
                  <a:lnTo>
                    <a:pt x="801837" y="249705"/>
                  </a:lnTo>
                  <a:lnTo>
                    <a:pt x="763228" y="267554"/>
                  </a:lnTo>
                  <a:lnTo>
                    <a:pt x="726555" y="285857"/>
                  </a:lnTo>
                  <a:lnTo>
                    <a:pt x="691861" y="304597"/>
                  </a:lnTo>
                  <a:lnTo>
                    <a:pt x="628594" y="343321"/>
                  </a:lnTo>
                  <a:lnTo>
                    <a:pt x="573790" y="383591"/>
                  </a:lnTo>
                  <a:lnTo>
                    <a:pt x="527811" y="425273"/>
                  </a:lnTo>
                  <a:lnTo>
                    <a:pt x="491020" y="468232"/>
                  </a:lnTo>
                  <a:lnTo>
                    <a:pt x="463779" y="512334"/>
                  </a:lnTo>
                  <a:lnTo>
                    <a:pt x="446450" y="557445"/>
                  </a:lnTo>
                  <a:lnTo>
                    <a:pt x="439394" y="603430"/>
                  </a:lnTo>
                  <a:lnTo>
                    <a:pt x="439833" y="626708"/>
                  </a:lnTo>
                  <a:lnTo>
                    <a:pt x="442975" y="650154"/>
                  </a:lnTo>
                  <a:lnTo>
                    <a:pt x="0" y="808650"/>
                  </a:lnTo>
                  <a:lnTo>
                    <a:pt x="622554" y="876214"/>
                  </a:lnTo>
                  <a:lnTo>
                    <a:pt x="650069" y="894257"/>
                  </a:lnTo>
                  <a:lnTo>
                    <a:pt x="679227" y="911906"/>
                  </a:lnTo>
                  <a:lnTo>
                    <a:pt x="742315" y="945997"/>
                  </a:lnTo>
                  <a:lnTo>
                    <a:pt x="811496" y="978424"/>
                  </a:lnTo>
                  <a:lnTo>
                    <a:pt x="848273" y="993995"/>
                  </a:lnTo>
                  <a:lnTo>
                    <a:pt x="886454" y="1009127"/>
                  </a:lnTo>
                  <a:lnTo>
                    <a:pt x="925998" y="1023813"/>
                  </a:lnTo>
                  <a:lnTo>
                    <a:pt x="966867" y="1038044"/>
                  </a:lnTo>
                  <a:lnTo>
                    <a:pt x="1009020" y="1051814"/>
                  </a:lnTo>
                  <a:lnTo>
                    <a:pt x="1052417" y="1065114"/>
                  </a:lnTo>
                  <a:lnTo>
                    <a:pt x="1097019" y="1077938"/>
                  </a:lnTo>
                  <a:lnTo>
                    <a:pt x="1142785" y="1090276"/>
                  </a:lnTo>
                  <a:lnTo>
                    <a:pt x="1189676" y="1102122"/>
                  </a:lnTo>
                  <a:lnTo>
                    <a:pt x="1237651" y="1113469"/>
                  </a:lnTo>
                  <a:lnTo>
                    <a:pt x="1286672" y="1124307"/>
                  </a:lnTo>
                  <a:lnTo>
                    <a:pt x="1336697" y="1134630"/>
                  </a:lnTo>
                  <a:lnTo>
                    <a:pt x="1387688" y="1144430"/>
                  </a:lnTo>
                  <a:lnTo>
                    <a:pt x="1439604" y="1153700"/>
                  </a:lnTo>
                  <a:lnTo>
                    <a:pt x="1492405" y="1162431"/>
                  </a:lnTo>
                  <a:lnTo>
                    <a:pt x="1546051" y="1170616"/>
                  </a:lnTo>
                  <a:lnTo>
                    <a:pt x="1600503" y="1178248"/>
                  </a:lnTo>
                  <a:lnTo>
                    <a:pt x="1655720" y="1185318"/>
                  </a:lnTo>
                  <a:lnTo>
                    <a:pt x="1711664" y="1191819"/>
                  </a:lnTo>
                  <a:lnTo>
                    <a:pt x="1768293" y="1197744"/>
                  </a:lnTo>
                  <a:lnTo>
                    <a:pt x="1825568" y="1203084"/>
                  </a:lnTo>
                  <a:lnTo>
                    <a:pt x="1883448" y="1207833"/>
                  </a:lnTo>
                  <a:lnTo>
                    <a:pt x="1941895" y="1211982"/>
                  </a:lnTo>
                  <a:lnTo>
                    <a:pt x="2000869" y="1215524"/>
                  </a:lnTo>
                  <a:lnTo>
                    <a:pt x="2060328" y="1218450"/>
                  </a:lnTo>
                  <a:lnTo>
                    <a:pt x="2120234" y="1220755"/>
                  </a:lnTo>
                  <a:lnTo>
                    <a:pt x="2180547" y="1222429"/>
                  </a:lnTo>
                  <a:lnTo>
                    <a:pt x="2241226" y="1223465"/>
                  </a:lnTo>
                  <a:lnTo>
                    <a:pt x="2302232" y="1223856"/>
                  </a:lnTo>
                  <a:lnTo>
                    <a:pt x="2363525" y="1223593"/>
                  </a:lnTo>
                  <a:lnTo>
                    <a:pt x="2425065" y="1222670"/>
                  </a:lnTo>
                  <a:lnTo>
                    <a:pt x="2496523" y="1220756"/>
                  </a:lnTo>
                  <a:lnTo>
                    <a:pt x="2567133" y="1217985"/>
                  </a:lnTo>
                  <a:lnTo>
                    <a:pt x="2636850" y="1214373"/>
                  </a:lnTo>
                  <a:lnTo>
                    <a:pt x="2705628" y="1209938"/>
                  </a:lnTo>
                  <a:lnTo>
                    <a:pt x="2773422" y="1204696"/>
                  </a:lnTo>
                  <a:lnTo>
                    <a:pt x="2840188" y="1198663"/>
                  </a:lnTo>
                  <a:lnTo>
                    <a:pt x="2905878" y="1191858"/>
                  </a:lnTo>
                  <a:lnTo>
                    <a:pt x="2970449" y="1184296"/>
                  </a:lnTo>
                  <a:lnTo>
                    <a:pt x="3033855" y="1175994"/>
                  </a:lnTo>
                  <a:lnTo>
                    <a:pt x="3096051" y="1166970"/>
                  </a:lnTo>
                  <a:lnTo>
                    <a:pt x="3156991" y="1157240"/>
                  </a:lnTo>
                  <a:lnTo>
                    <a:pt x="3216631" y="1146820"/>
                  </a:lnTo>
                  <a:lnTo>
                    <a:pt x="3274924" y="1135728"/>
                  </a:lnTo>
                  <a:lnTo>
                    <a:pt x="3331826" y="1123981"/>
                  </a:lnTo>
                  <a:lnTo>
                    <a:pt x="3387291" y="1111595"/>
                  </a:lnTo>
                  <a:lnTo>
                    <a:pt x="3441274" y="1098587"/>
                  </a:lnTo>
                  <a:lnTo>
                    <a:pt x="3493730" y="1084973"/>
                  </a:lnTo>
                  <a:lnTo>
                    <a:pt x="3544614" y="1070772"/>
                  </a:lnTo>
                  <a:lnTo>
                    <a:pt x="3593880" y="1055999"/>
                  </a:lnTo>
                  <a:lnTo>
                    <a:pt x="3641482" y="1040671"/>
                  </a:lnTo>
                  <a:lnTo>
                    <a:pt x="3687377" y="1024805"/>
                  </a:lnTo>
                  <a:lnTo>
                    <a:pt x="3731518" y="1008419"/>
                  </a:lnTo>
                  <a:lnTo>
                    <a:pt x="3773860" y="991528"/>
                  </a:lnTo>
                  <a:lnTo>
                    <a:pt x="3814358" y="974149"/>
                  </a:lnTo>
                  <a:lnTo>
                    <a:pt x="3852967" y="956300"/>
                  </a:lnTo>
                  <a:lnTo>
                    <a:pt x="3889640" y="937997"/>
                  </a:lnTo>
                  <a:lnTo>
                    <a:pt x="3924334" y="919257"/>
                  </a:lnTo>
                  <a:lnTo>
                    <a:pt x="3987601" y="880533"/>
                  </a:lnTo>
                  <a:lnTo>
                    <a:pt x="4042405" y="840263"/>
                  </a:lnTo>
                  <a:lnTo>
                    <a:pt x="4088384" y="798581"/>
                  </a:lnTo>
                  <a:lnTo>
                    <a:pt x="4125175" y="755622"/>
                  </a:lnTo>
                  <a:lnTo>
                    <a:pt x="4152416" y="711520"/>
                  </a:lnTo>
                  <a:lnTo>
                    <a:pt x="4169745" y="666409"/>
                  </a:lnTo>
                  <a:lnTo>
                    <a:pt x="4176801" y="620424"/>
                  </a:lnTo>
                  <a:lnTo>
                    <a:pt x="4176362" y="597146"/>
                  </a:lnTo>
                  <a:lnTo>
                    <a:pt x="4167707" y="551335"/>
                  </a:lnTo>
                  <a:lnTo>
                    <a:pt x="4149545" y="507376"/>
                  </a:lnTo>
                  <a:lnTo>
                    <a:pt x="4122167" y="464533"/>
                  </a:lnTo>
                  <a:lnTo>
                    <a:pt x="4085932" y="422909"/>
                  </a:lnTo>
                  <a:lnTo>
                    <a:pt x="4041197" y="382607"/>
                  </a:lnTo>
                  <a:lnTo>
                    <a:pt x="3988322" y="343730"/>
                  </a:lnTo>
                  <a:lnTo>
                    <a:pt x="3927664" y="306383"/>
                  </a:lnTo>
                  <a:lnTo>
                    <a:pt x="3859581" y="270669"/>
                  </a:lnTo>
                  <a:lnTo>
                    <a:pt x="3822868" y="253456"/>
                  </a:lnTo>
                  <a:lnTo>
                    <a:pt x="3784433" y="236690"/>
                  </a:lnTo>
                  <a:lnTo>
                    <a:pt x="3744321" y="220384"/>
                  </a:lnTo>
                  <a:lnTo>
                    <a:pt x="3702577" y="204551"/>
                  </a:lnTo>
                  <a:lnTo>
                    <a:pt x="3659246" y="189203"/>
                  </a:lnTo>
                  <a:lnTo>
                    <a:pt x="3614373" y="174354"/>
                  </a:lnTo>
                  <a:lnTo>
                    <a:pt x="3568001" y="160017"/>
                  </a:lnTo>
                  <a:lnTo>
                    <a:pt x="3520177" y="146204"/>
                  </a:lnTo>
                  <a:lnTo>
                    <a:pt x="3470945" y="132929"/>
                  </a:lnTo>
                  <a:lnTo>
                    <a:pt x="3420349" y="120204"/>
                  </a:lnTo>
                  <a:lnTo>
                    <a:pt x="3368435" y="108042"/>
                  </a:lnTo>
                  <a:lnTo>
                    <a:pt x="3315247" y="96456"/>
                  </a:lnTo>
                  <a:lnTo>
                    <a:pt x="3260830" y="85460"/>
                  </a:lnTo>
                  <a:lnTo>
                    <a:pt x="3205230" y="75065"/>
                  </a:lnTo>
                  <a:lnTo>
                    <a:pt x="3148489" y="65286"/>
                  </a:lnTo>
                  <a:lnTo>
                    <a:pt x="3090655" y="56135"/>
                  </a:lnTo>
                  <a:lnTo>
                    <a:pt x="3031770" y="47624"/>
                  </a:lnTo>
                  <a:lnTo>
                    <a:pt x="2971881" y="39767"/>
                  </a:lnTo>
                  <a:lnTo>
                    <a:pt x="2911032" y="32577"/>
                  </a:lnTo>
                  <a:lnTo>
                    <a:pt x="2849267" y="26066"/>
                  </a:lnTo>
                  <a:lnTo>
                    <a:pt x="2786631" y="20248"/>
                  </a:lnTo>
                  <a:lnTo>
                    <a:pt x="2723170" y="15136"/>
                  </a:lnTo>
                  <a:lnTo>
                    <a:pt x="2658928" y="10742"/>
                  </a:lnTo>
                  <a:lnTo>
                    <a:pt x="2593950" y="7079"/>
                  </a:lnTo>
                  <a:lnTo>
                    <a:pt x="2528281" y="4160"/>
                  </a:lnTo>
                  <a:lnTo>
                    <a:pt x="2461965" y="1999"/>
                  </a:lnTo>
                  <a:lnTo>
                    <a:pt x="2395047" y="608"/>
                  </a:lnTo>
                  <a:lnTo>
                    <a:pt x="2327572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776215" y="3786717"/>
              <a:ext cx="4177029" cy="1224280"/>
            </a:xfrm>
            <a:custGeom>
              <a:avLst/>
              <a:gdLst/>
              <a:ahLst/>
              <a:cxnLst/>
              <a:rect l="l" t="t" r="r" b="b"/>
              <a:pathLst>
                <a:path w="4177029" h="1224279">
                  <a:moveTo>
                    <a:pt x="0" y="808650"/>
                  </a:moveTo>
                  <a:lnTo>
                    <a:pt x="442975" y="650154"/>
                  </a:lnTo>
                  <a:lnTo>
                    <a:pt x="439833" y="626708"/>
                  </a:lnTo>
                  <a:lnTo>
                    <a:pt x="439394" y="603430"/>
                  </a:lnTo>
                  <a:lnTo>
                    <a:pt x="446450" y="557445"/>
                  </a:lnTo>
                  <a:lnTo>
                    <a:pt x="463779" y="512334"/>
                  </a:lnTo>
                  <a:lnTo>
                    <a:pt x="491020" y="468232"/>
                  </a:lnTo>
                  <a:lnTo>
                    <a:pt x="527811" y="425273"/>
                  </a:lnTo>
                  <a:lnTo>
                    <a:pt x="573790" y="383591"/>
                  </a:lnTo>
                  <a:lnTo>
                    <a:pt x="628594" y="343321"/>
                  </a:lnTo>
                  <a:lnTo>
                    <a:pt x="691861" y="304597"/>
                  </a:lnTo>
                  <a:lnTo>
                    <a:pt x="726555" y="285857"/>
                  </a:lnTo>
                  <a:lnTo>
                    <a:pt x="763228" y="267554"/>
                  </a:lnTo>
                  <a:lnTo>
                    <a:pt x="801837" y="249705"/>
                  </a:lnTo>
                  <a:lnTo>
                    <a:pt x="842335" y="232326"/>
                  </a:lnTo>
                  <a:lnTo>
                    <a:pt x="884677" y="215435"/>
                  </a:lnTo>
                  <a:lnTo>
                    <a:pt x="928818" y="199049"/>
                  </a:lnTo>
                  <a:lnTo>
                    <a:pt x="974713" y="183183"/>
                  </a:lnTo>
                  <a:lnTo>
                    <a:pt x="1022315" y="167855"/>
                  </a:lnTo>
                  <a:lnTo>
                    <a:pt x="1071581" y="153082"/>
                  </a:lnTo>
                  <a:lnTo>
                    <a:pt x="1122465" y="138881"/>
                  </a:lnTo>
                  <a:lnTo>
                    <a:pt x="1174921" y="125267"/>
                  </a:lnTo>
                  <a:lnTo>
                    <a:pt x="1228904" y="112259"/>
                  </a:lnTo>
                  <a:lnTo>
                    <a:pt x="1284369" y="99873"/>
                  </a:lnTo>
                  <a:lnTo>
                    <a:pt x="1341271" y="88126"/>
                  </a:lnTo>
                  <a:lnTo>
                    <a:pt x="1399564" y="77034"/>
                  </a:lnTo>
                  <a:lnTo>
                    <a:pt x="1459204" y="66614"/>
                  </a:lnTo>
                  <a:lnTo>
                    <a:pt x="1520144" y="56884"/>
                  </a:lnTo>
                  <a:lnTo>
                    <a:pt x="1582340" y="47860"/>
                  </a:lnTo>
                  <a:lnTo>
                    <a:pt x="1645746" y="39558"/>
                  </a:lnTo>
                  <a:lnTo>
                    <a:pt x="1710317" y="31996"/>
                  </a:lnTo>
                  <a:lnTo>
                    <a:pt x="1776007" y="25191"/>
                  </a:lnTo>
                  <a:lnTo>
                    <a:pt x="1842773" y="19158"/>
                  </a:lnTo>
                  <a:lnTo>
                    <a:pt x="1910567" y="13916"/>
                  </a:lnTo>
                  <a:lnTo>
                    <a:pt x="1979345" y="9481"/>
                  </a:lnTo>
                  <a:lnTo>
                    <a:pt x="2049062" y="5869"/>
                  </a:lnTo>
                  <a:lnTo>
                    <a:pt x="2119672" y="3098"/>
                  </a:lnTo>
                  <a:lnTo>
                    <a:pt x="2191131" y="1184"/>
                  </a:lnTo>
                  <a:lnTo>
                    <a:pt x="2259585" y="187"/>
                  </a:lnTo>
                  <a:lnTo>
                    <a:pt x="2327572" y="0"/>
                  </a:lnTo>
                  <a:lnTo>
                    <a:pt x="2395047" y="608"/>
                  </a:lnTo>
                  <a:lnTo>
                    <a:pt x="2461965" y="1999"/>
                  </a:lnTo>
                  <a:lnTo>
                    <a:pt x="2528281" y="4160"/>
                  </a:lnTo>
                  <a:lnTo>
                    <a:pt x="2593950" y="7079"/>
                  </a:lnTo>
                  <a:lnTo>
                    <a:pt x="2658928" y="10742"/>
                  </a:lnTo>
                  <a:lnTo>
                    <a:pt x="2723170" y="15136"/>
                  </a:lnTo>
                  <a:lnTo>
                    <a:pt x="2786631" y="20248"/>
                  </a:lnTo>
                  <a:lnTo>
                    <a:pt x="2849267" y="26066"/>
                  </a:lnTo>
                  <a:lnTo>
                    <a:pt x="2911032" y="32577"/>
                  </a:lnTo>
                  <a:lnTo>
                    <a:pt x="2971881" y="39767"/>
                  </a:lnTo>
                  <a:lnTo>
                    <a:pt x="3031770" y="47624"/>
                  </a:lnTo>
                  <a:lnTo>
                    <a:pt x="3090655" y="56135"/>
                  </a:lnTo>
                  <a:lnTo>
                    <a:pt x="3148489" y="65286"/>
                  </a:lnTo>
                  <a:lnTo>
                    <a:pt x="3205230" y="75065"/>
                  </a:lnTo>
                  <a:lnTo>
                    <a:pt x="3260830" y="85460"/>
                  </a:lnTo>
                  <a:lnTo>
                    <a:pt x="3315247" y="96456"/>
                  </a:lnTo>
                  <a:lnTo>
                    <a:pt x="3368435" y="108042"/>
                  </a:lnTo>
                  <a:lnTo>
                    <a:pt x="3420349" y="120204"/>
                  </a:lnTo>
                  <a:lnTo>
                    <a:pt x="3470945" y="132929"/>
                  </a:lnTo>
                  <a:lnTo>
                    <a:pt x="3520177" y="146204"/>
                  </a:lnTo>
                  <a:lnTo>
                    <a:pt x="3568001" y="160017"/>
                  </a:lnTo>
                  <a:lnTo>
                    <a:pt x="3614373" y="174354"/>
                  </a:lnTo>
                  <a:lnTo>
                    <a:pt x="3659246" y="189203"/>
                  </a:lnTo>
                  <a:lnTo>
                    <a:pt x="3702577" y="204551"/>
                  </a:lnTo>
                  <a:lnTo>
                    <a:pt x="3744321" y="220384"/>
                  </a:lnTo>
                  <a:lnTo>
                    <a:pt x="3784433" y="236690"/>
                  </a:lnTo>
                  <a:lnTo>
                    <a:pt x="3822868" y="253456"/>
                  </a:lnTo>
                  <a:lnTo>
                    <a:pt x="3859581" y="270669"/>
                  </a:lnTo>
                  <a:lnTo>
                    <a:pt x="3894528" y="288315"/>
                  </a:lnTo>
                  <a:lnTo>
                    <a:pt x="3958943" y="324859"/>
                  </a:lnTo>
                  <a:lnTo>
                    <a:pt x="4015755" y="362984"/>
                  </a:lnTo>
                  <a:lnTo>
                    <a:pt x="4064605" y="402586"/>
                  </a:lnTo>
                  <a:lnTo>
                    <a:pt x="4105135" y="443562"/>
                  </a:lnTo>
                  <a:lnTo>
                    <a:pt x="4136986" y="485809"/>
                  </a:lnTo>
                  <a:lnTo>
                    <a:pt x="4159800" y="529222"/>
                  </a:lnTo>
                  <a:lnTo>
                    <a:pt x="4173219" y="573700"/>
                  </a:lnTo>
                  <a:lnTo>
                    <a:pt x="4176801" y="620424"/>
                  </a:lnTo>
                  <a:lnTo>
                    <a:pt x="4174580" y="643517"/>
                  </a:lnTo>
                  <a:lnTo>
                    <a:pt x="4162342" y="689082"/>
                  </a:lnTo>
                  <a:lnTo>
                    <a:pt x="4140012" y="733705"/>
                  </a:lnTo>
                  <a:lnTo>
                    <a:pt x="4107950" y="777253"/>
                  </a:lnTo>
                  <a:lnTo>
                    <a:pt x="4066520" y="819590"/>
                  </a:lnTo>
                  <a:lnTo>
                    <a:pt x="4016084" y="860583"/>
                  </a:lnTo>
                  <a:lnTo>
                    <a:pt x="3957003" y="900097"/>
                  </a:lnTo>
                  <a:lnTo>
                    <a:pt x="3889640" y="937997"/>
                  </a:lnTo>
                  <a:lnTo>
                    <a:pt x="3852967" y="956300"/>
                  </a:lnTo>
                  <a:lnTo>
                    <a:pt x="3814358" y="974149"/>
                  </a:lnTo>
                  <a:lnTo>
                    <a:pt x="3773860" y="991528"/>
                  </a:lnTo>
                  <a:lnTo>
                    <a:pt x="3731518" y="1008419"/>
                  </a:lnTo>
                  <a:lnTo>
                    <a:pt x="3687377" y="1024805"/>
                  </a:lnTo>
                  <a:lnTo>
                    <a:pt x="3641482" y="1040671"/>
                  </a:lnTo>
                  <a:lnTo>
                    <a:pt x="3593880" y="1055999"/>
                  </a:lnTo>
                  <a:lnTo>
                    <a:pt x="3544614" y="1070772"/>
                  </a:lnTo>
                  <a:lnTo>
                    <a:pt x="3493730" y="1084973"/>
                  </a:lnTo>
                  <a:lnTo>
                    <a:pt x="3441274" y="1098587"/>
                  </a:lnTo>
                  <a:lnTo>
                    <a:pt x="3387291" y="1111595"/>
                  </a:lnTo>
                  <a:lnTo>
                    <a:pt x="3331826" y="1123981"/>
                  </a:lnTo>
                  <a:lnTo>
                    <a:pt x="3274924" y="1135728"/>
                  </a:lnTo>
                  <a:lnTo>
                    <a:pt x="3216631" y="1146820"/>
                  </a:lnTo>
                  <a:lnTo>
                    <a:pt x="3156991" y="1157240"/>
                  </a:lnTo>
                  <a:lnTo>
                    <a:pt x="3096051" y="1166970"/>
                  </a:lnTo>
                  <a:lnTo>
                    <a:pt x="3033855" y="1175994"/>
                  </a:lnTo>
                  <a:lnTo>
                    <a:pt x="2970449" y="1184296"/>
                  </a:lnTo>
                  <a:lnTo>
                    <a:pt x="2905878" y="1191858"/>
                  </a:lnTo>
                  <a:lnTo>
                    <a:pt x="2840188" y="1198663"/>
                  </a:lnTo>
                  <a:lnTo>
                    <a:pt x="2773422" y="1204696"/>
                  </a:lnTo>
                  <a:lnTo>
                    <a:pt x="2705628" y="1209938"/>
                  </a:lnTo>
                  <a:lnTo>
                    <a:pt x="2636850" y="1214373"/>
                  </a:lnTo>
                  <a:lnTo>
                    <a:pt x="2567133" y="1217985"/>
                  </a:lnTo>
                  <a:lnTo>
                    <a:pt x="2496523" y="1220756"/>
                  </a:lnTo>
                  <a:lnTo>
                    <a:pt x="2425065" y="1222670"/>
                  </a:lnTo>
                  <a:lnTo>
                    <a:pt x="2363525" y="1223593"/>
                  </a:lnTo>
                  <a:lnTo>
                    <a:pt x="2302232" y="1223856"/>
                  </a:lnTo>
                  <a:lnTo>
                    <a:pt x="2241226" y="1223465"/>
                  </a:lnTo>
                  <a:lnTo>
                    <a:pt x="2180547" y="1222429"/>
                  </a:lnTo>
                  <a:lnTo>
                    <a:pt x="2120234" y="1220755"/>
                  </a:lnTo>
                  <a:lnTo>
                    <a:pt x="2060328" y="1218450"/>
                  </a:lnTo>
                  <a:lnTo>
                    <a:pt x="2000869" y="1215524"/>
                  </a:lnTo>
                  <a:lnTo>
                    <a:pt x="1941895" y="1211982"/>
                  </a:lnTo>
                  <a:lnTo>
                    <a:pt x="1883448" y="1207833"/>
                  </a:lnTo>
                  <a:lnTo>
                    <a:pt x="1825568" y="1203084"/>
                  </a:lnTo>
                  <a:lnTo>
                    <a:pt x="1768293" y="1197744"/>
                  </a:lnTo>
                  <a:lnTo>
                    <a:pt x="1711664" y="1191819"/>
                  </a:lnTo>
                  <a:lnTo>
                    <a:pt x="1655720" y="1185318"/>
                  </a:lnTo>
                  <a:lnTo>
                    <a:pt x="1600503" y="1178248"/>
                  </a:lnTo>
                  <a:lnTo>
                    <a:pt x="1546051" y="1170616"/>
                  </a:lnTo>
                  <a:lnTo>
                    <a:pt x="1492405" y="1162431"/>
                  </a:lnTo>
                  <a:lnTo>
                    <a:pt x="1439604" y="1153700"/>
                  </a:lnTo>
                  <a:lnTo>
                    <a:pt x="1387688" y="1144430"/>
                  </a:lnTo>
                  <a:lnTo>
                    <a:pt x="1336697" y="1134630"/>
                  </a:lnTo>
                  <a:lnTo>
                    <a:pt x="1286672" y="1124307"/>
                  </a:lnTo>
                  <a:lnTo>
                    <a:pt x="1237651" y="1113469"/>
                  </a:lnTo>
                  <a:lnTo>
                    <a:pt x="1189676" y="1102122"/>
                  </a:lnTo>
                  <a:lnTo>
                    <a:pt x="1142785" y="1090276"/>
                  </a:lnTo>
                  <a:lnTo>
                    <a:pt x="1097019" y="1077938"/>
                  </a:lnTo>
                  <a:lnTo>
                    <a:pt x="1052417" y="1065114"/>
                  </a:lnTo>
                  <a:lnTo>
                    <a:pt x="1009020" y="1051814"/>
                  </a:lnTo>
                  <a:lnTo>
                    <a:pt x="966867" y="1038044"/>
                  </a:lnTo>
                  <a:lnTo>
                    <a:pt x="925998" y="1023813"/>
                  </a:lnTo>
                  <a:lnTo>
                    <a:pt x="886454" y="1009127"/>
                  </a:lnTo>
                  <a:lnTo>
                    <a:pt x="848273" y="993995"/>
                  </a:lnTo>
                  <a:lnTo>
                    <a:pt x="811496" y="978424"/>
                  </a:lnTo>
                  <a:lnTo>
                    <a:pt x="776164" y="962422"/>
                  </a:lnTo>
                  <a:lnTo>
                    <a:pt x="709989" y="929156"/>
                  </a:lnTo>
                  <a:lnTo>
                    <a:pt x="650069" y="894257"/>
                  </a:lnTo>
                  <a:lnTo>
                    <a:pt x="622554" y="876214"/>
                  </a:lnTo>
                  <a:lnTo>
                    <a:pt x="0" y="808650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744629" y="3948683"/>
            <a:ext cx="3399367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3810" algn="ctr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щоб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не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збільшувати масу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порошку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рекомендується  зменшити кількість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цукру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масу взятої</a:t>
            </a:r>
            <a:r>
              <a:rPr sz="1400" b="1" spc="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тритурації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380479" y="5228759"/>
            <a:ext cx="5291667" cy="1301750"/>
            <a:chOff x="4785359" y="5228759"/>
            <a:chExt cx="3968750" cy="1301750"/>
          </a:xfrm>
        </p:grpSpPr>
        <p:sp>
          <p:nvSpPr>
            <p:cNvPr id="22" name="object 22"/>
            <p:cNvSpPr/>
            <p:nvPr/>
          </p:nvSpPr>
          <p:spPr>
            <a:xfrm>
              <a:off x="4790439" y="5233839"/>
              <a:ext cx="3958590" cy="1291590"/>
            </a:xfrm>
            <a:custGeom>
              <a:avLst/>
              <a:gdLst/>
              <a:ahLst/>
              <a:cxnLst/>
              <a:rect l="l" t="t" r="r" b="b"/>
              <a:pathLst>
                <a:path w="3958590" h="1291590">
                  <a:moveTo>
                    <a:pt x="2112957" y="4"/>
                  </a:moveTo>
                  <a:lnTo>
                    <a:pt x="2059709" y="0"/>
                  </a:lnTo>
                  <a:lnTo>
                    <a:pt x="2006466" y="514"/>
                  </a:lnTo>
                  <a:lnTo>
                    <a:pt x="1953262" y="1549"/>
                  </a:lnTo>
                  <a:lnTo>
                    <a:pt x="1900133" y="3104"/>
                  </a:lnTo>
                  <a:lnTo>
                    <a:pt x="1847112" y="5180"/>
                  </a:lnTo>
                  <a:lnTo>
                    <a:pt x="1794235" y="7777"/>
                  </a:lnTo>
                  <a:lnTo>
                    <a:pt x="1741535" y="10896"/>
                  </a:lnTo>
                  <a:lnTo>
                    <a:pt x="1689048" y="14538"/>
                  </a:lnTo>
                  <a:lnTo>
                    <a:pt x="1636808" y="18703"/>
                  </a:lnTo>
                  <a:lnTo>
                    <a:pt x="1584849" y="23391"/>
                  </a:lnTo>
                  <a:lnTo>
                    <a:pt x="1533207" y="28604"/>
                  </a:lnTo>
                  <a:lnTo>
                    <a:pt x="1481915" y="34341"/>
                  </a:lnTo>
                  <a:lnTo>
                    <a:pt x="1431009" y="40602"/>
                  </a:lnTo>
                  <a:lnTo>
                    <a:pt x="1380523" y="47390"/>
                  </a:lnTo>
                  <a:lnTo>
                    <a:pt x="1330491" y="54703"/>
                  </a:lnTo>
                  <a:lnTo>
                    <a:pt x="1280949" y="62543"/>
                  </a:lnTo>
                  <a:lnTo>
                    <a:pt x="1231930" y="70910"/>
                  </a:lnTo>
                  <a:lnTo>
                    <a:pt x="1183470" y="79804"/>
                  </a:lnTo>
                  <a:lnTo>
                    <a:pt x="1135602" y="89226"/>
                  </a:lnTo>
                  <a:lnTo>
                    <a:pt x="1088362" y="99177"/>
                  </a:lnTo>
                  <a:lnTo>
                    <a:pt x="1041785" y="109657"/>
                  </a:lnTo>
                  <a:lnTo>
                    <a:pt x="995904" y="120667"/>
                  </a:lnTo>
                  <a:lnTo>
                    <a:pt x="950754" y="132206"/>
                  </a:lnTo>
                  <a:lnTo>
                    <a:pt x="906370" y="144276"/>
                  </a:lnTo>
                  <a:lnTo>
                    <a:pt x="862787" y="156877"/>
                  </a:lnTo>
                  <a:lnTo>
                    <a:pt x="820038" y="170010"/>
                  </a:lnTo>
                  <a:lnTo>
                    <a:pt x="0" y="114257"/>
                  </a:lnTo>
                  <a:lnTo>
                    <a:pt x="395605" y="368269"/>
                  </a:lnTo>
                  <a:lnTo>
                    <a:pt x="358416" y="397001"/>
                  </a:lnTo>
                  <a:lnTo>
                    <a:pt x="325537" y="426112"/>
                  </a:lnTo>
                  <a:lnTo>
                    <a:pt x="296943" y="455551"/>
                  </a:lnTo>
                  <a:lnTo>
                    <a:pt x="272612" y="485267"/>
                  </a:lnTo>
                  <a:lnTo>
                    <a:pt x="236653" y="545325"/>
                  </a:lnTo>
                  <a:lnTo>
                    <a:pt x="217480" y="605876"/>
                  </a:lnTo>
                  <a:lnTo>
                    <a:pt x="214133" y="636208"/>
                  </a:lnTo>
                  <a:lnTo>
                    <a:pt x="214915" y="666509"/>
                  </a:lnTo>
                  <a:lnTo>
                    <a:pt x="228779" y="726814"/>
                  </a:lnTo>
                  <a:lnTo>
                    <a:pt x="258893" y="786381"/>
                  </a:lnTo>
                  <a:lnTo>
                    <a:pt x="305078" y="844800"/>
                  </a:lnTo>
                  <a:lnTo>
                    <a:pt x="334142" y="873450"/>
                  </a:lnTo>
                  <a:lnTo>
                    <a:pt x="367157" y="901660"/>
                  </a:lnTo>
                  <a:lnTo>
                    <a:pt x="404100" y="929378"/>
                  </a:lnTo>
                  <a:lnTo>
                    <a:pt x="444950" y="956553"/>
                  </a:lnTo>
                  <a:lnTo>
                    <a:pt x="489683" y="983132"/>
                  </a:lnTo>
                  <a:lnTo>
                    <a:pt x="538278" y="1009066"/>
                  </a:lnTo>
                  <a:lnTo>
                    <a:pt x="590712" y="1034303"/>
                  </a:lnTo>
                  <a:lnTo>
                    <a:pt x="646963" y="1058791"/>
                  </a:lnTo>
                  <a:lnTo>
                    <a:pt x="707009" y="1082479"/>
                  </a:lnTo>
                  <a:lnTo>
                    <a:pt x="746350" y="1096823"/>
                  </a:lnTo>
                  <a:lnTo>
                    <a:pt x="786655" y="1110662"/>
                  </a:lnTo>
                  <a:lnTo>
                    <a:pt x="827889" y="1123996"/>
                  </a:lnTo>
                  <a:lnTo>
                    <a:pt x="870017" y="1136823"/>
                  </a:lnTo>
                  <a:lnTo>
                    <a:pt x="913005" y="1149143"/>
                  </a:lnTo>
                  <a:lnTo>
                    <a:pt x="956819" y="1160956"/>
                  </a:lnTo>
                  <a:lnTo>
                    <a:pt x="1001423" y="1172261"/>
                  </a:lnTo>
                  <a:lnTo>
                    <a:pt x="1046783" y="1183058"/>
                  </a:lnTo>
                  <a:lnTo>
                    <a:pt x="1092864" y="1193347"/>
                  </a:lnTo>
                  <a:lnTo>
                    <a:pt x="1139633" y="1203126"/>
                  </a:lnTo>
                  <a:lnTo>
                    <a:pt x="1187054" y="1212395"/>
                  </a:lnTo>
                  <a:lnTo>
                    <a:pt x="1235092" y="1221154"/>
                  </a:lnTo>
                  <a:lnTo>
                    <a:pt x="1283714" y="1229402"/>
                  </a:lnTo>
                  <a:lnTo>
                    <a:pt x="1332884" y="1237139"/>
                  </a:lnTo>
                  <a:lnTo>
                    <a:pt x="1382568" y="1244364"/>
                  </a:lnTo>
                  <a:lnTo>
                    <a:pt x="1432731" y="1251076"/>
                  </a:lnTo>
                  <a:lnTo>
                    <a:pt x="1483339" y="1257276"/>
                  </a:lnTo>
                  <a:lnTo>
                    <a:pt x="1534357" y="1262963"/>
                  </a:lnTo>
                  <a:lnTo>
                    <a:pt x="1585751" y="1268135"/>
                  </a:lnTo>
                  <a:lnTo>
                    <a:pt x="1637485" y="1272794"/>
                  </a:lnTo>
                  <a:lnTo>
                    <a:pt x="1689526" y="1276937"/>
                  </a:lnTo>
                  <a:lnTo>
                    <a:pt x="1741838" y="1280565"/>
                  </a:lnTo>
                  <a:lnTo>
                    <a:pt x="1794388" y="1283677"/>
                  </a:lnTo>
                  <a:lnTo>
                    <a:pt x="1847140" y="1286273"/>
                  </a:lnTo>
                  <a:lnTo>
                    <a:pt x="1900060" y="1288352"/>
                  </a:lnTo>
                  <a:lnTo>
                    <a:pt x="1953114" y="1289913"/>
                  </a:lnTo>
                  <a:lnTo>
                    <a:pt x="2006266" y="1290956"/>
                  </a:lnTo>
                  <a:lnTo>
                    <a:pt x="2059483" y="1291481"/>
                  </a:lnTo>
                  <a:lnTo>
                    <a:pt x="2112728" y="1291487"/>
                  </a:lnTo>
                  <a:lnTo>
                    <a:pt x="2165969" y="1290974"/>
                  </a:lnTo>
                  <a:lnTo>
                    <a:pt x="2219171" y="1289940"/>
                  </a:lnTo>
                  <a:lnTo>
                    <a:pt x="2272298" y="1288386"/>
                  </a:lnTo>
                  <a:lnTo>
                    <a:pt x="2325316" y="1286311"/>
                  </a:lnTo>
                  <a:lnTo>
                    <a:pt x="2378191" y="1283715"/>
                  </a:lnTo>
                  <a:lnTo>
                    <a:pt x="2430887" y="1280596"/>
                  </a:lnTo>
                  <a:lnTo>
                    <a:pt x="2483372" y="1276955"/>
                  </a:lnTo>
                  <a:lnTo>
                    <a:pt x="2535609" y="1272791"/>
                  </a:lnTo>
                  <a:lnTo>
                    <a:pt x="2587564" y="1268103"/>
                  </a:lnTo>
                  <a:lnTo>
                    <a:pt x="2639203" y="1262891"/>
                  </a:lnTo>
                  <a:lnTo>
                    <a:pt x="2690490" y="1257155"/>
                  </a:lnTo>
                  <a:lnTo>
                    <a:pt x="2741392" y="1250894"/>
                  </a:lnTo>
                  <a:lnTo>
                    <a:pt x="2791874" y="1244107"/>
                  </a:lnTo>
                  <a:lnTo>
                    <a:pt x="2841902" y="1236794"/>
                  </a:lnTo>
                  <a:lnTo>
                    <a:pt x="2891440" y="1228954"/>
                  </a:lnTo>
                  <a:lnTo>
                    <a:pt x="2940453" y="1220587"/>
                  </a:lnTo>
                  <a:lnTo>
                    <a:pt x="2988909" y="1211693"/>
                  </a:lnTo>
                  <a:lnTo>
                    <a:pt x="3036771" y="1202270"/>
                  </a:lnTo>
                  <a:lnTo>
                    <a:pt x="3084005" y="1192319"/>
                  </a:lnTo>
                  <a:lnTo>
                    <a:pt x="3130577" y="1181838"/>
                  </a:lnTo>
                  <a:lnTo>
                    <a:pt x="3176452" y="1170828"/>
                  </a:lnTo>
                  <a:lnTo>
                    <a:pt x="3221596" y="1159288"/>
                  </a:lnTo>
                  <a:lnTo>
                    <a:pt x="3265973" y="1147217"/>
                  </a:lnTo>
                  <a:lnTo>
                    <a:pt x="3309550" y="1134615"/>
                  </a:lnTo>
                  <a:lnTo>
                    <a:pt x="3352291" y="1121481"/>
                  </a:lnTo>
                  <a:lnTo>
                    <a:pt x="3409484" y="1102603"/>
                  </a:lnTo>
                  <a:lnTo>
                    <a:pt x="3463868" y="1083096"/>
                  </a:lnTo>
                  <a:lnTo>
                    <a:pt x="3515439" y="1062992"/>
                  </a:lnTo>
                  <a:lnTo>
                    <a:pt x="3564193" y="1042324"/>
                  </a:lnTo>
                  <a:lnTo>
                    <a:pt x="3610126" y="1021122"/>
                  </a:lnTo>
                  <a:lnTo>
                    <a:pt x="3653235" y="999418"/>
                  </a:lnTo>
                  <a:lnTo>
                    <a:pt x="3693515" y="977244"/>
                  </a:lnTo>
                  <a:lnTo>
                    <a:pt x="3730962" y="954632"/>
                  </a:lnTo>
                  <a:lnTo>
                    <a:pt x="3765573" y="931613"/>
                  </a:lnTo>
                  <a:lnTo>
                    <a:pt x="3797344" y="908219"/>
                  </a:lnTo>
                  <a:lnTo>
                    <a:pt x="3852348" y="860433"/>
                  </a:lnTo>
                  <a:lnTo>
                    <a:pt x="3895944" y="811527"/>
                  </a:lnTo>
                  <a:lnTo>
                    <a:pt x="3928099" y="761753"/>
                  </a:lnTo>
                  <a:lnTo>
                    <a:pt x="3948782" y="711367"/>
                  </a:lnTo>
                  <a:lnTo>
                    <a:pt x="3957963" y="660620"/>
                  </a:lnTo>
                  <a:lnTo>
                    <a:pt x="3958230" y="635191"/>
                  </a:lnTo>
                  <a:lnTo>
                    <a:pt x="3955609" y="609766"/>
                  </a:lnTo>
                  <a:lnTo>
                    <a:pt x="3941689" y="559059"/>
                  </a:lnTo>
                  <a:lnTo>
                    <a:pt x="3916171" y="508752"/>
                  </a:lnTo>
                  <a:lnTo>
                    <a:pt x="3879025" y="459098"/>
                  </a:lnTo>
                  <a:lnTo>
                    <a:pt x="3830218" y="410351"/>
                  </a:lnTo>
                  <a:lnTo>
                    <a:pt x="3769720" y="362763"/>
                  </a:lnTo>
                  <a:lnTo>
                    <a:pt x="3735076" y="339484"/>
                  </a:lnTo>
                  <a:lnTo>
                    <a:pt x="3697498" y="316589"/>
                  </a:lnTo>
                  <a:lnTo>
                    <a:pt x="3656981" y="294111"/>
                  </a:lnTo>
                  <a:lnTo>
                    <a:pt x="3613522" y="272081"/>
                  </a:lnTo>
                  <a:lnTo>
                    <a:pt x="3567116" y="250532"/>
                  </a:lnTo>
                  <a:lnTo>
                    <a:pt x="3517759" y="229494"/>
                  </a:lnTo>
                  <a:lnTo>
                    <a:pt x="3465449" y="208999"/>
                  </a:lnTo>
                  <a:lnTo>
                    <a:pt x="3426107" y="194653"/>
                  </a:lnTo>
                  <a:lnTo>
                    <a:pt x="3385802" y="180813"/>
                  </a:lnTo>
                  <a:lnTo>
                    <a:pt x="3344568" y="167479"/>
                  </a:lnTo>
                  <a:lnTo>
                    <a:pt x="3302440" y="154651"/>
                  </a:lnTo>
                  <a:lnTo>
                    <a:pt x="3259452" y="142330"/>
                  </a:lnTo>
                  <a:lnTo>
                    <a:pt x="3215638" y="130517"/>
                  </a:lnTo>
                  <a:lnTo>
                    <a:pt x="3171034" y="119211"/>
                  </a:lnTo>
                  <a:lnTo>
                    <a:pt x="3125674" y="108414"/>
                  </a:lnTo>
                  <a:lnTo>
                    <a:pt x="3079592" y="98125"/>
                  </a:lnTo>
                  <a:lnTo>
                    <a:pt x="3032823" y="88346"/>
                  </a:lnTo>
                  <a:lnTo>
                    <a:pt x="2985402" y="79077"/>
                  </a:lnTo>
                  <a:lnTo>
                    <a:pt x="2937363" y="70319"/>
                  </a:lnTo>
                  <a:lnTo>
                    <a:pt x="2888741" y="62071"/>
                  </a:lnTo>
                  <a:lnTo>
                    <a:pt x="2839571" y="54334"/>
                  </a:lnTo>
                  <a:lnTo>
                    <a:pt x="2789886" y="47110"/>
                  </a:lnTo>
                  <a:lnTo>
                    <a:pt x="2739723" y="40398"/>
                  </a:lnTo>
                  <a:lnTo>
                    <a:pt x="2689114" y="34199"/>
                  </a:lnTo>
                  <a:lnTo>
                    <a:pt x="2638095" y="28513"/>
                  </a:lnTo>
                  <a:lnTo>
                    <a:pt x="2586701" y="23341"/>
                  </a:lnTo>
                  <a:lnTo>
                    <a:pt x="2534965" y="18684"/>
                  </a:lnTo>
                  <a:lnTo>
                    <a:pt x="2482924" y="14541"/>
                  </a:lnTo>
                  <a:lnTo>
                    <a:pt x="2430610" y="10914"/>
                  </a:lnTo>
                  <a:lnTo>
                    <a:pt x="2378059" y="7803"/>
                  </a:lnTo>
                  <a:lnTo>
                    <a:pt x="2325306" y="5209"/>
                  </a:lnTo>
                  <a:lnTo>
                    <a:pt x="2272384" y="3131"/>
                  </a:lnTo>
                  <a:lnTo>
                    <a:pt x="2219329" y="1571"/>
                  </a:lnTo>
                  <a:lnTo>
                    <a:pt x="2166175" y="528"/>
                  </a:lnTo>
                  <a:lnTo>
                    <a:pt x="2112957" y="4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90439" y="5233839"/>
              <a:ext cx="3958590" cy="1291590"/>
            </a:xfrm>
            <a:custGeom>
              <a:avLst/>
              <a:gdLst/>
              <a:ahLst/>
              <a:cxnLst/>
              <a:rect l="l" t="t" r="r" b="b"/>
              <a:pathLst>
                <a:path w="3958590" h="1291590">
                  <a:moveTo>
                    <a:pt x="0" y="114257"/>
                  </a:moveTo>
                  <a:lnTo>
                    <a:pt x="820038" y="170010"/>
                  </a:lnTo>
                  <a:lnTo>
                    <a:pt x="862787" y="156877"/>
                  </a:lnTo>
                  <a:lnTo>
                    <a:pt x="906370" y="144276"/>
                  </a:lnTo>
                  <a:lnTo>
                    <a:pt x="950754" y="132206"/>
                  </a:lnTo>
                  <a:lnTo>
                    <a:pt x="995904" y="120667"/>
                  </a:lnTo>
                  <a:lnTo>
                    <a:pt x="1041785" y="109657"/>
                  </a:lnTo>
                  <a:lnTo>
                    <a:pt x="1088362" y="99177"/>
                  </a:lnTo>
                  <a:lnTo>
                    <a:pt x="1135602" y="89226"/>
                  </a:lnTo>
                  <a:lnTo>
                    <a:pt x="1183470" y="79804"/>
                  </a:lnTo>
                  <a:lnTo>
                    <a:pt x="1231930" y="70910"/>
                  </a:lnTo>
                  <a:lnTo>
                    <a:pt x="1280949" y="62543"/>
                  </a:lnTo>
                  <a:lnTo>
                    <a:pt x="1330491" y="54703"/>
                  </a:lnTo>
                  <a:lnTo>
                    <a:pt x="1380523" y="47390"/>
                  </a:lnTo>
                  <a:lnTo>
                    <a:pt x="1431009" y="40602"/>
                  </a:lnTo>
                  <a:lnTo>
                    <a:pt x="1481915" y="34341"/>
                  </a:lnTo>
                  <a:lnTo>
                    <a:pt x="1533207" y="28604"/>
                  </a:lnTo>
                  <a:lnTo>
                    <a:pt x="1584849" y="23391"/>
                  </a:lnTo>
                  <a:lnTo>
                    <a:pt x="1636808" y="18703"/>
                  </a:lnTo>
                  <a:lnTo>
                    <a:pt x="1689048" y="14538"/>
                  </a:lnTo>
                  <a:lnTo>
                    <a:pt x="1741535" y="10896"/>
                  </a:lnTo>
                  <a:lnTo>
                    <a:pt x="1794235" y="7777"/>
                  </a:lnTo>
                  <a:lnTo>
                    <a:pt x="1847112" y="5180"/>
                  </a:lnTo>
                  <a:lnTo>
                    <a:pt x="1900133" y="3104"/>
                  </a:lnTo>
                  <a:lnTo>
                    <a:pt x="1953262" y="1549"/>
                  </a:lnTo>
                  <a:lnTo>
                    <a:pt x="2006466" y="514"/>
                  </a:lnTo>
                  <a:lnTo>
                    <a:pt x="2059709" y="0"/>
                  </a:lnTo>
                  <a:lnTo>
                    <a:pt x="2112957" y="4"/>
                  </a:lnTo>
                  <a:lnTo>
                    <a:pt x="2166175" y="528"/>
                  </a:lnTo>
                  <a:lnTo>
                    <a:pt x="2219329" y="1571"/>
                  </a:lnTo>
                  <a:lnTo>
                    <a:pt x="2272384" y="3131"/>
                  </a:lnTo>
                  <a:lnTo>
                    <a:pt x="2325306" y="5209"/>
                  </a:lnTo>
                  <a:lnTo>
                    <a:pt x="2378059" y="7803"/>
                  </a:lnTo>
                  <a:lnTo>
                    <a:pt x="2430610" y="10914"/>
                  </a:lnTo>
                  <a:lnTo>
                    <a:pt x="2482924" y="14541"/>
                  </a:lnTo>
                  <a:lnTo>
                    <a:pt x="2534965" y="18684"/>
                  </a:lnTo>
                  <a:lnTo>
                    <a:pt x="2586701" y="23341"/>
                  </a:lnTo>
                  <a:lnTo>
                    <a:pt x="2638095" y="28513"/>
                  </a:lnTo>
                  <a:lnTo>
                    <a:pt x="2689114" y="34199"/>
                  </a:lnTo>
                  <a:lnTo>
                    <a:pt x="2739723" y="40398"/>
                  </a:lnTo>
                  <a:lnTo>
                    <a:pt x="2789886" y="47110"/>
                  </a:lnTo>
                  <a:lnTo>
                    <a:pt x="2839571" y="54334"/>
                  </a:lnTo>
                  <a:lnTo>
                    <a:pt x="2888741" y="62071"/>
                  </a:lnTo>
                  <a:lnTo>
                    <a:pt x="2937363" y="70319"/>
                  </a:lnTo>
                  <a:lnTo>
                    <a:pt x="2985402" y="79077"/>
                  </a:lnTo>
                  <a:lnTo>
                    <a:pt x="3032823" y="88346"/>
                  </a:lnTo>
                  <a:lnTo>
                    <a:pt x="3079592" y="98125"/>
                  </a:lnTo>
                  <a:lnTo>
                    <a:pt x="3125674" y="108414"/>
                  </a:lnTo>
                  <a:lnTo>
                    <a:pt x="3171034" y="119211"/>
                  </a:lnTo>
                  <a:lnTo>
                    <a:pt x="3215638" y="130517"/>
                  </a:lnTo>
                  <a:lnTo>
                    <a:pt x="3259452" y="142330"/>
                  </a:lnTo>
                  <a:lnTo>
                    <a:pt x="3302440" y="154651"/>
                  </a:lnTo>
                  <a:lnTo>
                    <a:pt x="3344568" y="167479"/>
                  </a:lnTo>
                  <a:lnTo>
                    <a:pt x="3385802" y="180813"/>
                  </a:lnTo>
                  <a:lnTo>
                    <a:pt x="3426107" y="194653"/>
                  </a:lnTo>
                  <a:lnTo>
                    <a:pt x="3465449" y="208999"/>
                  </a:lnTo>
                  <a:lnTo>
                    <a:pt x="3517759" y="229494"/>
                  </a:lnTo>
                  <a:lnTo>
                    <a:pt x="3567116" y="250532"/>
                  </a:lnTo>
                  <a:lnTo>
                    <a:pt x="3613522" y="272081"/>
                  </a:lnTo>
                  <a:lnTo>
                    <a:pt x="3656981" y="294111"/>
                  </a:lnTo>
                  <a:lnTo>
                    <a:pt x="3697498" y="316589"/>
                  </a:lnTo>
                  <a:lnTo>
                    <a:pt x="3735076" y="339484"/>
                  </a:lnTo>
                  <a:lnTo>
                    <a:pt x="3769720" y="362763"/>
                  </a:lnTo>
                  <a:lnTo>
                    <a:pt x="3801433" y="386396"/>
                  </a:lnTo>
                  <a:lnTo>
                    <a:pt x="3856081" y="434595"/>
                  </a:lnTo>
                  <a:lnTo>
                    <a:pt x="3899054" y="483828"/>
                  </a:lnTo>
                  <a:lnTo>
                    <a:pt x="3930382" y="533840"/>
                  </a:lnTo>
                  <a:lnTo>
                    <a:pt x="3950097" y="584379"/>
                  </a:lnTo>
                  <a:lnTo>
                    <a:pt x="3958230" y="635191"/>
                  </a:lnTo>
                  <a:lnTo>
                    <a:pt x="3957963" y="660620"/>
                  </a:lnTo>
                  <a:lnTo>
                    <a:pt x="3948782" y="711367"/>
                  </a:lnTo>
                  <a:lnTo>
                    <a:pt x="3928099" y="761753"/>
                  </a:lnTo>
                  <a:lnTo>
                    <a:pt x="3895944" y="811527"/>
                  </a:lnTo>
                  <a:lnTo>
                    <a:pt x="3852348" y="860433"/>
                  </a:lnTo>
                  <a:lnTo>
                    <a:pt x="3797344" y="908219"/>
                  </a:lnTo>
                  <a:lnTo>
                    <a:pt x="3765573" y="931613"/>
                  </a:lnTo>
                  <a:lnTo>
                    <a:pt x="3730962" y="954632"/>
                  </a:lnTo>
                  <a:lnTo>
                    <a:pt x="3693515" y="977244"/>
                  </a:lnTo>
                  <a:lnTo>
                    <a:pt x="3653235" y="999418"/>
                  </a:lnTo>
                  <a:lnTo>
                    <a:pt x="3610126" y="1021122"/>
                  </a:lnTo>
                  <a:lnTo>
                    <a:pt x="3564193" y="1042324"/>
                  </a:lnTo>
                  <a:lnTo>
                    <a:pt x="3515439" y="1062992"/>
                  </a:lnTo>
                  <a:lnTo>
                    <a:pt x="3463868" y="1083096"/>
                  </a:lnTo>
                  <a:lnTo>
                    <a:pt x="3409484" y="1102603"/>
                  </a:lnTo>
                  <a:lnTo>
                    <a:pt x="3352291" y="1121481"/>
                  </a:lnTo>
                  <a:lnTo>
                    <a:pt x="3309550" y="1134615"/>
                  </a:lnTo>
                  <a:lnTo>
                    <a:pt x="3265973" y="1147217"/>
                  </a:lnTo>
                  <a:lnTo>
                    <a:pt x="3221596" y="1159288"/>
                  </a:lnTo>
                  <a:lnTo>
                    <a:pt x="3176452" y="1170828"/>
                  </a:lnTo>
                  <a:lnTo>
                    <a:pt x="3130577" y="1181838"/>
                  </a:lnTo>
                  <a:lnTo>
                    <a:pt x="3084005" y="1192319"/>
                  </a:lnTo>
                  <a:lnTo>
                    <a:pt x="3036771" y="1202270"/>
                  </a:lnTo>
                  <a:lnTo>
                    <a:pt x="2988909" y="1211693"/>
                  </a:lnTo>
                  <a:lnTo>
                    <a:pt x="2940453" y="1220587"/>
                  </a:lnTo>
                  <a:lnTo>
                    <a:pt x="2891440" y="1228954"/>
                  </a:lnTo>
                  <a:lnTo>
                    <a:pt x="2841902" y="1236794"/>
                  </a:lnTo>
                  <a:lnTo>
                    <a:pt x="2791874" y="1244107"/>
                  </a:lnTo>
                  <a:lnTo>
                    <a:pt x="2741392" y="1250894"/>
                  </a:lnTo>
                  <a:lnTo>
                    <a:pt x="2690490" y="1257155"/>
                  </a:lnTo>
                  <a:lnTo>
                    <a:pt x="2639203" y="1262891"/>
                  </a:lnTo>
                  <a:lnTo>
                    <a:pt x="2587564" y="1268103"/>
                  </a:lnTo>
                  <a:lnTo>
                    <a:pt x="2535609" y="1272791"/>
                  </a:lnTo>
                  <a:lnTo>
                    <a:pt x="2483372" y="1276955"/>
                  </a:lnTo>
                  <a:lnTo>
                    <a:pt x="2430887" y="1280596"/>
                  </a:lnTo>
                  <a:lnTo>
                    <a:pt x="2378191" y="1283715"/>
                  </a:lnTo>
                  <a:lnTo>
                    <a:pt x="2325316" y="1286311"/>
                  </a:lnTo>
                  <a:lnTo>
                    <a:pt x="2272298" y="1288386"/>
                  </a:lnTo>
                  <a:lnTo>
                    <a:pt x="2219171" y="1289940"/>
                  </a:lnTo>
                  <a:lnTo>
                    <a:pt x="2165969" y="1290974"/>
                  </a:lnTo>
                  <a:lnTo>
                    <a:pt x="2112728" y="1291487"/>
                  </a:lnTo>
                  <a:lnTo>
                    <a:pt x="2059483" y="1291481"/>
                  </a:lnTo>
                  <a:lnTo>
                    <a:pt x="2006266" y="1290956"/>
                  </a:lnTo>
                  <a:lnTo>
                    <a:pt x="1953114" y="1289913"/>
                  </a:lnTo>
                  <a:lnTo>
                    <a:pt x="1900060" y="1288352"/>
                  </a:lnTo>
                  <a:lnTo>
                    <a:pt x="1847140" y="1286273"/>
                  </a:lnTo>
                  <a:lnTo>
                    <a:pt x="1794388" y="1283677"/>
                  </a:lnTo>
                  <a:lnTo>
                    <a:pt x="1741838" y="1280565"/>
                  </a:lnTo>
                  <a:lnTo>
                    <a:pt x="1689526" y="1276937"/>
                  </a:lnTo>
                  <a:lnTo>
                    <a:pt x="1637485" y="1272794"/>
                  </a:lnTo>
                  <a:lnTo>
                    <a:pt x="1585751" y="1268135"/>
                  </a:lnTo>
                  <a:lnTo>
                    <a:pt x="1534357" y="1262963"/>
                  </a:lnTo>
                  <a:lnTo>
                    <a:pt x="1483339" y="1257276"/>
                  </a:lnTo>
                  <a:lnTo>
                    <a:pt x="1432731" y="1251076"/>
                  </a:lnTo>
                  <a:lnTo>
                    <a:pt x="1382568" y="1244364"/>
                  </a:lnTo>
                  <a:lnTo>
                    <a:pt x="1332884" y="1237139"/>
                  </a:lnTo>
                  <a:lnTo>
                    <a:pt x="1283714" y="1229402"/>
                  </a:lnTo>
                  <a:lnTo>
                    <a:pt x="1235092" y="1221154"/>
                  </a:lnTo>
                  <a:lnTo>
                    <a:pt x="1187054" y="1212395"/>
                  </a:lnTo>
                  <a:lnTo>
                    <a:pt x="1139633" y="1203126"/>
                  </a:lnTo>
                  <a:lnTo>
                    <a:pt x="1092864" y="1193347"/>
                  </a:lnTo>
                  <a:lnTo>
                    <a:pt x="1046783" y="1183058"/>
                  </a:lnTo>
                  <a:lnTo>
                    <a:pt x="1001423" y="1172261"/>
                  </a:lnTo>
                  <a:lnTo>
                    <a:pt x="956819" y="1160956"/>
                  </a:lnTo>
                  <a:lnTo>
                    <a:pt x="913005" y="1149143"/>
                  </a:lnTo>
                  <a:lnTo>
                    <a:pt x="870017" y="1136823"/>
                  </a:lnTo>
                  <a:lnTo>
                    <a:pt x="827889" y="1123996"/>
                  </a:lnTo>
                  <a:lnTo>
                    <a:pt x="786655" y="1110662"/>
                  </a:lnTo>
                  <a:lnTo>
                    <a:pt x="746350" y="1096823"/>
                  </a:lnTo>
                  <a:lnTo>
                    <a:pt x="707009" y="1082479"/>
                  </a:lnTo>
                  <a:lnTo>
                    <a:pt x="646963" y="1058791"/>
                  </a:lnTo>
                  <a:lnTo>
                    <a:pt x="590712" y="1034303"/>
                  </a:lnTo>
                  <a:lnTo>
                    <a:pt x="538278" y="1009066"/>
                  </a:lnTo>
                  <a:lnTo>
                    <a:pt x="489683" y="983132"/>
                  </a:lnTo>
                  <a:lnTo>
                    <a:pt x="444950" y="956553"/>
                  </a:lnTo>
                  <a:lnTo>
                    <a:pt x="404100" y="929378"/>
                  </a:lnTo>
                  <a:lnTo>
                    <a:pt x="367157" y="901660"/>
                  </a:lnTo>
                  <a:lnTo>
                    <a:pt x="334142" y="873450"/>
                  </a:lnTo>
                  <a:lnTo>
                    <a:pt x="305078" y="844800"/>
                  </a:lnTo>
                  <a:lnTo>
                    <a:pt x="279988" y="815759"/>
                  </a:lnTo>
                  <a:lnTo>
                    <a:pt x="241816" y="756715"/>
                  </a:lnTo>
                  <a:lnTo>
                    <a:pt x="219804" y="696728"/>
                  </a:lnTo>
                  <a:lnTo>
                    <a:pt x="214133" y="636208"/>
                  </a:lnTo>
                  <a:lnTo>
                    <a:pt x="217480" y="605876"/>
                  </a:lnTo>
                  <a:lnTo>
                    <a:pt x="236653" y="545325"/>
                  </a:lnTo>
                  <a:lnTo>
                    <a:pt x="272612" y="485267"/>
                  </a:lnTo>
                  <a:lnTo>
                    <a:pt x="296943" y="455551"/>
                  </a:lnTo>
                  <a:lnTo>
                    <a:pt x="325537" y="426112"/>
                  </a:lnTo>
                  <a:lnTo>
                    <a:pt x="358416" y="397001"/>
                  </a:lnTo>
                  <a:lnTo>
                    <a:pt x="395605" y="368269"/>
                  </a:lnTo>
                  <a:lnTo>
                    <a:pt x="0" y="11425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508918" y="5451602"/>
            <a:ext cx="3284220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маса порошку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збільшується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кількість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взятої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тритурації,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що зазна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чається у ППК і</a:t>
            </a:r>
            <a:r>
              <a:rPr sz="1400" b="1" spc="37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сигнатурі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841078" y="4144390"/>
            <a:ext cx="5614247" cy="830580"/>
            <a:chOff x="630808" y="4144390"/>
            <a:chExt cx="4210685" cy="830580"/>
          </a:xfrm>
        </p:grpSpPr>
        <p:sp>
          <p:nvSpPr>
            <p:cNvPr id="26" name="object 26"/>
            <p:cNvSpPr/>
            <p:nvPr/>
          </p:nvSpPr>
          <p:spPr>
            <a:xfrm>
              <a:off x="635888" y="4149470"/>
              <a:ext cx="4200525" cy="820419"/>
            </a:xfrm>
            <a:custGeom>
              <a:avLst/>
              <a:gdLst/>
              <a:ahLst/>
              <a:cxnLst/>
              <a:rect l="l" t="t" r="r" b="b"/>
              <a:pathLst>
                <a:path w="4200525" h="820420">
                  <a:moveTo>
                    <a:pt x="4063491" y="0"/>
                  </a:moveTo>
                  <a:lnTo>
                    <a:pt x="136651" y="0"/>
                  </a:lnTo>
                  <a:lnTo>
                    <a:pt x="93462" y="6969"/>
                  </a:lnTo>
                  <a:lnTo>
                    <a:pt x="55950" y="26375"/>
                  </a:lnTo>
                  <a:lnTo>
                    <a:pt x="26368" y="55961"/>
                  </a:lnTo>
                  <a:lnTo>
                    <a:pt x="6967" y="93471"/>
                  </a:lnTo>
                  <a:lnTo>
                    <a:pt x="0" y="136651"/>
                  </a:lnTo>
                  <a:lnTo>
                    <a:pt x="0" y="683259"/>
                  </a:lnTo>
                  <a:lnTo>
                    <a:pt x="6967" y="726439"/>
                  </a:lnTo>
                  <a:lnTo>
                    <a:pt x="26368" y="763950"/>
                  </a:lnTo>
                  <a:lnTo>
                    <a:pt x="55950" y="793536"/>
                  </a:lnTo>
                  <a:lnTo>
                    <a:pt x="93462" y="812942"/>
                  </a:lnTo>
                  <a:lnTo>
                    <a:pt x="136651" y="819911"/>
                  </a:lnTo>
                  <a:lnTo>
                    <a:pt x="4063491" y="819911"/>
                  </a:lnTo>
                  <a:lnTo>
                    <a:pt x="4106672" y="812942"/>
                  </a:lnTo>
                  <a:lnTo>
                    <a:pt x="4144182" y="793536"/>
                  </a:lnTo>
                  <a:lnTo>
                    <a:pt x="4173768" y="763950"/>
                  </a:lnTo>
                  <a:lnTo>
                    <a:pt x="4193174" y="726439"/>
                  </a:lnTo>
                  <a:lnTo>
                    <a:pt x="4200144" y="683259"/>
                  </a:lnTo>
                  <a:lnTo>
                    <a:pt x="4200144" y="136651"/>
                  </a:lnTo>
                  <a:lnTo>
                    <a:pt x="4193174" y="93471"/>
                  </a:lnTo>
                  <a:lnTo>
                    <a:pt x="4173768" y="55961"/>
                  </a:lnTo>
                  <a:lnTo>
                    <a:pt x="4144182" y="26375"/>
                  </a:lnTo>
                  <a:lnTo>
                    <a:pt x="4106672" y="6969"/>
                  </a:lnTo>
                  <a:lnTo>
                    <a:pt x="4063491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35888" y="4149470"/>
              <a:ext cx="4200525" cy="820419"/>
            </a:xfrm>
            <a:custGeom>
              <a:avLst/>
              <a:gdLst/>
              <a:ahLst/>
              <a:cxnLst/>
              <a:rect l="l" t="t" r="r" b="b"/>
              <a:pathLst>
                <a:path w="4200525" h="820420">
                  <a:moveTo>
                    <a:pt x="0" y="136651"/>
                  </a:moveTo>
                  <a:lnTo>
                    <a:pt x="6967" y="93471"/>
                  </a:lnTo>
                  <a:lnTo>
                    <a:pt x="26368" y="55961"/>
                  </a:lnTo>
                  <a:lnTo>
                    <a:pt x="55950" y="26375"/>
                  </a:lnTo>
                  <a:lnTo>
                    <a:pt x="93462" y="6969"/>
                  </a:lnTo>
                  <a:lnTo>
                    <a:pt x="136651" y="0"/>
                  </a:lnTo>
                  <a:lnTo>
                    <a:pt x="4063491" y="0"/>
                  </a:lnTo>
                  <a:lnTo>
                    <a:pt x="4106672" y="6969"/>
                  </a:lnTo>
                  <a:lnTo>
                    <a:pt x="4144182" y="26375"/>
                  </a:lnTo>
                  <a:lnTo>
                    <a:pt x="4173768" y="55961"/>
                  </a:lnTo>
                  <a:lnTo>
                    <a:pt x="4193174" y="93471"/>
                  </a:lnTo>
                  <a:lnTo>
                    <a:pt x="4200144" y="136651"/>
                  </a:lnTo>
                  <a:lnTo>
                    <a:pt x="4200144" y="683259"/>
                  </a:lnTo>
                  <a:lnTo>
                    <a:pt x="4193174" y="726439"/>
                  </a:lnTo>
                  <a:lnTo>
                    <a:pt x="4173768" y="763950"/>
                  </a:lnTo>
                  <a:lnTo>
                    <a:pt x="4144182" y="793536"/>
                  </a:lnTo>
                  <a:lnTo>
                    <a:pt x="4106672" y="812942"/>
                  </a:lnTo>
                  <a:lnTo>
                    <a:pt x="4063491" y="819911"/>
                  </a:lnTo>
                  <a:lnTo>
                    <a:pt x="136651" y="819911"/>
                  </a:lnTo>
                  <a:lnTo>
                    <a:pt x="93462" y="812942"/>
                  </a:lnTo>
                  <a:lnTo>
                    <a:pt x="55950" y="793536"/>
                  </a:lnTo>
                  <a:lnTo>
                    <a:pt x="26368" y="763950"/>
                  </a:lnTo>
                  <a:lnTo>
                    <a:pt x="6967" y="726439"/>
                  </a:lnTo>
                  <a:lnTo>
                    <a:pt x="0" y="683259"/>
                  </a:lnTo>
                  <a:lnTo>
                    <a:pt x="0" y="13665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439334" y="4222241"/>
            <a:ext cx="4352713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6895" marR="5080" indent="-54483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Коли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рецепті виписаний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цукор або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інші допоміжні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 речовини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905088" y="5259959"/>
            <a:ext cx="5484705" cy="353060"/>
            <a:chOff x="678815" y="5259959"/>
            <a:chExt cx="4113529" cy="353060"/>
          </a:xfrm>
        </p:grpSpPr>
        <p:sp>
          <p:nvSpPr>
            <p:cNvPr id="30" name="object 30"/>
            <p:cNvSpPr/>
            <p:nvPr/>
          </p:nvSpPr>
          <p:spPr>
            <a:xfrm>
              <a:off x="683895" y="5265039"/>
              <a:ext cx="4103370" cy="342900"/>
            </a:xfrm>
            <a:custGeom>
              <a:avLst/>
              <a:gdLst/>
              <a:ahLst/>
              <a:cxnLst/>
              <a:rect l="l" t="t" r="r" b="b"/>
              <a:pathLst>
                <a:path w="4103370" h="342900">
                  <a:moveTo>
                    <a:pt x="4046219" y="0"/>
                  </a:moveTo>
                  <a:lnTo>
                    <a:pt x="57150" y="0"/>
                  </a:lnTo>
                  <a:lnTo>
                    <a:pt x="34906" y="4482"/>
                  </a:lnTo>
                  <a:lnTo>
                    <a:pt x="16740" y="16716"/>
                  </a:lnTo>
                  <a:lnTo>
                    <a:pt x="4491" y="34879"/>
                  </a:lnTo>
                  <a:lnTo>
                    <a:pt x="0" y="57150"/>
                  </a:lnTo>
                  <a:lnTo>
                    <a:pt x="0" y="285750"/>
                  </a:lnTo>
                  <a:lnTo>
                    <a:pt x="4491" y="308020"/>
                  </a:lnTo>
                  <a:lnTo>
                    <a:pt x="16740" y="326183"/>
                  </a:lnTo>
                  <a:lnTo>
                    <a:pt x="34906" y="338417"/>
                  </a:lnTo>
                  <a:lnTo>
                    <a:pt x="57150" y="342900"/>
                  </a:lnTo>
                  <a:lnTo>
                    <a:pt x="4046219" y="342900"/>
                  </a:lnTo>
                  <a:lnTo>
                    <a:pt x="4068490" y="338417"/>
                  </a:lnTo>
                  <a:lnTo>
                    <a:pt x="4086653" y="326183"/>
                  </a:lnTo>
                  <a:lnTo>
                    <a:pt x="4098887" y="308020"/>
                  </a:lnTo>
                  <a:lnTo>
                    <a:pt x="4103369" y="285750"/>
                  </a:lnTo>
                  <a:lnTo>
                    <a:pt x="4103369" y="57150"/>
                  </a:lnTo>
                  <a:lnTo>
                    <a:pt x="4098887" y="34879"/>
                  </a:lnTo>
                  <a:lnTo>
                    <a:pt x="4086653" y="16716"/>
                  </a:lnTo>
                  <a:lnTo>
                    <a:pt x="4068490" y="4482"/>
                  </a:lnTo>
                  <a:lnTo>
                    <a:pt x="4046219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83895" y="5265039"/>
              <a:ext cx="4103370" cy="342900"/>
            </a:xfrm>
            <a:custGeom>
              <a:avLst/>
              <a:gdLst/>
              <a:ahLst/>
              <a:cxnLst/>
              <a:rect l="l" t="t" r="r" b="b"/>
              <a:pathLst>
                <a:path w="4103370" h="342900">
                  <a:moveTo>
                    <a:pt x="0" y="57150"/>
                  </a:moveTo>
                  <a:lnTo>
                    <a:pt x="4491" y="34879"/>
                  </a:lnTo>
                  <a:lnTo>
                    <a:pt x="16740" y="16716"/>
                  </a:lnTo>
                  <a:lnTo>
                    <a:pt x="34906" y="4482"/>
                  </a:lnTo>
                  <a:lnTo>
                    <a:pt x="57150" y="0"/>
                  </a:lnTo>
                  <a:lnTo>
                    <a:pt x="4046219" y="0"/>
                  </a:lnTo>
                  <a:lnTo>
                    <a:pt x="4068490" y="4482"/>
                  </a:lnTo>
                  <a:lnTo>
                    <a:pt x="4086653" y="16716"/>
                  </a:lnTo>
                  <a:lnTo>
                    <a:pt x="4098887" y="34879"/>
                  </a:lnTo>
                  <a:lnTo>
                    <a:pt x="4103369" y="57150"/>
                  </a:lnTo>
                  <a:lnTo>
                    <a:pt x="4103369" y="285750"/>
                  </a:lnTo>
                  <a:lnTo>
                    <a:pt x="4098887" y="308020"/>
                  </a:lnTo>
                  <a:lnTo>
                    <a:pt x="4086653" y="326183"/>
                  </a:lnTo>
                  <a:lnTo>
                    <a:pt x="4068490" y="338417"/>
                  </a:lnTo>
                  <a:lnTo>
                    <a:pt x="4046219" y="342900"/>
                  </a:lnTo>
                  <a:lnTo>
                    <a:pt x="57150" y="342900"/>
                  </a:lnTo>
                  <a:lnTo>
                    <a:pt x="34906" y="338417"/>
                  </a:lnTo>
                  <a:lnTo>
                    <a:pt x="16740" y="326183"/>
                  </a:lnTo>
                  <a:lnTo>
                    <a:pt x="4491" y="308020"/>
                  </a:lnTo>
                  <a:lnTo>
                    <a:pt x="0" y="285750"/>
                  </a:lnTo>
                  <a:lnTo>
                    <a:pt x="0" y="571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2053674" y="5312664"/>
            <a:ext cx="3186007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Коли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цукор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не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прописаний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32308" y="118491"/>
            <a:ext cx="1344507" cy="262892"/>
          </a:xfrm>
          <a:prstGeom prst="rect">
            <a:avLst/>
          </a:prstGeom>
          <a:solidFill>
            <a:srgbClr val="FFFFFF"/>
          </a:solidFill>
          <a:ln w="9906">
            <a:solidFill>
              <a:srgbClr val="00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129539">
              <a:lnSpc>
                <a:spcPct val="100000"/>
              </a:lnSpc>
              <a:spcBef>
                <a:spcPts val="370"/>
              </a:spcBef>
            </a:pPr>
            <a:r>
              <a:rPr sz="1400" spc="-5" dirty="0">
                <a:latin typeface="Tahoma"/>
                <a:cs typeface="Tahoma"/>
              </a:rPr>
              <a:t>Слайд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10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1500" y="3215258"/>
            <a:ext cx="10945707" cy="294311"/>
          </a:xfrm>
          <a:prstGeom prst="rect">
            <a:avLst/>
          </a:prstGeom>
          <a:solidFill>
            <a:srgbClr val="CCCC66"/>
          </a:solidFill>
          <a:ln w="9905">
            <a:solidFill>
              <a:srgbClr val="000000"/>
            </a:solidFill>
          </a:ln>
        </p:spPr>
        <p:txBody>
          <a:bodyPr vert="horz" wrap="square" lIns="0" tIns="47625" rIns="0" bIns="0" rtlCol="0">
            <a:spAutoFit/>
          </a:bodyPr>
          <a:lstStyle/>
          <a:p>
            <a:pPr marL="3520440" marR="537210" indent="-2975610">
              <a:lnSpc>
                <a:spcPct val="100000"/>
              </a:lnSpc>
              <a:spcBef>
                <a:spcPts val="375"/>
              </a:spcBef>
            </a:pPr>
            <a:r>
              <a:rPr sz="1600" b="1" i="1" dirty="0">
                <a:solidFill>
                  <a:srgbClr val="04761A"/>
                </a:solidFill>
                <a:latin typeface="Tahoma"/>
                <a:cs typeface="Tahoma"/>
              </a:rPr>
              <a:t>2 </a:t>
            </a:r>
            <a:r>
              <a:rPr sz="1600" b="1" dirty="0">
                <a:solidFill>
                  <a:srgbClr val="04761A"/>
                </a:solidFill>
                <a:latin typeface="Tahoma"/>
                <a:cs typeface="Tahoma"/>
              </a:rPr>
              <a:t>варіанти </a:t>
            </a:r>
            <a:r>
              <a:rPr sz="1600" b="1" spc="-5" dirty="0">
                <a:solidFill>
                  <a:srgbClr val="04761A"/>
                </a:solidFill>
                <a:latin typeface="Tahoma"/>
                <a:cs typeface="Tahoma"/>
              </a:rPr>
              <a:t>прописів порошків</a:t>
            </a:r>
            <a:r>
              <a:rPr sz="1600" b="1" i="1" spc="-5" dirty="0">
                <a:solidFill>
                  <a:srgbClr val="04761A"/>
                </a:solidFill>
                <a:latin typeface="Tahoma"/>
                <a:cs typeface="Tahoma"/>
              </a:rPr>
              <a:t>, </a:t>
            </a:r>
            <a:r>
              <a:rPr sz="1600" b="1" spc="-5" dirty="0">
                <a:solidFill>
                  <a:srgbClr val="04761A"/>
                </a:solidFill>
                <a:latin typeface="Tahoma"/>
                <a:cs typeface="Tahoma"/>
              </a:rPr>
              <a:t>які </a:t>
            </a:r>
            <a:r>
              <a:rPr sz="1600" b="1" dirty="0">
                <a:solidFill>
                  <a:srgbClr val="04761A"/>
                </a:solidFill>
                <a:latin typeface="Tahoma"/>
                <a:cs typeface="Tahoma"/>
              </a:rPr>
              <a:t>виготовляють з використанням  тритурацій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71500" y="1429131"/>
            <a:ext cx="10945707" cy="293670"/>
          </a:xfrm>
          <a:prstGeom prst="rect">
            <a:avLst/>
          </a:prstGeom>
          <a:solidFill>
            <a:srgbClr val="CCCC66"/>
          </a:solidFill>
          <a:ln w="9905">
            <a:solidFill>
              <a:srgbClr val="00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815975">
              <a:lnSpc>
                <a:spcPct val="100000"/>
              </a:lnSpc>
              <a:spcBef>
                <a:spcPts val="370"/>
              </a:spcBef>
            </a:pPr>
            <a:r>
              <a:rPr sz="1600" b="1" spc="-5" dirty="0">
                <a:solidFill>
                  <a:srgbClr val="04761A"/>
                </a:solidFill>
                <a:latin typeface="Tahoma"/>
                <a:cs typeface="Tahoma"/>
              </a:rPr>
              <a:t>Штанглас </a:t>
            </a:r>
            <a:r>
              <a:rPr sz="1600" b="1" dirty="0">
                <a:solidFill>
                  <a:srgbClr val="04761A"/>
                </a:solidFill>
                <a:latin typeface="Tahoma"/>
                <a:cs typeface="Tahoma"/>
              </a:rPr>
              <a:t>з тритурацією </a:t>
            </a:r>
            <a:r>
              <a:rPr sz="1600" b="1" spc="-5" dirty="0">
                <a:solidFill>
                  <a:srgbClr val="04761A"/>
                </a:solidFill>
                <a:latin typeface="Tahoma"/>
                <a:cs typeface="Tahoma"/>
              </a:rPr>
              <a:t>оформляють </a:t>
            </a:r>
            <a:r>
              <a:rPr sz="1600" b="1" dirty="0">
                <a:solidFill>
                  <a:srgbClr val="04761A"/>
                </a:solidFill>
                <a:latin typeface="Tahoma"/>
                <a:cs typeface="Tahoma"/>
              </a:rPr>
              <a:t>етикеткою з</a:t>
            </a:r>
            <a:r>
              <a:rPr sz="1600" b="1" spc="65" dirty="0">
                <a:solidFill>
                  <a:srgbClr val="04761A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04761A"/>
                </a:solidFill>
                <a:latin typeface="Tahoma"/>
                <a:cs typeface="Tahoma"/>
              </a:rPr>
              <a:t>написом</a:t>
            </a:r>
            <a:r>
              <a:rPr sz="1600" spc="-5" dirty="0">
                <a:latin typeface="Tahoma"/>
                <a:cs typeface="Tahoma"/>
              </a:rPr>
              <a:t>: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441447" y="1"/>
            <a:ext cx="90373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ВИГОТОВЛЕННЯ ПОРОШКІВ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 ОТРУЙНИМИ,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СИЛЬНОДІЮЧИМИ  РЕЧОВИНАМИ ПРОПИСАНИМИ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В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КІЛЬКОСТІ МЕНШЕ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0,05</a:t>
            </a:r>
            <a:r>
              <a:rPr sz="1600" b="1" spc="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г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7" name="Номер слайда 3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77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107" y="1448180"/>
            <a:ext cx="2318173" cy="0"/>
          </a:xfrm>
          <a:custGeom>
            <a:avLst/>
            <a:gdLst/>
            <a:ahLst/>
            <a:cxnLst/>
            <a:rect l="l" t="t" r="r" b="b"/>
            <a:pathLst>
              <a:path w="1738630">
                <a:moveTo>
                  <a:pt x="0" y="0"/>
                </a:moveTo>
                <a:lnTo>
                  <a:pt x="1738502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456927" y="1448180"/>
            <a:ext cx="1922780" cy="0"/>
          </a:xfrm>
          <a:custGeom>
            <a:avLst/>
            <a:gdLst/>
            <a:ahLst/>
            <a:cxnLst/>
            <a:rect l="l" t="t" r="r" b="b"/>
            <a:pathLst>
              <a:path w="1442084">
                <a:moveTo>
                  <a:pt x="0" y="0"/>
                </a:moveTo>
                <a:lnTo>
                  <a:pt x="1442084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913128" y="220979"/>
            <a:ext cx="9662160" cy="693420"/>
            <a:chOff x="1434846" y="220979"/>
            <a:chExt cx="7246620" cy="693420"/>
          </a:xfrm>
        </p:grpSpPr>
        <p:sp>
          <p:nvSpPr>
            <p:cNvPr id="8" name="object 8"/>
            <p:cNvSpPr/>
            <p:nvPr/>
          </p:nvSpPr>
          <p:spPr>
            <a:xfrm>
              <a:off x="1439799" y="225932"/>
              <a:ext cx="7237095" cy="683895"/>
            </a:xfrm>
            <a:custGeom>
              <a:avLst/>
              <a:gdLst/>
              <a:ahLst/>
              <a:cxnLst/>
              <a:rect l="l" t="t" r="r" b="b"/>
              <a:pathLst>
                <a:path w="7237095" h="683894">
                  <a:moveTo>
                    <a:pt x="7122795" y="0"/>
                  </a:moveTo>
                  <a:lnTo>
                    <a:pt x="113918" y="0"/>
                  </a:lnTo>
                  <a:lnTo>
                    <a:pt x="69597" y="8959"/>
                  </a:lnTo>
                  <a:lnTo>
                    <a:pt x="33385" y="33385"/>
                  </a:lnTo>
                  <a:lnTo>
                    <a:pt x="8959" y="69597"/>
                  </a:lnTo>
                  <a:lnTo>
                    <a:pt x="0" y="113919"/>
                  </a:lnTo>
                  <a:lnTo>
                    <a:pt x="0" y="569595"/>
                  </a:lnTo>
                  <a:lnTo>
                    <a:pt x="8959" y="613916"/>
                  </a:lnTo>
                  <a:lnTo>
                    <a:pt x="33385" y="650128"/>
                  </a:lnTo>
                  <a:lnTo>
                    <a:pt x="69597" y="674554"/>
                  </a:lnTo>
                  <a:lnTo>
                    <a:pt x="113918" y="683514"/>
                  </a:lnTo>
                  <a:lnTo>
                    <a:pt x="7122795" y="683514"/>
                  </a:lnTo>
                  <a:lnTo>
                    <a:pt x="7167116" y="674554"/>
                  </a:lnTo>
                  <a:lnTo>
                    <a:pt x="7203328" y="650128"/>
                  </a:lnTo>
                  <a:lnTo>
                    <a:pt x="7227754" y="613916"/>
                  </a:lnTo>
                  <a:lnTo>
                    <a:pt x="7236714" y="569595"/>
                  </a:lnTo>
                  <a:lnTo>
                    <a:pt x="7236714" y="113919"/>
                  </a:lnTo>
                  <a:lnTo>
                    <a:pt x="7227754" y="69597"/>
                  </a:lnTo>
                  <a:lnTo>
                    <a:pt x="7203328" y="33385"/>
                  </a:lnTo>
                  <a:lnTo>
                    <a:pt x="7167116" y="8959"/>
                  </a:lnTo>
                  <a:lnTo>
                    <a:pt x="7122795" y="0"/>
                  </a:lnTo>
                  <a:close/>
                </a:path>
              </a:pathLst>
            </a:custGeom>
            <a:solidFill>
              <a:srgbClr val="EFFF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39799" y="225932"/>
              <a:ext cx="7237095" cy="683895"/>
            </a:xfrm>
            <a:custGeom>
              <a:avLst/>
              <a:gdLst/>
              <a:ahLst/>
              <a:cxnLst/>
              <a:rect l="l" t="t" r="r" b="b"/>
              <a:pathLst>
                <a:path w="7237095" h="683894">
                  <a:moveTo>
                    <a:pt x="0" y="113919"/>
                  </a:moveTo>
                  <a:lnTo>
                    <a:pt x="8959" y="69597"/>
                  </a:lnTo>
                  <a:lnTo>
                    <a:pt x="33385" y="33385"/>
                  </a:lnTo>
                  <a:lnTo>
                    <a:pt x="69597" y="8959"/>
                  </a:lnTo>
                  <a:lnTo>
                    <a:pt x="113918" y="0"/>
                  </a:lnTo>
                  <a:lnTo>
                    <a:pt x="7122795" y="0"/>
                  </a:lnTo>
                  <a:lnTo>
                    <a:pt x="7167116" y="8959"/>
                  </a:lnTo>
                  <a:lnTo>
                    <a:pt x="7203328" y="33385"/>
                  </a:lnTo>
                  <a:lnTo>
                    <a:pt x="7227754" y="69597"/>
                  </a:lnTo>
                  <a:lnTo>
                    <a:pt x="7236714" y="113919"/>
                  </a:lnTo>
                  <a:lnTo>
                    <a:pt x="7236714" y="569595"/>
                  </a:lnTo>
                  <a:lnTo>
                    <a:pt x="7227754" y="613916"/>
                  </a:lnTo>
                  <a:lnTo>
                    <a:pt x="7203328" y="650128"/>
                  </a:lnTo>
                  <a:lnTo>
                    <a:pt x="7167116" y="674554"/>
                  </a:lnTo>
                  <a:lnTo>
                    <a:pt x="7122795" y="683514"/>
                  </a:lnTo>
                  <a:lnTo>
                    <a:pt x="113918" y="683514"/>
                  </a:lnTo>
                  <a:lnTo>
                    <a:pt x="69597" y="674554"/>
                  </a:lnTo>
                  <a:lnTo>
                    <a:pt x="33385" y="650128"/>
                  </a:lnTo>
                  <a:lnTo>
                    <a:pt x="8959" y="613916"/>
                  </a:lnTo>
                  <a:lnTo>
                    <a:pt x="0" y="569595"/>
                  </a:lnTo>
                  <a:lnTo>
                    <a:pt x="0" y="113919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089574" y="287274"/>
            <a:ext cx="93040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1308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ЗАГАЛЬНІ 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ПРАВИЛА 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ВИГОТОВЛЕННЯ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ПОРОШКІВ З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ОТРУЙНИМИ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,  СИЛЬНОДІЮЧИМИ РЕЧОВИНАМИ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ПРОПИСАНИМИ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КІЛЬКОСТІ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МЕНШЕ 0, 05</a:t>
            </a:r>
            <a:r>
              <a:rPr sz="1400" b="1" spc="1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5640" y="3568446"/>
            <a:ext cx="11150600" cy="1235710"/>
            <a:chOff x="506730" y="3568446"/>
            <a:chExt cx="8362950" cy="1235710"/>
          </a:xfrm>
        </p:grpSpPr>
        <p:sp>
          <p:nvSpPr>
            <p:cNvPr id="12" name="object 12"/>
            <p:cNvSpPr/>
            <p:nvPr/>
          </p:nvSpPr>
          <p:spPr>
            <a:xfrm>
              <a:off x="511683" y="3573399"/>
              <a:ext cx="8353425" cy="1225550"/>
            </a:xfrm>
            <a:custGeom>
              <a:avLst/>
              <a:gdLst/>
              <a:ahLst/>
              <a:cxnLst/>
              <a:rect l="l" t="t" r="r" b="b"/>
              <a:pathLst>
                <a:path w="8353425" h="1225550">
                  <a:moveTo>
                    <a:pt x="8148828" y="0"/>
                  </a:moveTo>
                  <a:lnTo>
                    <a:pt x="204215" y="0"/>
                  </a:lnTo>
                  <a:lnTo>
                    <a:pt x="157390" y="5393"/>
                  </a:lnTo>
                  <a:lnTo>
                    <a:pt x="114405" y="20758"/>
                  </a:lnTo>
                  <a:lnTo>
                    <a:pt x="76487" y="44866"/>
                  </a:lnTo>
                  <a:lnTo>
                    <a:pt x="44862" y="76493"/>
                  </a:lnTo>
                  <a:lnTo>
                    <a:pt x="20756" y="114411"/>
                  </a:lnTo>
                  <a:lnTo>
                    <a:pt x="5393" y="157394"/>
                  </a:lnTo>
                  <a:lnTo>
                    <a:pt x="0" y="204215"/>
                  </a:lnTo>
                  <a:lnTo>
                    <a:pt x="0" y="1021080"/>
                  </a:lnTo>
                  <a:lnTo>
                    <a:pt x="5393" y="1067901"/>
                  </a:lnTo>
                  <a:lnTo>
                    <a:pt x="20756" y="1110884"/>
                  </a:lnTo>
                  <a:lnTo>
                    <a:pt x="44862" y="1148802"/>
                  </a:lnTo>
                  <a:lnTo>
                    <a:pt x="76487" y="1180429"/>
                  </a:lnTo>
                  <a:lnTo>
                    <a:pt x="114405" y="1204537"/>
                  </a:lnTo>
                  <a:lnTo>
                    <a:pt x="157390" y="1219902"/>
                  </a:lnTo>
                  <a:lnTo>
                    <a:pt x="204215" y="1225295"/>
                  </a:lnTo>
                  <a:lnTo>
                    <a:pt x="8148828" y="1225295"/>
                  </a:lnTo>
                  <a:lnTo>
                    <a:pt x="8195649" y="1219902"/>
                  </a:lnTo>
                  <a:lnTo>
                    <a:pt x="8238632" y="1204537"/>
                  </a:lnTo>
                  <a:lnTo>
                    <a:pt x="8276550" y="1180429"/>
                  </a:lnTo>
                  <a:lnTo>
                    <a:pt x="8308177" y="1148802"/>
                  </a:lnTo>
                  <a:lnTo>
                    <a:pt x="8332285" y="1110884"/>
                  </a:lnTo>
                  <a:lnTo>
                    <a:pt x="8347650" y="1067901"/>
                  </a:lnTo>
                  <a:lnTo>
                    <a:pt x="8353044" y="1021080"/>
                  </a:lnTo>
                  <a:lnTo>
                    <a:pt x="8353044" y="204215"/>
                  </a:lnTo>
                  <a:lnTo>
                    <a:pt x="8347650" y="157394"/>
                  </a:lnTo>
                  <a:lnTo>
                    <a:pt x="8332285" y="114411"/>
                  </a:lnTo>
                  <a:lnTo>
                    <a:pt x="8308177" y="76493"/>
                  </a:lnTo>
                  <a:lnTo>
                    <a:pt x="8276550" y="44866"/>
                  </a:lnTo>
                  <a:lnTo>
                    <a:pt x="8238632" y="20758"/>
                  </a:lnTo>
                  <a:lnTo>
                    <a:pt x="8195649" y="5393"/>
                  </a:lnTo>
                  <a:lnTo>
                    <a:pt x="8148828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11683" y="3573399"/>
              <a:ext cx="8353425" cy="1225550"/>
            </a:xfrm>
            <a:custGeom>
              <a:avLst/>
              <a:gdLst/>
              <a:ahLst/>
              <a:cxnLst/>
              <a:rect l="l" t="t" r="r" b="b"/>
              <a:pathLst>
                <a:path w="8353425" h="1225550">
                  <a:moveTo>
                    <a:pt x="0" y="204215"/>
                  </a:moveTo>
                  <a:lnTo>
                    <a:pt x="5393" y="157394"/>
                  </a:lnTo>
                  <a:lnTo>
                    <a:pt x="20756" y="114411"/>
                  </a:lnTo>
                  <a:lnTo>
                    <a:pt x="44862" y="76493"/>
                  </a:lnTo>
                  <a:lnTo>
                    <a:pt x="76487" y="44866"/>
                  </a:lnTo>
                  <a:lnTo>
                    <a:pt x="114405" y="20758"/>
                  </a:lnTo>
                  <a:lnTo>
                    <a:pt x="157390" y="5393"/>
                  </a:lnTo>
                  <a:lnTo>
                    <a:pt x="204215" y="0"/>
                  </a:lnTo>
                  <a:lnTo>
                    <a:pt x="8148828" y="0"/>
                  </a:lnTo>
                  <a:lnTo>
                    <a:pt x="8195649" y="5393"/>
                  </a:lnTo>
                  <a:lnTo>
                    <a:pt x="8238632" y="20758"/>
                  </a:lnTo>
                  <a:lnTo>
                    <a:pt x="8276550" y="44866"/>
                  </a:lnTo>
                  <a:lnTo>
                    <a:pt x="8308177" y="76493"/>
                  </a:lnTo>
                  <a:lnTo>
                    <a:pt x="8332285" y="114411"/>
                  </a:lnTo>
                  <a:lnTo>
                    <a:pt x="8347650" y="157394"/>
                  </a:lnTo>
                  <a:lnTo>
                    <a:pt x="8353044" y="204215"/>
                  </a:lnTo>
                  <a:lnTo>
                    <a:pt x="8353044" y="1021080"/>
                  </a:lnTo>
                  <a:lnTo>
                    <a:pt x="8347650" y="1067901"/>
                  </a:lnTo>
                  <a:lnTo>
                    <a:pt x="8332285" y="1110884"/>
                  </a:lnTo>
                  <a:lnTo>
                    <a:pt x="8308177" y="1148802"/>
                  </a:lnTo>
                  <a:lnTo>
                    <a:pt x="8276550" y="1180429"/>
                  </a:lnTo>
                  <a:lnTo>
                    <a:pt x="8238632" y="1204537"/>
                  </a:lnTo>
                  <a:lnTo>
                    <a:pt x="8195649" y="1219902"/>
                  </a:lnTo>
                  <a:lnTo>
                    <a:pt x="8148828" y="1225295"/>
                  </a:lnTo>
                  <a:lnTo>
                    <a:pt x="204215" y="1225295"/>
                  </a:lnTo>
                  <a:lnTo>
                    <a:pt x="157390" y="1219902"/>
                  </a:lnTo>
                  <a:lnTo>
                    <a:pt x="114405" y="1204537"/>
                  </a:lnTo>
                  <a:lnTo>
                    <a:pt x="76487" y="1180429"/>
                  </a:lnTo>
                  <a:lnTo>
                    <a:pt x="44862" y="1148802"/>
                  </a:lnTo>
                  <a:lnTo>
                    <a:pt x="20756" y="1110884"/>
                  </a:lnTo>
                  <a:lnTo>
                    <a:pt x="5393" y="1067901"/>
                  </a:lnTo>
                  <a:lnTo>
                    <a:pt x="0" y="1021080"/>
                  </a:lnTo>
                  <a:lnTo>
                    <a:pt x="0" y="20421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44389" y="3615944"/>
            <a:ext cx="11011745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7200" algn="just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Даний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лікарський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препарат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- складний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дозований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порошок для внутрішнього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застосування,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виписаний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розподільним способом,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складу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якого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входить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отруйна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речовина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платифіліну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гідротартрат,</a:t>
            </a:r>
            <a:r>
              <a:rPr sz="1400" b="1" spc="3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кількості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менше 0,05, 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сильнодіюча речовина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папаверину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гідрохлорид.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Перед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початком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приготування перевіряємо максимальні  терапевтичні дози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для платифіліну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гідротартрату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папаверину</a:t>
            </a:r>
            <a:r>
              <a:rPr sz="1400" b="1" spc="1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гідрохлориду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21208" y="4990338"/>
            <a:ext cx="5325533" cy="1324610"/>
            <a:chOff x="390906" y="4990338"/>
            <a:chExt cx="3994150" cy="1324610"/>
          </a:xfrm>
        </p:grpSpPr>
        <p:sp>
          <p:nvSpPr>
            <p:cNvPr id="16" name="object 16"/>
            <p:cNvSpPr/>
            <p:nvPr/>
          </p:nvSpPr>
          <p:spPr>
            <a:xfrm>
              <a:off x="395859" y="4995291"/>
              <a:ext cx="3983990" cy="1314450"/>
            </a:xfrm>
            <a:custGeom>
              <a:avLst/>
              <a:gdLst/>
              <a:ahLst/>
              <a:cxnLst/>
              <a:rect l="l" t="t" r="r" b="b"/>
              <a:pathLst>
                <a:path w="3983990" h="1314450">
                  <a:moveTo>
                    <a:pt x="3764661" y="0"/>
                  </a:moveTo>
                  <a:lnTo>
                    <a:pt x="219075" y="0"/>
                  </a:lnTo>
                  <a:lnTo>
                    <a:pt x="168842" y="5783"/>
                  </a:lnTo>
                  <a:lnTo>
                    <a:pt x="122730" y="22260"/>
                  </a:lnTo>
                  <a:lnTo>
                    <a:pt x="82054" y="48115"/>
                  </a:lnTo>
                  <a:lnTo>
                    <a:pt x="48127" y="82038"/>
                  </a:lnTo>
                  <a:lnTo>
                    <a:pt x="22266" y="122714"/>
                  </a:lnTo>
                  <a:lnTo>
                    <a:pt x="5785" y="168830"/>
                  </a:lnTo>
                  <a:lnTo>
                    <a:pt x="0" y="219074"/>
                  </a:lnTo>
                  <a:lnTo>
                    <a:pt x="0" y="1095374"/>
                  </a:lnTo>
                  <a:lnTo>
                    <a:pt x="5785" y="1145607"/>
                  </a:lnTo>
                  <a:lnTo>
                    <a:pt x="22266" y="1191719"/>
                  </a:lnTo>
                  <a:lnTo>
                    <a:pt x="48127" y="1232395"/>
                  </a:lnTo>
                  <a:lnTo>
                    <a:pt x="82054" y="1266322"/>
                  </a:lnTo>
                  <a:lnTo>
                    <a:pt x="122730" y="1292183"/>
                  </a:lnTo>
                  <a:lnTo>
                    <a:pt x="168842" y="1308664"/>
                  </a:lnTo>
                  <a:lnTo>
                    <a:pt x="219075" y="1314449"/>
                  </a:lnTo>
                  <a:lnTo>
                    <a:pt x="3764661" y="1314449"/>
                  </a:lnTo>
                  <a:lnTo>
                    <a:pt x="3814905" y="1308664"/>
                  </a:lnTo>
                  <a:lnTo>
                    <a:pt x="3861021" y="1292183"/>
                  </a:lnTo>
                  <a:lnTo>
                    <a:pt x="3901697" y="1266322"/>
                  </a:lnTo>
                  <a:lnTo>
                    <a:pt x="3935620" y="1232395"/>
                  </a:lnTo>
                  <a:lnTo>
                    <a:pt x="3961475" y="1191719"/>
                  </a:lnTo>
                  <a:lnTo>
                    <a:pt x="3977952" y="1145607"/>
                  </a:lnTo>
                  <a:lnTo>
                    <a:pt x="3983736" y="1095374"/>
                  </a:lnTo>
                  <a:lnTo>
                    <a:pt x="3983736" y="219074"/>
                  </a:lnTo>
                  <a:lnTo>
                    <a:pt x="3977952" y="168830"/>
                  </a:lnTo>
                  <a:lnTo>
                    <a:pt x="3961475" y="122714"/>
                  </a:lnTo>
                  <a:lnTo>
                    <a:pt x="3935620" y="82038"/>
                  </a:lnTo>
                  <a:lnTo>
                    <a:pt x="3901697" y="48115"/>
                  </a:lnTo>
                  <a:lnTo>
                    <a:pt x="3861021" y="22260"/>
                  </a:lnTo>
                  <a:lnTo>
                    <a:pt x="3814905" y="5783"/>
                  </a:lnTo>
                  <a:lnTo>
                    <a:pt x="3764661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5859" y="4995291"/>
              <a:ext cx="3983990" cy="1314450"/>
            </a:xfrm>
            <a:custGeom>
              <a:avLst/>
              <a:gdLst/>
              <a:ahLst/>
              <a:cxnLst/>
              <a:rect l="l" t="t" r="r" b="b"/>
              <a:pathLst>
                <a:path w="3983990" h="1314450">
                  <a:moveTo>
                    <a:pt x="0" y="219074"/>
                  </a:moveTo>
                  <a:lnTo>
                    <a:pt x="5785" y="168830"/>
                  </a:lnTo>
                  <a:lnTo>
                    <a:pt x="22266" y="122714"/>
                  </a:lnTo>
                  <a:lnTo>
                    <a:pt x="48127" y="82038"/>
                  </a:lnTo>
                  <a:lnTo>
                    <a:pt x="82054" y="48115"/>
                  </a:lnTo>
                  <a:lnTo>
                    <a:pt x="122730" y="22260"/>
                  </a:lnTo>
                  <a:lnTo>
                    <a:pt x="168842" y="5783"/>
                  </a:lnTo>
                  <a:lnTo>
                    <a:pt x="219075" y="0"/>
                  </a:lnTo>
                  <a:lnTo>
                    <a:pt x="3764661" y="0"/>
                  </a:lnTo>
                  <a:lnTo>
                    <a:pt x="3814905" y="5783"/>
                  </a:lnTo>
                  <a:lnTo>
                    <a:pt x="3861021" y="22260"/>
                  </a:lnTo>
                  <a:lnTo>
                    <a:pt x="3901697" y="48115"/>
                  </a:lnTo>
                  <a:lnTo>
                    <a:pt x="3935620" y="82038"/>
                  </a:lnTo>
                  <a:lnTo>
                    <a:pt x="3961475" y="122714"/>
                  </a:lnTo>
                  <a:lnTo>
                    <a:pt x="3977952" y="168830"/>
                  </a:lnTo>
                  <a:lnTo>
                    <a:pt x="3983736" y="219074"/>
                  </a:lnTo>
                  <a:lnTo>
                    <a:pt x="3983736" y="1095374"/>
                  </a:lnTo>
                  <a:lnTo>
                    <a:pt x="3977952" y="1145607"/>
                  </a:lnTo>
                  <a:lnTo>
                    <a:pt x="3961475" y="1191719"/>
                  </a:lnTo>
                  <a:lnTo>
                    <a:pt x="3935620" y="1232395"/>
                  </a:lnTo>
                  <a:lnTo>
                    <a:pt x="3901697" y="1266322"/>
                  </a:lnTo>
                  <a:lnTo>
                    <a:pt x="3861021" y="1292183"/>
                  </a:lnTo>
                  <a:lnTo>
                    <a:pt x="3814905" y="1308664"/>
                  </a:lnTo>
                  <a:lnTo>
                    <a:pt x="3764661" y="1314449"/>
                  </a:lnTo>
                  <a:lnTo>
                    <a:pt x="219075" y="1314449"/>
                  </a:lnTo>
                  <a:lnTo>
                    <a:pt x="168842" y="1308664"/>
                  </a:lnTo>
                  <a:lnTo>
                    <a:pt x="122730" y="1292183"/>
                  </a:lnTo>
                  <a:lnTo>
                    <a:pt x="82054" y="1266322"/>
                  </a:lnTo>
                  <a:lnTo>
                    <a:pt x="48127" y="1232395"/>
                  </a:lnTo>
                  <a:lnTo>
                    <a:pt x="22266" y="1191719"/>
                  </a:lnTo>
                  <a:lnTo>
                    <a:pt x="5785" y="1145607"/>
                  </a:lnTo>
                  <a:lnTo>
                    <a:pt x="0" y="1095374"/>
                  </a:lnTo>
                  <a:lnTo>
                    <a:pt x="0" y="219074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96053" y="5042154"/>
            <a:ext cx="4102947" cy="481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675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Перевірка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разових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добових</a:t>
            </a:r>
            <a:r>
              <a:rPr sz="14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914"/>
              </a:lnSpc>
            </a:pP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Платифіліну</a:t>
            </a:r>
            <a:r>
              <a:rPr sz="16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гідротартрату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94023" y="5499353"/>
            <a:ext cx="724747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034" marR="5080" indent="-13970">
              <a:lnSpc>
                <a:spcPct val="100000"/>
              </a:lnSpc>
              <a:spcBef>
                <a:spcPts val="95"/>
              </a:spcBef>
            </a:pP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МТРД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</a:t>
            </a:r>
            <a:r>
              <a:rPr sz="1400" b="1" spc="-4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ДД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79792" y="5499353"/>
            <a:ext cx="522393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0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,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01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0,03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6053" y="5499353"/>
            <a:ext cx="2621280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91260" algn="l"/>
              </a:tabLst>
            </a:pPr>
            <a:r>
              <a:rPr sz="1400" b="1" spc="-35" dirty="0">
                <a:solidFill>
                  <a:srgbClr val="4D4D00"/>
                </a:solidFill>
                <a:latin typeface="Arial"/>
                <a:cs typeface="Arial"/>
              </a:rPr>
              <a:t>ТРД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0,002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ТДД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0,002 ×3 =</a:t>
            </a:r>
            <a:r>
              <a:rPr sz="1400" b="1" spc="-3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0,006</a:t>
            </a:r>
            <a:endParaRPr sz="1400">
              <a:latin typeface="Arial"/>
              <a:cs typeface="Arial"/>
            </a:endParaRPr>
          </a:p>
          <a:p>
            <a:pPr marL="406400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Дози не</a:t>
            </a:r>
            <a:r>
              <a:rPr sz="1400" b="1" spc="-5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завищені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28111" y="1110996"/>
            <a:ext cx="6580293" cy="2026837"/>
          </a:xfrm>
          <a:prstGeom prst="rect">
            <a:avLst/>
          </a:prstGeom>
          <a:solidFill>
            <a:srgbClr val="FFFF6F"/>
          </a:solidFill>
        </p:spPr>
        <p:txBody>
          <a:bodyPr vert="horz" wrap="square" lIns="0" tIns="41275" rIns="0" bIns="0" rtlCol="0">
            <a:spAutoFit/>
          </a:bodyPr>
          <a:lstStyle/>
          <a:p>
            <a:pPr marL="767715" marR="1271270" indent="-443230">
              <a:lnSpc>
                <a:spcPct val="100000"/>
              </a:lnSpc>
              <a:spcBef>
                <a:spcPts val="325"/>
              </a:spcBef>
              <a:tabLst>
                <a:tab pos="2007235" algn="l"/>
              </a:tabLst>
            </a:pP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Rp.: </a:t>
            </a:r>
            <a:r>
              <a:rPr sz="1400" b="1" spc="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Platyphyllini	hydrotartratis</a:t>
            </a:r>
            <a:r>
              <a:rPr sz="1400" b="1" u="heavy" spc="-5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0,002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endParaRPr lang="uk-UA" sz="1400" b="1" spc="-5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767715" marR="1271270" indent="-443230">
              <a:lnSpc>
                <a:spcPct val="100000"/>
              </a:lnSpc>
              <a:spcBef>
                <a:spcPts val="325"/>
              </a:spcBef>
              <a:tabLst>
                <a:tab pos="2007235" algn="l"/>
              </a:tabLst>
            </a:pPr>
            <a:r>
              <a:rPr lang="uk-UA" sz="1400" b="1" spc="-5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1400" b="1" spc="-5" dirty="0" err="1" smtClean="0">
                <a:solidFill>
                  <a:schemeClr val="bg1"/>
                </a:solidFill>
                <a:latin typeface="Arial"/>
                <a:cs typeface="Arial"/>
              </a:rPr>
              <a:t>Papaverini</a:t>
            </a:r>
            <a:r>
              <a:rPr sz="1400" b="1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hydrochloridi</a:t>
            </a:r>
            <a:r>
              <a:rPr sz="14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0,02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767715" marR="2473960">
              <a:lnSpc>
                <a:spcPct val="100000"/>
              </a:lnSpc>
            </a:pPr>
            <a:r>
              <a:rPr sz="1400" b="1" spc="-5" dirty="0" err="1" smtClean="0">
                <a:solidFill>
                  <a:schemeClr val="bg1"/>
                </a:solidFill>
                <a:latin typeface="Arial"/>
                <a:cs typeface="Arial"/>
              </a:rPr>
              <a:t>Sacchari</a:t>
            </a:r>
            <a:r>
              <a:rPr sz="1400" b="1" spc="-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0,35 </a:t>
            </a:r>
            <a:endParaRPr lang="uk-UA" sz="140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767715" marR="2473960">
              <a:lnSpc>
                <a:spcPct val="100000"/>
              </a:lnSpc>
            </a:pPr>
            <a:r>
              <a:rPr sz="14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Misce, ut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fiat </a:t>
            </a:r>
            <a:r>
              <a:rPr sz="1400" b="1" spc="-5" dirty="0" err="1">
                <a:solidFill>
                  <a:schemeClr val="bg1"/>
                </a:solidFill>
                <a:latin typeface="Arial"/>
                <a:cs typeface="Arial"/>
              </a:rPr>
              <a:t>pulvis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  </a:t>
            </a:r>
            <a:endParaRPr lang="uk-UA" sz="1400" b="1" spc="-5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767715" marR="2473960">
              <a:lnSpc>
                <a:spcPct val="100000"/>
              </a:lnSpc>
            </a:pPr>
            <a:r>
              <a:rPr sz="1400" b="1" spc="-5" dirty="0" smtClean="0">
                <a:solidFill>
                  <a:schemeClr val="bg1"/>
                </a:solidFill>
                <a:latin typeface="Arial"/>
                <a:cs typeface="Arial"/>
              </a:rPr>
              <a:t>Da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tales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doses N</a:t>
            </a:r>
            <a:r>
              <a:rPr sz="1400" b="1" spc="-10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10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767715" marR="30480">
              <a:lnSpc>
                <a:spcPct val="100000"/>
              </a:lnSpc>
            </a:pPr>
            <a:r>
              <a:rPr sz="1400" b="1" spc="-5" dirty="0" err="1" smtClean="0">
                <a:solidFill>
                  <a:schemeClr val="bg1"/>
                </a:solidFill>
                <a:latin typeface="Arial"/>
                <a:cs typeface="Arial"/>
              </a:rPr>
              <a:t>Signa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. По 1 порошку 3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рази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на</a:t>
            </a:r>
            <a:r>
              <a:rPr sz="1400" b="1" spc="-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день.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R="30480">
              <a:lnSpc>
                <a:spcPct val="100000"/>
              </a:lnSpc>
              <a:spcBef>
                <a:spcPts val="10"/>
              </a:spcBef>
            </a:pPr>
            <a:endParaRPr sz="1450" dirty="0">
              <a:solidFill>
                <a:schemeClr val="bg1"/>
              </a:solidFill>
              <a:latin typeface="Arial"/>
              <a:cs typeface="Arial"/>
            </a:endParaRPr>
          </a:p>
          <a:p>
            <a:pPr marL="877569" marR="2751455" indent="-11430">
              <a:lnSpc>
                <a:spcPct val="100000"/>
              </a:lnSpc>
            </a:pPr>
            <a:r>
              <a:rPr sz="1400" b="1" spc="-15" dirty="0">
                <a:solidFill>
                  <a:schemeClr val="bg1"/>
                </a:solidFill>
                <a:latin typeface="Arial"/>
                <a:cs typeface="Arial"/>
              </a:rPr>
              <a:t>Печатка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лікаря 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Підпис</a:t>
            </a:r>
            <a:r>
              <a:rPr sz="1400" b="1" spc="-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лікаря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866140">
              <a:lnSpc>
                <a:spcPct val="100000"/>
              </a:lnSpc>
            </a:pPr>
            <a:r>
              <a:rPr sz="1400" b="1" spc="-15" dirty="0">
                <a:solidFill>
                  <a:schemeClr val="bg1"/>
                </a:solidFill>
                <a:latin typeface="Arial"/>
                <a:cs typeface="Arial"/>
              </a:rPr>
              <a:t>печатка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«Лікувально-профілактичного</a:t>
            </a:r>
            <a:r>
              <a:rPr sz="1400" b="1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заклад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89253" y="2928098"/>
            <a:ext cx="1090139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10" dirty="0">
                <a:solidFill>
                  <a:schemeClr val="bg1"/>
                </a:solidFill>
                <a:latin typeface="Arial"/>
                <a:cs typeface="Arial"/>
              </a:rPr>
              <a:t>у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»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375229" y="4996307"/>
            <a:ext cx="5516880" cy="1280160"/>
            <a:chOff x="4781422" y="4996307"/>
            <a:chExt cx="4137660" cy="1280160"/>
          </a:xfrm>
        </p:grpSpPr>
        <p:sp>
          <p:nvSpPr>
            <p:cNvPr id="26" name="object 26"/>
            <p:cNvSpPr/>
            <p:nvPr/>
          </p:nvSpPr>
          <p:spPr>
            <a:xfrm>
              <a:off x="4786502" y="5001387"/>
              <a:ext cx="4127500" cy="1270000"/>
            </a:xfrm>
            <a:custGeom>
              <a:avLst/>
              <a:gdLst/>
              <a:ahLst/>
              <a:cxnLst/>
              <a:rect l="l" t="t" r="r" b="b"/>
              <a:pathLst>
                <a:path w="4127500" h="1270000">
                  <a:moveTo>
                    <a:pt x="3915410" y="0"/>
                  </a:moveTo>
                  <a:lnTo>
                    <a:pt x="211582" y="0"/>
                  </a:lnTo>
                  <a:lnTo>
                    <a:pt x="163072" y="5588"/>
                  </a:lnTo>
                  <a:lnTo>
                    <a:pt x="118539" y="21507"/>
                  </a:lnTo>
                  <a:lnTo>
                    <a:pt x="79253" y="46486"/>
                  </a:lnTo>
                  <a:lnTo>
                    <a:pt x="46486" y="79253"/>
                  </a:lnTo>
                  <a:lnTo>
                    <a:pt x="21507" y="118539"/>
                  </a:lnTo>
                  <a:lnTo>
                    <a:pt x="5588" y="163072"/>
                  </a:lnTo>
                  <a:lnTo>
                    <a:pt x="0" y="211581"/>
                  </a:lnTo>
                  <a:lnTo>
                    <a:pt x="0" y="1057910"/>
                  </a:lnTo>
                  <a:lnTo>
                    <a:pt x="5588" y="1106423"/>
                  </a:lnTo>
                  <a:lnTo>
                    <a:pt x="21507" y="1150958"/>
                  </a:lnTo>
                  <a:lnTo>
                    <a:pt x="46486" y="1190243"/>
                  </a:lnTo>
                  <a:lnTo>
                    <a:pt x="79253" y="1223009"/>
                  </a:lnTo>
                  <a:lnTo>
                    <a:pt x="118539" y="1247986"/>
                  </a:lnTo>
                  <a:lnTo>
                    <a:pt x="163072" y="1263903"/>
                  </a:lnTo>
                  <a:lnTo>
                    <a:pt x="211582" y="1269492"/>
                  </a:lnTo>
                  <a:lnTo>
                    <a:pt x="3915410" y="1269492"/>
                  </a:lnTo>
                  <a:lnTo>
                    <a:pt x="3963919" y="1263903"/>
                  </a:lnTo>
                  <a:lnTo>
                    <a:pt x="4008452" y="1247986"/>
                  </a:lnTo>
                  <a:lnTo>
                    <a:pt x="4047738" y="1223009"/>
                  </a:lnTo>
                  <a:lnTo>
                    <a:pt x="4080505" y="1190243"/>
                  </a:lnTo>
                  <a:lnTo>
                    <a:pt x="4105484" y="1150958"/>
                  </a:lnTo>
                  <a:lnTo>
                    <a:pt x="4121403" y="1106423"/>
                  </a:lnTo>
                  <a:lnTo>
                    <a:pt x="4126992" y="1057910"/>
                  </a:lnTo>
                  <a:lnTo>
                    <a:pt x="4126992" y="211581"/>
                  </a:lnTo>
                  <a:lnTo>
                    <a:pt x="4121403" y="163072"/>
                  </a:lnTo>
                  <a:lnTo>
                    <a:pt x="4105484" y="118539"/>
                  </a:lnTo>
                  <a:lnTo>
                    <a:pt x="4080505" y="79253"/>
                  </a:lnTo>
                  <a:lnTo>
                    <a:pt x="4047738" y="46486"/>
                  </a:lnTo>
                  <a:lnTo>
                    <a:pt x="4008452" y="21507"/>
                  </a:lnTo>
                  <a:lnTo>
                    <a:pt x="3963919" y="5588"/>
                  </a:lnTo>
                  <a:lnTo>
                    <a:pt x="3915410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786502" y="5001387"/>
              <a:ext cx="4127500" cy="1270000"/>
            </a:xfrm>
            <a:custGeom>
              <a:avLst/>
              <a:gdLst/>
              <a:ahLst/>
              <a:cxnLst/>
              <a:rect l="l" t="t" r="r" b="b"/>
              <a:pathLst>
                <a:path w="4127500" h="1270000">
                  <a:moveTo>
                    <a:pt x="0" y="211581"/>
                  </a:moveTo>
                  <a:lnTo>
                    <a:pt x="5588" y="163072"/>
                  </a:lnTo>
                  <a:lnTo>
                    <a:pt x="21507" y="118539"/>
                  </a:lnTo>
                  <a:lnTo>
                    <a:pt x="46486" y="79253"/>
                  </a:lnTo>
                  <a:lnTo>
                    <a:pt x="79253" y="46486"/>
                  </a:lnTo>
                  <a:lnTo>
                    <a:pt x="118539" y="21507"/>
                  </a:lnTo>
                  <a:lnTo>
                    <a:pt x="163072" y="5588"/>
                  </a:lnTo>
                  <a:lnTo>
                    <a:pt x="211582" y="0"/>
                  </a:lnTo>
                  <a:lnTo>
                    <a:pt x="3915410" y="0"/>
                  </a:lnTo>
                  <a:lnTo>
                    <a:pt x="3963919" y="5588"/>
                  </a:lnTo>
                  <a:lnTo>
                    <a:pt x="4008452" y="21507"/>
                  </a:lnTo>
                  <a:lnTo>
                    <a:pt x="4047738" y="46486"/>
                  </a:lnTo>
                  <a:lnTo>
                    <a:pt x="4080505" y="79253"/>
                  </a:lnTo>
                  <a:lnTo>
                    <a:pt x="4105484" y="118539"/>
                  </a:lnTo>
                  <a:lnTo>
                    <a:pt x="4121403" y="163072"/>
                  </a:lnTo>
                  <a:lnTo>
                    <a:pt x="4126992" y="211581"/>
                  </a:lnTo>
                  <a:lnTo>
                    <a:pt x="4126992" y="1057910"/>
                  </a:lnTo>
                  <a:lnTo>
                    <a:pt x="4121403" y="1106423"/>
                  </a:lnTo>
                  <a:lnTo>
                    <a:pt x="4105484" y="1150958"/>
                  </a:lnTo>
                  <a:lnTo>
                    <a:pt x="4080505" y="1190243"/>
                  </a:lnTo>
                  <a:lnTo>
                    <a:pt x="4047738" y="1223009"/>
                  </a:lnTo>
                  <a:lnTo>
                    <a:pt x="4008452" y="1247986"/>
                  </a:lnTo>
                  <a:lnTo>
                    <a:pt x="3963919" y="1263903"/>
                  </a:lnTo>
                  <a:lnTo>
                    <a:pt x="3915410" y="1269492"/>
                  </a:lnTo>
                  <a:lnTo>
                    <a:pt x="211582" y="1269492"/>
                  </a:lnTo>
                  <a:lnTo>
                    <a:pt x="163072" y="1263903"/>
                  </a:lnTo>
                  <a:lnTo>
                    <a:pt x="118539" y="1247986"/>
                  </a:lnTo>
                  <a:lnTo>
                    <a:pt x="79253" y="1223009"/>
                  </a:lnTo>
                  <a:lnTo>
                    <a:pt x="46486" y="1190243"/>
                  </a:lnTo>
                  <a:lnTo>
                    <a:pt x="21507" y="1150958"/>
                  </a:lnTo>
                  <a:lnTo>
                    <a:pt x="5588" y="1106423"/>
                  </a:lnTo>
                  <a:lnTo>
                    <a:pt x="0" y="1057910"/>
                  </a:lnTo>
                  <a:lnTo>
                    <a:pt x="0" y="21158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6447874" y="5045456"/>
            <a:ext cx="4102100" cy="481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75"/>
              </a:lnSpc>
              <a:spcBef>
                <a:spcPts val="100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Перевірка разових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добових</a:t>
            </a:r>
            <a:r>
              <a:rPr sz="1400" b="1" spc="-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914"/>
              </a:lnSpc>
            </a:pP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Папаверину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гідрохлориду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447874" y="5503164"/>
            <a:ext cx="489373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100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889253" y="5503164"/>
            <a:ext cx="49530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0,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02</a:t>
            </a:r>
            <a:endParaRPr sz="14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542948" y="5503164"/>
            <a:ext cx="1593427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1435">
              <a:lnSpc>
                <a:spcPct val="100000"/>
              </a:lnSpc>
              <a:spcBef>
                <a:spcPts val="95"/>
              </a:spcBef>
              <a:tabLst>
                <a:tab pos="934719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100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	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0,2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910590" algn="l"/>
              </a:tabLst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МТД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 Д	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0,6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447873" y="5716523"/>
            <a:ext cx="26212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ТДД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0,02 ×3</a:t>
            </a:r>
            <a:r>
              <a:rPr sz="14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=0,06</a:t>
            </a:r>
            <a:endParaRPr sz="1400">
              <a:latin typeface="Arial"/>
              <a:cs typeface="Arial"/>
            </a:endParaRPr>
          </a:p>
          <a:p>
            <a:pPr marL="406400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Дози не</a:t>
            </a:r>
            <a:r>
              <a:rPr sz="1400" b="1" spc="-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завищені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191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107" y="1448180"/>
            <a:ext cx="1165859" cy="0"/>
          </a:xfrm>
          <a:custGeom>
            <a:avLst/>
            <a:gdLst/>
            <a:ahLst/>
            <a:cxnLst/>
            <a:rect l="l" t="t" r="r" b="b"/>
            <a:pathLst>
              <a:path w="874394">
                <a:moveTo>
                  <a:pt x="0" y="0"/>
                </a:moveTo>
                <a:lnTo>
                  <a:pt x="874394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39959" y="1448180"/>
            <a:ext cx="1540087" cy="0"/>
          </a:xfrm>
          <a:custGeom>
            <a:avLst/>
            <a:gdLst/>
            <a:ahLst/>
            <a:cxnLst/>
            <a:rect l="l" t="t" r="r" b="b"/>
            <a:pathLst>
              <a:path w="1155065">
                <a:moveTo>
                  <a:pt x="0" y="0"/>
                </a:moveTo>
                <a:lnTo>
                  <a:pt x="115481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75967" y="264414"/>
            <a:ext cx="9889067" cy="539507"/>
          </a:xfrm>
          <a:prstGeom prst="rect">
            <a:avLst/>
          </a:prstGeom>
          <a:solidFill>
            <a:srgbClr val="EFFFC2"/>
          </a:solidFill>
        </p:spPr>
        <p:txBody>
          <a:bodyPr vert="horz" wrap="square" lIns="0" tIns="51435" rIns="0" bIns="0" rtlCol="0">
            <a:spAutoFit/>
          </a:bodyPr>
          <a:lstStyle/>
          <a:p>
            <a:pPr marL="175895" marR="168275" algn="ctr">
              <a:lnSpc>
                <a:spcPct val="99100"/>
              </a:lnSpc>
              <a:spcBef>
                <a:spcPts val="405"/>
              </a:spcBef>
            </a:pP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ЗАГАЛЬНІ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ПРАВИЛА ВИГОТОВЛЕННЯ ПОРОШКІВ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 ОТРУЙНИМИ, 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СИЛЬНОДІЮЧИМИ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РЕЧОВИНАМИ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ПРОПИСАНИМИ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В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КІЛЬКОСТІ  МЕНШЕ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0,05</a:t>
            </a:r>
            <a:r>
              <a:rPr sz="1600" b="1" spc="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г</a:t>
            </a:r>
            <a:endParaRPr sz="16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054852"/>
              </p:ext>
            </p:extLst>
          </p:nvPr>
        </p:nvGraphicFramePr>
        <p:xfrm>
          <a:off x="711201" y="3056254"/>
          <a:ext cx="11138746" cy="2958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62507"/>
                <a:gridCol w="5476239"/>
              </a:tblGrid>
              <a:tr h="2958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 dirty="0">
                        <a:latin typeface="Times New Roman"/>
                        <a:cs typeface="Times New Roman"/>
                      </a:endParaRPr>
                    </a:p>
                    <a:p>
                      <a:pPr marL="114744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(зворотий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</a:t>
                      </a:r>
                      <a:r>
                        <a:rPr sz="1600" b="1" spc="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 dirty="0">
                        <a:latin typeface="Times New Roman"/>
                        <a:cs typeface="Times New Roman"/>
                      </a:endParaRPr>
                    </a:p>
                    <a:p>
                      <a:pPr marL="90170" marR="1381125" algn="just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платифіліну</a:t>
                      </a:r>
                      <a:r>
                        <a:rPr sz="1600" b="1" spc="-9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гідротартрату:  0,002×10=0,02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0170" algn="just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тритурації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платифиліну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0170" marR="189230" algn="just">
                        <a:lnSpc>
                          <a:spcPct val="100000"/>
                        </a:lnSpc>
                        <a:tabLst>
                          <a:tab pos="290004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гідротартрату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(1:10)</a:t>
                      </a:r>
                      <a:r>
                        <a:rPr sz="1600" b="1" spc="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0,02×10=0,2 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папаверину гідрохлориду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0,02×10=0,2  цукру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 0,35×10=3,5 ; 3,5 – 0,2 =</a:t>
                      </a:r>
                      <a:r>
                        <a:rPr sz="16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3,30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0170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Маса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одної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дози</a:t>
                      </a:r>
                      <a:r>
                        <a:rPr sz="1600" b="1" spc="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1576070" algn="just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(0,2 + 0,2 +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3,2)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 10 =</a:t>
                      </a:r>
                      <a:r>
                        <a:rPr sz="1600" b="1" spc="-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0,37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B8"/>
                    </a:solidFill>
                  </a:tcPr>
                </a:tc>
                <a:tc>
                  <a:txBody>
                    <a:bodyPr/>
                    <a:lstStyle/>
                    <a:p>
                      <a:pPr marL="11430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(лицевий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433070">
                        <a:lnSpc>
                          <a:spcPct val="100000"/>
                        </a:lnSpc>
                        <a:tabLst>
                          <a:tab pos="237617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рец.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547370">
                        <a:lnSpc>
                          <a:spcPct val="100000"/>
                        </a:lnSpc>
                        <a:tabLst>
                          <a:tab pos="350774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Sacchari	3,3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547370" marR="250825">
                        <a:lnSpc>
                          <a:spcPct val="100000"/>
                        </a:lnSpc>
                        <a:tabLst>
                          <a:tab pos="3559175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Triturationis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Platyphyllini 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hydrot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rtratis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1: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0)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рія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	 0,2  </a:t>
                      </a:r>
                      <a:endParaRPr lang="uk-UA" sz="1600" b="1" dirty="0" smtClean="0">
                        <a:solidFill>
                          <a:srgbClr val="4D4D00"/>
                        </a:solidFill>
                        <a:latin typeface="Arial"/>
                        <a:cs typeface="Arial"/>
                      </a:endParaRPr>
                    </a:p>
                    <a:p>
                      <a:pPr marL="547370" marR="250825">
                        <a:lnSpc>
                          <a:spcPct val="100000"/>
                        </a:lnSpc>
                        <a:tabLst>
                          <a:tab pos="3559175" algn="l"/>
                        </a:tabLst>
                      </a:pPr>
                      <a:r>
                        <a:rPr sz="1600" b="1" u="heavy" dirty="0" err="1" smtClean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Pap</a:t>
                      </a:r>
                      <a:r>
                        <a:rPr sz="1600" b="1" u="heavy" spc="-10" dirty="0" err="1" smtClean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u="heavy" dirty="0" err="1" smtClean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v</a:t>
                      </a:r>
                      <a:r>
                        <a:rPr sz="1600" b="1" u="heavy" spc="-5" dirty="0" err="1" smtClean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e</a:t>
                      </a:r>
                      <a:r>
                        <a:rPr sz="1600" b="1" u="heavy" dirty="0" err="1" smtClean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rini</a:t>
                      </a:r>
                      <a:r>
                        <a:rPr sz="1600" b="1" dirty="0" smtClean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hydro</a:t>
                      </a:r>
                      <a:r>
                        <a:rPr sz="1600" b="1" u="heavy" spc="-10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c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hloridi	0,2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2052955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0,37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R="290195" algn="ctr">
                        <a:lnSpc>
                          <a:spcPct val="100000"/>
                        </a:lnSpc>
                        <a:tabLst>
                          <a:tab pos="1999614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Виготував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R="311785" algn="ctr">
                        <a:lnSpc>
                          <a:spcPct val="100000"/>
                        </a:lnSpc>
                        <a:tabLst>
                          <a:tab pos="197612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R="282575" algn="ctr">
                        <a:lnSpc>
                          <a:spcPct val="100000"/>
                        </a:lnSpc>
                        <a:tabLst>
                          <a:tab pos="2007235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Відпустив: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FF85"/>
                    </a:solidFill>
                  </a:tcPr>
                </a:tc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5967" y="1412748"/>
            <a:ext cx="8063992" cy="138531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789002" y="1454404"/>
            <a:ext cx="5070687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189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Видав: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Triturationis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Platyphyllini</a:t>
            </a:r>
            <a:endParaRPr sz="1400" dirty="0">
              <a:latin typeface="Arial"/>
              <a:cs typeface="Arial"/>
            </a:endParaRPr>
          </a:p>
          <a:p>
            <a:pPr marL="297180" marR="5080" indent="769620">
              <a:lnSpc>
                <a:spcPct val="100000"/>
              </a:lnSpc>
              <a:tabLst>
                <a:tab pos="3041015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hydrotartratis (1:10) 0,2 </a:t>
            </a:r>
            <a:r>
              <a:rPr sz="1400" b="1" spc="-5" dirty="0" err="1">
                <a:solidFill>
                  <a:srgbClr val="4D4D00"/>
                </a:solidFill>
                <a:latin typeface="Arial"/>
                <a:cs typeface="Arial"/>
              </a:rPr>
              <a:t>серія</a:t>
            </a:r>
            <a:r>
              <a:rPr sz="1400" b="1" spc="-6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endParaRPr lang="uk-UA" sz="1400" b="1" spc="-60" dirty="0" smtClean="0">
              <a:solidFill>
                <a:srgbClr val="4D4D00"/>
              </a:solidFill>
              <a:latin typeface="Arial"/>
              <a:cs typeface="Arial"/>
            </a:endParaRPr>
          </a:p>
          <a:p>
            <a:pPr marL="297180" marR="5080" indent="769620">
              <a:lnSpc>
                <a:spcPct val="100000"/>
              </a:lnSpc>
              <a:tabLst>
                <a:tab pos="3041015" algn="l"/>
              </a:tabLst>
            </a:pPr>
            <a:r>
              <a:rPr sz="1400" b="1" spc="-5" dirty="0" smtClean="0">
                <a:solidFill>
                  <a:srgbClr val="4D4D00"/>
                </a:solidFill>
                <a:latin typeface="Arial"/>
                <a:cs typeface="Arial"/>
              </a:rPr>
              <a:t>№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Дата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Підпис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Отримав: Triturationis</a:t>
            </a:r>
            <a:r>
              <a:rPr sz="1400" b="1" spc="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Platyphyllini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39370" y="2521712"/>
            <a:ext cx="578273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Да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96502" y="2308351"/>
            <a:ext cx="3729567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hydrotartratis ( 1:10) 0,2 </a:t>
            </a:r>
            <a:r>
              <a:rPr sz="1400" b="1" spc="-5" dirty="0" err="1">
                <a:solidFill>
                  <a:srgbClr val="4D4D00"/>
                </a:solidFill>
                <a:latin typeface="Arial"/>
                <a:cs typeface="Arial"/>
              </a:rPr>
              <a:t>серія</a:t>
            </a:r>
            <a:r>
              <a:rPr sz="1400" b="1" spc="-6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 smtClean="0">
                <a:solidFill>
                  <a:srgbClr val="4D4D00"/>
                </a:solidFill>
                <a:latin typeface="Arial"/>
                <a:cs typeface="Arial"/>
              </a:rPr>
              <a:t>№</a:t>
            </a:r>
            <a:endParaRPr sz="1400" dirty="0">
              <a:latin typeface="Arial"/>
              <a:cs typeface="Arial"/>
            </a:endParaRPr>
          </a:p>
          <a:p>
            <a:pPr marL="294640" algn="ctr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Підпис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5624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580" y="1448180"/>
              <a:ext cx="8077200" cy="0"/>
            </a:xfrm>
            <a:custGeom>
              <a:avLst/>
              <a:gdLst/>
              <a:ahLst/>
              <a:cxnLst/>
              <a:rect l="l" t="t" r="r" b="b"/>
              <a:pathLst>
                <a:path w="8077200">
                  <a:moveTo>
                    <a:pt x="0" y="0"/>
                  </a:moveTo>
                  <a:lnTo>
                    <a:pt x="8077200" y="0"/>
                  </a:lnTo>
                </a:path>
              </a:pathLst>
            </a:custGeom>
            <a:ln w="19050">
              <a:solidFill>
                <a:srgbClr val="99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47622" y="70103"/>
              <a:ext cx="6913245" cy="586740"/>
            </a:xfrm>
            <a:custGeom>
              <a:avLst/>
              <a:gdLst/>
              <a:ahLst/>
              <a:cxnLst/>
              <a:rect l="l" t="t" r="r" b="b"/>
              <a:pathLst>
                <a:path w="6913245" h="586740">
                  <a:moveTo>
                    <a:pt x="6912864" y="0"/>
                  </a:moveTo>
                  <a:lnTo>
                    <a:pt x="0" y="0"/>
                  </a:lnTo>
                  <a:lnTo>
                    <a:pt x="0" y="586740"/>
                  </a:lnTo>
                  <a:lnTo>
                    <a:pt x="6912864" y="586740"/>
                  </a:lnTo>
                  <a:lnTo>
                    <a:pt x="6912864" y="0"/>
                  </a:lnTo>
                  <a:close/>
                </a:path>
              </a:pathLst>
            </a:custGeom>
            <a:solidFill>
              <a:srgbClr val="EFFF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402501" y="100839"/>
            <a:ext cx="85394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ОКРЕМІ 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ВИПАДКИ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ВИГОТОВЛЕННЯ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ПОРОШКІВ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З</a:t>
            </a:r>
            <a:r>
              <a:rPr sz="16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ОТРУЙНИМИ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СИЛЬНОДІЮЧИМИ РЕЧОВИНАМИ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66325" y="1632840"/>
            <a:ext cx="11341947" cy="1029969"/>
            <a:chOff x="499744" y="1632839"/>
            <a:chExt cx="8506460" cy="1029969"/>
          </a:xfrm>
        </p:grpSpPr>
        <p:sp>
          <p:nvSpPr>
            <p:cNvPr id="11" name="object 11"/>
            <p:cNvSpPr/>
            <p:nvPr/>
          </p:nvSpPr>
          <p:spPr>
            <a:xfrm>
              <a:off x="504824" y="1637919"/>
              <a:ext cx="8496300" cy="360680"/>
            </a:xfrm>
            <a:custGeom>
              <a:avLst/>
              <a:gdLst/>
              <a:ahLst/>
              <a:cxnLst/>
              <a:rect l="l" t="t" r="r" b="b"/>
              <a:pathLst>
                <a:path w="8496300" h="360680">
                  <a:moveTo>
                    <a:pt x="8436229" y="0"/>
                  </a:moveTo>
                  <a:lnTo>
                    <a:pt x="60070" y="0"/>
                  </a:lnTo>
                  <a:lnTo>
                    <a:pt x="36690" y="4724"/>
                  </a:lnTo>
                  <a:lnTo>
                    <a:pt x="17595" y="17605"/>
                  </a:lnTo>
                  <a:lnTo>
                    <a:pt x="4721" y="36701"/>
                  </a:lnTo>
                  <a:lnTo>
                    <a:pt x="0" y="60070"/>
                  </a:lnTo>
                  <a:lnTo>
                    <a:pt x="0" y="300354"/>
                  </a:lnTo>
                  <a:lnTo>
                    <a:pt x="4721" y="323724"/>
                  </a:lnTo>
                  <a:lnTo>
                    <a:pt x="17595" y="342820"/>
                  </a:lnTo>
                  <a:lnTo>
                    <a:pt x="36690" y="355701"/>
                  </a:lnTo>
                  <a:lnTo>
                    <a:pt x="60070" y="360425"/>
                  </a:lnTo>
                  <a:lnTo>
                    <a:pt x="8436229" y="360425"/>
                  </a:lnTo>
                  <a:lnTo>
                    <a:pt x="8459598" y="355701"/>
                  </a:lnTo>
                  <a:lnTo>
                    <a:pt x="8478694" y="342820"/>
                  </a:lnTo>
                  <a:lnTo>
                    <a:pt x="8491575" y="323724"/>
                  </a:lnTo>
                  <a:lnTo>
                    <a:pt x="8496300" y="300354"/>
                  </a:lnTo>
                  <a:lnTo>
                    <a:pt x="8496300" y="60070"/>
                  </a:lnTo>
                  <a:lnTo>
                    <a:pt x="8491575" y="36701"/>
                  </a:lnTo>
                  <a:lnTo>
                    <a:pt x="8478694" y="17605"/>
                  </a:lnTo>
                  <a:lnTo>
                    <a:pt x="8459598" y="4724"/>
                  </a:lnTo>
                  <a:lnTo>
                    <a:pt x="8436229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4824" y="1637919"/>
              <a:ext cx="8496300" cy="360680"/>
            </a:xfrm>
            <a:custGeom>
              <a:avLst/>
              <a:gdLst/>
              <a:ahLst/>
              <a:cxnLst/>
              <a:rect l="l" t="t" r="r" b="b"/>
              <a:pathLst>
                <a:path w="8496300" h="360680">
                  <a:moveTo>
                    <a:pt x="0" y="60070"/>
                  </a:moveTo>
                  <a:lnTo>
                    <a:pt x="4721" y="36701"/>
                  </a:lnTo>
                  <a:lnTo>
                    <a:pt x="17595" y="17605"/>
                  </a:lnTo>
                  <a:lnTo>
                    <a:pt x="36690" y="4724"/>
                  </a:lnTo>
                  <a:lnTo>
                    <a:pt x="60070" y="0"/>
                  </a:lnTo>
                  <a:lnTo>
                    <a:pt x="8436229" y="0"/>
                  </a:lnTo>
                  <a:lnTo>
                    <a:pt x="8459598" y="4724"/>
                  </a:lnTo>
                  <a:lnTo>
                    <a:pt x="8478694" y="17605"/>
                  </a:lnTo>
                  <a:lnTo>
                    <a:pt x="8491575" y="36701"/>
                  </a:lnTo>
                  <a:lnTo>
                    <a:pt x="8496300" y="60070"/>
                  </a:lnTo>
                  <a:lnTo>
                    <a:pt x="8496300" y="300354"/>
                  </a:lnTo>
                  <a:lnTo>
                    <a:pt x="8491575" y="323724"/>
                  </a:lnTo>
                  <a:lnTo>
                    <a:pt x="8478694" y="342820"/>
                  </a:lnTo>
                  <a:lnTo>
                    <a:pt x="8459598" y="355701"/>
                  </a:lnTo>
                  <a:lnTo>
                    <a:pt x="8436229" y="360425"/>
                  </a:lnTo>
                  <a:lnTo>
                    <a:pt x="60070" y="360425"/>
                  </a:lnTo>
                  <a:lnTo>
                    <a:pt x="36690" y="355701"/>
                  </a:lnTo>
                  <a:lnTo>
                    <a:pt x="17595" y="342820"/>
                  </a:lnTo>
                  <a:lnTo>
                    <a:pt x="4721" y="323724"/>
                  </a:lnTo>
                  <a:lnTo>
                    <a:pt x="0" y="300354"/>
                  </a:lnTo>
                  <a:lnTo>
                    <a:pt x="0" y="6007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56579" y="2098929"/>
              <a:ext cx="2447925" cy="558800"/>
            </a:xfrm>
            <a:custGeom>
              <a:avLst/>
              <a:gdLst/>
              <a:ahLst/>
              <a:cxnLst/>
              <a:rect l="l" t="t" r="r" b="b"/>
              <a:pathLst>
                <a:path w="2447925" h="558800">
                  <a:moveTo>
                    <a:pt x="2354453" y="0"/>
                  </a:moveTo>
                  <a:lnTo>
                    <a:pt x="93091" y="0"/>
                  </a:lnTo>
                  <a:lnTo>
                    <a:pt x="56846" y="7312"/>
                  </a:lnTo>
                  <a:lnTo>
                    <a:pt x="27257" y="27257"/>
                  </a:lnTo>
                  <a:lnTo>
                    <a:pt x="7312" y="56846"/>
                  </a:lnTo>
                  <a:lnTo>
                    <a:pt x="0" y="93091"/>
                  </a:lnTo>
                  <a:lnTo>
                    <a:pt x="0" y="465455"/>
                  </a:lnTo>
                  <a:lnTo>
                    <a:pt x="7312" y="501699"/>
                  </a:lnTo>
                  <a:lnTo>
                    <a:pt x="27257" y="531288"/>
                  </a:lnTo>
                  <a:lnTo>
                    <a:pt x="56846" y="551233"/>
                  </a:lnTo>
                  <a:lnTo>
                    <a:pt x="93091" y="558546"/>
                  </a:lnTo>
                  <a:lnTo>
                    <a:pt x="2354453" y="558546"/>
                  </a:lnTo>
                  <a:lnTo>
                    <a:pt x="2390697" y="551233"/>
                  </a:lnTo>
                  <a:lnTo>
                    <a:pt x="2420286" y="531288"/>
                  </a:lnTo>
                  <a:lnTo>
                    <a:pt x="2440231" y="501699"/>
                  </a:lnTo>
                  <a:lnTo>
                    <a:pt x="2447544" y="465455"/>
                  </a:lnTo>
                  <a:lnTo>
                    <a:pt x="2447544" y="93091"/>
                  </a:lnTo>
                  <a:lnTo>
                    <a:pt x="2440231" y="56846"/>
                  </a:lnTo>
                  <a:lnTo>
                    <a:pt x="2420286" y="27257"/>
                  </a:lnTo>
                  <a:lnTo>
                    <a:pt x="2390697" y="7312"/>
                  </a:lnTo>
                  <a:lnTo>
                    <a:pt x="2354453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156579" y="2098929"/>
              <a:ext cx="2447925" cy="558800"/>
            </a:xfrm>
            <a:custGeom>
              <a:avLst/>
              <a:gdLst/>
              <a:ahLst/>
              <a:cxnLst/>
              <a:rect l="l" t="t" r="r" b="b"/>
              <a:pathLst>
                <a:path w="2447925" h="558800">
                  <a:moveTo>
                    <a:pt x="0" y="93091"/>
                  </a:moveTo>
                  <a:lnTo>
                    <a:pt x="7312" y="56846"/>
                  </a:lnTo>
                  <a:lnTo>
                    <a:pt x="27257" y="27257"/>
                  </a:lnTo>
                  <a:lnTo>
                    <a:pt x="56846" y="7312"/>
                  </a:lnTo>
                  <a:lnTo>
                    <a:pt x="93091" y="0"/>
                  </a:lnTo>
                  <a:lnTo>
                    <a:pt x="2354453" y="0"/>
                  </a:lnTo>
                  <a:lnTo>
                    <a:pt x="2390697" y="7312"/>
                  </a:lnTo>
                  <a:lnTo>
                    <a:pt x="2420286" y="27257"/>
                  </a:lnTo>
                  <a:lnTo>
                    <a:pt x="2440231" y="56846"/>
                  </a:lnTo>
                  <a:lnTo>
                    <a:pt x="2447544" y="93091"/>
                  </a:lnTo>
                  <a:lnTo>
                    <a:pt x="2447544" y="465455"/>
                  </a:lnTo>
                  <a:lnTo>
                    <a:pt x="2440231" y="501699"/>
                  </a:lnTo>
                  <a:lnTo>
                    <a:pt x="2420286" y="531288"/>
                  </a:lnTo>
                  <a:lnTo>
                    <a:pt x="2390697" y="551233"/>
                  </a:lnTo>
                  <a:lnTo>
                    <a:pt x="2354453" y="558546"/>
                  </a:lnTo>
                  <a:lnTo>
                    <a:pt x="93091" y="558546"/>
                  </a:lnTo>
                  <a:lnTo>
                    <a:pt x="56846" y="551233"/>
                  </a:lnTo>
                  <a:lnTo>
                    <a:pt x="27257" y="531288"/>
                  </a:lnTo>
                  <a:lnTo>
                    <a:pt x="7312" y="501699"/>
                  </a:lnTo>
                  <a:lnTo>
                    <a:pt x="0" y="465455"/>
                  </a:lnTo>
                  <a:lnTo>
                    <a:pt x="0" y="93091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964507" y="2108707"/>
            <a:ext cx="1683173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Індиферентна</a:t>
            </a:r>
            <a:endParaRPr sz="1400">
              <a:latin typeface="Arial"/>
              <a:cs typeface="Arial"/>
            </a:endParaRPr>
          </a:p>
          <a:p>
            <a:pPr marL="52705" algn="ctr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речовина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81415" y="697865"/>
            <a:ext cx="11482493" cy="5487670"/>
            <a:chOff x="361061" y="697865"/>
            <a:chExt cx="8611870" cy="548767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877" y="5092826"/>
              <a:ext cx="4968240" cy="36042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39877" y="5092826"/>
              <a:ext cx="4968240" cy="360680"/>
            </a:xfrm>
            <a:custGeom>
              <a:avLst/>
              <a:gdLst/>
              <a:ahLst/>
              <a:cxnLst/>
              <a:rect l="l" t="t" r="r" b="b"/>
              <a:pathLst>
                <a:path w="4968240" h="360679">
                  <a:moveTo>
                    <a:pt x="0" y="60071"/>
                  </a:moveTo>
                  <a:lnTo>
                    <a:pt x="4721" y="36701"/>
                  </a:lnTo>
                  <a:lnTo>
                    <a:pt x="17595" y="17605"/>
                  </a:lnTo>
                  <a:lnTo>
                    <a:pt x="36690" y="4724"/>
                  </a:lnTo>
                  <a:lnTo>
                    <a:pt x="60071" y="0"/>
                  </a:lnTo>
                  <a:lnTo>
                    <a:pt x="4908169" y="0"/>
                  </a:lnTo>
                  <a:lnTo>
                    <a:pt x="4931538" y="4724"/>
                  </a:lnTo>
                  <a:lnTo>
                    <a:pt x="4950634" y="17605"/>
                  </a:lnTo>
                  <a:lnTo>
                    <a:pt x="4963515" y="36701"/>
                  </a:lnTo>
                  <a:lnTo>
                    <a:pt x="4968240" y="60071"/>
                  </a:lnTo>
                  <a:lnTo>
                    <a:pt x="4968240" y="300355"/>
                  </a:lnTo>
                  <a:lnTo>
                    <a:pt x="4963515" y="323724"/>
                  </a:lnTo>
                  <a:lnTo>
                    <a:pt x="4950634" y="342820"/>
                  </a:lnTo>
                  <a:lnTo>
                    <a:pt x="4931538" y="355701"/>
                  </a:lnTo>
                  <a:lnTo>
                    <a:pt x="4908169" y="360426"/>
                  </a:lnTo>
                  <a:lnTo>
                    <a:pt x="60071" y="360426"/>
                  </a:lnTo>
                  <a:lnTo>
                    <a:pt x="36690" y="355701"/>
                  </a:lnTo>
                  <a:lnTo>
                    <a:pt x="17595" y="342820"/>
                  </a:lnTo>
                  <a:lnTo>
                    <a:pt x="4721" y="323724"/>
                  </a:lnTo>
                  <a:lnTo>
                    <a:pt x="0" y="300355"/>
                  </a:lnTo>
                  <a:lnTo>
                    <a:pt x="0" y="6007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877" y="5608700"/>
              <a:ext cx="4968240" cy="57150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39877" y="5608700"/>
              <a:ext cx="4968240" cy="571500"/>
            </a:xfrm>
            <a:custGeom>
              <a:avLst/>
              <a:gdLst/>
              <a:ahLst/>
              <a:cxnLst/>
              <a:rect l="l" t="t" r="r" b="b"/>
              <a:pathLst>
                <a:path w="4968240" h="571500">
                  <a:moveTo>
                    <a:pt x="0" y="95250"/>
                  </a:moveTo>
                  <a:lnTo>
                    <a:pt x="7485" y="58175"/>
                  </a:lnTo>
                  <a:lnTo>
                    <a:pt x="27898" y="27898"/>
                  </a:lnTo>
                  <a:lnTo>
                    <a:pt x="58175" y="7485"/>
                  </a:lnTo>
                  <a:lnTo>
                    <a:pt x="95250" y="0"/>
                  </a:lnTo>
                  <a:lnTo>
                    <a:pt x="4872990" y="0"/>
                  </a:lnTo>
                  <a:lnTo>
                    <a:pt x="4910054" y="7485"/>
                  </a:lnTo>
                  <a:lnTo>
                    <a:pt x="4940331" y="27898"/>
                  </a:lnTo>
                  <a:lnTo>
                    <a:pt x="4960750" y="58175"/>
                  </a:lnTo>
                  <a:lnTo>
                    <a:pt x="4968240" y="95250"/>
                  </a:lnTo>
                  <a:lnTo>
                    <a:pt x="4968240" y="476250"/>
                  </a:lnTo>
                  <a:lnTo>
                    <a:pt x="4960750" y="513324"/>
                  </a:lnTo>
                  <a:lnTo>
                    <a:pt x="4940331" y="543601"/>
                  </a:lnTo>
                  <a:lnTo>
                    <a:pt x="4910054" y="564014"/>
                  </a:lnTo>
                  <a:lnTo>
                    <a:pt x="4872990" y="571500"/>
                  </a:lnTo>
                  <a:lnTo>
                    <a:pt x="95250" y="571500"/>
                  </a:lnTo>
                  <a:lnTo>
                    <a:pt x="58175" y="564014"/>
                  </a:lnTo>
                  <a:lnTo>
                    <a:pt x="27898" y="543601"/>
                  </a:lnTo>
                  <a:lnTo>
                    <a:pt x="7485" y="51332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5859" y="3692270"/>
              <a:ext cx="5112258" cy="43281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95859" y="3692270"/>
              <a:ext cx="5112385" cy="433070"/>
            </a:xfrm>
            <a:custGeom>
              <a:avLst/>
              <a:gdLst/>
              <a:ahLst/>
              <a:cxnLst/>
              <a:rect l="l" t="t" r="r" b="b"/>
              <a:pathLst>
                <a:path w="5112385" h="433070">
                  <a:moveTo>
                    <a:pt x="0" y="72135"/>
                  </a:moveTo>
                  <a:lnTo>
                    <a:pt x="5668" y="44041"/>
                  </a:lnTo>
                  <a:lnTo>
                    <a:pt x="21128" y="21113"/>
                  </a:lnTo>
                  <a:lnTo>
                    <a:pt x="44057" y="5663"/>
                  </a:lnTo>
                  <a:lnTo>
                    <a:pt x="72136" y="0"/>
                  </a:lnTo>
                  <a:lnTo>
                    <a:pt x="5040121" y="0"/>
                  </a:lnTo>
                  <a:lnTo>
                    <a:pt x="5068216" y="5663"/>
                  </a:lnTo>
                  <a:lnTo>
                    <a:pt x="5091144" y="21113"/>
                  </a:lnTo>
                  <a:lnTo>
                    <a:pt x="5106594" y="44041"/>
                  </a:lnTo>
                  <a:lnTo>
                    <a:pt x="5112258" y="72135"/>
                  </a:lnTo>
                  <a:lnTo>
                    <a:pt x="5112258" y="360679"/>
                  </a:lnTo>
                  <a:lnTo>
                    <a:pt x="5106594" y="388774"/>
                  </a:lnTo>
                  <a:lnTo>
                    <a:pt x="5091144" y="411702"/>
                  </a:lnTo>
                  <a:lnTo>
                    <a:pt x="5068216" y="427152"/>
                  </a:lnTo>
                  <a:lnTo>
                    <a:pt x="5040121" y="432815"/>
                  </a:lnTo>
                  <a:lnTo>
                    <a:pt x="72136" y="432815"/>
                  </a:lnTo>
                  <a:lnTo>
                    <a:pt x="44057" y="427152"/>
                  </a:lnTo>
                  <a:lnTo>
                    <a:pt x="21128" y="411702"/>
                  </a:lnTo>
                  <a:lnTo>
                    <a:pt x="5668" y="388774"/>
                  </a:lnTo>
                  <a:lnTo>
                    <a:pt x="0" y="360679"/>
                  </a:lnTo>
                  <a:lnTo>
                    <a:pt x="0" y="72135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0535" y="702945"/>
              <a:ext cx="8497062" cy="73837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70535" y="702945"/>
              <a:ext cx="8497570" cy="738505"/>
            </a:xfrm>
            <a:custGeom>
              <a:avLst/>
              <a:gdLst/>
              <a:ahLst/>
              <a:cxnLst/>
              <a:rect l="l" t="t" r="r" b="b"/>
              <a:pathLst>
                <a:path w="8497570" h="738505">
                  <a:moveTo>
                    <a:pt x="0" y="68452"/>
                  </a:moveTo>
                  <a:lnTo>
                    <a:pt x="5383" y="41790"/>
                  </a:lnTo>
                  <a:lnTo>
                    <a:pt x="20062" y="20034"/>
                  </a:lnTo>
                  <a:lnTo>
                    <a:pt x="41833" y="5373"/>
                  </a:lnTo>
                  <a:lnTo>
                    <a:pt x="68491" y="0"/>
                  </a:lnTo>
                  <a:lnTo>
                    <a:pt x="8428609" y="0"/>
                  </a:lnTo>
                  <a:lnTo>
                    <a:pt x="8455271" y="5373"/>
                  </a:lnTo>
                  <a:lnTo>
                    <a:pt x="8477027" y="20034"/>
                  </a:lnTo>
                  <a:lnTo>
                    <a:pt x="8491688" y="41790"/>
                  </a:lnTo>
                  <a:lnTo>
                    <a:pt x="8497062" y="68452"/>
                  </a:lnTo>
                  <a:lnTo>
                    <a:pt x="8497062" y="669925"/>
                  </a:lnTo>
                  <a:lnTo>
                    <a:pt x="8491688" y="696587"/>
                  </a:lnTo>
                  <a:lnTo>
                    <a:pt x="8477027" y="718343"/>
                  </a:lnTo>
                  <a:lnTo>
                    <a:pt x="8455271" y="733004"/>
                  </a:lnTo>
                  <a:lnTo>
                    <a:pt x="8428609" y="738377"/>
                  </a:lnTo>
                  <a:lnTo>
                    <a:pt x="68491" y="738377"/>
                  </a:lnTo>
                  <a:lnTo>
                    <a:pt x="41833" y="733004"/>
                  </a:lnTo>
                  <a:lnTo>
                    <a:pt x="20062" y="718343"/>
                  </a:lnTo>
                  <a:lnTo>
                    <a:pt x="5383" y="696587"/>
                  </a:lnTo>
                  <a:lnTo>
                    <a:pt x="0" y="669925"/>
                  </a:lnTo>
                  <a:lnTo>
                    <a:pt x="0" y="6845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6141" y="2969894"/>
              <a:ext cx="5112258" cy="57607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66141" y="2969894"/>
              <a:ext cx="5112385" cy="576580"/>
            </a:xfrm>
            <a:custGeom>
              <a:avLst/>
              <a:gdLst/>
              <a:ahLst/>
              <a:cxnLst/>
              <a:rect l="l" t="t" r="r" b="b"/>
              <a:pathLst>
                <a:path w="5112385" h="576579">
                  <a:moveTo>
                    <a:pt x="0" y="96012"/>
                  </a:moveTo>
                  <a:lnTo>
                    <a:pt x="7545" y="58614"/>
                  </a:lnTo>
                  <a:lnTo>
                    <a:pt x="28122" y="28098"/>
                  </a:lnTo>
                  <a:lnTo>
                    <a:pt x="58641" y="7536"/>
                  </a:lnTo>
                  <a:lnTo>
                    <a:pt x="96012" y="0"/>
                  </a:lnTo>
                  <a:lnTo>
                    <a:pt x="5016246" y="0"/>
                  </a:lnTo>
                  <a:lnTo>
                    <a:pt x="5053643" y="7536"/>
                  </a:lnTo>
                  <a:lnTo>
                    <a:pt x="5084159" y="28098"/>
                  </a:lnTo>
                  <a:lnTo>
                    <a:pt x="5104721" y="58614"/>
                  </a:lnTo>
                  <a:lnTo>
                    <a:pt x="5112258" y="96012"/>
                  </a:lnTo>
                  <a:lnTo>
                    <a:pt x="5112258" y="480059"/>
                  </a:lnTo>
                  <a:lnTo>
                    <a:pt x="5104721" y="517457"/>
                  </a:lnTo>
                  <a:lnTo>
                    <a:pt x="5084159" y="547973"/>
                  </a:lnTo>
                  <a:lnTo>
                    <a:pt x="5053643" y="568535"/>
                  </a:lnTo>
                  <a:lnTo>
                    <a:pt x="5016246" y="576071"/>
                  </a:lnTo>
                  <a:lnTo>
                    <a:pt x="96012" y="576071"/>
                  </a:lnTo>
                  <a:lnTo>
                    <a:pt x="58641" y="568535"/>
                  </a:lnTo>
                  <a:lnTo>
                    <a:pt x="28122" y="547973"/>
                  </a:lnTo>
                  <a:lnTo>
                    <a:pt x="7545" y="517457"/>
                  </a:lnTo>
                  <a:lnTo>
                    <a:pt x="0" y="480059"/>
                  </a:lnTo>
                  <a:lnTo>
                    <a:pt x="0" y="96012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5859" y="4308729"/>
              <a:ext cx="5112258" cy="57683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95859" y="4308729"/>
              <a:ext cx="5112385" cy="577215"/>
            </a:xfrm>
            <a:custGeom>
              <a:avLst/>
              <a:gdLst/>
              <a:ahLst/>
              <a:cxnLst/>
              <a:rect l="l" t="t" r="r" b="b"/>
              <a:pathLst>
                <a:path w="5112385" h="577214">
                  <a:moveTo>
                    <a:pt x="0" y="96139"/>
                  </a:moveTo>
                  <a:lnTo>
                    <a:pt x="7554" y="58721"/>
                  </a:lnTo>
                  <a:lnTo>
                    <a:pt x="28157" y="28162"/>
                  </a:lnTo>
                  <a:lnTo>
                    <a:pt x="58716" y="7556"/>
                  </a:lnTo>
                  <a:lnTo>
                    <a:pt x="96139" y="0"/>
                  </a:lnTo>
                  <a:lnTo>
                    <a:pt x="5016119" y="0"/>
                  </a:lnTo>
                  <a:lnTo>
                    <a:pt x="5053536" y="7556"/>
                  </a:lnTo>
                  <a:lnTo>
                    <a:pt x="5084095" y="28162"/>
                  </a:lnTo>
                  <a:lnTo>
                    <a:pt x="5104701" y="58721"/>
                  </a:lnTo>
                  <a:lnTo>
                    <a:pt x="5112258" y="96139"/>
                  </a:lnTo>
                  <a:lnTo>
                    <a:pt x="5112258" y="480695"/>
                  </a:lnTo>
                  <a:lnTo>
                    <a:pt x="5104701" y="518112"/>
                  </a:lnTo>
                  <a:lnTo>
                    <a:pt x="5084095" y="548671"/>
                  </a:lnTo>
                  <a:lnTo>
                    <a:pt x="5053536" y="569277"/>
                  </a:lnTo>
                  <a:lnTo>
                    <a:pt x="5016119" y="576834"/>
                  </a:lnTo>
                  <a:lnTo>
                    <a:pt x="96139" y="576834"/>
                  </a:lnTo>
                  <a:lnTo>
                    <a:pt x="58716" y="569277"/>
                  </a:lnTo>
                  <a:lnTo>
                    <a:pt x="28157" y="548671"/>
                  </a:lnTo>
                  <a:lnTo>
                    <a:pt x="7554" y="518112"/>
                  </a:lnTo>
                  <a:lnTo>
                    <a:pt x="0" y="480695"/>
                  </a:lnTo>
                  <a:lnTo>
                    <a:pt x="0" y="9613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660740" y="3027425"/>
            <a:ext cx="11068473" cy="32578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5095" marR="3564890" indent="1905" algn="ctr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Отримують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вимогу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0,2 тритурації платифіліну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гідротартрату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(1:10),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висипають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ступку і</a:t>
            </a:r>
            <a:r>
              <a:rPr sz="1400" b="1" spc="114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</a:t>
            </a:r>
            <a:endParaRPr sz="1400" dirty="0">
              <a:latin typeface="Arial"/>
              <a:cs typeface="Arial"/>
            </a:endParaRPr>
          </a:p>
          <a:p>
            <a:pPr marL="75565" marR="3456940" indent="-63500">
              <a:lnSpc>
                <a:spcPts val="4580"/>
              </a:lnSpc>
              <a:spcBef>
                <a:spcPts val="340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0,2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папаверину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гідрохлориду,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перемішують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кілька прийомів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залишок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цукру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r>
              <a:rPr sz="1400" b="1" spc="9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капсули,</a:t>
            </a:r>
            <a:endParaRPr sz="1400" dirty="0">
              <a:latin typeface="Arial"/>
              <a:cs typeface="Arial"/>
            </a:endParaRPr>
          </a:p>
          <a:p>
            <a:pPr marR="3380740" algn="ctr">
              <a:lnSpc>
                <a:spcPts val="1045"/>
              </a:lnSpc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однорідності</a:t>
            </a:r>
            <a:endParaRPr sz="1400" dirty="0">
              <a:latin typeface="Arial"/>
              <a:cs typeface="Arial"/>
            </a:endParaRPr>
          </a:p>
          <a:p>
            <a:pPr marL="1203325" marR="4441190" algn="ctr">
              <a:lnSpc>
                <a:spcPct val="241299"/>
              </a:lnSpc>
              <a:spcBef>
                <a:spcPts val="430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Розважують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 0,37 на 10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 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</a:t>
            </a:r>
            <a:r>
              <a:rPr sz="14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оформляють</a:t>
            </a:r>
            <a:endParaRPr sz="1400" dirty="0">
              <a:latin typeface="Arial"/>
              <a:cs typeface="Arial"/>
            </a:endParaRPr>
          </a:p>
          <a:p>
            <a:pPr marR="3234690" algn="ctr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400" dirty="0">
              <a:latin typeface="Arial"/>
              <a:cs typeface="Arial"/>
            </a:endParaRPr>
          </a:p>
          <a:p>
            <a:pPr marL="967105" algn="ctr">
              <a:lnSpc>
                <a:spcPct val="100000"/>
              </a:lnSpc>
              <a:spcBef>
                <a:spcPts val="960"/>
              </a:spcBef>
            </a:pP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Оформлення: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№ рецепта,</a:t>
            </a:r>
            <a:r>
              <a:rPr sz="1800" b="1" spc="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«Сигнатура»,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967740" algn="ctr">
              <a:lnSpc>
                <a:spcPct val="100000"/>
              </a:lnSpc>
              <a:tabLst>
                <a:tab pos="2609850" algn="l"/>
                <a:tab pos="6086475" algn="l"/>
              </a:tabLst>
            </a:pP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«Поводитись	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з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обережністю»,</a:t>
            </a:r>
            <a:r>
              <a:rPr sz="1800" b="1" spc="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«Берегти</a:t>
            </a:r>
            <a:r>
              <a:rPr sz="1800" b="1" spc="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від	дітей»,</a:t>
            </a:r>
            <a:r>
              <a:rPr sz="1800" b="1" spc="-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опечатують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719328" y="702564"/>
            <a:ext cx="11281833" cy="4887595"/>
            <a:chOff x="539495" y="702563"/>
            <a:chExt cx="8461375" cy="4887595"/>
          </a:xfrm>
        </p:grpSpPr>
        <p:sp>
          <p:nvSpPr>
            <p:cNvPr id="31" name="object 31"/>
            <p:cNvSpPr/>
            <p:nvPr/>
          </p:nvSpPr>
          <p:spPr>
            <a:xfrm>
              <a:off x="5478399" y="2399918"/>
              <a:ext cx="576580" cy="76200"/>
            </a:xfrm>
            <a:custGeom>
              <a:avLst/>
              <a:gdLst/>
              <a:ahLst/>
              <a:cxnLst/>
              <a:rect l="l" t="t" r="r" b="b"/>
              <a:pathLst>
                <a:path w="576579" h="76200">
                  <a:moveTo>
                    <a:pt x="499872" y="0"/>
                  </a:moveTo>
                  <a:lnTo>
                    <a:pt x="499872" y="76200"/>
                  </a:lnTo>
                  <a:lnTo>
                    <a:pt x="563372" y="44450"/>
                  </a:lnTo>
                  <a:lnTo>
                    <a:pt x="512572" y="44450"/>
                  </a:lnTo>
                  <a:lnTo>
                    <a:pt x="512572" y="31750"/>
                  </a:lnTo>
                  <a:lnTo>
                    <a:pt x="563372" y="31750"/>
                  </a:lnTo>
                  <a:lnTo>
                    <a:pt x="499872" y="0"/>
                  </a:lnTo>
                  <a:close/>
                </a:path>
                <a:path w="576579" h="76200">
                  <a:moveTo>
                    <a:pt x="499872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499872" y="44450"/>
                  </a:lnTo>
                  <a:lnTo>
                    <a:pt x="499872" y="31750"/>
                  </a:lnTo>
                  <a:close/>
                </a:path>
                <a:path w="576579" h="76200">
                  <a:moveTo>
                    <a:pt x="563372" y="31750"/>
                  </a:moveTo>
                  <a:lnTo>
                    <a:pt x="512572" y="31750"/>
                  </a:lnTo>
                  <a:lnTo>
                    <a:pt x="512572" y="44450"/>
                  </a:lnTo>
                  <a:lnTo>
                    <a:pt x="563372" y="44450"/>
                  </a:lnTo>
                  <a:lnTo>
                    <a:pt x="576072" y="38100"/>
                  </a:lnTo>
                  <a:lnTo>
                    <a:pt x="563372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62047" y="2825877"/>
              <a:ext cx="76200" cy="14401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62047" y="3547490"/>
              <a:ext cx="76200" cy="14478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34437" y="4164710"/>
              <a:ext cx="76200" cy="14401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65728" y="4940427"/>
              <a:ext cx="76200" cy="14478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65728" y="5445633"/>
              <a:ext cx="76200" cy="14401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539495" y="702563"/>
              <a:ext cx="8461375" cy="738505"/>
            </a:xfrm>
            <a:custGeom>
              <a:avLst/>
              <a:gdLst/>
              <a:ahLst/>
              <a:cxnLst/>
              <a:rect l="l" t="t" r="r" b="b"/>
              <a:pathLst>
                <a:path w="8461375" h="738505">
                  <a:moveTo>
                    <a:pt x="8461248" y="0"/>
                  </a:moveTo>
                  <a:lnTo>
                    <a:pt x="0" y="0"/>
                  </a:lnTo>
                  <a:lnTo>
                    <a:pt x="0" y="738377"/>
                  </a:lnTo>
                  <a:lnTo>
                    <a:pt x="8461248" y="738377"/>
                  </a:lnTo>
                  <a:lnTo>
                    <a:pt x="8461248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824316" y="731013"/>
            <a:ext cx="10839873" cy="10124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7200" algn="just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Підготовка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робочого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місця, підбір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посуду,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допоміжних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матеріалів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. Обробка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робочої  поверхні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стола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чашок терезів дезінфікуючими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засобами,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дозволеними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 використання в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умовах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 marL="139700" algn="ctr">
              <a:lnSpc>
                <a:spcPct val="100000"/>
              </a:lnSpc>
            </a:pPr>
            <a:r>
              <a:rPr sz="1600" b="1" spc="-20" dirty="0">
                <a:latin typeface="Arial"/>
                <a:cs typeface="Arial"/>
              </a:rPr>
              <a:t>Технологія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481585" y="2001011"/>
            <a:ext cx="6830060" cy="873760"/>
            <a:chOff x="361188" y="2001011"/>
            <a:chExt cx="5122545" cy="873760"/>
          </a:xfrm>
        </p:grpSpPr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6141" y="2005964"/>
              <a:ext cx="5112258" cy="863346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366141" y="2005964"/>
              <a:ext cx="5112385" cy="863600"/>
            </a:xfrm>
            <a:custGeom>
              <a:avLst/>
              <a:gdLst/>
              <a:ahLst/>
              <a:cxnLst/>
              <a:rect l="l" t="t" r="r" b="b"/>
              <a:pathLst>
                <a:path w="5112385" h="863600">
                  <a:moveTo>
                    <a:pt x="0" y="143890"/>
                  </a:moveTo>
                  <a:lnTo>
                    <a:pt x="7336" y="98397"/>
                  </a:lnTo>
                  <a:lnTo>
                    <a:pt x="27764" y="58896"/>
                  </a:lnTo>
                  <a:lnTo>
                    <a:pt x="58912" y="27753"/>
                  </a:lnTo>
                  <a:lnTo>
                    <a:pt x="98412" y="7332"/>
                  </a:lnTo>
                  <a:lnTo>
                    <a:pt x="143890" y="0"/>
                  </a:lnTo>
                  <a:lnTo>
                    <a:pt x="4968367" y="0"/>
                  </a:lnTo>
                  <a:lnTo>
                    <a:pt x="5013860" y="7332"/>
                  </a:lnTo>
                  <a:lnTo>
                    <a:pt x="5053361" y="27753"/>
                  </a:lnTo>
                  <a:lnTo>
                    <a:pt x="5084504" y="58896"/>
                  </a:lnTo>
                  <a:lnTo>
                    <a:pt x="5104925" y="98397"/>
                  </a:lnTo>
                  <a:lnTo>
                    <a:pt x="5112258" y="143890"/>
                  </a:lnTo>
                  <a:lnTo>
                    <a:pt x="5112258" y="719455"/>
                  </a:lnTo>
                  <a:lnTo>
                    <a:pt x="5104925" y="764948"/>
                  </a:lnTo>
                  <a:lnTo>
                    <a:pt x="5084504" y="804449"/>
                  </a:lnTo>
                  <a:lnTo>
                    <a:pt x="5053361" y="835592"/>
                  </a:lnTo>
                  <a:lnTo>
                    <a:pt x="5013860" y="856013"/>
                  </a:lnTo>
                  <a:lnTo>
                    <a:pt x="4968367" y="863346"/>
                  </a:lnTo>
                  <a:lnTo>
                    <a:pt x="143890" y="863346"/>
                  </a:lnTo>
                  <a:lnTo>
                    <a:pt x="98412" y="856013"/>
                  </a:lnTo>
                  <a:lnTo>
                    <a:pt x="58912" y="835592"/>
                  </a:lnTo>
                  <a:lnTo>
                    <a:pt x="27764" y="804449"/>
                  </a:lnTo>
                  <a:lnTo>
                    <a:pt x="7336" y="764948"/>
                  </a:lnTo>
                  <a:lnTo>
                    <a:pt x="0" y="719455"/>
                  </a:lnTo>
                  <a:lnTo>
                    <a:pt x="0" y="14389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721359" y="2100072"/>
            <a:ext cx="6350847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ступці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ретельно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розтирають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3,3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цукру,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відбирають 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капсулу,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залишивши приблизно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0,2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(1 :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1)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по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відношенню до тритурації платифіліну</a:t>
            </a:r>
            <a:r>
              <a:rPr sz="1400" b="1" spc="9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гідротартрату</a:t>
            </a:r>
            <a:endParaRPr sz="1400">
              <a:latin typeface="Arial"/>
              <a:cs typeface="Arial"/>
            </a:endParaRPr>
          </a:p>
        </p:txBody>
      </p:sp>
      <p:sp>
        <p:nvSpPr>
          <p:cNvPr id="38" name="Номер слайда 3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9106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2286000"/>
            <a:ext cx="3048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228600" y="0"/>
                </a:moveTo>
                <a:lnTo>
                  <a:pt x="0" y="0"/>
                </a:lnTo>
                <a:lnTo>
                  <a:pt x="0" y="2286000"/>
                </a:lnTo>
                <a:lnTo>
                  <a:pt x="228600" y="2286000"/>
                </a:lnTo>
                <a:lnTo>
                  <a:pt x="228600" y="0"/>
                </a:lnTo>
                <a:close/>
              </a:path>
            </a:pathLst>
          </a:custGeom>
          <a:solidFill>
            <a:srgbClr val="CCCC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865798" y="254255"/>
            <a:ext cx="670136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ОКРЕМІ ВИПАДКИ ВИГОТОВЛЕННЯ</a:t>
            </a:r>
            <a:r>
              <a:rPr sz="1600" b="1" spc="-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ПОРОШКІВ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70685"/>
            <a:ext cx="11328400" cy="329488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746586" y="1279653"/>
            <a:ext cx="5223087" cy="1337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700" marR="5080" indent="-508634">
              <a:lnSpc>
                <a:spcPct val="100000"/>
              </a:lnSpc>
              <a:spcBef>
                <a:spcPts val="100"/>
              </a:spcBef>
              <a:tabLst>
                <a:tab pos="3187700" algn="l"/>
              </a:tabLst>
            </a:pP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. :</a:t>
            </a:r>
            <a:r>
              <a:rPr sz="1800" b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u="heavy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Atropini</a:t>
            </a:r>
            <a:r>
              <a:rPr sz="1800" b="1" u="heavy" spc="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sulfati</a:t>
            </a:r>
            <a:r>
              <a:rPr sz="1800"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</a:t>
            </a:r>
            <a:r>
              <a:rPr sz="1800" b="1" u="heavy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r>
              <a:rPr sz="1800" b="1" u="heavy" spc="-37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0,0003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 Sacchari	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0,3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5842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Misce,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ut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fiat</a:t>
            </a:r>
            <a:r>
              <a:rPr sz="18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pulvis.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5842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Da tales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doses numero</a:t>
            </a:r>
            <a:r>
              <a:rPr sz="1800" b="1" spc="-3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10.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590550">
              <a:lnSpc>
                <a:spcPct val="100000"/>
              </a:lnSpc>
              <a:spcBef>
                <a:spcPts val="10"/>
              </a:spcBef>
            </a:pP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Signa: По 1 порошку 3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рази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на</a:t>
            </a:r>
            <a:r>
              <a:rPr sz="14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день.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17731" y="2592069"/>
            <a:ext cx="1654387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Підпис</a:t>
            </a:r>
            <a:r>
              <a:rPr sz="1400" b="1" spc="-4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лікаря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83188" y="2592069"/>
            <a:ext cx="17830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510" marR="5080" indent="-381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chemeClr val="bg1"/>
                </a:solidFill>
                <a:latin typeface="Arial"/>
                <a:cs typeface="Arial"/>
              </a:rPr>
              <a:t>Печатка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лікаря  </a:t>
            </a:r>
            <a:r>
              <a:rPr sz="1400" b="1" spc="-15" dirty="0">
                <a:solidFill>
                  <a:schemeClr val="bg1"/>
                </a:solidFill>
                <a:latin typeface="Arial"/>
                <a:cs typeface="Arial"/>
              </a:rPr>
              <a:t>Печатка</a:t>
            </a:r>
            <a:r>
              <a:rPr sz="1400" b="1" spc="-3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«ЛПЗ»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327" y="4755641"/>
            <a:ext cx="9312656" cy="132359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30259" y="3230626"/>
            <a:ext cx="11089640" cy="18517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Даний лікарський препарат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складний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дозований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порошок для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внутрішнього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застосування,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виписаний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розподільним способом,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до складу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якого  входить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атропіну 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сульфат,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кількості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менше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0,05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весь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порошок.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Перед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початком виготовлення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перевіряємо максимльні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терапевтичні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дози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для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атропіну</a:t>
            </a:r>
            <a:r>
              <a:rPr sz="1600" b="1" spc="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сульфату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350" dirty="0">
              <a:latin typeface="Arial"/>
              <a:cs typeface="Arial"/>
            </a:endParaRPr>
          </a:p>
          <a:p>
            <a:pPr marL="158115">
              <a:lnSpc>
                <a:spcPct val="100000"/>
              </a:lnSpc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Перевірка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разових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та добових терапевтичних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доз</a:t>
            </a:r>
            <a:endParaRPr sz="1600" dirty="0">
              <a:latin typeface="Arial"/>
              <a:cs typeface="Arial"/>
            </a:endParaRPr>
          </a:p>
          <a:p>
            <a:pPr marL="158115">
              <a:lnSpc>
                <a:spcPct val="100000"/>
              </a:lnSpc>
              <a:spcBef>
                <a:spcPts val="40"/>
              </a:spcBef>
            </a:pP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атропіну</a:t>
            </a:r>
            <a:r>
              <a:rPr sz="1600" b="1" spc="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сульфату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4315" y="5283709"/>
            <a:ext cx="305816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57985" algn="l"/>
              </a:tabLst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600" b="1" spc="-100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	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0,0003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97192" y="5283709"/>
            <a:ext cx="804333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МТРД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</a:t>
            </a:r>
            <a:r>
              <a:rPr sz="1600" b="1" spc="-4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ДД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52037" y="5283709"/>
            <a:ext cx="735753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0,001</a:t>
            </a:r>
            <a:endParaRPr sz="1600">
              <a:latin typeface="Arial"/>
              <a:cs typeface="Arial"/>
            </a:endParaRPr>
          </a:p>
          <a:p>
            <a:pPr marL="30480">
              <a:lnSpc>
                <a:spcPct val="100000"/>
              </a:lnSpc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0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03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4315" y="5527548"/>
            <a:ext cx="3005667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ТДД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0,0003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×3 =</a:t>
            </a:r>
            <a:r>
              <a:rPr sz="1600" b="1" spc="-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0,0009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Дози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не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 завищені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7303" y="566927"/>
            <a:ext cx="11328400" cy="287899"/>
          </a:xfrm>
          <a:prstGeom prst="rect">
            <a:avLst/>
          </a:prstGeom>
          <a:solidFill>
            <a:srgbClr val="EFFFC2"/>
          </a:solidFill>
        </p:spPr>
        <p:txBody>
          <a:bodyPr vert="horz" wrap="square" lIns="0" tIns="41275" rIns="0" bIns="0" rtlCol="0">
            <a:spAutoFit/>
          </a:bodyPr>
          <a:lstStyle/>
          <a:p>
            <a:pPr marL="222250">
              <a:lnSpc>
                <a:spcPct val="100000"/>
              </a:lnSpc>
              <a:spcBef>
                <a:spcPts val="325"/>
              </a:spcBef>
            </a:pP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ПОРОШКИ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ОТРУЙНИМИ, НАРКОТИЧНИМИ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І </a:t>
            </a:r>
            <a:r>
              <a:rPr sz="1600" b="1" spc="-10" dirty="0">
                <a:solidFill>
                  <a:srgbClr val="990033"/>
                </a:solidFill>
                <a:latin typeface="Arial"/>
                <a:cs typeface="Arial"/>
              </a:rPr>
              <a:t>СИЛЬНОДІЮЧИМИ</a:t>
            </a:r>
            <a:r>
              <a:rPr sz="1600" b="1" spc="3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РЕЧОВИНАМИ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1630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107" y="1448180"/>
            <a:ext cx="1322492" cy="0"/>
          </a:xfrm>
          <a:custGeom>
            <a:avLst/>
            <a:gdLst/>
            <a:ahLst/>
            <a:cxnLst/>
            <a:rect l="l" t="t" r="r" b="b"/>
            <a:pathLst>
              <a:path w="991869">
                <a:moveTo>
                  <a:pt x="0" y="0"/>
                </a:moveTo>
                <a:lnTo>
                  <a:pt x="991743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150601" y="1448180"/>
            <a:ext cx="229447" cy="0"/>
          </a:xfrm>
          <a:custGeom>
            <a:avLst/>
            <a:gdLst/>
            <a:ahLst/>
            <a:cxnLst/>
            <a:rect l="l" t="t" r="r" b="b"/>
            <a:pathLst>
              <a:path w="172084">
                <a:moveTo>
                  <a:pt x="0" y="0"/>
                </a:moveTo>
                <a:lnTo>
                  <a:pt x="17183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19097" y="0"/>
            <a:ext cx="8728287" cy="95313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598170">
              <a:lnSpc>
                <a:spcPct val="100000"/>
              </a:lnSpc>
              <a:spcBef>
                <a:spcPts val="865"/>
              </a:spcBef>
            </a:pP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ОКРЕМІ ВИПАДКИ ПРИГОТУВАННЯ</a:t>
            </a:r>
            <a:r>
              <a:rPr sz="1600" b="1" spc="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ПОРОШКІВ</a:t>
            </a:r>
            <a:endParaRPr sz="1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ПОРОШКИ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ОТРУЙНИМИ, НАРКОТИЧНИМИ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І</a:t>
            </a:r>
            <a:r>
              <a:rPr sz="1600" b="1" spc="-2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СИЛЬНОДІЮЧИМИ</a:t>
            </a:r>
            <a:endParaRPr sz="16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10"/>
              </a:spcBef>
            </a:pP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РЕЧОВИНАМИ</a:t>
            </a:r>
            <a:endParaRPr sz="16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711201" y="2559050"/>
          <a:ext cx="11137900" cy="27353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71067"/>
                <a:gridCol w="5566833"/>
              </a:tblGrid>
              <a:tr h="2735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11137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(зворотий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</a:t>
                      </a:r>
                      <a:r>
                        <a:rPr sz="1600" b="1" spc="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90170" marR="353060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Атропіну сульфату 0,0003 х10=0,003 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тритурації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атропіну сульфату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(1:100) 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0,003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х10=0,3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0170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цукру 0,3 х10=3,0 3,0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sz="1600" b="1" spc="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0,3=2,7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0170" marR="2222500">
                        <a:lnSpc>
                          <a:spcPct val="100000"/>
                        </a:lnSpc>
                      </a:pP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Маса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одної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дози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  (0,3 +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2,7)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 10 =</a:t>
                      </a:r>
                      <a:r>
                        <a:rPr sz="1600" b="1" spc="-5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ППК(лицевий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83185" algn="ctr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28600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рец.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204470">
                        <a:lnSpc>
                          <a:spcPct val="100000"/>
                        </a:lnSpc>
                        <a:tabLst>
                          <a:tab pos="282194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Sacchari	2,7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47320" marR="1014730">
                        <a:lnSpc>
                          <a:spcPct val="100000"/>
                        </a:lnSpc>
                        <a:tabLst>
                          <a:tab pos="287020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Triturationis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Atropini sulfatis  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(1:1</a:t>
                      </a:r>
                      <a:r>
                        <a:rPr sz="1600" b="1" u="heavy" spc="-10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0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0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) </a:t>
                      </a:r>
                      <a:r>
                        <a:rPr sz="1600" b="1" u="heavy" spc="1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сері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я</a:t>
                      </a:r>
                      <a:r>
                        <a:rPr sz="1600" b="1" u="heavy" spc="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№	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0,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3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1283335" algn="r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-8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1273175" algn="r">
                        <a:lnSpc>
                          <a:spcPct val="100000"/>
                        </a:lnSpc>
                        <a:tabLst>
                          <a:tab pos="1975485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Виготував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1270635" algn="r">
                        <a:lnSpc>
                          <a:spcPct val="100000"/>
                        </a:lnSpc>
                        <a:tabLst>
                          <a:tab pos="197802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1298575" algn="r">
                        <a:lnSpc>
                          <a:spcPct val="100000"/>
                        </a:lnSpc>
                        <a:tabLst>
                          <a:tab pos="195072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Відпустив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FF85"/>
                    </a:solidFill>
                  </a:tcPr>
                </a:tc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2432" y="1052323"/>
            <a:ext cx="9218168" cy="107746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037756" y="1089914"/>
            <a:ext cx="8378613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400" marR="5080" indent="-1028700">
              <a:lnSpc>
                <a:spcPct val="100000"/>
              </a:lnSpc>
              <a:spcBef>
                <a:spcPts val="100"/>
              </a:spcBef>
              <a:tabLst>
                <a:tab pos="3670300" algn="l"/>
                <a:tab pos="5988685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Вид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а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в: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95" dirty="0">
                <a:solidFill>
                  <a:srgbClr val="4D4D00"/>
                </a:solidFill>
                <a:latin typeface="Arial"/>
                <a:cs typeface="Arial"/>
              </a:rPr>
              <a:t>T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rituratio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n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is</a:t>
            </a:r>
            <a:r>
              <a:rPr sz="1600" b="1" spc="-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Atropini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su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l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fatis </a:t>
            </a:r>
            <a:r>
              <a:rPr sz="16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(1:1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0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)</a:t>
            </a:r>
            <a:r>
              <a:rPr sz="16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е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рія №	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3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Дата	Підпис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37198" y="1577594"/>
            <a:ext cx="6897793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Отримав: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Triturationis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Atropini sulfatis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(1:100)</a:t>
            </a:r>
            <a:r>
              <a:rPr sz="1600" b="1" spc="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серія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034356" y="1577594"/>
            <a:ext cx="410633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3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85557" y="1821688"/>
            <a:ext cx="438658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84450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Дат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а	Під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ис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8865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5023" y="1916810"/>
              <a:ext cx="8183880" cy="252729"/>
            </a:xfrm>
            <a:custGeom>
              <a:avLst/>
              <a:gdLst/>
              <a:ahLst/>
              <a:cxnLst/>
              <a:rect l="l" t="t" r="r" b="b"/>
              <a:pathLst>
                <a:path w="8183880" h="252730">
                  <a:moveTo>
                    <a:pt x="8141843" y="0"/>
                  </a:moveTo>
                  <a:lnTo>
                    <a:pt x="42036" y="0"/>
                  </a:lnTo>
                  <a:lnTo>
                    <a:pt x="25674" y="3300"/>
                  </a:lnTo>
                  <a:lnTo>
                    <a:pt x="12312" y="12303"/>
                  </a:lnTo>
                  <a:lnTo>
                    <a:pt x="3303" y="25663"/>
                  </a:lnTo>
                  <a:lnTo>
                    <a:pt x="0" y="42037"/>
                  </a:lnTo>
                  <a:lnTo>
                    <a:pt x="0" y="210185"/>
                  </a:lnTo>
                  <a:lnTo>
                    <a:pt x="3303" y="226558"/>
                  </a:lnTo>
                  <a:lnTo>
                    <a:pt x="12312" y="239918"/>
                  </a:lnTo>
                  <a:lnTo>
                    <a:pt x="25674" y="248921"/>
                  </a:lnTo>
                  <a:lnTo>
                    <a:pt x="42036" y="252222"/>
                  </a:lnTo>
                  <a:lnTo>
                    <a:pt x="8141843" y="252222"/>
                  </a:lnTo>
                  <a:lnTo>
                    <a:pt x="8158216" y="248921"/>
                  </a:lnTo>
                  <a:lnTo>
                    <a:pt x="8171576" y="239918"/>
                  </a:lnTo>
                  <a:lnTo>
                    <a:pt x="8180579" y="226558"/>
                  </a:lnTo>
                  <a:lnTo>
                    <a:pt x="8183880" y="210185"/>
                  </a:lnTo>
                  <a:lnTo>
                    <a:pt x="8183880" y="42037"/>
                  </a:lnTo>
                  <a:lnTo>
                    <a:pt x="8180579" y="25663"/>
                  </a:lnTo>
                  <a:lnTo>
                    <a:pt x="8171576" y="12303"/>
                  </a:lnTo>
                  <a:lnTo>
                    <a:pt x="8158216" y="3300"/>
                  </a:lnTo>
                  <a:lnTo>
                    <a:pt x="8141843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5023" y="1916810"/>
              <a:ext cx="8183880" cy="252729"/>
            </a:xfrm>
            <a:custGeom>
              <a:avLst/>
              <a:gdLst/>
              <a:ahLst/>
              <a:cxnLst/>
              <a:rect l="l" t="t" r="r" b="b"/>
              <a:pathLst>
                <a:path w="8183880" h="252730">
                  <a:moveTo>
                    <a:pt x="0" y="42037"/>
                  </a:moveTo>
                  <a:lnTo>
                    <a:pt x="3303" y="25663"/>
                  </a:lnTo>
                  <a:lnTo>
                    <a:pt x="12312" y="12303"/>
                  </a:lnTo>
                  <a:lnTo>
                    <a:pt x="25674" y="3300"/>
                  </a:lnTo>
                  <a:lnTo>
                    <a:pt x="42036" y="0"/>
                  </a:lnTo>
                  <a:lnTo>
                    <a:pt x="8141843" y="0"/>
                  </a:lnTo>
                  <a:lnTo>
                    <a:pt x="8158216" y="3300"/>
                  </a:lnTo>
                  <a:lnTo>
                    <a:pt x="8171576" y="12303"/>
                  </a:lnTo>
                  <a:lnTo>
                    <a:pt x="8180579" y="25663"/>
                  </a:lnTo>
                  <a:lnTo>
                    <a:pt x="8183880" y="42037"/>
                  </a:lnTo>
                  <a:lnTo>
                    <a:pt x="8183880" y="210185"/>
                  </a:lnTo>
                  <a:lnTo>
                    <a:pt x="8180579" y="226558"/>
                  </a:lnTo>
                  <a:lnTo>
                    <a:pt x="8171576" y="239918"/>
                  </a:lnTo>
                  <a:lnTo>
                    <a:pt x="8158216" y="248921"/>
                  </a:lnTo>
                  <a:lnTo>
                    <a:pt x="8141843" y="252222"/>
                  </a:lnTo>
                  <a:lnTo>
                    <a:pt x="42036" y="252222"/>
                  </a:lnTo>
                  <a:lnTo>
                    <a:pt x="25674" y="248921"/>
                  </a:lnTo>
                  <a:lnTo>
                    <a:pt x="12312" y="239918"/>
                  </a:lnTo>
                  <a:lnTo>
                    <a:pt x="3303" y="226558"/>
                  </a:lnTo>
                  <a:lnTo>
                    <a:pt x="0" y="210185"/>
                  </a:lnTo>
                  <a:lnTo>
                    <a:pt x="0" y="4203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13678" y="2349626"/>
              <a:ext cx="2448560" cy="558800"/>
            </a:xfrm>
            <a:custGeom>
              <a:avLst/>
              <a:gdLst/>
              <a:ahLst/>
              <a:cxnLst/>
              <a:rect l="l" t="t" r="r" b="b"/>
              <a:pathLst>
                <a:path w="2448559" h="558800">
                  <a:moveTo>
                    <a:pt x="2355215" y="0"/>
                  </a:moveTo>
                  <a:lnTo>
                    <a:pt x="93091" y="0"/>
                  </a:lnTo>
                  <a:lnTo>
                    <a:pt x="56846" y="7312"/>
                  </a:lnTo>
                  <a:lnTo>
                    <a:pt x="27257" y="27257"/>
                  </a:lnTo>
                  <a:lnTo>
                    <a:pt x="7312" y="56846"/>
                  </a:lnTo>
                  <a:lnTo>
                    <a:pt x="0" y="93090"/>
                  </a:lnTo>
                  <a:lnTo>
                    <a:pt x="0" y="465455"/>
                  </a:lnTo>
                  <a:lnTo>
                    <a:pt x="7312" y="501699"/>
                  </a:lnTo>
                  <a:lnTo>
                    <a:pt x="27257" y="531288"/>
                  </a:lnTo>
                  <a:lnTo>
                    <a:pt x="56846" y="551233"/>
                  </a:lnTo>
                  <a:lnTo>
                    <a:pt x="93091" y="558546"/>
                  </a:lnTo>
                  <a:lnTo>
                    <a:pt x="2355215" y="558546"/>
                  </a:lnTo>
                  <a:lnTo>
                    <a:pt x="2391459" y="551233"/>
                  </a:lnTo>
                  <a:lnTo>
                    <a:pt x="2421048" y="531288"/>
                  </a:lnTo>
                  <a:lnTo>
                    <a:pt x="2440993" y="501699"/>
                  </a:lnTo>
                  <a:lnTo>
                    <a:pt x="2448305" y="465455"/>
                  </a:lnTo>
                  <a:lnTo>
                    <a:pt x="2448305" y="93090"/>
                  </a:lnTo>
                  <a:lnTo>
                    <a:pt x="2440993" y="56846"/>
                  </a:lnTo>
                  <a:lnTo>
                    <a:pt x="2421048" y="27257"/>
                  </a:lnTo>
                  <a:lnTo>
                    <a:pt x="2391459" y="7312"/>
                  </a:lnTo>
                  <a:lnTo>
                    <a:pt x="2355215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13678" y="2349626"/>
              <a:ext cx="2448560" cy="558800"/>
            </a:xfrm>
            <a:custGeom>
              <a:avLst/>
              <a:gdLst/>
              <a:ahLst/>
              <a:cxnLst/>
              <a:rect l="l" t="t" r="r" b="b"/>
              <a:pathLst>
                <a:path w="2448559" h="558800">
                  <a:moveTo>
                    <a:pt x="0" y="93090"/>
                  </a:moveTo>
                  <a:lnTo>
                    <a:pt x="7312" y="56846"/>
                  </a:lnTo>
                  <a:lnTo>
                    <a:pt x="27257" y="27257"/>
                  </a:lnTo>
                  <a:lnTo>
                    <a:pt x="56846" y="7312"/>
                  </a:lnTo>
                  <a:lnTo>
                    <a:pt x="93091" y="0"/>
                  </a:lnTo>
                  <a:lnTo>
                    <a:pt x="2355215" y="0"/>
                  </a:lnTo>
                  <a:lnTo>
                    <a:pt x="2391459" y="7312"/>
                  </a:lnTo>
                  <a:lnTo>
                    <a:pt x="2421048" y="27257"/>
                  </a:lnTo>
                  <a:lnTo>
                    <a:pt x="2440993" y="56846"/>
                  </a:lnTo>
                  <a:lnTo>
                    <a:pt x="2448305" y="93090"/>
                  </a:lnTo>
                  <a:lnTo>
                    <a:pt x="2448305" y="465455"/>
                  </a:lnTo>
                  <a:lnTo>
                    <a:pt x="2440993" y="501699"/>
                  </a:lnTo>
                  <a:lnTo>
                    <a:pt x="2421048" y="531288"/>
                  </a:lnTo>
                  <a:lnTo>
                    <a:pt x="2391459" y="551233"/>
                  </a:lnTo>
                  <a:lnTo>
                    <a:pt x="2355215" y="558546"/>
                  </a:lnTo>
                  <a:lnTo>
                    <a:pt x="93091" y="558546"/>
                  </a:lnTo>
                  <a:lnTo>
                    <a:pt x="56846" y="551233"/>
                  </a:lnTo>
                  <a:lnTo>
                    <a:pt x="27257" y="531288"/>
                  </a:lnTo>
                  <a:lnTo>
                    <a:pt x="7312" y="501699"/>
                  </a:lnTo>
                  <a:lnTo>
                    <a:pt x="0" y="465455"/>
                  </a:lnTo>
                  <a:lnTo>
                    <a:pt x="0" y="9309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507645" y="2359151"/>
            <a:ext cx="16814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8125" marR="5080" indent="-22606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Інди</a:t>
            </a:r>
            <a:r>
              <a:rPr sz="1400" b="1" spc="-25" dirty="0">
                <a:latin typeface="Arial"/>
                <a:cs typeface="Arial"/>
              </a:rPr>
              <a:t>ф</a:t>
            </a:r>
            <a:r>
              <a:rPr sz="1400" b="1" spc="-10" dirty="0">
                <a:latin typeface="Arial"/>
                <a:cs typeface="Arial"/>
              </a:rPr>
              <a:t>ере</a:t>
            </a:r>
            <a:r>
              <a:rPr sz="1400" b="1" spc="-5" dirty="0">
                <a:latin typeface="Arial"/>
                <a:cs typeface="Arial"/>
              </a:rPr>
              <a:t>н</a:t>
            </a:r>
            <a:r>
              <a:rPr sz="1400" b="1" spc="-30" dirty="0">
                <a:latin typeface="Arial"/>
                <a:cs typeface="Arial"/>
              </a:rPr>
              <a:t>т</a:t>
            </a:r>
            <a:r>
              <a:rPr sz="1400" b="1" spc="-5" dirty="0">
                <a:latin typeface="Arial"/>
                <a:cs typeface="Arial"/>
              </a:rPr>
              <a:t>на  </a:t>
            </a:r>
            <a:r>
              <a:rPr sz="1400" b="1" spc="-10" dirty="0">
                <a:latin typeface="Arial"/>
                <a:cs typeface="Arial"/>
              </a:rPr>
              <a:t>речовина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46591" y="2272157"/>
            <a:ext cx="6244167" cy="3981450"/>
            <a:chOff x="559943" y="2272157"/>
            <a:chExt cx="4683125" cy="398145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895" y="5092827"/>
              <a:ext cx="4540758" cy="36042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83895" y="5092827"/>
              <a:ext cx="4540885" cy="360680"/>
            </a:xfrm>
            <a:custGeom>
              <a:avLst/>
              <a:gdLst/>
              <a:ahLst/>
              <a:cxnLst/>
              <a:rect l="l" t="t" r="r" b="b"/>
              <a:pathLst>
                <a:path w="4540885" h="360679">
                  <a:moveTo>
                    <a:pt x="0" y="60071"/>
                  </a:moveTo>
                  <a:lnTo>
                    <a:pt x="4721" y="36701"/>
                  </a:lnTo>
                  <a:lnTo>
                    <a:pt x="17595" y="17605"/>
                  </a:lnTo>
                  <a:lnTo>
                    <a:pt x="36690" y="4724"/>
                  </a:lnTo>
                  <a:lnTo>
                    <a:pt x="60070" y="0"/>
                  </a:lnTo>
                  <a:lnTo>
                    <a:pt x="4480687" y="0"/>
                  </a:lnTo>
                  <a:lnTo>
                    <a:pt x="4504056" y="4724"/>
                  </a:lnTo>
                  <a:lnTo>
                    <a:pt x="4523152" y="17605"/>
                  </a:lnTo>
                  <a:lnTo>
                    <a:pt x="4536033" y="36701"/>
                  </a:lnTo>
                  <a:lnTo>
                    <a:pt x="4540758" y="60071"/>
                  </a:lnTo>
                  <a:lnTo>
                    <a:pt x="4540758" y="300355"/>
                  </a:lnTo>
                  <a:lnTo>
                    <a:pt x="4536033" y="323724"/>
                  </a:lnTo>
                  <a:lnTo>
                    <a:pt x="4523152" y="342820"/>
                  </a:lnTo>
                  <a:lnTo>
                    <a:pt x="4504056" y="355701"/>
                  </a:lnTo>
                  <a:lnTo>
                    <a:pt x="4480687" y="360426"/>
                  </a:lnTo>
                  <a:lnTo>
                    <a:pt x="60070" y="360426"/>
                  </a:lnTo>
                  <a:lnTo>
                    <a:pt x="36690" y="355701"/>
                  </a:lnTo>
                  <a:lnTo>
                    <a:pt x="17595" y="342820"/>
                  </a:lnTo>
                  <a:lnTo>
                    <a:pt x="4721" y="323724"/>
                  </a:lnTo>
                  <a:lnTo>
                    <a:pt x="0" y="300355"/>
                  </a:lnTo>
                  <a:lnTo>
                    <a:pt x="0" y="6007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3895" y="5676519"/>
              <a:ext cx="4553712" cy="5715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83895" y="5676519"/>
              <a:ext cx="4554220" cy="571500"/>
            </a:xfrm>
            <a:custGeom>
              <a:avLst/>
              <a:gdLst/>
              <a:ahLst/>
              <a:cxnLst/>
              <a:rect l="l" t="t" r="r" b="b"/>
              <a:pathLst>
                <a:path w="4554220" h="571500">
                  <a:moveTo>
                    <a:pt x="0" y="95249"/>
                  </a:moveTo>
                  <a:lnTo>
                    <a:pt x="7485" y="58175"/>
                  </a:lnTo>
                  <a:lnTo>
                    <a:pt x="27898" y="27898"/>
                  </a:lnTo>
                  <a:lnTo>
                    <a:pt x="58175" y="7485"/>
                  </a:lnTo>
                  <a:lnTo>
                    <a:pt x="95250" y="0"/>
                  </a:lnTo>
                  <a:lnTo>
                    <a:pt x="4458462" y="0"/>
                  </a:lnTo>
                  <a:lnTo>
                    <a:pt x="4495526" y="7485"/>
                  </a:lnTo>
                  <a:lnTo>
                    <a:pt x="4525803" y="27898"/>
                  </a:lnTo>
                  <a:lnTo>
                    <a:pt x="4546222" y="58175"/>
                  </a:lnTo>
                  <a:lnTo>
                    <a:pt x="4553712" y="95249"/>
                  </a:lnTo>
                  <a:lnTo>
                    <a:pt x="4553712" y="476249"/>
                  </a:lnTo>
                  <a:lnTo>
                    <a:pt x="4546222" y="513324"/>
                  </a:lnTo>
                  <a:lnTo>
                    <a:pt x="4525803" y="543601"/>
                  </a:lnTo>
                  <a:lnTo>
                    <a:pt x="4495526" y="564014"/>
                  </a:lnTo>
                  <a:lnTo>
                    <a:pt x="4458462" y="571499"/>
                  </a:lnTo>
                  <a:lnTo>
                    <a:pt x="95250" y="571499"/>
                  </a:lnTo>
                  <a:lnTo>
                    <a:pt x="58175" y="564014"/>
                  </a:lnTo>
                  <a:lnTo>
                    <a:pt x="27898" y="543601"/>
                  </a:lnTo>
                  <a:lnTo>
                    <a:pt x="7485" y="513324"/>
                  </a:lnTo>
                  <a:lnTo>
                    <a:pt x="0" y="476249"/>
                  </a:lnTo>
                  <a:lnTo>
                    <a:pt x="0" y="9524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5023" y="2277237"/>
              <a:ext cx="4583430" cy="84734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65023" y="2277237"/>
              <a:ext cx="4583430" cy="847725"/>
            </a:xfrm>
            <a:custGeom>
              <a:avLst/>
              <a:gdLst/>
              <a:ahLst/>
              <a:cxnLst/>
              <a:rect l="l" t="t" r="r" b="b"/>
              <a:pathLst>
                <a:path w="4583430" h="847725">
                  <a:moveTo>
                    <a:pt x="0" y="141224"/>
                  </a:moveTo>
                  <a:lnTo>
                    <a:pt x="7200" y="96593"/>
                  </a:lnTo>
                  <a:lnTo>
                    <a:pt x="27249" y="57826"/>
                  </a:lnTo>
                  <a:lnTo>
                    <a:pt x="57821" y="27253"/>
                  </a:lnTo>
                  <a:lnTo>
                    <a:pt x="96588" y="7201"/>
                  </a:lnTo>
                  <a:lnTo>
                    <a:pt x="141223" y="0"/>
                  </a:lnTo>
                  <a:lnTo>
                    <a:pt x="4442206" y="0"/>
                  </a:lnTo>
                  <a:lnTo>
                    <a:pt x="4486836" y="7201"/>
                  </a:lnTo>
                  <a:lnTo>
                    <a:pt x="4525603" y="27253"/>
                  </a:lnTo>
                  <a:lnTo>
                    <a:pt x="4556176" y="57826"/>
                  </a:lnTo>
                  <a:lnTo>
                    <a:pt x="4576228" y="96593"/>
                  </a:lnTo>
                  <a:lnTo>
                    <a:pt x="4583430" y="141224"/>
                  </a:lnTo>
                  <a:lnTo>
                    <a:pt x="4583430" y="706120"/>
                  </a:lnTo>
                  <a:lnTo>
                    <a:pt x="4576228" y="750750"/>
                  </a:lnTo>
                  <a:lnTo>
                    <a:pt x="4556176" y="789517"/>
                  </a:lnTo>
                  <a:lnTo>
                    <a:pt x="4525603" y="820090"/>
                  </a:lnTo>
                  <a:lnTo>
                    <a:pt x="4486836" y="840142"/>
                  </a:lnTo>
                  <a:lnTo>
                    <a:pt x="4442206" y="847343"/>
                  </a:lnTo>
                  <a:lnTo>
                    <a:pt x="141223" y="847343"/>
                  </a:lnTo>
                  <a:lnTo>
                    <a:pt x="96588" y="840142"/>
                  </a:lnTo>
                  <a:lnTo>
                    <a:pt x="57821" y="820090"/>
                  </a:lnTo>
                  <a:lnTo>
                    <a:pt x="27249" y="789517"/>
                  </a:lnTo>
                  <a:lnTo>
                    <a:pt x="7200" y="750750"/>
                  </a:lnTo>
                  <a:lnTo>
                    <a:pt x="0" y="706120"/>
                  </a:lnTo>
                  <a:lnTo>
                    <a:pt x="0" y="14122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978407" y="2256789"/>
            <a:ext cx="5664200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3175" algn="ctr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ступці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ретельно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розтирають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2,7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цукру,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виймають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капсулу,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залишивши приблизно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0,3 (1 : 1) по відношенню до тритурації атропіну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сульфату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46591" y="3352672"/>
            <a:ext cx="6220460" cy="1601470"/>
            <a:chOff x="559943" y="3352672"/>
            <a:chExt cx="4665345" cy="1601470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5023" y="3357752"/>
              <a:ext cx="4655058" cy="66446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65023" y="3357752"/>
              <a:ext cx="4655185" cy="664845"/>
            </a:xfrm>
            <a:custGeom>
              <a:avLst/>
              <a:gdLst/>
              <a:ahLst/>
              <a:cxnLst/>
              <a:rect l="l" t="t" r="r" b="b"/>
              <a:pathLst>
                <a:path w="4655185" h="664845">
                  <a:moveTo>
                    <a:pt x="0" y="110744"/>
                  </a:moveTo>
                  <a:lnTo>
                    <a:pt x="8702" y="67615"/>
                  </a:lnTo>
                  <a:lnTo>
                    <a:pt x="32435" y="32416"/>
                  </a:lnTo>
                  <a:lnTo>
                    <a:pt x="67637" y="8695"/>
                  </a:lnTo>
                  <a:lnTo>
                    <a:pt x="110743" y="0"/>
                  </a:lnTo>
                  <a:lnTo>
                    <a:pt x="4544314" y="0"/>
                  </a:lnTo>
                  <a:lnTo>
                    <a:pt x="4587442" y="8695"/>
                  </a:lnTo>
                  <a:lnTo>
                    <a:pt x="4622641" y="32416"/>
                  </a:lnTo>
                  <a:lnTo>
                    <a:pt x="4646362" y="67615"/>
                  </a:lnTo>
                  <a:lnTo>
                    <a:pt x="4655058" y="110744"/>
                  </a:lnTo>
                  <a:lnTo>
                    <a:pt x="4655058" y="553720"/>
                  </a:lnTo>
                  <a:lnTo>
                    <a:pt x="4646362" y="596848"/>
                  </a:lnTo>
                  <a:lnTo>
                    <a:pt x="4622641" y="632047"/>
                  </a:lnTo>
                  <a:lnTo>
                    <a:pt x="4587442" y="655768"/>
                  </a:lnTo>
                  <a:lnTo>
                    <a:pt x="4544314" y="664464"/>
                  </a:lnTo>
                  <a:lnTo>
                    <a:pt x="110743" y="664464"/>
                  </a:lnTo>
                  <a:lnTo>
                    <a:pt x="67637" y="655768"/>
                  </a:lnTo>
                  <a:lnTo>
                    <a:pt x="32435" y="632047"/>
                  </a:lnTo>
                  <a:lnTo>
                    <a:pt x="8702" y="596848"/>
                  </a:lnTo>
                  <a:lnTo>
                    <a:pt x="0" y="553720"/>
                  </a:lnTo>
                  <a:lnTo>
                    <a:pt x="0" y="11074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3895" y="4229480"/>
              <a:ext cx="4536185" cy="71932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83895" y="4229480"/>
              <a:ext cx="4536440" cy="719455"/>
            </a:xfrm>
            <a:custGeom>
              <a:avLst/>
              <a:gdLst/>
              <a:ahLst/>
              <a:cxnLst/>
              <a:rect l="l" t="t" r="r" b="b"/>
              <a:pathLst>
                <a:path w="4536440" h="719454">
                  <a:moveTo>
                    <a:pt x="0" y="119888"/>
                  </a:moveTo>
                  <a:lnTo>
                    <a:pt x="9420" y="73241"/>
                  </a:lnTo>
                  <a:lnTo>
                    <a:pt x="35112" y="35131"/>
                  </a:lnTo>
                  <a:lnTo>
                    <a:pt x="73219" y="9427"/>
                  </a:lnTo>
                  <a:lnTo>
                    <a:pt x="119887" y="0"/>
                  </a:lnTo>
                  <a:lnTo>
                    <a:pt x="4416297" y="0"/>
                  </a:lnTo>
                  <a:lnTo>
                    <a:pt x="4462944" y="9427"/>
                  </a:lnTo>
                  <a:lnTo>
                    <a:pt x="4501054" y="35131"/>
                  </a:lnTo>
                  <a:lnTo>
                    <a:pt x="4526758" y="73241"/>
                  </a:lnTo>
                  <a:lnTo>
                    <a:pt x="4536185" y="119888"/>
                  </a:lnTo>
                  <a:lnTo>
                    <a:pt x="4536185" y="599440"/>
                  </a:lnTo>
                  <a:lnTo>
                    <a:pt x="4526758" y="646086"/>
                  </a:lnTo>
                  <a:lnTo>
                    <a:pt x="4501054" y="684196"/>
                  </a:lnTo>
                  <a:lnTo>
                    <a:pt x="4462944" y="709900"/>
                  </a:lnTo>
                  <a:lnTo>
                    <a:pt x="4416297" y="719328"/>
                  </a:lnTo>
                  <a:lnTo>
                    <a:pt x="119887" y="719328"/>
                  </a:lnTo>
                  <a:lnTo>
                    <a:pt x="73219" y="709900"/>
                  </a:lnTo>
                  <a:lnTo>
                    <a:pt x="35112" y="684196"/>
                  </a:lnTo>
                  <a:lnTo>
                    <a:pt x="9420" y="646086"/>
                  </a:lnTo>
                  <a:lnTo>
                    <a:pt x="0" y="599440"/>
                  </a:lnTo>
                  <a:lnTo>
                    <a:pt x="0" y="11988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947250" y="3458972"/>
            <a:ext cx="9657079" cy="303608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883535" indent="161925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Отримують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вимогу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0,3 тритурації атропіну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сульфату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(1:100),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висипають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ступку і</a:t>
            </a:r>
            <a:r>
              <a:rPr sz="1400" b="1" spc="9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00">
              <a:latin typeface="Arial"/>
              <a:cs typeface="Arial"/>
            </a:endParaRPr>
          </a:p>
          <a:p>
            <a:pPr marL="290195" marR="3042920" algn="ctr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кілька прийомів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залишок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цукру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капсули,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однорідності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 marR="2747645" algn="ctr">
              <a:lnSpc>
                <a:spcPct val="100000"/>
              </a:lnSpc>
              <a:spcBef>
                <a:spcPts val="1140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Розважують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 0,3 г на 10</a:t>
            </a:r>
            <a:r>
              <a:rPr sz="1400" b="1" spc="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 marL="1068070" marR="3801745" algn="ctr">
              <a:lnSpc>
                <a:spcPct val="100000"/>
              </a:lnSpc>
              <a:spcBef>
                <a:spcPts val="1180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оформляють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400">
              <a:latin typeface="Arial"/>
              <a:cs typeface="Arial"/>
            </a:endParaRPr>
          </a:p>
          <a:p>
            <a:pPr marL="1595755" algn="ctr">
              <a:lnSpc>
                <a:spcPct val="100000"/>
              </a:lnSpc>
              <a:spcBef>
                <a:spcPts val="430"/>
              </a:spcBef>
            </a:pPr>
            <a:r>
              <a:rPr sz="1400" b="1" spc="-10" dirty="0">
                <a:latin typeface="Arial"/>
                <a:cs typeface="Arial"/>
              </a:rPr>
              <a:t>Оформлення: </a:t>
            </a:r>
            <a:r>
              <a:rPr sz="1400" b="1" spc="-5" dirty="0">
                <a:latin typeface="Arial"/>
                <a:cs typeface="Arial"/>
              </a:rPr>
              <a:t>№ рецепта, «Внутрішнє»,</a:t>
            </a:r>
            <a:r>
              <a:rPr sz="1400" b="1" spc="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«Сигнатура»,</a:t>
            </a:r>
            <a:endParaRPr sz="1400">
              <a:latin typeface="Arial"/>
              <a:cs typeface="Arial"/>
            </a:endParaRPr>
          </a:p>
          <a:p>
            <a:pPr marL="1597660" algn="ctr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«Поводитись </a:t>
            </a:r>
            <a:r>
              <a:rPr sz="1400" b="1" spc="-5" dirty="0">
                <a:latin typeface="Arial"/>
                <a:cs typeface="Arial"/>
              </a:rPr>
              <a:t>з обережністю», «Берегти від </a:t>
            </a:r>
            <a:r>
              <a:rPr sz="1400" b="1" spc="-10" dirty="0">
                <a:latin typeface="Arial"/>
                <a:cs typeface="Arial"/>
              </a:rPr>
              <a:t>дітей»,</a:t>
            </a:r>
            <a:r>
              <a:rPr sz="1400" b="1" spc="10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опечатують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87511" y="897508"/>
            <a:ext cx="11451167" cy="4779010"/>
            <a:chOff x="365633" y="897508"/>
            <a:chExt cx="8588375" cy="4779010"/>
          </a:xfrm>
        </p:grpSpPr>
        <p:sp>
          <p:nvSpPr>
            <p:cNvPr id="27" name="object 27"/>
            <p:cNvSpPr/>
            <p:nvPr/>
          </p:nvSpPr>
          <p:spPr>
            <a:xfrm>
              <a:off x="5224653" y="2584323"/>
              <a:ext cx="577215" cy="76200"/>
            </a:xfrm>
            <a:custGeom>
              <a:avLst/>
              <a:gdLst/>
              <a:ahLst/>
              <a:cxnLst/>
              <a:rect l="l" t="t" r="r" b="b"/>
              <a:pathLst>
                <a:path w="577214" h="76200">
                  <a:moveTo>
                    <a:pt x="500634" y="0"/>
                  </a:moveTo>
                  <a:lnTo>
                    <a:pt x="500634" y="76200"/>
                  </a:lnTo>
                  <a:lnTo>
                    <a:pt x="564134" y="44450"/>
                  </a:lnTo>
                  <a:lnTo>
                    <a:pt x="513334" y="44450"/>
                  </a:lnTo>
                  <a:lnTo>
                    <a:pt x="513334" y="31750"/>
                  </a:lnTo>
                  <a:lnTo>
                    <a:pt x="564134" y="31750"/>
                  </a:lnTo>
                  <a:lnTo>
                    <a:pt x="500634" y="0"/>
                  </a:lnTo>
                  <a:close/>
                </a:path>
                <a:path w="577214" h="76200">
                  <a:moveTo>
                    <a:pt x="500634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500634" y="44450"/>
                  </a:lnTo>
                  <a:lnTo>
                    <a:pt x="500634" y="31750"/>
                  </a:lnTo>
                  <a:close/>
                </a:path>
                <a:path w="577214" h="76200">
                  <a:moveTo>
                    <a:pt x="564134" y="31750"/>
                  </a:moveTo>
                  <a:lnTo>
                    <a:pt x="513334" y="31750"/>
                  </a:lnTo>
                  <a:lnTo>
                    <a:pt x="513334" y="44450"/>
                  </a:lnTo>
                  <a:lnTo>
                    <a:pt x="564134" y="44450"/>
                  </a:lnTo>
                  <a:lnTo>
                    <a:pt x="576834" y="38100"/>
                  </a:lnTo>
                  <a:lnTo>
                    <a:pt x="564134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22650" y="2169033"/>
              <a:ext cx="76200" cy="14477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07588" y="3197732"/>
              <a:ext cx="76200" cy="14477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54833" y="4022216"/>
              <a:ext cx="76200" cy="14554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54833" y="4932806"/>
              <a:ext cx="76200" cy="14478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54833" y="5531738"/>
              <a:ext cx="76200" cy="14478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0713" y="902588"/>
              <a:ext cx="8577834" cy="86182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70713" y="902588"/>
              <a:ext cx="8578215" cy="862330"/>
            </a:xfrm>
            <a:custGeom>
              <a:avLst/>
              <a:gdLst/>
              <a:ahLst/>
              <a:cxnLst/>
              <a:rect l="l" t="t" r="r" b="b"/>
              <a:pathLst>
                <a:path w="8578215" h="862330">
                  <a:moveTo>
                    <a:pt x="0" y="143637"/>
                  </a:moveTo>
                  <a:lnTo>
                    <a:pt x="7323" y="98218"/>
                  </a:lnTo>
                  <a:lnTo>
                    <a:pt x="27714" y="58786"/>
                  </a:lnTo>
                  <a:lnTo>
                    <a:pt x="58808" y="27700"/>
                  </a:lnTo>
                  <a:lnTo>
                    <a:pt x="98238" y="7318"/>
                  </a:lnTo>
                  <a:lnTo>
                    <a:pt x="143636" y="0"/>
                  </a:lnTo>
                  <a:lnTo>
                    <a:pt x="8434196" y="0"/>
                  </a:lnTo>
                  <a:lnTo>
                    <a:pt x="8479615" y="7318"/>
                  </a:lnTo>
                  <a:lnTo>
                    <a:pt x="8519047" y="27700"/>
                  </a:lnTo>
                  <a:lnTo>
                    <a:pt x="8550133" y="58786"/>
                  </a:lnTo>
                  <a:lnTo>
                    <a:pt x="8570515" y="98218"/>
                  </a:lnTo>
                  <a:lnTo>
                    <a:pt x="8577834" y="143637"/>
                  </a:lnTo>
                  <a:lnTo>
                    <a:pt x="8577834" y="718185"/>
                  </a:lnTo>
                  <a:lnTo>
                    <a:pt x="8570515" y="763603"/>
                  </a:lnTo>
                  <a:lnTo>
                    <a:pt x="8550133" y="803035"/>
                  </a:lnTo>
                  <a:lnTo>
                    <a:pt x="8519047" y="834121"/>
                  </a:lnTo>
                  <a:lnTo>
                    <a:pt x="8479615" y="854503"/>
                  </a:lnTo>
                  <a:lnTo>
                    <a:pt x="8434196" y="861822"/>
                  </a:lnTo>
                  <a:lnTo>
                    <a:pt x="143636" y="861822"/>
                  </a:lnTo>
                  <a:lnTo>
                    <a:pt x="98238" y="854503"/>
                  </a:lnTo>
                  <a:lnTo>
                    <a:pt x="58808" y="834121"/>
                  </a:lnTo>
                  <a:lnTo>
                    <a:pt x="27714" y="803035"/>
                  </a:lnTo>
                  <a:lnTo>
                    <a:pt x="7323" y="763603"/>
                  </a:lnTo>
                  <a:lnTo>
                    <a:pt x="0" y="718185"/>
                  </a:lnTo>
                  <a:lnTo>
                    <a:pt x="0" y="14363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64642" y="1025651"/>
              <a:ext cx="8183880" cy="738505"/>
            </a:xfrm>
            <a:custGeom>
              <a:avLst/>
              <a:gdLst/>
              <a:ahLst/>
              <a:cxnLst/>
              <a:rect l="l" t="t" r="r" b="b"/>
              <a:pathLst>
                <a:path w="8183880" h="738505">
                  <a:moveTo>
                    <a:pt x="8183880" y="0"/>
                  </a:moveTo>
                  <a:lnTo>
                    <a:pt x="0" y="0"/>
                  </a:lnTo>
                  <a:lnTo>
                    <a:pt x="0" y="738377"/>
                  </a:lnTo>
                  <a:lnTo>
                    <a:pt x="8183880" y="738377"/>
                  </a:lnTo>
                  <a:lnTo>
                    <a:pt x="8183880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2063496" y="163069"/>
            <a:ext cx="8544560" cy="286617"/>
          </a:xfrm>
          <a:prstGeom prst="rect">
            <a:avLst/>
          </a:prstGeom>
          <a:solidFill>
            <a:srgbClr val="EFFFC2"/>
          </a:solidFill>
        </p:spPr>
        <p:txBody>
          <a:bodyPr vert="horz" wrap="square" lIns="0" tIns="400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5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ОКРЕМІ 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ВИПАДКИ </a:t>
            </a: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ВИГОТОВЛЕННЯ</a:t>
            </a:r>
            <a:r>
              <a:rPr sz="1600" b="1" spc="409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ПОРОШКІВ</a:t>
            </a:r>
            <a:endParaRPr sz="16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32232" y="514350"/>
            <a:ext cx="11760200" cy="339090"/>
          </a:xfrm>
          <a:custGeom>
            <a:avLst/>
            <a:gdLst/>
            <a:ahLst/>
            <a:cxnLst/>
            <a:rect l="l" t="t" r="r" b="b"/>
            <a:pathLst>
              <a:path w="8820150" h="339090">
                <a:moveTo>
                  <a:pt x="8820150" y="0"/>
                </a:moveTo>
                <a:lnTo>
                  <a:pt x="0" y="0"/>
                </a:lnTo>
                <a:lnTo>
                  <a:pt x="0" y="339089"/>
                </a:lnTo>
                <a:lnTo>
                  <a:pt x="8820150" y="339089"/>
                </a:lnTo>
                <a:lnTo>
                  <a:pt x="8820150" y="0"/>
                </a:lnTo>
                <a:close/>
              </a:path>
            </a:pathLst>
          </a:custGeom>
          <a:solidFill>
            <a:srgbClr val="FFFF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593173" y="542290"/>
            <a:ext cx="11057467" cy="14285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96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ПОРОШКИ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ОТРУЙНИМИ, НАРКОТИЧНИМИ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І </a:t>
            </a:r>
            <a:r>
              <a:rPr sz="1600" b="1" spc="-10" dirty="0">
                <a:solidFill>
                  <a:srgbClr val="990033"/>
                </a:solidFill>
                <a:latin typeface="Arial"/>
                <a:cs typeface="Arial"/>
              </a:rPr>
              <a:t>СИЛЬНОДІЮЧИМИ</a:t>
            </a:r>
            <a:r>
              <a:rPr sz="1600" b="1" spc="5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РЕЧОВИНАМИ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00">
              <a:latin typeface="Arial"/>
              <a:cs typeface="Arial"/>
            </a:endParaRPr>
          </a:p>
          <a:p>
            <a:pPr marL="211454">
              <a:lnSpc>
                <a:spcPct val="100000"/>
              </a:lnSpc>
              <a:tabLst>
                <a:tab pos="4064635" algn="l"/>
              </a:tabLst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Підготовка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робочого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місця,</a:t>
            </a:r>
            <a:r>
              <a:rPr sz="1400" b="1" spc="8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підбір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посуду,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допоміжних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матеріалів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. Обробка</a:t>
            </a:r>
            <a:r>
              <a:rPr sz="14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робочої</a:t>
            </a:r>
            <a:endParaRPr sz="1400">
              <a:latin typeface="Arial"/>
              <a:cs typeface="Arial"/>
            </a:endParaRPr>
          </a:p>
          <a:p>
            <a:pPr marL="211454" marR="140335" indent="-198755">
              <a:lnSpc>
                <a:spcPct val="100000"/>
              </a:lnSpc>
              <a:tabLst>
                <a:tab pos="210820" algn="l"/>
              </a:tabLst>
            </a:pPr>
            <a:r>
              <a:rPr sz="1400" u="heavy" spc="-5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400" b="1" u="heavy" spc="-10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поверхні </a:t>
            </a:r>
            <a:r>
              <a:rPr sz="1400" b="1" u="heavy" spc="-25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стола </a:t>
            </a:r>
            <a:r>
              <a:rPr sz="1400" b="1" u="heavy" spc="-5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, </a:t>
            </a:r>
            <a:r>
              <a:rPr sz="1400" b="1" u="heavy" spc="-10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чашок терезів дезінфікуючими </a:t>
            </a:r>
            <a:r>
              <a:rPr sz="1400" b="1" u="heavy" spc="-5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засобами, </a:t>
            </a:r>
            <a:r>
              <a:rPr sz="1400" b="1" u="heavy" spc="-15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дозволеними </a:t>
            </a:r>
            <a:r>
              <a:rPr sz="1400" b="1" u="heavy" spc="-5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до </a:t>
            </a:r>
            <a:r>
              <a:rPr sz="1400" b="1" u="heavy" spc="-10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використання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умовах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Arial"/>
              <a:cs typeface="Arial"/>
            </a:endParaRPr>
          </a:p>
          <a:p>
            <a:pPr marL="132080" algn="ctr">
              <a:lnSpc>
                <a:spcPct val="100000"/>
              </a:lnSpc>
            </a:pPr>
            <a:r>
              <a:rPr sz="1600" b="1" spc="-20" dirty="0">
                <a:latin typeface="Arial"/>
                <a:cs typeface="Arial"/>
              </a:rPr>
              <a:t>Технологія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36" name="Номер слайда 3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7483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6297" y="793241"/>
            <a:ext cx="11615928" cy="338785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210643" y="839469"/>
            <a:ext cx="3866727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540000" algn="l"/>
              </a:tabLst>
            </a:pP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Rp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: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</a:t>
            </a:r>
            <a:r>
              <a:rPr sz="1400" b="1" u="heavy" spc="-1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</a:t>
            </a:r>
            <a:r>
              <a:rPr sz="1400"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eini</a:t>
            </a:r>
            <a:r>
              <a:rPr sz="1400" b="1" u="heavy" spc="-1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</a:t>
            </a:r>
            <a:r>
              <a:rPr sz="1400" b="1" u="heavy" spc="-1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</a:t>
            </a:r>
            <a:r>
              <a:rPr sz="1400"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ospha</a:t>
            </a:r>
            <a:r>
              <a:rPr sz="1400" b="1" u="heavy" spc="-1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ti</a:t>
            </a:r>
            <a:r>
              <a:rPr sz="1400"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</a:t>
            </a:r>
            <a:r>
              <a:rPr sz="1400" b="1" u="heavy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r>
              <a:rPr sz="1400"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0,</a:t>
            </a:r>
            <a:r>
              <a:rPr sz="1400" b="1" u="heavy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</a:t>
            </a:r>
            <a:r>
              <a:rPr sz="1400" b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06453" y="1052830"/>
            <a:ext cx="496147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0,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0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2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0,3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40932" y="1038976"/>
            <a:ext cx="2287693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994410" indent="5715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Dibazoli  Analgini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8415">
              <a:lnSpc>
                <a:spcPct val="100000"/>
              </a:lnSpc>
            </a:pP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Misce, ut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fiat</a:t>
            </a:r>
            <a:r>
              <a:rPr sz="1400" b="1" spc="-8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pulvis.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97889" y="1692910"/>
            <a:ext cx="41910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747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Da tales doses numero 10</a:t>
            </a:r>
            <a:r>
              <a:rPr sz="1400" b="1" spc="-5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Signa. По 1 порошку 3 </a:t>
            </a:r>
            <a:r>
              <a:rPr sz="1400" b="1" dirty="0">
                <a:solidFill>
                  <a:schemeClr val="bg1"/>
                </a:solidFill>
                <a:latin typeface="Arial"/>
                <a:cs typeface="Arial"/>
              </a:rPr>
              <a:t>рази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на</a:t>
            </a:r>
            <a:r>
              <a:rPr sz="1400" b="1" spc="-3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день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13412" y="2069542"/>
            <a:ext cx="180848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" marR="5080" indent="-22860">
              <a:lnSpc>
                <a:spcPct val="1233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Підпис </a:t>
            </a:r>
            <a:r>
              <a:rPr sz="1400" b="1" spc="-10" dirty="0">
                <a:latin typeface="Arial"/>
                <a:cs typeface="Arial"/>
              </a:rPr>
              <a:t>лікаря  </a:t>
            </a:r>
            <a:r>
              <a:rPr sz="1400" b="1" spc="-15" dirty="0">
                <a:latin typeface="Arial"/>
                <a:cs typeface="Arial"/>
              </a:rPr>
              <a:t>Печатка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«ЛПЗ»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3384" y="2119630"/>
            <a:ext cx="10936393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95575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chemeClr val="bg1"/>
                </a:solidFill>
                <a:latin typeface="Arial"/>
                <a:cs typeface="Arial"/>
              </a:rPr>
              <a:t>Печатка</a:t>
            </a:r>
            <a:r>
              <a:rPr sz="1400" b="1" spc="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лікаря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774065" algn="l"/>
                <a:tab pos="1956435" algn="l"/>
                <a:tab pos="2978785" algn="l"/>
                <a:tab pos="3248025" algn="l"/>
                <a:tab pos="4297045" algn="l"/>
                <a:tab pos="5450205" algn="l"/>
                <a:tab pos="6435725" algn="l"/>
                <a:tab pos="6973570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Даний	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лікарський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препарат	-	складний	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дозований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порошок	для	внутрішнього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7503" y="4857750"/>
            <a:ext cx="4704080" cy="160020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62152" y="5969000"/>
            <a:ext cx="4225713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Терапевтичні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норма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відпуску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не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 завищені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0992" y="4214622"/>
            <a:ext cx="11209867" cy="523875"/>
          </a:xfrm>
          <a:custGeom>
            <a:avLst/>
            <a:gdLst/>
            <a:ahLst/>
            <a:cxnLst/>
            <a:rect l="l" t="t" r="r" b="b"/>
            <a:pathLst>
              <a:path w="8407400" h="523875">
                <a:moveTo>
                  <a:pt x="8407146" y="0"/>
                </a:moveTo>
                <a:lnTo>
                  <a:pt x="0" y="0"/>
                </a:lnTo>
                <a:lnTo>
                  <a:pt x="0" y="523494"/>
                </a:lnTo>
                <a:lnTo>
                  <a:pt x="8407146" y="523494"/>
                </a:lnTo>
                <a:lnTo>
                  <a:pt x="8407146" y="0"/>
                </a:lnTo>
                <a:close/>
              </a:path>
            </a:pathLst>
          </a:custGeom>
          <a:solidFill>
            <a:srgbClr val="FFFF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38912" y="2820924"/>
            <a:ext cx="11413067" cy="166135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застосування,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виписаний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розподільним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способом,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складу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якого входять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сильнодіючі  речовини дибазол,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анальгін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кодеїну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фосфат,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речовина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що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прирівняна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 наркотичних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знаходиться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предметно-кількісному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обліку.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Перед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початком виготовлення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перевіряємо  максимальні терапевтичні дози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 відповідність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одноразової норми відпуску кодеїну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фосфату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відпуску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гранично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допустимій кількості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один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рецепт,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терапевтичних разової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 добової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їх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максимально терапевтичним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разовій і добовій</a:t>
            </a:r>
            <a:r>
              <a:rPr sz="1400" b="1" spc="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дозам</a:t>
            </a:r>
            <a:endParaRPr sz="1400" dirty="0">
              <a:latin typeface="Arial"/>
              <a:cs typeface="Arial"/>
            </a:endParaRPr>
          </a:p>
          <a:p>
            <a:pPr marL="190500" marR="641350">
              <a:lnSpc>
                <a:spcPct val="100000"/>
              </a:lnSpc>
              <a:spcBef>
                <a:spcPts val="112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Гранично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допустима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кількість одноразового відпуску кодеїну фосфату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один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рецепт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згідно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наказом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МОЗ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України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від 19.07.05 р № 360 становить 0,2 </a:t>
            </a:r>
            <a:r>
              <a:rPr sz="1400" b="1" spc="-50" dirty="0">
                <a:solidFill>
                  <a:srgbClr val="4D4D00"/>
                </a:solidFill>
                <a:latin typeface="Arial"/>
                <a:cs typeface="Arial"/>
              </a:rPr>
              <a:t>г.,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 рецептом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- 0,2</a:t>
            </a:r>
            <a:r>
              <a:rPr sz="1400" b="1" spc="18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г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7007" y="4857750"/>
            <a:ext cx="4896104" cy="1600200"/>
          </a:xfrm>
          <a:prstGeom prst="rect">
            <a:avLst/>
          </a:prstGeom>
        </p:spPr>
      </p:pic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936751" y="4931719"/>
          <a:ext cx="10054164" cy="10529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62405"/>
                <a:gridCol w="2183552"/>
                <a:gridCol w="1024467"/>
                <a:gridCol w="1327573"/>
                <a:gridCol w="656167"/>
              </a:tblGrid>
              <a:tr h="419216">
                <a:tc>
                  <a:txBody>
                    <a:bodyPr/>
                    <a:lstStyle/>
                    <a:p>
                      <a:pPr marL="31750">
                        <a:lnSpc>
                          <a:spcPts val="1545"/>
                        </a:lnSpc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Перевірка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терапевтичних</a:t>
                      </a:r>
                      <a:r>
                        <a:rPr sz="1400" b="1" spc="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разових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ts val="1655"/>
                        </a:lnSpc>
                      </a:pP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та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добових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доз </a:t>
                      </a:r>
                      <a:r>
                        <a:rPr sz="14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та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норми</a:t>
                      </a:r>
                      <a:r>
                        <a:rPr sz="1400" b="1" spc="5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відпуску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545"/>
                        </a:lnSpc>
                      </a:pP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Дібазолу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506730">
                        <a:lnSpc>
                          <a:spcPts val="1655"/>
                        </a:lnSpc>
                      </a:pPr>
                      <a:r>
                        <a:rPr sz="1400" b="1" spc="-3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ТРД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8260">
                        <a:lnSpc>
                          <a:spcPts val="1655"/>
                        </a:lnSpc>
                      </a:pP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124460" algn="r">
                        <a:lnSpc>
                          <a:spcPts val="1655"/>
                        </a:lnSpc>
                      </a:pPr>
                      <a:r>
                        <a:rPr sz="1400" b="1" spc="-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МТРД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13664">
                        <a:lnSpc>
                          <a:spcPts val="1655"/>
                        </a:lnSpc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350" marB="0"/>
                </a:tc>
              </a:tr>
              <a:tr h="213359">
                <a:tc>
                  <a:txBody>
                    <a:bodyPr/>
                    <a:lstStyle/>
                    <a:p>
                      <a:pPr marL="31750">
                        <a:lnSpc>
                          <a:spcPts val="1580"/>
                        </a:lnSpc>
                      </a:pP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Кодеїну</a:t>
                      </a: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фосфату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580"/>
                        </a:lnSpc>
                      </a:pPr>
                      <a:r>
                        <a:rPr sz="14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ТДД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 ×3</a:t>
                      </a:r>
                      <a:r>
                        <a:rPr sz="1400" b="1" spc="-5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580"/>
                        </a:lnSpc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5885" algn="r">
                        <a:lnSpc>
                          <a:spcPts val="1580"/>
                        </a:lnSpc>
                      </a:pP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МТДД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ts val="1580"/>
                        </a:lnSpc>
                      </a:pP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213360">
                <a:tc>
                  <a:txBody>
                    <a:bodyPr/>
                    <a:lstStyle/>
                    <a:p>
                      <a:pPr marL="31750">
                        <a:lnSpc>
                          <a:spcPts val="1580"/>
                        </a:lnSpc>
                        <a:tabLst>
                          <a:tab pos="1259840" algn="l"/>
                          <a:tab pos="2303145" algn="l"/>
                          <a:tab pos="2941320" algn="l"/>
                        </a:tabLst>
                      </a:pPr>
                      <a:r>
                        <a:rPr sz="1400" b="1" spc="-3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ТРД	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	</a:t>
                      </a:r>
                      <a:r>
                        <a:rPr sz="1400" b="1" spc="-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МТРД	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580"/>
                        </a:lnSpc>
                      </a:pP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Анальгіну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5856">
                <a:tc>
                  <a:txBody>
                    <a:bodyPr/>
                    <a:lstStyle/>
                    <a:p>
                      <a:pPr marL="31750">
                        <a:lnSpc>
                          <a:spcPts val="1520"/>
                        </a:lnSpc>
                        <a:tabLst>
                          <a:tab pos="2317115" algn="l"/>
                        </a:tabLst>
                      </a:pPr>
                      <a:r>
                        <a:rPr sz="14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ТДД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 ×3</a:t>
                      </a:r>
                      <a:r>
                        <a:rPr sz="1400" b="1" spc="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0,06	</a:t>
                      </a: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МТДД</a:t>
                      </a:r>
                      <a:r>
                        <a:rPr sz="14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520"/>
                        </a:lnSpc>
                      </a:pPr>
                      <a:r>
                        <a:rPr sz="1400" b="1" spc="-3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ТРД</a:t>
                      </a: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1520"/>
                        </a:lnSpc>
                      </a:pPr>
                      <a:r>
                        <a:rPr sz="1400" b="1" spc="-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МТРД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ts val="1520"/>
                        </a:lnSpc>
                      </a:pP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1,0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9504973" y="5969000"/>
            <a:ext cx="1299633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14375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</a:t>
            </a:r>
            <a:r>
              <a:rPr sz="1400" b="1" spc="-4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	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3,0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91996" y="5969000"/>
            <a:ext cx="2097193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ТДД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0,3 ×3 =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0,9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Дози не</a:t>
            </a:r>
            <a:r>
              <a:rPr sz="1400" b="1" spc="-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завищені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197193" y="66669"/>
            <a:ext cx="8538633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6880" marR="5080" indent="-424815"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ОКРЕМІ </a:t>
            </a:r>
            <a:r>
              <a:rPr sz="1600" b="1" spc="5" dirty="0">
                <a:latin typeface="Arial"/>
                <a:cs typeface="Arial"/>
              </a:rPr>
              <a:t>ВИПАДКИ </a:t>
            </a:r>
            <a:r>
              <a:rPr sz="1600" b="1" spc="-15" dirty="0">
                <a:latin typeface="Arial"/>
                <a:cs typeface="Arial"/>
              </a:rPr>
              <a:t>ВИГОТОВЛЕННЯ </a:t>
            </a:r>
            <a:r>
              <a:rPr sz="1600" b="1" spc="-5" dirty="0">
                <a:latin typeface="Arial"/>
                <a:cs typeface="Arial"/>
              </a:rPr>
              <a:t>ПОРОШКІВ </a:t>
            </a:r>
            <a:r>
              <a:rPr sz="1600" b="1" dirty="0">
                <a:latin typeface="Arial"/>
                <a:cs typeface="Arial"/>
              </a:rPr>
              <a:t>З </a:t>
            </a:r>
            <a:r>
              <a:rPr sz="1600" b="1" spc="-10" dirty="0">
                <a:latin typeface="Arial"/>
                <a:cs typeface="Arial"/>
              </a:rPr>
              <a:t>ОТРУЙНИМИ,  </a:t>
            </a:r>
            <a:r>
              <a:rPr sz="1600" b="1" spc="-5" dirty="0">
                <a:latin typeface="Arial"/>
                <a:cs typeface="Arial"/>
              </a:rPr>
              <a:t>НАРКОТИЧНИМИ </a:t>
            </a:r>
            <a:r>
              <a:rPr sz="1600" b="1" spc="-55" dirty="0">
                <a:latin typeface="Arial"/>
                <a:cs typeface="Arial"/>
              </a:rPr>
              <a:t>ТА </a:t>
            </a:r>
            <a:r>
              <a:rPr sz="1600" b="1" spc="-10" dirty="0">
                <a:latin typeface="Arial"/>
                <a:cs typeface="Arial"/>
              </a:rPr>
              <a:t>СИЛЬНОДІЮЧИМИ</a:t>
            </a:r>
            <a:r>
              <a:rPr sz="1600" b="1" spc="4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РЕЧОВИНАМИ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1273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107" y="1448180"/>
            <a:ext cx="1566333" cy="0"/>
          </a:xfrm>
          <a:custGeom>
            <a:avLst/>
            <a:gdLst/>
            <a:ahLst/>
            <a:cxnLst/>
            <a:rect l="l" t="t" r="r" b="b"/>
            <a:pathLst>
              <a:path w="1174750">
                <a:moveTo>
                  <a:pt x="0" y="0"/>
                </a:moveTo>
                <a:lnTo>
                  <a:pt x="1174623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77872" y="0"/>
            <a:ext cx="9011920" cy="95313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667385" algn="ctr">
              <a:lnSpc>
                <a:spcPct val="100000"/>
              </a:lnSpc>
              <a:spcBef>
                <a:spcPts val="865"/>
              </a:spcBef>
            </a:pPr>
            <a:r>
              <a:rPr sz="1600" b="1" spc="-5" dirty="0">
                <a:latin typeface="Tahoma"/>
                <a:cs typeface="Tahoma"/>
              </a:rPr>
              <a:t>ОКРЕМІ ВИПАДКИ ВИГОТОВЛЕННЯ</a:t>
            </a:r>
            <a:r>
              <a:rPr sz="1600" b="1" spc="1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ПОРОШКІВ</a:t>
            </a:r>
            <a:endParaRPr sz="16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sz="1600" b="1" spc="-5" dirty="0">
                <a:latin typeface="Arial"/>
                <a:cs typeface="Arial"/>
              </a:rPr>
              <a:t>ПОРОШКИ </a:t>
            </a:r>
            <a:r>
              <a:rPr sz="1600" b="1" dirty="0">
                <a:latin typeface="Arial"/>
                <a:cs typeface="Arial"/>
              </a:rPr>
              <a:t>З </a:t>
            </a:r>
            <a:r>
              <a:rPr sz="1600" b="1" spc="-5" dirty="0">
                <a:latin typeface="Arial"/>
                <a:cs typeface="Arial"/>
              </a:rPr>
              <a:t>ОТРУЙНИМИ, НАРКОТИЧНИМИ </a:t>
            </a:r>
            <a:r>
              <a:rPr sz="1600" b="1" dirty="0">
                <a:latin typeface="Arial"/>
                <a:cs typeface="Arial"/>
              </a:rPr>
              <a:t>та</a:t>
            </a:r>
            <a:r>
              <a:rPr sz="1600" b="1" spc="4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СИЛЬНОДІЮЧИМИ</a:t>
            </a:r>
            <a:endParaRPr sz="16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1600" b="1" spc="-5" dirty="0">
                <a:latin typeface="Arial"/>
                <a:cs typeface="Arial"/>
              </a:rPr>
              <a:t>РЕЧОВИНАМИ</a:t>
            </a:r>
            <a:endParaRPr sz="1600" dirty="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711201" y="2559050"/>
          <a:ext cx="11137900" cy="27353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71067"/>
                <a:gridCol w="5566833"/>
              </a:tblGrid>
              <a:tr h="2735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123825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(зворотий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</a:t>
                      </a:r>
                      <a:r>
                        <a:rPr sz="1400" b="1" spc="4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0170">
                        <a:lnSpc>
                          <a:spcPct val="100000"/>
                        </a:lnSpc>
                        <a:tabLst>
                          <a:tab pos="248158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Кодеїну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фосфату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</a:t>
                      </a:r>
                      <a:r>
                        <a:rPr sz="1600" b="1" spc="-7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×10=0,2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0170">
                        <a:lnSpc>
                          <a:spcPct val="100000"/>
                        </a:lnSpc>
                        <a:tabLst>
                          <a:tab pos="2491740" algn="l"/>
                        </a:tabLst>
                      </a:pPr>
                      <a:r>
                        <a:rPr sz="16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Дибазолу: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</a:t>
                      </a:r>
                      <a:r>
                        <a:rPr sz="1600" b="1" spc="-5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×10=0,2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0170">
                        <a:lnSpc>
                          <a:spcPct val="100000"/>
                        </a:lnSpc>
                        <a:tabLst>
                          <a:tab pos="2484120" algn="l"/>
                          <a:tab pos="293814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Анальгіну</a:t>
                      </a:r>
                      <a:r>
                        <a:rPr sz="16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0,3	×10=3,0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90170" marR="274955">
                        <a:lnSpc>
                          <a:spcPct val="100000"/>
                        </a:lnSpc>
                      </a:pP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Маса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одної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дози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(0,02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0,3)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 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0,34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B8"/>
                    </a:solidFill>
                  </a:tcPr>
                </a:tc>
                <a:tc>
                  <a:txBody>
                    <a:bodyPr/>
                    <a:lstStyle/>
                    <a:p>
                      <a:pPr marL="117792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(лицевий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017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191897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рец.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1170940" algn="r">
                        <a:lnSpc>
                          <a:spcPct val="100000"/>
                        </a:lnSpc>
                        <a:tabLst>
                          <a:tab pos="211582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Analgini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3,0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1166495" algn="r">
                        <a:lnSpc>
                          <a:spcPct val="100000"/>
                        </a:lnSpc>
                        <a:tabLst>
                          <a:tab pos="2169795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Codeini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phosphatis	0,2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1185545" algn="r">
                        <a:lnSpc>
                          <a:spcPct val="100000"/>
                        </a:lnSpc>
                        <a:tabLst>
                          <a:tab pos="457200" algn="l"/>
                          <a:tab pos="2608580" algn="l"/>
                        </a:tabLst>
                      </a:pP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	Dibazoli	0,2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633220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0,34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33070">
                        <a:lnSpc>
                          <a:spcPct val="100000"/>
                        </a:lnSpc>
                        <a:tabLst>
                          <a:tab pos="231902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Виготував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33070">
                        <a:lnSpc>
                          <a:spcPct val="100000"/>
                        </a:lnSpc>
                        <a:tabLst>
                          <a:tab pos="229679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33070">
                        <a:lnSpc>
                          <a:spcPct val="100000"/>
                        </a:lnSpc>
                        <a:tabLst>
                          <a:tab pos="232664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Відпустив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FF46"/>
                    </a:solidFill>
                  </a:tcPr>
                </a:tc>
              </a:tr>
            </a:tbl>
          </a:graphicData>
        </a:graphic>
      </p:graphicFrame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6272" y="1114805"/>
            <a:ext cx="9216136" cy="95402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883235" y="1152144"/>
            <a:ext cx="380238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116205" algn="ctr">
              <a:lnSpc>
                <a:spcPct val="100000"/>
              </a:lnSpc>
              <a:spcBef>
                <a:spcPts val="95"/>
              </a:spcBef>
              <a:tabLst>
                <a:tab pos="1951355" algn="l"/>
              </a:tabLst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Видав: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Codeini phosphatis 0,2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Дата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Підпис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Отримав: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Codeini phosphatis</a:t>
            </a:r>
            <a:r>
              <a:rPr sz="1400" b="1" spc="-3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0,2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  <a:tabLst>
                <a:tab pos="1828164" algn="l"/>
              </a:tabLst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Дата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Підпис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4059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57580" y="1448180"/>
              <a:ext cx="8077200" cy="0"/>
            </a:xfrm>
            <a:custGeom>
              <a:avLst/>
              <a:gdLst/>
              <a:ahLst/>
              <a:cxnLst/>
              <a:rect l="l" t="t" r="r" b="b"/>
              <a:pathLst>
                <a:path w="8077200">
                  <a:moveTo>
                    <a:pt x="0" y="0"/>
                  </a:moveTo>
                  <a:lnTo>
                    <a:pt x="8077200" y="0"/>
                  </a:lnTo>
                </a:path>
              </a:pathLst>
            </a:custGeom>
            <a:ln w="19050">
              <a:solidFill>
                <a:srgbClr val="99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2266" y="1731645"/>
              <a:ext cx="7992745" cy="360680"/>
            </a:xfrm>
            <a:custGeom>
              <a:avLst/>
              <a:gdLst/>
              <a:ahLst/>
              <a:cxnLst/>
              <a:rect l="l" t="t" r="r" b="b"/>
              <a:pathLst>
                <a:path w="7992745" h="360680">
                  <a:moveTo>
                    <a:pt x="7932547" y="0"/>
                  </a:moveTo>
                  <a:lnTo>
                    <a:pt x="60070" y="0"/>
                  </a:lnTo>
                  <a:lnTo>
                    <a:pt x="36690" y="4724"/>
                  </a:lnTo>
                  <a:lnTo>
                    <a:pt x="17595" y="17605"/>
                  </a:lnTo>
                  <a:lnTo>
                    <a:pt x="4721" y="36701"/>
                  </a:lnTo>
                  <a:lnTo>
                    <a:pt x="0" y="60070"/>
                  </a:lnTo>
                  <a:lnTo>
                    <a:pt x="0" y="300354"/>
                  </a:lnTo>
                  <a:lnTo>
                    <a:pt x="4721" y="323724"/>
                  </a:lnTo>
                  <a:lnTo>
                    <a:pt x="17595" y="342820"/>
                  </a:lnTo>
                  <a:lnTo>
                    <a:pt x="36690" y="355701"/>
                  </a:lnTo>
                  <a:lnTo>
                    <a:pt x="60070" y="360425"/>
                  </a:lnTo>
                  <a:lnTo>
                    <a:pt x="7932547" y="360425"/>
                  </a:lnTo>
                  <a:lnTo>
                    <a:pt x="7955916" y="355701"/>
                  </a:lnTo>
                  <a:lnTo>
                    <a:pt x="7975012" y="342820"/>
                  </a:lnTo>
                  <a:lnTo>
                    <a:pt x="7987893" y="323724"/>
                  </a:lnTo>
                  <a:lnTo>
                    <a:pt x="7992617" y="300354"/>
                  </a:lnTo>
                  <a:lnTo>
                    <a:pt x="7992617" y="60070"/>
                  </a:lnTo>
                  <a:lnTo>
                    <a:pt x="7987893" y="36701"/>
                  </a:lnTo>
                  <a:lnTo>
                    <a:pt x="7975012" y="17605"/>
                  </a:lnTo>
                  <a:lnTo>
                    <a:pt x="7955916" y="4724"/>
                  </a:lnTo>
                  <a:lnTo>
                    <a:pt x="7932547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2266" y="1731645"/>
              <a:ext cx="7992745" cy="360680"/>
            </a:xfrm>
            <a:custGeom>
              <a:avLst/>
              <a:gdLst/>
              <a:ahLst/>
              <a:cxnLst/>
              <a:rect l="l" t="t" r="r" b="b"/>
              <a:pathLst>
                <a:path w="7992745" h="360680">
                  <a:moveTo>
                    <a:pt x="0" y="60070"/>
                  </a:moveTo>
                  <a:lnTo>
                    <a:pt x="4721" y="36701"/>
                  </a:lnTo>
                  <a:lnTo>
                    <a:pt x="17595" y="17605"/>
                  </a:lnTo>
                  <a:lnTo>
                    <a:pt x="36690" y="4724"/>
                  </a:lnTo>
                  <a:lnTo>
                    <a:pt x="60070" y="0"/>
                  </a:lnTo>
                  <a:lnTo>
                    <a:pt x="7932547" y="0"/>
                  </a:lnTo>
                  <a:lnTo>
                    <a:pt x="7955916" y="4724"/>
                  </a:lnTo>
                  <a:lnTo>
                    <a:pt x="7975012" y="17605"/>
                  </a:lnTo>
                  <a:lnTo>
                    <a:pt x="7987893" y="36701"/>
                  </a:lnTo>
                  <a:lnTo>
                    <a:pt x="7992617" y="60070"/>
                  </a:lnTo>
                  <a:lnTo>
                    <a:pt x="7992617" y="300354"/>
                  </a:lnTo>
                  <a:lnTo>
                    <a:pt x="7987893" y="323724"/>
                  </a:lnTo>
                  <a:lnTo>
                    <a:pt x="7975012" y="342820"/>
                  </a:lnTo>
                  <a:lnTo>
                    <a:pt x="7955916" y="355701"/>
                  </a:lnTo>
                  <a:lnTo>
                    <a:pt x="7932547" y="360425"/>
                  </a:lnTo>
                  <a:lnTo>
                    <a:pt x="60070" y="360425"/>
                  </a:lnTo>
                  <a:lnTo>
                    <a:pt x="36690" y="355701"/>
                  </a:lnTo>
                  <a:lnTo>
                    <a:pt x="17595" y="342820"/>
                  </a:lnTo>
                  <a:lnTo>
                    <a:pt x="4721" y="323724"/>
                  </a:lnTo>
                  <a:lnTo>
                    <a:pt x="0" y="300354"/>
                  </a:lnTo>
                  <a:lnTo>
                    <a:pt x="0" y="60070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69304" y="2263520"/>
              <a:ext cx="2448560" cy="863600"/>
            </a:xfrm>
            <a:custGeom>
              <a:avLst/>
              <a:gdLst/>
              <a:ahLst/>
              <a:cxnLst/>
              <a:rect l="l" t="t" r="r" b="b"/>
              <a:pathLst>
                <a:path w="2448559" h="863600">
                  <a:moveTo>
                    <a:pt x="2304415" y="0"/>
                  </a:moveTo>
                  <a:lnTo>
                    <a:pt x="143891" y="0"/>
                  </a:lnTo>
                  <a:lnTo>
                    <a:pt x="98397" y="7332"/>
                  </a:lnTo>
                  <a:lnTo>
                    <a:pt x="58896" y="27753"/>
                  </a:lnTo>
                  <a:lnTo>
                    <a:pt x="27753" y="58896"/>
                  </a:lnTo>
                  <a:lnTo>
                    <a:pt x="7332" y="98397"/>
                  </a:lnTo>
                  <a:lnTo>
                    <a:pt x="0" y="143890"/>
                  </a:lnTo>
                  <a:lnTo>
                    <a:pt x="0" y="719454"/>
                  </a:lnTo>
                  <a:lnTo>
                    <a:pt x="7332" y="764948"/>
                  </a:lnTo>
                  <a:lnTo>
                    <a:pt x="27753" y="804449"/>
                  </a:lnTo>
                  <a:lnTo>
                    <a:pt x="58896" y="835592"/>
                  </a:lnTo>
                  <a:lnTo>
                    <a:pt x="98397" y="856013"/>
                  </a:lnTo>
                  <a:lnTo>
                    <a:pt x="143891" y="863345"/>
                  </a:lnTo>
                  <a:lnTo>
                    <a:pt x="2304415" y="863345"/>
                  </a:lnTo>
                  <a:lnTo>
                    <a:pt x="2349908" y="856013"/>
                  </a:lnTo>
                  <a:lnTo>
                    <a:pt x="2389409" y="835592"/>
                  </a:lnTo>
                  <a:lnTo>
                    <a:pt x="2420552" y="804449"/>
                  </a:lnTo>
                  <a:lnTo>
                    <a:pt x="2440973" y="764948"/>
                  </a:lnTo>
                  <a:lnTo>
                    <a:pt x="2448305" y="719454"/>
                  </a:lnTo>
                  <a:lnTo>
                    <a:pt x="2448305" y="143890"/>
                  </a:lnTo>
                  <a:lnTo>
                    <a:pt x="2440973" y="98397"/>
                  </a:lnTo>
                  <a:lnTo>
                    <a:pt x="2420552" y="58896"/>
                  </a:lnTo>
                  <a:lnTo>
                    <a:pt x="2389409" y="27753"/>
                  </a:lnTo>
                  <a:lnTo>
                    <a:pt x="2349908" y="7332"/>
                  </a:lnTo>
                  <a:lnTo>
                    <a:pt x="2304415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69304" y="2263520"/>
              <a:ext cx="2448560" cy="863600"/>
            </a:xfrm>
            <a:custGeom>
              <a:avLst/>
              <a:gdLst/>
              <a:ahLst/>
              <a:cxnLst/>
              <a:rect l="l" t="t" r="r" b="b"/>
              <a:pathLst>
                <a:path w="2448559" h="863600">
                  <a:moveTo>
                    <a:pt x="0" y="143890"/>
                  </a:moveTo>
                  <a:lnTo>
                    <a:pt x="7332" y="98397"/>
                  </a:lnTo>
                  <a:lnTo>
                    <a:pt x="27753" y="58896"/>
                  </a:lnTo>
                  <a:lnTo>
                    <a:pt x="58896" y="27753"/>
                  </a:lnTo>
                  <a:lnTo>
                    <a:pt x="98397" y="7332"/>
                  </a:lnTo>
                  <a:lnTo>
                    <a:pt x="143891" y="0"/>
                  </a:lnTo>
                  <a:lnTo>
                    <a:pt x="2304415" y="0"/>
                  </a:lnTo>
                  <a:lnTo>
                    <a:pt x="2349908" y="7332"/>
                  </a:lnTo>
                  <a:lnTo>
                    <a:pt x="2389409" y="27753"/>
                  </a:lnTo>
                  <a:lnTo>
                    <a:pt x="2420552" y="58896"/>
                  </a:lnTo>
                  <a:lnTo>
                    <a:pt x="2440973" y="98397"/>
                  </a:lnTo>
                  <a:lnTo>
                    <a:pt x="2448305" y="143890"/>
                  </a:lnTo>
                  <a:lnTo>
                    <a:pt x="2448305" y="719454"/>
                  </a:lnTo>
                  <a:lnTo>
                    <a:pt x="2440973" y="764948"/>
                  </a:lnTo>
                  <a:lnTo>
                    <a:pt x="2420552" y="804449"/>
                  </a:lnTo>
                  <a:lnTo>
                    <a:pt x="2389409" y="835592"/>
                  </a:lnTo>
                  <a:lnTo>
                    <a:pt x="2349908" y="856013"/>
                  </a:lnTo>
                  <a:lnTo>
                    <a:pt x="2304415" y="863345"/>
                  </a:lnTo>
                  <a:lnTo>
                    <a:pt x="143891" y="863345"/>
                  </a:lnTo>
                  <a:lnTo>
                    <a:pt x="98397" y="856013"/>
                  </a:lnTo>
                  <a:lnTo>
                    <a:pt x="58896" y="835592"/>
                  </a:lnTo>
                  <a:lnTo>
                    <a:pt x="27753" y="804449"/>
                  </a:lnTo>
                  <a:lnTo>
                    <a:pt x="7332" y="764948"/>
                  </a:lnTo>
                  <a:lnTo>
                    <a:pt x="0" y="719454"/>
                  </a:lnTo>
                  <a:lnTo>
                    <a:pt x="0" y="14389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213004" y="2288032"/>
            <a:ext cx="2490893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latin typeface="Arial"/>
                <a:cs typeface="Arial"/>
              </a:rPr>
              <a:t>Діюча </a:t>
            </a:r>
            <a:r>
              <a:rPr sz="1400" b="1" spc="-10" dirty="0">
                <a:latin typeface="Arial"/>
                <a:cs typeface="Arial"/>
              </a:rPr>
              <a:t>речовина  </a:t>
            </a:r>
            <a:r>
              <a:rPr sz="1400" b="1" spc="-5" dirty="0">
                <a:latin typeface="Arial"/>
                <a:cs typeface="Arial"/>
              </a:rPr>
              <a:t>прописана в більшій  </a:t>
            </a:r>
            <a:r>
              <a:rPr sz="1400" b="1" spc="-15" dirty="0">
                <a:latin typeface="Arial"/>
                <a:cs typeface="Arial"/>
              </a:rPr>
              <a:t>кількості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76055" y="2238630"/>
            <a:ext cx="6256020" cy="3982085"/>
            <a:chOff x="582041" y="2238629"/>
            <a:chExt cx="4692015" cy="398208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2267" y="5121021"/>
              <a:ext cx="4601718" cy="35966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12267" y="5121021"/>
              <a:ext cx="4601845" cy="360045"/>
            </a:xfrm>
            <a:custGeom>
              <a:avLst/>
              <a:gdLst/>
              <a:ahLst/>
              <a:cxnLst/>
              <a:rect l="l" t="t" r="r" b="b"/>
              <a:pathLst>
                <a:path w="4601845" h="360045">
                  <a:moveTo>
                    <a:pt x="0" y="59943"/>
                  </a:moveTo>
                  <a:lnTo>
                    <a:pt x="4710" y="36593"/>
                  </a:lnTo>
                  <a:lnTo>
                    <a:pt x="17556" y="17541"/>
                  </a:lnTo>
                  <a:lnTo>
                    <a:pt x="36609" y="4704"/>
                  </a:lnTo>
                  <a:lnTo>
                    <a:pt x="59943" y="0"/>
                  </a:lnTo>
                  <a:lnTo>
                    <a:pt x="4541774" y="0"/>
                  </a:lnTo>
                  <a:lnTo>
                    <a:pt x="4565124" y="4704"/>
                  </a:lnTo>
                  <a:lnTo>
                    <a:pt x="4584176" y="17541"/>
                  </a:lnTo>
                  <a:lnTo>
                    <a:pt x="4597013" y="36593"/>
                  </a:lnTo>
                  <a:lnTo>
                    <a:pt x="4601718" y="59943"/>
                  </a:lnTo>
                  <a:lnTo>
                    <a:pt x="4601718" y="299719"/>
                  </a:lnTo>
                  <a:lnTo>
                    <a:pt x="4597013" y="323070"/>
                  </a:lnTo>
                  <a:lnTo>
                    <a:pt x="4584176" y="342122"/>
                  </a:lnTo>
                  <a:lnTo>
                    <a:pt x="4565124" y="354959"/>
                  </a:lnTo>
                  <a:lnTo>
                    <a:pt x="4541774" y="359663"/>
                  </a:lnTo>
                  <a:lnTo>
                    <a:pt x="59943" y="359663"/>
                  </a:lnTo>
                  <a:lnTo>
                    <a:pt x="36609" y="354959"/>
                  </a:lnTo>
                  <a:lnTo>
                    <a:pt x="17556" y="342122"/>
                  </a:lnTo>
                  <a:lnTo>
                    <a:pt x="4710" y="323070"/>
                  </a:lnTo>
                  <a:lnTo>
                    <a:pt x="0" y="299719"/>
                  </a:lnTo>
                  <a:lnTo>
                    <a:pt x="0" y="5994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3509" y="5643752"/>
              <a:ext cx="4625340" cy="5715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43509" y="5643752"/>
              <a:ext cx="4625340" cy="571500"/>
            </a:xfrm>
            <a:custGeom>
              <a:avLst/>
              <a:gdLst/>
              <a:ahLst/>
              <a:cxnLst/>
              <a:rect l="l" t="t" r="r" b="b"/>
              <a:pathLst>
                <a:path w="4625340" h="571500">
                  <a:moveTo>
                    <a:pt x="0" y="95250"/>
                  </a:moveTo>
                  <a:lnTo>
                    <a:pt x="7485" y="58175"/>
                  </a:lnTo>
                  <a:lnTo>
                    <a:pt x="27898" y="27898"/>
                  </a:lnTo>
                  <a:lnTo>
                    <a:pt x="58175" y="7485"/>
                  </a:lnTo>
                  <a:lnTo>
                    <a:pt x="95250" y="0"/>
                  </a:lnTo>
                  <a:lnTo>
                    <a:pt x="4530090" y="0"/>
                  </a:lnTo>
                  <a:lnTo>
                    <a:pt x="4567154" y="7485"/>
                  </a:lnTo>
                  <a:lnTo>
                    <a:pt x="4597431" y="27898"/>
                  </a:lnTo>
                  <a:lnTo>
                    <a:pt x="4617850" y="58175"/>
                  </a:lnTo>
                  <a:lnTo>
                    <a:pt x="4625340" y="95250"/>
                  </a:lnTo>
                  <a:lnTo>
                    <a:pt x="4625340" y="476250"/>
                  </a:lnTo>
                  <a:lnTo>
                    <a:pt x="4617850" y="513324"/>
                  </a:lnTo>
                  <a:lnTo>
                    <a:pt x="4597431" y="543601"/>
                  </a:lnTo>
                  <a:lnTo>
                    <a:pt x="4567154" y="564014"/>
                  </a:lnTo>
                  <a:lnTo>
                    <a:pt x="4530090" y="571500"/>
                  </a:lnTo>
                  <a:lnTo>
                    <a:pt x="95250" y="571500"/>
                  </a:lnTo>
                  <a:lnTo>
                    <a:pt x="58175" y="564014"/>
                  </a:lnTo>
                  <a:lnTo>
                    <a:pt x="27898" y="543601"/>
                  </a:lnTo>
                  <a:lnTo>
                    <a:pt x="7485" y="51332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7121" y="2243709"/>
              <a:ext cx="4608576" cy="93649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87121" y="2243709"/>
              <a:ext cx="4608830" cy="936625"/>
            </a:xfrm>
            <a:custGeom>
              <a:avLst/>
              <a:gdLst/>
              <a:ahLst/>
              <a:cxnLst/>
              <a:rect l="l" t="t" r="r" b="b"/>
              <a:pathLst>
                <a:path w="4608830" h="936625">
                  <a:moveTo>
                    <a:pt x="0" y="156082"/>
                  </a:moveTo>
                  <a:lnTo>
                    <a:pt x="7956" y="106736"/>
                  </a:lnTo>
                  <a:lnTo>
                    <a:pt x="30113" y="63889"/>
                  </a:lnTo>
                  <a:lnTo>
                    <a:pt x="63900" y="30106"/>
                  </a:lnTo>
                  <a:lnTo>
                    <a:pt x="106746" y="7954"/>
                  </a:lnTo>
                  <a:lnTo>
                    <a:pt x="156083" y="0"/>
                  </a:lnTo>
                  <a:lnTo>
                    <a:pt x="4452493" y="0"/>
                  </a:lnTo>
                  <a:lnTo>
                    <a:pt x="4501839" y="7954"/>
                  </a:lnTo>
                  <a:lnTo>
                    <a:pt x="4544686" y="30106"/>
                  </a:lnTo>
                  <a:lnTo>
                    <a:pt x="4578469" y="63889"/>
                  </a:lnTo>
                  <a:lnTo>
                    <a:pt x="4600621" y="106736"/>
                  </a:lnTo>
                  <a:lnTo>
                    <a:pt x="4608576" y="156082"/>
                  </a:lnTo>
                  <a:lnTo>
                    <a:pt x="4608576" y="780414"/>
                  </a:lnTo>
                  <a:lnTo>
                    <a:pt x="4600621" y="829761"/>
                  </a:lnTo>
                  <a:lnTo>
                    <a:pt x="4578469" y="872608"/>
                  </a:lnTo>
                  <a:lnTo>
                    <a:pt x="4544686" y="906391"/>
                  </a:lnTo>
                  <a:lnTo>
                    <a:pt x="4501839" y="928543"/>
                  </a:lnTo>
                  <a:lnTo>
                    <a:pt x="4452493" y="936498"/>
                  </a:lnTo>
                  <a:lnTo>
                    <a:pt x="156083" y="936498"/>
                  </a:lnTo>
                  <a:lnTo>
                    <a:pt x="106746" y="928543"/>
                  </a:lnTo>
                  <a:lnTo>
                    <a:pt x="63900" y="906391"/>
                  </a:lnTo>
                  <a:lnTo>
                    <a:pt x="30113" y="872608"/>
                  </a:lnTo>
                  <a:lnTo>
                    <a:pt x="7956" y="829761"/>
                  </a:lnTo>
                  <a:lnTo>
                    <a:pt x="0" y="780414"/>
                  </a:lnTo>
                  <a:lnTo>
                    <a:pt x="0" y="15608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954701" y="2374645"/>
            <a:ext cx="5799667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ступці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ретельно розтирають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3,0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анальгіну,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виймають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капсулу,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залишивши приблизно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0,2  (1 : 1) по відношенню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слідуючої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речовини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809583" y="3352672"/>
            <a:ext cx="6157807" cy="1628775"/>
            <a:chOff x="607187" y="3352672"/>
            <a:chExt cx="4618355" cy="1628775"/>
          </a:xfrm>
        </p:grpSpPr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2267" y="3357752"/>
              <a:ext cx="4607814" cy="82524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12267" y="3357752"/>
              <a:ext cx="4608195" cy="825500"/>
            </a:xfrm>
            <a:custGeom>
              <a:avLst/>
              <a:gdLst/>
              <a:ahLst/>
              <a:cxnLst/>
              <a:rect l="l" t="t" r="r" b="b"/>
              <a:pathLst>
                <a:path w="4608195" h="825500">
                  <a:moveTo>
                    <a:pt x="0" y="137541"/>
                  </a:moveTo>
                  <a:lnTo>
                    <a:pt x="7012" y="94073"/>
                  </a:lnTo>
                  <a:lnTo>
                    <a:pt x="26538" y="56317"/>
                  </a:lnTo>
                  <a:lnTo>
                    <a:pt x="56312" y="26541"/>
                  </a:lnTo>
                  <a:lnTo>
                    <a:pt x="94068" y="7013"/>
                  </a:lnTo>
                  <a:lnTo>
                    <a:pt x="137540" y="0"/>
                  </a:lnTo>
                  <a:lnTo>
                    <a:pt x="4470273" y="0"/>
                  </a:lnTo>
                  <a:lnTo>
                    <a:pt x="4513740" y="7013"/>
                  </a:lnTo>
                  <a:lnTo>
                    <a:pt x="4551496" y="26541"/>
                  </a:lnTo>
                  <a:lnTo>
                    <a:pt x="4581272" y="56317"/>
                  </a:lnTo>
                  <a:lnTo>
                    <a:pt x="4600800" y="94073"/>
                  </a:lnTo>
                  <a:lnTo>
                    <a:pt x="4607814" y="137541"/>
                  </a:lnTo>
                  <a:lnTo>
                    <a:pt x="4607814" y="687705"/>
                  </a:lnTo>
                  <a:lnTo>
                    <a:pt x="4600800" y="731172"/>
                  </a:lnTo>
                  <a:lnTo>
                    <a:pt x="4581272" y="768928"/>
                  </a:lnTo>
                  <a:lnTo>
                    <a:pt x="4551496" y="798704"/>
                  </a:lnTo>
                  <a:lnTo>
                    <a:pt x="4513740" y="818232"/>
                  </a:lnTo>
                  <a:lnTo>
                    <a:pt x="4470273" y="825246"/>
                  </a:lnTo>
                  <a:lnTo>
                    <a:pt x="137540" y="825246"/>
                  </a:lnTo>
                  <a:lnTo>
                    <a:pt x="94068" y="818232"/>
                  </a:lnTo>
                  <a:lnTo>
                    <a:pt x="56312" y="798704"/>
                  </a:lnTo>
                  <a:lnTo>
                    <a:pt x="26538" y="768928"/>
                  </a:lnTo>
                  <a:lnTo>
                    <a:pt x="7012" y="731172"/>
                  </a:lnTo>
                  <a:lnTo>
                    <a:pt x="0" y="687705"/>
                  </a:lnTo>
                  <a:lnTo>
                    <a:pt x="0" y="13754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2267" y="4330064"/>
              <a:ext cx="4600194" cy="64617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12267" y="4330064"/>
              <a:ext cx="4600575" cy="646430"/>
            </a:xfrm>
            <a:custGeom>
              <a:avLst/>
              <a:gdLst/>
              <a:ahLst/>
              <a:cxnLst/>
              <a:rect l="l" t="t" r="r" b="b"/>
              <a:pathLst>
                <a:path w="4600575" h="646429">
                  <a:moveTo>
                    <a:pt x="0" y="107696"/>
                  </a:moveTo>
                  <a:lnTo>
                    <a:pt x="8463" y="65793"/>
                  </a:lnTo>
                  <a:lnTo>
                    <a:pt x="31545" y="31559"/>
                  </a:lnTo>
                  <a:lnTo>
                    <a:pt x="65777" y="8469"/>
                  </a:lnTo>
                  <a:lnTo>
                    <a:pt x="107695" y="0"/>
                  </a:lnTo>
                  <a:lnTo>
                    <a:pt x="4492498" y="0"/>
                  </a:lnTo>
                  <a:lnTo>
                    <a:pt x="4534400" y="8469"/>
                  </a:lnTo>
                  <a:lnTo>
                    <a:pt x="4568634" y="31559"/>
                  </a:lnTo>
                  <a:lnTo>
                    <a:pt x="4591724" y="65793"/>
                  </a:lnTo>
                  <a:lnTo>
                    <a:pt x="4600194" y="107696"/>
                  </a:lnTo>
                  <a:lnTo>
                    <a:pt x="4600194" y="538480"/>
                  </a:lnTo>
                  <a:lnTo>
                    <a:pt x="4591724" y="580382"/>
                  </a:lnTo>
                  <a:lnTo>
                    <a:pt x="4568634" y="614616"/>
                  </a:lnTo>
                  <a:lnTo>
                    <a:pt x="4534400" y="637706"/>
                  </a:lnTo>
                  <a:lnTo>
                    <a:pt x="4492498" y="646176"/>
                  </a:lnTo>
                  <a:lnTo>
                    <a:pt x="107695" y="646176"/>
                  </a:lnTo>
                  <a:lnTo>
                    <a:pt x="65777" y="637706"/>
                  </a:lnTo>
                  <a:lnTo>
                    <a:pt x="31545" y="614616"/>
                  </a:lnTo>
                  <a:lnTo>
                    <a:pt x="8463" y="580382"/>
                  </a:lnTo>
                  <a:lnTo>
                    <a:pt x="0" y="538480"/>
                  </a:lnTo>
                  <a:lnTo>
                    <a:pt x="0" y="10769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006517" y="3539236"/>
            <a:ext cx="8377767" cy="32181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965960" indent="-1270" algn="ctr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Отримують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вимогу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0,2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кодеїну фосфату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,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висипають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ступку,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змішують, додають</a:t>
            </a:r>
            <a:r>
              <a:rPr sz="1400" b="1" spc="1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дібазол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Arial"/>
              <a:cs typeface="Arial"/>
            </a:endParaRPr>
          </a:p>
          <a:p>
            <a:pPr marL="205740" marR="2167890" algn="ctr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кілька прийомів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залишок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цукру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капсули,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однорідності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00">
              <a:latin typeface="Arial"/>
              <a:cs typeface="Arial"/>
            </a:endParaRPr>
          </a:p>
          <a:p>
            <a:pPr marR="1960880" algn="ctr">
              <a:lnSpc>
                <a:spcPct val="100000"/>
              </a:lnSpc>
              <a:spcBef>
                <a:spcPts val="5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Розважують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порошкову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суміш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 0,3 г на 10</a:t>
            </a:r>
            <a:r>
              <a:rPr sz="1400" b="1" spc="7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>
              <a:latin typeface="Arial"/>
              <a:cs typeface="Arial"/>
            </a:endParaRPr>
          </a:p>
          <a:p>
            <a:pPr marL="1078865" marR="2454275" indent="-499109">
              <a:lnSpc>
                <a:spcPct val="100000"/>
              </a:lnSpc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пергаментні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оформляють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400">
              <a:latin typeface="Arial"/>
              <a:cs typeface="Arial"/>
            </a:endParaRPr>
          </a:p>
          <a:p>
            <a:pPr marL="635000" algn="ctr">
              <a:lnSpc>
                <a:spcPct val="100000"/>
              </a:lnSpc>
              <a:spcBef>
                <a:spcPts val="960"/>
              </a:spcBef>
            </a:pPr>
            <a:r>
              <a:rPr sz="1400" b="1" spc="-10" dirty="0">
                <a:latin typeface="Arial"/>
                <a:cs typeface="Arial"/>
              </a:rPr>
              <a:t>Оформлення: </a:t>
            </a:r>
            <a:r>
              <a:rPr sz="1400" b="1" spc="-5" dirty="0">
                <a:latin typeface="Arial"/>
                <a:cs typeface="Arial"/>
              </a:rPr>
              <a:t>№ рецепта,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«Сигнатура»,</a:t>
            </a:r>
            <a:endParaRPr sz="1400">
              <a:latin typeface="Arial"/>
              <a:cs typeface="Arial"/>
            </a:endParaRPr>
          </a:p>
          <a:p>
            <a:pPr marL="637540" algn="ctr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«Поводитись </a:t>
            </a:r>
            <a:r>
              <a:rPr sz="1400" b="1" spc="-5" dirty="0">
                <a:latin typeface="Arial"/>
                <a:cs typeface="Arial"/>
              </a:rPr>
              <a:t>з обережністю», «Берегти від </a:t>
            </a:r>
            <a:r>
              <a:rPr sz="1400" b="1" spc="-10" dirty="0">
                <a:latin typeface="Arial"/>
                <a:cs typeface="Arial"/>
              </a:rPr>
              <a:t>дітей»,</a:t>
            </a:r>
            <a:r>
              <a:rPr sz="1400" b="1" spc="11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опечатують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776055" y="803783"/>
            <a:ext cx="11183620" cy="4886960"/>
            <a:chOff x="582041" y="803783"/>
            <a:chExt cx="8387715" cy="4886960"/>
          </a:xfrm>
        </p:grpSpPr>
        <p:sp>
          <p:nvSpPr>
            <p:cNvPr id="28" name="object 28"/>
            <p:cNvSpPr/>
            <p:nvPr/>
          </p:nvSpPr>
          <p:spPr>
            <a:xfrm>
              <a:off x="5293232" y="2652140"/>
              <a:ext cx="576580" cy="76200"/>
            </a:xfrm>
            <a:custGeom>
              <a:avLst/>
              <a:gdLst/>
              <a:ahLst/>
              <a:cxnLst/>
              <a:rect l="l" t="t" r="r" b="b"/>
              <a:pathLst>
                <a:path w="576579" h="76200">
                  <a:moveTo>
                    <a:pt x="499871" y="0"/>
                  </a:moveTo>
                  <a:lnTo>
                    <a:pt x="499871" y="76200"/>
                  </a:lnTo>
                  <a:lnTo>
                    <a:pt x="563371" y="44450"/>
                  </a:lnTo>
                  <a:lnTo>
                    <a:pt x="512571" y="44450"/>
                  </a:lnTo>
                  <a:lnTo>
                    <a:pt x="512571" y="31750"/>
                  </a:lnTo>
                  <a:lnTo>
                    <a:pt x="563371" y="31750"/>
                  </a:lnTo>
                  <a:lnTo>
                    <a:pt x="499871" y="0"/>
                  </a:lnTo>
                  <a:close/>
                </a:path>
                <a:path w="576579" h="76200">
                  <a:moveTo>
                    <a:pt x="499871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499871" y="44450"/>
                  </a:lnTo>
                  <a:lnTo>
                    <a:pt x="499871" y="31750"/>
                  </a:lnTo>
                  <a:close/>
                </a:path>
                <a:path w="576579" h="76200">
                  <a:moveTo>
                    <a:pt x="563371" y="31750"/>
                  </a:moveTo>
                  <a:lnTo>
                    <a:pt x="512571" y="31750"/>
                  </a:lnTo>
                  <a:lnTo>
                    <a:pt x="512571" y="44450"/>
                  </a:lnTo>
                  <a:lnTo>
                    <a:pt x="563371" y="44450"/>
                  </a:lnTo>
                  <a:lnTo>
                    <a:pt x="576071" y="38100"/>
                  </a:lnTo>
                  <a:lnTo>
                    <a:pt x="563371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53308" y="2118741"/>
              <a:ext cx="76200" cy="1447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22473" y="3212972"/>
              <a:ext cx="76200" cy="14477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55061" y="4183761"/>
              <a:ext cx="76200" cy="14630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65729" y="4976241"/>
              <a:ext cx="76200" cy="14477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65729" y="5545454"/>
              <a:ext cx="76200" cy="14477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7121" y="808863"/>
              <a:ext cx="8377428" cy="890777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87121" y="808863"/>
              <a:ext cx="8377555" cy="890905"/>
            </a:xfrm>
            <a:custGeom>
              <a:avLst/>
              <a:gdLst/>
              <a:ahLst/>
              <a:cxnLst/>
              <a:rect l="l" t="t" r="r" b="b"/>
              <a:pathLst>
                <a:path w="8377555" h="890905">
                  <a:moveTo>
                    <a:pt x="0" y="318008"/>
                  </a:moveTo>
                  <a:lnTo>
                    <a:pt x="3448" y="271012"/>
                  </a:lnTo>
                  <a:lnTo>
                    <a:pt x="13465" y="226159"/>
                  </a:lnTo>
                  <a:lnTo>
                    <a:pt x="29559" y="183939"/>
                  </a:lnTo>
                  <a:lnTo>
                    <a:pt x="51238" y="144844"/>
                  </a:lnTo>
                  <a:lnTo>
                    <a:pt x="78010" y="109367"/>
                  </a:lnTo>
                  <a:lnTo>
                    <a:pt x="109383" y="77998"/>
                  </a:lnTo>
                  <a:lnTo>
                    <a:pt x="144865" y="51230"/>
                  </a:lnTo>
                  <a:lnTo>
                    <a:pt x="183965" y="29554"/>
                  </a:lnTo>
                  <a:lnTo>
                    <a:pt x="226189" y="13463"/>
                  </a:lnTo>
                  <a:lnTo>
                    <a:pt x="271047" y="3447"/>
                  </a:lnTo>
                  <a:lnTo>
                    <a:pt x="318046" y="0"/>
                  </a:lnTo>
                  <a:lnTo>
                    <a:pt x="8059420" y="0"/>
                  </a:lnTo>
                  <a:lnTo>
                    <a:pt x="8106415" y="3447"/>
                  </a:lnTo>
                  <a:lnTo>
                    <a:pt x="8151268" y="13463"/>
                  </a:lnTo>
                  <a:lnTo>
                    <a:pt x="8193488" y="29554"/>
                  </a:lnTo>
                  <a:lnTo>
                    <a:pt x="8232583" y="51230"/>
                  </a:lnTo>
                  <a:lnTo>
                    <a:pt x="8268060" y="77998"/>
                  </a:lnTo>
                  <a:lnTo>
                    <a:pt x="8299429" y="109367"/>
                  </a:lnTo>
                  <a:lnTo>
                    <a:pt x="8326197" y="144844"/>
                  </a:lnTo>
                  <a:lnTo>
                    <a:pt x="8347873" y="183939"/>
                  </a:lnTo>
                  <a:lnTo>
                    <a:pt x="8363964" y="226159"/>
                  </a:lnTo>
                  <a:lnTo>
                    <a:pt x="8373980" y="271012"/>
                  </a:lnTo>
                  <a:lnTo>
                    <a:pt x="8377428" y="318008"/>
                  </a:lnTo>
                  <a:lnTo>
                    <a:pt x="8377428" y="572770"/>
                  </a:lnTo>
                  <a:lnTo>
                    <a:pt x="8373980" y="619765"/>
                  </a:lnTo>
                  <a:lnTo>
                    <a:pt x="8363964" y="664618"/>
                  </a:lnTo>
                  <a:lnTo>
                    <a:pt x="8347873" y="706838"/>
                  </a:lnTo>
                  <a:lnTo>
                    <a:pt x="8326197" y="745933"/>
                  </a:lnTo>
                  <a:lnTo>
                    <a:pt x="8299429" y="781410"/>
                  </a:lnTo>
                  <a:lnTo>
                    <a:pt x="8268060" y="812779"/>
                  </a:lnTo>
                  <a:lnTo>
                    <a:pt x="8232583" y="839547"/>
                  </a:lnTo>
                  <a:lnTo>
                    <a:pt x="8193488" y="861223"/>
                  </a:lnTo>
                  <a:lnTo>
                    <a:pt x="8151268" y="877314"/>
                  </a:lnTo>
                  <a:lnTo>
                    <a:pt x="8106415" y="887330"/>
                  </a:lnTo>
                  <a:lnTo>
                    <a:pt x="8059420" y="890777"/>
                  </a:lnTo>
                  <a:lnTo>
                    <a:pt x="318046" y="890777"/>
                  </a:lnTo>
                  <a:lnTo>
                    <a:pt x="271047" y="887330"/>
                  </a:lnTo>
                  <a:lnTo>
                    <a:pt x="226189" y="877314"/>
                  </a:lnTo>
                  <a:lnTo>
                    <a:pt x="183965" y="861223"/>
                  </a:lnTo>
                  <a:lnTo>
                    <a:pt x="144865" y="839547"/>
                  </a:lnTo>
                  <a:lnTo>
                    <a:pt x="109383" y="812779"/>
                  </a:lnTo>
                  <a:lnTo>
                    <a:pt x="78010" y="781410"/>
                  </a:lnTo>
                  <a:lnTo>
                    <a:pt x="51238" y="745933"/>
                  </a:lnTo>
                  <a:lnTo>
                    <a:pt x="29559" y="706838"/>
                  </a:lnTo>
                  <a:lnTo>
                    <a:pt x="13465" y="664618"/>
                  </a:lnTo>
                  <a:lnTo>
                    <a:pt x="3448" y="619765"/>
                  </a:lnTo>
                  <a:lnTo>
                    <a:pt x="0" y="572770"/>
                  </a:lnTo>
                  <a:lnTo>
                    <a:pt x="0" y="31800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83514" y="884682"/>
              <a:ext cx="8171815" cy="738505"/>
            </a:xfrm>
            <a:custGeom>
              <a:avLst/>
              <a:gdLst/>
              <a:ahLst/>
              <a:cxnLst/>
              <a:rect l="l" t="t" r="r" b="b"/>
              <a:pathLst>
                <a:path w="8171815" h="738505">
                  <a:moveTo>
                    <a:pt x="8171688" y="0"/>
                  </a:moveTo>
                  <a:lnTo>
                    <a:pt x="0" y="0"/>
                  </a:lnTo>
                  <a:lnTo>
                    <a:pt x="0" y="738377"/>
                  </a:lnTo>
                  <a:lnTo>
                    <a:pt x="8171688" y="738377"/>
                  </a:lnTo>
                  <a:lnTo>
                    <a:pt x="8171688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016339" y="462280"/>
            <a:ext cx="10678160" cy="13388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40479" marR="5080" indent="-2919095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Порошки з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отруйними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,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наркотичними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та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сильнодіючими речовинами  речовинами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385"/>
              </a:lnSpc>
              <a:tabLst>
                <a:tab pos="3869690" algn="l"/>
              </a:tabLst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Підготовка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робочого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місця,</a:t>
            </a:r>
            <a:r>
              <a:rPr sz="1400" b="1" spc="9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підбір</a:t>
            </a:r>
            <a:r>
              <a:rPr sz="14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посуду,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допоміжних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матеріалів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. Обробка</a:t>
            </a:r>
            <a:r>
              <a:rPr sz="14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робочої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поверхні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стола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, чашок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терезів дезінфікуючими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засобами,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дозволеними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15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використання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умовах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50">
              <a:latin typeface="Arial"/>
              <a:cs typeface="Arial"/>
            </a:endParaRPr>
          </a:p>
          <a:p>
            <a:pPr marR="308610" algn="ctr">
              <a:lnSpc>
                <a:spcPct val="100000"/>
              </a:lnSpc>
            </a:pPr>
            <a:r>
              <a:rPr sz="1600" b="1" spc="-20" dirty="0">
                <a:latin typeface="Arial"/>
                <a:cs typeface="Arial"/>
              </a:rPr>
              <a:t>Технологія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677160" y="38861"/>
            <a:ext cx="8039947" cy="340360"/>
          </a:xfrm>
          <a:custGeom>
            <a:avLst/>
            <a:gdLst/>
            <a:ahLst/>
            <a:cxnLst/>
            <a:rect l="l" t="t" r="r" b="b"/>
            <a:pathLst>
              <a:path w="6029959" h="340360">
                <a:moveTo>
                  <a:pt x="6029706" y="0"/>
                </a:moveTo>
                <a:lnTo>
                  <a:pt x="0" y="0"/>
                </a:lnTo>
                <a:lnTo>
                  <a:pt x="0" y="339852"/>
                </a:lnTo>
                <a:lnTo>
                  <a:pt x="6029706" y="339852"/>
                </a:lnTo>
                <a:lnTo>
                  <a:pt x="6029706" y="0"/>
                </a:lnTo>
                <a:close/>
              </a:path>
            </a:pathLst>
          </a:custGeom>
          <a:solidFill>
            <a:srgbClr val="FFFF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3490636" y="67818"/>
            <a:ext cx="641434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ОКРЕМІ 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ВИПАДКИ </a:t>
            </a: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ВИГОТОВЛЕННЯ</a:t>
            </a:r>
            <a:r>
              <a:rPr sz="16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ПОРОШКІВ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Номер слайда 3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5132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107" y="1448180"/>
            <a:ext cx="56727" cy="0"/>
          </a:xfrm>
          <a:custGeom>
            <a:avLst/>
            <a:gdLst/>
            <a:ahLst/>
            <a:cxnLst/>
            <a:rect l="l" t="t" r="r" b="b"/>
            <a:pathLst>
              <a:path w="42545">
                <a:moveTo>
                  <a:pt x="0" y="0"/>
                </a:moveTo>
                <a:lnTo>
                  <a:pt x="4229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6497" y="1143000"/>
            <a:ext cx="10910993" cy="5143500"/>
          </a:xfrm>
          <a:custGeom>
            <a:avLst/>
            <a:gdLst/>
            <a:ahLst/>
            <a:cxnLst/>
            <a:rect l="l" t="t" r="r" b="b"/>
            <a:pathLst>
              <a:path w="8183245" h="5143500">
                <a:moveTo>
                  <a:pt x="8183118" y="0"/>
                </a:moveTo>
                <a:lnTo>
                  <a:pt x="0" y="0"/>
                </a:lnTo>
                <a:lnTo>
                  <a:pt x="0" y="5143500"/>
                </a:lnTo>
                <a:lnTo>
                  <a:pt x="8183118" y="5143500"/>
                </a:lnTo>
                <a:lnTo>
                  <a:pt x="8183118" y="0"/>
                </a:lnTo>
                <a:close/>
              </a:path>
            </a:pathLst>
          </a:custGeom>
          <a:solidFill>
            <a:srgbClr val="FFFF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29022" y="1504695"/>
            <a:ext cx="3001433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2915" indent="-450850">
              <a:lnSpc>
                <a:spcPct val="100000"/>
              </a:lnSpc>
              <a:spcBef>
                <a:spcPts val="95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462915" algn="l"/>
                <a:tab pos="463550" algn="l"/>
              </a:tabLst>
            </a:pPr>
            <a:r>
              <a:rPr sz="2000" b="1" spc="-10" dirty="0">
                <a:solidFill>
                  <a:srgbClr val="4D4D00"/>
                </a:solidFill>
                <a:latin typeface="Arial"/>
                <a:cs typeface="Arial"/>
              </a:rPr>
              <a:t>Ви</a:t>
            </a:r>
            <a:r>
              <a:rPr sz="2000" b="1" spc="-25" dirty="0">
                <a:solidFill>
                  <a:srgbClr val="4D4D00"/>
                </a:solidFill>
                <a:latin typeface="Arial"/>
                <a:cs typeface="Arial"/>
              </a:rPr>
              <a:t>г</a:t>
            </a:r>
            <a:r>
              <a:rPr sz="2000" b="1" spc="-55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2000" b="1" spc="-3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2000" b="1" spc="-5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2000" b="1" spc="-35" dirty="0">
                <a:solidFill>
                  <a:srgbClr val="4D4D00"/>
                </a:solidFill>
                <a:latin typeface="Arial"/>
                <a:cs typeface="Arial"/>
              </a:rPr>
              <a:t>в</a:t>
            </a:r>
            <a:r>
              <a:rPr sz="2000" b="1" spc="-30" dirty="0">
                <a:solidFill>
                  <a:srgbClr val="4D4D00"/>
                </a:solidFill>
                <a:latin typeface="Arial"/>
                <a:cs typeface="Arial"/>
              </a:rPr>
              <a:t>л</a:t>
            </a:r>
            <a:r>
              <a:rPr sz="2000" b="1" spc="-10" dirty="0">
                <a:solidFill>
                  <a:srgbClr val="4D4D00"/>
                </a:solidFill>
                <a:latin typeface="Arial"/>
                <a:cs typeface="Arial"/>
              </a:rPr>
              <a:t>е</a:t>
            </a:r>
            <a:r>
              <a:rPr sz="2000" b="1" dirty="0">
                <a:solidFill>
                  <a:srgbClr val="4D4D00"/>
                </a:solidFill>
                <a:latin typeface="Arial"/>
                <a:cs typeface="Arial"/>
              </a:rPr>
              <a:t>н</a:t>
            </a:r>
            <a:r>
              <a:rPr sz="2000" b="1" spc="-5" dirty="0">
                <a:solidFill>
                  <a:srgbClr val="4D4D00"/>
                </a:solidFill>
                <a:latin typeface="Arial"/>
                <a:cs typeface="Arial"/>
              </a:rPr>
              <a:t>ня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36615" y="1504695"/>
            <a:ext cx="3020907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26615" algn="l"/>
              </a:tabLst>
            </a:pPr>
            <a:r>
              <a:rPr sz="2000" b="1" spc="-5" dirty="0">
                <a:solidFill>
                  <a:srgbClr val="4D4D00"/>
                </a:solidFill>
                <a:latin typeface="Arial"/>
                <a:cs typeface="Arial"/>
              </a:rPr>
              <a:t>п</a:t>
            </a:r>
            <a:r>
              <a:rPr sz="2000" b="1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sz="2000" b="1" spc="5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2000" b="1" spc="-10" dirty="0">
                <a:solidFill>
                  <a:srgbClr val="4D4D00"/>
                </a:solidFill>
                <a:latin typeface="Arial"/>
                <a:cs typeface="Arial"/>
              </a:rPr>
              <a:t>шкі</a:t>
            </a:r>
            <a:r>
              <a:rPr sz="2000" b="1" spc="-5" dirty="0">
                <a:solidFill>
                  <a:srgbClr val="4D4D00"/>
                </a:solidFill>
                <a:latin typeface="Arial"/>
                <a:cs typeface="Arial"/>
              </a:rPr>
              <a:t>в</a:t>
            </a:r>
            <a:r>
              <a:rPr sz="2000" b="1" dirty="0">
                <a:solidFill>
                  <a:srgbClr val="4D4D00"/>
                </a:solidFill>
                <a:latin typeface="Arial"/>
                <a:cs typeface="Arial"/>
              </a:rPr>
              <a:t>	</a:t>
            </a:r>
            <a:r>
              <a:rPr sz="2000" b="1" spc="-5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63514" y="1504695"/>
            <a:ext cx="1810173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4D4D00"/>
                </a:solidFill>
                <a:latin typeface="Arial"/>
                <a:cs typeface="Arial"/>
              </a:rPr>
              <a:t>барвни</a:t>
            </a:r>
            <a:r>
              <a:rPr sz="2000" b="1" spc="-15" dirty="0">
                <a:solidFill>
                  <a:srgbClr val="4D4D00"/>
                </a:solidFill>
                <a:latin typeface="Arial"/>
                <a:cs typeface="Arial"/>
              </a:rPr>
              <a:t>м</a:t>
            </a:r>
            <a:r>
              <a:rPr sz="2000" b="1" spc="-10" dirty="0">
                <a:solidFill>
                  <a:srgbClr val="4D4D00"/>
                </a:solidFill>
                <a:latin typeface="Arial"/>
                <a:cs typeface="Arial"/>
              </a:rPr>
              <a:t>и</a:t>
            </a:r>
            <a:r>
              <a:rPr sz="2000" b="1" spc="-5" dirty="0">
                <a:solidFill>
                  <a:srgbClr val="4D4D00"/>
                </a:solidFill>
                <a:latin typeface="Arial"/>
                <a:cs typeface="Arial"/>
              </a:rPr>
              <a:t>,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idx="1"/>
          </p:nvPr>
        </p:nvSpPr>
        <p:spPr>
          <a:xfrm>
            <a:off x="812800" y="1879092"/>
            <a:ext cx="10636616" cy="2482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chemeClr val="bg1"/>
                </a:solidFill>
              </a:rPr>
              <a:t>важкоподрібнюваними, </a:t>
            </a:r>
            <a:r>
              <a:rPr spc="-5" dirty="0">
                <a:solidFill>
                  <a:schemeClr val="bg1"/>
                </a:solidFill>
              </a:rPr>
              <a:t>пахучими та </a:t>
            </a:r>
            <a:r>
              <a:rPr spc="-10" dirty="0">
                <a:solidFill>
                  <a:schemeClr val="bg1"/>
                </a:solidFill>
              </a:rPr>
              <a:t>леткими лікарськими  речовинами проводять на </a:t>
            </a:r>
            <a:r>
              <a:rPr spc="-15" dirty="0">
                <a:solidFill>
                  <a:schemeClr val="bg1"/>
                </a:solidFill>
              </a:rPr>
              <a:t>окремому  робочому  </a:t>
            </a:r>
            <a:r>
              <a:rPr spc="-10" dirty="0">
                <a:solidFill>
                  <a:schemeClr val="bg1"/>
                </a:solidFill>
              </a:rPr>
              <a:t>місці,  </a:t>
            </a:r>
            <a:r>
              <a:rPr spc="-25" dirty="0">
                <a:solidFill>
                  <a:schemeClr val="bg1"/>
                </a:solidFill>
              </a:rPr>
              <a:t>застосовуючи </a:t>
            </a:r>
            <a:r>
              <a:rPr spc="-5" dirty="0">
                <a:solidFill>
                  <a:schemeClr val="bg1"/>
                </a:solidFill>
              </a:rPr>
              <a:t>окремі </a:t>
            </a:r>
            <a:r>
              <a:rPr spc="-10" dirty="0">
                <a:solidFill>
                  <a:schemeClr val="bg1"/>
                </a:solidFill>
              </a:rPr>
              <a:t>ваги </a:t>
            </a:r>
            <a:r>
              <a:rPr spc="-5" dirty="0">
                <a:solidFill>
                  <a:schemeClr val="bg1"/>
                </a:solidFill>
              </a:rPr>
              <a:t>і</a:t>
            </a:r>
            <a:r>
              <a:rPr spc="10" dirty="0">
                <a:solidFill>
                  <a:schemeClr val="bg1"/>
                </a:solidFill>
              </a:rPr>
              <a:t> </a:t>
            </a:r>
            <a:r>
              <a:rPr spc="-25" dirty="0">
                <a:solidFill>
                  <a:schemeClr val="bg1"/>
                </a:solidFill>
              </a:rPr>
              <a:t>ступку.</a:t>
            </a:r>
          </a:p>
          <a:p>
            <a:pPr marL="12700" marR="5080" algn="just">
              <a:lnSpc>
                <a:spcPct val="100000"/>
              </a:lnSpc>
              <a:spcBef>
                <a:spcPts val="480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463550" algn="l"/>
              </a:tabLst>
            </a:pPr>
            <a:r>
              <a:rPr spc="-5" dirty="0">
                <a:solidFill>
                  <a:schemeClr val="bg1"/>
                </a:solidFill>
              </a:rPr>
              <a:t>Барвні </a:t>
            </a:r>
            <a:r>
              <a:rPr spc="-10" dirty="0">
                <a:solidFill>
                  <a:schemeClr val="bg1"/>
                </a:solidFill>
              </a:rPr>
              <a:t>лікарські речовини </a:t>
            </a:r>
            <a:r>
              <a:rPr spc="-5" dirty="0">
                <a:solidFill>
                  <a:schemeClr val="bg1"/>
                </a:solidFill>
              </a:rPr>
              <a:t>перед </a:t>
            </a:r>
            <a:r>
              <a:rPr spc="-15" dirty="0">
                <a:solidFill>
                  <a:schemeClr val="bg1"/>
                </a:solidFill>
              </a:rPr>
              <a:t>початком змішування  </a:t>
            </a:r>
            <a:r>
              <a:rPr spc="-10" dirty="0">
                <a:solidFill>
                  <a:schemeClr val="bg1"/>
                </a:solidFill>
              </a:rPr>
              <a:t>поміщають </a:t>
            </a:r>
            <a:r>
              <a:rPr spc="-5" dirty="0">
                <a:solidFill>
                  <a:schemeClr val="bg1"/>
                </a:solidFill>
              </a:rPr>
              <a:t>між </a:t>
            </a:r>
            <a:r>
              <a:rPr spc="-20" dirty="0">
                <a:solidFill>
                  <a:schemeClr val="bg1"/>
                </a:solidFill>
              </a:rPr>
              <a:t>двома </a:t>
            </a:r>
            <a:r>
              <a:rPr spc="-5" dirty="0">
                <a:solidFill>
                  <a:schemeClr val="bg1"/>
                </a:solidFill>
              </a:rPr>
              <a:t>порціями </a:t>
            </a:r>
            <a:r>
              <a:rPr spc="-10" dirty="0">
                <a:solidFill>
                  <a:schemeClr val="bg1"/>
                </a:solidFill>
              </a:rPr>
              <a:t>незабарвленої речовини  </a:t>
            </a:r>
            <a:r>
              <a:rPr spc="-5" dirty="0">
                <a:solidFill>
                  <a:schemeClr val="bg1"/>
                </a:solidFill>
              </a:rPr>
              <a:t>або </a:t>
            </a:r>
            <a:r>
              <a:rPr spc="-10" dirty="0">
                <a:solidFill>
                  <a:schemeClr val="bg1"/>
                </a:solidFill>
              </a:rPr>
              <a:t>суміші незабарвлених речовин </a:t>
            </a:r>
            <a:r>
              <a:rPr spc="-20" dirty="0">
                <a:solidFill>
                  <a:schemeClr val="bg1"/>
                </a:solidFill>
              </a:rPr>
              <a:t>(метод</a:t>
            </a:r>
            <a:r>
              <a:rPr spc="35" dirty="0">
                <a:solidFill>
                  <a:schemeClr val="bg1"/>
                </a:solidFill>
              </a:rPr>
              <a:t> </a:t>
            </a:r>
            <a:r>
              <a:rPr spc="-10" dirty="0">
                <a:solidFill>
                  <a:schemeClr val="bg1"/>
                </a:solidFill>
              </a:rPr>
              <a:t>“тришаровості”)</a:t>
            </a:r>
          </a:p>
          <a:p>
            <a:pPr marL="12700" marR="5715" algn="just">
              <a:lnSpc>
                <a:spcPct val="100000"/>
              </a:lnSpc>
              <a:spcBef>
                <a:spcPts val="480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534035" algn="l"/>
              </a:tabLst>
            </a:pPr>
            <a:r>
              <a:rPr spc="-10" dirty="0">
                <a:solidFill>
                  <a:schemeClr val="bg1"/>
                </a:solidFill>
              </a:rPr>
              <a:t>Важкоподрібнювані лікарські речовини подрібнюють </a:t>
            </a:r>
            <a:r>
              <a:rPr spc="-5" dirty="0">
                <a:solidFill>
                  <a:schemeClr val="bg1"/>
                </a:solidFill>
              </a:rPr>
              <a:t>в  присутності 95% </a:t>
            </a:r>
            <a:r>
              <a:rPr spc="-15" dirty="0">
                <a:solidFill>
                  <a:schemeClr val="bg1"/>
                </a:solidFill>
              </a:rPr>
              <a:t>етилового </a:t>
            </a:r>
            <a:r>
              <a:rPr spc="-5" dirty="0">
                <a:solidFill>
                  <a:schemeClr val="bg1"/>
                </a:solidFill>
              </a:rPr>
              <a:t>спирту або </a:t>
            </a:r>
            <a:r>
              <a:rPr spc="-10" dirty="0">
                <a:solidFill>
                  <a:schemeClr val="bg1"/>
                </a:solidFill>
              </a:rPr>
              <a:t>ефіру</a:t>
            </a:r>
            <a:r>
              <a:rPr spc="30" dirty="0">
                <a:solidFill>
                  <a:schemeClr val="bg1"/>
                </a:solidFill>
              </a:rPr>
              <a:t> </a:t>
            </a:r>
            <a:r>
              <a:rPr spc="-10" dirty="0">
                <a:solidFill>
                  <a:schemeClr val="bg1"/>
                </a:solidFill>
              </a:rPr>
              <a:t>медичного</a:t>
            </a:r>
          </a:p>
          <a:p>
            <a:pPr marL="462915" indent="-450850" algn="just">
              <a:spcBef>
                <a:spcPts val="484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463550" algn="l"/>
              </a:tabLst>
            </a:pPr>
            <a:r>
              <a:rPr dirty="0">
                <a:solidFill>
                  <a:schemeClr val="bg1"/>
                </a:solidFill>
              </a:rPr>
              <a:t>Пахучі </a:t>
            </a:r>
            <a:r>
              <a:rPr spc="-10" dirty="0">
                <a:solidFill>
                  <a:schemeClr val="bg1"/>
                </a:solidFill>
              </a:rPr>
              <a:t>лікарські речовини подрібнюють </a:t>
            </a:r>
            <a:r>
              <a:rPr spc="-5" dirty="0">
                <a:solidFill>
                  <a:schemeClr val="bg1"/>
                </a:solidFill>
              </a:rPr>
              <a:t>у</a:t>
            </a:r>
            <a:r>
              <a:rPr spc="380"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ступці</a:t>
            </a:r>
            <a:r>
              <a:rPr dirty="0" smtClean="0">
                <a:solidFill>
                  <a:schemeClr val="bg1"/>
                </a:solidFill>
              </a:rPr>
              <a:t>,</a:t>
            </a:r>
            <a:r>
              <a:rPr lang="ru-RU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ru-RU" b="1" spc="-10" dirty="0" err="1">
                <a:solidFill>
                  <a:srgbClr val="FF0000"/>
                </a:solidFill>
                <a:latin typeface="Arial"/>
                <a:cs typeface="Arial"/>
              </a:rPr>
              <a:t>сп</a:t>
            </a:r>
            <a:r>
              <a:rPr lang="ru-RU" b="1" spc="-50" dirty="0" err="1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lang="ru-RU" b="1" spc="-5" dirty="0" err="1">
                <a:solidFill>
                  <a:srgbClr val="FF0000"/>
                </a:solidFill>
                <a:latin typeface="Arial"/>
                <a:cs typeface="Arial"/>
              </a:rPr>
              <a:t>ч</a:t>
            </a:r>
            <a:r>
              <a:rPr lang="ru-RU" b="1" dirty="0" err="1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lang="ru-RU" b="1" spc="-5" dirty="0" err="1">
                <a:solidFill>
                  <a:srgbClr val="FF0000"/>
                </a:solidFill>
                <a:latin typeface="Arial"/>
                <a:cs typeface="Arial"/>
              </a:rPr>
              <a:t>тку</a:t>
            </a:r>
            <a:r>
              <a:rPr lang="ru-RU" b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lang="ru-RU" b="1" spc="-35" dirty="0" err="1">
                <a:solidFill>
                  <a:srgbClr val="FF0000"/>
                </a:solidFill>
                <a:latin typeface="Arial"/>
                <a:cs typeface="Arial"/>
              </a:rPr>
              <a:t>з</a:t>
            </a:r>
            <a:r>
              <a:rPr lang="ru-RU" b="1" spc="-10" dirty="0" err="1">
                <a:solidFill>
                  <a:srgbClr val="FF0000"/>
                </a:solidFill>
                <a:latin typeface="Arial"/>
                <a:cs typeface="Arial"/>
              </a:rPr>
              <a:t>ате</a:t>
            </a:r>
            <a:r>
              <a:rPr lang="ru-RU" b="1" spc="-40" dirty="0" err="1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lang="ru-RU" b="1" spc="-5" dirty="0" err="1">
                <a:solidFill>
                  <a:srgbClr val="FF0000"/>
                </a:solidFill>
                <a:latin typeface="Arial"/>
                <a:cs typeface="Arial"/>
              </a:rPr>
              <a:t>тій</a:t>
            </a:r>
            <a:r>
              <a:rPr lang="ru-RU" b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lang="ru-RU" b="1" spc="-5" dirty="0" err="1">
                <a:solidFill>
                  <a:srgbClr val="FF0000"/>
                </a:solidFill>
                <a:latin typeface="Arial"/>
                <a:cs typeface="Arial"/>
              </a:rPr>
              <a:t>непа</a:t>
            </a:r>
            <a:r>
              <a:rPr lang="ru-RU" b="1" spc="15" dirty="0" err="1">
                <a:solidFill>
                  <a:srgbClr val="FF0000"/>
                </a:solidFill>
                <a:latin typeface="Arial"/>
                <a:cs typeface="Arial"/>
              </a:rPr>
              <a:t>х</a:t>
            </a:r>
            <a:r>
              <a:rPr lang="ru-RU" b="1" spc="-10" dirty="0" err="1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lang="ru-RU" b="1" dirty="0" err="1">
                <a:solidFill>
                  <a:srgbClr val="FF0000"/>
                </a:solidFill>
                <a:latin typeface="Arial"/>
                <a:cs typeface="Arial"/>
              </a:rPr>
              <a:t>ч</a:t>
            </a:r>
            <a:r>
              <a:rPr lang="ru-RU" b="1" spc="-5" dirty="0" err="1">
                <a:solidFill>
                  <a:srgbClr val="FF0000"/>
                </a:solidFill>
                <a:latin typeface="Arial"/>
                <a:cs typeface="Arial"/>
              </a:rPr>
              <a:t>ою</a:t>
            </a:r>
            <a:r>
              <a:rPr lang="ru-RU" b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lang="ru-RU" b="1" spc="-5" dirty="0" err="1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lang="ru-RU" b="1" spc="-55" dirty="0" err="1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lang="ru-RU" b="1" spc="-5" dirty="0" err="1">
                <a:solidFill>
                  <a:srgbClr val="FF0000"/>
                </a:solidFill>
                <a:latin typeface="Arial"/>
                <a:cs typeface="Arial"/>
              </a:rPr>
              <a:t>човиною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456688" y="115947"/>
            <a:ext cx="7818120" cy="893834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 algn="just">
              <a:lnSpc>
                <a:spcPts val="2160"/>
              </a:lnSpc>
              <a:spcBef>
                <a:spcPts val="370"/>
              </a:spcBef>
            </a:pPr>
            <a:r>
              <a:rPr sz="2000" spc="-10" dirty="0">
                <a:latin typeface="Arial"/>
                <a:cs typeface="Arial"/>
              </a:rPr>
              <a:t>ТЕХНОЛОГІЧНІ </a:t>
            </a:r>
            <a:r>
              <a:rPr sz="2000" spc="-25" dirty="0">
                <a:latin typeface="Arial"/>
                <a:cs typeface="Arial"/>
              </a:rPr>
              <a:t>СТАДІЇ </a:t>
            </a:r>
            <a:r>
              <a:rPr sz="2000" spc="-70" dirty="0">
                <a:latin typeface="Arial"/>
                <a:cs typeface="Arial"/>
              </a:rPr>
              <a:t>ТА </a:t>
            </a:r>
            <a:r>
              <a:rPr sz="2000" spc="-20" dirty="0">
                <a:latin typeface="Arial"/>
                <a:cs typeface="Arial"/>
              </a:rPr>
              <a:t>ЗАГАЛЬНІ </a:t>
            </a:r>
            <a:r>
              <a:rPr sz="2000" spc="-30" dirty="0">
                <a:latin typeface="Arial"/>
                <a:cs typeface="Arial"/>
              </a:rPr>
              <a:t>ПРАВИЛА  </a:t>
            </a:r>
            <a:r>
              <a:rPr sz="2000" spc="-15" dirty="0">
                <a:latin typeface="Arial"/>
                <a:cs typeface="Arial"/>
              </a:rPr>
              <a:t>ВИГОТОВЛЕННЯ </a:t>
            </a:r>
            <a:r>
              <a:rPr sz="2000" spc="-10" dirty="0">
                <a:latin typeface="Arial"/>
                <a:cs typeface="Arial"/>
              </a:rPr>
              <a:t>ПОРОШКІВ </a:t>
            </a:r>
            <a:r>
              <a:rPr sz="2000" spc="-5" dirty="0">
                <a:latin typeface="Arial"/>
                <a:cs typeface="Arial"/>
              </a:rPr>
              <a:t>ІЗ </a:t>
            </a:r>
            <a:r>
              <a:rPr sz="2000" spc="-15" dirty="0">
                <a:latin typeface="Arial"/>
                <a:cs typeface="Arial"/>
              </a:rPr>
              <a:t>БАРВНИМИ </a:t>
            </a:r>
            <a:r>
              <a:rPr sz="2000" spc="-70" dirty="0">
                <a:latin typeface="Arial"/>
                <a:cs typeface="Arial"/>
              </a:rPr>
              <a:t>ТА  </a:t>
            </a:r>
            <a:r>
              <a:rPr sz="2000" spc="-20" dirty="0">
                <a:latin typeface="Arial"/>
                <a:cs typeface="Arial"/>
              </a:rPr>
              <a:t>ВАЖКОПОДРІБНЮВАНИМИ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РЕЧОВИНАМИ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31797" y="5079999"/>
            <a:ext cx="25958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84225" algn="l"/>
              </a:tabLst>
            </a:pP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2000" b="1" spc="-30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ткі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лі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арсь</a:t>
            </a:r>
            <a:r>
              <a:rPr sz="2000" b="1" spc="-15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endParaRPr sz="20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30829" y="5079999"/>
            <a:ext cx="7318587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275080" algn="l"/>
                <a:tab pos="2442845" algn="l"/>
                <a:tab pos="3974465" algn="l"/>
              </a:tabLst>
            </a:pPr>
            <a:r>
              <a:rPr sz="2000" b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0" dirty="0" err="1">
                <a:solidFill>
                  <a:srgbClr val="FF0000"/>
                </a:solidFill>
                <a:latin typeface="Arial"/>
                <a:cs typeface="Arial"/>
              </a:rPr>
              <a:t>речовини</a:t>
            </a: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uk-UA" sz="2000" b="1" spc="-10" dirty="0" smtClean="0">
                <a:solidFill>
                  <a:srgbClr val="FF0000"/>
                </a:solidFill>
                <a:latin typeface="Arial"/>
                <a:cs typeface="Arial"/>
              </a:rPr>
              <a:t>- </a:t>
            </a:r>
            <a:r>
              <a:rPr sz="2000" b="1" spc="-15" dirty="0" err="1" smtClean="0">
                <a:solidFill>
                  <a:srgbClr val="FF0000"/>
                </a:solidFill>
                <a:latin typeface="Arial"/>
                <a:cs typeface="Arial"/>
              </a:rPr>
              <a:t>додають</a:t>
            </a:r>
            <a:r>
              <a:rPr sz="2000" b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в </a:t>
            </a: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останню</a:t>
            </a:r>
            <a:r>
              <a:rPr sz="2000" b="1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35" dirty="0">
                <a:solidFill>
                  <a:srgbClr val="FF0000"/>
                </a:solidFill>
                <a:latin typeface="Arial"/>
                <a:cs typeface="Arial"/>
              </a:rPr>
              <a:t>чергу.</a:t>
            </a:r>
            <a:endParaRPr sz="20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39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956160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68358" y="172994"/>
            <a:ext cx="1124915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2041525" algn="l"/>
              </a:tabLst>
            </a:pPr>
            <a:r>
              <a:rPr sz="1800" spc="-15" dirty="0">
                <a:latin typeface="Arial"/>
                <a:cs typeface="Arial"/>
              </a:rPr>
              <a:t>ВИГОТОВЛЕННЯ	</a:t>
            </a:r>
            <a:r>
              <a:rPr sz="1800" spc="-10" dirty="0">
                <a:latin typeface="Arial"/>
                <a:cs typeface="Arial"/>
              </a:rPr>
              <a:t>ПОРОШКІВ </a:t>
            </a:r>
            <a:r>
              <a:rPr sz="1800" dirty="0">
                <a:latin typeface="Arial"/>
                <a:cs typeface="Arial"/>
              </a:rPr>
              <a:t>ІЗ </a:t>
            </a:r>
            <a:r>
              <a:rPr sz="1800" spc="-10" dirty="0">
                <a:latin typeface="Arial"/>
                <a:cs typeface="Arial"/>
              </a:rPr>
              <a:t>БАРВНИМИ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ТА</a:t>
            </a:r>
          </a:p>
          <a:p>
            <a:pPr algn="ctr">
              <a:lnSpc>
                <a:spcPct val="100000"/>
              </a:lnSpc>
            </a:pPr>
            <a:r>
              <a:rPr sz="1800" spc="-15" dirty="0">
                <a:latin typeface="Arial"/>
                <a:cs typeface="Arial"/>
              </a:rPr>
              <a:t>ВАЖКОПОДРІБНЮВАНИМИ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РЕЧОВИНАМИ</a:t>
            </a:r>
          </a:p>
        </p:txBody>
      </p:sp>
      <p:sp>
        <p:nvSpPr>
          <p:cNvPr id="6" name="object 6"/>
          <p:cNvSpPr/>
          <p:nvPr/>
        </p:nvSpPr>
        <p:spPr>
          <a:xfrm>
            <a:off x="4545077" y="1778890"/>
            <a:ext cx="248073" cy="2916555"/>
          </a:xfrm>
          <a:custGeom>
            <a:avLst/>
            <a:gdLst/>
            <a:ahLst/>
            <a:cxnLst/>
            <a:rect l="l" t="t" r="r" b="b"/>
            <a:pathLst>
              <a:path w="186054" h="2916554">
                <a:moveTo>
                  <a:pt x="0" y="0"/>
                </a:moveTo>
                <a:lnTo>
                  <a:pt x="36171" y="11326"/>
                </a:lnTo>
                <a:lnTo>
                  <a:pt x="65722" y="42227"/>
                </a:lnTo>
                <a:lnTo>
                  <a:pt x="85653" y="88082"/>
                </a:lnTo>
                <a:lnTo>
                  <a:pt x="92963" y="144272"/>
                </a:lnTo>
                <a:lnTo>
                  <a:pt x="92963" y="1225423"/>
                </a:lnTo>
                <a:lnTo>
                  <a:pt x="100274" y="1281558"/>
                </a:lnTo>
                <a:lnTo>
                  <a:pt x="120205" y="1327419"/>
                </a:lnTo>
                <a:lnTo>
                  <a:pt x="149756" y="1358350"/>
                </a:lnTo>
                <a:lnTo>
                  <a:pt x="185927" y="1369695"/>
                </a:lnTo>
                <a:lnTo>
                  <a:pt x="149756" y="1381019"/>
                </a:lnTo>
                <a:lnTo>
                  <a:pt x="120205" y="1411906"/>
                </a:lnTo>
                <a:lnTo>
                  <a:pt x="100274" y="1457723"/>
                </a:lnTo>
                <a:lnTo>
                  <a:pt x="92963" y="1513839"/>
                </a:lnTo>
                <a:lnTo>
                  <a:pt x="92963" y="2771902"/>
                </a:lnTo>
                <a:lnTo>
                  <a:pt x="85653" y="2828091"/>
                </a:lnTo>
                <a:lnTo>
                  <a:pt x="65722" y="2873946"/>
                </a:lnTo>
                <a:lnTo>
                  <a:pt x="36171" y="2904847"/>
                </a:lnTo>
                <a:lnTo>
                  <a:pt x="0" y="2916174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5129784" y="1480567"/>
            <a:ext cx="6880013" cy="2242185"/>
            <a:chOff x="3847338" y="1480566"/>
            <a:chExt cx="5160010" cy="2242185"/>
          </a:xfrm>
        </p:grpSpPr>
        <p:sp>
          <p:nvSpPr>
            <p:cNvPr id="8" name="object 8"/>
            <p:cNvSpPr/>
            <p:nvPr/>
          </p:nvSpPr>
          <p:spPr>
            <a:xfrm>
              <a:off x="3852291" y="1485519"/>
              <a:ext cx="5149850" cy="2232025"/>
            </a:xfrm>
            <a:custGeom>
              <a:avLst/>
              <a:gdLst/>
              <a:ahLst/>
              <a:cxnLst/>
              <a:rect l="l" t="t" r="r" b="b"/>
              <a:pathLst>
                <a:path w="5149850" h="2232025">
                  <a:moveTo>
                    <a:pt x="1111631" y="0"/>
                  </a:moveTo>
                  <a:lnTo>
                    <a:pt x="0" y="1115948"/>
                  </a:lnTo>
                  <a:lnTo>
                    <a:pt x="1111631" y="2231897"/>
                  </a:lnTo>
                  <a:lnTo>
                    <a:pt x="1111631" y="2020569"/>
                  </a:lnTo>
                  <a:lnTo>
                    <a:pt x="5149595" y="2020569"/>
                  </a:lnTo>
                  <a:lnTo>
                    <a:pt x="5149595" y="211327"/>
                  </a:lnTo>
                  <a:lnTo>
                    <a:pt x="1111631" y="211327"/>
                  </a:lnTo>
                  <a:lnTo>
                    <a:pt x="1111631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52291" y="1485519"/>
              <a:ext cx="5149850" cy="2232025"/>
            </a:xfrm>
            <a:custGeom>
              <a:avLst/>
              <a:gdLst/>
              <a:ahLst/>
              <a:cxnLst/>
              <a:rect l="l" t="t" r="r" b="b"/>
              <a:pathLst>
                <a:path w="5149850" h="2232025">
                  <a:moveTo>
                    <a:pt x="0" y="1115948"/>
                  </a:moveTo>
                  <a:lnTo>
                    <a:pt x="1111631" y="0"/>
                  </a:lnTo>
                  <a:lnTo>
                    <a:pt x="1111631" y="211327"/>
                  </a:lnTo>
                  <a:lnTo>
                    <a:pt x="5149595" y="211327"/>
                  </a:lnTo>
                  <a:lnTo>
                    <a:pt x="5149595" y="2020569"/>
                  </a:lnTo>
                  <a:lnTo>
                    <a:pt x="1111631" y="2020569"/>
                  </a:lnTo>
                  <a:lnTo>
                    <a:pt x="1111631" y="2231897"/>
                  </a:lnTo>
                  <a:lnTo>
                    <a:pt x="0" y="111594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453972" y="1723136"/>
            <a:ext cx="5439833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3810" algn="ctr">
              <a:lnSpc>
                <a:spcPct val="100000"/>
              </a:lnSpc>
              <a:spcBef>
                <a:spcPts val="100"/>
              </a:spcBef>
              <a:tabLst>
                <a:tab pos="942340" algn="l"/>
              </a:tabLst>
            </a:pP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речовини,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а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також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їх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розчини, 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суміші,	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що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залишають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слід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тарі, 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закупорювальних засобах,  устаткуванні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та інших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предметах, 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що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не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змивається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звичайною  санітарно-технічної</a:t>
            </a:r>
            <a:r>
              <a:rPr sz="1800" b="1" spc="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обробкою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042237" y="4281552"/>
            <a:ext cx="6973147" cy="1716405"/>
            <a:chOff x="3781678" y="4281551"/>
            <a:chExt cx="5229860" cy="1716405"/>
          </a:xfrm>
        </p:grpSpPr>
        <p:sp>
          <p:nvSpPr>
            <p:cNvPr id="12" name="object 12"/>
            <p:cNvSpPr/>
            <p:nvPr/>
          </p:nvSpPr>
          <p:spPr>
            <a:xfrm>
              <a:off x="3786758" y="4286631"/>
              <a:ext cx="5219700" cy="1706245"/>
            </a:xfrm>
            <a:custGeom>
              <a:avLst/>
              <a:gdLst/>
              <a:ahLst/>
              <a:cxnLst/>
              <a:rect l="l" t="t" r="r" b="b"/>
              <a:pathLst>
                <a:path w="5219700" h="1706245">
                  <a:moveTo>
                    <a:pt x="5219699" y="0"/>
                  </a:moveTo>
                  <a:lnTo>
                    <a:pt x="1323593" y="0"/>
                  </a:lnTo>
                  <a:lnTo>
                    <a:pt x="1323593" y="165227"/>
                  </a:lnTo>
                  <a:lnTo>
                    <a:pt x="942466" y="165227"/>
                  </a:lnTo>
                  <a:lnTo>
                    <a:pt x="942466" y="0"/>
                  </a:lnTo>
                  <a:lnTo>
                    <a:pt x="0" y="853059"/>
                  </a:lnTo>
                  <a:lnTo>
                    <a:pt x="942466" y="1706118"/>
                  </a:lnTo>
                  <a:lnTo>
                    <a:pt x="942466" y="1540916"/>
                  </a:lnTo>
                  <a:lnTo>
                    <a:pt x="1323593" y="1540916"/>
                  </a:lnTo>
                  <a:lnTo>
                    <a:pt x="1323593" y="1706118"/>
                  </a:lnTo>
                  <a:lnTo>
                    <a:pt x="5219699" y="1706118"/>
                  </a:lnTo>
                  <a:lnTo>
                    <a:pt x="5219699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86758" y="4286631"/>
              <a:ext cx="5219700" cy="1706245"/>
            </a:xfrm>
            <a:custGeom>
              <a:avLst/>
              <a:gdLst/>
              <a:ahLst/>
              <a:cxnLst/>
              <a:rect l="l" t="t" r="r" b="b"/>
              <a:pathLst>
                <a:path w="5219700" h="1706245">
                  <a:moveTo>
                    <a:pt x="0" y="853059"/>
                  </a:moveTo>
                  <a:lnTo>
                    <a:pt x="942466" y="0"/>
                  </a:lnTo>
                  <a:lnTo>
                    <a:pt x="942466" y="165227"/>
                  </a:lnTo>
                  <a:lnTo>
                    <a:pt x="1323593" y="165227"/>
                  </a:lnTo>
                  <a:lnTo>
                    <a:pt x="1323593" y="0"/>
                  </a:lnTo>
                  <a:lnTo>
                    <a:pt x="5219699" y="0"/>
                  </a:lnTo>
                  <a:lnTo>
                    <a:pt x="5219699" y="1706118"/>
                  </a:lnTo>
                  <a:lnTo>
                    <a:pt x="1323593" y="1706118"/>
                  </a:lnTo>
                  <a:lnTo>
                    <a:pt x="1323593" y="1540916"/>
                  </a:lnTo>
                  <a:lnTo>
                    <a:pt x="942466" y="1540916"/>
                  </a:lnTo>
                  <a:lnTo>
                    <a:pt x="942466" y="1706118"/>
                  </a:lnTo>
                  <a:lnTo>
                    <a:pt x="0" y="853059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918621" y="4313682"/>
            <a:ext cx="401066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Відважуютсь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На спеціальних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вагах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за 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окремим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робочим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місцем,  покритий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білим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папером.  </a:t>
            </a:r>
            <a:r>
              <a:rPr sz="1800" b="1" spc="-25" dirty="0">
                <a:solidFill>
                  <a:srgbClr val="4D4D00"/>
                </a:solidFill>
                <a:latin typeface="Arial"/>
                <a:cs typeface="Arial"/>
              </a:rPr>
              <a:t>Готують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окремій</a:t>
            </a:r>
            <a:r>
              <a:rPr sz="18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ступці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2968" y="824483"/>
            <a:ext cx="11319933" cy="598241"/>
          </a:xfrm>
          <a:prstGeom prst="rect">
            <a:avLst/>
          </a:prstGeom>
          <a:solidFill>
            <a:srgbClr val="CCCC66"/>
          </a:solidFill>
        </p:spPr>
        <p:txBody>
          <a:bodyPr vert="horz" wrap="square" lIns="0" tIns="438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45"/>
              </a:spcBef>
              <a:tabLst>
                <a:tab pos="2926080" algn="l"/>
              </a:tabLst>
            </a:pP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ПОРОШКИ</a:t>
            </a:r>
            <a:r>
              <a:rPr sz="1800" b="1" spc="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r>
              <a:rPr sz="18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БАРВНИМИ	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РЕЧОВИНАМИ</a:t>
            </a:r>
            <a:endParaRPr sz="18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Згідно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наказом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МОЗ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України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№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44 від 16.03.93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р. до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групи</a:t>
            </a:r>
            <a:r>
              <a:rPr sz="1800" b="1" spc="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барвних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2368" y="1778508"/>
            <a:ext cx="3456093" cy="2916555"/>
          </a:xfrm>
          <a:prstGeom prst="rect">
            <a:avLst/>
          </a:prstGeom>
          <a:solidFill>
            <a:srgbClr val="FFFF99"/>
          </a:solidFill>
        </p:spPr>
        <p:txBody>
          <a:bodyPr vert="horz" wrap="square" lIns="0" tIns="5080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400"/>
              </a:spcBef>
            </a:pP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відносяться: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69875" indent="-180975">
              <a:lnSpc>
                <a:spcPct val="100000"/>
              </a:lnSpc>
              <a:spcBef>
                <a:spcPts val="45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Акрихін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69875" indent="-180975">
              <a:lnSpc>
                <a:spcPct val="100000"/>
              </a:lnSpc>
              <a:spcBef>
                <a:spcPts val="35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Рибофлавін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69875" indent="-180975">
              <a:lnSpc>
                <a:spcPct val="100000"/>
              </a:lnSpc>
              <a:spcBef>
                <a:spcPts val="40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Етакридину</a:t>
            </a:r>
            <a:r>
              <a:rPr sz="1800" b="1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лактат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69875" indent="-180975">
              <a:lnSpc>
                <a:spcPct val="100000"/>
              </a:lnSpc>
              <a:spcBef>
                <a:spcPts val="45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Фурацилін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69875" indent="-180975">
              <a:lnSpc>
                <a:spcPct val="100000"/>
              </a:lnSpc>
              <a:spcBef>
                <a:spcPts val="35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Калію</a:t>
            </a:r>
            <a:r>
              <a:rPr sz="1800" b="1" spc="-3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перманганат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69875" indent="-180975">
              <a:lnSpc>
                <a:spcPct val="100000"/>
              </a:lnSpc>
              <a:spcBef>
                <a:spcPts val="45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Метиленовий</a:t>
            </a:r>
            <a:r>
              <a:rPr sz="18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синій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69875" indent="-180975">
              <a:lnSpc>
                <a:spcPct val="100000"/>
              </a:lnSpc>
              <a:spcBef>
                <a:spcPts val="40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sz="1800" b="1" spc="-5" dirty="0">
                <a:solidFill>
                  <a:schemeClr val="bg1"/>
                </a:solidFill>
                <a:latin typeface="Arial"/>
                <a:cs typeface="Arial"/>
              </a:rPr>
              <a:t>Бриліантовий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89535">
              <a:lnSpc>
                <a:spcPct val="100000"/>
              </a:lnSpc>
              <a:spcBef>
                <a:spcPts val="40"/>
              </a:spcBef>
            </a:pPr>
            <a:r>
              <a:rPr sz="1800" b="1" spc="-15" dirty="0">
                <a:solidFill>
                  <a:schemeClr val="bg1"/>
                </a:solidFill>
                <a:latin typeface="Arial"/>
                <a:cs typeface="Arial"/>
              </a:rPr>
              <a:t>зелений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69875" indent="-180975">
              <a:lnSpc>
                <a:spcPct val="100000"/>
              </a:lnSpc>
              <a:spcBef>
                <a:spcPts val="40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sz="1800" b="1" spc="-10" dirty="0">
                <a:solidFill>
                  <a:schemeClr val="bg1"/>
                </a:solidFill>
                <a:latin typeface="Arial"/>
                <a:cs typeface="Arial"/>
              </a:rPr>
              <a:t>Індигокармін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37878" y="4864481"/>
            <a:ext cx="4613487" cy="1810385"/>
            <a:chOff x="478408" y="4864480"/>
            <a:chExt cx="3460115" cy="1810385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3488" y="4869560"/>
              <a:ext cx="3449574" cy="179984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83488" y="4869560"/>
              <a:ext cx="3449954" cy="1800225"/>
            </a:xfrm>
            <a:custGeom>
              <a:avLst/>
              <a:gdLst/>
              <a:ahLst/>
              <a:cxnLst/>
              <a:rect l="l" t="t" r="r" b="b"/>
              <a:pathLst>
                <a:path w="3449954" h="1800225">
                  <a:moveTo>
                    <a:pt x="0" y="599947"/>
                  </a:moveTo>
                  <a:lnTo>
                    <a:pt x="1141602" y="599947"/>
                  </a:lnTo>
                  <a:lnTo>
                    <a:pt x="1141602" y="299974"/>
                  </a:lnTo>
                  <a:lnTo>
                    <a:pt x="558546" y="299974"/>
                  </a:lnTo>
                  <a:lnTo>
                    <a:pt x="1724787" y="0"/>
                  </a:lnTo>
                  <a:lnTo>
                    <a:pt x="2891028" y="299974"/>
                  </a:lnTo>
                  <a:lnTo>
                    <a:pt x="2307971" y="299974"/>
                  </a:lnTo>
                  <a:lnTo>
                    <a:pt x="2307971" y="599947"/>
                  </a:lnTo>
                  <a:lnTo>
                    <a:pt x="3449574" y="599947"/>
                  </a:lnTo>
                  <a:lnTo>
                    <a:pt x="3449574" y="1799844"/>
                  </a:lnTo>
                  <a:lnTo>
                    <a:pt x="0" y="1799844"/>
                  </a:lnTo>
                  <a:lnTo>
                    <a:pt x="0" y="59994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440688" y="5496560"/>
            <a:ext cx="300736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Зберігаються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окремій шафі</a:t>
            </a:r>
            <a:r>
              <a:rPr sz="1800" b="1" spc="-6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для</a:t>
            </a:r>
            <a:endParaRPr sz="1800">
              <a:latin typeface="Arial"/>
              <a:cs typeface="Arial"/>
            </a:endParaRPr>
          </a:p>
          <a:p>
            <a:pPr marL="15875" marR="8890" algn="ctr">
              <a:lnSpc>
                <a:spcPct val="100000"/>
              </a:lnSpc>
            </a:pP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«Пахучих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барвних 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речовин»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40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80516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10107" y="1058218"/>
          <a:ext cx="10769599" cy="10760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65707"/>
                <a:gridCol w="447039"/>
                <a:gridCol w="4456853"/>
              </a:tblGrid>
              <a:tr h="205856">
                <a:tc>
                  <a:txBody>
                    <a:bodyPr/>
                    <a:lstStyle/>
                    <a:p>
                      <a:pPr marL="1991360">
                        <a:lnSpc>
                          <a:spcPts val="1520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Rp.: Aethacridini</a:t>
                      </a:r>
                      <a:r>
                        <a:rPr sz="14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lactatis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0">
                        <a:lnSpc>
                          <a:spcPts val="152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0,05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205856">
                <a:tc>
                  <a:txBody>
                    <a:bodyPr/>
                    <a:lstStyle/>
                    <a:p>
                      <a:pPr marL="2385060">
                        <a:lnSpc>
                          <a:spcPts val="1350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Sacchari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9050">
                      <a:solidFill>
                        <a:srgbClr val="9999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9999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3030">
                        <a:lnSpc>
                          <a:spcPts val="1350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0,3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9050">
                      <a:solidFill>
                        <a:srgbClr val="999900"/>
                      </a:solidFill>
                      <a:prstDash val="solid"/>
                    </a:lnB>
                  </a:tcPr>
                </a:tc>
              </a:tr>
              <a:tr h="434223">
                <a:tc>
                  <a:txBody>
                    <a:bodyPr/>
                    <a:lstStyle/>
                    <a:p>
                      <a:pPr marL="2385060" marR="6540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Misce, ut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fiat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pulvis.  Da tales doses</a:t>
                      </a:r>
                      <a:r>
                        <a:rPr sz="140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numero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T w="19050">
                      <a:solidFill>
                        <a:srgbClr val="9999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73025">
                        <a:lnSpc>
                          <a:spcPts val="1655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6.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T w="19050">
                      <a:solidFill>
                        <a:srgbClr val="9999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999900"/>
                      </a:solidFill>
                      <a:prstDash val="solid"/>
                    </a:lnT>
                  </a:tcPr>
                </a:tc>
              </a:tr>
              <a:tr h="205856">
                <a:tc>
                  <a:txBody>
                    <a:bodyPr/>
                    <a:lstStyle/>
                    <a:p>
                      <a:pPr marL="2385060">
                        <a:lnSpc>
                          <a:spcPts val="1520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In capsules</a:t>
                      </a:r>
                      <a:r>
                        <a:rPr sz="14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gelatinose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871727" y="643128"/>
            <a:ext cx="11320780" cy="371475"/>
          </a:xfrm>
          <a:custGeom>
            <a:avLst/>
            <a:gdLst/>
            <a:ahLst/>
            <a:cxnLst/>
            <a:rect l="l" t="t" r="r" b="b"/>
            <a:pathLst>
              <a:path w="8490585" h="371475">
                <a:moveTo>
                  <a:pt x="8490204" y="0"/>
                </a:moveTo>
                <a:lnTo>
                  <a:pt x="0" y="0"/>
                </a:lnTo>
                <a:lnTo>
                  <a:pt x="0" y="371094"/>
                </a:lnTo>
                <a:lnTo>
                  <a:pt x="8490204" y="371094"/>
                </a:lnTo>
                <a:lnTo>
                  <a:pt x="8490204" y="0"/>
                </a:lnTo>
                <a:close/>
              </a:path>
            </a:pathLst>
          </a:custGeom>
          <a:solidFill>
            <a:srgbClr val="CCCC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857668" y="672846"/>
            <a:ext cx="7349067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порошків із бавними</a:t>
            </a:r>
            <a:r>
              <a:rPr sz="1800" b="1" spc="13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речовинами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14531" y="2065850"/>
            <a:ext cx="4497493" cy="476884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356870">
              <a:lnSpc>
                <a:spcPct val="100000"/>
              </a:lnSpc>
              <a:spcBef>
                <a:spcPts val="330"/>
              </a:spcBef>
            </a:pPr>
            <a:r>
              <a:rPr sz="1400" b="1" spc="-5" dirty="0">
                <a:latin typeface="Arial"/>
                <a:cs typeface="Arial"/>
              </a:rPr>
              <a:t>Signa. По 1 </a:t>
            </a:r>
            <a:r>
              <a:rPr sz="1400" b="1" spc="-10" dirty="0">
                <a:latin typeface="Arial"/>
                <a:cs typeface="Arial"/>
              </a:rPr>
              <a:t>капсулі </a:t>
            </a:r>
            <a:r>
              <a:rPr sz="1400" b="1" spc="-5" dirty="0">
                <a:latin typeface="Arial"/>
                <a:cs typeface="Arial"/>
              </a:rPr>
              <a:t>3 </a:t>
            </a:r>
            <a:r>
              <a:rPr sz="1400" b="1" dirty="0">
                <a:latin typeface="Arial"/>
                <a:cs typeface="Arial"/>
              </a:rPr>
              <a:t>рази </a:t>
            </a:r>
            <a:r>
              <a:rPr sz="1400" b="1" spc="-5" dirty="0">
                <a:latin typeface="Arial"/>
                <a:cs typeface="Arial"/>
              </a:rPr>
              <a:t>на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день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  <a:tabLst>
                <a:tab pos="2040889" algn="l"/>
              </a:tabLst>
            </a:pPr>
            <a:r>
              <a:rPr sz="1200" b="1" dirty="0">
                <a:latin typeface="Arial"/>
                <a:cs typeface="Arial"/>
              </a:rPr>
              <a:t>Підпис </a:t>
            </a:r>
            <a:r>
              <a:rPr sz="1200" b="1" spc="-10" dirty="0">
                <a:latin typeface="Arial"/>
                <a:cs typeface="Arial"/>
              </a:rPr>
              <a:t>лікаря	Печатка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лікаря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658250" y="4286758"/>
          <a:ext cx="11144673" cy="25319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74453"/>
                <a:gridCol w="5570220"/>
              </a:tblGrid>
              <a:tr h="2531950">
                <a:tc>
                  <a:txBody>
                    <a:bodyPr/>
                    <a:lstStyle/>
                    <a:p>
                      <a:pPr marL="260985" marR="316230" indent="61594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1735455" algn="l"/>
                          <a:tab pos="2644140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Перевірка </a:t>
                      </a:r>
                      <a:r>
                        <a:rPr sz="16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доз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етакридину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лактату  </a:t>
                      </a:r>
                      <a:r>
                        <a:rPr sz="1600" b="1" spc="-3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ТРД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0,05	</a:t>
                      </a:r>
                      <a:r>
                        <a:rPr sz="1600" b="1" spc="-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МТРД</a:t>
                      </a:r>
                      <a:r>
                        <a:rPr sz="16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0,05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60985">
                        <a:lnSpc>
                          <a:spcPct val="100000"/>
                        </a:lnSpc>
                        <a:tabLst>
                          <a:tab pos="2609215" algn="l"/>
                        </a:tabLst>
                      </a:pPr>
                      <a:r>
                        <a:rPr sz="16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ТДД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0,05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 3</a:t>
                      </a:r>
                      <a:r>
                        <a:rPr sz="1600" b="1" spc="5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0,15	</a:t>
                      </a:r>
                      <a:r>
                        <a:rPr sz="16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МТДД</a:t>
                      </a:r>
                      <a:r>
                        <a:rPr sz="1600" b="1" spc="-9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0,15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Дози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не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завищені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 marR="691515" indent="1025525">
                        <a:lnSpc>
                          <a:spcPct val="100000"/>
                        </a:lnSpc>
                        <a:tabLst>
                          <a:tab pos="2344420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(зворотий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 )  Етакридину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лактату:	0,05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sz="1600" b="1" spc="-7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6=0,3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235585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Цукру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 6=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1,8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2328545" algn="l"/>
                        </a:tabLst>
                      </a:pP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Маса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одної </a:t>
                      </a:r>
                      <a:r>
                        <a:rPr sz="1600" b="1" spc="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дози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(0,05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0,3)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5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(лицевий</a:t>
                      </a:r>
                      <a:r>
                        <a:rPr sz="1600" b="1" spc="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78105" algn="ctr">
                        <a:lnSpc>
                          <a:spcPct val="100000"/>
                        </a:lnSpc>
                        <a:tabLst>
                          <a:tab pos="219265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рец.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550545" algn="r">
                        <a:lnSpc>
                          <a:spcPct val="100000"/>
                        </a:lnSpc>
                        <a:tabLst>
                          <a:tab pos="2846070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Sacchari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1,8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555625" algn="r">
                        <a:lnSpc>
                          <a:spcPct val="100000"/>
                        </a:lnSpc>
                        <a:tabLst>
                          <a:tab pos="392430" algn="l"/>
                          <a:tab pos="3241040" algn="l"/>
                        </a:tabLst>
                      </a:pP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	Aethacridini</a:t>
                      </a:r>
                      <a:r>
                        <a:rPr sz="1600" b="1" u="heavy" spc="1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lactatis	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0,3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658495" algn="r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0,35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622300" algn="r">
                        <a:lnSpc>
                          <a:spcPct val="100000"/>
                        </a:lnSpc>
                        <a:tabLst>
                          <a:tab pos="222885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Виготував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644525" algn="r">
                        <a:lnSpc>
                          <a:spcPct val="100000"/>
                        </a:lnSpc>
                        <a:tabLst>
                          <a:tab pos="220472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623570" algn="r">
                        <a:lnSpc>
                          <a:spcPct val="100000"/>
                        </a:lnSpc>
                        <a:tabLst>
                          <a:tab pos="223647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Відпустив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FF85"/>
                    </a:solidFill>
                  </a:tcPr>
                </a:tc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476504" y="2643377"/>
            <a:ext cx="11525673" cy="1200150"/>
          </a:xfrm>
          <a:custGeom>
            <a:avLst/>
            <a:gdLst/>
            <a:ahLst/>
            <a:cxnLst/>
            <a:rect l="l" t="t" r="r" b="b"/>
            <a:pathLst>
              <a:path w="8644255" h="1200150">
                <a:moveTo>
                  <a:pt x="8644128" y="0"/>
                </a:moveTo>
                <a:lnTo>
                  <a:pt x="0" y="0"/>
                </a:lnTo>
                <a:lnTo>
                  <a:pt x="0" y="1200150"/>
                </a:lnTo>
                <a:lnTo>
                  <a:pt x="8644128" y="1200150"/>
                </a:lnTo>
                <a:lnTo>
                  <a:pt x="864412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98084" y="2944621"/>
            <a:ext cx="8823112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762125" algn="l"/>
                <a:tab pos="3561715" algn="l"/>
                <a:tab pos="4996815" algn="l"/>
              </a:tabLst>
            </a:pP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внутрішнього	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застосування,	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виписаний	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розподільним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8085" y="2670302"/>
            <a:ext cx="11298767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946150" algn="l"/>
                <a:tab pos="2435860" algn="l"/>
                <a:tab pos="3721735" algn="l"/>
                <a:tab pos="4032885" algn="l"/>
                <a:tab pos="5349240" algn="l"/>
                <a:tab pos="6800850" algn="l"/>
                <a:tab pos="8037830" algn="l"/>
              </a:tabLst>
            </a:pP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Да</a:t>
            </a:r>
            <a:r>
              <a:rPr sz="1800" b="1" spc="5" dirty="0">
                <a:solidFill>
                  <a:srgbClr val="4D4D00"/>
                </a:solidFill>
                <a:latin typeface="Arial"/>
                <a:cs typeface="Arial"/>
              </a:rPr>
              <a:t>н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ий	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ліка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ськ</a:t>
            </a:r>
            <a:r>
              <a:rPr sz="1800" b="1" spc="10" dirty="0">
                <a:solidFill>
                  <a:srgbClr val="4D4D00"/>
                </a:solidFill>
                <a:latin typeface="Arial"/>
                <a:cs typeface="Arial"/>
              </a:rPr>
              <a:t>и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й	препарат	-	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с</a:t>
            </a:r>
            <a:r>
              <a:rPr sz="1800" b="1" spc="20" dirty="0">
                <a:solidFill>
                  <a:srgbClr val="4D4D00"/>
                </a:solidFill>
                <a:latin typeface="Arial"/>
                <a:cs typeface="Arial"/>
              </a:rPr>
              <a:t>к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л</a:t>
            </a:r>
            <a:r>
              <a:rPr sz="1800" b="1" spc="5" dirty="0">
                <a:solidFill>
                  <a:srgbClr val="4D4D00"/>
                </a:solidFill>
                <a:latin typeface="Arial"/>
                <a:cs typeface="Arial"/>
              </a:rPr>
              <a:t>а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н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ий	д</a:t>
            </a:r>
            <a:r>
              <a:rPr sz="1800" b="1" spc="-2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800" b="1" spc="-50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800" b="1" spc="-25" dirty="0">
                <a:solidFill>
                  <a:srgbClr val="4D4D00"/>
                </a:solidFill>
                <a:latin typeface="Arial"/>
                <a:cs typeface="Arial"/>
              </a:rPr>
              <a:t>в</a:t>
            </a:r>
            <a:r>
              <a:rPr sz="1800" b="1" spc="5" dirty="0">
                <a:solidFill>
                  <a:srgbClr val="4D4D00"/>
                </a:solidFill>
                <a:latin typeface="Arial"/>
                <a:cs typeface="Arial"/>
              </a:rPr>
              <a:t>а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н</a:t>
            </a:r>
            <a:r>
              <a:rPr sz="1800" b="1" spc="5" dirty="0">
                <a:solidFill>
                  <a:srgbClr val="4D4D00"/>
                </a:solidFill>
                <a:latin typeface="Arial"/>
                <a:cs typeface="Arial"/>
              </a:rPr>
              <a:t>и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й	пор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шок	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для</a:t>
            </a:r>
            <a:endParaRPr sz="1800">
              <a:latin typeface="Arial"/>
              <a:cs typeface="Arial"/>
            </a:endParaRPr>
          </a:p>
          <a:p>
            <a:pPr marR="5715" algn="r">
              <a:lnSpc>
                <a:spcPct val="100000"/>
              </a:lnSpc>
              <a:tabLst>
                <a:tab pos="1376045" algn="l"/>
              </a:tabLst>
            </a:pP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способом,	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8085" y="3218688"/>
            <a:ext cx="11297073" cy="1047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складу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якого входять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сильнодіюча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барвна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речовина</a:t>
            </a:r>
            <a:r>
              <a:rPr sz="1800" b="1" spc="20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етакредину лактат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гігроскопічна речовина</a:t>
            </a:r>
            <a:r>
              <a:rPr sz="1800" b="1" spc="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цукор.</a:t>
            </a:r>
            <a:endParaRPr sz="1800" dirty="0">
              <a:latin typeface="Arial"/>
              <a:cs typeface="Arial"/>
            </a:endParaRPr>
          </a:p>
          <a:p>
            <a:pPr marL="237490" marR="314960">
              <a:lnSpc>
                <a:spcPct val="100000"/>
              </a:lnSpc>
              <a:spcBef>
                <a:spcPts val="350"/>
              </a:spcBef>
              <a:tabLst>
                <a:tab pos="4218305" algn="l"/>
                <a:tab pos="5524500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Перед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початком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4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препарату	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перевіряємо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відповідність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терапевтичних  разової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 добової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 максимальним терапевтичним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дозам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(разовій і</a:t>
            </a:r>
            <a:r>
              <a:rPr sz="1400" b="1" spc="10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добовій)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" y="123111"/>
            <a:ext cx="1177309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79220" marR="5080" indent="47625">
              <a:lnSpc>
                <a:spcPct val="100000"/>
              </a:lnSpc>
              <a:spcBef>
                <a:spcPts val="100"/>
              </a:spcBef>
              <a:tabLst>
                <a:tab pos="4667250" algn="l"/>
              </a:tabLst>
            </a:pP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Особливості</a:t>
            </a:r>
            <a:r>
              <a:rPr sz="1600" spc="3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виготовлення	складних порошків </a:t>
            </a:r>
            <a:r>
              <a:rPr sz="1600" dirty="0">
                <a:solidFill>
                  <a:schemeClr val="bg1"/>
                </a:solidFill>
                <a:latin typeface="Arial"/>
                <a:cs typeface="Arial"/>
              </a:rPr>
              <a:t>з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барвними  важкоподрібнюваними </a:t>
            </a:r>
            <a:r>
              <a:rPr sz="1600" dirty="0">
                <a:solidFill>
                  <a:schemeClr val="bg1"/>
                </a:solidFill>
                <a:latin typeface="Arial"/>
                <a:cs typeface="Arial"/>
              </a:rPr>
              <a:t>та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леткими лікарськими</a:t>
            </a:r>
            <a:r>
              <a:rPr sz="1600" spc="8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chemeClr val="bg1"/>
                </a:solidFill>
                <a:latin typeface="Arial"/>
                <a:cs typeface="Arial"/>
              </a:rPr>
              <a:t>речовинами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41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15500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107" y="1448180"/>
            <a:ext cx="107696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75380" y="4713733"/>
            <a:ext cx="96688" cy="1443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83507" y="5569839"/>
            <a:ext cx="101600" cy="21564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048003" y="2500502"/>
            <a:ext cx="10367434" cy="287655"/>
          </a:xfrm>
          <a:custGeom>
            <a:avLst/>
            <a:gdLst/>
            <a:ahLst/>
            <a:cxnLst/>
            <a:rect l="l" t="t" r="r" b="b"/>
            <a:pathLst>
              <a:path w="7775575" h="287655">
                <a:moveTo>
                  <a:pt x="0" y="47879"/>
                </a:moveTo>
                <a:lnTo>
                  <a:pt x="3762" y="29253"/>
                </a:lnTo>
                <a:lnTo>
                  <a:pt x="14023" y="14033"/>
                </a:lnTo>
                <a:lnTo>
                  <a:pt x="29242" y="3766"/>
                </a:lnTo>
                <a:lnTo>
                  <a:pt x="47878" y="0"/>
                </a:lnTo>
                <a:lnTo>
                  <a:pt x="7727569" y="0"/>
                </a:lnTo>
                <a:lnTo>
                  <a:pt x="7746194" y="3766"/>
                </a:lnTo>
                <a:lnTo>
                  <a:pt x="7761414" y="14033"/>
                </a:lnTo>
                <a:lnTo>
                  <a:pt x="7771681" y="29253"/>
                </a:lnTo>
                <a:lnTo>
                  <a:pt x="7775448" y="47879"/>
                </a:lnTo>
                <a:lnTo>
                  <a:pt x="7775448" y="239395"/>
                </a:lnTo>
                <a:lnTo>
                  <a:pt x="7771681" y="258020"/>
                </a:lnTo>
                <a:lnTo>
                  <a:pt x="7761414" y="273240"/>
                </a:lnTo>
                <a:lnTo>
                  <a:pt x="7746194" y="283507"/>
                </a:lnTo>
                <a:lnTo>
                  <a:pt x="7727569" y="287274"/>
                </a:lnTo>
                <a:lnTo>
                  <a:pt x="47878" y="287274"/>
                </a:lnTo>
                <a:lnTo>
                  <a:pt x="29242" y="283507"/>
                </a:lnTo>
                <a:lnTo>
                  <a:pt x="14023" y="273240"/>
                </a:lnTo>
                <a:lnTo>
                  <a:pt x="3762" y="258020"/>
                </a:lnTo>
                <a:lnTo>
                  <a:pt x="0" y="239395"/>
                </a:lnTo>
                <a:lnTo>
                  <a:pt x="0" y="47879"/>
                </a:lnTo>
                <a:close/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63957" y="2543048"/>
            <a:ext cx="10336107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Технологія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40063" y="3327527"/>
            <a:ext cx="6121400" cy="589280"/>
            <a:chOff x="630047" y="3327527"/>
            <a:chExt cx="4591050" cy="589280"/>
          </a:xfrm>
        </p:grpSpPr>
        <p:sp>
          <p:nvSpPr>
            <p:cNvPr id="13" name="object 13"/>
            <p:cNvSpPr/>
            <p:nvPr/>
          </p:nvSpPr>
          <p:spPr>
            <a:xfrm>
              <a:off x="635127" y="3332607"/>
              <a:ext cx="4580890" cy="579120"/>
            </a:xfrm>
            <a:custGeom>
              <a:avLst/>
              <a:gdLst/>
              <a:ahLst/>
              <a:cxnLst/>
              <a:rect l="l" t="t" r="r" b="b"/>
              <a:pathLst>
                <a:path w="4580890" h="579120">
                  <a:moveTo>
                    <a:pt x="4483862" y="0"/>
                  </a:moveTo>
                  <a:lnTo>
                    <a:pt x="96520" y="0"/>
                  </a:lnTo>
                  <a:lnTo>
                    <a:pt x="58952" y="7580"/>
                  </a:lnTo>
                  <a:lnTo>
                    <a:pt x="28271" y="28257"/>
                  </a:lnTo>
                  <a:lnTo>
                    <a:pt x="7585" y="58935"/>
                  </a:lnTo>
                  <a:lnTo>
                    <a:pt x="0" y="96519"/>
                  </a:lnTo>
                  <a:lnTo>
                    <a:pt x="0" y="482599"/>
                  </a:lnTo>
                  <a:lnTo>
                    <a:pt x="7585" y="520184"/>
                  </a:lnTo>
                  <a:lnTo>
                    <a:pt x="28271" y="550862"/>
                  </a:lnTo>
                  <a:lnTo>
                    <a:pt x="58952" y="571539"/>
                  </a:lnTo>
                  <a:lnTo>
                    <a:pt x="96520" y="579119"/>
                  </a:lnTo>
                  <a:lnTo>
                    <a:pt x="4483862" y="579119"/>
                  </a:lnTo>
                  <a:lnTo>
                    <a:pt x="4521446" y="571539"/>
                  </a:lnTo>
                  <a:lnTo>
                    <a:pt x="4552124" y="550862"/>
                  </a:lnTo>
                  <a:lnTo>
                    <a:pt x="4572801" y="520184"/>
                  </a:lnTo>
                  <a:lnTo>
                    <a:pt x="4580382" y="482599"/>
                  </a:lnTo>
                  <a:lnTo>
                    <a:pt x="4580382" y="96519"/>
                  </a:lnTo>
                  <a:lnTo>
                    <a:pt x="4572801" y="58935"/>
                  </a:lnTo>
                  <a:lnTo>
                    <a:pt x="4552124" y="28257"/>
                  </a:lnTo>
                  <a:lnTo>
                    <a:pt x="4521446" y="7580"/>
                  </a:lnTo>
                  <a:lnTo>
                    <a:pt x="4483862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35127" y="3332607"/>
              <a:ext cx="4580890" cy="579120"/>
            </a:xfrm>
            <a:custGeom>
              <a:avLst/>
              <a:gdLst/>
              <a:ahLst/>
              <a:cxnLst/>
              <a:rect l="l" t="t" r="r" b="b"/>
              <a:pathLst>
                <a:path w="4580890" h="579120">
                  <a:moveTo>
                    <a:pt x="0" y="96519"/>
                  </a:moveTo>
                  <a:lnTo>
                    <a:pt x="7585" y="58935"/>
                  </a:lnTo>
                  <a:lnTo>
                    <a:pt x="28271" y="28257"/>
                  </a:lnTo>
                  <a:lnTo>
                    <a:pt x="58952" y="7580"/>
                  </a:lnTo>
                  <a:lnTo>
                    <a:pt x="96520" y="0"/>
                  </a:lnTo>
                  <a:lnTo>
                    <a:pt x="4483862" y="0"/>
                  </a:lnTo>
                  <a:lnTo>
                    <a:pt x="4521446" y="7580"/>
                  </a:lnTo>
                  <a:lnTo>
                    <a:pt x="4552124" y="28257"/>
                  </a:lnTo>
                  <a:lnTo>
                    <a:pt x="4572801" y="58935"/>
                  </a:lnTo>
                  <a:lnTo>
                    <a:pt x="4580382" y="96519"/>
                  </a:lnTo>
                  <a:lnTo>
                    <a:pt x="4580382" y="482599"/>
                  </a:lnTo>
                  <a:lnTo>
                    <a:pt x="4572801" y="520184"/>
                  </a:lnTo>
                  <a:lnTo>
                    <a:pt x="4552124" y="550862"/>
                  </a:lnTo>
                  <a:lnTo>
                    <a:pt x="4521446" y="571539"/>
                  </a:lnTo>
                  <a:lnTo>
                    <a:pt x="4483862" y="579119"/>
                  </a:lnTo>
                  <a:lnTo>
                    <a:pt x="96520" y="579119"/>
                  </a:lnTo>
                  <a:lnTo>
                    <a:pt x="58952" y="571539"/>
                  </a:lnTo>
                  <a:lnTo>
                    <a:pt x="28271" y="550862"/>
                  </a:lnTo>
                  <a:lnTo>
                    <a:pt x="7585" y="520184"/>
                  </a:lnTo>
                  <a:lnTo>
                    <a:pt x="0" y="482599"/>
                  </a:lnTo>
                  <a:lnTo>
                    <a:pt x="0" y="96519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044448" y="3387852"/>
            <a:ext cx="571330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58950" marR="5080" indent="-1746885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Подрібнюють цукор,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затираючи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пори  ступки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192095" y="3993515"/>
            <a:ext cx="4560147" cy="831850"/>
            <a:chOff x="5394071" y="3993515"/>
            <a:chExt cx="3420110" cy="831850"/>
          </a:xfrm>
        </p:grpSpPr>
        <p:sp>
          <p:nvSpPr>
            <p:cNvPr id="17" name="object 17"/>
            <p:cNvSpPr/>
            <p:nvPr/>
          </p:nvSpPr>
          <p:spPr>
            <a:xfrm>
              <a:off x="5399151" y="3998595"/>
              <a:ext cx="3409950" cy="821690"/>
            </a:xfrm>
            <a:custGeom>
              <a:avLst/>
              <a:gdLst/>
              <a:ahLst/>
              <a:cxnLst/>
              <a:rect l="l" t="t" r="r" b="b"/>
              <a:pathLst>
                <a:path w="3409950" h="821689">
                  <a:moveTo>
                    <a:pt x="3273044" y="0"/>
                  </a:moveTo>
                  <a:lnTo>
                    <a:pt x="136906" y="0"/>
                  </a:lnTo>
                  <a:lnTo>
                    <a:pt x="93650" y="6983"/>
                  </a:lnTo>
                  <a:lnTo>
                    <a:pt x="56071" y="26428"/>
                  </a:lnTo>
                  <a:lnTo>
                    <a:pt x="26428" y="56071"/>
                  </a:lnTo>
                  <a:lnTo>
                    <a:pt x="6983" y="93650"/>
                  </a:lnTo>
                  <a:lnTo>
                    <a:pt x="0" y="136905"/>
                  </a:lnTo>
                  <a:lnTo>
                    <a:pt x="0" y="684529"/>
                  </a:lnTo>
                  <a:lnTo>
                    <a:pt x="6983" y="727785"/>
                  </a:lnTo>
                  <a:lnTo>
                    <a:pt x="26428" y="765364"/>
                  </a:lnTo>
                  <a:lnTo>
                    <a:pt x="56071" y="795007"/>
                  </a:lnTo>
                  <a:lnTo>
                    <a:pt x="93650" y="814452"/>
                  </a:lnTo>
                  <a:lnTo>
                    <a:pt x="136906" y="821435"/>
                  </a:lnTo>
                  <a:lnTo>
                    <a:pt x="3273044" y="821435"/>
                  </a:lnTo>
                  <a:lnTo>
                    <a:pt x="3316299" y="814452"/>
                  </a:lnTo>
                  <a:lnTo>
                    <a:pt x="3353878" y="795007"/>
                  </a:lnTo>
                  <a:lnTo>
                    <a:pt x="3383521" y="765364"/>
                  </a:lnTo>
                  <a:lnTo>
                    <a:pt x="3402966" y="727785"/>
                  </a:lnTo>
                  <a:lnTo>
                    <a:pt x="3409950" y="684529"/>
                  </a:lnTo>
                  <a:lnTo>
                    <a:pt x="3409950" y="136905"/>
                  </a:lnTo>
                  <a:lnTo>
                    <a:pt x="3402966" y="93650"/>
                  </a:lnTo>
                  <a:lnTo>
                    <a:pt x="3383521" y="56071"/>
                  </a:lnTo>
                  <a:lnTo>
                    <a:pt x="3353878" y="26428"/>
                  </a:lnTo>
                  <a:lnTo>
                    <a:pt x="3316299" y="6983"/>
                  </a:lnTo>
                  <a:lnTo>
                    <a:pt x="3273044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399151" y="3998595"/>
              <a:ext cx="3409950" cy="821690"/>
            </a:xfrm>
            <a:custGeom>
              <a:avLst/>
              <a:gdLst/>
              <a:ahLst/>
              <a:cxnLst/>
              <a:rect l="l" t="t" r="r" b="b"/>
              <a:pathLst>
                <a:path w="3409950" h="821689">
                  <a:moveTo>
                    <a:pt x="0" y="136905"/>
                  </a:moveTo>
                  <a:lnTo>
                    <a:pt x="6983" y="93650"/>
                  </a:lnTo>
                  <a:lnTo>
                    <a:pt x="26428" y="56071"/>
                  </a:lnTo>
                  <a:lnTo>
                    <a:pt x="56071" y="26428"/>
                  </a:lnTo>
                  <a:lnTo>
                    <a:pt x="93650" y="6983"/>
                  </a:lnTo>
                  <a:lnTo>
                    <a:pt x="136906" y="0"/>
                  </a:lnTo>
                  <a:lnTo>
                    <a:pt x="3273044" y="0"/>
                  </a:lnTo>
                  <a:lnTo>
                    <a:pt x="3316299" y="6983"/>
                  </a:lnTo>
                  <a:lnTo>
                    <a:pt x="3353878" y="26428"/>
                  </a:lnTo>
                  <a:lnTo>
                    <a:pt x="3383521" y="56071"/>
                  </a:lnTo>
                  <a:lnTo>
                    <a:pt x="3402966" y="93650"/>
                  </a:lnTo>
                  <a:lnTo>
                    <a:pt x="3409950" y="136905"/>
                  </a:lnTo>
                  <a:lnTo>
                    <a:pt x="3409950" y="684529"/>
                  </a:lnTo>
                  <a:lnTo>
                    <a:pt x="3402966" y="727785"/>
                  </a:lnTo>
                  <a:lnTo>
                    <a:pt x="3383521" y="765364"/>
                  </a:lnTo>
                  <a:lnTo>
                    <a:pt x="3353878" y="795007"/>
                  </a:lnTo>
                  <a:lnTo>
                    <a:pt x="3316299" y="814452"/>
                  </a:lnTo>
                  <a:lnTo>
                    <a:pt x="3273044" y="821435"/>
                  </a:lnTo>
                  <a:lnTo>
                    <a:pt x="136906" y="821435"/>
                  </a:lnTo>
                  <a:lnTo>
                    <a:pt x="93650" y="814452"/>
                  </a:lnTo>
                  <a:lnTo>
                    <a:pt x="56071" y="795007"/>
                  </a:lnTo>
                  <a:lnTo>
                    <a:pt x="26428" y="765364"/>
                  </a:lnTo>
                  <a:lnTo>
                    <a:pt x="6983" y="727785"/>
                  </a:lnTo>
                  <a:lnTo>
                    <a:pt x="0" y="684529"/>
                  </a:lnTo>
                  <a:lnTo>
                    <a:pt x="0" y="13690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379545" y="4067048"/>
            <a:ext cx="418592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Відважують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окремому</a:t>
            </a:r>
            <a:r>
              <a:rPr sz="1400" b="1" spc="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столі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покритому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аркушем білого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паперу.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Готують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окремій</a:t>
            </a:r>
            <a:r>
              <a:rPr sz="1400" b="1" spc="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ступці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32950" y="3995801"/>
            <a:ext cx="6078220" cy="725170"/>
            <a:chOff x="624712" y="3995801"/>
            <a:chExt cx="4558665" cy="725170"/>
          </a:xfrm>
        </p:grpSpPr>
        <p:sp>
          <p:nvSpPr>
            <p:cNvPr id="21" name="object 21"/>
            <p:cNvSpPr/>
            <p:nvPr/>
          </p:nvSpPr>
          <p:spPr>
            <a:xfrm>
              <a:off x="629792" y="4000881"/>
              <a:ext cx="4548505" cy="715010"/>
            </a:xfrm>
            <a:custGeom>
              <a:avLst/>
              <a:gdLst/>
              <a:ahLst/>
              <a:cxnLst/>
              <a:rect l="l" t="t" r="r" b="b"/>
              <a:pathLst>
                <a:path w="4548505" h="715010">
                  <a:moveTo>
                    <a:pt x="4429252" y="0"/>
                  </a:moveTo>
                  <a:lnTo>
                    <a:pt x="119125" y="0"/>
                  </a:lnTo>
                  <a:lnTo>
                    <a:pt x="72759" y="9362"/>
                  </a:lnTo>
                  <a:lnTo>
                    <a:pt x="34893" y="34893"/>
                  </a:lnTo>
                  <a:lnTo>
                    <a:pt x="9362" y="72759"/>
                  </a:lnTo>
                  <a:lnTo>
                    <a:pt x="0" y="119126"/>
                  </a:lnTo>
                  <a:lnTo>
                    <a:pt x="0" y="595630"/>
                  </a:lnTo>
                  <a:lnTo>
                    <a:pt x="9362" y="641996"/>
                  </a:lnTo>
                  <a:lnTo>
                    <a:pt x="34893" y="679862"/>
                  </a:lnTo>
                  <a:lnTo>
                    <a:pt x="72759" y="705393"/>
                  </a:lnTo>
                  <a:lnTo>
                    <a:pt x="119125" y="714756"/>
                  </a:lnTo>
                  <a:lnTo>
                    <a:pt x="4429252" y="714756"/>
                  </a:lnTo>
                  <a:lnTo>
                    <a:pt x="4475618" y="705393"/>
                  </a:lnTo>
                  <a:lnTo>
                    <a:pt x="4513484" y="679862"/>
                  </a:lnTo>
                  <a:lnTo>
                    <a:pt x="4539015" y="641996"/>
                  </a:lnTo>
                  <a:lnTo>
                    <a:pt x="4548378" y="595630"/>
                  </a:lnTo>
                  <a:lnTo>
                    <a:pt x="4548378" y="119126"/>
                  </a:lnTo>
                  <a:lnTo>
                    <a:pt x="4539015" y="72759"/>
                  </a:lnTo>
                  <a:lnTo>
                    <a:pt x="4513484" y="34893"/>
                  </a:lnTo>
                  <a:lnTo>
                    <a:pt x="4475618" y="9362"/>
                  </a:lnTo>
                  <a:lnTo>
                    <a:pt x="4429252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29792" y="4000881"/>
              <a:ext cx="4548505" cy="715010"/>
            </a:xfrm>
            <a:custGeom>
              <a:avLst/>
              <a:gdLst/>
              <a:ahLst/>
              <a:cxnLst/>
              <a:rect l="l" t="t" r="r" b="b"/>
              <a:pathLst>
                <a:path w="4548505" h="715010">
                  <a:moveTo>
                    <a:pt x="0" y="119126"/>
                  </a:moveTo>
                  <a:lnTo>
                    <a:pt x="9362" y="72759"/>
                  </a:lnTo>
                  <a:lnTo>
                    <a:pt x="34893" y="34893"/>
                  </a:lnTo>
                  <a:lnTo>
                    <a:pt x="72759" y="9362"/>
                  </a:lnTo>
                  <a:lnTo>
                    <a:pt x="119125" y="0"/>
                  </a:lnTo>
                  <a:lnTo>
                    <a:pt x="4429252" y="0"/>
                  </a:lnTo>
                  <a:lnTo>
                    <a:pt x="4475618" y="9362"/>
                  </a:lnTo>
                  <a:lnTo>
                    <a:pt x="4513484" y="34893"/>
                  </a:lnTo>
                  <a:lnTo>
                    <a:pt x="4539015" y="72759"/>
                  </a:lnTo>
                  <a:lnTo>
                    <a:pt x="4548378" y="119126"/>
                  </a:lnTo>
                  <a:lnTo>
                    <a:pt x="4548378" y="595630"/>
                  </a:lnTo>
                  <a:lnTo>
                    <a:pt x="4539015" y="641996"/>
                  </a:lnTo>
                  <a:lnTo>
                    <a:pt x="4513484" y="679862"/>
                  </a:lnTo>
                  <a:lnTo>
                    <a:pt x="4475618" y="705393"/>
                  </a:lnTo>
                  <a:lnTo>
                    <a:pt x="4429252" y="714756"/>
                  </a:lnTo>
                  <a:lnTo>
                    <a:pt x="119125" y="714756"/>
                  </a:lnTo>
                  <a:lnTo>
                    <a:pt x="72759" y="705393"/>
                  </a:lnTo>
                  <a:lnTo>
                    <a:pt x="34893" y="679862"/>
                  </a:lnTo>
                  <a:lnTo>
                    <a:pt x="9362" y="641996"/>
                  </a:lnTo>
                  <a:lnTo>
                    <a:pt x="0" y="595630"/>
                  </a:lnTo>
                  <a:lnTo>
                    <a:pt x="0" y="119126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547367" y="4062729"/>
            <a:ext cx="4649893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 marR="5080" indent="-571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затерту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ступку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поверх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цукру  поміщають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етакридину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лактат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69111" y="4853178"/>
            <a:ext cx="6078220" cy="659130"/>
            <a:chOff x="576833" y="4853178"/>
            <a:chExt cx="4558665" cy="659130"/>
          </a:xfrm>
        </p:grpSpPr>
        <p:sp>
          <p:nvSpPr>
            <p:cNvPr id="25" name="object 25"/>
            <p:cNvSpPr/>
            <p:nvPr/>
          </p:nvSpPr>
          <p:spPr>
            <a:xfrm>
              <a:off x="581786" y="4858131"/>
              <a:ext cx="4548505" cy="649605"/>
            </a:xfrm>
            <a:custGeom>
              <a:avLst/>
              <a:gdLst/>
              <a:ahLst/>
              <a:cxnLst/>
              <a:rect l="l" t="t" r="r" b="b"/>
              <a:pathLst>
                <a:path w="4548505" h="649604">
                  <a:moveTo>
                    <a:pt x="4440174" y="0"/>
                  </a:moveTo>
                  <a:lnTo>
                    <a:pt x="108203" y="0"/>
                  </a:lnTo>
                  <a:lnTo>
                    <a:pt x="66083" y="8495"/>
                  </a:lnTo>
                  <a:lnTo>
                    <a:pt x="31689" y="31670"/>
                  </a:lnTo>
                  <a:lnTo>
                    <a:pt x="8502" y="66061"/>
                  </a:lnTo>
                  <a:lnTo>
                    <a:pt x="0" y="108204"/>
                  </a:lnTo>
                  <a:lnTo>
                    <a:pt x="0" y="541020"/>
                  </a:lnTo>
                  <a:lnTo>
                    <a:pt x="8502" y="583162"/>
                  </a:lnTo>
                  <a:lnTo>
                    <a:pt x="31689" y="617553"/>
                  </a:lnTo>
                  <a:lnTo>
                    <a:pt x="66083" y="640728"/>
                  </a:lnTo>
                  <a:lnTo>
                    <a:pt x="108203" y="649224"/>
                  </a:lnTo>
                  <a:lnTo>
                    <a:pt x="4440174" y="649224"/>
                  </a:lnTo>
                  <a:lnTo>
                    <a:pt x="4482316" y="640728"/>
                  </a:lnTo>
                  <a:lnTo>
                    <a:pt x="4516707" y="617553"/>
                  </a:lnTo>
                  <a:lnTo>
                    <a:pt x="4539882" y="583162"/>
                  </a:lnTo>
                  <a:lnTo>
                    <a:pt x="4548378" y="541020"/>
                  </a:lnTo>
                  <a:lnTo>
                    <a:pt x="4548378" y="108204"/>
                  </a:lnTo>
                  <a:lnTo>
                    <a:pt x="4539882" y="66061"/>
                  </a:lnTo>
                  <a:lnTo>
                    <a:pt x="4516707" y="31670"/>
                  </a:lnTo>
                  <a:lnTo>
                    <a:pt x="4482316" y="8495"/>
                  </a:lnTo>
                  <a:lnTo>
                    <a:pt x="4440174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81786" y="4858131"/>
              <a:ext cx="4548505" cy="649605"/>
            </a:xfrm>
            <a:custGeom>
              <a:avLst/>
              <a:gdLst/>
              <a:ahLst/>
              <a:cxnLst/>
              <a:rect l="l" t="t" r="r" b="b"/>
              <a:pathLst>
                <a:path w="4548505" h="649604">
                  <a:moveTo>
                    <a:pt x="0" y="108204"/>
                  </a:moveTo>
                  <a:lnTo>
                    <a:pt x="8502" y="66061"/>
                  </a:lnTo>
                  <a:lnTo>
                    <a:pt x="31689" y="31670"/>
                  </a:lnTo>
                  <a:lnTo>
                    <a:pt x="66083" y="8495"/>
                  </a:lnTo>
                  <a:lnTo>
                    <a:pt x="108203" y="0"/>
                  </a:lnTo>
                  <a:lnTo>
                    <a:pt x="4440174" y="0"/>
                  </a:lnTo>
                  <a:lnTo>
                    <a:pt x="4482316" y="8495"/>
                  </a:lnTo>
                  <a:lnTo>
                    <a:pt x="4516707" y="31670"/>
                  </a:lnTo>
                  <a:lnTo>
                    <a:pt x="4539882" y="66061"/>
                  </a:lnTo>
                  <a:lnTo>
                    <a:pt x="4548378" y="108204"/>
                  </a:lnTo>
                  <a:lnTo>
                    <a:pt x="4548378" y="541020"/>
                  </a:lnTo>
                  <a:lnTo>
                    <a:pt x="4539882" y="583162"/>
                  </a:lnTo>
                  <a:lnTo>
                    <a:pt x="4516707" y="617553"/>
                  </a:lnTo>
                  <a:lnTo>
                    <a:pt x="4482316" y="640728"/>
                  </a:lnTo>
                  <a:lnTo>
                    <a:pt x="4440174" y="649224"/>
                  </a:lnTo>
                  <a:lnTo>
                    <a:pt x="108203" y="649224"/>
                  </a:lnTo>
                  <a:lnTo>
                    <a:pt x="66083" y="640728"/>
                  </a:lnTo>
                  <a:lnTo>
                    <a:pt x="31689" y="617553"/>
                  </a:lnTo>
                  <a:lnTo>
                    <a:pt x="8502" y="583162"/>
                  </a:lnTo>
                  <a:lnTo>
                    <a:pt x="0" y="541020"/>
                  </a:lnTo>
                  <a:lnTo>
                    <a:pt x="0" y="10820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119633" y="4916932"/>
            <a:ext cx="5375487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8275" marR="5080" indent="-15621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кілька прийомів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цукор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з 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капсули,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ретельно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перемішують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840231" y="5567934"/>
            <a:ext cx="6079067" cy="867410"/>
            <a:chOff x="630173" y="5567934"/>
            <a:chExt cx="4559300" cy="867410"/>
          </a:xfrm>
        </p:grpSpPr>
        <p:sp>
          <p:nvSpPr>
            <p:cNvPr id="29" name="object 29"/>
            <p:cNvSpPr/>
            <p:nvPr/>
          </p:nvSpPr>
          <p:spPr>
            <a:xfrm>
              <a:off x="635126" y="5572887"/>
              <a:ext cx="4549140" cy="857250"/>
            </a:xfrm>
            <a:custGeom>
              <a:avLst/>
              <a:gdLst/>
              <a:ahLst/>
              <a:cxnLst/>
              <a:rect l="l" t="t" r="r" b="b"/>
              <a:pathLst>
                <a:path w="4549140" h="857250">
                  <a:moveTo>
                    <a:pt x="4406265" y="0"/>
                  </a:moveTo>
                  <a:lnTo>
                    <a:pt x="142875" y="0"/>
                  </a:lnTo>
                  <a:lnTo>
                    <a:pt x="97716" y="7284"/>
                  </a:lnTo>
                  <a:lnTo>
                    <a:pt x="58495" y="27567"/>
                  </a:lnTo>
                  <a:lnTo>
                    <a:pt x="27567" y="58495"/>
                  </a:lnTo>
                  <a:lnTo>
                    <a:pt x="7284" y="97716"/>
                  </a:lnTo>
                  <a:lnTo>
                    <a:pt x="0" y="142875"/>
                  </a:lnTo>
                  <a:lnTo>
                    <a:pt x="0" y="714375"/>
                  </a:lnTo>
                  <a:lnTo>
                    <a:pt x="7284" y="759533"/>
                  </a:lnTo>
                  <a:lnTo>
                    <a:pt x="27567" y="798754"/>
                  </a:lnTo>
                  <a:lnTo>
                    <a:pt x="58495" y="829682"/>
                  </a:lnTo>
                  <a:lnTo>
                    <a:pt x="97716" y="849965"/>
                  </a:lnTo>
                  <a:lnTo>
                    <a:pt x="142875" y="857250"/>
                  </a:lnTo>
                  <a:lnTo>
                    <a:pt x="4406265" y="857250"/>
                  </a:lnTo>
                  <a:lnTo>
                    <a:pt x="4451408" y="849965"/>
                  </a:lnTo>
                  <a:lnTo>
                    <a:pt x="4490627" y="829682"/>
                  </a:lnTo>
                  <a:lnTo>
                    <a:pt x="4521561" y="798754"/>
                  </a:lnTo>
                  <a:lnTo>
                    <a:pt x="4541852" y="759533"/>
                  </a:lnTo>
                  <a:lnTo>
                    <a:pt x="4549140" y="714375"/>
                  </a:lnTo>
                  <a:lnTo>
                    <a:pt x="4549140" y="142875"/>
                  </a:lnTo>
                  <a:lnTo>
                    <a:pt x="4541852" y="97716"/>
                  </a:lnTo>
                  <a:lnTo>
                    <a:pt x="4521561" y="58495"/>
                  </a:lnTo>
                  <a:lnTo>
                    <a:pt x="4490627" y="27567"/>
                  </a:lnTo>
                  <a:lnTo>
                    <a:pt x="4451408" y="7284"/>
                  </a:lnTo>
                  <a:lnTo>
                    <a:pt x="4406265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35126" y="5572887"/>
              <a:ext cx="4549140" cy="857250"/>
            </a:xfrm>
            <a:custGeom>
              <a:avLst/>
              <a:gdLst/>
              <a:ahLst/>
              <a:cxnLst/>
              <a:rect l="l" t="t" r="r" b="b"/>
              <a:pathLst>
                <a:path w="4549140" h="857250">
                  <a:moveTo>
                    <a:pt x="0" y="142875"/>
                  </a:moveTo>
                  <a:lnTo>
                    <a:pt x="7284" y="97716"/>
                  </a:lnTo>
                  <a:lnTo>
                    <a:pt x="27567" y="58495"/>
                  </a:lnTo>
                  <a:lnTo>
                    <a:pt x="58495" y="27567"/>
                  </a:lnTo>
                  <a:lnTo>
                    <a:pt x="97716" y="7284"/>
                  </a:lnTo>
                  <a:lnTo>
                    <a:pt x="142875" y="0"/>
                  </a:lnTo>
                  <a:lnTo>
                    <a:pt x="4406265" y="0"/>
                  </a:lnTo>
                  <a:lnTo>
                    <a:pt x="4451408" y="7284"/>
                  </a:lnTo>
                  <a:lnTo>
                    <a:pt x="4490627" y="27567"/>
                  </a:lnTo>
                  <a:lnTo>
                    <a:pt x="4521561" y="58495"/>
                  </a:lnTo>
                  <a:lnTo>
                    <a:pt x="4541852" y="97716"/>
                  </a:lnTo>
                  <a:lnTo>
                    <a:pt x="4549140" y="142875"/>
                  </a:lnTo>
                  <a:lnTo>
                    <a:pt x="4549140" y="714375"/>
                  </a:lnTo>
                  <a:lnTo>
                    <a:pt x="4541852" y="759533"/>
                  </a:lnTo>
                  <a:lnTo>
                    <a:pt x="4521561" y="798754"/>
                  </a:lnTo>
                  <a:lnTo>
                    <a:pt x="4490627" y="829682"/>
                  </a:lnTo>
                  <a:lnTo>
                    <a:pt x="4451408" y="849965"/>
                  </a:lnTo>
                  <a:lnTo>
                    <a:pt x="4406265" y="857250"/>
                  </a:lnTo>
                  <a:lnTo>
                    <a:pt x="142875" y="857250"/>
                  </a:lnTo>
                  <a:lnTo>
                    <a:pt x="97716" y="849965"/>
                  </a:lnTo>
                  <a:lnTo>
                    <a:pt x="58495" y="829682"/>
                  </a:lnTo>
                  <a:lnTo>
                    <a:pt x="27567" y="798754"/>
                  </a:lnTo>
                  <a:lnTo>
                    <a:pt x="7284" y="759533"/>
                  </a:lnTo>
                  <a:lnTo>
                    <a:pt x="0" y="714375"/>
                  </a:lnTo>
                  <a:lnTo>
                    <a:pt x="0" y="14287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168738" y="5626100"/>
            <a:ext cx="542205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4D4D00"/>
                </a:solidFill>
                <a:latin typeface="Arial"/>
                <a:cs typeface="Arial"/>
              </a:rPr>
              <a:t>Розважують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на 6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доз,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у 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желатинові капсули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оформляють 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8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405369" y="5795518"/>
            <a:ext cx="4134273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Оформлення: </a:t>
            </a:r>
            <a:r>
              <a:rPr sz="1400" b="1" spc="-5" dirty="0">
                <a:latin typeface="Arial"/>
                <a:cs typeface="Arial"/>
              </a:rPr>
              <a:t>№ рецепта,</a:t>
            </a:r>
            <a:r>
              <a:rPr sz="1400" b="1" spc="-15" dirty="0">
                <a:latin typeface="Arial"/>
                <a:cs typeface="Arial"/>
              </a:rPr>
              <a:t> етикетка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«Внутрішнє»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792050" y="3250564"/>
            <a:ext cx="7836747" cy="750570"/>
            <a:chOff x="2844038" y="3250564"/>
            <a:chExt cx="5877560" cy="750570"/>
          </a:xfrm>
        </p:grpSpPr>
        <p:pic>
          <p:nvPicPr>
            <p:cNvPr id="35" name="object 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4038" y="3856481"/>
              <a:ext cx="72517" cy="14439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214873" y="3591432"/>
              <a:ext cx="429259" cy="81915"/>
            </a:xfrm>
            <a:custGeom>
              <a:avLst/>
              <a:gdLst/>
              <a:ahLst/>
              <a:cxnLst/>
              <a:rect l="l" t="t" r="r" b="b"/>
              <a:pathLst>
                <a:path w="429260" h="81914">
                  <a:moveTo>
                    <a:pt x="357124" y="6095"/>
                  </a:moveTo>
                  <a:lnTo>
                    <a:pt x="353794" y="37643"/>
                  </a:lnTo>
                  <a:lnTo>
                    <a:pt x="366395" y="38988"/>
                  </a:lnTo>
                  <a:lnTo>
                    <a:pt x="365125" y="51688"/>
                  </a:lnTo>
                  <a:lnTo>
                    <a:pt x="352312" y="51688"/>
                  </a:lnTo>
                  <a:lnTo>
                    <a:pt x="349123" y="81914"/>
                  </a:lnTo>
                  <a:lnTo>
                    <a:pt x="428878" y="52069"/>
                  </a:lnTo>
                  <a:lnTo>
                    <a:pt x="428284" y="51688"/>
                  </a:lnTo>
                  <a:lnTo>
                    <a:pt x="365125" y="51688"/>
                  </a:lnTo>
                  <a:lnTo>
                    <a:pt x="352455" y="50336"/>
                  </a:lnTo>
                  <a:lnTo>
                    <a:pt x="426172" y="50336"/>
                  </a:lnTo>
                  <a:lnTo>
                    <a:pt x="357124" y="6095"/>
                  </a:lnTo>
                  <a:close/>
                </a:path>
                <a:path w="429260" h="81914">
                  <a:moveTo>
                    <a:pt x="353794" y="37643"/>
                  </a:moveTo>
                  <a:lnTo>
                    <a:pt x="352455" y="50336"/>
                  </a:lnTo>
                  <a:lnTo>
                    <a:pt x="365125" y="51688"/>
                  </a:lnTo>
                  <a:lnTo>
                    <a:pt x="366395" y="38988"/>
                  </a:lnTo>
                  <a:lnTo>
                    <a:pt x="353794" y="37643"/>
                  </a:lnTo>
                  <a:close/>
                </a:path>
                <a:path w="429260" h="81914">
                  <a:moveTo>
                    <a:pt x="1270" y="0"/>
                  </a:moveTo>
                  <a:lnTo>
                    <a:pt x="0" y="12700"/>
                  </a:lnTo>
                  <a:lnTo>
                    <a:pt x="352455" y="50336"/>
                  </a:lnTo>
                  <a:lnTo>
                    <a:pt x="353794" y="37643"/>
                  </a:lnTo>
                  <a:lnTo>
                    <a:pt x="12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429630" y="3255644"/>
              <a:ext cx="3286760" cy="607060"/>
            </a:xfrm>
            <a:custGeom>
              <a:avLst/>
              <a:gdLst/>
              <a:ahLst/>
              <a:cxnLst/>
              <a:rect l="l" t="t" r="r" b="b"/>
              <a:pathLst>
                <a:path w="3286759" h="607060">
                  <a:moveTo>
                    <a:pt x="3185414" y="0"/>
                  </a:moveTo>
                  <a:lnTo>
                    <a:pt x="101092" y="0"/>
                  </a:lnTo>
                  <a:lnTo>
                    <a:pt x="61722" y="7937"/>
                  </a:lnTo>
                  <a:lnTo>
                    <a:pt x="29590" y="29591"/>
                  </a:lnTo>
                  <a:lnTo>
                    <a:pt x="7937" y="61722"/>
                  </a:lnTo>
                  <a:lnTo>
                    <a:pt x="0" y="101091"/>
                  </a:lnTo>
                  <a:lnTo>
                    <a:pt x="0" y="505459"/>
                  </a:lnTo>
                  <a:lnTo>
                    <a:pt x="7937" y="544829"/>
                  </a:lnTo>
                  <a:lnTo>
                    <a:pt x="29590" y="576960"/>
                  </a:lnTo>
                  <a:lnTo>
                    <a:pt x="61722" y="598614"/>
                  </a:lnTo>
                  <a:lnTo>
                    <a:pt x="101092" y="606551"/>
                  </a:lnTo>
                  <a:lnTo>
                    <a:pt x="3185414" y="606551"/>
                  </a:lnTo>
                  <a:lnTo>
                    <a:pt x="3224784" y="598614"/>
                  </a:lnTo>
                  <a:lnTo>
                    <a:pt x="3256915" y="576960"/>
                  </a:lnTo>
                  <a:lnTo>
                    <a:pt x="3278568" y="544829"/>
                  </a:lnTo>
                  <a:lnTo>
                    <a:pt x="3286505" y="505459"/>
                  </a:lnTo>
                  <a:lnTo>
                    <a:pt x="3286505" y="101091"/>
                  </a:lnTo>
                  <a:lnTo>
                    <a:pt x="3278568" y="61721"/>
                  </a:lnTo>
                  <a:lnTo>
                    <a:pt x="3256915" y="29590"/>
                  </a:lnTo>
                  <a:lnTo>
                    <a:pt x="3224784" y="7937"/>
                  </a:lnTo>
                  <a:lnTo>
                    <a:pt x="3185414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429630" y="3255644"/>
              <a:ext cx="3286760" cy="607060"/>
            </a:xfrm>
            <a:custGeom>
              <a:avLst/>
              <a:gdLst/>
              <a:ahLst/>
              <a:cxnLst/>
              <a:rect l="l" t="t" r="r" b="b"/>
              <a:pathLst>
                <a:path w="3286759" h="607060">
                  <a:moveTo>
                    <a:pt x="0" y="101091"/>
                  </a:moveTo>
                  <a:lnTo>
                    <a:pt x="7937" y="61722"/>
                  </a:lnTo>
                  <a:lnTo>
                    <a:pt x="29590" y="29591"/>
                  </a:lnTo>
                  <a:lnTo>
                    <a:pt x="61722" y="7937"/>
                  </a:lnTo>
                  <a:lnTo>
                    <a:pt x="101092" y="0"/>
                  </a:lnTo>
                  <a:lnTo>
                    <a:pt x="3185414" y="0"/>
                  </a:lnTo>
                  <a:lnTo>
                    <a:pt x="3224784" y="7937"/>
                  </a:lnTo>
                  <a:lnTo>
                    <a:pt x="3256915" y="29590"/>
                  </a:lnTo>
                  <a:lnTo>
                    <a:pt x="3278568" y="61721"/>
                  </a:lnTo>
                  <a:lnTo>
                    <a:pt x="3286505" y="101091"/>
                  </a:lnTo>
                  <a:lnTo>
                    <a:pt x="3286505" y="505459"/>
                  </a:lnTo>
                  <a:lnTo>
                    <a:pt x="3278568" y="544829"/>
                  </a:lnTo>
                  <a:lnTo>
                    <a:pt x="3256915" y="576960"/>
                  </a:lnTo>
                  <a:lnTo>
                    <a:pt x="3224784" y="598614"/>
                  </a:lnTo>
                  <a:lnTo>
                    <a:pt x="3185414" y="606551"/>
                  </a:lnTo>
                  <a:lnTo>
                    <a:pt x="101092" y="606551"/>
                  </a:lnTo>
                  <a:lnTo>
                    <a:pt x="61722" y="598614"/>
                  </a:lnTo>
                  <a:lnTo>
                    <a:pt x="29590" y="576960"/>
                  </a:lnTo>
                  <a:lnTo>
                    <a:pt x="7937" y="544829"/>
                  </a:lnTo>
                  <a:lnTo>
                    <a:pt x="0" y="505459"/>
                  </a:lnTo>
                  <a:lnTo>
                    <a:pt x="0" y="10109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7568521" y="3313938"/>
            <a:ext cx="372364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47750" marR="5080" indent="-1035685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Вибирають половину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цукру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капсулу</a:t>
            </a:r>
            <a:endParaRPr sz="14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839713" y="4375150"/>
            <a:ext cx="342900" cy="76200"/>
          </a:xfrm>
          <a:custGeom>
            <a:avLst/>
            <a:gdLst/>
            <a:ahLst/>
            <a:cxnLst/>
            <a:rect l="l" t="t" r="r" b="b"/>
            <a:pathLst>
              <a:path w="257175" h="76200">
                <a:moveTo>
                  <a:pt x="249927" y="30987"/>
                </a:moveTo>
                <a:lnTo>
                  <a:pt x="193420" y="30987"/>
                </a:lnTo>
                <a:lnTo>
                  <a:pt x="194055" y="43687"/>
                </a:lnTo>
                <a:lnTo>
                  <a:pt x="181417" y="44327"/>
                </a:lnTo>
                <a:lnTo>
                  <a:pt x="183006" y="76073"/>
                </a:lnTo>
                <a:lnTo>
                  <a:pt x="257175" y="34162"/>
                </a:lnTo>
                <a:lnTo>
                  <a:pt x="249927" y="30987"/>
                </a:lnTo>
                <a:close/>
              </a:path>
              <a:path w="257175" h="76200">
                <a:moveTo>
                  <a:pt x="180780" y="31627"/>
                </a:moveTo>
                <a:lnTo>
                  <a:pt x="0" y="40767"/>
                </a:lnTo>
                <a:lnTo>
                  <a:pt x="762" y="53467"/>
                </a:lnTo>
                <a:lnTo>
                  <a:pt x="181417" y="44327"/>
                </a:lnTo>
                <a:lnTo>
                  <a:pt x="180780" y="31627"/>
                </a:lnTo>
                <a:close/>
              </a:path>
              <a:path w="257175" h="76200">
                <a:moveTo>
                  <a:pt x="193420" y="30987"/>
                </a:moveTo>
                <a:lnTo>
                  <a:pt x="180780" y="31627"/>
                </a:lnTo>
                <a:lnTo>
                  <a:pt x="181417" y="44327"/>
                </a:lnTo>
                <a:lnTo>
                  <a:pt x="194055" y="43687"/>
                </a:lnTo>
                <a:lnTo>
                  <a:pt x="193420" y="30987"/>
                </a:lnTo>
                <a:close/>
              </a:path>
              <a:path w="257175" h="76200">
                <a:moveTo>
                  <a:pt x="179196" y="0"/>
                </a:moveTo>
                <a:lnTo>
                  <a:pt x="180780" y="31627"/>
                </a:lnTo>
                <a:lnTo>
                  <a:pt x="193420" y="30987"/>
                </a:lnTo>
                <a:lnTo>
                  <a:pt x="249927" y="30987"/>
                </a:lnTo>
                <a:lnTo>
                  <a:pt x="179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840231" y="1552195"/>
            <a:ext cx="11191240" cy="805815"/>
            <a:chOff x="630173" y="1552194"/>
            <a:chExt cx="8393430" cy="805815"/>
          </a:xfrm>
        </p:grpSpPr>
        <p:sp>
          <p:nvSpPr>
            <p:cNvPr id="44" name="object 44"/>
            <p:cNvSpPr/>
            <p:nvPr/>
          </p:nvSpPr>
          <p:spPr>
            <a:xfrm>
              <a:off x="635126" y="1557147"/>
              <a:ext cx="8383905" cy="795655"/>
            </a:xfrm>
            <a:custGeom>
              <a:avLst/>
              <a:gdLst/>
              <a:ahLst/>
              <a:cxnLst/>
              <a:rect l="l" t="t" r="r" b="b"/>
              <a:pathLst>
                <a:path w="8383905" h="795655">
                  <a:moveTo>
                    <a:pt x="8250936" y="0"/>
                  </a:moveTo>
                  <a:lnTo>
                    <a:pt x="132588" y="0"/>
                  </a:lnTo>
                  <a:lnTo>
                    <a:pt x="90679" y="6754"/>
                  </a:lnTo>
                  <a:lnTo>
                    <a:pt x="54282" y="25566"/>
                  </a:lnTo>
                  <a:lnTo>
                    <a:pt x="25581" y="54260"/>
                  </a:lnTo>
                  <a:lnTo>
                    <a:pt x="6759" y="90659"/>
                  </a:lnTo>
                  <a:lnTo>
                    <a:pt x="0" y="132587"/>
                  </a:lnTo>
                  <a:lnTo>
                    <a:pt x="0" y="662939"/>
                  </a:lnTo>
                  <a:lnTo>
                    <a:pt x="6759" y="704868"/>
                  </a:lnTo>
                  <a:lnTo>
                    <a:pt x="25581" y="741267"/>
                  </a:lnTo>
                  <a:lnTo>
                    <a:pt x="54282" y="769961"/>
                  </a:lnTo>
                  <a:lnTo>
                    <a:pt x="90679" y="788773"/>
                  </a:lnTo>
                  <a:lnTo>
                    <a:pt x="132588" y="795527"/>
                  </a:lnTo>
                  <a:lnTo>
                    <a:pt x="8250936" y="795527"/>
                  </a:lnTo>
                  <a:lnTo>
                    <a:pt x="8292864" y="788773"/>
                  </a:lnTo>
                  <a:lnTo>
                    <a:pt x="8329263" y="769961"/>
                  </a:lnTo>
                  <a:lnTo>
                    <a:pt x="8357957" y="741267"/>
                  </a:lnTo>
                  <a:lnTo>
                    <a:pt x="8376769" y="704868"/>
                  </a:lnTo>
                  <a:lnTo>
                    <a:pt x="8383524" y="662939"/>
                  </a:lnTo>
                  <a:lnTo>
                    <a:pt x="8383524" y="132587"/>
                  </a:lnTo>
                  <a:lnTo>
                    <a:pt x="8376769" y="90659"/>
                  </a:lnTo>
                  <a:lnTo>
                    <a:pt x="8357957" y="54260"/>
                  </a:lnTo>
                  <a:lnTo>
                    <a:pt x="8329263" y="25566"/>
                  </a:lnTo>
                  <a:lnTo>
                    <a:pt x="8292864" y="6754"/>
                  </a:lnTo>
                  <a:lnTo>
                    <a:pt x="8250936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35126" y="1557147"/>
              <a:ext cx="8383905" cy="795655"/>
            </a:xfrm>
            <a:custGeom>
              <a:avLst/>
              <a:gdLst/>
              <a:ahLst/>
              <a:cxnLst/>
              <a:rect l="l" t="t" r="r" b="b"/>
              <a:pathLst>
                <a:path w="8383905" h="795655">
                  <a:moveTo>
                    <a:pt x="0" y="132587"/>
                  </a:moveTo>
                  <a:lnTo>
                    <a:pt x="6759" y="90659"/>
                  </a:lnTo>
                  <a:lnTo>
                    <a:pt x="25581" y="54260"/>
                  </a:lnTo>
                  <a:lnTo>
                    <a:pt x="54282" y="25566"/>
                  </a:lnTo>
                  <a:lnTo>
                    <a:pt x="90679" y="6754"/>
                  </a:lnTo>
                  <a:lnTo>
                    <a:pt x="132588" y="0"/>
                  </a:lnTo>
                  <a:lnTo>
                    <a:pt x="8250936" y="0"/>
                  </a:lnTo>
                  <a:lnTo>
                    <a:pt x="8292864" y="6754"/>
                  </a:lnTo>
                  <a:lnTo>
                    <a:pt x="8329263" y="25566"/>
                  </a:lnTo>
                  <a:lnTo>
                    <a:pt x="8357957" y="54260"/>
                  </a:lnTo>
                  <a:lnTo>
                    <a:pt x="8376769" y="90659"/>
                  </a:lnTo>
                  <a:lnTo>
                    <a:pt x="8383524" y="132587"/>
                  </a:lnTo>
                  <a:lnTo>
                    <a:pt x="8383524" y="662939"/>
                  </a:lnTo>
                  <a:lnTo>
                    <a:pt x="8376769" y="704868"/>
                  </a:lnTo>
                  <a:lnTo>
                    <a:pt x="8357957" y="741267"/>
                  </a:lnTo>
                  <a:lnTo>
                    <a:pt x="8329263" y="769961"/>
                  </a:lnTo>
                  <a:lnTo>
                    <a:pt x="8292864" y="788773"/>
                  </a:lnTo>
                  <a:lnTo>
                    <a:pt x="8250936" y="795527"/>
                  </a:lnTo>
                  <a:lnTo>
                    <a:pt x="132588" y="795527"/>
                  </a:lnTo>
                  <a:lnTo>
                    <a:pt x="90679" y="788773"/>
                  </a:lnTo>
                  <a:lnTo>
                    <a:pt x="54282" y="769961"/>
                  </a:lnTo>
                  <a:lnTo>
                    <a:pt x="25581" y="741267"/>
                  </a:lnTo>
                  <a:lnTo>
                    <a:pt x="6759" y="704868"/>
                  </a:lnTo>
                  <a:lnTo>
                    <a:pt x="0" y="662939"/>
                  </a:lnTo>
                  <a:lnTo>
                    <a:pt x="0" y="13258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857504" y="1571244"/>
            <a:ext cx="11144673" cy="472565"/>
          </a:xfrm>
          <a:prstGeom prst="rect">
            <a:avLst/>
          </a:prstGeom>
          <a:solidFill>
            <a:srgbClr val="99CC00"/>
          </a:solidFill>
        </p:spPr>
        <p:txBody>
          <a:bodyPr vert="horz" wrap="square" lIns="0" tIns="41275" rIns="0" bIns="0" rtlCol="0">
            <a:spAutoFit/>
          </a:bodyPr>
          <a:lstStyle/>
          <a:p>
            <a:pPr marL="90805" marR="164465">
              <a:lnSpc>
                <a:spcPct val="100000"/>
              </a:lnSpc>
              <a:spcBef>
                <a:spcPts val="325"/>
              </a:spcBef>
              <a:tabLst>
                <a:tab pos="3944620" algn="l"/>
              </a:tabLst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Підготовка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робочого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місця,</a:t>
            </a:r>
            <a:r>
              <a:rPr sz="1400" b="1" spc="8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підбір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посуду,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допоміжних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матеріалів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. Обробка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робочої  поверхні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стола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чашок терезів дезінфікуючими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засобами,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дозволеними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використання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умовах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991107" y="929258"/>
            <a:ext cx="10916073" cy="360680"/>
          </a:xfrm>
          <a:custGeom>
            <a:avLst/>
            <a:gdLst/>
            <a:ahLst/>
            <a:cxnLst/>
            <a:rect l="l" t="t" r="r" b="b"/>
            <a:pathLst>
              <a:path w="8187055" h="360680">
                <a:moveTo>
                  <a:pt x="0" y="60070"/>
                </a:moveTo>
                <a:lnTo>
                  <a:pt x="4721" y="36701"/>
                </a:lnTo>
                <a:lnTo>
                  <a:pt x="17595" y="17605"/>
                </a:lnTo>
                <a:lnTo>
                  <a:pt x="36690" y="4724"/>
                </a:lnTo>
                <a:lnTo>
                  <a:pt x="60070" y="0"/>
                </a:lnTo>
                <a:lnTo>
                  <a:pt x="8126857" y="0"/>
                </a:lnTo>
                <a:lnTo>
                  <a:pt x="8150226" y="4724"/>
                </a:lnTo>
                <a:lnTo>
                  <a:pt x="8169322" y="17605"/>
                </a:lnTo>
                <a:lnTo>
                  <a:pt x="8182203" y="36701"/>
                </a:lnTo>
                <a:lnTo>
                  <a:pt x="8186928" y="60070"/>
                </a:lnTo>
                <a:lnTo>
                  <a:pt x="8186928" y="300354"/>
                </a:lnTo>
                <a:lnTo>
                  <a:pt x="8182203" y="323724"/>
                </a:lnTo>
                <a:lnTo>
                  <a:pt x="8169322" y="342820"/>
                </a:lnTo>
                <a:lnTo>
                  <a:pt x="8150226" y="355701"/>
                </a:lnTo>
                <a:lnTo>
                  <a:pt x="8126857" y="360425"/>
                </a:lnTo>
                <a:lnTo>
                  <a:pt x="60070" y="360425"/>
                </a:lnTo>
                <a:lnTo>
                  <a:pt x="36690" y="355701"/>
                </a:lnTo>
                <a:lnTo>
                  <a:pt x="17595" y="342820"/>
                </a:lnTo>
                <a:lnTo>
                  <a:pt x="4721" y="323724"/>
                </a:lnTo>
                <a:lnTo>
                  <a:pt x="0" y="300354"/>
                </a:lnTo>
                <a:lnTo>
                  <a:pt x="0" y="60070"/>
                </a:lnTo>
                <a:close/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2680547" y="973328"/>
            <a:ext cx="7536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порошків із барвними</a:t>
            </a:r>
            <a:r>
              <a:rPr sz="1800" b="1" spc="1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речовинами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39" name="Номер слайда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42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28483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10107" y="1448181"/>
          <a:ext cx="10769598" cy="13380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08793"/>
                <a:gridCol w="550333"/>
                <a:gridCol w="4210472"/>
              </a:tblGrid>
              <a:tr h="270768">
                <a:tc>
                  <a:txBody>
                    <a:bodyPr/>
                    <a:lstStyle/>
                    <a:p>
                      <a:pPr marL="1975485">
                        <a:lnSpc>
                          <a:spcPts val="1585"/>
                        </a:lnSpc>
                        <a:spcBef>
                          <a:spcPts val="445"/>
                        </a:spcBef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Rp.: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Riboflavini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56515" marB="0">
                    <a:lnT w="19050">
                      <a:solidFill>
                        <a:srgbClr val="9999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9999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1585"/>
                        </a:lnSpc>
                        <a:spcBef>
                          <a:spcPts val="445"/>
                        </a:spcBef>
                      </a:pPr>
                      <a:r>
                        <a:rPr sz="1400" b="1" spc="-10" dirty="0">
                          <a:latin typeface="Tahoma"/>
                          <a:cs typeface="Tahoma"/>
                        </a:rPr>
                        <a:t>0,01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56515" marB="0">
                    <a:lnT w="19050">
                      <a:solidFill>
                        <a:srgbClr val="999900"/>
                      </a:solidFill>
                      <a:prstDash val="solid"/>
                    </a:lnT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marL="2394585">
                        <a:lnSpc>
                          <a:spcPts val="158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Acidi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ascorbinici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580"/>
                        </a:lnSpc>
                      </a:pPr>
                      <a:r>
                        <a:rPr sz="1400" b="1" spc="-10" dirty="0">
                          <a:latin typeface="Tahoma"/>
                          <a:cs typeface="Tahoma"/>
                        </a:rPr>
                        <a:t>0,1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</a:tr>
              <a:tr h="213359">
                <a:tc>
                  <a:txBody>
                    <a:bodyPr/>
                    <a:lstStyle/>
                    <a:p>
                      <a:pPr marL="2447290">
                        <a:lnSpc>
                          <a:spcPts val="1580"/>
                        </a:lnSpc>
                      </a:pPr>
                      <a:r>
                        <a:rPr sz="1400" b="1" spc="-10" dirty="0">
                          <a:latin typeface="Tahoma"/>
                          <a:cs typeface="Tahoma"/>
                        </a:rPr>
                        <a:t>Calcii</a:t>
                      </a:r>
                      <a:r>
                        <a:rPr sz="1400" b="1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gluconatis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1580"/>
                        </a:lnSpc>
                      </a:pPr>
                      <a:r>
                        <a:rPr sz="1400" b="1" spc="-10" dirty="0">
                          <a:latin typeface="Tahoma"/>
                          <a:cs typeface="Tahoma"/>
                        </a:rPr>
                        <a:t>0,2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</a:tr>
              <a:tr h="213359">
                <a:tc>
                  <a:txBody>
                    <a:bodyPr/>
                    <a:lstStyle/>
                    <a:p>
                      <a:pPr marL="2447290">
                        <a:lnSpc>
                          <a:spcPts val="1580"/>
                        </a:lnSpc>
                      </a:pPr>
                      <a:r>
                        <a:rPr sz="1400" b="1" spc="-10" dirty="0">
                          <a:latin typeface="Tahoma"/>
                          <a:cs typeface="Tahoma"/>
                        </a:rPr>
                        <a:t>Misce, 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ut 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fiat</a:t>
                      </a:r>
                      <a:r>
                        <a:rPr sz="1400" b="1" spc="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pulvis.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13360">
                <a:tc>
                  <a:txBody>
                    <a:bodyPr/>
                    <a:lstStyle/>
                    <a:p>
                      <a:pPr marR="72390" algn="r">
                        <a:lnSpc>
                          <a:spcPts val="158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Da tales 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doses</a:t>
                      </a:r>
                      <a:r>
                        <a:rPr sz="1400" b="1" spc="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numero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1580"/>
                        </a:lnSpc>
                      </a:pPr>
                      <a:r>
                        <a:rPr sz="1400" b="1" spc="-10" dirty="0">
                          <a:latin typeface="Tahoma"/>
                          <a:cs typeface="Tahoma"/>
                        </a:rPr>
                        <a:t>10.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13831">
                <a:tc>
                  <a:txBody>
                    <a:bodyPr/>
                    <a:lstStyle/>
                    <a:p>
                      <a:pPr marR="104775" algn="r">
                        <a:lnSpc>
                          <a:spcPts val="1585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In 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capsules</a:t>
                      </a:r>
                      <a:r>
                        <a:rPr sz="1400" b="1" spc="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gelatinose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286422" y="2772663"/>
            <a:ext cx="4765039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735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Tahoma"/>
                <a:cs typeface="Tahoma"/>
              </a:rPr>
              <a:t>Signa. По 1 капсулі 3 рази на</a:t>
            </a:r>
            <a:r>
              <a:rPr sz="1400" b="1" spc="15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день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2004060" algn="l"/>
              </a:tabLst>
            </a:pPr>
            <a:r>
              <a:rPr sz="1200" b="1" spc="-5" dirty="0">
                <a:latin typeface="Tahoma"/>
                <a:cs typeface="Tahoma"/>
              </a:rPr>
              <a:t>Підпис</a:t>
            </a:r>
            <a:r>
              <a:rPr sz="1200" b="1" spc="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лікаря	</a:t>
            </a:r>
            <a:r>
              <a:rPr sz="1200" b="1" spc="-5" dirty="0">
                <a:latin typeface="Tahoma"/>
                <a:cs typeface="Tahoma"/>
              </a:rPr>
              <a:t>Печатка</a:t>
            </a:r>
            <a:r>
              <a:rPr sz="1200" b="1" spc="-3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лікаря</a:t>
            </a:r>
            <a:endParaRPr sz="1200">
              <a:latin typeface="Tahoma"/>
              <a:cs typeface="Tahoma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53499" y="4137026"/>
          <a:ext cx="11149753" cy="22881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76993"/>
                <a:gridCol w="5572760"/>
              </a:tblGrid>
              <a:tr h="2288133">
                <a:tc>
                  <a:txBody>
                    <a:bodyPr/>
                    <a:lstStyle/>
                    <a:p>
                      <a:pPr marL="89535" marR="1109345" indent="10261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(зворотий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</a:t>
                      </a:r>
                      <a:r>
                        <a:rPr sz="1600" b="1" spc="-4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) 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Рибофлавіну 0,01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</a:t>
                      </a:r>
                      <a:r>
                        <a:rPr sz="1600" b="1" spc="-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10=0,1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Кислоти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аскорбінової 0,1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10=</a:t>
                      </a:r>
                      <a:r>
                        <a:rPr sz="16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 marR="86550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Кальцію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глюконату 0,2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10=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2,0  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Маса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одного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порошку</a:t>
                      </a:r>
                      <a:r>
                        <a:rPr sz="1600" b="1" spc="-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0,01 + 0,1 + 0,2 =</a:t>
                      </a:r>
                      <a:r>
                        <a:rPr sz="1600" b="1" spc="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5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(лицевий</a:t>
                      </a:r>
                      <a:r>
                        <a:rPr sz="1600" b="1" spc="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547370">
                        <a:lnSpc>
                          <a:spcPct val="100000"/>
                        </a:lnSpc>
                        <a:tabLst>
                          <a:tab pos="323342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рец.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925194" algn="r">
                        <a:lnSpc>
                          <a:spcPct val="100000"/>
                        </a:lnSpc>
                        <a:tabLst>
                          <a:tab pos="2301875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Calcii</a:t>
                      </a:r>
                      <a:r>
                        <a:rPr sz="1600" b="1" spc="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gluconatis	2,0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654050" marR="921385" indent="7620" algn="r">
                        <a:lnSpc>
                          <a:spcPct val="100000"/>
                        </a:lnSpc>
                        <a:tabLst>
                          <a:tab pos="2959100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Riboflavini	0,1  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Acidi a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s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corb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i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ni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c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i	 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1,0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946150" algn="r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0,35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-7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90220">
                        <a:lnSpc>
                          <a:spcPct val="100000"/>
                        </a:lnSpc>
                        <a:tabLst>
                          <a:tab pos="266192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Виготував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90220">
                        <a:lnSpc>
                          <a:spcPct val="100000"/>
                        </a:lnSpc>
                        <a:tabLst>
                          <a:tab pos="263779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90220">
                        <a:lnSpc>
                          <a:spcPct val="100000"/>
                        </a:lnSpc>
                        <a:tabLst>
                          <a:tab pos="272669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Відпустив: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FF85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66497" y="3214877"/>
            <a:ext cx="11003279" cy="778418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39370" rIns="0" bIns="0" rtlCol="0">
            <a:spAutoFit/>
          </a:bodyPr>
          <a:lstStyle/>
          <a:p>
            <a:pPr marL="91440" marR="82550" algn="just">
              <a:lnSpc>
                <a:spcPct val="100000"/>
              </a:lnSpc>
              <a:spcBef>
                <a:spcPts val="31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Даний лікарський препарат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складний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дозований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порошок для внутрішнього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застосування,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виписаний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розподільним способом,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складу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якого входять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барвна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речовина рибофлавін,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кислота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аскорбінова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кальцію</a:t>
            </a:r>
            <a:r>
              <a:rPr sz="1600" b="1" spc="7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глюконат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803401" y="709422"/>
            <a:ext cx="10167620" cy="441959"/>
            <a:chOff x="1352550" y="709422"/>
            <a:chExt cx="7625715" cy="441959"/>
          </a:xfrm>
        </p:grpSpPr>
        <p:sp>
          <p:nvSpPr>
            <p:cNvPr id="9" name="object 9"/>
            <p:cNvSpPr/>
            <p:nvPr/>
          </p:nvSpPr>
          <p:spPr>
            <a:xfrm>
              <a:off x="1357502" y="714375"/>
              <a:ext cx="7615555" cy="432434"/>
            </a:xfrm>
            <a:custGeom>
              <a:avLst/>
              <a:gdLst/>
              <a:ahLst/>
              <a:cxnLst/>
              <a:rect l="l" t="t" r="r" b="b"/>
              <a:pathLst>
                <a:path w="7615555" h="432434">
                  <a:moveTo>
                    <a:pt x="7543419" y="0"/>
                  </a:moveTo>
                  <a:lnTo>
                    <a:pt x="72009" y="0"/>
                  </a:lnTo>
                  <a:lnTo>
                    <a:pt x="43987" y="5661"/>
                  </a:lnTo>
                  <a:lnTo>
                    <a:pt x="21097" y="21097"/>
                  </a:lnTo>
                  <a:lnTo>
                    <a:pt x="5661" y="43987"/>
                  </a:lnTo>
                  <a:lnTo>
                    <a:pt x="0" y="72009"/>
                  </a:lnTo>
                  <a:lnTo>
                    <a:pt x="0" y="360045"/>
                  </a:lnTo>
                  <a:lnTo>
                    <a:pt x="5661" y="388066"/>
                  </a:lnTo>
                  <a:lnTo>
                    <a:pt x="21097" y="410956"/>
                  </a:lnTo>
                  <a:lnTo>
                    <a:pt x="43987" y="426392"/>
                  </a:lnTo>
                  <a:lnTo>
                    <a:pt x="72009" y="432053"/>
                  </a:lnTo>
                  <a:lnTo>
                    <a:pt x="7543419" y="432053"/>
                  </a:lnTo>
                  <a:lnTo>
                    <a:pt x="7571440" y="426392"/>
                  </a:lnTo>
                  <a:lnTo>
                    <a:pt x="7594330" y="410956"/>
                  </a:lnTo>
                  <a:lnTo>
                    <a:pt x="7609766" y="388066"/>
                  </a:lnTo>
                  <a:lnTo>
                    <a:pt x="7615428" y="360045"/>
                  </a:lnTo>
                  <a:lnTo>
                    <a:pt x="7615428" y="72009"/>
                  </a:lnTo>
                  <a:lnTo>
                    <a:pt x="7609766" y="43987"/>
                  </a:lnTo>
                  <a:lnTo>
                    <a:pt x="7594330" y="21097"/>
                  </a:lnTo>
                  <a:lnTo>
                    <a:pt x="7571440" y="5661"/>
                  </a:lnTo>
                  <a:lnTo>
                    <a:pt x="7543419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57502" y="714375"/>
              <a:ext cx="7615555" cy="432434"/>
            </a:xfrm>
            <a:custGeom>
              <a:avLst/>
              <a:gdLst/>
              <a:ahLst/>
              <a:cxnLst/>
              <a:rect l="l" t="t" r="r" b="b"/>
              <a:pathLst>
                <a:path w="7615555" h="432434">
                  <a:moveTo>
                    <a:pt x="0" y="72009"/>
                  </a:moveTo>
                  <a:lnTo>
                    <a:pt x="5661" y="43987"/>
                  </a:lnTo>
                  <a:lnTo>
                    <a:pt x="21097" y="21097"/>
                  </a:lnTo>
                  <a:lnTo>
                    <a:pt x="43987" y="5661"/>
                  </a:lnTo>
                  <a:lnTo>
                    <a:pt x="72009" y="0"/>
                  </a:lnTo>
                  <a:lnTo>
                    <a:pt x="7543419" y="0"/>
                  </a:lnTo>
                  <a:lnTo>
                    <a:pt x="7571440" y="5661"/>
                  </a:lnTo>
                  <a:lnTo>
                    <a:pt x="7594330" y="21097"/>
                  </a:lnTo>
                  <a:lnTo>
                    <a:pt x="7609766" y="43987"/>
                  </a:lnTo>
                  <a:lnTo>
                    <a:pt x="7615428" y="72009"/>
                  </a:lnTo>
                  <a:lnTo>
                    <a:pt x="7615428" y="360045"/>
                  </a:lnTo>
                  <a:lnTo>
                    <a:pt x="7609766" y="388066"/>
                  </a:lnTo>
                  <a:lnTo>
                    <a:pt x="7594330" y="410956"/>
                  </a:lnTo>
                  <a:lnTo>
                    <a:pt x="7571440" y="426392"/>
                  </a:lnTo>
                  <a:lnTo>
                    <a:pt x="7543419" y="432053"/>
                  </a:lnTo>
                  <a:lnTo>
                    <a:pt x="72009" y="432053"/>
                  </a:lnTo>
                  <a:lnTo>
                    <a:pt x="43987" y="426392"/>
                  </a:lnTo>
                  <a:lnTo>
                    <a:pt x="21097" y="410956"/>
                  </a:lnTo>
                  <a:lnTo>
                    <a:pt x="5661" y="388066"/>
                  </a:lnTo>
                  <a:lnTo>
                    <a:pt x="0" y="360045"/>
                  </a:lnTo>
                  <a:lnTo>
                    <a:pt x="0" y="7200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707897" y="209550"/>
            <a:ext cx="10301393" cy="439420"/>
            <a:chOff x="1280922" y="209550"/>
            <a:chExt cx="7726045" cy="439420"/>
          </a:xfrm>
        </p:grpSpPr>
        <p:sp>
          <p:nvSpPr>
            <p:cNvPr id="12" name="object 12"/>
            <p:cNvSpPr/>
            <p:nvPr/>
          </p:nvSpPr>
          <p:spPr>
            <a:xfrm>
              <a:off x="1285875" y="214502"/>
              <a:ext cx="7716520" cy="429259"/>
            </a:xfrm>
            <a:custGeom>
              <a:avLst/>
              <a:gdLst/>
              <a:ahLst/>
              <a:cxnLst/>
              <a:rect l="l" t="t" r="r" b="b"/>
              <a:pathLst>
                <a:path w="7716520" h="429259">
                  <a:moveTo>
                    <a:pt x="7644510" y="0"/>
                  </a:moveTo>
                  <a:lnTo>
                    <a:pt x="71500" y="0"/>
                  </a:lnTo>
                  <a:lnTo>
                    <a:pt x="43666" y="5617"/>
                  </a:lnTo>
                  <a:lnTo>
                    <a:pt x="20939" y="20939"/>
                  </a:lnTo>
                  <a:lnTo>
                    <a:pt x="5617" y="43666"/>
                  </a:lnTo>
                  <a:lnTo>
                    <a:pt x="0" y="71500"/>
                  </a:lnTo>
                  <a:lnTo>
                    <a:pt x="0" y="357505"/>
                  </a:lnTo>
                  <a:lnTo>
                    <a:pt x="5617" y="385339"/>
                  </a:lnTo>
                  <a:lnTo>
                    <a:pt x="20939" y="408066"/>
                  </a:lnTo>
                  <a:lnTo>
                    <a:pt x="43666" y="423388"/>
                  </a:lnTo>
                  <a:lnTo>
                    <a:pt x="71500" y="429006"/>
                  </a:lnTo>
                  <a:lnTo>
                    <a:pt x="7644510" y="429006"/>
                  </a:lnTo>
                  <a:lnTo>
                    <a:pt x="7672345" y="423388"/>
                  </a:lnTo>
                  <a:lnTo>
                    <a:pt x="7695072" y="408066"/>
                  </a:lnTo>
                  <a:lnTo>
                    <a:pt x="7710394" y="385339"/>
                  </a:lnTo>
                  <a:lnTo>
                    <a:pt x="7716011" y="357505"/>
                  </a:lnTo>
                  <a:lnTo>
                    <a:pt x="7716011" y="71500"/>
                  </a:lnTo>
                  <a:lnTo>
                    <a:pt x="7710394" y="43666"/>
                  </a:lnTo>
                  <a:lnTo>
                    <a:pt x="7695072" y="20939"/>
                  </a:lnTo>
                  <a:lnTo>
                    <a:pt x="7672345" y="5617"/>
                  </a:lnTo>
                  <a:lnTo>
                    <a:pt x="7644510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85875" y="214502"/>
              <a:ext cx="7716520" cy="429259"/>
            </a:xfrm>
            <a:custGeom>
              <a:avLst/>
              <a:gdLst/>
              <a:ahLst/>
              <a:cxnLst/>
              <a:rect l="l" t="t" r="r" b="b"/>
              <a:pathLst>
                <a:path w="7716520" h="429259">
                  <a:moveTo>
                    <a:pt x="0" y="71500"/>
                  </a:moveTo>
                  <a:lnTo>
                    <a:pt x="5617" y="43666"/>
                  </a:lnTo>
                  <a:lnTo>
                    <a:pt x="20939" y="20939"/>
                  </a:lnTo>
                  <a:lnTo>
                    <a:pt x="43666" y="5617"/>
                  </a:lnTo>
                  <a:lnTo>
                    <a:pt x="71500" y="0"/>
                  </a:lnTo>
                  <a:lnTo>
                    <a:pt x="7644510" y="0"/>
                  </a:lnTo>
                  <a:lnTo>
                    <a:pt x="7672345" y="5617"/>
                  </a:lnTo>
                  <a:lnTo>
                    <a:pt x="7695072" y="20939"/>
                  </a:lnTo>
                  <a:lnTo>
                    <a:pt x="7710394" y="43666"/>
                  </a:lnTo>
                  <a:lnTo>
                    <a:pt x="7716011" y="71500"/>
                  </a:lnTo>
                  <a:lnTo>
                    <a:pt x="7716011" y="357505"/>
                  </a:lnTo>
                  <a:lnTo>
                    <a:pt x="7710394" y="385339"/>
                  </a:lnTo>
                  <a:lnTo>
                    <a:pt x="7695072" y="408066"/>
                  </a:lnTo>
                  <a:lnTo>
                    <a:pt x="7672345" y="423388"/>
                  </a:lnTo>
                  <a:lnTo>
                    <a:pt x="7644510" y="429006"/>
                  </a:lnTo>
                  <a:lnTo>
                    <a:pt x="71500" y="429006"/>
                  </a:lnTo>
                  <a:lnTo>
                    <a:pt x="43666" y="423388"/>
                  </a:lnTo>
                  <a:lnTo>
                    <a:pt x="20939" y="408066"/>
                  </a:lnTo>
                  <a:lnTo>
                    <a:pt x="5617" y="385339"/>
                  </a:lnTo>
                  <a:lnTo>
                    <a:pt x="0" y="357505"/>
                  </a:lnTo>
                  <a:lnTo>
                    <a:pt x="0" y="71500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847426" y="262129"/>
            <a:ext cx="9967807" cy="770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Виготовлення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порошків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із барвними,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важкоподрібнюваними</a:t>
            </a:r>
            <a:r>
              <a:rPr sz="1600" b="1" spc="1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речовинами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50">
              <a:latin typeface="Arial"/>
              <a:cs typeface="Arial"/>
            </a:endParaRPr>
          </a:p>
          <a:p>
            <a:pPr marL="85090" algn="ctr">
              <a:lnSpc>
                <a:spcPct val="100000"/>
              </a:lnSpc>
              <a:spcBef>
                <a:spcPts val="5"/>
              </a:spcBef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порошків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із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барвними</a:t>
            </a:r>
            <a:r>
              <a:rPr sz="16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речовинами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2713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10107" y="1448180"/>
            <a:ext cx="107696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92051" y="4070603"/>
            <a:ext cx="96689" cy="14439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02811" y="4698111"/>
            <a:ext cx="101600" cy="216407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805432" y="84581"/>
            <a:ext cx="9409853" cy="618490"/>
          </a:xfrm>
          <a:custGeom>
            <a:avLst/>
            <a:gdLst/>
            <a:ahLst/>
            <a:cxnLst/>
            <a:rect l="l" t="t" r="r" b="b"/>
            <a:pathLst>
              <a:path w="7057390" h="618490">
                <a:moveTo>
                  <a:pt x="7056882" y="0"/>
                </a:moveTo>
                <a:lnTo>
                  <a:pt x="0" y="0"/>
                </a:lnTo>
                <a:lnTo>
                  <a:pt x="0" y="617982"/>
                </a:lnTo>
                <a:lnTo>
                  <a:pt x="7056882" y="617982"/>
                </a:lnTo>
                <a:lnTo>
                  <a:pt x="7056882" y="0"/>
                </a:lnTo>
                <a:close/>
              </a:path>
            </a:pathLst>
          </a:custGeom>
          <a:solidFill>
            <a:srgbClr val="DFFF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788244" y="150178"/>
            <a:ext cx="7502313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89"/>
              </a:lnSpc>
            </a:pPr>
            <a:r>
              <a:rPr sz="1800" b="1" spc="-20" dirty="0">
                <a:solidFill>
                  <a:srgbClr val="006FC0"/>
                </a:solidFill>
                <a:latin typeface="Arial"/>
                <a:cs typeface="Arial"/>
              </a:rPr>
              <a:t>Виготовлення </a:t>
            </a:r>
            <a:r>
              <a:rPr sz="1800" b="1" spc="-5" dirty="0">
                <a:solidFill>
                  <a:srgbClr val="006FC0"/>
                </a:solidFill>
                <a:latin typeface="Arial"/>
                <a:cs typeface="Arial"/>
              </a:rPr>
              <a:t>порошків із барвними</a:t>
            </a:r>
            <a:r>
              <a:rPr sz="1800" b="1" spc="14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Arial"/>
                <a:cs typeface="Arial"/>
              </a:rPr>
              <a:t>речовинами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36903" y="1852423"/>
            <a:ext cx="10380979" cy="368935"/>
            <a:chOff x="852677" y="1852422"/>
            <a:chExt cx="7785734" cy="368935"/>
          </a:xfrm>
        </p:grpSpPr>
        <p:sp>
          <p:nvSpPr>
            <p:cNvPr id="12" name="object 12"/>
            <p:cNvSpPr/>
            <p:nvPr/>
          </p:nvSpPr>
          <p:spPr>
            <a:xfrm>
              <a:off x="857630" y="1857375"/>
              <a:ext cx="7775575" cy="359410"/>
            </a:xfrm>
            <a:custGeom>
              <a:avLst/>
              <a:gdLst/>
              <a:ahLst/>
              <a:cxnLst/>
              <a:rect l="l" t="t" r="r" b="b"/>
              <a:pathLst>
                <a:path w="7775575" h="359410">
                  <a:moveTo>
                    <a:pt x="7715631" y="0"/>
                  </a:moveTo>
                  <a:lnTo>
                    <a:pt x="59816" y="0"/>
                  </a:lnTo>
                  <a:lnTo>
                    <a:pt x="36534" y="4702"/>
                  </a:lnTo>
                  <a:lnTo>
                    <a:pt x="17521" y="17525"/>
                  </a:lnTo>
                  <a:lnTo>
                    <a:pt x="4701" y="36540"/>
                  </a:lnTo>
                  <a:lnTo>
                    <a:pt x="0" y="59816"/>
                  </a:lnTo>
                  <a:lnTo>
                    <a:pt x="0" y="299085"/>
                  </a:lnTo>
                  <a:lnTo>
                    <a:pt x="4701" y="322361"/>
                  </a:lnTo>
                  <a:lnTo>
                    <a:pt x="17521" y="341375"/>
                  </a:lnTo>
                  <a:lnTo>
                    <a:pt x="36534" y="354199"/>
                  </a:lnTo>
                  <a:lnTo>
                    <a:pt x="59816" y="358901"/>
                  </a:lnTo>
                  <a:lnTo>
                    <a:pt x="7715631" y="358901"/>
                  </a:lnTo>
                  <a:lnTo>
                    <a:pt x="7738907" y="354199"/>
                  </a:lnTo>
                  <a:lnTo>
                    <a:pt x="7757922" y="341375"/>
                  </a:lnTo>
                  <a:lnTo>
                    <a:pt x="7770745" y="322361"/>
                  </a:lnTo>
                  <a:lnTo>
                    <a:pt x="7775448" y="299085"/>
                  </a:lnTo>
                  <a:lnTo>
                    <a:pt x="7775448" y="59816"/>
                  </a:lnTo>
                  <a:lnTo>
                    <a:pt x="7770745" y="36540"/>
                  </a:lnTo>
                  <a:lnTo>
                    <a:pt x="7757922" y="17525"/>
                  </a:lnTo>
                  <a:lnTo>
                    <a:pt x="7738907" y="4702"/>
                  </a:lnTo>
                  <a:lnTo>
                    <a:pt x="7715631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57630" y="1857375"/>
              <a:ext cx="7775575" cy="359410"/>
            </a:xfrm>
            <a:custGeom>
              <a:avLst/>
              <a:gdLst/>
              <a:ahLst/>
              <a:cxnLst/>
              <a:rect l="l" t="t" r="r" b="b"/>
              <a:pathLst>
                <a:path w="7775575" h="359410">
                  <a:moveTo>
                    <a:pt x="0" y="59816"/>
                  </a:moveTo>
                  <a:lnTo>
                    <a:pt x="4701" y="36540"/>
                  </a:lnTo>
                  <a:lnTo>
                    <a:pt x="17521" y="17525"/>
                  </a:lnTo>
                  <a:lnTo>
                    <a:pt x="36534" y="4702"/>
                  </a:lnTo>
                  <a:lnTo>
                    <a:pt x="59816" y="0"/>
                  </a:lnTo>
                  <a:lnTo>
                    <a:pt x="7715631" y="0"/>
                  </a:lnTo>
                  <a:lnTo>
                    <a:pt x="7738907" y="4702"/>
                  </a:lnTo>
                  <a:lnTo>
                    <a:pt x="7757922" y="17525"/>
                  </a:lnTo>
                  <a:lnTo>
                    <a:pt x="7770745" y="36540"/>
                  </a:lnTo>
                  <a:lnTo>
                    <a:pt x="7775448" y="59816"/>
                  </a:lnTo>
                  <a:lnTo>
                    <a:pt x="7775448" y="299085"/>
                  </a:lnTo>
                  <a:lnTo>
                    <a:pt x="7770745" y="322361"/>
                  </a:lnTo>
                  <a:lnTo>
                    <a:pt x="7757922" y="341375"/>
                  </a:lnTo>
                  <a:lnTo>
                    <a:pt x="7738907" y="354199"/>
                  </a:lnTo>
                  <a:lnTo>
                    <a:pt x="7715631" y="358901"/>
                  </a:lnTo>
                  <a:lnTo>
                    <a:pt x="59816" y="358901"/>
                  </a:lnTo>
                  <a:lnTo>
                    <a:pt x="36534" y="354199"/>
                  </a:lnTo>
                  <a:lnTo>
                    <a:pt x="17521" y="341375"/>
                  </a:lnTo>
                  <a:lnTo>
                    <a:pt x="4701" y="322361"/>
                  </a:lnTo>
                  <a:lnTo>
                    <a:pt x="0" y="299085"/>
                  </a:lnTo>
                  <a:lnTo>
                    <a:pt x="0" y="59816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584612" y="1901952"/>
            <a:ext cx="148674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80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е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хн</a:t>
            </a:r>
            <a:r>
              <a:rPr sz="1600" b="1" spc="-5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л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огія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62507" y="2358008"/>
            <a:ext cx="5906347" cy="579120"/>
          </a:xfrm>
          <a:custGeom>
            <a:avLst/>
            <a:gdLst/>
            <a:ahLst/>
            <a:cxnLst/>
            <a:rect l="l" t="t" r="r" b="b"/>
            <a:pathLst>
              <a:path w="4429760" h="579119">
                <a:moveTo>
                  <a:pt x="4332985" y="0"/>
                </a:moveTo>
                <a:lnTo>
                  <a:pt x="96520" y="0"/>
                </a:lnTo>
                <a:lnTo>
                  <a:pt x="58952" y="7580"/>
                </a:lnTo>
                <a:lnTo>
                  <a:pt x="28271" y="28257"/>
                </a:lnTo>
                <a:lnTo>
                  <a:pt x="7585" y="58935"/>
                </a:lnTo>
                <a:lnTo>
                  <a:pt x="0" y="96519"/>
                </a:lnTo>
                <a:lnTo>
                  <a:pt x="0" y="482600"/>
                </a:lnTo>
                <a:lnTo>
                  <a:pt x="7585" y="520184"/>
                </a:lnTo>
                <a:lnTo>
                  <a:pt x="28271" y="550862"/>
                </a:lnTo>
                <a:lnTo>
                  <a:pt x="58952" y="571539"/>
                </a:lnTo>
                <a:lnTo>
                  <a:pt x="96520" y="579119"/>
                </a:lnTo>
                <a:lnTo>
                  <a:pt x="4332985" y="579119"/>
                </a:lnTo>
                <a:lnTo>
                  <a:pt x="4370570" y="571539"/>
                </a:lnTo>
                <a:lnTo>
                  <a:pt x="4401248" y="550862"/>
                </a:lnTo>
                <a:lnTo>
                  <a:pt x="4421925" y="520184"/>
                </a:lnTo>
                <a:lnTo>
                  <a:pt x="4429506" y="482600"/>
                </a:lnTo>
                <a:lnTo>
                  <a:pt x="4429506" y="96519"/>
                </a:lnTo>
                <a:lnTo>
                  <a:pt x="4421925" y="58935"/>
                </a:lnTo>
                <a:lnTo>
                  <a:pt x="4401248" y="28257"/>
                </a:lnTo>
                <a:lnTo>
                  <a:pt x="4370570" y="7580"/>
                </a:lnTo>
                <a:lnTo>
                  <a:pt x="4332985" y="0"/>
                </a:lnTo>
                <a:close/>
              </a:path>
            </a:pathLst>
          </a:custGeom>
          <a:solidFill>
            <a:srgbClr val="FFFF0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7423912" y="4281679"/>
            <a:ext cx="4560147" cy="1316355"/>
            <a:chOff x="5567934" y="4281678"/>
            <a:chExt cx="3420110" cy="1316355"/>
          </a:xfrm>
        </p:grpSpPr>
        <p:sp>
          <p:nvSpPr>
            <p:cNvPr id="17" name="object 17"/>
            <p:cNvSpPr/>
            <p:nvPr/>
          </p:nvSpPr>
          <p:spPr>
            <a:xfrm>
              <a:off x="5572887" y="4286631"/>
              <a:ext cx="3409950" cy="1306195"/>
            </a:xfrm>
            <a:custGeom>
              <a:avLst/>
              <a:gdLst/>
              <a:ahLst/>
              <a:cxnLst/>
              <a:rect l="l" t="t" r="r" b="b"/>
              <a:pathLst>
                <a:path w="3409950" h="1306195">
                  <a:moveTo>
                    <a:pt x="3192271" y="0"/>
                  </a:moveTo>
                  <a:lnTo>
                    <a:pt x="217677" y="0"/>
                  </a:lnTo>
                  <a:lnTo>
                    <a:pt x="167751" y="5746"/>
                  </a:lnTo>
                  <a:lnTo>
                    <a:pt x="121927" y="22116"/>
                  </a:lnTo>
                  <a:lnTo>
                    <a:pt x="81511" y="47806"/>
                  </a:lnTo>
                  <a:lnTo>
                    <a:pt x="47806" y="81511"/>
                  </a:lnTo>
                  <a:lnTo>
                    <a:pt x="22116" y="121927"/>
                  </a:lnTo>
                  <a:lnTo>
                    <a:pt x="5746" y="167751"/>
                  </a:lnTo>
                  <a:lnTo>
                    <a:pt x="0" y="217678"/>
                  </a:lnTo>
                  <a:lnTo>
                    <a:pt x="0" y="1088390"/>
                  </a:lnTo>
                  <a:lnTo>
                    <a:pt x="5746" y="1138316"/>
                  </a:lnTo>
                  <a:lnTo>
                    <a:pt x="22116" y="1184140"/>
                  </a:lnTo>
                  <a:lnTo>
                    <a:pt x="47806" y="1224556"/>
                  </a:lnTo>
                  <a:lnTo>
                    <a:pt x="81511" y="1258261"/>
                  </a:lnTo>
                  <a:lnTo>
                    <a:pt x="121927" y="1283951"/>
                  </a:lnTo>
                  <a:lnTo>
                    <a:pt x="167751" y="1300321"/>
                  </a:lnTo>
                  <a:lnTo>
                    <a:pt x="217677" y="1306068"/>
                  </a:lnTo>
                  <a:lnTo>
                    <a:pt x="3192271" y="1306068"/>
                  </a:lnTo>
                  <a:lnTo>
                    <a:pt x="3242198" y="1300321"/>
                  </a:lnTo>
                  <a:lnTo>
                    <a:pt x="3288022" y="1283951"/>
                  </a:lnTo>
                  <a:lnTo>
                    <a:pt x="3328438" y="1258261"/>
                  </a:lnTo>
                  <a:lnTo>
                    <a:pt x="3362143" y="1224556"/>
                  </a:lnTo>
                  <a:lnTo>
                    <a:pt x="3387833" y="1184140"/>
                  </a:lnTo>
                  <a:lnTo>
                    <a:pt x="3404203" y="1138316"/>
                  </a:lnTo>
                  <a:lnTo>
                    <a:pt x="3409949" y="1088390"/>
                  </a:lnTo>
                  <a:lnTo>
                    <a:pt x="3409949" y="217678"/>
                  </a:lnTo>
                  <a:lnTo>
                    <a:pt x="3404203" y="167751"/>
                  </a:lnTo>
                  <a:lnTo>
                    <a:pt x="3387833" y="121927"/>
                  </a:lnTo>
                  <a:lnTo>
                    <a:pt x="3362143" y="81511"/>
                  </a:lnTo>
                  <a:lnTo>
                    <a:pt x="3328438" y="47806"/>
                  </a:lnTo>
                  <a:lnTo>
                    <a:pt x="3288022" y="22116"/>
                  </a:lnTo>
                  <a:lnTo>
                    <a:pt x="3242198" y="5746"/>
                  </a:lnTo>
                  <a:lnTo>
                    <a:pt x="3192271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72887" y="4286631"/>
              <a:ext cx="3409950" cy="1306195"/>
            </a:xfrm>
            <a:custGeom>
              <a:avLst/>
              <a:gdLst/>
              <a:ahLst/>
              <a:cxnLst/>
              <a:rect l="l" t="t" r="r" b="b"/>
              <a:pathLst>
                <a:path w="3409950" h="1306195">
                  <a:moveTo>
                    <a:pt x="0" y="217678"/>
                  </a:moveTo>
                  <a:lnTo>
                    <a:pt x="5746" y="167751"/>
                  </a:lnTo>
                  <a:lnTo>
                    <a:pt x="22116" y="121927"/>
                  </a:lnTo>
                  <a:lnTo>
                    <a:pt x="47806" y="81511"/>
                  </a:lnTo>
                  <a:lnTo>
                    <a:pt x="81511" y="47806"/>
                  </a:lnTo>
                  <a:lnTo>
                    <a:pt x="121927" y="22116"/>
                  </a:lnTo>
                  <a:lnTo>
                    <a:pt x="167751" y="5746"/>
                  </a:lnTo>
                  <a:lnTo>
                    <a:pt x="217677" y="0"/>
                  </a:lnTo>
                  <a:lnTo>
                    <a:pt x="3192271" y="0"/>
                  </a:lnTo>
                  <a:lnTo>
                    <a:pt x="3242198" y="5746"/>
                  </a:lnTo>
                  <a:lnTo>
                    <a:pt x="3288022" y="22116"/>
                  </a:lnTo>
                  <a:lnTo>
                    <a:pt x="3328438" y="47806"/>
                  </a:lnTo>
                  <a:lnTo>
                    <a:pt x="3362143" y="81511"/>
                  </a:lnTo>
                  <a:lnTo>
                    <a:pt x="3387833" y="121927"/>
                  </a:lnTo>
                  <a:lnTo>
                    <a:pt x="3404203" y="167751"/>
                  </a:lnTo>
                  <a:lnTo>
                    <a:pt x="3409949" y="217678"/>
                  </a:lnTo>
                  <a:lnTo>
                    <a:pt x="3409949" y="1088390"/>
                  </a:lnTo>
                  <a:lnTo>
                    <a:pt x="3404203" y="1138316"/>
                  </a:lnTo>
                  <a:lnTo>
                    <a:pt x="3387833" y="1184140"/>
                  </a:lnTo>
                  <a:lnTo>
                    <a:pt x="3362143" y="1224556"/>
                  </a:lnTo>
                  <a:lnTo>
                    <a:pt x="3328438" y="1258261"/>
                  </a:lnTo>
                  <a:lnTo>
                    <a:pt x="3288022" y="1283951"/>
                  </a:lnTo>
                  <a:lnTo>
                    <a:pt x="3242198" y="1300321"/>
                  </a:lnTo>
                  <a:lnTo>
                    <a:pt x="3192271" y="1306068"/>
                  </a:lnTo>
                  <a:lnTo>
                    <a:pt x="217677" y="1306068"/>
                  </a:lnTo>
                  <a:lnTo>
                    <a:pt x="167751" y="1300321"/>
                  </a:lnTo>
                  <a:lnTo>
                    <a:pt x="121927" y="1283951"/>
                  </a:lnTo>
                  <a:lnTo>
                    <a:pt x="81511" y="1258261"/>
                  </a:lnTo>
                  <a:lnTo>
                    <a:pt x="47806" y="1224556"/>
                  </a:lnTo>
                  <a:lnTo>
                    <a:pt x="22116" y="1184140"/>
                  </a:lnTo>
                  <a:lnTo>
                    <a:pt x="5746" y="1138316"/>
                  </a:lnTo>
                  <a:lnTo>
                    <a:pt x="0" y="1088390"/>
                  </a:lnTo>
                  <a:lnTo>
                    <a:pt x="0" y="21767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24178" y="2412492"/>
            <a:ext cx="5782733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Подрібнюють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кальцію 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глюконат,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tabLst>
                <a:tab pos="968375" algn="l"/>
                <a:tab pos="4311015" algn="l"/>
              </a:tabLst>
            </a:pPr>
            <a:r>
              <a:rPr sz="1600" u="sng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600" b="1" u="sng" spc="-15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затираючи </a:t>
            </a:r>
            <a:r>
              <a:rPr sz="1600" b="1" u="sng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пори</a:t>
            </a:r>
            <a:r>
              <a:rPr sz="1600" b="1" u="sng" spc="-40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ступки	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37948" y="4377436"/>
            <a:ext cx="4131733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Відважують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окремому  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столі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покритому аркушем  білого 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паперу,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окремих  терезах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для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барвних</a:t>
            </a:r>
            <a:r>
              <a:rPr sz="1600" b="1" spc="-3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речовин.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Готують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окремій</a:t>
            </a:r>
            <a:r>
              <a:rPr sz="1600" b="1" spc="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ступці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60231" y="3066923"/>
            <a:ext cx="6031653" cy="968375"/>
            <a:chOff x="495173" y="3066923"/>
            <a:chExt cx="4523740" cy="968375"/>
          </a:xfrm>
        </p:grpSpPr>
        <p:sp>
          <p:nvSpPr>
            <p:cNvPr id="22" name="object 22"/>
            <p:cNvSpPr/>
            <p:nvPr/>
          </p:nvSpPr>
          <p:spPr>
            <a:xfrm>
              <a:off x="500253" y="3072003"/>
              <a:ext cx="4513580" cy="958215"/>
            </a:xfrm>
            <a:custGeom>
              <a:avLst/>
              <a:gdLst/>
              <a:ahLst/>
              <a:cxnLst/>
              <a:rect l="l" t="t" r="r" b="b"/>
              <a:pathLst>
                <a:path w="4513580" h="958214">
                  <a:moveTo>
                    <a:pt x="4353687" y="0"/>
                  </a:moveTo>
                  <a:lnTo>
                    <a:pt x="159639" y="0"/>
                  </a:lnTo>
                  <a:lnTo>
                    <a:pt x="109181" y="8141"/>
                  </a:lnTo>
                  <a:lnTo>
                    <a:pt x="65359" y="30809"/>
                  </a:lnTo>
                  <a:lnTo>
                    <a:pt x="30801" y="65370"/>
                  </a:lnTo>
                  <a:lnTo>
                    <a:pt x="8138" y="109191"/>
                  </a:lnTo>
                  <a:lnTo>
                    <a:pt x="0" y="159638"/>
                  </a:lnTo>
                  <a:lnTo>
                    <a:pt x="0" y="798195"/>
                  </a:lnTo>
                  <a:lnTo>
                    <a:pt x="8138" y="848642"/>
                  </a:lnTo>
                  <a:lnTo>
                    <a:pt x="30801" y="892463"/>
                  </a:lnTo>
                  <a:lnTo>
                    <a:pt x="65359" y="927024"/>
                  </a:lnTo>
                  <a:lnTo>
                    <a:pt x="109181" y="949692"/>
                  </a:lnTo>
                  <a:lnTo>
                    <a:pt x="159639" y="957834"/>
                  </a:lnTo>
                  <a:lnTo>
                    <a:pt x="4353687" y="957834"/>
                  </a:lnTo>
                  <a:lnTo>
                    <a:pt x="4404134" y="949692"/>
                  </a:lnTo>
                  <a:lnTo>
                    <a:pt x="4447955" y="927024"/>
                  </a:lnTo>
                  <a:lnTo>
                    <a:pt x="4482516" y="892463"/>
                  </a:lnTo>
                  <a:lnTo>
                    <a:pt x="4505184" y="848642"/>
                  </a:lnTo>
                  <a:lnTo>
                    <a:pt x="4513326" y="798195"/>
                  </a:lnTo>
                  <a:lnTo>
                    <a:pt x="4513326" y="159638"/>
                  </a:lnTo>
                  <a:lnTo>
                    <a:pt x="4505184" y="109191"/>
                  </a:lnTo>
                  <a:lnTo>
                    <a:pt x="4482516" y="65370"/>
                  </a:lnTo>
                  <a:lnTo>
                    <a:pt x="4447955" y="30809"/>
                  </a:lnTo>
                  <a:lnTo>
                    <a:pt x="4404134" y="8141"/>
                  </a:lnTo>
                  <a:lnTo>
                    <a:pt x="4353687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0253" y="3072003"/>
              <a:ext cx="4513580" cy="958215"/>
            </a:xfrm>
            <a:custGeom>
              <a:avLst/>
              <a:gdLst/>
              <a:ahLst/>
              <a:cxnLst/>
              <a:rect l="l" t="t" r="r" b="b"/>
              <a:pathLst>
                <a:path w="4513580" h="958214">
                  <a:moveTo>
                    <a:pt x="0" y="159638"/>
                  </a:moveTo>
                  <a:lnTo>
                    <a:pt x="8138" y="109191"/>
                  </a:lnTo>
                  <a:lnTo>
                    <a:pt x="30801" y="65370"/>
                  </a:lnTo>
                  <a:lnTo>
                    <a:pt x="65359" y="30809"/>
                  </a:lnTo>
                  <a:lnTo>
                    <a:pt x="109181" y="8141"/>
                  </a:lnTo>
                  <a:lnTo>
                    <a:pt x="159639" y="0"/>
                  </a:lnTo>
                  <a:lnTo>
                    <a:pt x="4353687" y="0"/>
                  </a:lnTo>
                  <a:lnTo>
                    <a:pt x="4404134" y="8141"/>
                  </a:lnTo>
                  <a:lnTo>
                    <a:pt x="4447955" y="30809"/>
                  </a:lnTo>
                  <a:lnTo>
                    <a:pt x="4482516" y="65370"/>
                  </a:lnTo>
                  <a:lnTo>
                    <a:pt x="4505184" y="109191"/>
                  </a:lnTo>
                  <a:lnTo>
                    <a:pt x="4513326" y="159638"/>
                  </a:lnTo>
                  <a:lnTo>
                    <a:pt x="4513326" y="798195"/>
                  </a:lnTo>
                  <a:lnTo>
                    <a:pt x="4505184" y="848642"/>
                  </a:lnTo>
                  <a:lnTo>
                    <a:pt x="4482516" y="892463"/>
                  </a:lnTo>
                  <a:lnTo>
                    <a:pt x="4447955" y="927024"/>
                  </a:lnTo>
                  <a:lnTo>
                    <a:pt x="4404134" y="949692"/>
                  </a:lnTo>
                  <a:lnTo>
                    <a:pt x="4353687" y="957834"/>
                  </a:lnTo>
                  <a:lnTo>
                    <a:pt x="159639" y="957834"/>
                  </a:lnTo>
                  <a:lnTo>
                    <a:pt x="109181" y="949692"/>
                  </a:lnTo>
                  <a:lnTo>
                    <a:pt x="65359" y="927024"/>
                  </a:lnTo>
                  <a:lnTo>
                    <a:pt x="30801" y="892463"/>
                  </a:lnTo>
                  <a:lnTo>
                    <a:pt x="8138" y="848642"/>
                  </a:lnTo>
                  <a:lnTo>
                    <a:pt x="0" y="798195"/>
                  </a:lnTo>
                  <a:lnTo>
                    <a:pt x="0" y="159638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864616" y="3145790"/>
            <a:ext cx="562186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затерту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ступку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поверх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кальцію  глюконату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кислоту 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аскорбінову,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ретельно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перемішують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67004" y="4144129"/>
            <a:ext cx="6195906" cy="2415485"/>
            <a:chOff x="500253" y="4144137"/>
            <a:chExt cx="4646930" cy="2420674"/>
          </a:xfrm>
        </p:grpSpPr>
        <p:sp>
          <p:nvSpPr>
            <p:cNvPr id="26" name="object 26"/>
            <p:cNvSpPr/>
            <p:nvPr/>
          </p:nvSpPr>
          <p:spPr>
            <a:xfrm>
              <a:off x="500253" y="4144137"/>
              <a:ext cx="4629912" cy="2420674"/>
            </a:xfrm>
            <a:custGeom>
              <a:avLst/>
              <a:gdLst/>
              <a:ahLst/>
              <a:cxnLst/>
              <a:rect l="l" t="t" r="r" b="b"/>
              <a:pathLst>
                <a:path w="4646930" h="1857375">
                  <a:moveTo>
                    <a:pt x="4337177" y="0"/>
                  </a:moveTo>
                  <a:lnTo>
                    <a:pt x="309498" y="0"/>
                  </a:lnTo>
                  <a:lnTo>
                    <a:pt x="263764" y="3355"/>
                  </a:lnTo>
                  <a:lnTo>
                    <a:pt x="220112" y="13103"/>
                  </a:lnTo>
                  <a:lnTo>
                    <a:pt x="179023" y="28763"/>
                  </a:lnTo>
                  <a:lnTo>
                    <a:pt x="140974" y="49859"/>
                  </a:lnTo>
                  <a:lnTo>
                    <a:pt x="106445" y="75911"/>
                  </a:lnTo>
                  <a:lnTo>
                    <a:pt x="75915" y="106440"/>
                  </a:lnTo>
                  <a:lnTo>
                    <a:pt x="49862" y="140968"/>
                  </a:lnTo>
                  <a:lnTo>
                    <a:pt x="28765" y="179017"/>
                  </a:lnTo>
                  <a:lnTo>
                    <a:pt x="13104" y="220107"/>
                  </a:lnTo>
                  <a:lnTo>
                    <a:pt x="3355" y="263761"/>
                  </a:lnTo>
                  <a:lnTo>
                    <a:pt x="0" y="309499"/>
                  </a:lnTo>
                  <a:lnTo>
                    <a:pt x="0" y="1547495"/>
                  </a:lnTo>
                  <a:lnTo>
                    <a:pt x="3355" y="1593229"/>
                  </a:lnTo>
                  <a:lnTo>
                    <a:pt x="13104" y="1636881"/>
                  </a:lnTo>
                  <a:lnTo>
                    <a:pt x="28765" y="1677970"/>
                  </a:lnTo>
                  <a:lnTo>
                    <a:pt x="49862" y="1716019"/>
                  </a:lnTo>
                  <a:lnTo>
                    <a:pt x="75915" y="1750548"/>
                  </a:lnTo>
                  <a:lnTo>
                    <a:pt x="106445" y="1781078"/>
                  </a:lnTo>
                  <a:lnTo>
                    <a:pt x="140974" y="1807131"/>
                  </a:lnTo>
                  <a:lnTo>
                    <a:pt x="179023" y="1828228"/>
                  </a:lnTo>
                  <a:lnTo>
                    <a:pt x="220112" y="1843889"/>
                  </a:lnTo>
                  <a:lnTo>
                    <a:pt x="263764" y="1853638"/>
                  </a:lnTo>
                  <a:lnTo>
                    <a:pt x="309498" y="1856994"/>
                  </a:lnTo>
                  <a:lnTo>
                    <a:pt x="4337177" y="1856994"/>
                  </a:lnTo>
                  <a:lnTo>
                    <a:pt x="4382914" y="1853638"/>
                  </a:lnTo>
                  <a:lnTo>
                    <a:pt x="4426568" y="1843889"/>
                  </a:lnTo>
                  <a:lnTo>
                    <a:pt x="4467658" y="1828228"/>
                  </a:lnTo>
                  <a:lnTo>
                    <a:pt x="4505707" y="1807131"/>
                  </a:lnTo>
                  <a:lnTo>
                    <a:pt x="4540235" y="1781078"/>
                  </a:lnTo>
                  <a:lnTo>
                    <a:pt x="4570764" y="1750548"/>
                  </a:lnTo>
                  <a:lnTo>
                    <a:pt x="4596816" y="1716019"/>
                  </a:lnTo>
                  <a:lnTo>
                    <a:pt x="4617912" y="1677970"/>
                  </a:lnTo>
                  <a:lnTo>
                    <a:pt x="4633572" y="1636881"/>
                  </a:lnTo>
                  <a:lnTo>
                    <a:pt x="4643320" y="1593229"/>
                  </a:lnTo>
                  <a:lnTo>
                    <a:pt x="4646676" y="1547495"/>
                  </a:lnTo>
                  <a:lnTo>
                    <a:pt x="4646676" y="309499"/>
                  </a:lnTo>
                  <a:lnTo>
                    <a:pt x="4643320" y="263761"/>
                  </a:lnTo>
                  <a:lnTo>
                    <a:pt x="4633572" y="220107"/>
                  </a:lnTo>
                  <a:lnTo>
                    <a:pt x="4617912" y="179017"/>
                  </a:lnTo>
                  <a:lnTo>
                    <a:pt x="4596816" y="140968"/>
                  </a:lnTo>
                  <a:lnTo>
                    <a:pt x="4570764" y="106440"/>
                  </a:lnTo>
                  <a:lnTo>
                    <a:pt x="4540235" y="75911"/>
                  </a:lnTo>
                  <a:lnTo>
                    <a:pt x="4505707" y="49859"/>
                  </a:lnTo>
                  <a:lnTo>
                    <a:pt x="4467658" y="28763"/>
                  </a:lnTo>
                  <a:lnTo>
                    <a:pt x="4426568" y="13103"/>
                  </a:lnTo>
                  <a:lnTo>
                    <a:pt x="4382914" y="3355"/>
                  </a:lnTo>
                  <a:lnTo>
                    <a:pt x="4337177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00253" y="4144137"/>
              <a:ext cx="4646930" cy="1857375"/>
            </a:xfrm>
            <a:custGeom>
              <a:avLst/>
              <a:gdLst/>
              <a:ahLst/>
              <a:cxnLst/>
              <a:rect l="l" t="t" r="r" b="b"/>
              <a:pathLst>
                <a:path w="4646930" h="1857375">
                  <a:moveTo>
                    <a:pt x="0" y="309499"/>
                  </a:moveTo>
                  <a:lnTo>
                    <a:pt x="3355" y="263761"/>
                  </a:lnTo>
                  <a:lnTo>
                    <a:pt x="13104" y="220107"/>
                  </a:lnTo>
                  <a:lnTo>
                    <a:pt x="28765" y="179017"/>
                  </a:lnTo>
                  <a:lnTo>
                    <a:pt x="49862" y="140968"/>
                  </a:lnTo>
                  <a:lnTo>
                    <a:pt x="75915" y="106440"/>
                  </a:lnTo>
                  <a:lnTo>
                    <a:pt x="106445" y="75911"/>
                  </a:lnTo>
                  <a:lnTo>
                    <a:pt x="140974" y="49859"/>
                  </a:lnTo>
                  <a:lnTo>
                    <a:pt x="179023" y="28763"/>
                  </a:lnTo>
                  <a:lnTo>
                    <a:pt x="220112" y="13103"/>
                  </a:lnTo>
                  <a:lnTo>
                    <a:pt x="263764" y="3355"/>
                  </a:lnTo>
                  <a:lnTo>
                    <a:pt x="309498" y="0"/>
                  </a:lnTo>
                  <a:lnTo>
                    <a:pt x="4337177" y="0"/>
                  </a:lnTo>
                  <a:lnTo>
                    <a:pt x="4382914" y="3355"/>
                  </a:lnTo>
                  <a:lnTo>
                    <a:pt x="4426568" y="13103"/>
                  </a:lnTo>
                  <a:lnTo>
                    <a:pt x="4467658" y="28763"/>
                  </a:lnTo>
                  <a:lnTo>
                    <a:pt x="4505707" y="49859"/>
                  </a:lnTo>
                  <a:lnTo>
                    <a:pt x="4540235" y="75911"/>
                  </a:lnTo>
                  <a:lnTo>
                    <a:pt x="4570764" y="106440"/>
                  </a:lnTo>
                  <a:lnTo>
                    <a:pt x="4596816" y="140968"/>
                  </a:lnTo>
                  <a:lnTo>
                    <a:pt x="4617912" y="179017"/>
                  </a:lnTo>
                  <a:lnTo>
                    <a:pt x="4633572" y="220107"/>
                  </a:lnTo>
                  <a:lnTo>
                    <a:pt x="4643320" y="263761"/>
                  </a:lnTo>
                  <a:lnTo>
                    <a:pt x="4646676" y="309499"/>
                  </a:lnTo>
                  <a:lnTo>
                    <a:pt x="4646676" y="1547495"/>
                  </a:lnTo>
                  <a:lnTo>
                    <a:pt x="4643320" y="1593229"/>
                  </a:lnTo>
                  <a:lnTo>
                    <a:pt x="4633572" y="1636881"/>
                  </a:lnTo>
                  <a:lnTo>
                    <a:pt x="4617912" y="1677970"/>
                  </a:lnTo>
                  <a:lnTo>
                    <a:pt x="4596816" y="1716019"/>
                  </a:lnTo>
                  <a:lnTo>
                    <a:pt x="4570764" y="1750548"/>
                  </a:lnTo>
                  <a:lnTo>
                    <a:pt x="4540235" y="1781078"/>
                  </a:lnTo>
                  <a:lnTo>
                    <a:pt x="4505707" y="1807131"/>
                  </a:lnTo>
                  <a:lnTo>
                    <a:pt x="4467658" y="1828228"/>
                  </a:lnTo>
                  <a:lnTo>
                    <a:pt x="4426568" y="1843889"/>
                  </a:lnTo>
                  <a:lnTo>
                    <a:pt x="4382914" y="1853638"/>
                  </a:lnTo>
                  <a:lnTo>
                    <a:pt x="4337177" y="1856994"/>
                  </a:lnTo>
                  <a:lnTo>
                    <a:pt x="309498" y="1856994"/>
                  </a:lnTo>
                  <a:lnTo>
                    <a:pt x="263764" y="1853638"/>
                  </a:lnTo>
                  <a:lnTo>
                    <a:pt x="220112" y="1843889"/>
                  </a:lnTo>
                  <a:lnTo>
                    <a:pt x="179023" y="1828228"/>
                  </a:lnTo>
                  <a:lnTo>
                    <a:pt x="140974" y="1807131"/>
                  </a:lnTo>
                  <a:lnTo>
                    <a:pt x="106445" y="1781078"/>
                  </a:lnTo>
                  <a:lnTo>
                    <a:pt x="75915" y="1750548"/>
                  </a:lnTo>
                  <a:lnTo>
                    <a:pt x="49862" y="1716019"/>
                  </a:lnTo>
                  <a:lnTo>
                    <a:pt x="28765" y="1677970"/>
                  </a:lnTo>
                  <a:lnTo>
                    <a:pt x="13104" y="1636881"/>
                  </a:lnTo>
                  <a:lnTo>
                    <a:pt x="3355" y="1593229"/>
                  </a:lnTo>
                  <a:lnTo>
                    <a:pt x="0" y="1547495"/>
                  </a:lnTo>
                  <a:lnTo>
                    <a:pt x="0" y="30949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035303" y="4261358"/>
            <a:ext cx="5458460" cy="18902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Поверх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залишеної суміші кальцію  глюконату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кислотою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аскорбіновою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барвну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речовину рибофлавін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залишок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суміші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капсули,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використовуючи метод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тришаровості,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 тільки після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цього ретельно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перемішують</a:t>
            </a:r>
            <a:endParaRPr sz="1600" dirty="0">
              <a:latin typeface="Arial"/>
              <a:cs typeface="Arial"/>
            </a:endParaRPr>
          </a:p>
          <a:p>
            <a:pPr marL="127635" marR="119380" indent="-635" algn="ctr">
              <a:lnSpc>
                <a:spcPct val="100000"/>
              </a:lnSpc>
              <a:spcBef>
                <a:spcPts val="1235"/>
              </a:spcBef>
            </a:pP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Розважують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10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доз,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желатинові капсули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оформляють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до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7354600" y="6176771"/>
            <a:ext cx="4667672" cy="586740"/>
          </a:xfrm>
          <a:custGeom>
            <a:avLst/>
            <a:gdLst/>
            <a:ahLst/>
            <a:cxnLst/>
            <a:rect l="l" t="t" r="r" b="b"/>
            <a:pathLst>
              <a:path w="3500754" h="586740">
                <a:moveTo>
                  <a:pt x="3500628" y="0"/>
                </a:moveTo>
                <a:lnTo>
                  <a:pt x="0" y="0"/>
                </a:lnTo>
                <a:lnTo>
                  <a:pt x="0" y="586739"/>
                </a:lnTo>
                <a:lnTo>
                  <a:pt x="3500628" y="586739"/>
                </a:lnTo>
                <a:lnTo>
                  <a:pt x="3500628" y="0"/>
                </a:lnTo>
                <a:close/>
              </a:path>
            </a:pathLst>
          </a:custGeom>
          <a:solidFill>
            <a:srgbClr val="CCCC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7437797" y="6304027"/>
            <a:ext cx="4134273" cy="5111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Оформлення: </a:t>
            </a:r>
            <a:r>
              <a:rPr sz="1400" b="1" spc="-5" dirty="0">
                <a:latin typeface="Arial"/>
                <a:cs typeface="Arial"/>
              </a:rPr>
              <a:t>№ рецепта,</a:t>
            </a:r>
            <a:r>
              <a:rPr sz="1400" b="1" spc="-15" dirty="0">
                <a:latin typeface="Arial"/>
                <a:cs typeface="Arial"/>
              </a:rPr>
              <a:t> етикетка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2150"/>
              </a:lnSpc>
            </a:pPr>
            <a:r>
              <a:rPr sz="1400" b="1" spc="-5" dirty="0">
                <a:latin typeface="Arial"/>
                <a:cs typeface="Arial"/>
              </a:rPr>
              <a:t>«Внутрішнє</a:t>
            </a:r>
            <a:r>
              <a:rPr sz="1800" spc="-5" dirty="0">
                <a:latin typeface="Tahoma"/>
                <a:cs typeface="Tahoma"/>
              </a:rPr>
              <a:t>»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702811" y="3498215"/>
            <a:ext cx="8306647" cy="2647950"/>
            <a:chOff x="2777108" y="3498215"/>
            <a:chExt cx="6229985" cy="2647950"/>
          </a:xfrm>
        </p:grpSpPr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77108" y="5930265"/>
              <a:ext cx="76200" cy="215645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130164" y="5085842"/>
              <a:ext cx="315595" cy="76200"/>
            </a:xfrm>
            <a:custGeom>
              <a:avLst/>
              <a:gdLst/>
              <a:ahLst/>
              <a:cxnLst/>
              <a:rect l="l" t="t" r="r" b="b"/>
              <a:pathLst>
                <a:path w="315595" h="76200">
                  <a:moveTo>
                    <a:pt x="239246" y="44417"/>
                  </a:moveTo>
                  <a:lnTo>
                    <a:pt x="239140" y="76199"/>
                  </a:lnTo>
                  <a:lnTo>
                    <a:pt x="302959" y="44449"/>
                  </a:lnTo>
                  <a:lnTo>
                    <a:pt x="251968" y="44449"/>
                  </a:lnTo>
                  <a:lnTo>
                    <a:pt x="239246" y="44417"/>
                  </a:lnTo>
                  <a:close/>
                </a:path>
                <a:path w="315595" h="76200">
                  <a:moveTo>
                    <a:pt x="239289" y="31718"/>
                  </a:moveTo>
                  <a:lnTo>
                    <a:pt x="239246" y="44417"/>
                  </a:lnTo>
                  <a:lnTo>
                    <a:pt x="251968" y="44449"/>
                  </a:lnTo>
                  <a:lnTo>
                    <a:pt x="251968" y="31749"/>
                  </a:lnTo>
                  <a:lnTo>
                    <a:pt x="239289" y="31718"/>
                  </a:lnTo>
                  <a:close/>
                </a:path>
                <a:path w="315595" h="76200">
                  <a:moveTo>
                    <a:pt x="239395" y="0"/>
                  </a:moveTo>
                  <a:lnTo>
                    <a:pt x="239289" y="31718"/>
                  </a:lnTo>
                  <a:lnTo>
                    <a:pt x="251968" y="31749"/>
                  </a:lnTo>
                  <a:lnTo>
                    <a:pt x="251968" y="44449"/>
                  </a:lnTo>
                  <a:lnTo>
                    <a:pt x="302959" y="44449"/>
                  </a:lnTo>
                  <a:lnTo>
                    <a:pt x="315468" y="38226"/>
                  </a:lnTo>
                  <a:lnTo>
                    <a:pt x="239395" y="0"/>
                  </a:lnTo>
                  <a:close/>
                </a:path>
                <a:path w="315595" h="76200">
                  <a:moveTo>
                    <a:pt x="0" y="31114"/>
                  </a:moveTo>
                  <a:lnTo>
                    <a:pt x="0" y="43814"/>
                  </a:lnTo>
                  <a:lnTo>
                    <a:pt x="239246" y="44417"/>
                  </a:lnTo>
                  <a:lnTo>
                    <a:pt x="239289" y="31718"/>
                  </a:lnTo>
                  <a:lnTo>
                    <a:pt x="0" y="311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445632" y="3503295"/>
              <a:ext cx="3556635" cy="607060"/>
            </a:xfrm>
            <a:custGeom>
              <a:avLst/>
              <a:gdLst/>
              <a:ahLst/>
              <a:cxnLst/>
              <a:rect l="l" t="t" r="r" b="b"/>
              <a:pathLst>
                <a:path w="3556634" h="607060">
                  <a:moveTo>
                    <a:pt x="3455162" y="0"/>
                  </a:moveTo>
                  <a:lnTo>
                    <a:pt x="101091" y="0"/>
                  </a:lnTo>
                  <a:lnTo>
                    <a:pt x="61721" y="7937"/>
                  </a:lnTo>
                  <a:lnTo>
                    <a:pt x="29590" y="29591"/>
                  </a:lnTo>
                  <a:lnTo>
                    <a:pt x="7937" y="61722"/>
                  </a:lnTo>
                  <a:lnTo>
                    <a:pt x="0" y="101091"/>
                  </a:lnTo>
                  <a:lnTo>
                    <a:pt x="0" y="505459"/>
                  </a:lnTo>
                  <a:lnTo>
                    <a:pt x="7937" y="544829"/>
                  </a:lnTo>
                  <a:lnTo>
                    <a:pt x="29591" y="576960"/>
                  </a:lnTo>
                  <a:lnTo>
                    <a:pt x="61722" y="598614"/>
                  </a:lnTo>
                  <a:lnTo>
                    <a:pt x="101091" y="606551"/>
                  </a:lnTo>
                  <a:lnTo>
                    <a:pt x="3455162" y="606551"/>
                  </a:lnTo>
                  <a:lnTo>
                    <a:pt x="3494532" y="598614"/>
                  </a:lnTo>
                  <a:lnTo>
                    <a:pt x="3526663" y="576960"/>
                  </a:lnTo>
                  <a:lnTo>
                    <a:pt x="3548316" y="544829"/>
                  </a:lnTo>
                  <a:lnTo>
                    <a:pt x="3556253" y="505459"/>
                  </a:lnTo>
                  <a:lnTo>
                    <a:pt x="3556253" y="101091"/>
                  </a:lnTo>
                  <a:lnTo>
                    <a:pt x="3548316" y="61721"/>
                  </a:lnTo>
                  <a:lnTo>
                    <a:pt x="3526663" y="29590"/>
                  </a:lnTo>
                  <a:lnTo>
                    <a:pt x="3494532" y="7937"/>
                  </a:lnTo>
                  <a:lnTo>
                    <a:pt x="3455162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445632" y="3503295"/>
              <a:ext cx="3556635" cy="607060"/>
            </a:xfrm>
            <a:custGeom>
              <a:avLst/>
              <a:gdLst/>
              <a:ahLst/>
              <a:cxnLst/>
              <a:rect l="l" t="t" r="r" b="b"/>
              <a:pathLst>
                <a:path w="3556634" h="607060">
                  <a:moveTo>
                    <a:pt x="0" y="101091"/>
                  </a:moveTo>
                  <a:lnTo>
                    <a:pt x="7937" y="61722"/>
                  </a:lnTo>
                  <a:lnTo>
                    <a:pt x="29590" y="29591"/>
                  </a:lnTo>
                  <a:lnTo>
                    <a:pt x="61721" y="7937"/>
                  </a:lnTo>
                  <a:lnTo>
                    <a:pt x="101091" y="0"/>
                  </a:lnTo>
                  <a:lnTo>
                    <a:pt x="3455162" y="0"/>
                  </a:lnTo>
                  <a:lnTo>
                    <a:pt x="3494532" y="7937"/>
                  </a:lnTo>
                  <a:lnTo>
                    <a:pt x="3526663" y="29590"/>
                  </a:lnTo>
                  <a:lnTo>
                    <a:pt x="3548316" y="61721"/>
                  </a:lnTo>
                  <a:lnTo>
                    <a:pt x="3556253" y="101091"/>
                  </a:lnTo>
                  <a:lnTo>
                    <a:pt x="3556253" y="505459"/>
                  </a:lnTo>
                  <a:lnTo>
                    <a:pt x="3548316" y="544829"/>
                  </a:lnTo>
                  <a:lnTo>
                    <a:pt x="3526663" y="576960"/>
                  </a:lnTo>
                  <a:lnTo>
                    <a:pt x="3494532" y="598614"/>
                  </a:lnTo>
                  <a:lnTo>
                    <a:pt x="3455162" y="606551"/>
                  </a:lnTo>
                  <a:lnTo>
                    <a:pt x="101091" y="606551"/>
                  </a:lnTo>
                  <a:lnTo>
                    <a:pt x="61722" y="598614"/>
                  </a:lnTo>
                  <a:lnTo>
                    <a:pt x="29591" y="576960"/>
                  </a:lnTo>
                  <a:lnTo>
                    <a:pt x="7937" y="544829"/>
                  </a:lnTo>
                  <a:lnTo>
                    <a:pt x="0" y="505459"/>
                  </a:lnTo>
                  <a:lnTo>
                    <a:pt x="0" y="101091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/>
          <p:nvPr/>
        </p:nvSpPr>
        <p:spPr>
          <a:xfrm>
            <a:off x="1775967" y="100584"/>
            <a:ext cx="10271760" cy="525780"/>
          </a:xfrm>
          <a:custGeom>
            <a:avLst/>
            <a:gdLst/>
            <a:ahLst/>
            <a:cxnLst/>
            <a:rect l="l" t="t" r="r" b="b"/>
            <a:pathLst>
              <a:path w="7703820" h="525780">
                <a:moveTo>
                  <a:pt x="7703820" y="0"/>
                </a:moveTo>
                <a:lnTo>
                  <a:pt x="0" y="0"/>
                </a:lnTo>
                <a:lnTo>
                  <a:pt x="0" y="525780"/>
                </a:lnTo>
                <a:lnTo>
                  <a:pt x="7703820" y="525780"/>
                </a:lnTo>
                <a:lnTo>
                  <a:pt x="7703820" y="0"/>
                </a:lnTo>
                <a:close/>
              </a:path>
            </a:pathLst>
          </a:custGeom>
          <a:solidFill>
            <a:srgbClr val="DFFF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2395051" y="131319"/>
            <a:ext cx="9033933" cy="4527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ВИГОТОВЛЕННЯ </a:t>
            </a:r>
            <a:r>
              <a:rPr sz="1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ПОРОШКІВ ІЗ </a:t>
            </a:r>
            <a:r>
              <a:rPr sz="1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БАРВНИМИ </a:t>
            </a:r>
            <a:r>
              <a:rPr sz="14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ТА</a:t>
            </a:r>
            <a:r>
              <a:rPr sz="1400" b="1" spc="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ВАЖКОПОДРІБНЮВАНИМИ</a:t>
            </a:r>
            <a:endParaRPr sz="1400">
              <a:latin typeface="Times New Roman"/>
              <a:cs typeface="Times New Roman"/>
            </a:endParaRPr>
          </a:p>
          <a:p>
            <a:pPr marL="2015489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ПОРОШКАМИ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406979" y="3559810"/>
            <a:ext cx="445008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68095" marR="5080" indent="-125603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Відбирають половину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суміші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капсулу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857154" y="3748532"/>
            <a:ext cx="382693" cy="77470"/>
          </a:xfrm>
          <a:custGeom>
            <a:avLst/>
            <a:gdLst/>
            <a:ahLst/>
            <a:cxnLst/>
            <a:rect l="l" t="t" r="r" b="b"/>
            <a:pathLst>
              <a:path w="287020" h="77470">
                <a:moveTo>
                  <a:pt x="210514" y="46133"/>
                </a:moveTo>
                <a:lnTo>
                  <a:pt x="205486" y="77470"/>
                </a:lnTo>
                <a:lnTo>
                  <a:pt x="286765" y="51943"/>
                </a:lnTo>
                <a:lnTo>
                  <a:pt x="281455" y="48133"/>
                </a:lnTo>
                <a:lnTo>
                  <a:pt x="223012" y="48133"/>
                </a:lnTo>
                <a:lnTo>
                  <a:pt x="210514" y="46133"/>
                </a:lnTo>
                <a:close/>
              </a:path>
              <a:path w="287020" h="77470">
                <a:moveTo>
                  <a:pt x="212512" y="33681"/>
                </a:moveTo>
                <a:lnTo>
                  <a:pt x="210514" y="46133"/>
                </a:lnTo>
                <a:lnTo>
                  <a:pt x="223012" y="48133"/>
                </a:lnTo>
                <a:lnTo>
                  <a:pt x="225044" y="35687"/>
                </a:lnTo>
                <a:lnTo>
                  <a:pt x="212512" y="33681"/>
                </a:lnTo>
                <a:close/>
              </a:path>
              <a:path w="287020" h="77470">
                <a:moveTo>
                  <a:pt x="217550" y="2286"/>
                </a:moveTo>
                <a:lnTo>
                  <a:pt x="212512" y="33681"/>
                </a:lnTo>
                <a:lnTo>
                  <a:pt x="225044" y="35687"/>
                </a:lnTo>
                <a:lnTo>
                  <a:pt x="223012" y="48133"/>
                </a:lnTo>
                <a:lnTo>
                  <a:pt x="281455" y="48133"/>
                </a:lnTo>
                <a:lnTo>
                  <a:pt x="217550" y="2286"/>
                </a:lnTo>
                <a:close/>
              </a:path>
              <a:path w="287020" h="77470">
                <a:moveTo>
                  <a:pt x="2032" y="0"/>
                </a:moveTo>
                <a:lnTo>
                  <a:pt x="0" y="12446"/>
                </a:lnTo>
                <a:lnTo>
                  <a:pt x="210514" y="46133"/>
                </a:lnTo>
                <a:lnTo>
                  <a:pt x="212512" y="33681"/>
                </a:lnTo>
                <a:lnTo>
                  <a:pt x="20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7238830" y="2471801"/>
            <a:ext cx="4770967" cy="617220"/>
            <a:chOff x="5429122" y="2471801"/>
            <a:chExt cx="3578225" cy="617220"/>
          </a:xfrm>
        </p:grpSpPr>
        <p:sp>
          <p:nvSpPr>
            <p:cNvPr id="44" name="object 44"/>
            <p:cNvSpPr/>
            <p:nvPr/>
          </p:nvSpPr>
          <p:spPr>
            <a:xfrm>
              <a:off x="5434202" y="2476881"/>
              <a:ext cx="3568065" cy="607060"/>
            </a:xfrm>
            <a:custGeom>
              <a:avLst/>
              <a:gdLst/>
              <a:ahLst/>
              <a:cxnLst/>
              <a:rect l="l" t="t" r="r" b="b"/>
              <a:pathLst>
                <a:path w="3568065" h="607060">
                  <a:moveTo>
                    <a:pt x="3466592" y="0"/>
                  </a:moveTo>
                  <a:lnTo>
                    <a:pt x="101092" y="0"/>
                  </a:lnTo>
                  <a:lnTo>
                    <a:pt x="61722" y="7937"/>
                  </a:lnTo>
                  <a:lnTo>
                    <a:pt x="29590" y="29590"/>
                  </a:lnTo>
                  <a:lnTo>
                    <a:pt x="7937" y="61722"/>
                  </a:lnTo>
                  <a:lnTo>
                    <a:pt x="0" y="101092"/>
                  </a:lnTo>
                  <a:lnTo>
                    <a:pt x="0" y="505460"/>
                  </a:lnTo>
                  <a:lnTo>
                    <a:pt x="7937" y="544830"/>
                  </a:lnTo>
                  <a:lnTo>
                    <a:pt x="29590" y="576961"/>
                  </a:lnTo>
                  <a:lnTo>
                    <a:pt x="61722" y="598614"/>
                  </a:lnTo>
                  <a:lnTo>
                    <a:pt x="101092" y="606552"/>
                  </a:lnTo>
                  <a:lnTo>
                    <a:pt x="3466592" y="606552"/>
                  </a:lnTo>
                  <a:lnTo>
                    <a:pt x="3505962" y="598614"/>
                  </a:lnTo>
                  <a:lnTo>
                    <a:pt x="3538093" y="576961"/>
                  </a:lnTo>
                  <a:lnTo>
                    <a:pt x="3559746" y="544830"/>
                  </a:lnTo>
                  <a:lnTo>
                    <a:pt x="3567683" y="505460"/>
                  </a:lnTo>
                  <a:lnTo>
                    <a:pt x="3567683" y="101092"/>
                  </a:lnTo>
                  <a:lnTo>
                    <a:pt x="3559746" y="61722"/>
                  </a:lnTo>
                  <a:lnTo>
                    <a:pt x="3538093" y="29590"/>
                  </a:lnTo>
                  <a:lnTo>
                    <a:pt x="3505962" y="7937"/>
                  </a:lnTo>
                  <a:lnTo>
                    <a:pt x="3466592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34202" y="2476881"/>
              <a:ext cx="3568065" cy="607060"/>
            </a:xfrm>
            <a:custGeom>
              <a:avLst/>
              <a:gdLst/>
              <a:ahLst/>
              <a:cxnLst/>
              <a:rect l="l" t="t" r="r" b="b"/>
              <a:pathLst>
                <a:path w="3568065" h="607060">
                  <a:moveTo>
                    <a:pt x="0" y="101092"/>
                  </a:moveTo>
                  <a:lnTo>
                    <a:pt x="7937" y="61722"/>
                  </a:lnTo>
                  <a:lnTo>
                    <a:pt x="29590" y="29590"/>
                  </a:lnTo>
                  <a:lnTo>
                    <a:pt x="61722" y="7937"/>
                  </a:lnTo>
                  <a:lnTo>
                    <a:pt x="101092" y="0"/>
                  </a:lnTo>
                  <a:lnTo>
                    <a:pt x="3466592" y="0"/>
                  </a:lnTo>
                  <a:lnTo>
                    <a:pt x="3505962" y="7937"/>
                  </a:lnTo>
                  <a:lnTo>
                    <a:pt x="3538093" y="29590"/>
                  </a:lnTo>
                  <a:lnTo>
                    <a:pt x="3559746" y="61722"/>
                  </a:lnTo>
                  <a:lnTo>
                    <a:pt x="3567683" y="101092"/>
                  </a:lnTo>
                  <a:lnTo>
                    <a:pt x="3567683" y="505460"/>
                  </a:lnTo>
                  <a:lnTo>
                    <a:pt x="3559746" y="544830"/>
                  </a:lnTo>
                  <a:lnTo>
                    <a:pt x="3538093" y="576961"/>
                  </a:lnTo>
                  <a:lnTo>
                    <a:pt x="3505962" y="598614"/>
                  </a:lnTo>
                  <a:lnTo>
                    <a:pt x="3466592" y="606552"/>
                  </a:lnTo>
                  <a:lnTo>
                    <a:pt x="101092" y="606552"/>
                  </a:lnTo>
                  <a:lnTo>
                    <a:pt x="61722" y="598614"/>
                  </a:lnTo>
                  <a:lnTo>
                    <a:pt x="29590" y="576961"/>
                  </a:lnTo>
                  <a:lnTo>
                    <a:pt x="7937" y="544830"/>
                  </a:lnTo>
                  <a:lnTo>
                    <a:pt x="0" y="505460"/>
                  </a:lnTo>
                  <a:lnTo>
                    <a:pt x="0" y="10109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7520771" y="2533396"/>
            <a:ext cx="420708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5855" marR="5080" indent="-1113790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Речовина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прописана в</a:t>
            </a:r>
            <a:r>
              <a:rPr sz="1600" b="1" spc="-6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більшій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кількості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762157" y="2679320"/>
            <a:ext cx="573193" cy="81915"/>
          </a:xfrm>
          <a:custGeom>
            <a:avLst/>
            <a:gdLst/>
            <a:ahLst/>
            <a:cxnLst/>
            <a:rect l="l" t="t" r="r" b="b"/>
            <a:pathLst>
              <a:path w="429895" h="81914">
                <a:moveTo>
                  <a:pt x="357886" y="6095"/>
                </a:moveTo>
                <a:lnTo>
                  <a:pt x="354556" y="37646"/>
                </a:lnTo>
                <a:lnTo>
                  <a:pt x="367157" y="38988"/>
                </a:lnTo>
                <a:lnTo>
                  <a:pt x="365887" y="51688"/>
                </a:lnTo>
                <a:lnTo>
                  <a:pt x="353074" y="51688"/>
                </a:lnTo>
                <a:lnTo>
                  <a:pt x="349885" y="81914"/>
                </a:lnTo>
                <a:lnTo>
                  <a:pt x="429641" y="52069"/>
                </a:lnTo>
                <a:lnTo>
                  <a:pt x="429046" y="51688"/>
                </a:lnTo>
                <a:lnTo>
                  <a:pt x="365887" y="51688"/>
                </a:lnTo>
                <a:lnTo>
                  <a:pt x="353217" y="50338"/>
                </a:lnTo>
                <a:lnTo>
                  <a:pt x="426939" y="50338"/>
                </a:lnTo>
                <a:lnTo>
                  <a:pt x="357886" y="6095"/>
                </a:lnTo>
                <a:close/>
              </a:path>
              <a:path w="429895" h="81914">
                <a:moveTo>
                  <a:pt x="354556" y="37646"/>
                </a:moveTo>
                <a:lnTo>
                  <a:pt x="353217" y="50338"/>
                </a:lnTo>
                <a:lnTo>
                  <a:pt x="365887" y="51688"/>
                </a:lnTo>
                <a:lnTo>
                  <a:pt x="367157" y="38988"/>
                </a:lnTo>
                <a:lnTo>
                  <a:pt x="354556" y="37646"/>
                </a:lnTo>
                <a:close/>
              </a:path>
              <a:path w="429895" h="81914">
                <a:moveTo>
                  <a:pt x="1270" y="0"/>
                </a:moveTo>
                <a:lnTo>
                  <a:pt x="0" y="12700"/>
                </a:lnTo>
                <a:lnTo>
                  <a:pt x="353217" y="50338"/>
                </a:lnTo>
                <a:lnTo>
                  <a:pt x="354556" y="37646"/>
                </a:lnTo>
                <a:lnTo>
                  <a:pt x="12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" name="object 48"/>
          <p:cNvGrpSpPr/>
          <p:nvPr/>
        </p:nvGrpSpPr>
        <p:grpSpPr>
          <a:xfrm>
            <a:off x="929641" y="755142"/>
            <a:ext cx="11132820" cy="1023619"/>
            <a:chOff x="697230" y="755141"/>
            <a:chExt cx="8349615" cy="1023619"/>
          </a:xfrm>
        </p:grpSpPr>
        <p:sp>
          <p:nvSpPr>
            <p:cNvPr id="49" name="object 49"/>
            <p:cNvSpPr/>
            <p:nvPr/>
          </p:nvSpPr>
          <p:spPr>
            <a:xfrm>
              <a:off x="702183" y="760094"/>
              <a:ext cx="8339455" cy="1013460"/>
            </a:xfrm>
            <a:custGeom>
              <a:avLst/>
              <a:gdLst/>
              <a:ahLst/>
              <a:cxnLst/>
              <a:rect l="l" t="t" r="r" b="b"/>
              <a:pathLst>
                <a:path w="8339455" h="1013460">
                  <a:moveTo>
                    <a:pt x="8170418" y="0"/>
                  </a:moveTo>
                  <a:lnTo>
                    <a:pt x="168910" y="0"/>
                  </a:lnTo>
                  <a:lnTo>
                    <a:pt x="124008" y="6029"/>
                  </a:lnTo>
                  <a:lnTo>
                    <a:pt x="83660" y="23048"/>
                  </a:lnTo>
                  <a:lnTo>
                    <a:pt x="49474" y="49450"/>
                  </a:lnTo>
                  <a:lnTo>
                    <a:pt x="23062" y="83631"/>
                  </a:lnTo>
                  <a:lnTo>
                    <a:pt x="6033" y="123986"/>
                  </a:lnTo>
                  <a:lnTo>
                    <a:pt x="0" y="168909"/>
                  </a:lnTo>
                  <a:lnTo>
                    <a:pt x="0" y="844550"/>
                  </a:lnTo>
                  <a:lnTo>
                    <a:pt x="6033" y="889473"/>
                  </a:lnTo>
                  <a:lnTo>
                    <a:pt x="23062" y="929828"/>
                  </a:lnTo>
                  <a:lnTo>
                    <a:pt x="49474" y="964009"/>
                  </a:lnTo>
                  <a:lnTo>
                    <a:pt x="83660" y="990411"/>
                  </a:lnTo>
                  <a:lnTo>
                    <a:pt x="124008" y="1007430"/>
                  </a:lnTo>
                  <a:lnTo>
                    <a:pt x="168910" y="1013459"/>
                  </a:lnTo>
                  <a:lnTo>
                    <a:pt x="8170418" y="1013459"/>
                  </a:lnTo>
                  <a:lnTo>
                    <a:pt x="8215341" y="1007430"/>
                  </a:lnTo>
                  <a:lnTo>
                    <a:pt x="8255696" y="990411"/>
                  </a:lnTo>
                  <a:lnTo>
                    <a:pt x="8289877" y="964009"/>
                  </a:lnTo>
                  <a:lnTo>
                    <a:pt x="8316279" y="929828"/>
                  </a:lnTo>
                  <a:lnTo>
                    <a:pt x="8333298" y="889473"/>
                  </a:lnTo>
                  <a:lnTo>
                    <a:pt x="8339328" y="844550"/>
                  </a:lnTo>
                  <a:lnTo>
                    <a:pt x="8339328" y="168909"/>
                  </a:lnTo>
                  <a:lnTo>
                    <a:pt x="8333298" y="123986"/>
                  </a:lnTo>
                  <a:lnTo>
                    <a:pt x="8316279" y="83631"/>
                  </a:lnTo>
                  <a:lnTo>
                    <a:pt x="8289877" y="49450"/>
                  </a:lnTo>
                  <a:lnTo>
                    <a:pt x="8255696" y="23048"/>
                  </a:lnTo>
                  <a:lnTo>
                    <a:pt x="8215341" y="6029"/>
                  </a:lnTo>
                  <a:lnTo>
                    <a:pt x="8170418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02183" y="760094"/>
              <a:ext cx="8339455" cy="1013460"/>
            </a:xfrm>
            <a:custGeom>
              <a:avLst/>
              <a:gdLst/>
              <a:ahLst/>
              <a:cxnLst/>
              <a:rect l="l" t="t" r="r" b="b"/>
              <a:pathLst>
                <a:path w="8339455" h="1013460">
                  <a:moveTo>
                    <a:pt x="0" y="168909"/>
                  </a:moveTo>
                  <a:lnTo>
                    <a:pt x="6033" y="123986"/>
                  </a:lnTo>
                  <a:lnTo>
                    <a:pt x="23062" y="83631"/>
                  </a:lnTo>
                  <a:lnTo>
                    <a:pt x="49474" y="49450"/>
                  </a:lnTo>
                  <a:lnTo>
                    <a:pt x="83660" y="23048"/>
                  </a:lnTo>
                  <a:lnTo>
                    <a:pt x="124008" y="6029"/>
                  </a:lnTo>
                  <a:lnTo>
                    <a:pt x="168910" y="0"/>
                  </a:lnTo>
                  <a:lnTo>
                    <a:pt x="8170418" y="0"/>
                  </a:lnTo>
                  <a:lnTo>
                    <a:pt x="8215341" y="6029"/>
                  </a:lnTo>
                  <a:lnTo>
                    <a:pt x="8255696" y="23048"/>
                  </a:lnTo>
                  <a:lnTo>
                    <a:pt x="8289877" y="49450"/>
                  </a:lnTo>
                  <a:lnTo>
                    <a:pt x="8316279" y="83631"/>
                  </a:lnTo>
                  <a:lnTo>
                    <a:pt x="8333298" y="123986"/>
                  </a:lnTo>
                  <a:lnTo>
                    <a:pt x="8339328" y="168909"/>
                  </a:lnTo>
                  <a:lnTo>
                    <a:pt x="8339328" y="844550"/>
                  </a:lnTo>
                  <a:lnTo>
                    <a:pt x="8333298" y="889473"/>
                  </a:lnTo>
                  <a:lnTo>
                    <a:pt x="8316279" y="929828"/>
                  </a:lnTo>
                  <a:lnTo>
                    <a:pt x="8289877" y="964009"/>
                  </a:lnTo>
                  <a:lnTo>
                    <a:pt x="8255696" y="990411"/>
                  </a:lnTo>
                  <a:lnTo>
                    <a:pt x="8215341" y="1007430"/>
                  </a:lnTo>
                  <a:lnTo>
                    <a:pt x="8170418" y="1013459"/>
                  </a:lnTo>
                  <a:lnTo>
                    <a:pt x="168910" y="1013459"/>
                  </a:lnTo>
                  <a:lnTo>
                    <a:pt x="124008" y="1007430"/>
                  </a:lnTo>
                  <a:lnTo>
                    <a:pt x="83660" y="990411"/>
                  </a:lnTo>
                  <a:lnTo>
                    <a:pt x="49474" y="964009"/>
                  </a:lnTo>
                  <a:lnTo>
                    <a:pt x="23062" y="929828"/>
                  </a:lnTo>
                  <a:lnTo>
                    <a:pt x="6033" y="889473"/>
                  </a:lnTo>
                  <a:lnTo>
                    <a:pt x="0" y="844550"/>
                  </a:lnTo>
                  <a:lnTo>
                    <a:pt x="0" y="16890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762000" y="857250"/>
            <a:ext cx="11240347" cy="532838"/>
          </a:xfrm>
          <a:prstGeom prst="rect">
            <a:avLst/>
          </a:prstGeom>
          <a:solidFill>
            <a:srgbClr val="99CC00"/>
          </a:solidFill>
        </p:spPr>
        <p:txBody>
          <a:bodyPr vert="horz" wrap="square" lIns="0" tIns="40005" rIns="0" bIns="0" rtlCol="0">
            <a:spAutoFit/>
          </a:bodyPr>
          <a:lstStyle/>
          <a:p>
            <a:pPr marL="91440" marR="170815">
              <a:lnSpc>
                <a:spcPct val="100000"/>
              </a:lnSpc>
              <a:spcBef>
                <a:spcPts val="315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Підготовка робочого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місця,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підбір 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посуду,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допоміжних матеріалів.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Обробка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робочої поверхні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стола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, чашок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терезів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дезінфікуючими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засобами,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дозволеними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використання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умовах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52" name="object 5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64203" y="2929509"/>
            <a:ext cx="101600" cy="215645"/>
          </a:xfrm>
          <a:prstGeom prst="rect">
            <a:avLst/>
          </a:prstGeom>
        </p:spPr>
      </p:pic>
      <p:sp>
        <p:nvSpPr>
          <p:cNvPr id="38" name="Номер слайда 3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476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108" y="1448180"/>
            <a:ext cx="187113" cy="0"/>
          </a:xfrm>
          <a:custGeom>
            <a:avLst/>
            <a:gdLst/>
            <a:ahLst/>
            <a:cxnLst/>
            <a:rect l="l" t="t" r="r" b="b"/>
            <a:pathLst>
              <a:path w="140334">
                <a:moveTo>
                  <a:pt x="0" y="0"/>
                </a:moveTo>
                <a:lnTo>
                  <a:pt x="139826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96545" y="772668"/>
            <a:ext cx="10868660" cy="799578"/>
          </a:xfrm>
          <a:prstGeom prst="rect">
            <a:avLst/>
          </a:prstGeom>
          <a:solidFill>
            <a:srgbClr val="FFFF99"/>
          </a:solidFill>
        </p:spPr>
        <p:txBody>
          <a:bodyPr vert="horz" wrap="square" lIns="0" tIns="60325" rIns="0" bIns="0" rtlCol="0">
            <a:spAutoFit/>
          </a:bodyPr>
          <a:lstStyle/>
          <a:p>
            <a:pPr marL="623570">
              <a:lnSpc>
                <a:spcPct val="100000"/>
              </a:lnSpc>
              <a:spcBef>
                <a:spcPts val="475"/>
              </a:spcBef>
            </a:pPr>
            <a:r>
              <a:rPr sz="1600" b="1" spc="5" dirty="0">
                <a:solidFill>
                  <a:srgbClr val="FF0000"/>
                </a:solidFill>
                <a:latin typeface="Arial"/>
                <a:cs typeface="Arial"/>
              </a:rPr>
              <a:t>До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важкоподрібнюваних речовин 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відносяться</a:t>
            </a:r>
            <a:r>
              <a:rPr sz="160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:</a:t>
            </a:r>
            <a:endParaRPr sz="16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218440" indent="-128905">
              <a:lnSpc>
                <a:spcPct val="100000"/>
              </a:lnSpc>
              <a:buFont typeface="Arial"/>
              <a:buChar char="•"/>
              <a:tabLst>
                <a:tab pos="219075" algn="l"/>
              </a:tabLst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камфора, ментол,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тимол, фенілсаліцилат,</a:t>
            </a:r>
            <a:r>
              <a:rPr sz="1600" b="1" spc="1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йод,</a:t>
            </a:r>
            <a:endParaRPr sz="1600" dirty="0">
              <a:latin typeface="Arial"/>
              <a:cs typeface="Arial"/>
            </a:endParaRPr>
          </a:p>
          <a:p>
            <a:pPr marL="218440" indent="-128905">
              <a:lnSpc>
                <a:spcPct val="100000"/>
              </a:lnSpc>
              <a:buFont typeface="Arial"/>
              <a:buChar char="•"/>
              <a:tabLst>
                <a:tab pos="219075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стрептоцид, 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ртуті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дихлорид,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натрію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тетраборат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та</a:t>
            </a:r>
            <a:r>
              <a:rPr sz="1600" b="1" spc="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ін.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75640" y="1770127"/>
            <a:ext cx="10894907" cy="1031875"/>
            <a:chOff x="506730" y="1770126"/>
            <a:chExt cx="8171180" cy="1031875"/>
          </a:xfrm>
        </p:grpSpPr>
        <p:sp>
          <p:nvSpPr>
            <p:cNvPr id="8" name="object 8"/>
            <p:cNvSpPr/>
            <p:nvPr/>
          </p:nvSpPr>
          <p:spPr>
            <a:xfrm>
              <a:off x="511683" y="1775079"/>
              <a:ext cx="8117205" cy="395605"/>
            </a:xfrm>
            <a:custGeom>
              <a:avLst/>
              <a:gdLst/>
              <a:ahLst/>
              <a:cxnLst/>
              <a:rect l="l" t="t" r="r" b="b"/>
              <a:pathLst>
                <a:path w="8117205" h="395605">
                  <a:moveTo>
                    <a:pt x="3382009" y="358901"/>
                  </a:moveTo>
                  <a:lnTo>
                    <a:pt x="1352804" y="358901"/>
                  </a:lnTo>
                  <a:lnTo>
                    <a:pt x="502424" y="395478"/>
                  </a:lnTo>
                  <a:lnTo>
                    <a:pt x="3382009" y="358901"/>
                  </a:lnTo>
                  <a:close/>
                </a:path>
                <a:path w="8117205" h="395605">
                  <a:moveTo>
                    <a:pt x="8057007" y="0"/>
                  </a:moveTo>
                  <a:lnTo>
                    <a:pt x="59817" y="0"/>
                  </a:lnTo>
                  <a:lnTo>
                    <a:pt x="36534" y="4702"/>
                  </a:lnTo>
                  <a:lnTo>
                    <a:pt x="17521" y="17526"/>
                  </a:lnTo>
                  <a:lnTo>
                    <a:pt x="4701" y="36540"/>
                  </a:lnTo>
                  <a:lnTo>
                    <a:pt x="0" y="59817"/>
                  </a:lnTo>
                  <a:lnTo>
                    <a:pt x="0" y="299085"/>
                  </a:lnTo>
                  <a:lnTo>
                    <a:pt x="4701" y="322361"/>
                  </a:lnTo>
                  <a:lnTo>
                    <a:pt x="17521" y="341375"/>
                  </a:lnTo>
                  <a:lnTo>
                    <a:pt x="36534" y="354199"/>
                  </a:lnTo>
                  <a:lnTo>
                    <a:pt x="59817" y="358901"/>
                  </a:lnTo>
                  <a:lnTo>
                    <a:pt x="8057007" y="358901"/>
                  </a:lnTo>
                  <a:lnTo>
                    <a:pt x="8080283" y="354199"/>
                  </a:lnTo>
                  <a:lnTo>
                    <a:pt x="8099298" y="341375"/>
                  </a:lnTo>
                  <a:lnTo>
                    <a:pt x="8112121" y="322361"/>
                  </a:lnTo>
                  <a:lnTo>
                    <a:pt x="8116824" y="299085"/>
                  </a:lnTo>
                  <a:lnTo>
                    <a:pt x="8116824" y="59817"/>
                  </a:lnTo>
                  <a:lnTo>
                    <a:pt x="8112121" y="36540"/>
                  </a:lnTo>
                  <a:lnTo>
                    <a:pt x="8099298" y="17526"/>
                  </a:lnTo>
                  <a:lnTo>
                    <a:pt x="8080283" y="4702"/>
                  </a:lnTo>
                  <a:lnTo>
                    <a:pt x="8057007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1683" y="1775079"/>
              <a:ext cx="8117205" cy="395605"/>
            </a:xfrm>
            <a:custGeom>
              <a:avLst/>
              <a:gdLst/>
              <a:ahLst/>
              <a:cxnLst/>
              <a:rect l="l" t="t" r="r" b="b"/>
              <a:pathLst>
                <a:path w="8117205" h="395605">
                  <a:moveTo>
                    <a:pt x="0" y="59817"/>
                  </a:moveTo>
                  <a:lnTo>
                    <a:pt x="4701" y="36540"/>
                  </a:lnTo>
                  <a:lnTo>
                    <a:pt x="17521" y="17526"/>
                  </a:lnTo>
                  <a:lnTo>
                    <a:pt x="36534" y="4702"/>
                  </a:lnTo>
                  <a:lnTo>
                    <a:pt x="59817" y="0"/>
                  </a:lnTo>
                  <a:lnTo>
                    <a:pt x="1352804" y="0"/>
                  </a:lnTo>
                  <a:lnTo>
                    <a:pt x="3382009" y="0"/>
                  </a:lnTo>
                  <a:lnTo>
                    <a:pt x="8057007" y="0"/>
                  </a:lnTo>
                  <a:lnTo>
                    <a:pt x="8080283" y="4702"/>
                  </a:lnTo>
                  <a:lnTo>
                    <a:pt x="8099298" y="17525"/>
                  </a:lnTo>
                  <a:lnTo>
                    <a:pt x="8112121" y="36540"/>
                  </a:lnTo>
                  <a:lnTo>
                    <a:pt x="8116824" y="59817"/>
                  </a:lnTo>
                  <a:lnTo>
                    <a:pt x="8116824" y="209296"/>
                  </a:lnTo>
                  <a:lnTo>
                    <a:pt x="8116824" y="299085"/>
                  </a:lnTo>
                  <a:lnTo>
                    <a:pt x="8112121" y="322361"/>
                  </a:lnTo>
                  <a:lnTo>
                    <a:pt x="8099298" y="341375"/>
                  </a:lnTo>
                  <a:lnTo>
                    <a:pt x="8080283" y="354199"/>
                  </a:lnTo>
                  <a:lnTo>
                    <a:pt x="8057007" y="358901"/>
                  </a:lnTo>
                  <a:lnTo>
                    <a:pt x="3382009" y="358901"/>
                  </a:lnTo>
                  <a:lnTo>
                    <a:pt x="502424" y="395478"/>
                  </a:lnTo>
                  <a:lnTo>
                    <a:pt x="1352804" y="358901"/>
                  </a:lnTo>
                  <a:lnTo>
                    <a:pt x="59817" y="358901"/>
                  </a:lnTo>
                  <a:lnTo>
                    <a:pt x="36534" y="354199"/>
                  </a:lnTo>
                  <a:lnTo>
                    <a:pt x="17521" y="341375"/>
                  </a:lnTo>
                  <a:lnTo>
                    <a:pt x="4701" y="322361"/>
                  </a:lnTo>
                  <a:lnTo>
                    <a:pt x="0" y="299085"/>
                  </a:lnTo>
                  <a:lnTo>
                    <a:pt x="0" y="209296"/>
                  </a:lnTo>
                  <a:lnTo>
                    <a:pt x="0" y="5981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3128" y="2214372"/>
              <a:ext cx="8034528" cy="587501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960460" y="1819401"/>
            <a:ext cx="10215033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95" algn="ctr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Загальні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правила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виготовлення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196850" marR="5080" indent="-196850">
              <a:lnSpc>
                <a:spcPct val="100000"/>
              </a:lnSpc>
              <a:spcBef>
                <a:spcPts val="1435"/>
              </a:spcBef>
              <a:buClr>
                <a:srgbClr val="122E68"/>
              </a:buClr>
              <a:buSzPct val="87500"/>
              <a:buFont typeface="Wingdings"/>
              <a:buChar char=""/>
              <a:tabLst>
                <a:tab pos="196850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Подрібнення даних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проводять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присутності допоміжних рідин: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етанолу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або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ефіру</a:t>
            </a:r>
            <a:r>
              <a:rPr sz="1600" b="1" spc="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медичного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612727" y="3018917"/>
            <a:ext cx="8368453" cy="1787525"/>
            <a:chOff x="2709545" y="3018917"/>
            <a:chExt cx="6276340" cy="1787525"/>
          </a:xfrm>
        </p:grpSpPr>
        <p:sp>
          <p:nvSpPr>
            <p:cNvPr id="13" name="object 13"/>
            <p:cNvSpPr/>
            <p:nvPr/>
          </p:nvSpPr>
          <p:spPr>
            <a:xfrm>
              <a:off x="2714625" y="3429381"/>
              <a:ext cx="228600" cy="1371600"/>
            </a:xfrm>
            <a:custGeom>
              <a:avLst/>
              <a:gdLst/>
              <a:ahLst/>
              <a:cxnLst/>
              <a:rect l="l" t="t" r="r" b="b"/>
              <a:pathLst>
                <a:path w="228600" h="1371600">
                  <a:moveTo>
                    <a:pt x="0" y="0"/>
                  </a:moveTo>
                  <a:lnTo>
                    <a:pt x="44487" y="8983"/>
                  </a:lnTo>
                  <a:lnTo>
                    <a:pt x="80819" y="33480"/>
                  </a:lnTo>
                  <a:lnTo>
                    <a:pt x="105316" y="69812"/>
                  </a:lnTo>
                  <a:lnTo>
                    <a:pt x="114300" y="114300"/>
                  </a:lnTo>
                  <a:lnTo>
                    <a:pt x="114300" y="571500"/>
                  </a:lnTo>
                  <a:lnTo>
                    <a:pt x="123283" y="615987"/>
                  </a:lnTo>
                  <a:lnTo>
                    <a:pt x="147780" y="652319"/>
                  </a:lnTo>
                  <a:lnTo>
                    <a:pt x="184112" y="676816"/>
                  </a:lnTo>
                  <a:lnTo>
                    <a:pt x="228600" y="685800"/>
                  </a:lnTo>
                  <a:lnTo>
                    <a:pt x="184112" y="694783"/>
                  </a:lnTo>
                  <a:lnTo>
                    <a:pt x="147780" y="719280"/>
                  </a:lnTo>
                  <a:lnTo>
                    <a:pt x="123283" y="755612"/>
                  </a:lnTo>
                  <a:lnTo>
                    <a:pt x="114300" y="800100"/>
                  </a:lnTo>
                  <a:lnTo>
                    <a:pt x="114300" y="1257300"/>
                  </a:lnTo>
                  <a:lnTo>
                    <a:pt x="105316" y="1301787"/>
                  </a:lnTo>
                  <a:lnTo>
                    <a:pt x="80819" y="1338119"/>
                  </a:lnTo>
                  <a:lnTo>
                    <a:pt x="44487" y="1362616"/>
                  </a:lnTo>
                  <a:lnTo>
                    <a:pt x="0" y="137160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32557" y="3023997"/>
              <a:ext cx="6048375" cy="1240790"/>
            </a:xfrm>
            <a:custGeom>
              <a:avLst/>
              <a:gdLst/>
              <a:ahLst/>
              <a:cxnLst/>
              <a:rect l="l" t="t" r="r" b="b"/>
              <a:pathLst>
                <a:path w="6048375" h="1240789">
                  <a:moveTo>
                    <a:pt x="1229106" y="0"/>
                  </a:moveTo>
                  <a:lnTo>
                    <a:pt x="0" y="620267"/>
                  </a:lnTo>
                  <a:lnTo>
                    <a:pt x="1229106" y="1240535"/>
                  </a:lnTo>
                  <a:lnTo>
                    <a:pt x="1229106" y="930401"/>
                  </a:lnTo>
                  <a:lnTo>
                    <a:pt x="6047994" y="930401"/>
                  </a:lnTo>
                  <a:lnTo>
                    <a:pt x="6047994" y="310133"/>
                  </a:lnTo>
                  <a:lnTo>
                    <a:pt x="1229106" y="310133"/>
                  </a:lnTo>
                  <a:lnTo>
                    <a:pt x="1229106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32557" y="3023997"/>
              <a:ext cx="6048375" cy="1240790"/>
            </a:xfrm>
            <a:custGeom>
              <a:avLst/>
              <a:gdLst/>
              <a:ahLst/>
              <a:cxnLst/>
              <a:rect l="l" t="t" r="r" b="b"/>
              <a:pathLst>
                <a:path w="6048375" h="1240789">
                  <a:moveTo>
                    <a:pt x="0" y="620267"/>
                  </a:moveTo>
                  <a:lnTo>
                    <a:pt x="1229106" y="0"/>
                  </a:lnTo>
                  <a:lnTo>
                    <a:pt x="1229106" y="310133"/>
                  </a:lnTo>
                  <a:lnTo>
                    <a:pt x="6047994" y="310133"/>
                  </a:lnTo>
                  <a:lnTo>
                    <a:pt x="6047994" y="930401"/>
                  </a:lnTo>
                  <a:lnTo>
                    <a:pt x="1229106" y="930401"/>
                  </a:lnTo>
                  <a:lnTo>
                    <a:pt x="1229106" y="1240535"/>
                  </a:lnTo>
                  <a:lnTo>
                    <a:pt x="0" y="62026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833789" y="3361183"/>
            <a:ext cx="7034953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1,0 </a:t>
            </a:r>
            <a:r>
              <a:rPr sz="1600" b="1" spc="-80" dirty="0">
                <a:solidFill>
                  <a:srgbClr val="4D4D00"/>
                </a:solidFill>
                <a:latin typeface="Arial"/>
                <a:cs typeface="Arial"/>
              </a:rPr>
              <a:t>г.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речовини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10 крапель 95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%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етанолу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або 15  крапель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ефіру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медичного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507739" y="4582286"/>
            <a:ext cx="152400" cy="914400"/>
          </a:xfrm>
          <a:custGeom>
            <a:avLst/>
            <a:gdLst/>
            <a:ahLst/>
            <a:cxnLst/>
            <a:rect l="l" t="t" r="r" b="b"/>
            <a:pathLst>
              <a:path w="114300" h="914400">
                <a:moveTo>
                  <a:pt x="0" y="0"/>
                </a:moveTo>
                <a:lnTo>
                  <a:pt x="22270" y="5994"/>
                </a:lnTo>
                <a:lnTo>
                  <a:pt x="40433" y="22336"/>
                </a:lnTo>
                <a:lnTo>
                  <a:pt x="52667" y="46559"/>
                </a:lnTo>
                <a:lnTo>
                  <a:pt x="57150" y="76200"/>
                </a:lnTo>
                <a:lnTo>
                  <a:pt x="57150" y="381000"/>
                </a:lnTo>
                <a:lnTo>
                  <a:pt x="61632" y="410640"/>
                </a:lnTo>
                <a:lnTo>
                  <a:pt x="73866" y="434863"/>
                </a:lnTo>
                <a:lnTo>
                  <a:pt x="92029" y="451205"/>
                </a:lnTo>
                <a:lnTo>
                  <a:pt x="114300" y="457200"/>
                </a:lnTo>
                <a:lnTo>
                  <a:pt x="92029" y="463194"/>
                </a:lnTo>
                <a:lnTo>
                  <a:pt x="73866" y="479536"/>
                </a:lnTo>
                <a:lnTo>
                  <a:pt x="61632" y="503759"/>
                </a:lnTo>
                <a:lnTo>
                  <a:pt x="57150" y="533400"/>
                </a:lnTo>
                <a:lnTo>
                  <a:pt x="57150" y="838200"/>
                </a:lnTo>
                <a:lnTo>
                  <a:pt x="52667" y="867840"/>
                </a:lnTo>
                <a:lnTo>
                  <a:pt x="40433" y="892063"/>
                </a:lnTo>
                <a:lnTo>
                  <a:pt x="22270" y="908405"/>
                </a:lnTo>
                <a:lnTo>
                  <a:pt x="0" y="9144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96545" y="2929127"/>
            <a:ext cx="2918460" cy="1572260"/>
          </a:xfrm>
          <a:prstGeom prst="rect">
            <a:avLst/>
          </a:prstGeom>
          <a:solidFill>
            <a:srgbClr val="FFFF6F"/>
          </a:solidFill>
        </p:spPr>
        <p:txBody>
          <a:bodyPr vert="horz" wrap="square" lIns="0" tIns="48894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84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Для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подрібнення:</a:t>
            </a:r>
            <a:endParaRPr sz="1600">
              <a:latin typeface="Arial"/>
              <a:cs typeface="Arial"/>
            </a:endParaRPr>
          </a:p>
          <a:p>
            <a:pPr marL="375920" indent="-285750">
              <a:lnSpc>
                <a:spcPct val="100000"/>
              </a:lnSpc>
              <a:buFont typeface="Wingdings"/>
              <a:buChar char=""/>
              <a:tabLst>
                <a:tab pos="375285" algn="l"/>
                <a:tab pos="375920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йоду</a:t>
            </a:r>
            <a:endParaRPr sz="1600">
              <a:latin typeface="Arial"/>
              <a:cs typeface="Arial"/>
            </a:endParaRPr>
          </a:p>
          <a:p>
            <a:pPr marL="375920" indent="-285750">
              <a:lnSpc>
                <a:spcPct val="100000"/>
              </a:lnSpc>
              <a:buFont typeface="Wingdings"/>
              <a:buChar char=""/>
              <a:tabLst>
                <a:tab pos="375285" algn="l"/>
                <a:tab pos="375920" algn="l"/>
              </a:tabLst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камфори</a:t>
            </a:r>
            <a:endParaRPr sz="1600">
              <a:latin typeface="Arial"/>
              <a:cs typeface="Arial"/>
            </a:endParaRPr>
          </a:p>
          <a:p>
            <a:pPr marL="375920" indent="-285750">
              <a:lnSpc>
                <a:spcPct val="100000"/>
              </a:lnSpc>
              <a:buFont typeface="Wingdings"/>
              <a:buChar char=""/>
              <a:tabLst>
                <a:tab pos="375285" algn="l"/>
                <a:tab pos="375920" algn="l"/>
              </a:tabLst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ментола</a:t>
            </a:r>
            <a:endParaRPr sz="1600">
              <a:latin typeface="Arial"/>
              <a:cs typeface="Arial"/>
            </a:endParaRPr>
          </a:p>
          <a:p>
            <a:pPr marL="375920" indent="-285750">
              <a:lnSpc>
                <a:spcPct val="100000"/>
              </a:lnSpc>
              <a:buFont typeface="Wingdings"/>
              <a:buChar char=""/>
              <a:tabLst>
                <a:tab pos="375285" algn="l"/>
                <a:tab pos="375920" algn="l"/>
              </a:tabLst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тимола</a:t>
            </a:r>
            <a:endParaRPr sz="1600">
              <a:latin typeface="Arial"/>
              <a:cs typeface="Arial"/>
            </a:endParaRPr>
          </a:p>
          <a:p>
            <a:pPr marL="375920" indent="-285750">
              <a:lnSpc>
                <a:spcPct val="100000"/>
              </a:lnSpc>
              <a:buFont typeface="Wingdings"/>
              <a:buChar char=""/>
              <a:tabLst>
                <a:tab pos="375285" algn="l"/>
                <a:tab pos="375920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фенілсаліцилату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1491" y="4621023"/>
            <a:ext cx="3079327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стрептоциду</a:t>
            </a:r>
            <a:endParaRPr sz="16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ртуті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дихлориду</a:t>
            </a:r>
            <a:endParaRPr sz="16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натрію</a:t>
            </a:r>
            <a:r>
              <a:rPr sz="1600" b="1" spc="-7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тетраборату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1492" y="5565903"/>
            <a:ext cx="10839873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1295" indent="-18923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87500"/>
              <a:buFont typeface="Wingdings"/>
              <a:buChar char=""/>
              <a:tabLst>
                <a:tab pos="201930" algn="l"/>
              </a:tabLst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Важкоподрібнювані речовини подрібнюють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першу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чергу.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SzPct val="93750"/>
              <a:buFont typeface="Wingdings"/>
              <a:buChar char=""/>
              <a:tabLst>
                <a:tab pos="173355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Якщо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речовини одночасно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є пахучі 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важкоподрібнювані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(камфора,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ментол),  то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спочатку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готується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порошок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за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загальними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правилами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змішування,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виймається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капсулу,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потім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подрібнюються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зазначені речовини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етанолом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або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ефіром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медичним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903472" y="4413503"/>
            <a:ext cx="8077200" cy="1249680"/>
            <a:chOff x="2927604" y="4413503"/>
            <a:chExt cx="6057900" cy="1249680"/>
          </a:xfrm>
        </p:grpSpPr>
        <p:sp>
          <p:nvSpPr>
            <p:cNvPr id="23" name="object 23"/>
            <p:cNvSpPr/>
            <p:nvPr/>
          </p:nvSpPr>
          <p:spPr>
            <a:xfrm>
              <a:off x="2932557" y="4418456"/>
              <a:ext cx="6048375" cy="1240155"/>
            </a:xfrm>
            <a:custGeom>
              <a:avLst/>
              <a:gdLst/>
              <a:ahLst/>
              <a:cxnLst/>
              <a:rect l="l" t="t" r="r" b="b"/>
              <a:pathLst>
                <a:path w="6048375" h="1240154">
                  <a:moveTo>
                    <a:pt x="1247394" y="0"/>
                  </a:moveTo>
                  <a:lnTo>
                    <a:pt x="0" y="619887"/>
                  </a:lnTo>
                  <a:lnTo>
                    <a:pt x="1247394" y="1239774"/>
                  </a:lnTo>
                  <a:lnTo>
                    <a:pt x="1247394" y="929894"/>
                  </a:lnTo>
                  <a:lnTo>
                    <a:pt x="6047994" y="929894"/>
                  </a:lnTo>
                  <a:lnTo>
                    <a:pt x="6047994" y="310007"/>
                  </a:lnTo>
                  <a:lnTo>
                    <a:pt x="1247394" y="310007"/>
                  </a:lnTo>
                  <a:lnTo>
                    <a:pt x="1247394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32557" y="4418456"/>
              <a:ext cx="6048375" cy="1240155"/>
            </a:xfrm>
            <a:custGeom>
              <a:avLst/>
              <a:gdLst/>
              <a:ahLst/>
              <a:cxnLst/>
              <a:rect l="l" t="t" r="r" b="b"/>
              <a:pathLst>
                <a:path w="6048375" h="1240154">
                  <a:moveTo>
                    <a:pt x="0" y="619887"/>
                  </a:moveTo>
                  <a:lnTo>
                    <a:pt x="1247394" y="0"/>
                  </a:lnTo>
                  <a:lnTo>
                    <a:pt x="1247394" y="310007"/>
                  </a:lnTo>
                  <a:lnTo>
                    <a:pt x="6047994" y="310007"/>
                  </a:lnTo>
                  <a:lnTo>
                    <a:pt x="6047994" y="929894"/>
                  </a:lnTo>
                  <a:lnTo>
                    <a:pt x="1247394" y="929894"/>
                  </a:lnTo>
                  <a:lnTo>
                    <a:pt x="1247394" y="1239774"/>
                  </a:lnTo>
                  <a:lnTo>
                    <a:pt x="0" y="619887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846659" y="4755389"/>
            <a:ext cx="7022253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1,0 </a:t>
            </a:r>
            <a:r>
              <a:rPr sz="1600" b="1" spc="-85" dirty="0">
                <a:solidFill>
                  <a:srgbClr val="4D4D00"/>
                </a:solidFill>
                <a:latin typeface="Arial"/>
                <a:cs typeface="Arial"/>
              </a:rPr>
              <a:t>г.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5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крапель 95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%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етанолу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або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8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крапель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ефіру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медичного</a:t>
            </a:r>
            <a:endParaRPr sz="160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413920" y="216688"/>
            <a:ext cx="1025408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4263" marR="508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chemeClr val="bg1"/>
                </a:solidFill>
              </a:rPr>
              <a:t>ВИГОТОВЛЕННЯ </a:t>
            </a:r>
            <a:r>
              <a:rPr sz="1800" spc="-5" dirty="0">
                <a:solidFill>
                  <a:schemeClr val="bg1"/>
                </a:solidFill>
              </a:rPr>
              <a:t>ПОРОШКІВ ІЗ </a:t>
            </a:r>
            <a:r>
              <a:rPr sz="1800" spc="-25" dirty="0" smtClean="0">
                <a:solidFill>
                  <a:schemeClr val="bg1"/>
                </a:solidFill>
              </a:rPr>
              <a:t>ВАЖКОПОДРІБНЮВАНИМИ</a:t>
            </a:r>
            <a:r>
              <a:rPr lang="uk-UA" sz="1800" spc="-25" dirty="0">
                <a:solidFill>
                  <a:schemeClr val="bg1"/>
                </a:solidFill>
              </a:rPr>
              <a:t> </a:t>
            </a:r>
            <a:r>
              <a:rPr sz="1800" spc="-5" dirty="0" smtClean="0">
                <a:solidFill>
                  <a:schemeClr val="bg1"/>
                </a:solidFill>
              </a:rPr>
              <a:t>РЕЧОВИНАМИ</a:t>
            </a:r>
            <a:endParaRPr sz="1800" spc="-5" dirty="0">
              <a:solidFill>
                <a:schemeClr val="bg1"/>
              </a:solidFill>
            </a:endParaRPr>
          </a:p>
        </p:txBody>
      </p:sp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45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83459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107" y="1448180"/>
            <a:ext cx="107696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64388" y="878967"/>
            <a:ext cx="11319933" cy="319318"/>
          </a:xfrm>
          <a:prstGeom prst="rect">
            <a:avLst/>
          </a:prstGeom>
          <a:solidFill>
            <a:srgbClr val="FFFF6F"/>
          </a:solidFill>
          <a:ln w="9905">
            <a:solidFill>
              <a:srgbClr val="00000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685800">
              <a:lnSpc>
                <a:spcPct val="100000"/>
              </a:lnSpc>
              <a:spcBef>
                <a:spcPts val="330"/>
              </a:spcBef>
            </a:pPr>
            <a:r>
              <a:rPr sz="1800" b="1" spc="-20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порошків із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важкоподрібнюваними</a:t>
            </a:r>
            <a:r>
              <a:rPr sz="1800" b="1" spc="114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речовинами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37407" y="1602739"/>
            <a:ext cx="2911687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7830" marR="792480" indent="-405765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Rp.: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Camphorae  Sacchari</a:t>
            </a:r>
            <a:endParaRPr sz="1400">
              <a:latin typeface="Arial"/>
              <a:cs typeface="Arial"/>
            </a:endParaRPr>
          </a:p>
          <a:p>
            <a:pPr marL="41783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Misce, ut </a:t>
            </a:r>
            <a:r>
              <a:rPr sz="1400" b="1" dirty="0">
                <a:latin typeface="Arial"/>
                <a:cs typeface="Arial"/>
              </a:rPr>
              <a:t>fiat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pulvis.</a:t>
            </a:r>
            <a:endParaRPr sz="1400">
              <a:latin typeface="Arial"/>
              <a:cs typeface="Arial"/>
            </a:endParaRPr>
          </a:p>
          <a:p>
            <a:pPr marL="45593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Da </a:t>
            </a:r>
            <a:r>
              <a:rPr sz="1400" b="1" dirty="0">
                <a:latin typeface="Arial"/>
                <a:cs typeface="Arial"/>
              </a:rPr>
              <a:t>tales </a:t>
            </a:r>
            <a:r>
              <a:rPr sz="1400" b="1" spc="-5" dirty="0">
                <a:latin typeface="Arial"/>
                <a:cs typeface="Arial"/>
              </a:rPr>
              <a:t>doses N</a:t>
            </a:r>
            <a:r>
              <a:rPr sz="1400" b="1" spc="-1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10.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89121" y="1602739"/>
            <a:ext cx="496147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0,1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0,</a:t>
            </a:r>
            <a:r>
              <a:rPr sz="1400" b="1" dirty="0">
                <a:latin typeface="Arial"/>
                <a:cs typeface="Arial"/>
              </a:rPr>
              <a:t>2</a:t>
            </a:r>
            <a:r>
              <a:rPr sz="1400" b="1" spc="-5" dirty="0"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37407" y="2456433"/>
            <a:ext cx="478282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593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Signa. </a:t>
            </a:r>
            <a:r>
              <a:rPr sz="1400" b="1" spc="-10" dirty="0">
                <a:latin typeface="Arial"/>
                <a:cs typeface="Arial"/>
              </a:rPr>
              <a:t>По </a:t>
            </a:r>
            <a:r>
              <a:rPr sz="1400" b="1" spc="-5" dirty="0">
                <a:latin typeface="Arial"/>
                <a:cs typeface="Arial"/>
              </a:rPr>
              <a:t>1 порошку 3 </a:t>
            </a:r>
            <a:r>
              <a:rPr sz="1400" b="1" dirty="0">
                <a:latin typeface="Arial"/>
                <a:cs typeface="Arial"/>
              </a:rPr>
              <a:t>рази </a:t>
            </a:r>
            <a:r>
              <a:rPr sz="1400" b="1" spc="-5" dirty="0">
                <a:latin typeface="Arial"/>
                <a:cs typeface="Arial"/>
              </a:rPr>
              <a:t>на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день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2383790" algn="l"/>
              </a:tabLst>
            </a:pPr>
            <a:r>
              <a:rPr sz="1200" b="1" dirty="0">
                <a:latin typeface="Arial"/>
                <a:cs typeface="Arial"/>
              </a:rPr>
              <a:t>Підпис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лікаря	Печатка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лікаря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6504" y="2999994"/>
            <a:ext cx="11002433" cy="779701"/>
          </a:xfrm>
          <a:prstGeom prst="rect">
            <a:avLst/>
          </a:prstGeom>
          <a:solidFill>
            <a:srgbClr val="DFFF85"/>
          </a:solidFill>
        </p:spPr>
        <p:txBody>
          <a:bodyPr vert="horz" wrap="square" lIns="0" tIns="40640" rIns="0" bIns="0" rtlCol="0">
            <a:spAutoFit/>
          </a:bodyPr>
          <a:lstStyle/>
          <a:p>
            <a:pPr marL="90805" marR="81915" algn="just">
              <a:lnSpc>
                <a:spcPct val="100000"/>
              </a:lnSpc>
              <a:spcBef>
                <a:spcPts val="32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Даний лікарський препарат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складний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дозований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порошок для внутрішнього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застосування,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виписаний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розподільним способом,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складу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якого входять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,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важкоподрібнювана,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пахуча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речовина камфора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гігроскопічна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речовина  цукор.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10107" y="240002"/>
            <a:ext cx="11403247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33700" marR="5080" indent="-2921000" algn="l">
              <a:lnSpc>
                <a:spcPct val="100000"/>
              </a:lnSpc>
              <a:spcBef>
                <a:spcPts val="100"/>
              </a:spcBef>
              <a:tabLst>
                <a:tab pos="4313555" algn="l"/>
              </a:tabLst>
            </a:pPr>
            <a:r>
              <a:rPr sz="2000" spc="-20" dirty="0">
                <a:solidFill>
                  <a:schemeClr val="bg1"/>
                </a:solidFill>
                <a:latin typeface="Arial"/>
                <a:cs typeface="Arial"/>
              </a:rPr>
              <a:t>Виготовлення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порошків</a:t>
            </a:r>
            <a:r>
              <a:rPr sz="2000" spc="9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із</a:t>
            </a:r>
            <a:r>
              <a:rPr sz="2000" spc="3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chemeClr val="bg1"/>
                </a:solidFill>
                <a:latin typeface="Arial"/>
                <a:cs typeface="Arial"/>
              </a:rPr>
              <a:t>барвними	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та</a:t>
            </a:r>
            <a:r>
              <a:rPr sz="2000" spc="-5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chemeClr val="bg1"/>
                </a:solidFill>
                <a:latin typeface="Arial"/>
                <a:cs typeface="Arial"/>
              </a:rPr>
              <a:t>важкоподрібнюваними  речовинами</a:t>
            </a: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518583" y="4331334"/>
          <a:ext cx="10928772" cy="22881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54700"/>
                <a:gridCol w="5074072"/>
              </a:tblGrid>
              <a:tr h="2288146">
                <a:tc>
                  <a:txBody>
                    <a:bodyPr/>
                    <a:lstStyle/>
                    <a:p>
                      <a:pPr marL="12198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(зворотий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</a:t>
                      </a:r>
                      <a:r>
                        <a:rPr sz="1600" b="1" spc="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246253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Камфори:	0,1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 10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=1,0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2475865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Етанолу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95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%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1,0 -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 крапель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2466975" algn="l"/>
                        </a:tabLst>
                      </a:pPr>
                      <a:r>
                        <a:rPr sz="16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Цукру: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0,25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2.5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Маса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одного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порошку: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(0,1 +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0,25)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1600" b="1" spc="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B8"/>
                    </a:solidFill>
                  </a:tcPr>
                </a:tc>
                <a:tc>
                  <a:txBody>
                    <a:bodyPr/>
                    <a:lstStyle/>
                    <a:p>
                      <a:pPr marL="9925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(лицевий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61620">
                        <a:lnSpc>
                          <a:spcPct val="100000"/>
                        </a:lnSpc>
                        <a:tabLst>
                          <a:tab pos="226187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рец.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749300" algn="r">
                        <a:lnSpc>
                          <a:spcPct val="100000"/>
                        </a:lnSpc>
                        <a:tabLst>
                          <a:tab pos="198818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Sacchari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2,5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764540" algn="r">
                        <a:lnSpc>
                          <a:spcPct val="100000"/>
                        </a:lnSpc>
                        <a:tabLst>
                          <a:tab pos="685800" algn="l"/>
                          <a:tab pos="2659380" algn="l"/>
                        </a:tabLst>
                      </a:pP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	Camphorae	1,0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918970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0,35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R="184785" algn="ctr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1804035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Виготував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182245" algn="ctr">
                        <a:lnSpc>
                          <a:spcPct val="100000"/>
                        </a:lnSpc>
                        <a:tabLst>
                          <a:tab pos="180657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209550" algn="ctr">
                        <a:lnSpc>
                          <a:spcPct val="100000"/>
                        </a:lnSpc>
                        <a:tabLst>
                          <a:tab pos="1778635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Відпустив: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FF85"/>
                    </a:solidFill>
                  </a:tcPr>
                </a:tc>
              </a:tr>
            </a:tbl>
          </a:graphicData>
        </a:graphic>
      </p:graphicFrame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46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75481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107" y="1448180"/>
            <a:ext cx="107696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2876" y="4720971"/>
            <a:ext cx="101600" cy="215646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794003" y="4929760"/>
            <a:ext cx="6256020" cy="1576705"/>
            <a:chOff x="595502" y="4929759"/>
            <a:chExt cx="4692015" cy="157670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89657" y="5512689"/>
              <a:ext cx="76200" cy="21640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95503" y="4929759"/>
              <a:ext cx="4692015" cy="1576705"/>
            </a:xfrm>
            <a:custGeom>
              <a:avLst/>
              <a:gdLst/>
              <a:ahLst/>
              <a:cxnLst/>
              <a:rect l="l" t="t" r="r" b="b"/>
              <a:pathLst>
                <a:path w="4692015" h="1576704">
                  <a:moveTo>
                    <a:pt x="4691634" y="872363"/>
                  </a:moveTo>
                  <a:lnTo>
                    <a:pt x="4684446" y="827849"/>
                  </a:lnTo>
                  <a:lnTo>
                    <a:pt x="4664430" y="789190"/>
                  </a:lnTo>
                  <a:lnTo>
                    <a:pt x="4633938" y="758698"/>
                  </a:lnTo>
                  <a:lnTo>
                    <a:pt x="4595279" y="738708"/>
                  </a:lnTo>
                  <a:lnTo>
                    <a:pt x="4550791" y="731520"/>
                  </a:lnTo>
                  <a:lnTo>
                    <a:pt x="140843" y="731520"/>
                  </a:lnTo>
                  <a:lnTo>
                    <a:pt x="96316" y="738708"/>
                  </a:lnTo>
                  <a:lnTo>
                    <a:pt x="57658" y="758698"/>
                  </a:lnTo>
                  <a:lnTo>
                    <a:pt x="27165" y="789190"/>
                  </a:lnTo>
                  <a:lnTo>
                    <a:pt x="7175" y="827849"/>
                  </a:lnTo>
                  <a:lnTo>
                    <a:pt x="0" y="872363"/>
                  </a:lnTo>
                  <a:lnTo>
                    <a:pt x="0" y="1435735"/>
                  </a:lnTo>
                  <a:lnTo>
                    <a:pt x="7175" y="1480261"/>
                  </a:lnTo>
                  <a:lnTo>
                    <a:pt x="27165" y="1518920"/>
                  </a:lnTo>
                  <a:lnTo>
                    <a:pt x="57658" y="1549412"/>
                  </a:lnTo>
                  <a:lnTo>
                    <a:pt x="96316" y="1569402"/>
                  </a:lnTo>
                  <a:lnTo>
                    <a:pt x="140843" y="1576578"/>
                  </a:lnTo>
                  <a:lnTo>
                    <a:pt x="4550791" y="1576578"/>
                  </a:lnTo>
                  <a:lnTo>
                    <a:pt x="4595279" y="1569402"/>
                  </a:lnTo>
                  <a:lnTo>
                    <a:pt x="4633938" y="1549412"/>
                  </a:lnTo>
                  <a:lnTo>
                    <a:pt x="4664430" y="1518920"/>
                  </a:lnTo>
                  <a:lnTo>
                    <a:pt x="4684446" y="1480261"/>
                  </a:lnTo>
                  <a:lnTo>
                    <a:pt x="4691634" y="1435735"/>
                  </a:lnTo>
                  <a:lnTo>
                    <a:pt x="4691634" y="872363"/>
                  </a:lnTo>
                  <a:close/>
                </a:path>
                <a:path w="4692015" h="1576704">
                  <a:moveTo>
                    <a:pt x="4691634" y="96012"/>
                  </a:moveTo>
                  <a:lnTo>
                    <a:pt x="4684090" y="58623"/>
                  </a:lnTo>
                  <a:lnTo>
                    <a:pt x="4663529" y="28105"/>
                  </a:lnTo>
                  <a:lnTo>
                    <a:pt x="4633011" y="7543"/>
                  </a:lnTo>
                  <a:lnTo>
                    <a:pt x="4595622" y="0"/>
                  </a:lnTo>
                  <a:lnTo>
                    <a:pt x="144018" y="0"/>
                  </a:lnTo>
                  <a:lnTo>
                    <a:pt x="106641" y="7543"/>
                  </a:lnTo>
                  <a:lnTo>
                    <a:pt x="76123" y="28105"/>
                  </a:lnTo>
                  <a:lnTo>
                    <a:pt x="55549" y="58623"/>
                  </a:lnTo>
                  <a:lnTo>
                    <a:pt x="48006" y="96012"/>
                  </a:lnTo>
                  <a:lnTo>
                    <a:pt x="48006" y="480060"/>
                  </a:lnTo>
                  <a:lnTo>
                    <a:pt x="55549" y="517461"/>
                  </a:lnTo>
                  <a:lnTo>
                    <a:pt x="76123" y="547979"/>
                  </a:lnTo>
                  <a:lnTo>
                    <a:pt x="106641" y="568540"/>
                  </a:lnTo>
                  <a:lnTo>
                    <a:pt x="144018" y="576072"/>
                  </a:lnTo>
                  <a:lnTo>
                    <a:pt x="4595622" y="576072"/>
                  </a:lnTo>
                  <a:lnTo>
                    <a:pt x="4633011" y="568540"/>
                  </a:lnTo>
                  <a:lnTo>
                    <a:pt x="4663529" y="547979"/>
                  </a:lnTo>
                  <a:lnTo>
                    <a:pt x="4684090" y="517461"/>
                  </a:lnTo>
                  <a:lnTo>
                    <a:pt x="4691634" y="480060"/>
                  </a:lnTo>
                  <a:lnTo>
                    <a:pt x="4691634" y="96012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22980" y="3142108"/>
            <a:ext cx="101600" cy="215645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823975" y="2344673"/>
            <a:ext cx="10380979" cy="297180"/>
            <a:chOff x="617981" y="2344673"/>
            <a:chExt cx="7785734" cy="297180"/>
          </a:xfrm>
        </p:grpSpPr>
        <p:sp>
          <p:nvSpPr>
            <p:cNvPr id="13" name="object 13"/>
            <p:cNvSpPr/>
            <p:nvPr/>
          </p:nvSpPr>
          <p:spPr>
            <a:xfrm>
              <a:off x="622934" y="2349626"/>
              <a:ext cx="7775575" cy="287655"/>
            </a:xfrm>
            <a:custGeom>
              <a:avLst/>
              <a:gdLst/>
              <a:ahLst/>
              <a:cxnLst/>
              <a:rect l="l" t="t" r="r" b="b"/>
              <a:pathLst>
                <a:path w="7775575" h="287655">
                  <a:moveTo>
                    <a:pt x="7727569" y="0"/>
                  </a:moveTo>
                  <a:lnTo>
                    <a:pt x="47879" y="0"/>
                  </a:lnTo>
                  <a:lnTo>
                    <a:pt x="29242" y="3766"/>
                  </a:lnTo>
                  <a:lnTo>
                    <a:pt x="14023" y="14033"/>
                  </a:lnTo>
                  <a:lnTo>
                    <a:pt x="3762" y="29253"/>
                  </a:lnTo>
                  <a:lnTo>
                    <a:pt x="0" y="47878"/>
                  </a:lnTo>
                  <a:lnTo>
                    <a:pt x="0" y="239395"/>
                  </a:lnTo>
                  <a:lnTo>
                    <a:pt x="3762" y="258020"/>
                  </a:lnTo>
                  <a:lnTo>
                    <a:pt x="14023" y="273240"/>
                  </a:lnTo>
                  <a:lnTo>
                    <a:pt x="29242" y="283507"/>
                  </a:lnTo>
                  <a:lnTo>
                    <a:pt x="47879" y="287274"/>
                  </a:lnTo>
                  <a:lnTo>
                    <a:pt x="7727569" y="287274"/>
                  </a:lnTo>
                  <a:lnTo>
                    <a:pt x="7746194" y="283507"/>
                  </a:lnTo>
                  <a:lnTo>
                    <a:pt x="7761414" y="273240"/>
                  </a:lnTo>
                  <a:lnTo>
                    <a:pt x="7771681" y="258020"/>
                  </a:lnTo>
                  <a:lnTo>
                    <a:pt x="7775448" y="239395"/>
                  </a:lnTo>
                  <a:lnTo>
                    <a:pt x="7775448" y="47878"/>
                  </a:lnTo>
                  <a:lnTo>
                    <a:pt x="7771681" y="29253"/>
                  </a:lnTo>
                  <a:lnTo>
                    <a:pt x="7761414" y="14033"/>
                  </a:lnTo>
                  <a:lnTo>
                    <a:pt x="7746194" y="3766"/>
                  </a:lnTo>
                  <a:lnTo>
                    <a:pt x="7727569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22934" y="2349626"/>
              <a:ext cx="7775575" cy="287655"/>
            </a:xfrm>
            <a:custGeom>
              <a:avLst/>
              <a:gdLst/>
              <a:ahLst/>
              <a:cxnLst/>
              <a:rect l="l" t="t" r="r" b="b"/>
              <a:pathLst>
                <a:path w="7775575" h="287655">
                  <a:moveTo>
                    <a:pt x="0" y="47878"/>
                  </a:moveTo>
                  <a:lnTo>
                    <a:pt x="3762" y="29253"/>
                  </a:lnTo>
                  <a:lnTo>
                    <a:pt x="14023" y="14033"/>
                  </a:lnTo>
                  <a:lnTo>
                    <a:pt x="29242" y="3766"/>
                  </a:lnTo>
                  <a:lnTo>
                    <a:pt x="47879" y="0"/>
                  </a:lnTo>
                  <a:lnTo>
                    <a:pt x="7727569" y="0"/>
                  </a:lnTo>
                  <a:lnTo>
                    <a:pt x="7746194" y="3766"/>
                  </a:lnTo>
                  <a:lnTo>
                    <a:pt x="7761414" y="14033"/>
                  </a:lnTo>
                  <a:lnTo>
                    <a:pt x="7771681" y="29253"/>
                  </a:lnTo>
                  <a:lnTo>
                    <a:pt x="7775448" y="47878"/>
                  </a:lnTo>
                  <a:lnTo>
                    <a:pt x="7775448" y="239395"/>
                  </a:lnTo>
                  <a:lnTo>
                    <a:pt x="7771681" y="258020"/>
                  </a:lnTo>
                  <a:lnTo>
                    <a:pt x="7761414" y="273240"/>
                  </a:lnTo>
                  <a:lnTo>
                    <a:pt x="7746194" y="283507"/>
                  </a:lnTo>
                  <a:lnTo>
                    <a:pt x="7727569" y="287274"/>
                  </a:lnTo>
                  <a:lnTo>
                    <a:pt x="47879" y="287274"/>
                  </a:lnTo>
                  <a:lnTo>
                    <a:pt x="29242" y="283507"/>
                  </a:lnTo>
                  <a:lnTo>
                    <a:pt x="14023" y="273240"/>
                  </a:lnTo>
                  <a:lnTo>
                    <a:pt x="3762" y="258020"/>
                  </a:lnTo>
                  <a:lnTo>
                    <a:pt x="0" y="239395"/>
                  </a:lnTo>
                  <a:lnTo>
                    <a:pt x="0" y="4787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927439" y="3352672"/>
            <a:ext cx="6231467" cy="369570"/>
            <a:chOff x="695579" y="3352672"/>
            <a:chExt cx="4673600" cy="369570"/>
          </a:xfrm>
        </p:grpSpPr>
        <p:sp>
          <p:nvSpPr>
            <p:cNvPr id="16" name="object 16"/>
            <p:cNvSpPr/>
            <p:nvPr/>
          </p:nvSpPr>
          <p:spPr>
            <a:xfrm>
              <a:off x="700659" y="3357752"/>
              <a:ext cx="4663440" cy="359410"/>
            </a:xfrm>
            <a:custGeom>
              <a:avLst/>
              <a:gdLst/>
              <a:ahLst/>
              <a:cxnLst/>
              <a:rect l="l" t="t" r="r" b="b"/>
              <a:pathLst>
                <a:path w="4663440" h="359410">
                  <a:moveTo>
                    <a:pt x="4603623" y="0"/>
                  </a:moveTo>
                  <a:lnTo>
                    <a:pt x="59817" y="0"/>
                  </a:lnTo>
                  <a:lnTo>
                    <a:pt x="36534" y="4702"/>
                  </a:lnTo>
                  <a:lnTo>
                    <a:pt x="17521" y="17526"/>
                  </a:lnTo>
                  <a:lnTo>
                    <a:pt x="4701" y="36540"/>
                  </a:lnTo>
                  <a:lnTo>
                    <a:pt x="0" y="59817"/>
                  </a:lnTo>
                  <a:lnTo>
                    <a:pt x="0" y="299085"/>
                  </a:lnTo>
                  <a:lnTo>
                    <a:pt x="4701" y="322361"/>
                  </a:lnTo>
                  <a:lnTo>
                    <a:pt x="17521" y="341375"/>
                  </a:lnTo>
                  <a:lnTo>
                    <a:pt x="36534" y="354199"/>
                  </a:lnTo>
                  <a:lnTo>
                    <a:pt x="59817" y="358902"/>
                  </a:lnTo>
                  <a:lnTo>
                    <a:pt x="4603623" y="358902"/>
                  </a:lnTo>
                  <a:lnTo>
                    <a:pt x="4626899" y="354199"/>
                  </a:lnTo>
                  <a:lnTo>
                    <a:pt x="4645914" y="341375"/>
                  </a:lnTo>
                  <a:lnTo>
                    <a:pt x="4658737" y="322361"/>
                  </a:lnTo>
                  <a:lnTo>
                    <a:pt x="4663440" y="299085"/>
                  </a:lnTo>
                  <a:lnTo>
                    <a:pt x="4663440" y="59817"/>
                  </a:lnTo>
                  <a:lnTo>
                    <a:pt x="4658737" y="36540"/>
                  </a:lnTo>
                  <a:lnTo>
                    <a:pt x="4645914" y="17525"/>
                  </a:lnTo>
                  <a:lnTo>
                    <a:pt x="4626899" y="4702"/>
                  </a:lnTo>
                  <a:lnTo>
                    <a:pt x="4603623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00659" y="3357752"/>
              <a:ext cx="4663440" cy="359410"/>
            </a:xfrm>
            <a:custGeom>
              <a:avLst/>
              <a:gdLst/>
              <a:ahLst/>
              <a:cxnLst/>
              <a:rect l="l" t="t" r="r" b="b"/>
              <a:pathLst>
                <a:path w="4663440" h="359410">
                  <a:moveTo>
                    <a:pt x="0" y="59817"/>
                  </a:moveTo>
                  <a:lnTo>
                    <a:pt x="4701" y="36540"/>
                  </a:lnTo>
                  <a:lnTo>
                    <a:pt x="17521" y="17526"/>
                  </a:lnTo>
                  <a:lnTo>
                    <a:pt x="36534" y="4702"/>
                  </a:lnTo>
                  <a:lnTo>
                    <a:pt x="59817" y="0"/>
                  </a:lnTo>
                  <a:lnTo>
                    <a:pt x="4603623" y="0"/>
                  </a:lnTo>
                  <a:lnTo>
                    <a:pt x="4626899" y="4702"/>
                  </a:lnTo>
                  <a:lnTo>
                    <a:pt x="4645914" y="17525"/>
                  </a:lnTo>
                  <a:lnTo>
                    <a:pt x="4658737" y="36540"/>
                  </a:lnTo>
                  <a:lnTo>
                    <a:pt x="4663440" y="59817"/>
                  </a:lnTo>
                  <a:lnTo>
                    <a:pt x="4663440" y="299085"/>
                  </a:lnTo>
                  <a:lnTo>
                    <a:pt x="4658737" y="322361"/>
                  </a:lnTo>
                  <a:lnTo>
                    <a:pt x="4645914" y="341375"/>
                  </a:lnTo>
                  <a:lnTo>
                    <a:pt x="4626899" y="354199"/>
                  </a:lnTo>
                  <a:lnTo>
                    <a:pt x="4603623" y="358902"/>
                  </a:lnTo>
                  <a:lnTo>
                    <a:pt x="59817" y="358902"/>
                  </a:lnTo>
                  <a:lnTo>
                    <a:pt x="36534" y="354199"/>
                  </a:lnTo>
                  <a:lnTo>
                    <a:pt x="17521" y="341375"/>
                  </a:lnTo>
                  <a:lnTo>
                    <a:pt x="4701" y="322361"/>
                  </a:lnTo>
                  <a:lnTo>
                    <a:pt x="0" y="299085"/>
                  </a:lnTo>
                  <a:lnTo>
                    <a:pt x="0" y="59817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858520" y="2739390"/>
            <a:ext cx="6348307" cy="368935"/>
            <a:chOff x="643890" y="2739389"/>
            <a:chExt cx="4761230" cy="368935"/>
          </a:xfrm>
        </p:grpSpPr>
        <p:sp>
          <p:nvSpPr>
            <p:cNvPr id="19" name="object 19"/>
            <p:cNvSpPr/>
            <p:nvPr/>
          </p:nvSpPr>
          <p:spPr>
            <a:xfrm>
              <a:off x="648843" y="2744342"/>
              <a:ext cx="4751070" cy="359410"/>
            </a:xfrm>
            <a:custGeom>
              <a:avLst/>
              <a:gdLst/>
              <a:ahLst/>
              <a:cxnLst/>
              <a:rect l="l" t="t" r="r" b="b"/>
              <a:pathLst>
                <a:path w="4751070" h="359410">
                  <a:moveTo>
                    <a:pt x="4691253" y="0"/>
                  </a:moveTo>
                  <a:lnTo>
                    <a:pt x="59816" y="0"/>
                  </a:lnTo>
                  <a:lnTo>
                    <a:pt x="36534" y="4702"/>
                  </a:lnTo>
                  <a:lnTo>
                    <a:pt x="17521" y="17526"/>
                  </a:lnTo>
                  <a:lnTo>
                    <a:pt x="4701" y="36540"/>
                  </a:lnTo>
                  <a:lnTo>
                    <a:pt x="0" y="59817"/>
                  </a:lnTo>
                  <a:lnTo>
                    <a:pt x="0" y="299085"/>
                  </a:lnTo>
                  <a:lnTo>
                    <a:pt x="4701" y="322361"/>
                  </a:lnTo>
                  <a:lnTo>
                    <a:pt x="17521" y="341376"/>
                  </a:lnTo>
                  <a:lnTo>
                    <a:pt x="36534" y="354199"/>
                  </a:lnTo>
                  <a:lnTo>
                    <a:pt x="59816" y="358902"/>
                  </a:lnTo>
                  <a:lnTo>
                    <a:pt x="4691253" y="358902"/>
                  </a:lnTo>
                  <a:lnTo>
                    <a:pt x="4714529" y="354199"/>
                  </a:lnTo>
                  <a:lnTo>
                    <a:pt x="4733544" y="341375"/>
                  </a:lnTo>
                  <a:lnTo>
                    <a:pt x="4746367" y="322361"/>
                  </a:lnTo>
                  <a:lnTo>
                    <a:pt x="4751070" y="299085"/>
                  </a:lnTo>
                  <a:lnTo>
                    <a:pt x="4751070" y="59817"/>
                  </a:lnTo>
                  <a:lnTo>
                    <a:pt x="4746367" y="36540"/>
                  </a:lnTo>
                  <a:lnTo>
                    <a:pt x="4733544" y="17525"/>
                  </a:lnTo>
                  <a:lnTo>
                    <a:pt x="4714529" y="4702"/>
                  </a:lnTo>
                  <a:lnTo>
                    <a:pt x="4691253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48843" y="2744342"/>
              <a:ext cx="4751070" cy="359410"/>
            </a:xfrm>
            <a:custGeom>
              <a:avLst/>
              <a:gdLst/>
              <a:ahLst/>
              <a:cxnLst/>
              <a:rect l="l" t="t" r="r" b="b"/>
              <a:pathLst>
                <a:path w="4751070" h="359410">
                  <a:moveTo>
                    <a:pt x="0" y="59817"/>
                  </a:moveTo>
                  <a:lnTo>
                    <a:pt x="4701" y="36540"/>
                  </a:lnTo>
                  <a:lnTo>
                    <a:pt x="17521" y="17526"/>
                  </a:lnTo>
                  <a:lnTo>
                    <a:pt x="36534" y="4702"/>
                  </a:lnTo>
                  <a:lnTo>
                    <a:pt x="59816" y="0"/>
                  </a:lnTo>
                  <a:lnTo>
                    <a:pt x="4691253" y="0"/>
                  </a:lnTo>
                  <a:lnTo>
                    <a:pt x="4714529" y="4702"/>
                  </a:lnTo>
                  <a:lnTo>
                    <a:pt x="4733544" y="17525"/>
                  </a:lnTo>
                  <a:lnTo>
                    <a:pt x="4746367" y="36540"/>
                  </a:lnTo>
                  <a:lnTo>
                    <a:pt x="4751070" y="59817"/>
                  </a:lnTo>
                  <a:lnTo>
                    <a:pt x="4751070" y="299085"/>
                  </a:lnTo>
                  <a:lnTo>
                    <a:pt x="4746367" y="322361"/>
                  </a:lnTo>
                  <a:lnTo>
                    <a:pt x="4733544" y="341375"/>
                  </a:lnTo>
                  <a:lnTo>
                    <a:pt x="4714529" y="354199"/>
                  </a:lnTo>
                  <a:lnTo>
                    <a:pt x="4691253" y="358902"/>
                  </a:lnTo>
                  <a:lnTo>
                    <a:pt x="59816" y="358902"/>
                  </a:lnTo>
                  <a:lnTo>
                    <a:pt x="36534" y="354199"/>
                  </a:lnTo>
                  <a:lnTo>
                    <a:pt x="17521" y="341376"/>
                  </a:lnTo>
                  <a:lnTo>
                    <a:pt x="4701" y="322361"/>
                  </a:lnTo>
                  <a:lnTo>
                    <a:pt x="0" y="299085"/>
                  </a:lnTo>
                  <a:lnTo>
                    <a:pt x="0" y="5981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46533" y="2391664"/>
            <a:ext cx="10336107" cy="1297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latin typeface="Arial"/>
                <a:cs typeface="Arial"/>
              </a:rPr>
              <a:t>Технологія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Arial"/>
              <a:cs typeface="Arial"/>
            </a:endParaRPr>
          </a:p>
          <a:p>
            <a:pPr marR="2980055" algn="ctr">
              <a:lnSpc>
                <a:spcPct val="100000"/>
              </a:lnSpc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Подрібнюють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цукор,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затираючи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пори</a:t>
            </a:r>
            <a:r>
              <a:rPr sz="16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ступки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00">
              <a:latin typeface="Arial"/>
              <a:cs typeface="Arial"/>
            </a:endParaRPr>
          </a:p>
          <a:p>
            <a:pPr marR="2949575" algn="ctr">
              <a:lnSpc>
                <a:spcPct val="100000"/>
              </a:lnSpc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Вибирають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цукор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капсулу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510103" y="3968369"/>
            <a:ext cx="4311227" cy="617220"/>
            <a:chOff x="5632577" y="3968369"/>
            <a:chExt cx="3233420" cy="617220"/>
          </a:xfrm>
        </p:grpSpPr>
        <p:sp>
          <p:nvSpPr>
            <p:cNvPr id="23" name="object 23"/>
            <p:cNvSpPr/>
            <p:nvPr/>
          </p:nvSpPr>
          <p:spPr>
            <a:xfrm>
              <a:off x="5637657" y="3973449"/>
              <a:ext cx="3223260" cy="607060"/>
            </a:xfrm>
            <a:custGeom>
              <a:avLst/>
              <a:gdLst/>
              <a:ahLst/>
              <a:cxnLst/>
              <a:rect l="l" t="t" r="r" b="b"/>
              <a:pathLst>
                <a:path w="3223259" h="607060">
                  <a:moveTo>
                    <a:pt x="3122167" y="0"/>
                  </a:moveTo>
                  <a:lnTo>
                    <a:pt x="101091" y="0"/>
                  </a:lnTo>
                  <a:lnTo>
                    <a:pt x="61721" y="7937"/>
                  </a:lnTo>
                  <a:lnTo>
                    <a:pt x="29590" y="29591"/>
                  </a:lnTo>
                  <a:lnTo>
                    <a:pt x="7937" y="61722"/>
                  </a:lnTo>
                  <a:lnTo>
                    <a:pt x="0" y="101092"/>
                  </a:lnTo>
                  <a:lnTo>
                    <a:pt x="0" y="505459"/>
                  </a:lnTo>
                  <a:lnTo>
                    <a:pt x="7937" y="544829"/>
                  </a:lnTo>
                  <a:lnTo>
                    <a:pt x="29591" y="576960"/>
                  </a:lnTo>
                  <a:lnTo>
                    <a:pt x="61722" y="598614"/>
                  </a:lnTo>
                  <a:lnTo>
                    <a:pt x="101091" y="606551"/>
                  </a:lnTo>
                  <a:lnTo>
                    <a:pt x="3122167" y="606551"/>
                  </a:lnTo>
                  <a:lnTo>
                    <a:pt x="3161538" y="598614"/>
                  </a:lnTo>
                  <a:lnTo>
                    <a:pt x="3193668" y="576960"/>
                  </a:lnTo>
                  <a:lnTo>
                    <a:pt x="3215322" y="544829"/>
                  </a:lnTo>
                  <a:lnTo>
                    <a:pt x="3223260" y="505459"/>
                  </a:lnTo>
                  <a:lnTo>
                    <a:pt x="3223260" y="101092"/>
                  </a:lnTo>
                  <a:lnTo>
                    <a:pt x="3215322" y="61722"/>
                  </a:lnTo>
                  <a:lnTo>
                    <a:pt x="3193668" y="29591"/>
                  </a:lnTo>
                  <a:lnTo>
                    <a:pt x="3161538" y="7937"/>
                  </a:lnTo>
                  <a:lnTo>
                    <a:pt x="3122167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637657" y="3973449"/>
              <a:ext cx="3223260" cy="607060"/>
            </a:xfrm>
            <a:custGeom>
              <a:avLst/>
              <a:gdLst/>
              <a:ahLst/>
              <a:cxnLst/>
              <a:rect l="l" t="t" r="r" b="b"/>
              <a:pathLst>
                <a:path w="3223259" h="607060">
                  <a:moveTo>
                    <a:pt x="0" y="101092"/>
                  </a:moveTo>
                  <a:lnTo>
                    <a:pt x="7937" y="61722"/>
                  </a:lnTo>
                  <a:lnTo>
                    <a:pt x="29590" y="29591"/>
                  </a:lnTo>
                  <a:lnTo>
                    <a:pt x="61721" y="7937"/>
                  </a:lnTo>
                  <a:lnTo>
                    <a:pt x="101091" y="0"/>
                  </a:lnTo>
                  <a:lnTo>
                    <a:pt x="3122167" y="0"/>
                  </a:lnTo>
                  <a:lnTo>
                    <a:pt x="3161538" y="7937"/>
                  </a:lnTo>
                  <a:lnTo>
                    <a:pt x="3193668" y="29591"/>
                  </a:lnTo>
                  <a:lnTo>
                    <a:pt x="3215322" y="61722"/>
                  </a:lnTo>
                  <a:lnTo>
                    <a:pt x="3223260" y="101092"/>
                  </a:lnTo>
                  <a:lnTo>
                    <a:pt x="3223260" y="505459"/>
                  </a:lnTo>
                  <a:lnTo>
                    <a:pt x="3215322" y="544829"/>
                  </a:lnTo>
                  <a:lnTo>
                    <a:pt x="3193668" y="576960"/>
                  </a:lnTo>
                  <a:lnTo>
                    <a:pt x="3161538" y="598614"/>
                  </a:lnTo>
                  <a:lnTo>
                    <a:pt x="3122167" y="606551"/>
                  </a:lnTo>
                  <a:lnTo>
                    <a:pt x="101091" y="606551"/>
                  </a:lnTo>
                  <a:lnTo>
                    <a:pt x="61722" y="598614"/>
                  </a:lnTo>
                  <a:lnTo>
                    <a:pt x="29591" y="576960"/>
                  </a:lnTo>
                  <a:lnTo>
                    <a:pt x="7937" y="544829"/>
                  </a:lnTo>
                  <a:lnTo>
                    <a:pt x="0" y="505459"/>
                  </a:lnTo>
                  <a:lnTo>
                    <a:pt x="0" y="10109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796784" y="4031234"/>
            <a:ext cx="373888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b="1" spc="-15" dirty="0">
                <a:solidFill>
                  <a:srgbClr val="666600"/>
                </a:solidFill>
                <a:latin typeface="Arial"/>
                <a:cs typeface="Arial"/>
              </a:rPr>
              <a:t>Відважують </a:t>
            </a:r>
            <a:r>
              <a:rPr sz="1400" b="1" dirty="0">
                <a:solidFill>
                  <a:srgbClr val="666600"/>
                </a:solidFill>
                <a:latin typeface="Arial"/>
                <a:cs typeface="Arial"/>
              </a:rPr>
              <a:t>на </a:t>
            </a:r>
            <a:r>
              <a:rPr sz="1400" b="1" spc="-15" dirty="0">
                <a:solidFill>
                  <a:srgbClr val="666600"/>
                </a:solidFill>
                <a:latin typeface="Arial"/>
                <a:cs typeface="Arial"/>
              </a:rPr>
              <a:t>окремому</a:t>
            </a:r>
            <a:r>
              <a:rPr sz="1400" b="1" dirty="0">
                <a:solidFill>
                  <a:srgbClr val="6666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666600"/>
                </a:solidFill>
                <a:latin typeface="Arial"/>
                <a:cs typeface="Arial"/>
              </a:rPr>
              <a:t>столі.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 spc="-25" dirty="0">
                <a:solidFill>
                  <a:srgbClr val="666600"/>
                </a:solidFill>
                <a:latin typeface="Arial"/>
                <a:cs typeface="Arial"/>
              </a:rPr>
              <a:t>Готують </a:t>
            </a:r>
            <a:r>
              <a:rPr sz="1400" b="1" spc="-5" dirty="0">
                <a:solidFill>
                  <a:srgbClr val="666600"/>
                </a:solidFill>
                <a:latin typeface="Arial"/>
                <a:cs typeface="Arial"/>
              </a:rPr>
              <a:t>в окремій</a:t>
            </a:r>
            <a:r>
              <a:rPr sz="1400" b="1" spc="35" dirty="0">
                <a:solidFill>
                  <a:srgbClr val="6666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666600"/>
                </a:solidFill>
                <a:latin typeface="Arial"/>
                <a:cs typeface="Arial"/>
              </a:rPr>
              <a:t>ступці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927439" y="4011804"/>
            <a:ext cx="6210300" cy="714375"/>
            <a:chOff x="695579" y="4011803"/>
            <a:chExt cx="4657725" cy="714375"/>
          </a:xfrm>
        </p:grpSpPr>
        <p:sp>
          <p:nvSpPr>
            <p:cNvPr id="27" name="object 27"/>
            <p:cNvSpPr/>
            <p:nvPr/>
          </p:nvSpPr>
          <p:spPr>
            <a:xfrm>
              <a:off x="700659" y="4016883"/>
              <a:ext cx="4647565" cy="704215"/>
            </a:xfrm>
            <a:custGeom>
              <a:avLst/>
              <a:gdLst/>
              <a:ahLst/>
              <a:cxnLst/>
              <a:rect l="l" t="t" r="r" b="b"/>
              <a:pathLst>
                <a:path w="4647565" h="704214">
                  <a:moveTo>
                    <a:pt x="4530090" y="0"/>
                  </a:moveTo>
                  <a:lnTo>
                    <a:pt x="117347" y="0"/>
                  </a:lnTo>
                  <a:lnTo>
                    <a:pt x="71671" y="9227"/>
                  </a:lnTo>
                  <a:lnTo>
                    <a:pt x="34370" y="34385"/>
                  </a:lnTo>
                  <a:lnTo>
                    <a:pt x="9221" y="71687"/>
                  </a:lnTo>
                  <a:lnTo>
                    <a:pt x="0" y="117348"/>
                  </a:lnTo>
                  <a:lnTo>
                    <a:pt x="0" y="586740"/>
                  </a:lnTo>
                  <a:lnTo>
                    <a:pt x="9221" y="632400"/>
                  </a:lnTo>
                  <a:lnTo>
                    <a:pt x="34370" y="669702"/>
                  </a:lnTo>
                  <a:lnTo>
                    <a:pt x="71671" y="694860"/>
                  </a:lnTo>
                  <a:lnTo>
                    <a:pt x="117347" y="704088"/>
                  </a:lnTo>
                  <a:lnTo>
                    <a:pt x="4530090" y="704088"/>
                  </a:lnTo>
                  <a:lnTo>
                    <a:pt x="4575750" y="694860"/>
                  </a:lnTo>
                  <a:lnTo>
                    <a:pt x="4613052" y="669702"/>
                  </a:lnTo>
                  <a:lnTo>
                    <a:pt x="4638210" y="632400"/>
                  </a:lnTo>
                  <a:lnTo>
                    <a:pt x="4647438" y="586740"/>
                  </a:lnTo>
                  <a:lnTo>
                    <a:pt x="4647438" y="117348"/>
                  </a:lnTo>
                  <a:lnTo>
                    <a:pt x="4638210" y="71687"/>
                  </a:lnTo>
                  <a:lnTo>
                    <a:pt x="4613052" y="34385"/>
                  </a:lnTo>
                  <a:lnTo>
                    <a:pt x="4575750" y="9227"/>
                  </a:lnTo>
                  <a:lnTo>
                    <a:pt x="4530090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00659" y="4016883"/>
              <a:ext cx="4647565" cy="704215"/>
            </a:xfrm>
            <a:custGeom>
              <a:avLst/>
              <a:gdLst/>
              <a:ahLst/>
              <a:cxnLst/>
              <a:rect l="l" t="t" r="r" b="b"/>
              <a:pathLst>
                <a:path w="4647565" h="704214">
                  <a:moveTo>
                    <a:pt x="0" y="117348"/>
                  </a:moveTo>
                  <a:lnTo>
                    <a:pt x="9221" y="71687"/>
                  </a:lnTo>
                  <a:lnTo>
                    <a:pt x="34370" y="34385"/>
                  </a:lnTo>
                  <a:lnTo>
                    <a:pt x="71671" y="9227"/>
                  </a:lnTo>
                  <a:lnTo>
                    <a:pt x="117347" y="0"/>
                  </a:lnTo>
                  <a:lnTo>
                    <a:pt x="4530090" y="0"/>
                  </a:lnTo>
                  <a:lnTo>
                    <a:pt x="4575750" y="9227"/>
                  </a:lnTo>
                  <a:lnTo>
                    <a:pt x="4613052" y="34385"/>
                  </a:lnTo>
                  <a:lnTo>
                    <a:pt x="4638210" y="71687"/>
                  </a:lnTo>
                  <a:lnTo>
                    <a:pt x="4647438" y="117348"/>
                  </a:lnTo>
                  <a:lnTo>
                    <a:pt x="4647438" y="586740"/>
                  </a:lnTo>
                  <a:lnTo>
                    <a:pt x="4638210" y="632400"/>
                  </a:lnTo>
                  <a:lnTo>
                    <a:pt x="4613052" y="669702"/>
                  </a:lnTo>
                  <a:lnTo>
                    <a:pt x="4575750" y="694860"/>
                  </a:lnTo>
                  <a:lnTo>
                    <a:pt x="4530090" y="704088"/>
                  </a:lnTo>
                  <a:lnTo>
                    <a:pt x="117347" y="704088"/>
                  </a:lnTo>
                  <a:lnTo>
                    <a:pt x="71671" y="694860"/>
                  </a:lnTo>
                  <a:lnTo>
                    <a:pt x="34370" y="669702"/>
                  </a:lnTo>
                  <a:lnTo>
                    <a:pt x="9221" y="632400"/>
                  </a:lnTo>
                  <a:lnTo>
                    <a:pt x="0" y="586740"/>
                  </a:lnTo>
                  <a:lnTo>
                    <a:pt x="0" y="11734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333329" y="4077971"/>
            <a:ext cx="5398347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затерту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ступку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поміщають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камфору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розтирають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присутності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95 %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етанолу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19268" y="4984751"/>
            <a:ext cx="6069753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кілька прийомів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додають</a:t>
            </a:r>
            <a:r>
              <a:rPr sz="1600" b="1" spc="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цукор,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tabLst>
                <a:tab pos="1083945" algn="l"/>
                <a:tab pos="4526280" algn="l"/>
              </a:tabLst>
            </a:pPr>
            <a:r>
              <a:rPr sz="1600" u="sng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600" b="1" u="sng" spc="-5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ретельно</a:t>
            </a:r>
            <a:r>
              <a:rPr sz="1600" b="1" u="sng" spc="-50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spc="-10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перемішують	</a:t>
            </a:r>
            <a:endParaRPr sz="16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794003" y="5661279"/>
            <a:ext cx="6256020" cy="845185"/>
          </a:xfrm>
          <a:custGeom>
            <a:avLst/>
            <a:gdLst/>
            <a:ahLst/>
            <a:cxnLst/>
            <a:rect l="l" t="t" r="r" b="b"/>
            <a:pathLst>
              <a:path w="4692015" h="845184">
                <a:moveTo>
                  <a:pt x="0" y="140843"/>
                </a:moveTo>
                <a:lnTo>
                  <a:pt x="7180" y="96324"/>
                </a:lnTo>
                <a:lnTo>
                  <a:pt x="27173" y="57662"/>
                </a:lnTo>
                <a:lnTo>
                  <a:pt x="57662" y="27173"/>
                </a:lnTo>
                <a:lnTo>
                  <a:pt x="96324" y="7180"/>
                </a:lnTo>
                <a:lnTo>
                  <a:pt x="140842" y="0"/>
                </a:lnTo>
                <a:lnTo>
                  <a:pt x="4550791" y="0"/>
                </a:lnTo>
                <a:lnTo>
                  <a:pt x="4595284" y="7180"/>
                </a:lnTo>
                <a:lnTo>
                  <a:pt x="4633944" y="27173"/>
                </a:lnTo>
                <a:lnTo>
                  <a:pt x="4664441" y="57662"/>
                </a:lnTo>
                <a:lnTo>
                  <a:pt x="4684447" y="96324"/>
                </a:lnTo>
                <a:lnTo>
                  <a:pt x="4691634" y="140843"/>
                </a:lnTo>
                <a:lnTo>
                  <a:pt x="4691634" y="704215"/>
                </a:lnTo>
                <a:lnTo>
                  <a:pt x="4684447" y="748733"/>
                </a:lnTo>
                <a:lnTo>
                  <a:pt x="4664441" y="787395"/>
                </a:lnTo>
                <a:lnTo>
                  <a:pt x="4633944" y="817884"/>
                </a:lnTo>
                <a:lnTo>
                  <a:pt x="4595284" y="837877"/>
                </a:lnTo>
                <a:lnTo>
                  <a:pt x="4550791" y="845058"/>
                </a:lnTo>
                <a:lnTo>
                  <a:pt x="140842" y="845058"/>
                </a:lnTo>
                <a:lnTo>
                  <a:pt x="96324" y="837877"/>
                </a:lnTo>
                <a:lnTo>
                  <a:pt x="57662" y="817884"/>
                </a:lnTo>
                <a:lnTo>
                  <a:pt x="27173" y="787395"/>
                </a:lnTo>
                <a:lnTo>
                  <a:pt x="7180" y="748733"/>
                </a:lnTo>
                <a:lnTo>
                  <a:pt x="0" y="704215"/>
                </a:lnTo>
                <a:lnTo>
                  <a:pt x="0" y="140843"/>
                </a:lnTo>
                <a:close/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297770" y="5717033"/>
            <a:ext cx="524679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Розважують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дози,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 пергаментні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капсули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оформляють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до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524495" y="5286756"/>
            <a:ext cx="4382347" cy="475771"/>
          </a:xfrm>
          <a:prstGeom prst="rect">
            <a:avLst/>
          </a:prstGeom>
          <a:solidFill>
            <a:srgbClr val="CCCC66"/>
          </a:solidFill>
        </p:spPr>
        <p:txBody>
          <a:bodyPr vert="horz" wrap="square" lIns="0" tIns="4445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50"/>
              </a:spcBef>
            </a:pPr>
            <a:r>
              <a:rPr sz="1400" b="1" spc="-10" dirty="0">
                <a:latin typeface="Arial"/>
                <a:cs typeface="Arial"/>
              </a:rPr>
              <a:t>Оформлення: </a:t>
            </a:r>
            <a:r>
              <a:rPr sz="1400" b="1" spc="-5" dirty="0">
                <a:latin typeface="Arial"/>
                <a:cs typeface="Arial"/>
              </a:rPr>
              <a:t>№ рецепта, </a:t>
            </a:r>
            <a:r>
              <a:rPr sz="1400" b="1" spc="-15" dirty="0">
                <a:latin typeface="Arial"/>
                <a:cs typeface="Arial"/>
              </a:rPr>
              <a:t>етикетка</a:t>
            </a:r>
            <a:endParaRPr sz="1400">
              <a:latin typeface="Arial"/>
              <a:cs typeface="Arial"/>
            </a:endParaRPr>
          </a:p>
          <a:p>
            <a:pPr marL="9017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«Внутрішнє»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777240" y="1226819"/>
            <a:ext cx="11006667" cy="938530"/>
            <a:chOff x="582930" y="1226819"/>
            <a:chExt cx="8255000" cy="938530"/>
          </a:xfrm>
        </p:grpSpPr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6703" y="1908428"/>
              <a:ext cx="76200" cy="216408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87883" y="1231772"/>
              <a:ext cx="8244840" cy="928369"/>
            </a:xfrm>
            <a:custGeom>
              <a:avLst/>
              <a:gdLst/>
              <a:ahLst/>
              <a:cxnLst/>
              <a:rect l="l" t="t" r="r" b="b"/>
              <a:pathLst>
                <a:path w="8244840" h="928369">
                  <a:moveTo>
                    <a:pt x="8090154" y="0"/>
                  </a:moveTo>
                  <a:lnTo>
                    <a:pt x="154686" y="0"/>
                  </a:lnTo>
                  <a:lnTo>
                    <a:pt x="105792" y="7882"/>
                  </a:lnTo>
                  <a:lnTo>
                    <a:pt x="63329" y="29833"/>
                  </a:lnTo>
                  <a:lnTo>
                    <a:pt x="29844" y="63313"/>
                  </a:lnTo>
                  <a:lnTo>
                    <a:pt x="7885" y="105777"/>
                  </a:lnTo>
                  <a:lnTo>
                    <a:pt x="0" y="154686"/>
                  </a:lnTo>
                  <a:lnTo>
                    <a:pt x="0" y="773429"/>
                  </a:lnTo>
                  <a:lnTo>
                    <a:pt x="7885" y="822338"/>
                  </a:lnTo>
                  <a:lnTo>
                    <a:pt x="29844" y="864802"/>
                  </a:lnTo>
                  <a:lnTo>
                    <a:pt x="63329" y="898282"/>
                  </a:lnTo>
                  <a:lnTo>
                    <a:pt x="105792" y="920233"/>
                  </a:lnTo>
                  <a:lnTo>
                    <a:pt x="154686" y="928115"/>
                  </a:lnTo>
                  <a:lnTo>
                    <a:pt x="8090154" y="928115"/>
                  </a:lnTo>
                  <a:lnTo>
                    <a:pt x="8139062" y="920233"/>
                  </a:lnTo>
                  <a:lnTo>
                    <a:pt x="8181526" y="898282"/>
                  </a:lnTo>
                  <a:lnTo>
                    <a:pt x="8215006" y="864802"/>
                  </a:lnTo>
                  <a:lnTo>
                    <a:pt x="8236957" y="822338"/>
                  </a:lnTo>
                  <a:lnTo>
                    <a:pt x="8244840" y="773429"/>
                  </a:lnTo>
                  <a:lnTo>
                    <a:pt x="8244840" y="154686"/>
                  </a:lnTo>
                  <a:lnTo>
                    <a:pt x="8236957" y="105777"/>
                  </a:lnTo>
                  <a:lnTo>
                    <a:pt x="8215006" y="63313"/>
                  </a:lnTo>
                  <a:lnTo>
                    <a:pt x="8181526" y="29833"/>
                  </a:lnTo>
                  <a:lnTo>
                    <a:pt x="8139062" y="7882"/>
                  </a:lnTo>
                  <a:lnTo>
                    <a:pt x="8090154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87883" y="1231772"/>
              <a:ext cx="8244840" cy="928369"/>
            </a:xfrm>
            <a:custGeom>
              <a:avLst/>
              <a:gdLst/>
              <a:ahLst/>
              <a:cxnLst/>
              <a:rect l="l" t="t" r="r" b="b"/>
              <a:pathLst>
                <a:path w="8244840" h="928369">
                  <a:moveTo>
                    <a:pt x="0" y="154686"/>
                  </a:moveTo>
                  <a:lnTo>
                    <a:pt x="7885" y="105777"/>
                  </a:lnTo>
                  <a:lnTo>
                    <a:pt x="29844" y="63313"/>
                  </a:lnTo>
                  <a:lnTo>
                    <a:pt x="63329" y="29833"/>
                  </a:lnTo>
                  <a:lnTo>
                    <a:pt x="105792" y="7882"/>
                  </a:lnTo>
                  <a:lnTo>
                    <a:pt x="154686" y="0"/>
                  </a:lnTo>
                  <a:lnTo>
                    <a:pt x="8090154" y="0"/>
                  </a:lnTo>
                  <a:lnTo>
                    <a:pt x="8139062" y="7882"/>
                  </a:lnTo>
                  <a:lnTo>
                    <a:pt x="8181526" y="29833"/>
                  </a:lnTo>
                  <a:lnTo>
                    <a:pt x="8215006" y="63313"/>
                  </a:lnTo>
                  <a:lnTo>
                    <a:pt x="8236957" y="105777"/>
                  </a:lnTo>
                  <a:lnTo>
                    <a:pt x="8244840" y="154686"/>
                  </a:lnTo>
                  <a:lnTo>
                    <a:pt x="8244840" y="773429"/>
                  </a:lnTo>
                  <a:lnTo>
                    <a:pt x="8236957" y="822338"/>
                  </a:lnTo>
                  <a:lnTo>
                    <a:pt x="8215006" y="864802"/>
                  </a:lnTo>
                  <a:lnTo>
                    <a:pt x="8181526" y="898282"/>
                  </a:lnTo>
                  <a:lnTo>
                    <a:pt x="8139062" y="920233"/>
                  </a:lnTo>
                  <a:lnTo>
                    <a:pt x="8090154" y="928115"/>
                  </a:lnTo>
                  <a:lnTo>
                    <a:pt x="154686" y="928115"/>
                  </a:lnTo>
                  <a:lnTo>
                    <a:pt x="105792" y="920233"/>
                  </a:lnTo>
                  <a:lnTo>
                    <a:pt x="63329" y="898282"/>
                  </a:lnTo>
                  <a:lnTo>
                    <a:pt x="29844" y="864802"/>
                  </a:lnTo>
                  <a:lnTo>
                    <a:pt x="7885" y="822338"/>
                  </a:lnTo>
                  <a:lnTo>
                    <a:pt x="0" y="773429"/>
                  </a:lnTo>
                  <a:lnTo>
                    <a:pt x="0" y="15468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/>
          <p:nvPr/>
        </p:nvSpPr>
        <p:spPr>
          <a:xfrm>
            <a:off x="7063739" y="4255389"/>
            <a:ext cx="453813" cy="76200"/>
          </a:xfrm>
          <a:custGeom>
            <a:avLst/>
            <a:gdLst/>
            <a:ahLst/>
            <a:cxnLst/>
            <a:rect l="l" t="t" r="r" b="b"/>
            <a:pathLst>
              <a:path w="340360" h="76200">
                <a:moveTo>
                  <a:pt x="263652" y="0"/>
                </a:moveTo>
                <a:lnTo>
                  <a:pt x="263652" y="76200"/>
                </a:lnTo>
                <a:lnTo>
                  <a:pt x="327152" y="44450"/>
                </a:lnTo>
                <a:lnTo>
                  <a:pt x="276352" y="44450"/>
                </a:lnTo>
                <a:lnTo>
                  <a:pt x="276352" y="31750"/>
                </a:lnTo>
                <a:lnTo>
                  <a:pt x="327152" y="31750"/>
                </a:lnTo>
                <a:lnTo>
                  <a:pt x="263652" y="0"/>
                </a:lnTo>
                <a:close/>
              </a:path>
              <a:path w="340360" h="76200">
                <a:moveTo>
                  <a:pt x="26365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63652" y="44450"/>
                </a:lnTo>
                <a:lnTo>
                  <a:pt x="263652" y="31750"/>
                </a:lnTo>
                <a:close/>
              </a:path>
              <a:path w="340360" h="76200">
                <a:moveTo>
                  <a:pt x="327152" y="31750"/>
                </a:moveTo>
                <a:lnTo>
                  <a:pt x="276352" y="31750"/>
                </a:lnTo>
                <a:lnTo>
                  <a:pt x="276352" y="44450"/>
                </a:lnTo>
                <a:lnTo>
                  <a:pt x="327152" y="44450"/>
                </a:lnTo>
                <a:lnTo>
                  <a:pt x="339852" y="38100"/>
                </a:lnTo>
                <a:lnTo>
                  <a:pt x="32715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object 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52876" y="3716655"/>
            <a:ext cx="101600" cy="216407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1002792" y="1325881"/>
            <a:ext cx="10490200" cy="472565"/>
          </a:xfrm>
          <a:prstGeom prst="rect">
            <a:avLst/>
          </a:prstGeom>
          <a:solidFill>
            <a:srgbClr val="99CC00"/>
          </a:solidFill>
        </p:spPr>
        <p:txBody>
          <a:bodyPr vert="horz" wrap="square" lIns="0" tIns="41275" rIns="0" bIns="0" rtlCol="0">
            <a:spAutoFit/>
          </a:bodyPr>
          <a:lstStyle/>
          <a:p>
            <a:pPr marL="91440" marR="171450">
              <a:lnSpc>
                <a:spcPct val="100000"/>
              </a:lnSpc>
              <a:spcBef>
                <a:spcPts val="325"/>
              </a:spcBef>
              <a:tabLst>
                <a:tab pos="3944620" algn="l"/>
              </a:tabLst>
            </a:pPr>
            <a:r>
              <a:rPr sz="1400" b="1" spc="-15" dirty="0">
                <a:solidFill>
                  <a:srgbClr val="666600"/>
                </a:solidFill>
                <a:latin typeface="Arial"/>
                <a:cs typeface="Arial"/>
              </a:rPr>
              <a:t>Підготовка </a:t>
            </a:r>
            <a:r>
              <a:rPr sz="1400" b="1" spc="-10" dirty="0">
                <a:solidFill>
                  <a:srgbClr val="666600"/>
                </a:solidFill>
                <a:latin typeface="Arial"/>
                <a:cs typeface="Arial"/>
              </a:rPr>
              <a:t>робочого </a:t>
            </a:r>
            <a:r>
              <a:rPr sz="1400" b="1" spc="-5" dirty="0">
                <a:solidFill>
                  <a:srgbClr val="666600"/>
                </a:solidFill>
                <a:latin typeface="Arial"/>
                <a:cs typeface="Arial"/>
              </a:rPr>
              <a:t>місця,</a:t>
            </a:r>
            <a:r>
              <a:rPr sz="1400" b="1" spc="80" dirty="0">
                <a:solidFill>
                  <a:srgbClr val="6666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666600"/>
                </a:solidFill>
                <a:latin typeface="Arial"/>
                <a:cs typeface="Arial"/>
              </a:rPr>
              <a:t>підбір</a:t>
            </a:r>
            <a:r>
              <a:rPr sz="1400" b="1" spc="15" dirty="0">
                <a:solidFill>
                  <a:srgbClr val="666600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666600"/>
                </a:solidFill>
                <a:latin typeface="Arial"/>
                <a:cs typeface="Arial"/>
              </a:rPr>
              <a:t>посуду,	</a:t>
            </a:r>
            <a:r>
              <a:rPr sz="1400" b="1" spc="-5" dirty="0">
                <a:solidFill>
                  <a:srgbClr val="666600"/>
                </a:solidFill>
                <a:latin typeface="Arial"/>
                <a:cs typeface="Arial"/>
              </a:rPr>
              <a:t>допоміжних </a:t>
            </a:r>
            <a:r>
              <a:rPr sz="1400" b="1" spc="-10" dirty="0">
                <a:solidFill>
                  <a:srgbClr val="666600"/>
                </a:solidFill>
                <a:latin typeface="Arial"/>
                <a:cs typeface="Arial"/>
              </a:rPr>
              <a:t>матеріалів </a:t>
            </a:r>
            <a:r>
              <a:rPr sz="1400" b="1" spc="-5" dirty="0">
                <a:solidFill>
                  <a:srgbClr val="666600"/>
                </a:solidFill>
                <a:latin typeface="Arial"/>
                <a:cs typeface="Arial"/>
              </a:rPr>
              <a:t>. Обробка </a:t>
            </a:r>
            <a:r>
              <a:rPr sz="1400" b="1" spc="-10" dirty="0">
                <a:solidFill>
                  <a:srgbClr val="666600"/>
                </a:solidFill>
                <a:latin typeface="Arial"/>
                <a:cs typeface="Arial"/>
              </a:rPr>
              <a:t>робочої  поверхні </a:t>
            </a:r>
            <a:r>
              <a:rPr sz="1400" b="1" spc="-25" dirty="0">
                <a:solidFill>
                  <a:srgbClr val="666600"/>
                </a:solidFill>
                <a:latin typeface="Arial"/>
                <a:cs typeface="Arial"/>
              </a:rPr>
              <a:t>стола </a:t>
            </a:r>
            <a:r>
              <a:rPr sz="1400" b="1" spc="-5" dirty="0">
                <a:solidFill>
                  <a:srgbClr val="666600"/>
                </a:solidFill>
                <a:latin typeface="Arial"/>
                <a:cs typeface="Arial"/>
              </a:rPr>
              <a:t>, </a:t>
            </a:r>
            <a:r>
              <a:rPr sz="1400" b="1" spc="-10" dirty="0">
                <a:solidFill>
                  <a:srgbClr val="666600"/>
                </a:solidFill>
                <a:latin typeface="Arial"/>
                <a:cs typeface="Arial"/>
              </a:rPr>
              <a:t>чашок терезів дезінфікуючими </a:t>
            </a:r>
            <a:r>
              <a:rPr sz="1400" b="1" spc="-5" dirty="0">
                <a:solidFill>
                  <a:srgbClr val="666600"/>
                </a:solidFill>
                <a:latin typeface="Arial"/>
                <a:cs typeface="Arial"/>
              </a:rPr>
              <a:t>засобами, </a:t>
            </a:r>
            <a:r>
              <a:rPr sz="1400" b="1" spc="-15" dirty="0">
                <a:solidFill>
                  <a:srgbClr val="666600"/>
                </a:solidFill>
                <a:latin typeface="Arial"/>
                <a:cs typeface="Arial"/>
              </a:rPr>
              <a:t>дозволеними </a:t>
            </a:r>
            <a:r>
              <a:rPr sz="1400" b="1" spc="-5" dirty="0">
                <a:solidFill>
                  <a:srgbClr val="666600"/>
                </a:solidFill>
                <a:latin typeface="Arial"/>
                <a:cs typeface="Arial"/>
              </a:rPr>
              <a:t>до  </a:t>
            </a:r>
            <a:r>
              <a:rPr sz="1400" b="1" spc="-10" dirty="0">
                <a:solidFill>
                  <a:srgbClr val="666600"/>
                </a:solidFill>
                <a:latin typeface="Arial"/>
                <a:cs typeface="Arial"/>
              </a:rPr>
              <a:t>використання </a:t>
            </a:r>
            <a:r>
              <a:rPr sz="1400" b="1" spc="-5" dirty="0">
                <a:solidFill>
                  <a:srgbClr val="666600"/>
                </a:solidFill>
                <a:latin typeface="Arial"/>
                <a:cs typeface="Arial"/>
              </a:rPr>
              <a:t>в </a:t>
            </a:r>
            <a:r>
              <a:rPr sz="1400" b="1" spc="-20" dirty="0">
                <a:solidFill>
                  <a:srgbClr val="666600"/>
                </a:solidFill>
                <a:latin typeface="Arial"/>
                <a:cs typeface="Arial"/>
              </a:rPr>
              <a:t>умовах</a:t>
            </a:r>
            <a:r>
              <a:rPr sz="1400" b="1" spc="40" dirty="0">
                <a:solidFill>
                  <a:srgbClr val="6666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666600"/>
                </a:solidFill>
                <a:latin typeface="Arial"/>
                <a:cs typeface="Arial"/>
              </a:rPr>
              <a:t>аптеки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624330" y="459105"/>
            <a:ext cx="11209867" cy="647700"/>
          </a:xfrm>
          <a:custGeom>
            <a:avLst/>
            <a:gdLst/>
            <a:ahLst/>
            <a:cxnLst/>
            <a:rect l="l" t="t" r="r" b="b"/>
            <a:pathLst>
              <a:path w="8407400" h="647700">
                <a:moveTo>
                  <a:pt x="8299196" y="0"/>
                </a:moveTo>
                <a:lnTo>
                  <a:pt x="107950" y="0"/>
                </a:lnTo>
                <a:lnTo>
                  <a:pt x="65933" y="8491"/>
                </a:lnTo>
                <a:lnTo>
                  <a:pt x="31619" y="31638"/>
                </a:lnTo>
                <a:lnTo>
                  <a:pt x="8483" y="65954"/>
                </a:lnTo>
                <a:lnTo>
                  <a:pt x="0" y="107950"/>
                </a:lnTo>
                <a:lnTo>
                  <a:pt x="0" y="539750"/>
                </a:lnTo>
                <a:lnTo>
                  <a:pt x="8483" y="581745"/>
                </a:lnTo>
                <a:lnTo>
                  <a:pt x="31619" y="616061"/>
                </a:lnTo>
                <a:lnTo>
                  <a:pt x="65933" y="639208"/>
                </a:lnTo>
                <a:lnTo>
                  <a:pt x="107950" y="647700"/>
                </a:lnTo>
                <a:lnTo>
                  <a:pt x="8299196" y="647700"/>
                </a:lnTo>
                <a:lnTo>
                  <a:pt x="8341191" y="639208"/>
                </a:lnTo>
                <a:lnTo>
                  <a:pt x="8375507" y="616061"/>
                </a:lnTo>
                <a:lnTo>
                  <a:pt x="8398654" y="581745"/>
                </a:lnTo>
                <a:lnTo>
                  <a:pt x="8407146" y="539750"/>
                </a:lnTo>
                <a:lnTo>
                  <a:pt x="8407146" y="107950"/>
                </a:lnTo>
                <a:lnTo>
                  <a:pt x="8398654" y="65954"/>
                </a:lnTo>
                <a:lnTo>
                  <a:pt x="8375507" y="31638"/>
                </a:lnTo>
                <a:lnTo>
                  <a:pt x="8341191" y="8491"/>
                </a:lnTo>
                <a:lnTo>
                  <a:pt x="8299196" y="0"/>
                </a:lnTo>
                <a:close/>
              </a:path>
            </a:pathLst>
          </a:custGeom>
          <a:solidFill>
            <a:srgbClr val="FFFF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695309" y="638049"/>
            <a:ext cx="11067627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ПОРОШКІВ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ІЗ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ВАЖКОПОДРІБНЮВАНОЮ,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 ПАХУЧОЮ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tabLst>
                <a:tab pos="2901315" algn="l"/>
                <a:tab pos="8274684" algn="l"/>
              </a:tabLst>
            </a:pPr>
            <a:r>
              <a:rPr sz="1600" u="sng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600" b="1" u="sng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РЕЧОВИНОЮ</a:t>
            </a:r>
            <a:r>
              <a:rPr sz="1600" b="1" u="sng" spc="-95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spc="-25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КАМФОРА	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5" name="object 4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091672" y="6045195"/>
            <a:ext cx="812800" cy="597159"/>
          </a:xfrm>
          <a:prstGeom prst="rect">
            <a:avLst/>
          </a:prstGeom>
        </p:spPr>
      </p:pic>
      <p:sp>
        <p:nvSpPr>
          <p:cNvPr id="46" name="Номер слайда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47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04702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90918" y="508"/>
            <a:ext cx="670136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ОКРЕМІ ВИПАДКИ ВИГОТОВЛЕННЯ</a:t>
            </a:r>
            <a:r>
              <a:rPr sz="1600" b="1" spc="-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ПОРОШКІВ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3173" y="465074"/>
            <a:ext cx="10803467" cy="2498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222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ПОРОШКИ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З </a:t>
            </a:r>
            <a:r>
              <a:rPr sz="1600" b="1" spc="-15" dirty="0">
                <a:solidFill>
                  <a:srgbClr val="990033"/>
                </a:solidFill>
                <a:latin typeface="Arial"/>
                <a:cs typeface="Arial"/>
              </a:rPr>
              <a:t>ВАЖКОПОДРІБНЮВАНИМИ,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ЛЕТКИМИ</a:t>
            </a:r>
            <a:r>
              <a:rPr sz="1600" b="1" spc="3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РЕЧОВИНАМИ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Arial"/>
              <a:cs typeface="Arial"/>
            </a:endParaRPr>
          </a:p>
          <a:p>
            <a:pPr marL="2007235">
              <a:lnSpc>
                <a:spcPct val="100000"/>
              </a:lnSpc>
              <a:tabLst>
                <a:tab pos="5907405" algn="l"/>
              </a:tabLst>
            </a:pPr>
            <a:r>
              <a:rPr sz="1600" b="1" spc="-5" dirty="0">
                <a:latin typeface="Arial"/>
                <a:cs typeface="Arial"/>
              </a:rPr>
              <a:t>Rp.</a:t>
            </a:r>
            <a:r>
              <a:rPr sz="1600" b="1" dirty="0">
                <a:latin typeface="Arial"/>
                <a:cs typeface="Arial"/>
              </a:rPr>
              <a:t> :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Iodi	</a:t>
            </a:r>
            <a:r>
              <a:rPr sz="1600" b="1" dirty="0">
                <a:latin typeface="Arial"/>
                <a:cs typeface="Arial"/>
              </a:rPr>
              <a:t>0,1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2529205" algn="l"/>
                <a:tab pos="8089265" algn="l"/>
              </a:tabLst>
            </a:pPr>
            <a:r>
              <a:rPr sz="1600" b="1" u="heavy" dirty="0"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 	Natrii </a:t>
            </a:r>
            <a:r>
              <a:rPr sz="1600" b="1" u="heavy" spc="-5" dirty="0"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hydrogenocarbonatis	</a:t>
            </a:r>
            <a:endParaRPr sz="1600" dirty="0">
              <a:latin typeface="Arial"/>
              <a:cs typeface="Arial"/>
            </a:endParaRPr>
          </a:p>
          <a:p>
            <a:pPr marL="2529205" marR="1809750">
              <a:lnSpc>
                <a:spcPct val="100000"/>
              </a:lnSpc>
              <a:tabLst>
                <a:tab pos="6002655" algn="l"/>
              </a:tabLst>
            </a:pPr>
            <a:r>
              <a:rPr sz="1600" b="1" dirty="0">
                <a:latin typeface="Arial"/>
                <a:cs typeface="Arial"/>
              </a:rPr>
              <a:t>Phe</a:t>
            </a:r>
            <a:r>
              <a:rPr sz="1600" b="1" spc="-5" dirty="0">
                <a:latin typeface="Arial"/>
                <a:cs typeface="Arial"/>
              </a:rPr>
              <a:t>n</a:t>
            </a:r>
            <a:r>
              <a:rPr sz="1600" b="1" dirty="0">
                <a:latin typeface="Arial"/>
                <a:cs typeface="Arial"/>
              </a:rPr>
              <a:t>yl</a:t>
            </a:r>
            <a:r>
              <a:rPr sz="1600" b="1" spc="-5" dirty="0">
                <a:latin typeface="Arial"/>
                <a:cs typeface="Arial"/>
              </a:rPr>
              <a:t>i</a:t>
            </a:r>
            <a:r>
              <a:rPr sz="1600" b="1" dirty="0">
                <a:latin typeface="Arial"/>
                <a:cs typeface="Arial"/>
              </a:rPr>
              <a:t>i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s</a:t>
            </a:r>
            <a:r>
              <a:rPr sz="1600" b="1" spc="-5" dirty="0">
                <a:latin typeface="Arial"/>
                <a:cs typeface="Arial"/>
              </a:rPr>
              <a:t>a</a:t>
            </a:r>
            <a:r>
              <a:rPr sz="1600" b="1" dirty="0">
                <a:latin typeface="Arial"/>
                <a:cs typeface="Arial"/>
              </a:rPr>
              <a:t>li</a:t>
            </a:r>
            <a:r>
              <a:rPr sz="1600" b="1" spc="-5" dirty="0">
                <a:latin typeface="Arial"/>
                <a:cs typeface="Arial"/>
              </a:rPr>
              <a:t>c</a:t>
            </a:r>
            <a:r>
              <a:rPr sz="1600" b="1" dirty="0">
                <a:latin typeface="Arial"/>
                <a:cs typeface="Arial"/>
              </a:rPr>
              <a:t>yl</a:t>
            </a:r>
            <a:r>
              <a:rPr sz="1600" b="1" spc="-10" dirty="0">
                <a:latin typeface="Arial"/>
                <a:cs typeface="Arial"/>
              </a:rPr>
              <a:t>a</a:t>
            </a:r>
            <a:r>
              <a:rPr sz="1600" b="1" dirty="0">
                <a:latin typeface="Arial"/>
                <a:cs typeface="Arial"/>
              </a:rPr>
              <a:t>tis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ana	</a:t>
            </a:r>
            <a:r>
              <a:rPr sz="1600" b="1" spc="-5" dirty="0">
                <a:latin typeface="Arial"/>
                <a:cs typeface="Arial"/>
              </a:rPr>
              <a:t>2,</a:t>
            </a:r>
            <a:r>
              <a:rPr sz="1600" b="1" dirty="0">
                <a:latin typeface="Arial"/>
                <a:cs typeface="Arial"/>
              </a:rPr>
              <a:t>0  </a:t>
            </a:r>
            <a:r>
              <a:rPr sz="1600" b="1" spc="-5" dirty="0">
                <a:latin typeface="Arial"/>
                <a:cs typeface="Arial"/>
              </a:rPr>
              <a:t>Misce, ut </a:t>
            </a:r>
            <a:r>
              <a:rPr sz="1600" b="1" dirty="0">
                <a:latin typeface="Arial"/>
                <a:cs typeface="Arial"/>
              </a:rPr>
              <a:t>fiat</a:t>
            </a:r>
            <a:r>
              <a:rPr sz="1600" b="1" spc="4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pulvis</a:t>
            </a:r>
            <a:endParaRPr sz="1600" dirty="0">
              <a:latin typeface="Arial"/>
              <a:cs typeface="Arial"/>
            </a:endParaRPr>
          </a:p>
          <a:p>
            <a:pPr marL="2529205">
              <a:lnSpc>
                <a:spcPct val="100000"/>
              </a:lnSpc>
            </a:pPr>
            <a:r>
              <a:rPr sz="1600" b="1" dirty="0">
                <a:latin typeface="Arial"/>
                <a:cs typeface="Arial"/>
              </a:rPr>
              <a:t>Divide </a:t>
            </a:r>
            <a:r>
              <a:rPr sz="1600" b="1" spc="-5" dirty="0">
                <a:latin typeface="Arial"/>
                <a:cs typeface="Arial"/>
              </a:rPr>
              <a:t>in </a:t>
            </a:r>
            <a:r>
              <a:rPr sz="1600" b="1" dirty="0">
                <a:latin typeface="Arial"/>
                <a:cs typeface="Arial"/>
              </a:rPr>
              <a:t>partes </a:t>
            </a:r>
            <a:r>
              <a:rPr sz="1600" b="1" spc="-5" dirty="0">
                <a:latin typeface="Arial"/>
                <a:cs typeface="Arial"/>
              </a:rPr>
              <a:t>aequales numero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10</a:t>
            </a:r>
            <a:endParaRPr sz="1600" dirty="0">
              <a:latin typeface="Arial"/>
              <a:cs typeface="Arial"/>
            </a:endParaRPr>
          </a:p>
          <a:p>
            <a:pPr marL="2400300">
              <a:lnSpc>
                <a:spcPts val="1675"/>
              </a:lnSpc>
              <a:spcBef>
                <a:spcPts val="5"/>
              </a:spcBef>
              <a:tabLst>
                <a:tab pos="4807585" algn="l"/>
              </a:tabLst>
            </a:pPr>
            <a:r>
              <a:rPr sz="1400" b="1" spc="-15" dirty="0">
                <a:latin typeface="Arial"/>
                <a:cs typeface="Arial"/>
              </a:rPr>
              <a:t>Печатка</a:t>
            </a:r>
            <a:r>
              <a:rPr sz="1400" b="1" spc="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лікаря	</a:t>
            </a:r>
            <a:r>
              <a:rPr sz="1400" b="1" spc="-5" dirty="0">
                <a:latin typeface="Arial"/>
                <a:cs typeface="Arial"/>
              </a:rPr>
              <a:t>Підпис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лікаря</a:t>
            </a:r>
            <a:endParaRPr sz="1400" dirty="0">
              <a:latin typeface="Arial"/>
              <a:cs typeface="Arial"/>
            </a:endParaRPr>
          </a:p>
          <a:p>
            <a:pPr marL="185420" marR="453390" indent="355600">
              <a:lnSpc>
                <a:spcPts val="1920"/>
              </a:lnSpc>
              <a:spcBef>
                <a:spcPts val="6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Даний лікарський препарат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складний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дозований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порошок для  внутрішнього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застосування,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виписаний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роздільним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способом,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до складу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якого входять важкоподрібнювані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речовини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йод, фенілсаліцилат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кристалічна речовина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натрію</a:t>
            </a:r>
            <a:r>
              <a:rPr sz="16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гідрокарбонат</a:t>
            </a:r>
            <a:endParaRPr sz="1600" dirty="0">
              <a:latin typeface="Arial"/>
              <a:cs typeface="Arial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563000" y="3566667"/>
          <a:ext cx="11190393" cy="32025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97313"/>
                <a:gridCol w="5593080"/>
              </a:tblGrid>
              <a:tr h="3202522">
                <a:tc>
                  <a:txBody>
                    <a:bodyPr/>
                    <a:lstStyle/>
                    <a:p>
                      <a:pPr marL="11239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(зворотий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</a:t>
                      </a:r>
                      <a:r>
                        <a:rPr sz="1600" b="1" spc="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2263775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Йоду: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0,1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224028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Етанолу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1,0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-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1600" b="1" spc="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кр.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261870">
                        <a:lnSpc>
                          <a:spcPct val="100000"/>
                        </a:lnSpc>
                        <a:tabLst>
                          <a:tab pos="3033395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0,1 -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Х	Х = 1</a:t>
                      </a:r>
                      <a:r>
                        <a:rPr sz="1600" b="1" spc="-3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кр.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271081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Натрію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гідрокарбонату: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2,0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 marR="1181100">
                        <a:lnSpc>
                          <a:spcPct val="100000"/>
                        </a:lnSpc>
                        <a:tabLst>
                          <a:tab pos="2726055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Фен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і</a:t>
                      </a:r>
                      <a:r>
                        <a:rPr sz="1600" b="1" spc="-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л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аліцила</a:t>
                      </a:r>
                      <a:r>
                        <a:rPr sz="1600" b="1" spc="3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600" b="1" spc="-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у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2,0 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Етанолу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sz="1600" b="1" spc="-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подрібнення: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147570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1,0 -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кр.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147570">
                        <a:lnSpc>
                          <a:spcPct val="100000"/>
                        </a:lnSpc>
                        <a:tabLst>
                          <a:tab pos="3033395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2,0 -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Х	Х = 20</a:t>
                      </a:r>
                      <a:r>
                        <a:rPr sz="1600" b="1" spc="-4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кр.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Маса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одного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порошку</a:t>
                      </a:r>
                      <a:r>
                        <a:rPr sz="1600" b="1" spc="4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46113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(0,1 + 2,0 +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2.0)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0,41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F"/>
                    </a:solidFill>
                  </a:tcPr>
                </a:tc>
                <a:tc>
                  <a:txBody>
                    <a:bodyPr/>
                    <a:lstStyle/>
                    <a:p>
                      <a:pPr marL="11874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(лицевий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75920">
                        <a:lnSpc>
                          <a:spcPct val="100000"/>
                        </a:lnSpc>
                        <a:tabLst>
                          <a:tab pos="283337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рец.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417830" algn="r">
                        <a:lnSpc>
                          <a:spcPct val="100000"/>
                        </a:lnSpc>
                        <a:tabLst>
                          <a:tab pos="2880995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Natrii</a:t>
                      </a:r>
                      <a:r>
                        <a:rPr sz="1600" b="1" spc="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hydrogenocarbonatis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2,0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422909" algn="r">
                        <a:lnSpc>
                          <a:spcPct val="100000"/>
                        </a:lnSpc>
                        <a:tabLst>
                          <a:tab pos="287591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Iodi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0,1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403860" algn="r">
                        <a:lnSpc>
                          <a:spcPct val="100000"/>
                        </a:lnSpc>
                        <a:tabLst>
                          <a:tab pos="514350" algn="l"/>
                          <a:tab pos="3409950" algn="l"/>
                        </a:tabLst>
                      </a:pP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Phenylii</a:t>
                      </a:r>
                      <a:r>
                        <a:rPr sz="1600" b="1" u="heavy" spc="30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salicylatis	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2,0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661920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0,41 №10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375920">
                        <a:lnSpc>
                          <a:spcPct val="100000"/>
                        </a:lnSpc>
                        <a:tabLst>
                          <a:tab pos="258064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Виготував: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75920">
                        <a:lnSpc>
                          <a:spcPct val="100000"/>
                        </a:lnSpc>
                        <a:tabLst>
                          <a:tab pos="263969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75920">
                        <a:lnSpc>
                          <a:spcPct val="100000"/>
                        </a:lnSpc>
                        <a:tabLst>
                          <a:tab pos="266954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Відпустив: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FF85"/>
                    </a:solidFill>
                  </a:tcPr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8565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33139" y="3635121"/>
            <a:ext cx="101600" cy="21640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7315" y="5536311"/>
            <a:ext cx="101600" cy="226313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851239" y="2107565"/>
            <a:ext cx="11203940" cy="1250315"/>
            <a:chOff x="638429" y="2107564"/>
            <a:chExt cx="8402955" cy="125031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49855" y="3141344"/>
              <a:ext cx="76200" cy="21640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43509" y="2500502"/>
              <a:ext cx="4692015" cy="786130"/>
            </a:xfrm>
            <a:custGeom>
              <a:avLst/>
              <a:gdLst/>
              <a:ahLst/>
              <a:cxnLst/>
              <a:rect l="l" t="t" r="r" b="b"/>
              <a:pathLst>
                <a:path w="4692015" h="786129">
                  <a:moveTo>
                    <a:pt x="4560696" y="0"/>
                  </a:moveTo>
                  <a:lnTo>
                    <a:pt x="130936" y="0"/>
                  </a:lnTo>
                  <a:lnTo>
                    <a:pt x="79970" y="10296"/>
                  </a:lnTo>
                  <a:lnTo>
                    <a:pt x="38350" y="38369"/>
                  </a:lnTo>
                  <a:lnTo>
                    <a:pt x="10289" y="79992"/>
                  </a:lnTo>
                  <a:lnTo>
                    <a:pt x="0" y="130937"/>
                  </a:lnTo>
                  <a:lnTo>
                    <a:pt x="0" y="654685"/>
                  </a:lnTo>
                  <a:lnTo>
                    <a:pt x="10289" y="705629"/>
                  </a:lnTo>
                  <a:lnTo>
                    <a:pt x="38350" y="747252"/>
                  </a:lnTo>
                  <a:lnTo>
                    <a:pt x="79970" y="775325"/>
                  </a:lnTo>
                  <a:lnTo>
                    <a:pt x="130936" y="785622"/>
                  </a:lnTo>
                  <a:lnTo>
                    <a:pt x="4560696" y="785622"/>
                  </a:lnTo>
                  <a:lnTo>
                    <a:pt x="4611641" y="775325"/>
                  </a:lnTo>
                  <a:lnTo>
                    <a:pt x="4653264" y="747252"/>
                  </a:lnTo>
                  <a:lnTo>
                    <a:pt x="4681337" y="705629"/>
                  </a:lnTo>
                  <a:lnTo>
                    <a:pt x="4691633" y="654685"/>
                  </a:lnTo>
                  <a:lnTo>
                    <a:pt x="4691633" y="130937"/>
                  </a:lnTo>
                  <a:lnTo>
                    <a:pt x="4681337" y="79992"/>
                  </a:lnTo>
                  <a:lnTo>
                    <a:pt x="4653264" y="38369"/>
                  </a:lnTo>
                  <a:lnTo>
                    <a:pt x="4611641" y="10296"/>
                  </a:lnTo>
                  <a:lnTo>
                    <a:pt x="4560696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43509" y="2500502"/>
              <a:ext cx="4692015" cy="786130"/>
            </a:xfrm>
            <a:custGeom>
              <a:avLst/>
              <a:gdLst/>
              <a:ahLst/>
              <a:cxnLst/>
              <a:rect l="l" t="t" r="r" b="b"/>
              <a:pathLst>
                <a:path w="4692015" h="786129">
                  <a:moveTo>
                    <a:pt x="0" y="130937"/>
                  </a:moveTo>
                  <a:lnTo>
                    <a:pt x="10289" y="79992"/>
                  </a:lnTo>
                  <a:lnTo>
                    <a:pt x="38350" y="38369"/>
                  </a:lnTo>
                  <a:lnTo>
                    <a:pt x="79970" y="10296"/>
                  </a:lnTo>
                  <a:lnTo>
                    <a:pt x="130936" y="0"/>
                  </a:lnTo>
                  <a:lnTo>
                    <a:pt x="4560696" y="0"/>
                  </a:lnTo>
                  <a:lnTo>
                    <a:pt x="4611641" y="10296"/>
                  </a:lnTo>
                  <a:lnTo>
                    <a:pt x="4653264" y="38369"/>
                  </a:lnTo>
                  <a:lnTo>
                    <a:pt x="4681337" y="79992"/>
                  </a:lnTo>
                  <a:lnTo>
                    <a:pt x="4691633" y="130937"/>
                  </a:lnTo>
                  <a:lnTo>
                    <a:pt x="4691633" y="654685"/>
                  </a:lnTo>
                  <a:lnTo>
                    <a:pt x="4681337" y="705629"/>
                  </a:lnTo>
                  <a:lnTo>
                    <a:pt x="4653264" y="747252"/>
                  </a:lnTo>
                  <a:lnTo>
                    <a:pt x="4611641" y="775325"/>
                  </a:lnTo>
                  <a:lnTo>
                    <a:pt x="4560696" y="785622"/>
                  </a:lnTo>
                  <a:lnTo>
                    <a:pt x="130936" y="785622"/>
                  </a:lnTo>
                  <a:lnTo>
                    <a:pt x="79970" y="775325"/>
                  </a:lnTo>
                  <a:lnTo>
                    <a:pt x="38350" y="747252"/>
                  </a:lnTo>
                  <a:lnTo>
                    <a:pt x="10289" y="705629"/>
                  </a:lnTo>
                  <a:lnTo>
                    <a:pt x="0" y="654685"/>
                  </a:lnTo>
                  <a:lnTo>
                    <a:pt x="0" y="130937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9145" y="2112644"/>
              <a:ext cx="7775575" cy="287655"/>
            </a:xfrm>
            <a:custGeom>
              <a:avLst/>
              <a:gdLst/>
              <a:ahLst/>
              <a:cxnLst/>
              <a:rect l="l" t="t" r="r" b="b"/>
              <a:pathLst>
                <a:path w="7775575" h="287655">
                  <a:moveTo>
                    <a:pt x="7727569" y="0"/>
                  </a:moveTo>
                  <a:lnTo>
                    <a:pt x="47879" y="0"/>
                  </a:lnTo>
                  <a:lnTo>
                    <a:pt x="29242" y="3766"/>
                  </a:lnTo>
                  <a:lnTo>
                    <a:pt x="14023" y="14033"/>
                  </a:lnTo>
                  <a:lnTo>
                    <a:pt x="3762" y="29253"/>
                  </a:lnTo>
                  <a:lnTo>
                    <a:pt x="0" y="47878"/>
                  </a:lnTo>
                  <a:lnTo>
                    <a:pt x="0" y="239394"/>
                  </a:lnTo>
                  <a:lnTo>
                    <a:pt x="3762" y="258020"/>
                  </a:lnTo>
                  <a:lnTo>
                    <a:pt x="14023" y="273240"/>
                  </a:lnTo>
                  <a:lnTo>
                    <a:pt x="29242" y="283507"/>
                  </a:lnTo>
                  <a:lnTo>
                    <a:pt x="47879" y="287274"/>
                  </a:lnTo>
                  <a:lnTo>
                    <a:pt x="7727569" y="287274"/>
                  </a:lnTo>
                  <a:lnTo>
                    <a:pt x="7746194" y="283507"/>
                  </a:lnTo>
                  <a:lnTo>
                    <a:pt x="7761414" y="273240"/>
                  </a:lnTo>
                  <a:lnTo>
                    <a:pt x="7771681" y="258020"/>
                  </a:lnTo>
                  <a:lnTo>
                    <a:pt x="7775448" y="239394"/>
                  </a:lnTo>
                  <a:lnTo>
                    <a:pt x="7775448" y="47878"/>
                  </a:lnTo>
                  <a:lnTo>
                    <a:pt x="7771681" y="29253"/>
                  </a:lnTo>
                  <a:lnTo>
                    <a:pt x="7761414" y="14033"/>
                  </a:lnTo>
                  <a:lnTo>
                    <a:pt x="7746194" y="3766"/>
                  </a:lnTo>
                  <a:lnTo>
                    <a:pt x="7727569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9145" y="2112644"/>
              <a:ext cx="7775575" cy="287655"/>
            </a:xfrm>
            <a:custGeom>
              <a:avLst/>
              <a:gdLst/>
              <a:ahLst/>
              <a:cxnLst/>
              <a:rect l="l" t="t" r="r" b="b"/>
              <a:pathLst>
                <a:path w="7775575" h="287655">
                  <a:moveTo>
                    <a:pt x="0" y="47878"/>
                  </a:moveTo>
                  <a:lnTo>
                    <a:pt x="3762" y="29253"/>
                  </a:lnTo>
                  <a:lnTo>
                    <a:pt x="14023" y="14033"/>
                  </a:lnTo>
                  <a:lnTo>
                    <a:pt x="29242" y="3766"/>
                  </a:lnTo>
                  <a:lnTo>
                    <a:pt x="47879" y="0"/>
                  </a:lnTo>
                  <a:lnTo>
                    <a:pt x="7727569" y="0"/>
                  </a:lnTo>
                  <a:lnTo>
                    <a:pt x="7746194" y="3766"/>
                  </a:lnTo>
                  <a:lnTo>
                    <a:pt x="7761414" y="14033"/>
                  </a:lnTo>
                  <a:lnTo>
                    <a:pt x="7771681" y="29253"/>
                  </a:lnTo>
                  <a:lnTo>
                    <a:pt x="7775448" y="47878"/>
                  </a:lnTo>
                  <a:lnTo>
                    <a:pt x="7775448" y="239394"/>
                  </a:lnTo>
                  <a:lnTo>
                    <a:pt x="7771681" y="258020"/>
                  </a:lnTo>
                  <a:lnTo>
                    <a:pt x="7761414" y="273240"/>
                  </a:lnTo>
                  <a:lnTo>
                    <a:pt x="7746194" y="283507"/>
                  </a:lnTo>
                  <a:lnTo>
                    <a:pt x="7727569" y="287274"/>
                  </a:lnTo>
                  <a:lnTo>
                    <a:pt x="47879" y="287274"/>
                  </a:lnTo>
                  <a:lnTo>
                    <a:pt x="29242" y="283507"/>
                  </a:lnTo>
                  <a:lnTo>
                    <a:pt x="14023" y="273240"/>
                  </a:lnTo>
                  <a:lnTo>
                    <a:pt x="3762" y="258020"/>
                  </a:lnTo>
                  <a:lnTo>
                    <a:pt x="0" y="239394"/>
                  </a:lnTo>
                  <a:lnTo>
                    <a:pt x="0" y="4787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26226" y="2508122"/>
              <a:ext cx="3409950" cy="707390"/>
            </a:xfrm>
            <a:custGeom>
              <a:avLst/>
              <a:gdLst/>
              <a:ahLst/>
              <a:cxnLst/>
              <a:rect l="l" t="t" r="r" b="b"/>
              <a:pathLst>
                <a:path w="3409950" h="707389">
                  <a:moveTo>
                    <a:pt x="3292094" y="0"/>
                  </a:moveTo>
                  <a:lnTo>
                    <a:pt x="117856" y="0"/>
                  </a:lnTo>
                  <a:lnTo>
                    <a:pt x="71955" y="9253"/>
                  </a:lnTo>
                  <a:lnTo>
                    <a:pt x="34496" y="34496"/>
                  </a:lnTo>
                  <a:lnTo>
                    <a:pt x="9253" y="71955"/>
                  </a:lnTo>
                  <a:lnTo>
                    <a:pt x="0" y="117855"/>
                  </a:lnTo>
                  <a:lnTo>
                    <a:pt x="0" y="589279"/>
                  </a:lnTo>
                  <a:lnTo>
                    <a:pt x="9253" y="635180"/>
                  </a:lnTo>
                  <a:lnTo>
                    <a:pt x="34496" y="672639"/>
                  </a:lnTo>
                  <a:lnTo>
                    <a:pt x="71955" y="697882"/>
                  </a:lnTo>
                  <a:lnTo>
                    <a:pt x="117856" y="707136"/>
                  </a:lnTo>
                  <a:lnTo>
                    <a:pt x="3292094" y="707136"/>
                  </a:lnTo>
                  <a:lnTo>
                    <a:pt x="3337994" y="697882"/>
                  </a:lnTo>
                  <a:lnTo>
                    <a:pt x="3375453" y="672639"/>
                  </a:lnTo>
                  <a:lnTo>
                    <a:pt x="3400696" y="635180"/>
                  </a:lnTo>
                  <a:lnTo>
                    <a:pt x="3409950" y="589279"/>
                  </a:lnTo>
                  <a:lnTo>
                    <a:pt x="3409950" y="117855"/>
                  </a:lnTo>
                  <a:lnTo>
                    <a:pt x="3400696" y="71955"/>
                  </a:lnTo>
                  <a:lnTo>
                    <a:pt x="3375453" y="34496"/>
                  </a:lnTo>
                  <a:lnTo>
                    <a:pt x="3337994" y="9253"/>
                  </a:lnTo>
                  <a:lnTo>
                    <a:pt x="3292094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626226" y="2508122"/>
              <a:ext cx="3409950" cy="707390"/>
            </a:xfrm>
            <a:custGeom>
              <a:avLst/>
              <a:gdLst/>
              <a:ahLst/>
              <a:cxnLst/>
              <a:rect l="l" t="t" r="r" b="b"/>
              <a:pathLst>
                <a:path w="3409950" h="707389">
                  <a:moveTo>
                    <a:pt x="0" y="117855"/>
                  </a:moveTo>
                  <a:lnTo>
                    <a:pt x="9253" y="71955"/>
                  </a:lnTo>
                  <a:lnTo>
                    <a:pt x="34496" y="34496"/>
                  </a:lnTo>
                  <a:lnTo>
                    <a:pt x="71955" y="9253"/>
                  </a:lnTo>
                  <a:lnTo>
                    <a:pt x="117856" y="0"/>
                  </a:lnTo>
                  <a:lnTo>
                    <a:pt x="3292094" y="0"/>
                  </a:lnTo>
                  <a:lnTo>
                    <a:pt x="3337994" y="9253"/>
                  </a:lnTo>
                  <a:lnTo>
                    <a:pt x="3375453" y="34496"/>
                  </a:lnTo>
                  <a:lnTo>
                    <a:pt x="3400696" y="71955"/>
                  </a:lnTo>
                  <a:lnTo>
                    <a:pt x="3409950" y="117855"/>
                  </a:lnTo>
                  <a:lnTo>
                    <a:pt x="3409950" y="589279"/>
                  </a:lnTo>
                  <a:lnTo>
                    <a:pt x="3400696" y="635180"/>
                  </a:lnTo>
                  <a:lnTo>
                    <a:pt x="3375453" y="672639"/>
                  </a:lnTo>
                  <a:lnTo>
                    <a:pt x="3337994" y="697882"/>
                  </a:lnTo>
                  <a:lnTo>
                    <a:pt x="3292094" y="707136"/>
                  </a:lnTo>
                  <a:lnTo>
                    <a:pt x="117856" y="707136"/>
                  </a:lnTo>
                  <a:lnTo>
                    <a:pt x="71955" y="697882"/>
                  </a:lnTo>
                  <a:lnTo>
                    <a:pt x="34496" y="672639"/>
                  </a:lnTo>
                  <a:lnTo>
                    <a:pt x="9253" y="635180"/>
                  </a:lnTo>
                  <a:lnTo>
                    <a:pt x="0" y="589279"/>
                  </a:lnTo>
                  <a:lnTo>
                    <a:pt x="0" y="11785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828800" y="132362"/>
            <a:ext cx="8439235" cy="2958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94175" algn="l"/>
              </a:tabLst>
            </a:pPr>
            <a:r>
              <a:rPr sz="1800" dirty="0">
                <a:solidFill>
                  <a:srgbClr val="00B0F0"/>
                </a:solidFill>
                <a:latin typeface="Arial"/>
                <a:cs typeface="Arial"/>
              </a:rPr>
              <a:t>ОКРЕМІ</a:t>
            </a:r>
            <a:r>
              <a:rPr sz="1800" spc="10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00B0F0"/>
                </a:solidFill>
                <a:latin typeface="Arial"/>
                <a:cs typeface="Arial"/>
              </a:rPr>
              <a:t>ВИПАДКИ</a:t>
            </a:r>
            <a:r>
              <a:rPr sz="1800" spc="30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B0F0"/>
                </a:solidFill>
                <a:latin typeface="Arial"/>
                <a:cs typeface="Arial"/>
              </a:rPr>
              <a:t>ВИГОТОВЛЕННЯ	</a:t>
            </a:r>
            <a:r>
              <a:rPr sz="1800" spc="-10" dirty="0">
                <a:solidFill>
                  <a:srgbClr val="00B0F0"/>
                </a:solidFill>
                <a:latin typeface="Arial"/>
                <a:cs typeface="Arial"/>
              </a:rPr>
              <a:t>ПОРОШКІВ</a:t>
            </a:r>
          </a:p>
        </p:txBody>
      </p:sp>
      <p:grpSp>
        <p:nvGrpSpPr>
          <p:cNvPr id="16" name="object 16"/>
          <p:cNvGrpSpPr/>
          <p:nvPr/>
        </p:nvGrpSpPr>
        <p:grpSpPr>
          <a:xfrm>
            <a:off x="624840" y="995173"/>
            <a:ext cx="11423227" cy="939165"/>
            <a:chOff x="468630" y="995172"/>
            <a:chExt cx="8567420" cy="939165"/>
          </a:xfrm>
        </p:grpSpPr>
        <p:sp>
          <p:nvSpPr>
            <p:cNvPr id="17" name="object 17"/>
            <p:cNvSpPr/>
            <p:nvPr/>
          </p:nvSpPr>
          <p:spPr>
            <a:xfrm>
              <a:off x="468630" y="1148334"/>
              <a:ext cx="8567420" cy="310515"/>
            </a:xfrm>
            <a:custGeom>
              <a:avLst/>
              <a:gdLst/>
              <a:ahLst/>
              <a:cxnLst/>
              <a:rect l="l" t="t" r="r" b="b"/>
              <a:pathLst>
                <a:path w="8567420" h="310515">
                  <a:moveTo>
                    <a:pt x="8567166" y="0"/>
                  </a:moveTo>
                  <a:lnTo>
                    <a:pt x="0" y="0"/>
                  </a:lnTo>
                  <a:lnTo>
                    <a:pt x="0" y="310134"/>
                  </a:lnTo>
                  <a:lnTo>
                    <a:pt x="8567166" y="310134"/>
                  </a:lnTo>
                  <a:lnTo>
                    <a:pt x="8567166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14375" y="1000125"/>
              <a:ext cx="8106409" cy="929005"/>
            </a:xfrm>
            <a:custGeom>
              <a:avLst/>
              <a:gdLst/>
              <a:ahLst/>
              <a:cxnLst/>
              <a:rect l="l" t="t" r="r" b="b"/>
              <a:pathLst>
                <a:path w="8106409" h="929005">
                  <a:moveTo>
                    <a:pt x="7951343" y="0"/>
                  </a:moveTo>
                  <a:lnTo>
                    <a:pt x="154812" y="0"/>
                  </a:lnTo>
                  <a:lnTo>
                    <a:pt x="105881" y="7895"/>
                  </a:lnTo>
                  <a:lnTo>
                    <a:pt x="63384" y="29878"/>
                  </a:lnTo>
                  <a:lnTo>
                    <a:pt x="29871" y="63395"/>
                  </a:lnTo>
                  <a:lnTo>
                    <a:pt x="7892" y="105891"/>
                  </a:lnTo>
                  <a:lnTo>
                    <a:pt x="0" y="154812"/>
                  </a:lnTo>
                  <a:lnTo>
                    <a:pt x="0" y="774064"/>
                  </a:lnTo>
                  <a:lnTo>
                    <a:pt x="7892" y="822986"/>
                  </a:lnTo>
                  <a:lnTo>
                    <a:pt x="29871" y="865482"/>
                  </a:lnTo>
                  <a:lnTo>
                    <a:pt x="63384" y="898999"/>
                  </a:lnTo>
                  <a:lnTo>
                    <a:pt x="105881" y="920982"/>
                  </a:lnTo>
                  <a:lnTo>
                    <a:pt x="154812" y="928877"/>
                  </a:lnTo>
                  <a:lnTo>
                    <a:pt x="7951343" y="928877"/>
                  </a:lnTo>
                  <a:lnTo>
                    <a:pt x="8000264" y="920982"/>
                  </a:lnTo>
                  <a:lnTo>
                    <a:pt x="8042760" y="898999"/>
                  </a:lnTo>
                  <a:lnTo>
                    <a:pt x="8076277" y="865482"/>
                  </a:lnTo>
                  <a:lnTo>
                    <a:pt x="8098260" y="822986"/>
                  </a:lnTo>
                  <a:lnTo>
                    <a:pt x="8106156" y="774064"/>
                  </a:lnTo>
                  <a:lnTo>
                    <a:pt x="8106156" y="154812"/>
                  </a:lnTo>
                  <a:lnTo>
                    <a:pt x="8098260" y="105891"/>
                  </a:lnTo>
                  <a:lnTo>
                    <a:pt x="8076277" y="63395"/>
                  </a:lnTo>
                  <a:lnTo>
                    <a:pt x="8042760" y="29878"/>
                  </a:lnTo>
                  <a:lnTo>
                    <a:pt x="8000264" y="7895"/>
                  </a:lnTo>
                  <a:lnTo>
                    <a:pt x="7951343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14375" y="1000125"/>
              <a:ext cx="8106409" cy="929005"/>
            </a:xfrm>
            <a:custGeom>
              <a:avLst/>
              <a:gdLst/>
              <a:ahLst/>
              <a:cxnLst/>
              <a:rect l="l" t="t" r="r" b="b"/>
              <a:pathLst>
                <a:path w="8106409" h="929005">
                  <a:moveTo>
                    <a:pt x="0" y="154812"/>
                  </a:moveTo>
                  <a:lnTo>
                    <a:pt x="7892" y="105891"/>
                  </a:lnTo>
                  <a:lnTo>
                    <a:pt x="29871" y="63395"/>
                  </a:lnTo>
                  <a:lnTo>
                    <a:pt x="63384" y="29878"/>
                  </a:lnTo>
                  <a:lnTo>
                    <a:pt x="105881" y="7895"/>
                  </a:lnTo>
                  <a:lnTo>
                    <a:pt x="154812" y="0"/>
                  </a:lnTo>
                  <a:lnTo>
                    <a:pt x="7951343" y="0"/>
                  </a:lnTo>
                  <a:lnTo>
                    <a:pt x="8000264" y="7895"/>
                  </a:lnTo>
                  <a:lnTo>
                    <a:pt x="8042760" y="29878"/>
                  </a:lnTo>
                  <a:lnTo>
                    <a:pt x="8076277" y="63395"/>
                  </a:lnTo>
                  <a:lnTo>
                    <a:pt x="8098260" y="105891"/>
                  </a:lnTo>
                  <a:lnTo>
                    <a:pt x="8106156" y="154812"/>
                  </a:lnTo>
                  <a:lnTo>
                    <a:pt x="8106156" y="774064"/>
                  </a:lnTo>
                  <a:lnTo>
                    <a:pt x="8098260" y="822986"/>
                  </a:lnTo>
                  <a:lnTo>
                    <a:pt x="8076277" y="865482"/>
                  </a:lnTo>
                  <a:lnTo>
                    <a:pt x="8042760" y="898999"/>
                  </a:lnTo>
                  <a:lnTo>
                    <a:pt x="8000264" y="920982"/>
                  </a:lnTo>
                  <a:lnTo>
                    <a:pt x="7951343" y="928877"/>
                  </a:lnTo>
                  <a:lnTo>
                    <a:pt x="154812" y="928877"/>
                  </a:lnTo>
                  <a:lnTo>
                    <a:pt x="105881" y="920982"/>
                  </a:lnTo>
                  <a:lnTo>
                    <a:pt x="63384" y="898999"/>
                  </a:lnTo>
                  <a:lnTo>
                    <a:pt x="29871" y="865482"/>
                  </a:lnTo>
                  <a:lnTo>
                    <a:pt x="7892" y="822986"/>
                  </a:lnTo>
                  <a:lnTo>
                    <a:pt x="0" y="774064"/>
                  </a:lnTo>
                  <a:lnTo>
                    <a:pt x="0" y="15481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696200" y="2569211"/>
            <a:ext cx="4158827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745" marR="5080" indent="-233679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Кристалічна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, менше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втирається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пори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ступки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851239" y="3352673"/>
            <a:ext cx="6395720" cy="1368425"/>
            <a:chOff x="638429" y="3352672"/>
            <a:chExt cx="4796790" cy="1368425"/>
          </a:xfrm>
        </p:grpSpPr>
        <p:sp>
          <p:nvSpPr>
            <p:cNvPr id="22" name="object 22"/>
            <p:cNvSpPr/>
            <p:nvPr/>
          </p:nvSpPr>
          <p:spPr>
            <a:xfrm>
              <a:off x="643509" y="3357752"/>
              <a:ext cx="4786630" cy="1358265"/>
            </a:xfrm>
            <a:custGeom>
              <a:avLst/>
              <a:gdLst/>
              <a:ahLst/>
              <a:cxnLst/>
              <a:rect l="l" t="t" r="r" b="b"/>
              <a:pathLst>
                <a:path w="4786630" h="1358264">
                  <a:moveTo>
                    <a:pt x="4559808" y="0"/>
                  </a:moveTo>
                  <a:lnTo>
                    <a:pt x="226313" y="0"/>
                  </a:lnTo>
                  <a:lnTo>
                    <a:pt x="180702" y="4598"/>
                  </a:lnTo>
                  <a:lnTo>
                    <a:pt x="138220" y="17787"/>
                  </a:lnTo>
                  <a:lnTo>
                    <a:pt x="99778" y="38656"/>
                  </a:lnTo>
                  <a:lnTo>
                    <a:pt x="66284" y="66294"/>
                  </a:lnTo>
                  <a:lnTo>
                    <a:pt x="38649" y="99789"/>
                  </a:lnTo>
                  <a:lnTo>
                    <a:pt x="17784" y="138231"/>
                  </a:lnTo>
                  <a:lnTo>
                    <a:pt x="4597" y="180710"/>
                  </a:lnTo>
                  <a:lnTo>
                    <a:pt x="0" y="226313"/>
                  </a:lnTo>
                  <a:lnTo>
                    <a:pt x="0" y="1131570"/>
                  </a:lnTo>
                  <a:lnTo>
                    <a:pt x="4597" y="1177173"/>
                  </a:lnTo>
                  <a:lnTo>
                    <a:pt x="17784" y="1219652"/>
                  </a:lnTo>
                  <a:lnTo>
                    <a:pt x="38649" y="1258094"/>
                  </a:lnTo>
                  <a:lnTo>
                    <a:pt x="66284" y="1291590"/>
                  </a:lnTo>
                  <a:lnTo>
                    <a:pt x="99778" y="1319227"/>
                  </a:lnTo>
                  <a:lnTo>
                    <a:pt x="138220" y="1340096"/>
                  </a:lnTo>
                  <a:lnTo>
                    <a:pt x="180702" y="1353285"/>
                  </a:lnTo>
                  <a:lnTo>
                    <a:pt x="226313" y="1357884"/>
                  </a:lnTo>
                  <a:lnTo>
                    <a:pt x="4559808" y="1357884"/>
                  </a:lnTo>
                  <a:lnTo>
                    <a:pt x="4605411" y="1353285"/>
                  </a:lnTo>
                  <a:lnTo>
                    <a:pt x="4647890" y="1340096"/>
                  </a:lnTo>
                  <a:lnTo>
                    <a:pt x="4686332" y="1319227"/>
                  </a:lnTo>
                  <a:lnTo>
                    <a:pt x="4719827" y="1291590"/>
                  </a:lnTo>
                  <a:lnTo>
                    <a:pt x="4747465" y="1258094"/>
                  </a:lnTo>
                  <a:lnTo>
                    <a:pt x="4768334" y="1219652"/>
                  </a:lnTo>
                  <a:lnTo>
                    <a:pt x="4781523" y="1177173"/>
                  </a:lnTo>
                  <a:lnTo>
                    <a:pt x="4786121" y="1131570"/>
                  </a:lnTo>
                  <a:lnTo>
                    <a:pt x="4786121" y="226313"/>
                  </a:lnTo>
                  <a:lnTo>
                    <a:pt x="4781523" y="180710"/>
                  </a:lnTo>
                  <a:lnTo>
                    <a:pt x="4768334" y="138231"/>
                  </a:lnTo>
                  <a:lnTo>
                    <a:pt x="4747465" y="99789"/>
                  </a:lnTo>
                  <a:lnTo>
                    <a:pt x="4719827" y="66294"/>
                  </a:lnTo>
                  <a:lnTo>
                    <a:pt x="4686332" y="38656"/>
                  </a:lnTo>
                  <a:lnTo>
                    <a:pt x="4647890" y="17787"/>
                  </a:lnTo>
                  <a:lnTo>
                    <a:pt x="4605411" y="4598"/>
                  </a:lnTo>
                  <a:lnTo>
                    <a:pt x="4559808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43509" y="3357752"/>
              <a:ext cx="4786630" cy="1358265"/>
            </a:xfrm>
            <a:custGeom>
              <a:avLst/>
              <a:gdLst/>
              <a:ahLst/>
              <a:cxnLst/>
              <a:rect l="l" t="t" r="r" b="b"/>
              <a:pathLst>
                <a:path w="4786630" h="1358264">
                  <a:moveTo>
                    <a:pt x="0" y="226313"/>
                  </a:moveTo>
                  <a:lnTo>
                    <a:pt x="4597" y="180710"/>
                  </a:lnTo>
                  <a:lnTo>
                    <a:pt x="17784" y="138231"/>
                  </a:lnTo>
                  <a:lnTo>
                    <a:pt x="38649" y="99789"/>
                  </a:lnTo>
                  <a:lnTo>
                    <a:pt x="66284" y="66294"/>
                  </a:lnTo>
                  <a:lnTo>
                    <a:pt x="99778" y="38656"/>
                  </a:lnTo>
                  <a:lnTo>
                    <a:pt x="138220" y="17787"/>
                  </a:lnTo>
                  <a:lnTo>
                    <a:pt x="180702" y="4598"/>
                  </a:lnTo>
                  <a:lnTo>
                    <a:pt x="226313" y="0"/>
                  </a:lnTo>
                  <a:lnTo>
                    <a:pt x="4559808" y="0"/>
                  </a:lnTo>
                  <a:lnTo>
                    <a:pt x="4605411" y="4598"/>
                  </a:lnTo>
                  <a:lnTo>
                    <a:pt x="4647890" y="17787"/>
                  </a:lnTo>
                  <a:lnTo>
                    <a:pt x="4686332" y="38656"/>
                  </a:lnTo>
                  <a:lnTo>
                    <a:pt x="4719827" y="66294"/>
                  </a:lnTo>
                  <a:lnTo>
                    <a:pt x="4747465" y="99789"/>
                  </a:lnTo>
                  <a:lnTo>
                    <a:pt x="4768334" y="138231"/>
                  </a:lnTo>
                  <a:lnTo>
                    <a:pt x="4781523" y="180710"/>
                  </a:lnTo>
                  <a:lnTo>
                    <a:pt x="4786121" y="226313"/>
                  </a:lnTo>
                  <a:lnTo>
                    <a:pt x="4786121" y="1131570"/>
                  </a:lnTo>
                  <a:lnTo>
                    <a:pt x="4781523" y="1177173"/>
                  </a:lnTo>
                  <a:lnTo>
                    <a:pt x="4768334" y="1219652"/>
                  </a:lnTo>
                  <a:lnTo>
                    <a:pt x="4747465" y="1258094"/>
                  </a:lnTo>
                  <a:lnTo>
                    <a:pt x="4719827" y="1291590"/>
                  </a:lnTo>
                  <a:lnTo>
                    <a:pt x="4686332" y="1319227"/>
                  </a:lnTo>
                  <a:lnTo>
                    <a:pt x="4647890" y="1340096"/>
                  </a:lnTo>
                  <a:lnTo>
                    <a:pt x="4605411" y="1353285"/>
                  </a:lnTo>
                  <a:lnTo>
                    <a:pt x="4559808" y="1357884"/>
                  </a:lnTo>
                  <a:lnTo>
                    <a:pt x="226313" y="1357884"/>
                  </a:lnTo>
                  <a:lnTo>
                    <a:pt x="180702" y="1353285"/>
                  </a:lnTo>
                  <a:lnTo>
                    <a:pt x="138220" y="1340096"/>
                  </a:lnTo>
                  <a:lnTo>
                    <a:pt x="99778" y="1319227"/>
                  </a:lnTo>
                  <a:lnTo>
                    <a:pt x="66284" y="1291590"/>
                  </a:lnTo>
                  <a:lnTo>
                    <a:pt x="38649" y="1258094"/>
                  </a:lnTo>
                  <a:lnTo>
                    <a:pt x="17784" y="1219652"/>
                  </a:lnTo>
                  <a:lnTo>
                    <a:pt x="4597" y="1177173"/>
                  </a:lnTo>
                  <a:lnTo>
                    <a:pt x="0" y="1131570"/>
                  </a:lnTo>
                  <a:lnTo>
                    <a:pt x="0" y="22631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316060" y="2565907"/>
            <a:ext cx="5465233" cy="164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" marR="133350" indent="-635" algn="ctr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Подрібнюють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натрію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гідрокарбанат,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затираючи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пори ступки,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вибирають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капсулу</a:t>
            </a:r>
            <a:endParaRPr sz="1600">
              <a:latin typeface="Arial"/>
              <a:cs typeface="Arial"/>
            </a:endParaRPr>
          </a:p>
          <a:p>
            <a:pPr marL="12065" marR="5080" indent="635" algn="ctr">
              <a:lnSpc>
                <a:spcPct val="100000"/>
              </a:lnSpc>
              <a:spcBef>
                <a:spcPts val="1205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затерту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ступку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поміщають йод,  розтирають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присутності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95 % 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етанолу,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додають фенілсаліцилат,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розтирають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сухому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стані,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потім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присутності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95 %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етанолу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945726" y="4853051"/>
            <a:ext cx="6205220" cy="641350"/>
            <a:chOff x="709294" y="4853051"/>
            <a:chExt cx="4653915" cy="641350"/>
          </a:xfrm>
        </p:grpSpPr>
        <p:sp>
          <p:nvSpPr>
            <p:cNvPr id="26" name="object 26"/>
            <p:cNvSpPr/>
            <p:nvPr/>
          </p:nvSpPr>
          <p:spPr>
            <a:xfrm>
              <a:off x="714374" y="4858131"/>
              <a:ext cx="4643755" cy="631190"/>
            </a:xfrm>
            <a:custGeom>
              <a:avLst/>
              <a:gdLst/>
              <a:ahLst/>
              <a:cxnLst/>
              <a:rect l="l" t="t" r="r" b="b"/>
              <a:pathLst>
                <a:path w="4643755" h="631189">
                  <a:moveTo>
                    <a:pt x="4538472" y="0"/>
                  </a:moveTo>
                  <a:lnTo>
                    <a:pt x="105156" y="0"/>
                  </a:lnTo>
                  <a:lnTo>
                    <a:pt x="64224" y="8268"/>
                  </a:lnTo>
                  <a:lnTo>
                    <a:pt x="30799" y="30813"/>
                  </a:lnTo>
                  <a:lnTo>
                    <a:pt x="8263" y="64240"/>
                  </a:lnTo>
                  <a:lnTo>
                    <a:pt x="0" y="105156"/>
                  </a:lnTo>
                  <a:lnTo>
                    <a:pt x="0" y="525780"/>
                  </a:lnTo>
                  <a:lnTo>
                    <a:pt x="8263" y="566695"/>
                  </a:lnTo>
                  <a:lnTo>
                    <a:pt x="30799" y="600122"/>
                  </a:lnTo>
                  <a:lnTo>
                    <a:pt x="64224" y="622667"/>
                  </a:lnTo>
                  <a:lnTo>
                    <a:pt x="105156" y="630936"/>
                  </a:lnTo>
                  <a:lnTo>
                    <a:pt x="4538472" y="630936"/>
                  </a:lnTo>
                  <a:lnTo>
                    <a:pt x="4579387" y="622667"/>
                  </a:lnTo>
                  <a:lnTo>
                    <a:pt x="4612814" y="600122"/>
                  </a:lnTo>
                  <a:lnTo>
                    <a:pt x="4635359" y="566695"/>
                  </a:lnTo>
                  <a:lnTo>
                    <a:pt x="4643628" y="525780"/>
                  </a:lnTo>
                  <a:lnTo>
                    <a:pt x="4643628" y="105156"/>
                  </a:lnTo>
                  <a:lnTo>
                    <a:pt x="4635359" y="64240"/>
                  </a:lnTo>
                  <a:lnTo>
                    <a:pt x="4612814" y="30813"/>
                  </a:lnTo>
                  <a:lnTo>
                    <a:pt x="4579387" y="8268"/>
                  </a:lnTo>
                  <a:lnTo>
                    <a:pt x="4538472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14374" y="4858131"/>
              <a:ext cx="4643755" cy="631190"/>
            </a:xfrm>
            <a:custGeom>
              <a:avLst/>
              <a:gdLst/>
              <a:ahLst/>
              <a:cxnLst/>
              <a:rect l="l" t="t" r="r" b="b"/>
              <a:pathLst>
                <a:path w="4643755" h="631189">
                  <a:moveTo>
                    <a:pt x="0" y="105156"/>
                  </a:moveTo>
                  <a:lnTo>
                    <a:pt x="8263" y="64240"/>
                  </a:lnTo>
                  <a:lnTo>
                    <a:pt x="30799" y="30813"/>
                  </a:lnTo>
                  <a:lnTo>
                    <a:pt x="64224" y="8268"/>
                  </a:lnTo>
                  <a:lnTo>
                    <a:pt x="105156" y="0"/>
                  </a:lnTo>
                  <a:lnTo>
                    <a:pt x="4538472" y="0"/>
                  </a:lnTo>
                  <a:lnTo>
                    <a:pt x="4579387" y="8268"/>
                  </a:lnTo>
                  <a:lnTo>
                    <a:pt x="4612814" y="30813"/>
                  </a:lnTo>
                  <a:lnTo>
                    <a:pt x="4635359" y="64240"/>
                  </a:lnTo>
                  <a:lnTo>
                    <a:pt x="4643628" y="105156"/>
                  </a:lnTo>
                  <a:lnTo>
                    <a:pt x="4643628" y="525780"/>
                  </a:lnTo>
                  <a:lnTo>
                    <a:pt x="4635359" y="566695"/>
                  </a:lnTo>
                  <a:lnTo>
                    <a:pt x="4612814" y="600122"/>
                  </a:lnTo>
                  <a:lnTo>
                    <a:pt x="4579387" y="622667"/>
                  </a:lnTo>
                  <a:lnTo>
                    <a:pt x="4538472" y="630936"/>
                  </a:lnTo>
                  <a:lnTo>
                    <a:pt x="105156" y="630936"/>
                  </a:lnTo>
                  <a:lnTo>
                    <a:pt x="64224" y="622667"/>
                  </a:lnTo>
                  <a:lnTo>
                    <a:pt x="30799" y="600122"/>
                  </a:lnTo>
                  <a:lnTo>
                    <a:pt x="8263" y="566695"/>
                  </a:lnTo>
                  <a:lnTo>
                    <a:pt x="0" y="525780"/>
                  </a:lnTo>
                  <a:lnTo>
                    <a:pt x="0" y="10515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433915" y="4915917"/>
            <a:ext cx="5229013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304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кілька прийомів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натрію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гідрокарбонат,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ретельно</a:t>
            </a:r>
            <a:r>
              <a:rPr sz="1600" b="1" spc="-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перемішують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945897" y="5638800"/>
            <a:ext cx="6205220" cy="919480"/>
            <a:chOff x="709422" y="5638800"/>
            <a:chExt cx="4653915" cy="919480"/>
          </a:xfrm>
        </p:grpSpPr>
        <p:sp>
          <p:nvSpPr>
            <p:cNvPr id="30" name="object 30"/>
            <p:cNvSpPr/>
            <p:nvPr/>
          </p:nvSpPr>
          <p:spPr>
            <a:xfrm>
              <a:off x="714375" y="5643752"/>
              <a:ext cx="4643755" cy="909319"/>
            </a:xfrm>
            <a:custGeom>
              <a:avLst/>
              <a:gdLst/>
              <a:ahLst/>
              <a:cxnLst/>
              <a:rect l="l" t="t" r="r" b="b"/>
              <a:pathLst>
                <a:path w="4643755" h="909320">
                  <a:moveTo>
                    <a:pt x="4492117" y="0"/>
                  </a:moveTo>
                  <a:lnTo>
                    <a:pt x="151511" y="0"/>
                  </a:lnTo>
                  <a:lnTo>
                    <a:pt x="103620" y="7723"/>
                  </a:lnTo>
                  <a:lnTo>
                    <a:pt x="62029" y="29231"/>
                  </a:lnTo>
                  <a:lnTo>
                    <a:pt x="29231" y="62029"/>
                  </a:lnTo>
                  <a:lnTo>
                    <a:pt x="7723" y="103620"/>
                  </a:lnTo>
                  <a:lnTo>
                    <a:pt x="0" y="151511"/>
                  </a:lnTo>
                  <a:lnTo>
                    <a:pt x="0" y="757555"/>
                  </a:lnTo>
                  <a:lnTo>
                    <a:pt x="7723" y="805445"/>
                  </a:lnTo>
                  <a:lnTo>
                    <a:pt x="29231" y="847036"/>
                  </a:lnTo>
                  <a:lnTo>
                    <a:pt x="62029" y="879834"/>
                  </a:lnTo>
                  <a:lnTo>
                    <a:pt x="103620" y="901342"/>
                  </a:lnTo>
                  <a:lnTo>
                    <a:pt x="151511" y="909066"/>
                  </a:lnTo>
                  <a:lnTo>
                    <a:pt x="4492117" y="909066"/>
                  </a:lnTo>
                  <a:lnTo>
                    <a:pt x="4540012" y="901342"/>
                  </a:lnTo>
                  <a:lnTo>
                    <a:pt x="4581604" y="879834"/>
                  </a:lnTo>
                  <a:lnTo>
                    <a:pt x="4614399" y="847036"/>
                  </a:lnTo>
                  <a:lnTo>
                    <a:pt x="4635905" y="805445"/>
                  </a:lnTo>
                  <a:lnTo>
                    <a:pt x="4643628" y="757555"/>
                  </a:lnTo>
                  <a:lnTo>
                    <a:pt x="4643628" y="151511"/>
                  </a:lnTo>
                  <a:lnTo>
                    <a:pt x="4635905" y="103620"/>
                  </a:lnTo>
                  <a:lnTo>
                    <a:pt x="4614399" y="62029"/>
                  </a:lnTo>
                  <a:lnTo>
                    <a:pt x="4581604" y="29231"/>
                  </a:lnTo>
                  <a:lnTo>
                    <a:pt x="4540012" y="7723"/>
                  </a:lnTo>
                  <a:lnTo>
                    <a:pt x="4492117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14375" y="5643752"/>
              <a:ext cx="4643755" cy="909319"/>
            </a:xfrm>
            <a:custGeom>
              <a:avLst/>
              <a:gdLst/>
              <a:ahLst/>
              <a:cxnLst/>
              <a:rect l="l" t="t" r="r" b="b"/>
              <a:pathLst>
                <a:path w="4643755" h="909320">
                  <a:moveTo>
                    <a:pt x="0" y="151511"/>
                  </a:moveTo>
                  <a:lnTo>
                    <a:pt x="7723" y="103620"/>
                  </a:lnTo>
                  <a:lnTo>
                    <a:pt x="29231" y="62029"/>
                  </a:lnTo>
                  <a:lnTo>
                    <a:pt x="62029" y="29231"/>
                  </a:lnTo>
                  <a:lnTo>
                    <a:pt x="103620" y="7723"/>
                  </a:lnTo>
                  <a:lnTo>
                    <a:pt x="151511" y="0"/>
                  </a:lnTo>
                  <a:lnTo>
                    <a:pt x="4492117" y="0"/>
                  </a:lnTo>
                  <a:lnTo>
                    <a:pt x="4540012" y="7723"/>
                  </a:lnTo>
                  <a:lnTo>
                    <a:pt x="4581604" y="29231"/>
                  </a:lnTo>
                  <a:lnTo>
                    <a:pt x="4614399" y="62029"/>
                  </a:lnTo>
                  <a:lnTo>
                    <a:pt x="4635905" y="103620"/>
                  </a:lnTo>
                  <a:lnTo>
                    <a:pt x="4643628" y="151511"/>
                  </a:lnTo>
                  <a:lnTo>
                    <a:pt x="4643628" y="757555"/>
                  </a:lnTo>
                  <a:lnTo>
                    <a:pt x="4635905" y="805445"/>
                  </a:lnTo>
                  <a:lnTo>
                    <a:pt x="4614399" y="847036"/>
                  </a:lnTo>
                  <a:lnTo>
                    <a:pt x="4581604" y="879834"/>
                  </a:lnTo>
                  <a:lnTo>
                    <a:pt x="4540012" y="901342"/>
                  </a:lnTo>
                  <a:lnTo>
                    <a:pt x="4492117" y="909066"/>
                  </a:lnTo>
                  <a:lnTo>
                    <a:pt x="151511" y="909066"/>
                  </a:lnTo>
                  <a:lnTo>
                    <a:pt x="103620" y="901342"/>
                  </a:lnTo>
                  <a:lnTo>
                    <a:pt x="62029" y="879834"/>
                  </a:lnTo>
                  <a:lnTo>
                    <a:pt x="29231" y="847036"/>
                  </a:lnTo>
                  <a:lnTo>
                    <a:pt x="7723" y="805445"/>
                  </a:lnTo>
                  <a:lnTo>
                    <a:pt x="0" y="757555"/>
                  </a:lnTo>
                  <a:lnTo>
                    <a:pt x="0" y="15151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425449" y="5702554"/>
            <a:ext cx="524679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Розвішують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дози,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 пергаментні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капсули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оформляють</a:t>
            </a:r>
            <a:r>
              <a:rPr sz="1600" b="1" spc="-7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до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7524495" y="5763006"/>
            <a:ext cx="4490720" cy="525145"/>
          </a:xfrm>
          <a:custGeom>
            <a:avLst/>
            <a:gdLst/>
            <a:ahLst/>
            <a:cxnLst/>
            <a:rect l="l" t="t" r="r" b="b"/>
            <a:pathLst>
              <a:path w="3368040" h="525145">
                <a:moveTo>
                  <a:pt x="3368039" y="0"/>
                </a:moveTo>
                <a:lnTo>
                  <a:pt x="0" y="0"/>
                </a:lnTo>
                <a:lnTo>
                  <a:pt x="0" y="525018"/>
                </a:lnTo>
                <a:lnTo>
                  <a:pt x="3368039" y="525018"/>
                </a:lnTo>
                <a:lnTo>
                  <a:pt x="3368039" y="0"/>
                </a:lnTo>
                <a:close/>
              </a:path>
            </a:pathLst>
          </a:custGeom>
          <a:solidFill>
            <a:srgbClr val="CCCC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7628468" y="5795264"/>
            <a:ext cx="4134273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Оформлення: </a:t>
            </a:r>
            <a:r>
              <a:rPr sz="1400" b="1" spc="-5" dirty="0">
                <a:latin typeface="Arial"/>
                <a:cs typeface="Arial"/>
              </a:rPr>
              <a:t>№ рецепта,</a:t>
            </a:r>
            <a:r>
              <a:rPr sz="1400" b="1" spc="-15" dirty="0">
                <a:latin typeface="Arial"/>
                <a:cs typeface="Arial"/>
              </a:rPr>
              <a:t> етикетка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«Внутрішнє»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435604" y="2399919"/>
            <a:ext cx="4185073" cy="2513330"/>
            <a:chOff x="2576702" y="2399919"/>
            <a:chExt cx="3138805" cy="2513330"/>
          </a:xfrm>
        </p:grpSpPr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76702" y="2399919"/>
              <a:ext cx="76200" cy="21564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2640330" y="2738373"/>
              <a:ext cx="3075305" cy="2174875"/>
            </a:xfrm>
            <a:custGeom>
              <a:avLst/>
              <a:gdLst/>
              <a:ahLst/>
              <a:cxnLst/>
              <a:rect l="l" t="t" r="r" b="b"/>
              <a:pathLst>
                <a:path w="3075304" h="2174875">
                  <a:moveTo>
                    <a:pt x="76073" y="2100199"/>
                  </a:moveTo>
                  <a:lnTo>
                    <a:pt x="44373" y="2098776"/>
                  </a:lnTo>
                  <a:lnTo>
                    <a:pt x="53975" y="1883029"/>
                  </a:lnTo>
                  <a:lnTo>
                    <a:pt x="41275" y="1882521"/>
                  </a:lnTo>
                  <a:lnTo>
                    <a:pt x="31673" y="2098205"/>
                  </a:lnTo>
                  <a:lnTo>
                    <a:pt x="0" y="2096770"/>
                  </a:lnTo>
                  <a:lnTo>
                    <a:pt x="34671" y="2174621"/>
                  </a:lnTo>
                  <a:lnTo>
                    <a:pt x="69773" y="2111502"/>
                  </a:lnTo>
                  <a:lnTo>
                    <a:pt x="76073" y="2100199"/>
                  </a:lnTo>
                  <a:close/>
                </a:path>
                <a:path w="3075304" h="2174875">
                  <a:moveTo>
                    <a:pt x="3075051" y="28067"/>
                  </a:moveTo>
                  <a:lnTo>
                    <a:pt x="2994660" y="0"/>
                  </a:lnTo>
                  <a:lnTo>
                    <a:pt x="2998673" y="31457"/>
                  </a:lnTo>
                  <a:lnTo>
                    <a:pt x="2716911" y="67437"/>
                  </a:lnTo>
                  <a:lnTo>
                    <a:pt x="2718435" y="80137"/>
                  </a:lnTo>
                  <a:lnTo>
                    <a:pt x="3000273" y="44030"/>
                  </a:lnTo>
                  <a:lnTo>
                    <a:pt x="3004312" y="75565"/>
                  </a:lnTo>
                  <a:lnTo>
                    <a:pt x="3072396" y="29845"/>
                  </a:lnTo>
                  <a:lnTo>
                    <a:pt x="3075051" y="280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054813" y="1072387"/>
            <a:ext cx="10540153" cy="11259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690" marR="5080" algn="just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Підготовка робочого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місця,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підбір 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посуду,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допоміжних матеріалів. Обробка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робочої поверхні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стола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чашок терезів дезінфікуючими засобами,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дозволеними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 використання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умовах</a:t>
            </a:r>
            <a:r>
              <a:rPr sz="1600" b="1" spc="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350" dirty="0">
              <a:latin typeface="Arial"/>
              <a:cs typeface="Arial"/>
            </a:endParaRPr>
          </a:p>
          <a:p>
            <a:pPr marR="144780" algn="ctr">
              <a:lnSpc>
                <a:spcPct val="100000"/>
              </a:lnSpc>
            </a:pP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Технологія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006600" y="428245"/>
            <a:ext cx="9379373" cy="258404"/>
          </a:xfrm>
          <a:prstGeom prst="rect">
            <a:avLst/>
          </a:prstGeom>
          <a:solidFill>
            <a:srgbClr val="FFFF6F"/>
          </a:solidFill>
        </p:spPr>
        <p:txBody>
          <a:bodyPr vert="horz" wrap="square" lIns="0" tIns="42545" rIns="0" bIns="0" rtlCol="0">
            <a:spAutoFit/>
          </a:bodyPr>
          <a:lstStyle/>
          <a:p>
            <a:pPr marL="2362200" marR="351790" indent="-1102360">
              <a:lnSpc>
                <a:spcPct val="100000"/>
              </a:lnSpc>
              <a:spcBef>
                <a:spcPts val="335"/>
              </a:spcBef>
            </a:pPr>
            <a:r>
              <a:rPr sz="1400" b="1" spc="-15" dirty="0">
                <a:solidFill>
                  <a:srgbClr val="4D4D00"/>
                </a:solidFill>
                <a:latin typeface="Times New Roman"/>
                <a:cs typeface="Times New Roman"/>
              </a:rPr>
              <a:t>ВИГОТОВЛЕННЯ </a:t>
            </a:r>
            <a:r>
              <a:rPr sz="1400" b="1" spc="-5" dirty="0">
                <a:solidFill>
                  <a:srgbClr val="4D4D00"/>
                </a:solidFill>
                <a:latin typeface="Times New Roman"/>
                <a:cs typeface="Times New Roman"/>
              </a:rPr>
              <a:t>ПОРОШКІВ ІЗ </a:t>
            </a:r>
            <a:r>
              <a:rPr sz="1400" b="1" spc="-20" dirty="0">
                <a:solidFill>
                  <a:srgbClr val="4D4D00"/>
                </a:solidFill>
                <a:latin typeface="Times New Roman"/>
                <a:cs typeface="Times New Roman"/>
              </a:rPr>
              <a:t>ВАЖКОПОДРІБНЮВАНИМИ,  </a:t>
            </a:r>
            <a:r>
              <a:rPr sz="1400" b="1" spc="-10" dirty="0">
                <a:solidFill>
                  <a:srgbClr val="4D4D00"/>
                </a:solidFill>
                <a:latin typeface="Times New Roman"/>
                <a:cs typeface="Times New Roman"/>
              </a:rPr>
              <a:t>ЛЕТКИМИ</a:t>
            </a:r>
            <a:r>
              <a:rPr sz="1400" b="1" dirty="0">
                <a:solidFill>
                  <a:srgbClr val="4D4D00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Times New Roman"/>
                <a:cs typeface="Times New Roman"/>
              </a:rPr>
              <a:t>РЕЧОВИНАМИ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9" name="Номер слайда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49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1439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107" y="1448180"/>
            <a:ext cx="107696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442805" y="771779"/>
            <a:ext cx="11341947" cy="873760"/>
            <a:chOff x="332104" y="771779"/>
            <a:chExt cx="8506460" cy="873760"/>
          </a:xfrm>
        </p:grpSpPr>
        <p:sp>
          <p:nvSpPr>
            <p:cNvPr id="7" name="object 7"/>
            <p:cNvSpPr/>
            <p:nvPr/>
          </p:nvSpPr>
          <p:spPr>
            <a:xfrm>
              <a:off x="337184" y="830834"/>
              <a:ext cx="8496300" cy="809625"/>
            </a:xfrm>
            <a:custGeom>
              <a:avLst/>
              <a:gdLst/>
              <a:ahLst/>
              <a:cxnLst/>
              <a:rect l="l" t="t" r="r" b="b"/>
              <a:pathLst>
                <a:path w="8496300" h="809625">
                  <a:moveTo>
                    <a:pt x="8496300" y="0"/>
                  </a:moveTo>
                  <a:lnTo>
                    <a:pt x="8492063" y="20970"/>
                  </a:lnTo>
                  <a:lnTo>
                    <a:pt x="8480504" y="38131"/>
                  </a:lnTo>
                  <a:lnTo>
                    <a:pt x="8463349" y="49720"/>
                  </a:lnTo>
                  <a:lnTo>
                    <a:pt x="8442325" y="53975"/>
                  </a:lnTo>
                  <a:lnTo>
                    <a:pt x="53962" y="53975"/>
                  </a:lnTo>
                  <a:lnTo>
                    <a:pt x="32955" y="58211"/>
                  </a:lnTo>
                  <a:lnTo>
                    <a:pt x="15803" y="69770"/>
                  </a:lnTo>
                  <a:lnTo>
                    <a:pt x="4240" y="86925"/>
                  </a:lnTo>
                  <a:lnTo>
                    <a:pt x="0" y="107950"/>
                  </a:lnTo>
                  <a:lnTo>
                    <a:pt x="0" y="755395"/>
                  </a:lnTo>
                  <a:lnTo>
                    <a:pt x="4240" y="776420"/>
                  </a:lnTo>
                  <a:lnTo>
                    <a:pt x="15803" y="793575"/>
                  </a:lnTo>
                  <a:lnTo>
                    <a:pt x="32955" y="805134"/>
                  </a:lnTo>
                  <a:lnTo>
                    <a:pt x="53962" y="809370"/>
                  </a:lnTo>
                  <a:lnTo>
                    <a:pt x="74961" y="805134"/>
                  </a:lnTo>
                  <a:lnTo>
                    <a:pt x="92109" y="793575"/>
                  </a:lnTo>
                  <a:lnTo>
                    <a:pt x="103672" y="776420"/>
                  </a:lnTo>
                  <a:lnTo>
                    <a:pt x="107911" y="755395"/>
                  </a:lnTo>
                  <a:lnTo>
                    <a:pt x="107924" y="701420"/>
                  </a:lnTo>
                  <a:lnTo>
                    <a:pt x="8442325" y="701420"/>
                  </a:lnTo>
                  <a:lnTo>
                    <a:pt x="8463349" y="697184"/>
                  </a:lnTo>
                  <a:lnTo>
                    <a:pt x="8480504" y="685625"/>
                  </a:lnTo>
                  <a:lnTo>
                    <a:pt x="8492063" y="668470"/>
                  </a:lnTo>
                  <a:lnTo>
                    <a:pt x="8496300" y="647445"/>
                  </a:lnTo>
                  <a:lnTo>
                    <a:pt x="8496300" y="161925"/>
                  </a:lnTo>
                  <a:lnTo>
                    <a:pt x="53962" y="161925"/>
                  </a:lnTo>
                  <a:lnTo>
                    <a:pt x="53949" y="107950"/>
                  </a:lnTo>
                  <a:lnTo>
                    <a:pt x="56069" y="97401"/>
                  </a:lnTo>
                  <a:lnTo>
                    <a:pt x="61850" y="88804"/>
                  </a:lnTo>
                  <a:lnTo>
                    <a:pt x="70424" y="83018"/>
                  </a:lnTo>
                  <a:lnTo>
                    <a:pt x="80924" y="80899"/>
                  </a:lnTo>
                  <a:lnTo>
                    <a:pt x="8496300" y="80899"/>
                  </a:lnTo>
                  <a:lnTo>
                    <a:pt x="8496300" y="0"/>
                  </a:lnTo>
                  <a:close/>
                </a:path>
                <a:path w="8496300" h="809625">
                  <a:moveTo>
                    <a:pt x="8496300" y="80899"/>
                  </a:moveTo>
                  <a:lnTo>
                    <a:pt x="80924" y="80899"/>
                  </a:lnTo>
                  <a:lnTo>
                    <a:pt x="91431" y="83018"/>
                  </a:lnTo>
                  <a:lnTo>
                    <a:pt x="100009" y="88804"/>
                  </a:lnTo>
                  <a:lnTo>
                    <a:pt x="105791" y="97401"/>
                  </a:lnTo>
                  <a:lnTo>
                    <a:pt x="107911" y="107950"/>
                  </a:lnTo>
                  <a:lnTo>
                    <a:pt x="103672" y="128920"/>
                  </a:lnTo>
                  <a:lnTo>
                    <a:pt x="92109" y="146081"/>
                  </a:lnTo>
                  <a:lnTo>
                    <a:pt x="74961" y="157670"/>
                  </a:lnTo>
                  <a:lnTo>
                    <a:pt x="53962" y="161925"/>
                  </a:lnTo>
                  <a:lnTo>
                    <a:pt x="8496300" y="161925"/>
                  </a:lnTo>
                  <a:lnTo>
                    <a:pt x="8496300" y="80899"/>
                  </a:lnTo>
                  <a:close/>
                </a:path>
                <a:path w="8496300" h="809625">
                  <a:moveTo>
                    <a:pt x="8388350" y="0"/>
                  </a:moveTo>
                  <a:lnTo>
                    <a:pt x="8388350" y="53975"/>
                  </a:lnTo>
                  <a:lnTo>
                    <a:pt x="8442325" y="53975"/>
                  </a:lnTo>
                  <a:lnTo>
                    <a:pt x="8442325" y="26924"/>
                  </a:lnTo>
                  <a:lnTo>
                    <a:pt x="8415401" y="26924"/>
                  </a:lnTo>
                  <a:lnTo>
                    <a:pt x="8404852" y="24806"/>
                  </a:lnTo>
                  <a:lnTo>
                    <a:pt x="8396255" y="19034"/>
                  </a:lnTo>
                  <a:lnTo>
                    <a:pt x="8390469" y="10475"/>
                  </a:lnTo>
                  <a:lnTo>
                    <a:pt x="8388350" y="0"/>
                  </a:lnTo>
                  <a:close/>
                </a:path>
                <a:path w="8496300" h="809625">
                  <a:moveTo>
                    <a:pt x="8442325" y="0"/>
                  </a:moveTo>
                  <a:lnTo>
                    <a:pt x="8440207" y="10475"/>
                  </a:lnTo>
                  <a:lnTo>
                    <a:pt x="8434435" y="19034"/>
                  </a:lnTo>
                  <a:lnTo>
                    <a:pt x="8425876" y="24806"/>
                  </a:lnTo>
                  <a:lnTo>
                    <a:pt x="8415401" y="26924"/>
                  </a:lnTo>
                  <a:lnTo>
                    <a:pt x="8442325" y="26924"/>
                  </a:lnTo>
                  <a:lnTo>
                    <a:pt x="8442325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1134" y="776859"/>
              <a:ext cx="8442960" cy="215900"/>
            </a:xfrm>
            <a:custGeom>
              <a:avLst/>
              <a:gdLst/>
              <a:ahLst/>
              <a:cxnLst/>
              <a:rect l="l" t="t" r="r" b="b"/>
              <a:pathLst>
                <a:path w="8442960" h="215900">
                  <a:moveTo>
                    <a:pt x="26974" y="134874"/>
                  </a:moveTo>
                  <a:lnTo>
                    <a:pt x="16475" y="136993"/>
                  </a:lnTo>
                  <a:lnTo>
                    <a:pt x="7900" y="142779"/>
                  </a:lnTo>
                  <a:lnTo>
                    <a:pt x="2119" y="151376"/>
                  </a:lnTo>
                  <a:lnTo>
                    <a:pt x="0" y="161925"/>
                  </a:lnTo>
                  <a:lnTo>
                    <a:pt x="12" y="215900"/>
                  </a:lnTo>
                  <a:lnTo>
                    <a:pt x="21011" y="211645"/>
                  </a:lnTo>
                  <a:lnTo>
                    <a:pt x="38160" y="200056"/>
                  </a:lnTo>
                  <a:lnTo>
                    <a:pt x="49722" y="182895"/>
                  </a:lnTo>
                  <a:lnTo>
                    <a:pt x="53962" y="161925"/>
                  </a:lnTo>
                  <a:lnTo>
                    <a:pt x="51842" y="151376"/>
                  </a:lnTo>
                  <a:lnTo>
                    <a:pt x="46059" y="142779"/>
                  </a:lnTo>
                  <a:lnTo>
                    <a:pt x="37481" y="136993"/>
                  </a:lnTo>
                  <a:lnTo>
                    <a:pt x="26974" y="134874"/>
                  </a:lnTo>
                  <a:close/>
                </a:path>
                <a:path w="8442960" h="215900">
                  <a:moveTo>
                    <a:pt x="8442350" y="53975"/>
                  </a:moveTo>
                  <a:lnTo>
                    <a:pt x="8388375" y="53975"/>
                  </a:lnTo>
                  <a:lnTo>
                    <a:pt x="8388375" y="107950"/>
                  </a:lnTo>
                  <a:lnTo>
                    <a:pt x="8409399" y="103713"/>
                  </a:lnTo>
                  <a:lnTo>
                    <a:pt x="8426554" y="92154"/>
                  </a:lnTo>
                  <a:lnTo>
                    <a:pt x="8438113" y="74999"/>
                  </a:lnTo>
                  <a:lnTo>
                    <a:pt x="8442350" y="53975"/>
                  </a:lnTo>
                  <a:close/>
                </a:path>
                <a:path w="8442960" h="215900">
                  <a:moveTo>
                    <a:pt x="8388375" y="0"/>
                  </a:moveTo>
                  <a:lnTo>
                    <a:pt x="8367350" y="4236"/>
                  </a:lnTo>
                  <a:lnTo>
                    <a:pt x="8350196" y="15795"/>
                  </a:lnTo>
                  <a:lnTo>
                    <a:pt x="8338637" y="32950"/>
                  </a:lnTo>
                  <a:lnTo>
                    <a:pt x="8334400" y="53975"/>
                  </a:lnTo>
                  <a:lnTo>
                    <a:pt x="8336519" y="64450"/>
                  </a:lnTo>
                  <a:lnTo>
                    <a:pt x="8342306" y="73009"/>
                  </a:lnTo>
                  <a:lnTo>
                    <a:pt x="8350902" y="78781"/>
                  </a:lnTo>
                  <a:lnTo>
                    <a:pt x="8361451" y="80899"/>
                  </a:lnTo>
                  <a:lnTo>
                    <a:pt x="8371926" y="78781"/>
                  </a:lnTo>
                  <a:lnTo>
                    <a:pt x="8380485" y="73009"/>
                  </a:lnTo>
                  <a:lnTo>
                    <a:pt x="8386258" y="64450"/>
                  </a:lnTo>
                  <a:lnTo>
                    <a:pt x="8388375" y="53975"/>
                  </a:lnTo>
                  <a:lnTo>
                    <a:pt x="8442350" y="53975"/>
                  </a:lnTo>
                  <a:lnTo>
                    <a:pt x="8438113" y="32950"/>
                  </a:lnTo>
                  <a:lnTo>
                    <a:pt x="8426554" y="15795"/>
                  </a:lnTo>
                  <a:lnTo>
                    <a:pt x="8409399" y="4236"/>
                  </a:lnTo>
                  <a:lnTo>
                    <a:pt x="8388375" y="0"/>
                  </a:lnTo>
                  <a:close/>
                </a:path>
              </a:pathLst>
            </a:custGeom>
            <a:solidFill>
              <a:srgbClr val="B4CD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7184" y="776859"/>
              <a:ext cx="8496300" cy="863600"/>
            </a:xfrm>
            <a:custGeom>
              <a:avLst/>
              <a:gdLst/>
              <a:ahLst/>
              <a:cxnLst/>
              <a:rect l="l" t="t" r="r" b="b"/>
              <a:pathLst>
                <a:path w="8496300" h="863600">
                  <a:moveTo>
                    <a:pt x="0" y="161925"/>
                  </a:moveTo>
                  <a:lnTo>
                    <a:pt x="4240" y="140900"/>
                  </a:lnTo>
                  <a:lnTo>
                    <a:pt x="15803" y="123745"/>
                  </a:lnTo>
                  <a:lnTo>
                    <a:pt x="32955" y="112186"/>
                  </a:lnTo>
                  <a:lnTo>
                    <a:pt x="53962" y="107950"/>
                  </a:lnTo>
                  <a:lnTo>
                    <a:pt x="8388350" y="107950"/>
                  </a:lnTo>
                  <a:lnTo>
                    <a:pt x="8388350" y="53975"/>
                  </a:lnTo>
                  <a:lnTo>
                    <a:pt x="8392586" y="32950"/>
                  </a:lnTo>
                  <a:lnTo>
                    <a:pt x="8404145" y="15795"/>
                  </a:lnTo>
                  <a:lnTo>
                    <a:pt x="8421300" y="4236"/>
                  </a:lnTo>
                  <a:lnTo>
                    <a:pt x="8442325" y="0"/>
                  </a:lnTo>
                  <a:lnTo>
                    <a:pt x="8463349" y="4236"/>
                  </a:lnTo>
                  <a:lnTo>
                    <a:pt x="8480504" y="15795"/>
                  </a:lnTo>
                  <a:lnTo>
                    <a:pt x="8492063" y="32950"/>
                  </a:lnTo>
                  <a:lnTo>
                    <a:pt x="8496300" y="53975"/>
                  </a:lnTo>
                  <a:lnTo>
                    <a:pt x="8496300" y="701420"/>
                  </a:lnTo>
                  <a:lnTo>
                    <a:pt x="8492063" y="722445"/>
                  </a:lnTo>
                  <a:lnTo>
                    <a:pt x="8480504" y="739600"/>
                  </a:lnTo>
                  <a:lnTo>
                    <a:pt x="8463349" y="751159"/>
                  </a:lnTo>
                  <a:lnTo>
                    <a:pt x="8442325" y="755395"/>
                  </a:lnTo>
                  <a:lnTo>
                    <a:pt x="107924" y="755395"/>
                  </a:lnTo>
                  <a:lnTo>
                    <a:pt x="107924" y="809370"/>
                  </a:lnTo>
                  <a:lnTo>
                    <a:pt x="103684" y="830395"/>
                  </a:lnTo>
                  <a:lnTo>
                    <a:pt x="92121" y="847550"/>
                  </a:lnTo>
                  <a:lnTo>
                    <a:pt x="74968" y="859109"/>
                  </a:lnTo>
                  <a:lnTo>
                    <a:pt x="53962" y="863345"/>
                  </a:lnTo>
                  <a:lnTo>
                    <a:pt x="32963" y="859109"/>
                  </a:lnTo>
                  <a:lnTo>
                    <a:pt x="15814" y="847550"/>
                  </a:lnTo>
                  <a:lnTo>
                    <a:pt x="4252" y="830395"/>
                  </a:lnTo>
                  <a:lnTo>
                    <a:pt x="12" y="809370"/>
                  </a:lnTo>
                  <a:lnTo>
                    <a:pt x="0" y="16192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20582" y="825881"/>
              <a:ext cx="117855" cy="6388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2244" y="906780"/>
              <a:ext cx="117817" cy="9093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45109" y="938784"/>
              <a:ext cx="0" cy="593725"/>
            </a:xfrm>
            <a:custGeom>
              <a:avLst/>
              <a:gdLst/>
              <a:ahLst/>
              <a:cxnLst/>
              <a:rect l="l" t="t" r="r" b="b"/>
              <a:pathLst>
                <a:path h="593725">
                  <a:moveTo>
                    <a:pt x="0" y="0"/>
                  </a:moveTo>
                  <a:lnTo>
                    <a:pt x="0" y="59347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250269" y="2776601"/>
            <a:ext cx="2604347" cy="370840"/>
            <a:chOff x="1687702" y="2776601"/>
            <a:chExt cx="1953260" cy="370840"/>
          </a:xfrm>
        </p:grpSpPr>
        <p:sp>
          <p:nvSpPr>
            <p:cNvPr id="14" name="object 14"/>
            <p:cNvSpPr/>
            <p:nvPr/>
          </p:nvSpPr>
          <p:spPr>
            <a:xfrm>
              <a:off x="1692782" y="2781681"/>
              <a:ext cx="1943100" cy="360680"/>
            </a:xfrm>
            <a:custGeom>
              <a:avLst/>
              <a:gdLst/>
              <a:ahLst/>
              <a:cxnLst/>
              <a:rect l="l" t="t" r="r" b="b"/>
              <a:pathLst>
                <a:path w="1943100" h="360680">
                  <a:moveTo>
                    <a:pt x="1883029" y="0"/>
                  </a:moveTo>
                  <a:lnTo>
                    <a:pt x="60071" y="0"/>
                  </a:lnTo>
                  <a:lnTo>
                    <a:pt x="36701" y="4724"/>
                  </a:lnTo>
                  <a:lnTo>
                    <a:pt x="17605" y="17605"/>
                  </a:lnTo>
                  <a:lnTo>
                    <a:pt x="4724" y="36701"/>
                  </a:lnTo>
                  <a:lnTo>
                    <a:pt x="0" y="60071"/>
                  </a:lnTo>
                  <a:lnTo>
                    <a:pt x="0" y="300355"/>
                  </a:lnTo>
                  <a:lnTo>
                    <a:pt x="4724" y="323724"/>
                  </a:lnTo>
                  <a:lnTo>
                    <a:pt x="17605" y="342820"/>
                  </a:lnTo>
                  <a:lnTo>
                    <a:pt x="36701" y="355701"/>
                  </a:lnTo>
                  <a:lnTo>
                    <a:pt x="60071" y="360426"/>
                  </a:lnTo>
                  <a:lnTo>
                    <a:pt x="1883029" y="360426"/>
                  </a:lnTo>
                  <a:lnTo>
                    <a:pt x="1906398" y="355701"/>
                  </a:lnTo>
                  <a:lnTo>
                    <a:pt x="1925494" y="342820"/>
                  </a:lnTo>
                  <a:lnTo>
                    <a:pt x="1938375" y="323724"/>
                  </a:lnTo>
                  <a:lnTo>
                    <a:pt x="1943100" y="300355"/>
                  </a:lnTo>
                  <a:lnTo>
                    <a:pt x="1943100" y="60071"/>
                  </a:lnTo>
                  <a:lnTo>
                    <a:pt x="1938375" y="36701"/>
                  </a:lnTo>
                  <a:lnTo>
                    <a:pt x="1925494" y="17605"/>
                  </a:lnTo>
                  <a:lnTo>
                    <a:pt x="1906398" y="4724"/>
                  </a:lnTo>
                  <a:lnTo>
                    <a:pt x="1883029" y="0"/>
                  </a:lnTo>
                  <a:close/>
                </a:path>
              </a:pathLst>
            </a:custGeom>
            <a:solidFill>
              <a:srgbClr val="FFFF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92782" y="2781681"/>
              <a:ext cx="1943100" cy="360680"/>
            </a:xfrm>
            <a:custGeom>
              <a:avLst/>
              <a:gdLst/>
              <a:ahLst/>
              <a:cxnLst/>
              <a:rect l="l" t="t" r="r" b="b"/>
              <a:pathLst>
                <a:path w="1943100" h="360680">
                  <a:moveTo>
                    <a:pt x="0" y="60071"/>
                  </a:moveTo>
                  <a:lnTo>
                    <a:pt x="4724" y="36701"/>
                  </a:lnTo>
                  <a:lnTo>
                    <a:pt x="17605" y="17605"/>
                  </a:lnTo>
                  <a:lnTo>
                    <a:pt x="36701" y="4724"/>
                  </a:lnTo>
                  <a:lnTo>
                    <a:pt x="60071" y="0"/>
                  </a:lnTo>
                  <a:lnTo>
                    <a:pt x="1883029" y="0"/>
                  </a:lnTo>
                  <a:lnTo>
                    <a:pt x="1906398" y="4724"/>
                  </a:lnTo>
                  <a:lnTo>
                    <a:pt x="1925494" y="17605"/>
                  </a:lnTo>
                  <a:lnTo>
                    <a:pt x="1938375" y="36701"/>
                  </a:lnTo>
                  <a:lnTo>
                    <a:pt x="1943100" y="60071"/>
                  </a:lnTo>
                  <a:lnTo>
                    <a:pt x="1943100" y="300355"/>
                  </a:lnTo>
                  <a:lnTo>
                    <a:pt x="1938375" y="323724"/>
                  </a:lnTo>
                  <a:lnTo>
                    <a:pt x="1925494" y="342820"/>
                  </a:lnTo>
                  <a:lnTo>
                    <a:pt x="1906398" y="355701"/>
                  </a:lnTo>
                  <a:lnTo>
                    <a:pt x="1883029" y="360426"/>
                  </a:lnTo>
                  <a:lnTo>
                    <a:pt x="60071" y="360426"/>
                  </a:lnTo>
                  <a:lnTo>
                    <a:pt x="36701" y="355701"/>
                  </a:lnTo>
                  <a:lnTo>
                    <a:pt x="17605" y="342820"/>
                  </a:lnTo>
                  <a:lnTo>
                    <a:pt x="4724" y="323724"/>
                  </a:lnTo>
                  <a:lnTo>
                    <a:pt x="0" y="300355"/>
                  </a:lnTo>
                  <a:lnTo>
                    <a:pt x="0" y="6007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558288" y="2820671"/>
            <a:ext cx="1987973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Екстракти</a:t>
            </a:r>
            <a:r>
              <a:rPr sz="1600" b="1" spc="-6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сухі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713476" y="3213735"/>
            <a:ext cx="2438400" cy="1178560"/>
            <a:chOff x="4285107" y="3213735"/>
            <a:chExt cx="1828800" cy="1178560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85107" y="3934587"/>
              <a:ext cx="1828800" cy="4572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6735" y="3213735"/>
              <a:ext cx="1714500" cy="457200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5854126" y="3179318"/>
            <a:ext cx="2196252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Extracta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sicca</a:t>
            </a:r>
            <a:endParaRPr sz="16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tabLst>
                <a:tab pos="594995" algn="l"/>
                <a:tab pos="1621155" algn="l"/>
              </a:tabLst>
            </a:pPr>
            <a:r>
              <a:rPr sz="1600" b="1" u="sng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(1:2)	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262463" y="3856354"/>
            <a:ext cx="2604347" cy="370840"/>
            <a:chOff x="1696847" y="3856354"/>
            <a:chExt cx="1953260" cy="370840"/>
          </a:xfrm>
        </p:grpSpPr>
        <p:sp>
          <p:nvSpPr>
            <p:cNvPr id="22" name="object 22"/>
            <p:cNvSpPr/>
            <p:nvPr/>
          </p:nvSpPr>
          <p:spPr>
            <a:xfrm>
              <a:off x="1701927" y="3861434"/>
              <a:ext cx="1943100" cy="360680"/>
            </a:xfrm>
            <a:custGeom>
              <a:avLst/>
              <a:gdLst/>
              <a:ahLst/>
              <a:cxnLst/>
              <a:rect l="l" t="t" r="r" b="b"/>
              <a:pathLst>
                <a:path w="1943100" h="360679">
                  <a:moveTo>
                    <a:pt x="1883028" y="0"/>
                  </a:moveTo>
                  <a:lnTo>
                    <a:pt x="60071" y="0"/>
                  </a:lnTo>
                  <a:lnTo>
                    <a:pt x="36701" y="4724"/>
                  </a:lnTo>
                  <a:lnTo>
                    <a:pt x="17605" y="17605"/>
                  </a:lnTo>
                  <a:lnTo>
                    <a:pt x="4724" y="36701"/>
                  </a:lnTo>
                  <a:lnTo>
                    <a:pt x="0" y="60070"/>
                  </a:lnTo>
                  <a:lnTo>
                    <a:pt x="0" y="300354"/>
                  </a:lnTo>
                  <a:lnTo>
                    <a:pt x="4724" y="323724"/>
                  </a:lnTo>
                  <a:lnTo>
                    <a:pt x="17605" y="342820"/>
                  </a:lnTo>
                  <a:lnTo>
                    <a:pt x="36701" y="355701"/>
                  </a:lnTo>
                  <a:lnTo>
                    <a:pt x="60071" y="360425"/>
                  </a:lnTo>
                  <a:lnTo>
                    <a:pt x="1883028" y="360425"/>
                  </a:lnTo>
                  <a:lnTo>
                    <a:pt x="1906398" y="355701"/>
                  </a:lnTo>
                  <a:lnTo>
                    <a:pt x="1925494" y="342820"/>
                  </a:lnTo>
                  <a:lnTo>
                    <a:pt x="1938375" y="323724"/>
                  </a:lnTo>
                  <a:lnTo>
                    <a:pt x="1943100" y="300354"/>
                  </a:lnTo>
                  <a:lnTo>
                    <a:pt x="1943100" y="60070"/>
                  </a:lnTo>
                  <a:lnTo>
                    <a:pt x="1938375" y="36701"/>
                  </a:lnTo>
                  <a:lnTo>
                    <a:pt x="1925494" y="17605"/>
                  </a:lnTo>
                  <a:lnTo>
                    <a:pt x="1906398" y="4724"/>
                  </a:lnTo>
                  <a:lnTo>
                    <a:pt x="1883028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701927" y="3861434"/>
              <a:ext cx="1943100" cy="360680"/>
            </a:xfrm>
            <a:custGeom>
              <a:avLst/>
              <a:gdLst/>
              <a:ahLst/>
              <a:cxnLst/>
              <a:rect l="l" t="t" r="r" b="b"/>
              <a:pathLst>
                <a:path w="1943100" h="360679">
                  <a:moveTo>
                    <a:pt x="0" y="60070"/>
                  </a:moveTo>
                  <a:lnTo>
                    <a:pt x="4724" y="36701"/>
                  </a:lnTo>
                  <a:lnTo>
                    <a:pt x="17605" y="17605"/>
                  </a:lnTo>
                  <a:lnTo>
                    <a:pt x="36701" y="4724"/>
                  </a:lnTo>
                  <a:lnTo>
                    <a:pt x="60071" y="0"/>
                  </a:lnTo>
                  <a:lnTo>
                    <a:pt x="1883028" y="0"/>
                  </a:lnTo>
                  <a:lnTo>
                    <a:pt x="1906398" y="4724"/>
                  </a:lnTo>
                  <a:lnTo>
                    <a:pt x="1925494" y="17605"/>
                  </a:lnTo>
                  <a:lnTo>
                    <a:pt x="1938375" y="36701"/>
                  </a:lnTo>
                  <a:lnTo>
                    <a:pt x="1943100" y="60070"/>
                  </a:lnTo>
                  <a:lnTo>
                    <a:pt x="1943100" y="300354"/>
                  </a:lnTo>
                  <a:lnTo>
                    <a:pt x="1938375" y="323724"/>
                  </a:lnTo>
                  <a:lnTo>
                    <a:pt x="1925494" y="342820"/>
                  </a:lnTo>
                  <a:lnTo>
                    <a:pt x="1906398" y="355701"/>
                  </a:lnTo>
                  <a:lnTo>
                    <a:pt x="1883028" y="360425"/>
                  </a:lnTo>
                  <a:lnTo>
                    <a:pt x="60071" y="360425"/>
                  </a:lnTo>
                  <a:lnTo>
                    <a:pt x="36701" y="355701"/>
                  </a:lnTo>
                  <a:lnTo>
                    <a:pt x="17605" y="342820"/>
                  </a:lnTo>
                  <a:lnTo>
                    <a:pt x="4724" y="323724"/>
                  </a:lnTo>
                  <a:lnTo>
                    <a:pt x="0" y="300354"/>
                  </a:lnTo>
                  <a:lnTo>
                    <a:pt x="0" y="6007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2528485" y="3900679"/>
            <a:ext cx="207264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Екстракти</a:t>
            </a:r>
            <a:r>
              <a:rPr sz="1600" b="1" spc="-3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густі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808980" y="2278760"/>
            <a:ext cx="5759873" cy="528320"/>
            <a:chOff x="4356734" y="2278760"/>
            <a:chExt cx="4319905" cy="528320"/>
          </a:xfrm>
        </p:grpSpPr>
        <p:sp>
          <p:nvSpPr>
            <p:cNvPr id="26" name="object 26"/>
            <p:cNvSpPr/>
            <p:nvPr/>
          </p:nvSpPr>
          <p:spPr>
            <a:xfrm>
              <a:off x="4356734" y="2348102"/>
              <a:ext cx="1722120" cy="459105"/>
            </a:xfrm>
            <a:custGeom>
              <a:avLst/>
              <a:gdLst/>
              <a:ahLst/>
              <a:cxnLst/>
              <a:rect l="l" t="t" r="r" b="b"/>
              <a:pathLst>
                <a:path w="1722120" h="459105">
                  <a:moveTo>
                    <a:pt x="1645665" y="0"/>
                  </a:moveTo>
                  <a:lnTo>
                    <a:pt x="76453" y="0"/>
                  </a:lnTo>
                  <a:lnTo>
                    <a:pt x="46720" y="6016"/>
                  </a:lnTo>
                  <a:lnTo>
                    <a:pt x="22415" y="22415"/>
                  </a:lnTo>
                  <a:lnTo>
                    <a:pt x="6016" y="46720"/>
                  </a:lnTo>
                  <a:lnTo>
                    <a:pt x="0" y="76454"/>
                  </a:lnTo>
                  <a:lnTo>
                    <a:pt x="0" y="382270"/>
                  </a:lnTo>
                  <a:lnTo>
                    <a:pt x="6016" y="412003"/>
                  </a:lnTo>
                  <a:lnTo>
                    <a:pt x="22415" y="436308"/>
                  </a:lnTo>
                  <a:lnTo>
                    <a:pt x="46720" y="452707"/>
                  </a:lnTo>
                  <a:lnTo>
                    <a:pt x="76453" y="458724"/>
                  </a:lnTo>
                  <a:lnTo>
                    <a:pt x="1645665" y="458724"/>
                  </a:lnTo>
                  <a:lnTo>
                    <a:pt x="1675399" y="452707"/>
                  </a:lnTo>
                  <a:lnTo>
                    <a:pt x="1699704" y="436308"/>
                  </a:lnTo>
                  <a:lnTo>
                    <a:pt x="1716103" y="412003"/>
                  </a:lnTo>
                  <a:lnTo>
                    <a:pt x="1722119" y="382270"/>
                  </a:lnTo>
                  <a:lnTo>
                    <a:pt x="1722119" y="76454"/>
                  </a:lnTo>
                  <a:lnTo>
                    <a:pt x="1716103" y="46720"/>
                  </a:lnTo>
                  <a:lnTo>
                    <a:pt x="1699704" y="22415"/>
                  </a:lnTo>
                  <a:lnTo>
                    <a:pt x="1675399" y="6016"/>
                  </a:lnTo>
                  <a:lnTo>
                    <a:pt x="1645665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588632" y="2278760"/>
              <a:ext cx="2087880" cy="528320"/>
            </a:xfrm>
            <a:custGeom>
              <a:avLst/>
              <a:gdLst/>
              <a:ahLst/>
              <a:cxnLst/>
              <a:rect l="l" t="t" r="r" b="b"/>
              <a:pathLst>
                <a:path w="2087879" h="528319">
                  <a:moveTo>
                    <a:pt x="1999869" y="0"/>
                  </a:moveTo>
                  <a:lnTo>
                    <a:pt x="88011" y="0"/>
                  </a:lnTo>
                  <a:lnTo>
                    <a:pt x="53738" y="6911"/>
                  </a:lnTo>
                  <a:lnTo>
                    <a:pt x="25765" y="25765"/>
                  </a:lnTo>
                  <a:lnTo>
                    <a:pt x="6911" y="53738"/>
                  </a:lnTo>
                  <a:lnTo>
                    <a:pt x="0" y="88011"/>
                  </a:lnTo>
                  <a:lnTo>
                    <a:pt x="0" y="440054"/>
                  </a:lnTo>
                  <a:lnTo>
                    <a:pt x="6911" y="474327"/>
                  </a:lnTo>
                  <a:lnTo>
                    <a:pt x="25765" y="502300"/>
                  </a:lnTo>
                  <a:lnTo>
                    <a:pt x="53738" y="521154"/>
                  </a:lnTo>
                  <a:lnTo>
                    <a:pt x="88011" y="528065"/>
                  </a:lnTo>
                  <a:lnTo>
                    <a:pt x="1999869" y="528065"/>
                  </a:lnTo>
                  <a:lnTo>
                    <a:pt x="2034141" y="521154"/>
                  </a:lnTo>
                  <a:lnTo>
                    <a:pt x="2062114" y="502300"/>
                  </a:lnTo>
                  <a:lnTo>
                    <a:pt x="2080968" y="474327"/>
                  </a:lnTo>
                  <a:lnTo>
                    <a:pt x="2087880" y="440054"/>
                  </a:lnTo>
                  <a:lnTo>
                    <a:pt x="2087880" y="88011"/>
                  </a:lnTo>
                  <a:lnTo>
                    <a:pt x="2080968" y="53738"/>
                  </a:lnTo>
                  <a:lnTo>
                    <a:pt x="2062114" y="25765"/>
                  </a:lnTo>
                  <a:lnTo>
                    <a:pt x="2034141" y="6911"/>
                  </a:lnTo>
                  <a:lnTo>
                    <a:pt x="1999869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854341" y="2314956"/>
            <a:ext cx="2205567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Extracta sicca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tabLst>
                <a:tab pos="598805" algn="l"/>
                <a:tab pos="1628139" algn="l"/>
              </a:tabLst>
            </a:pPr>
            <a:r>
              <a:rPr sz="1600" b="1" u="sng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(1:1)	</a:t>
            </a:r>
            <a:endParaRPr sz="16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784843" y="2278760"/>
            <a:ext cx="2783840" cy="528320"/>
          </a:xfrm>
          <a:custGeom>
            <a:avLst/>
            <a:gdLst/>
            <a:ahLst/>
            <a:cxnLst/>
            <a:rect l="l" t="t" r="r" b="b"/>
            <a:pathLst>
              <a:path w="2087879" h="528319">
                <a:moveTo>
                  <a:pt x="0" y="88011"/>
                </a:moveTo>
                <a:lnTo>
                  <a:pt x="6911" y="53738"/>
                </a:lnTo>
                <a:lnTo>
                  <a:pt x="25765" y="25765"/>
                </a:lnTo>
                <a:lnTo>
                  <a:pt x="53738" y="6911"/>
                </a:lnTo>
                <a:lnTo>
                  <a:pt x="88011" y="0"/>
                </a:lnTo>
                <a:lnTo>
                  <a:pt x="1999869" y="0"/>
                </a:lnTo>
                <a:lnTo>
                  <a:pt x="2034141" y="6911"/>
                </a:lnTo>
                <a:lnTo>
                  <a:pt x="2062114" y="25765"/>
                </a:lnTo>
                <a:lnTo>
                  <a:pt x="2080968" y="53738"/>
                </a:lnTo>
                <a:lnTo>
                  <a:pt x="2087880" y="88011"/>
                </a:lnTo>
                <a:lnTo>
                  <a:pt x="2087880" y="440054"/>
                </a:lnTo>
                <a:lnTo>
                  <a:pt x="2080968" y="474327"/>
                </a:lnTo>
                <a:lnTo>
                  <a:pt x="2062114" y="502300"/>
                </a:lnTo>
                <a:lnTo>
                  <a:pt x="2034141" y="521154"/>
                </a:lnTo>
                <a:lnTo>
                  <a:pt x="1999869" y="528065"/>
                </a:lnTo>
                <a:lnTo>
                  <a:pt x="88011" y="528065"/>
                </a:lnTo>
                <a:lnTo>
                  <a:pt x="53738" y="521154"/>
                </a:lnTo>
                <a:lnTo>
                  <a:pt x="25765" y="502300"/>
                </a:lnTo>
                <a:lnTo>
                  <a:pt x="6911" y="474327"/>
                </a:lnTo>
                <a:lnTo>
                  <a:pt x="0" y="440054"/>
                </a:lnTo>
                <a:lnTo>
                  <a:pt x="0" y="88011"/>
                </a:lnTo>
                <a:close/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8903885" y="2279905"/>
            <a:ext cx="254761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1495" marR="5080" indent="-51943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100% вміст</a:t>
            </a:r>
            <a:r>
              <a:rPr sz="1600" b="1" spc="-6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діючих  речовин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8778071" y="3098927"/>
            <a:ext cx="2797387" cy="577215"/>
            <a:chOff x="6583553" y="3098926"/>
            <a:chExt cx="2098040" cy="577215"/>
          </a:xfrm>
        </p:grpSpPr>
        <p:sp>
          <p:nvSpPr>
            <p:cNvPr id="32" name="object 32"/>
            <p:cNvSpPr/>
            <p:nvPr/>
          </p:nvSpPr>
          <p:spPr>
            <a:xfrm>
              <a:off x="6588633" y="3104006"/>
              <a:ext cx="2087880" cy="567055"/>
            </a:xfrm>
            <a:custGeom>
              <a:avLst/>
              <a:gdLst/>
              <a:ahLst/>
              <a:cxnLst/>
              <a:rect l="l" t="t" r="r" b="b"/>
              <a:pathLst>
                <a:path w="2087879" h="567054">
                  <a:moveTo>
                    <a:pt x="1993392" y="0"/>
                  </a:moveTo>
                  <a:lnTo>
                    <a:pt x="94488" y="0"/>
                  </a:lnTo>
                  <a:lnTo>
                    <a:pt x="57703" y="7423"/>
                  </a:lnTo>
                  <a:lnTo>
                    <a:pt x="27670" y="27670"/>
                  </a:lnTo>
                  <a:lnTo>
                    <a:pt x="7423" y="57703"/>
                  </a:lnTo>
                  <a:lnTo>
                    <a:pt x="0" y="94487"/>
                  </a:lnTo>
                  <a:lnTo>
                    <a:pt x="0" y="472439"/>
                  </a:lnTo>
                  <a:lnTo>
                    <a:pt x="7423" y="509224"/>
                  </a:lnTo>
                  <a:lnTo>
                    <a:pt x="27670" y="539257"/>
                  </a:lnTo>
                  <a:lnTo>
                    <a:pt x="57703" y="559504"/>
                  </a:lnTo>
                  <a:lnTo>
                    <a:pt x="94488" y="566927"/>
                  </a:lnTo>
                  <a:lnTo>
                    <a:pt x="1993392" y="566927"/>
                  </a:lnTo>
                  <a:lnTo>
                    <a:pt x="2030176" y="559504"/>
                  </a:lnTo>
                  <a:lnTo>
                    <a:pt x="2060209" y="539257"/>
                  </a:lnTo>
                  <a:lnTo>
                    <a:pt x="2080456" y="509224"/>
                  </a:lnTo>
                  <a:lnTo>
                    <a:pt x="2087880" y="472439"/>
                  </a:lnTo>
                  <a:lnTo>
                    <a:pt x="2087880" y="94487"/>
                  </a:lnTo>
                  <a:lnTo>
                    <a:pt x="2080456" y="57703"/>
                  </a:lnTo>
                  <a:lnTo>
                    <a:pt x="2060209" y="27670"/>
                  </a:lnTo>
                  <a:lnTo>
                    <a:pt x="2030176" y="7423"/>
                  </a:lnTo>
                  <a:lnTo>
                    <a:pt x="1993392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588633" y="3104006"/>
              <a:ext cx="2087880" cy="567055"/>
            </a:xfrm>
            <a:custGeom>
              <a:avLst/>
              <a:gdLst/>
              <a:ahLst/>
              <a:cxnLst/>
              <a:rect l="l" t="t" r="r" b="b"/>
              <a:pathLst>
                <a:path w="2087879" h="567054">
                  <a:moveTo>
                    <a:pt x="0" y="94487"/>
                  </a:moveTo>
                  <a:lnTo>
                    <a:pt x="7423" y="57703"/>
                  </a:lnTo>
                  <a:lnTo>
                    <a:pt x="27670" y="27670"/>
                  </a:lnTo>
                  <a:lnTo>
                    <a:pt x="57703" y="7423"/>
                  </a:lnTo>
                  <a:lnTo>
                    <a:pt x="94488" y="0"/>
                  </a:lnTo>
                  <a:lnTo>
                    <a:pt x="1993392" y="0"/>
                  </a:lnTo>
                  <a:lnTo>
                    <a:pt x="2030176" y="7423"/>
                  </a:lnTo>
                  <a:lnTo>
                    <a:pt x="2060209" y="27670"/>
                  </a:lnTo>
                  <a:lnTo>
                    <a:pt x="2080456" y="57703"/>
                  </a:lnTo>
                  <a:lnTo>
                    <a:pt x="2087880" y="94487"/>
                  </a:lnTo>
                  <a:lnTo>
                    <a:pt x="2087880" y="472439"/>
                  </a:lnTo>
                  <a:lnTo>
                    <a:pt x="2080456" y="509224"/>
                  </a:lnTo>
                  <a:lnTo>
                    <a:pt x="2060209" y="539257"/>
                  </a:lnTo>
                  <a:lnTo>
                    <a:pt x="2030176" y="559504"/>
                  </a:lnTo>
                  <a:lnTo>
                    <a:pt x="1993392" y="566927"/>
                  </a:lnTo>
                  <a:lnTo>
                    <a:pt x="94488" y="566927"/>
                  </a:lnTo>
                  <a:lnTo>
                    <a:pt x="57703" y="559504"/>
                  </a:lnTo>
                  <a:lnTo>
                    <a:pt x="27670" y="539257"/>
                  </a:lnTo>
                  <a:lnTo>
                    <a:pt x="7423" y="509224"/>
                  </a:lnTo>
                  <a:lnTo>
                    <a:pt x="0" y="472439"/>
                  </a:lnTo>
                  <a:lnTo>
                    <a:pt x="0" y="9448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8902869" y="3124708"/>
            <a:ext cx="25501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0705" marR="5080" indent="-54864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50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%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вміст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діючих  речовин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8778071" y="4036948"/>
            <a:ext cx="2797387" cy="624840"/>
            <a:chOff x="6583553" y="4036948"/>
            <a:chExt cx="2098040" cy="624840"/>
          </a:xfrm>
        </p:grpSpPr>
        <p:sp>
          <p:nvSpPr>
            <p:cNvPr id="36" name="object 36"/>
            <p:cNvSpPr/>
            <p:nvPr/>
          </p:nvSpPr>
          <p:spPr>
            <a:xfrm>
              <a:off x="6588633" y="4042028"/>
              <a:ext cx="2087880" cy="614680"/>
            </a:xfrm>
            <a:custGeom>
              <a:avLst/>
              <a:gdLst/>
              <a:ahLst/>
              <a:cxnLst/>
              <a:rect l="l" t="t" r="r" b="b"/>
              <a:pathLst>
                <a:path w="2087879" h="614679">
                  <a:moveTo>
                    <a:pt x="1985518" y="0"/>
                  </a:moveTo>
                  <a:lnTo>
                    <a:pt x="102362" y="0"/>
                  </a:lnTo>
                  <a:lnTo>
                    <a:pt x="62525" y="8046"/>
                  </a:lnTo>
                  <a:lnTo>
                    <a:pt x="29987" y="29987"/>
                  </a:lnTo>
                  <a:lnTo>
                    <a:pt x="8046" y="62525"/>
                  </a:lnTo>
                  <a:lnTo>
                    <a:pt x="0" y="102362"/>
                  </a:lnTo>
                  <a:lnTo>
                    <a:pt x="0" y="511810"/>
                  </a:lnTo>
                  <a:lnTo>
                    <a:pt x="8046" y="551646"/>
                  </a:lnTo>
                  <a:lnTo>
                    <a:pt x="29987" y="584184"/>
                  </a:lnTo>
                  <a:lnTo>
                    <a:pt x="62525" y="606125"/>
                  </a:lnTo>
                  <a:lnTo>
                    <a:pt x="102362" y="614172"/>
                  </a:lnTo>
                  <a:lnTo>
                    <a:pt x="1985518" y="614172"/>
                  </a:lnTo>
                  <a:lnTo>
                    <a:pt x="2025354" y="606125"/>
                  </a:lnTo>
                  <a:lnTo>
                    <a:pt x="2057892" y="584184"/>
                  </a:lnTo>
                  <a:lnTo>
                    <a:pt x="2079833" y="551646"/>
                  </a:lnTo>
                  <a:lnTo>
                    <a:pt x="2087880" y="511810"/>
                  </a:lnTo>
                  <a:lnTo>
                    <a:pt x="2087880" y="102362"/>
                  </a:lnTo>
                  <a:lnTo>
                    <a:pt x="2079833" y="62525"/>
                  </a:lnTo>
                  <a:lnTo>
                    <a:pt x="2057892" y="29987"/>
                  </a:lnTo>
                  <a:lnTo>
                    <a:pt x="2025354" y="8046"/>
                  </a:lnTo>
                  <a:lnTo>
                    <a:pt x="1985518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588633" y="4042028"/>
              <a:ext cx="2087880" cy="614680"/>
            </a:xfrm>
            <a:custGeom>
              <a:avLst/>
              <a:gdLst/>
              <a:ahLst/>
              <a:cxnLst/>
              <a:rect l="l" t="t" r="r" b="b"/>
              <a:pathLst>
                <a:path w="2087879" h="614679">
                  <a:moveTo>
                    <a:pt x="0" y="102362"/>
                  </a:moveTo>
                  <a:lnTo>
                    <a:pt x="8046" y="62525"/>
                  </a:lnTo>
                  <a:lnTo>
                    <a:pt x="29987" y="29987"/>
                  </a:lnTo>
                  <a:lnTo>
                    <a:pt x="62525" y="8046"/>
                  </a:lnTo>
                  <a:lnTo>
                    <a:pt x="102362" y="0"/>
                  </a:lnTo>
                  <a:lnTo>
                    <a:pt x="1985518" y="0"/>
                  </a:lnTo>
                  <a:lnTo>
                    <a:pt x="2025354" y="8046"/>
                  </a:lnTo>
                  <a:lnTo>
                    <a:pt x="2057892" y="29987"/>
                  </a:lnTo>
                  <a:lnTo>
                    <a:pt x="2079833" y="62525"/>
                  </a:lnTo>
                  <a:lnTo>
                    <a:pt x="2087880" y="102362"/>
                  </a:lnTo>
                  <a:lnTo>
                    <a:pt x="2087880" y="511810"/>
                  </a:lnTo>
                  <a:lnTo>
                    <a:pt x="2079833" y="551646"/>
                  </a:lnTo>
                  <a:lnTo>
                    <a:pt x="2057892" y="584184"/>
                  </a:lnTo>
                  <a:lnTo>
                    <a:pt x="2025354" y="606125"/>
                  </a:lnTo>
                  <a:lnTo>
                    <a:pt x="1985518" y="614172"/>
                  </a:lnTo>
                  <a:lnTo>
                    <a:pt x="102362" y="614172"/>
                  </a:lnTo>
                  <a:lnTo>
                    <a:pt x="62525" y="606125"/>
                  </a:lnTo>
                  <a:lnTo>
                    <a:pt x="29987" y="584184"/>
                  </a:lnTo>
                  <a:lnTo>
                    <a:pt x="8046" y="551646"/>
                  </a:lnTo>
                  <a:lnTo>
                    <a:pt x="0" y="511810"/>
                  </a:lnTo>
                  <a:lnTo>
                    <a:pt x="0" y="10236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8849359" y="4040886"/>
            <a:ext cx="26543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завжди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100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%</a:t>
            </a:r>
            <a:r>
              <a:rPr sz="1600" b="1" spc="-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вміст</a:t>
            </a:r>
            <a:endParaRPr sz="16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діючих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2307166" y="4417948"/>
            <a:ext cx="2604347" cy="370840"/>
            <a:chOff x="1730375" y="4417948"/>
            <a:chExt cx="1953260" cy="370840"/>
          </a:xfrm>
        </p:grpSpPr>
        <p:sp>
          <p:nvSpPr>
            <p:cNvPr id="40" name="object 40"/>
            <p:cNvSpPr/>
            <p:nvPr/>
          </p:nvSpPr>
          <p:spPr>
            <a:xfrm>
              <a:off x="1735455" y="4423028"/>
              <a:ext cx="1943100" cy="360680"/>
            </a:xfrm>
            <a:custGeom>
              <a:avLst/>
              <a:gdLst/>
              <a:ahLst/>
              <a:cxnLst/>
              <a:rect l="l" t="t" r="r" b="b"/>
              <a:pathLst>
                <a:path w="1943100" h="360679">
                  <a:moveTo>
                    <a:pt x="1883029" y="0"/>
                  </a:moveTo>
                  <a:lnTo>
                    <a:pt x="60070" y="0"/>
                  </a:lnTo>
                  <a:lnTo>
                    <a:pt x="36701" y="4724"/>
                  </a:lnTo>
                  <a:lnTo>
                    <a:pt x="17605" y="17605"/>
                  </a:lnTo>
                  <a:lnTo>
                    <a:pt x="4724" y="36701"/>
                  </a:lnTo>
                  <a:lnTo>
                    <a:pt x="0" y="60071"/>
                  </a:lnTo>
                  <a:lnTo>
                    <a:pt x="0" y="300355"/>
                  </a:lnTo>
                  <a:lnTo>
                    <a:pt x="4724" y="323724"/>
                  </a:lnTo>
                  <a:lnTo>
                    <a:pt x="17605" y="342820"/>
                  </a:lnTo>
                  <a:lnTo>
                    <a:pt x="36701" y="355701"/>
                  </a:lnTo>
                  <a:lnTo>
                    <a:pt x="60070" y="360426"/>
                  </a:lnTo>
                  <a:lnTo>
                    <a:pt x="1883029" y="360426"/>
                  </a:lnTo>
                  <a:lnTo>
                    <a:pt x="1906398" y="355701"/>
                  </a:lnTo>
                  <a:lnTo>
                    <a:pt x="1925494" y="342820"/>
                  </a:lnTo>
                  <a:lnTo>
                    <a:pt x="1938375" y="323724"/>
                  </a:lnTo>
                  <a:lnTo>
                    <a:pt x="1943099" y="300355"/>
                  </a:lnTo>
                  <a:lnTo>
                    <a:pt x="1943099" y="60071"/>
                  </a:lnTo>
                  <a:lnTo>
                    <a:pt x="1938375" y="36701"/>
                  </a:lnTo>
                  <a:lnTo>
                    <a:pt x="1925494" y="17605"/>
                  </a:lnTo>
                  <a:lnTo>
                    <a:pt x="1906398" y="4724"/>
                  </a:lnTo>
                  <a:lnTo>
                    <a:pt x="1883029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735455" y="4423028"/>
              <a:ext cx="1943100" cy="360680"/>
            </a:xfrm>
            <a:custGeom>
              <a:avLst/>
              <a:gdLst/>
              <a:ahLst/>
              <a:cxnLst/>
              <a:rect l="l" t="t" r="r" b="b"/>
              <a:pathLst>
                <a:path w="1943100" h="360679">
                  <a:moveTo>
                    <a:pt x="0" y="60071"/>
                  </a:moveTo>
                  <a:lnTo>
                    <a:pt x="4724" y="36701"/>
                  </a:lnTo>
                  <a:lnTo>
                    <a:pt x="17605" y="17605"/>
                  </a:lnTo>
                  <a:lnTo>
                    <a:pt x="36701" y="4724"/>
                  </a:lnTo>
                  <a:lnTo>
                    <a:pt x="60070" y="0"/>
                  </a:lnTo>
                  <a:lnTo>
                    <a:pt x="1883029" y="0"/>
                  </a:lnTo>
                  <a:lnTo>
                    <a:pt x="1906398" y="4724"/>
                  </a:lnTo>
                  <a:lnTo>
                    <a:pt x="1925494" y="17605"/>
                  </a:lnTo>
                  <a:lnTo>
                    <a:pt x="1938375" y="36701"/>
                  </a:lnTo>
                  <a:lnTo>
                    <a:pt x="1943099" y="60071"/>
                  </a:lnTo>
                  <a:lnTo>
                    <a:pt x="1943099" y="300355"/>
                  </a:lnTo>
                  <a:lnTo>
                    <a:pt x="1938375" y="323724"/>
                  </a:lnTo>
                  <a:lnTo>
                    <a:pt x="1925494" y="342820"/>
                  </a:lnTo>
                  <a:lnTo>
                    <a:pt x="1906398" y="355701"/>
                  </a:lnTo>
                  <a:lnTo>
                    <a:pt x="1883029" y="360426"/>
                  </a:lnTo>
                  <a:lnTo>
                    <a:pt x="60070" y="360426"/>
                  </a:lnTo>
                  <a:lnTo>
                    <a:pt x="36701" y="355701"/>
                  </a:lnTo>
                  <a:lnTo>
                    <a:pt x="17605" y="342820"/>
                  </a:lnTo>
                  <a:lnTo>
                    <a:pt x="4724" y="323724"/>
                  </a:lnTo>
                  <a:lnTo>
                    <a:pt x="0" y="300355"/>
                  </a:lnTo>
                  <a:lnTo>
                    <a:pt x="0" y="6007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2568785" y="4462780"/>
            <a:ext cx="208110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Екстракти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рідкі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2850897" y="1709927"/>
            <a:ext cx="8750300" cy="359410"/>
            <a:chOff x="2138172" y="1709927"/>
            <a:chExt cx="6562725" cy="359410"/>
          </a:xfrm>
        </p:grpSpPr>
        <p:sp>
          <p:nvSpPr>
            <p:cNvPr id="44" name="object 44"/>
            <p:cNvSpPr/>
            <p:nvPr/>
          </p:nvSpPr>
          <p:spPr>
            <a:xfrm>
              <a:off x="2143125" y="1714880"/>
              <a:ext cx="6552565" cy="349250"/>
            </a:xfrm>
            <a:custGeom>
              <a:avLst/>
              <a:gdLst/>
              <a:ahLst/>
              <a:cxnLst/>
              <a:rect l="l" t="t" r="r" b="b"/>
              <a:pathLst>
                <a:path w="6552565" h="349250">
                  <a:moveTo>
                    <a:pt x="6494272" y="0"/>
                  </a:moveTo>
                  <a:lnTo>
                    <a:pt x="58166" y="0"/>
                  </a:lnTo>
                  <a:lnTo>
                    <a:pt x="35522" y="4570"/>
                  </a:lnTo>
                  <a:lnTo>
                    <a:pt x="17033" y="17033"/>
                  </a:lnTo>
                  <a:lnTo>
                    <a:pt x="4570" y="35522"/>
                  </a:lnTo>
                  <a:lnTo>
                    <a:pt x="0" y="58166"/>
                  </a:lnTo>
                  <a:lnTo>
                    <a:pt x="0" y="290830"/>
                  </a:lnTo>
                  <a:lnTo>
                    <a:pt x="4570" y="313473"/>
                  </a:lnTo>
                  <a:lnTo>
                    <a:pt x="17033" y="331962"/>
                  </a:lnTo>
                  <a:lnTo>
                    <a:pt x="35522" y="344425"/>
                  </a:lnTo>
                  <a:lnTo>
                    <a:pt x="58166" y="348996"/>
                  </a:lnTo>
                  <a:lnTo>
                    <a:pt x="6494272" y="348996"/>
                  </a:lnTo>
                  <a:lnTo>
                    <a:pt x="6516915" y="344425"/>
                  </a:lnTo>
                  <a:lnTo>
                    <a:pt x="6535404" y="331962"/>
                  </a:lnTo>
                  <a:lnTo>
                    <a:pt x="6547867" y="313473"/>
                  </a:lnTo>
                  <a:lnTo>
                    <a:pt x="6552438" y="290830"/>
                  </a:lnTo>
                  <a:lnTo>
                    <a:pt x="6552438" y="58166"/>
                  </a:lnTo>
                  <a:lnTo>
                    <a:pt x="6547867" y="35522"/>
                  </a:lnTo>
                  <a:lnTo>
                    <a:pt x="6535404" y="17033"/>
                  </a:lnTo>
                  <a:lnTo>
                    <a:pt x="6516915" y="4570"/>
                  </a:lnTo>
                  <a:lnTo>
                    <a:pt x="6494272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143125" y="1714880"/>
              <a:ext cx="6552565" cy="349250"/>
            </a:xfrm>
            <a:custGeom>
              <a:avLst/>
              <a:gdLst/>
              <a:ahLst/>
              <a:cxnLst/>
              <a:rect l="l" t="t" r="r" b="b"/>
              <a:pathLst>
                <a:path w="6552565" h="349250">
                  <a:moveTo>
                    <a:pt x="0" y="58166"/>
                  </a:moveTo>
                  <a:lnTo>
                    <a:pt x="4570" y="35522"/>
                  </a:lnTo>
                  <a:lnTo>
                    <a:pt x="17033" y="17033"/>
                  </a:lnTo>
                  <a:lnTo>
                    <a:pt x="35522" y="4570"/>
                  </a:lnTo>
                  <a:lnTo>
                    <a:pt x="58166" y="0"/>
                  </a:lnTo>
                  <a:lnTo>
                    <a:pt x="6494272" y="0"/>
                  </a:lnTo>
                  <a:lnTo>
                    <a:pt x="6516915" y="4570"/>
                  </a:lnTo>
                  <a:lnTo>
                    <a:pt x="6535404" y="17033"/>
                  </a:lnTo>
                  <a:lnTo>
                    <a:pt x="6547867" y="35522"/>
                  </a:lnTo>
                  <a:lnTo>
                    <a:pt x="6552438" y="58166"/>
                  </a:lnTo>
                  <a:lnTo>
                    <a:pt x="6552438" y="290830"/>
                  </a:lnTo>
                  <a:lnTo>
                    <a:pt x="6547867" y="313473"/>
                  </a:lnTo>
                  <a:lnTo>
                    <a:pt x="6535404" y="331962"/>
                  </a:lnTo>
                  <a:lnTo>
                    <a:pt x="6516915" y="344425"/>
                  </a:lnTo>
                  <a:lnTo>
                    <a:pt x="6494272" y="348996"/>
                  </a:lnTo>
                  <a:lnTo>
                    <a:pt x="58166" y="348996"/>
                  </a:lnTo>
                  <a:lnTo>
                    <a:pt x="35522" y="344425"/>
                  </a:lnTo>
                  <a:lnTo>
                    <a:pt x="17033" y="331962"/>
                  </a:lnTo>
                  <a:lnTo>
                    <a:pt x="4570" y="313473"/>
                  </a:lnTo>
                  <a:lnTo>
                    <a:pt x="0" y="290830"/>
                  </a:lnTo>
                  <a:lnTo>
                    <a:pt x="0" y="5816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1205992" y="911352"/>
            <a:ext cx="9887373" cy="11285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050" marR="5080" indent="-895985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Екстракти</a:t>
            </a:r>
            <a:r>
              <a:rPr sz="1600" b="1" spc="-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2060"/>
                </a:solidFill>
                <a:latin typeface="Arial"/>
                <a:cs typeface="Arial"/>
              </a:rPr>
              <a:t>– </a:t>
            </a:r>
            <a:r>
              <a:rPr sz="1600" b="1" spc="-5" dirty="0">
                <a:solidFill>
                  <a:srgbClr val="002060"/>
                </a:solidFill>
                <a:latin typeface="Arial"/>
                <a:cs typeface="Arial"/>
              </a:rPr>
              <a:t>концентровані </a:t>
            </a:r>
            <a:r>
              <a:rPr sz="1600" b="1" dirty="0">
                <a:solidFill>
                  <a:srgbClr val="002060"/>
                </a:solidFill>
                <a:latin typeface="Arial"/>
                <a:cs typeface="Arial"/>
              </a:rPr>
              <a:t>витяжки з </a:t>
            </a:r>
            <a:r>
              <a:rPr sz="1600" b="1" spc="-10" dirty="0">
                <a:solidFill>
                  <a:srgbClr val="002060"/>
                </a:solidFill>
                <a:latin typeface="Arial"/>
                <a:cs typeface="Arial"/>
              </a:rPr>
              <a:t>рослинної </a:t>
            </a:r>
            <a:r>
              <a:rPr sz="1600" b="1" spc="-5" dirty="0">
                <a:solidFill>
                  <a:srgbClr val="002060"/>
                </a:solidFill>
                <a:latin typeface="Arial"/>
                <a:cs typeface="Arial"/>
              </a:rPr>
              <a:t>лікарської сировини, </a:t>
            </a:r>
            <a:r>
              <a:rPr sz="1600" b="1" dirty="0">
                <a:solidFill>
                  <a:srgbClr val="002060"/>
                </a:solidFill>
                <a:latin typeface="Arial"/>
                <a:cs typeface="Arial"/>
              </a:rPr>
              <a:t>які  </a:t>
            </a:r>
            <a:r>
              <a:rPr sz="1600" b="1" spc="-15" dirty="0">
                <a:solidFill>
                  <a:srgbClr val="002060"/>
                </a:solidFill>
                <a:latin typeface="Arial"/>
                <a:cs typeface="Arial"/>
              </a:rPr>
              <a:t>виготовляються </a:t>
            </a:r>
            <a:r>
              <a:rPr sz="1600" b="1" dirty="0">
                <a:solidFill>
                  <a:srgbClr val="002060"/>
                </a:solidFill>
                <a:latin typeface="Arial"/>
                <a:cs typeface="Arial"/>
              </a:rPr>
              <a:t>в </a:t>
            </a:r>
            <a:r>
              <a:rPr sz="1600" b="1" spc="-15" dirty="0">
                <a:solidFill>
                  <a:srgbClr val="002060"/>
                </a:solidFill>
                <a:latin typeface="Arial"/>
                <a:cs typeface="Arial"/>
              </a:rPr>
              <a:t>умовах </a:t>
            </a:r>
            <a:r>
              <a:rPr sz="1600" b="1" spc="-10" dirty="0">
                <a:solidFill>
                  <a:srgbClr val="002060"/>
                </a:solidFill>
                <a:latin typeface="Arial"/>
                <a:cs typeface="Arial"/>
              </a:rPr>
              <a:t>промислового</a:t>
            </a:r>
            <a:r>
              <a:rPr sz="1600" b="1" spc="6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2060"/>
                </a:solidFill>
                <a:latin typeface="Arial"/>
                <a:cs typeface="Arial"/>
              </a:rPr>
              <a:t>виробництва</a:t>
            </a:r>
            <a:endParaRPr sz="1600" dirty="0">
              <a:solidFill>
                <a:srgbClr val="00206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50" dirty="0">
              <a:latin typeface="Arial"/>
              <a:cs typeface="Arial"/>
            </a:endParaRPr>
          </a:p>
          <a:p>
            <a:pPr marL="2311400">
              <a:lnSpc>
                <a:spcPct val="100000"/>
              </a:lnSpc>
              <a:tabLst>
                <a:tab pos="5007610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Класификація</a:t>
            </a:r>
            <a:r>
              <a:rPr sz="16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екстрактів	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(по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 консистенції)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5706703" y="4504055"/>
            <a:ext cx="2451947" cy="305435"/>
            <a:chOff x="4280027" y="4504054"/>
            <a:chExt cx="1838960" cy="305435"/>
          </a:xfrm>
        </p:grpSpPr>
        <p:pic>
          <p:nvPicPr>
            <p:cNvPr id="48" name="object 4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85107" y="4509134"/>
              <a:ext cx="1828800" cy="294894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4285107" y="4509134"/>
              <a:ext cx="1828800" cy="295275"/>
            </a:xfrm>
            <a:custGeom>
              <a:avLst/>
              <a:gdLst/>
              <a:ahLst/>
              <a:cxnLst/>
              <a:rect l="l" t="t" r="r" b="b"/>
              <a:pathLst>
                <a:path w="1828800" h="295275">
                  <a:moveTo>
                    <a:pt x="0" y="49148"/>
                  </a:moveTo>
                  <a:lnTo>
                    <a:pt x="3857" y="30003"/>
                  </a:lnTo>
                  <a:lnTo>
                    <a:pt x="14382" y="14382"/>
                  </a:lnTo>
                  <a:lnTo>
                    <a:pt x="30003" y="3857"/>
                  </a:lnTo>
                  <a:lnTo>
                    <a:pt x="49148" y="0"/>
                  </a:lnTo>
                  <a:lnTo>
                    <a:pt x="1779651" y="0"/>
                  </a:lnTo>
                  <a:lnTo>
                    <a:pt x="1798796" y="3857"/>
                  </a:lnTo>
                  <a:lnTo>
                    <a:pt x="1814417" y="14382"/>
                  </a:lnTo>
                  <a:lnTo>
                    <a:pt x="1824942" y="30003"/>
                  </a:lnTo>
                  <a:lnTo>
                    <a:pt x="1828800" y="49148"/>
                  </a:lnTo>
                  <a:lnTo>
                    <a:pt x="1828800" y="245744"/>
                  </a:lnTo>
                  <a:lnTo>
                    <a:pt x="1824942" y="264890"/>
                  </a:lnTo>
                  <a:lnTo>
                    <a:pt x="1814417" y="280511"/>
                  </a:lnTo>
                  <a:lnTo>
                    <a:pt x="1798796" y="291036"/>
                  </a:lnTo>
                  <a:lnTo>
                    <a:pt x="1779651" y="294894"/>
                  </a:lnTo>
                  <a:lnTo>
                    <a:pt x="49148" y="294894"/>
                  </a:lnTo>
                  <a:lnTo>
                    <a:pt x="30003" y="291036"/>
                  </a:lnTo>
                  <a:lnTo>
                    <a:pt x="14382" y="280511"/>
                  </a:lnTo>
                  <a:lnTo>
                    <a:pt x="3857" y="264890"/>
                  </a:lnTo>
                  <a:lnTo>
                    <a:pt x="0" y="245744"/>
                  </a:lnTo>
                  <a:lnTo>
                    <a:pt x="0" y="4914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758622" y="3900171"/>
            <a:ext cx="2348652" cy="885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Extracta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spissa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tabLst>
                <a:tab pos="652145" algn="l"/>
                <a:tab pos="1735455" algn="l"/>
              </a:tabLst>
            </a:pPr>
            <a:r>
              <a:rPr sz="1600" b="1" u="sng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(1:1)	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1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Extracta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fluida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814831" y="4891279"/>
            <a:ext cx="10945707" cy="1856739"/>
            <a:chOff x="611123" y="4891278"/>
            <a:chExt cx="8209280" cy="1856739"/>
          </a:xfrm>
        </p:grpSpPr>
        <p:sp>
          <p:nvSpPr>
            <p:cNvPr id="52" name="object 52"/>
            <p:cNvSpPr/>
            <p:nvPr/>
          </p:nvSpPr>
          <p:spPr>
            <a:xfrm>
              <a:off x="611123" y="4891278"/>
              <a:ext cx="8209280" cy="1171575"/>
            </a:xfrm>
            <a:custGeom>
              <a:avLst/>
              <a:gdLst/>
              <a:ahLst/>
              <a:cxnLst/>
              <a:rect l="l" t="t" r="r" b="b"/>
              <a:pathLst>
                <a:path w="8209280" h="1171575">
                  <a:moveTo>
                    <a:pt x="8209026" y="0"/>
                  </a:moveTo>
                  <a:lnTo>
                    <a:pt x="0" y="0"/>
                  </a:lnTo>
                  <a:lnTo>
                    <a:pt x="0" y="1171194"/>
                  </a:lnTo>
                  <a:lnTo>
                    <a:pt x="8209026" y="1171194"/>
                  </a:lnTo>
                  <a:lnTo>
                    <a:pt x="8209026" y="0"/>
                  </a:lnTo>
                  <a:close/>
                </a:path>
              </a:pathLst>
            </a:custGeom>
            <a:solidFill>
              <a:srgbClr val="FFDE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259454" y="6166485"/>
              <a:ext cx="2033905" cy="576580"/>
            </a:xfrm>
            <a:custGeom>
              <a:avLst/>
              <a:gdLst/>
              <a:ahLst/>
              <a:cxnLst/>
              <a:rect l="l" t="t" r="r" b="b"/>
              <a:pathLst>
                <a:path w="2033904" h="576579">
                  <a:moveTo>
                    <a:pt x="1937766" y="0"/>
                  </a:moveTo>
                  <a:lnTo>
                    <a:pt x="96012" y="0"/>
                  </a:lnTo>
                  <a:lnTo>
                    <a:pt x="58614" y="7545"/>
                  </a:lnTo>
                  <a:lnTo>
                    <a:pt x="28098" y="28122"/>
                  </a:lnTo>
                  <a:lnTo>
                    <a:pt x="7536" y="58641"/>
                  </a:lnTo>
                  <a:lnTo>
                    <a:pt x="0" y="96011"/>
                  </a:lnTo>
                  <a:lnTo>
                    <a:pt x="0" y="480059"/>
                  </a:lnTo>
                  <a:lnTo>
                    <a:pt x="7536" y="517430"/>
                  </a:lnTo>
                  <a:lnTo>
                    <a:pt x="58614" y="568526"/>
                  </a:lnTo>
                  <a:lnTo>
                    <a:pt x="96012" y="576071"/>
                  </a:lnTo>
                  <a:lnTo>
                    <a:pt x="1937766" y="576074"/>
                  </a:lnTo>
                  <a:lnTo>
                    <a:pt x="1975163" y="568528"/>
                  </a:lnTo>
                  <a:lnTo>
                    <a:pt x="2005679" y="547950"/>
                  </a:lnTo>
                  <a:lnTo>
                    <a:pt x="2026241" y="517431"/>
                  </a:lnTo>
                  <a:lnTo>
                    <a:pt x="2033778" y="480059"/>
                  </a:lnTo>
                  <a:lnTo>
                    <a:pt x="2033778" y="96011"/>
                  </a:lnTo>
                  <a:lnTo>
                    <a:pt x="2026241" y="58641"/>
                  </a:lnTo>
                  <a:lnTo>
                    <a:pt x="2005679" y="28122"/>
                  </a:lnTo>
                  <a:lnTo>
                    <a:pt x="1975163" y="7545"/>
                  </a:lnTo>
                  <a:lnTo>
                    <a:pt x="1937766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259454" y="6166485"/>
              <a:ext cx="2033905" cy="576580"/>
            </a:xfrm>
            <a:custGeom>
              <a:avLst/>
              <a:gdLst/>
              <a:ahLst/>
              <a:cxnLst/>
              <a:rect l="l" t="t" r="r" b="b"/>
              <a:pathLst>
                <a:path w="2033904" h="576579">
                  <a:moveTo>
                    <a:pt x="0" y="96011"/>
                  </a:moveTo>
                  <a:lnTo>
                    <a:pt x="7536" y="58641"/>
                  </a:lnTo>
                  <a:lnTo>
                    <a:pt x="28098" y="28122"/>
                  </a:lnTo>
                  <a:lnTo>
                    <a:pt x="58614" y="7545"/>
                  </a:lnTo>
                  <a:lnTo>
                    <a:pt x="96012" y="0"/>
                  </a:lnTo>
                  <a:lnTo>
                    <a:pt x="1937766" y="0"/>
                  </a:lnTo>
                  <a:lnTo>
                    <a:pt x="1975163" y="7545"/>
                  </a:lnTo>
                  <a:lnTo>
                    <a:pt x="2005679" y="28122"/>
                  </a:lnTo>
                  <a:lnTo>
                    <a:pt x="2026241" y="58641"/>
                  </a:lnTo>
                  <a:lnTo>
                    <a:pt x="2033778" y="96011"/>
                  </a:lnTo>
                  <a:lnTo>
                    <a:pt x="2033778" y="480059"/>
                  </a:lnTo>
                  <a:lnTo>
                    <a:pt x="2026241" y="517431"/>
                  </a:lnTo>
                  <a:lnTo>
                    <a:pt x="2005679" y="547950"/>
                  </a:lnTo>
                  <a:lnTo>
                    <a:pt x="1975163" y="568528"/>
                  </a:lnTo>
                  <a:lnTo>
                    <a:pt x="1937766" y="576074"/>
                  </a:lnTo>
                  <a:lnTo>
                    <a:pt x="96012" y="576071"/>
                  </a:lnTo>
                  <a:lnTo>
                    <a:pt x="58614" y="568526"/>
                  </a:lnTo>
                  <a:lnTo>
                    <a:pt x="28098" y="547949"/>
                  </a:lnTo>
                  <a:lnTo>
                    <a:pt x="7536" y="517430"/>
                  </a:lnTo>
                  <a:lnTo>
                    <a:pt x="0" y="480059"/>
                  </a:lnTo>
                  <a:lnTo>
                    <a:pt x="0" y="9601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1962911" y="1984248"/>
            <a:ext cx="6822440" cy="2710180"/>
            <a:chOff x="1472183" y="1984248"/>
            <a:chExt cx="5116830" cy="2710180"/>
          </a:xfrm>
        </p:grpSpPr>
        <p:sp>
          <p:nvSpPr>
            <p:cNvPr id="56" name="object 56"/>
            <p:cNvSpPr/>
            <p:nvPr/>
          </p:nvSpPr>
          <p:spPr>
            <a:xfrm>
              <a:off x="1477136" y="1989201"/>
              <a:ext cx="574675" cy="2627630"/>
            </a:xfrm>
            <a:custGeom>
              <a:avLst/>
              <a:gdLst/>
              <a:ahLst/>
              <a:cxnLst/>
              <a:rect l="l" t="t" r="r" b="b"/>
              <a:pathLst>
                <a:path w="574675" h="2627629">
                  <a:moveTo>
                    <a:pt x="574548" y="0"/>
                  </a:moveTo>
                  <a:lnTo>
                    <a:pt x="0" y="0"/>
                  </a:lnTo>
                </a:path>
                <a:path w="574675" h="2627629">
                  <a:moveTo>
                    <a:pt x="22097" y="0"/>
                  </a:moveTo>
                  <a:lnTo>
                    <a:pt x="0" y="2627376"/>
                  </a:lnTo>
                </a:path>
                <a:path w="574675" h="2627629">
                  <a:moveTo>
                    <a:pt x="0" y="2613660"/>
                  </a:moveTo>
                  <a:lnTo>
                    <a:pt x="215645" y="2613660"/>
                  </a:lnTo>
                </a:path>
                <a:path w="574675" h="2627629">
                  <a:moveTo>
                    <a:pt x="22097" y="2073402"/>
                  </a:moveTo>
                  <a:lnTo>
                    <a:pt x="237744" y="2073402"/>
                  </a:lnTo>
                </a:path>
                <a:path w="574675" h="2627629">
                  <a:moveTo>
                    <a:pt x="0" y="1008126"/>
                  </a:moveTo>
                  <a:lnTo>
                    <a:pt x="215645" y="1008126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631946" y="2526410"/>
              <a:ext cx="2957195" cy="2167890"/>
            </a:xfrm>
            <a:custGeom>
              <a:avLst/>
              <a:gdLst/>
              <a:ahLst/>
              <a:cxnLst/>
              <a:rect l="l" t="t" r="r" b="b"/>
              <a:pathLst>
                <a:path w="2957195" h="2167890">
                  <a:moveTo>
                    <a:pt x="653161" y="2129790"/>
                  </a:moveTo>
                  <a:lnTo>
                    <a:pt x="640461" y="2123440"/>
                  </a:lnTo>
                  <a:lnTo>
                    <a:pt x="576961" y="2091690"/>
                  </a:lnTo>
                  <a:lnTo>
                    <a:pt x="576961" y="2123440"/>
                  </a:lnTo>
                  <a:lnTo>
                    <a:pt x="3937" y="2123440"/>
                  </a:lnTo>
                  <a:lnTo>
                    <a:pt x="3937" y="2136140"/>
                  </a:lnTo>
                  <a:lnTo>
                    <a:pt x="576961" y="2136140"/>
                  </a:lnTo>
                  <a:lnTo>
                    <a:pt x="576961" y="2167890"/>
                  </a:lnTo>
                  <a:lnTo>
                    <a:pt x="640461" y="2136140"/>
                  </a:lnTo>
                  <a:lnTo>
                    <a:pt x="653161" y="2129790"/>
                  </a:lnTo>
                  <a:close/>
                </a:path>
                <a:path w="2957195" h="2167890">
                  <a:moveTo>
                    <a:pt x="653161" y="1623822"/>
                  </a:moveTo>
                  <a:lnTo>
                    <a:pt x="640461" y="1617472"/>
                  </a:lnTo>
                  <a:lnTo>
                    <a:pt x="576961" y="1585722"/>
                  </a:lnTo>
                  <a:lnTo>
                    <a:pt x="576961" y="1617472"/>
                  </a:lnTo>
                  <a:lnTo>
                    <a:pt x="3937" y="1617472"/>
                  </a:lnTo>
                  <a:lnTo>
                    <a:pt x="3937" y="1630172"/>
                  </a:lnTo>
                  <a:lnTo>
                    <a:pt x="576961" y="1630172"/>
                  </a:lnTo>
                  <a:lnTo>
                    <a:pt x="576961" y="1661922"/>
                  </a:lnTo>
                  <a:lnTo>
                    <a:pt x="640461" y="1630172"/>
                  </a:lnTo>
                  <a:lnTo>
                    <a:pt x="653161" y="1623822"/>
                  </a:lnTo>
                  <a:close/>
                </a:path>
                <a:path w="2957195" h="2167890">
                  <a:moveTo>
                    <a:pt x="653161" y="110490"/>
                  </a:moveTo>
                  <a:lnTo>
                    <a:pt x="568071" y="106553"/>
                  </a:lnTo>
                  <a:lnTo>
                    <a:pt x="580923" y="135610"/>
                  </a:lnTo>
                  <a:lnTo>
                    <a:pt x="1397" y="392684"/>
                  </a:lnTo>
                  <a:lnTo>
                    <a:pt x="3937" y="398526"/>
                  </a:lnTo>
                  <a:lnTo>
                    <a:pt x="0" y="403479"/>
                  </a:lnTo>
                  <a:lnTo>
                    <a:pt x="589038" y="861288"/>
                  </a:lnTo>
                  <a:lnTo>
                    <a:pt x="569595" y="886333"/>
                  </a:lnTo>
                  <a:lnTo>
                    <a:pt x="653161" y="902970"/>
                  </a:lnTo>
                  <a:lnTo>
                    <a:pt x="636905" y="869061"/>
                  </a:lnTo>
                  <a:lnTo>
                    <a:pt x="616331" y="826135"/>
                  </a:lnTo>
                  <a:lnTo>
                    <a:pt x="596861" y="851217"/>
                  </a:lnTo>
                  <a:lnTo>
                    <a:pt x="16205" y="400050"/>
                  </a:lnTo>
                  <a:lnTo>
                    <a:pt x="586028" y="147154"/>
                  </a:lnTo>
                  <a:lnTo>
                    <a:pt x="598932" y="176276"/>
                  </a:lnTo>
                  <a:lnTo>
                    <a:pt x="636714" y="130429"/>
                  </a:lnTo>
                  <a:lnTo>
                    <a:pt x="653161" y="110490"/>
                  </a:lnTo>
                  <a:close/>
                </a:path>
                <a:path w="2957195" h="2167890">
                  <a:moveTo>
                    <a:pt x="2956674" y="1710690"/>
                  </a:moveTo>
                  <a:lnTo>
                    <a:pt x="2943974" y="1704340"/>
                  </a:lnTo>
                  <a:lnTo>
                    <a:pt x="2880474" y="1672590"/>
                  </a:lnTo>
                  <a:lnTo>
                    <a:pt x="2880474" y="1704340"/>
                  </a:lnTo>
                  <a:lnTo>
                    <a:pt x="2453005" y="1704340"/>
                  </a:lnTo>
                  <a:lnTo>
                    <a:pt x="2453005" y="1717040"/>
                  </a:lnTo>
                  <a:lnTo>
                    <a:pt x="2880474" y="1717040"/>
                  </a:lnTo>
                  <a:lnTo>
                    <a:pt x="2880474" y="1748790"/>
                  </a:lnTo>
                  <a:lnTo>
                    <a:pt x="2943974" y="1717040"/>
                  </a:lnTo>
                  <a:lnTo>
                    <a:pt x="2956674" y="1710690"/>
                  </a:lnTo>
                  <a:close/>
                </a:path>
                <a:path w="2957195" h="2167890">
                  <a:moveTo>
                    <a:pt x="2956674" y="902970"/>
                  </a:moveTo>
                  <a:lnTo>
                    <a:pt x="2943974" y="896620"/>
                  </a:lnTo>
                  <a:lnTo>
                    <a:pt x="2880474" y="864870"/>
                  </a:lnTo>
                  <a:lnTo>
                    <a:pt x="2880474" y="896620"/>
                  </a:lnTo>
                  <a:lnTo>
                    <a:pt x="2453005" y="896620"/>
                  </a:lnTo>
                  <a:lnTo>
                    <a:pt x="2453005" y="909320"/>
                  </a:lnTo>
                  <a:lnTo>
                    <a:pt x="2880474" y="909320"/>
                  </a:lnTo>
                  <a:lnTo>
                    <a:pt x="2880474" y="941070"/>
                  </a:lnTo>
                  <a:lnTo>
                    <a:pt x="2943974" y="909320"/>
                  </a:lnTo>
                  <a:lnTo>
                    <a:pt x="2956674" y="902970"/>
                  </a:lnTo>
                  <a:close/>
                </a:path>
                <a:path w="2957195" h="2167890">
                  <a:moveTo>
                    <a:pt x="2956674" y="38100"/>
                  </a:moveTo>
                  <a:lnTo>
                    <a:pt x="2943974" y="31750"/>
                  </a:lnTo>
                  <a:lnTo>
                    <a:pt x="2880474" y="0"/>
                  </a:lnTo>
                  <a:lnTo>
                    <a:pt x="2880474" y="31750"/>
                  </a:lnTo>
                  <a:lnTo>
                    <a:pt x="2453005" y="31750"/>
                  </a:lnTo>
                  <a:lnTo>
                    <a:pt x="2453005" y="44450"/>
                  </a:lnTo>
                  <a:lnTo>
                    <a:pt x="2880474" y="44450"/>
                  </a:lnTo>
                  <a:lnTo>
                    <a:pt x="2880474" y="76200"/>
                  </a:lnTo>
                  <a:lnTo>
                    <a:pt x="2943974" y="44450"/>
                  </a:lnTo>
                  <a:lnTo>
                    <a:pt x="2956674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808736" y="6161533"/>
            <a:ext cx="2894753" cy="586105"/>
            <a:chOff x="606551" y="6161532"/>
            <a:chExt cx="2171065" cy="586105"/>
          </a:xfrm>
        </p:grpSpPr>
        <p:sp>
          <p:nvSpPr>
            <p:cNvPr id="59" name="object 59"/>
            <p:cNvSpPr/>
            <p:nvPr/>
          </p:nvSpPr>
          <p:spPr>
            <a:xfrm>
              <a:off x="611504" y="6166485"/>
              <a:ext cx="2161540" cy="576580"/>
            </a:xfrm>
            <a:custGeom>
              <a:avLst/>
              <a:gdLst/>
              <a:ahLst/>
              <a:cxnLst/>
              <a:rect l="l" t="t" r="r" b="b"/>
              <a:pathLst>
                <a:path w="2161540" h="576579">
                  <a:moveTo>
                    <a:pt x="2065020" y="0"/>
                  </a:moveTo>
                  <a:lnTo>
                    <a:pt x="96012" y="0"/>
                  </a:lnTo>
                  <a:lnTo>
                    <a:pt x="58641" y="7545"/>
                  </a:lnTo>
                  <a:lnTo>
                    <a:pt x="28122" y="28122"/>
                  </a:lnTo>
                  <a:lnTo>
                    <a:pt x="7545" y="58641"/>
                  </a:lnTo>
                  <a:lnTo>
                    <a:pt x="0" y="96011"/>
                  </a:lnTo>
                  <a:lnTo>
                    <a:pt x="0" y="480059"/>
                  </a:lnTo>
                  <a:lnTo>
                    <a:pt x="7545" y="517430"/>
                  </a:lnTo>
                  <a:lnTo>
                    <a:pt x="28122" y="547949"/>
                  </a:lnTo>
                  <a:lnTo>
                    <a:pt x="58641" y="568526"/>
                  </a:lnTo>
                  <a:lnTo>
                    <a:pt x="96012" y="576071"/>
                  </a:lnTo>
                  <a:lnTo>
                    <a:pt x="2065020" y="576071"/>
                  </a:lnTo>
                  <a:lnTo>
                    <a:pt x="2102417" y="568526"/>
                  </a:lnTo>
                  <a:lnTo>
                    <a:pt x="2132933" y="547949"/>
                  </a:lnTo>
                  <a:lnTo>
                    <a:pt x="2153495" y="517430"/>
                  </a:lnTo>
                  <a:lnTo>
                    <a:pt x="2161032" y="480059"/>
                  </a:lnTo>
                  <a:lnTo>
                    <a:pt x="2161032" y="96011"/>
                  </a:lnTo>
                  <a:lnTo>
                    <a:pt x="2153495" y="58641"/>
                  </a:lnTo>
                  <a:lnTo>
                    <a:pt x="2132933" y="28122"/>
                  </a:lnTo>
                  <a:lnTo>
                    <a:pt x="2102417" y="7545"/>
                  </a:lnTo>
                  <a:lnTo>
                    <a:pt x="2065020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11504" y="6166485"/>
              <a:ext cx="2161540" cy="576580"/>
            </a:xfrm>
            <a:custGeom>
              <a:avLst/>
              <a:gdLst/>
              <a:ahLst/>
              <a:cxnLst/>
              <a:rect l="l" t="t" r="r" b="b"/>
              <a:pathLst>
                <a:path w="2161540" h="576579">
                  <a:moveTo>
                    <a:pt x="0" y="96011"/>
                  </a:moveTo>
                  <a:lnTo>
                    <a:pt x="7545" y="58641"/>
                  </a:lnTo>
                  <a:lnTo>
                    <a:pt x="28122" y="28122"/>
                  </a:lnTo>
                  <a:lnTo>
                    <a:pt x="58641" y="7545"/>
                  </a:lnTo>
                  <a:lnTo>
                    <a:pt x="96012" y="0"/>
                  </a:lnTo>
                  <a:lnTo>
                    <a:pt x="2065020" y="0"/>
                  </a:lnTo>
                  <a:lnTo>
                    <a:pt x="2102417" y="7545"/>
                  </a:lnTo>
                  <a:lnTo>
                    <a:pt x="2132933" y="28122"/>
                  </a:lnTo>
                  <a:lnTo>
                    <a:pt x="2153495" y="58641"/>
                  </a:lnTo>
                  <a:lnTo>
                    <a:pt x="2161032" y="96011"/>
                  </a:lnTo>
                  <a:lnTo>
                    <a:pt x="2161032" y="480059"/>
                  </a:lnTo>
                  <a:lnTo>
                    <a:pt x="2153495" y="517430"/>
                  </a:lnTo>
                  <a:lnTo>
                    <a:pt x="2132933" y="547949"/>
                  </a:lnTo>
                  <a:lnTo>
                    <a:pt x="2102417" y="568526"/>
                  </a:lnTo>
                  <a:lnTo>
                    <a:pt x="2065020" y="576071"/>
                  </a:lnTo>
                  <a:lnTo>
                    <a:pt x="96012" y="576071"/>
                  </a:lnTo>
                  <a:lnTo>
                    <a:pt x="58641" y="568526"/>
                  </a:lnTo>
                  <a:lnTo>
                    <a:pt x="28122" y="547949"/>
                  </a:lnTo>
                  <a:lnTo>
                    <a:pt x="7545" y="517430"/>
                  </a:lnTo>
                  <a:lnTo>
                    <a:pt x="0" y="480059"/>
                  </a:lnTo>
                  <a:lnTo>
                    <a:pt x="0" y="9601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1238503" y="6175756"/>
            <a:ext cx="2032847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" marR="5080" indent="-1651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Розчин 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густого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екстракту</a:t>
            </a:r>
            <a:r>
              <a:rPr sz="1600" b="1" spc="-5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(1:2)</a:t>
            </a:r>
            <a:endParaRPr sz="16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479881" y="6175756"/>
            <a:ext cx="24434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9079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Extracti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Bella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donnae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soluti</a:t>
            </a:r>
            <a:r>
              <a:rPr sz="1600" b="1" spc="-7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(1:2)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7300806" y="5924422"/>
            <a:ext cx="4659205" cy="823594"/>
            <a:chOff x="5475604" y="5924422"/>
            <a:chExt cx="3494404" cy="823594"/>
          </a:xfrm>
        </p:grpSpPr>
        <p:sp>
          <p:nvSpPr>
            <p:cNvPr id="64" name="object 64"/>
            <p:cNvSpPr/>
            <p:nvPr/>
          </p:nvSpPr>
          <p:spPr>
            <a:xfrm>
              <a:off x="5480684" y="5929502"/>
              <a:ext cx="3484245" cy="813435"/>
            </a:xfrm>
            <a:custGeom>
              <a:avLst/>
              <a:gdLst/>
              <a:ahLst/>
              <a:cxnLst/>
              <a:rect l="l" t="t" r="r" b="b"/>
              <a:pathLst>
                <a:path w="3484245" h="813434">
                  <a:moveTo>
                    <a:pt x="3348355" y="0"/>
                  </a:moveTo>
                  <a:lnTo>
                    <a:pt x="135509" y="0"/>
                  </a:lnTo>
                  <a:lnTo>
                    <a:pt x="92691" y="6908"/>
                  </a:lnTo>
                  <a:lnTo>
                    <a:pt x="55494" y="26144"/>
                  </a:lnTo>
                  <a:lnTo>
                    <a:pt x="26155" y="55478"/>
                  </a:lnTo>
                  <a:lnTo>
                    <a:pt x="6911" y="92677"/>
                  </a:lnTo>
                  <a:lnTo>
                    <a:pt x="0" y="135509"/>
                  </a:lnTo>
                  <a:lnTo>
                    <a:pt x="0" y="677545"/>
                  </a:lnTo>
                  <a:lnTo>
                    <a:pt x="6911" y="720376"/>
                  </a:lnTo>
                  <a:lnTo>
                    <a:pt x="26155" y="757575"/>
                  </a:lnTo>
                  <a:lnTo>
                    <a:pt x="55494" y="786909"/>
                  </a:lnTo>
                  <a:lnTo>
                    <a:pt x="92691" y="806145"/>
                  </a:lnTo>
                  <a:lnTo>
                    <a:pt x="135509" y="813054"/>
                  </a:lnTo>
                  <a:lnTo>
                    <a:pt x="3348355" y="813057"/>
                  </a:lnTo>
                  <a:lnTo>
                    <a:pt x="3391172" y="806149"/>
                  </a:lnTo>
                  <a:lnTo>
                    <a:pt x="3428369" y="786911"/>
                  </a:lnTo>
                  <a:lnTo>
                    <a:pt x="3457708" y="757576"/>
                  </a:lnTo>
                  <a:lnTo>
                    <a:pt x="3476952" y="720377"/>
                  </a:lnTo>
                  <a:lnTo>
                    <a:pt x="3483864" y="677545"/>
                  </a:lnTo>
                  <a:lnTo>
                    <a:pt x="3483864" y="135509"/>
                  </a:lnTo>
                  <a:lnTo>
                    <a:pt x="3476952" y="92677"/>
                  </a:lnTo>
                  <a:lnTo>
                    <a:pt x="3457708" y="55478"/>
                  </a:lnTo>
                  <a:lnTo>
                    <a:pt x="3428369" y="26144"/>
                  </a:lnTo>
                  <a:lnTo>
                    <a:pt x="3391172" y="6908"/>
                  </a:lnTo>
                  <a:lnTo>
                    <a:pt x="3348355" y="0"/>
                  </a:lnTo>
                  <a:close/>
                </a:path>
              </a:pathLst>
            </a:custGeom>
            <a:solidFill>
              <a:srgbClr val="FFFF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480684" y="5929502"/>
              <a:ext cx="3484245" cy="813435"/>
            </a:xfrm>
            <a:custGeom>
              <a:avLst/>
              <a:gdLst/>
              <a:ahLst/>
              <a:cxnLst/>
              <a:rect l="l" t="t" r="r" b="b"/>
              <a:pathLst>
                <a:path w="3484245" h="813434">
                  <a:moveTo>
                    <a:pt x="0" y="135509"/>
                  </a:moveTo>
                  <a:lnTo>
                    <a:pt x="6911" y="92677"/>
                  </a:lnTo>
                  <a:lnTo>
                    <a:pt x="26155" y="55478"/>
                  </a:lnTo>
                  <a:lnTo>
                    <a:pt x="55494" y="26144"/>
                  </a:lnTo>
                  <a:lnTo>
                    <a:pt x="92691" y="6908"/>
                  </a:lnTo>
                  <a:lnTo>
                    <a:pt x="135509" y="0"/>
                  </a:lnTo>
                  <a:lnTo>
                    <a:pt x="3348355" y="0"/>
                  </a:lnTo>
                  <a:lnTo>
                    <a:pt x="3391172" y="6908"/>
                  </a:lnTo>
                  <a:lnTo>
                    <a:pt x="3428369" y="26144"/>
                  </a:lnTo>
                  <a:lnTo>
                    <a:pt x="3457708" y="55478"/>
                  </a:lnTo>
                  <a:lnTo>
                    <a:pt x="3476952" y="92677"/>
                  </a:lnTo>
                  <a:lnTo>
                    <a:pt x="3483864" y="135509"/>
                  </a:lnTo>
                  <a:lnTo>
                    <a:pt x="3483864" y="677545"/>
                  </a:lnTo>
                  <a:lnTo>
                    <a:pt x="3476952" y="720377"/>
                  </a:lnTo>
                  <a:lnTo>
                    <a:pt x="3457708" y="757576"/>
                  </a:lnTo>
                  <a:lnTo>
                    <a:pt x="3428369" y="786911"/>
                  </a:lnTo>
                  <a:lnTo>
                    <a:pt x="3391172" y="806149"/>
                  </a:lnTo>
                  <a:lnTo>
                    <a:pt x="3348355" y="813057"/>
                  </a:lnTo>
                  <a:lnTo>
                    <a:pt x="135509" y="813054"/>
                  </a:lnTo>
                  <a:lnTo>
                    <a:pt x="92691" y="806145"/>
                  </a:lnTo>
                  <a:lnTo>
                    <a:pt x="55494" y="786909"/>
                  </a:lnTo>
                  <a:lnTo>
                    <a:pt x="26155" y="757575"/>
                  </a:lnTo>
                  <a:lnTo>
                    <a:pt x="6911" y="720376"/>
                  </a:lnTo>
                  <a:lnTo>
                    <a:pt x="0" y="677545"/>
                  </a:lnTo>
                  <a:lnTo>
                    <a:pt x="0" y="13550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918125" y="4925822"/>
            <a:ext cx="10188787" cy="120225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8450" marR="346710" indent="-285750">
              <a:lnSpc>
                <a:spcPct val="100000"/>
              </a:lnSpc>
              <a:spcBef>
                <a:spcPts val="95"/>
              </a:spcBef>
              <a:buClr>
                <a:srgbClr val="003300"/>
              </a:buClr>
              <a:buFont typeface="Wingdings"/>
              <a:buChar char=""/>
              <a:tabLst>
                <a:tab pos="342265" algn="l"/>
                <a:tab pos="342900" algn="l"/>
              </a:tabLst>
            </a:pPr>
            <a:r>
              <a:rPr dirty="0"/>
              <a:t>	</a:t>
            </a:r>
            <a:r>
              <a:rPr sz="1400" b="1" spc="-30" dirty="0">
                <a:solidFill>
                  <a:srgbClr val="333300"/>
                </a:solidFill>
                <a:latin typeface="Arial"/>
                <a:cs typeface="Arial"/>
              </a:rPr>
              <a:t>Густі </a:t>
            </a:r>
            <a:r>
              <a:rPr sz="1400" b="1" spc="-10" dirty="0">
                <a:solidFill>
                  <a:srgbClr val="333300"/>
                </a:solidFill>
                <a:latin typeface="Arial"/>
                <a:cs typeface="Arial"/>
              </a:rPr>
              <a:t>екстракти використовуються провізором </a:t>
            </a:r>
            <a:r>
              <a:rPr sz="1400" b="1" spc="-5" dirty="0">
                <a:solidFill>
                  <a:srgbClr val="333300"/>
                </a:solidFill>
                <a:latin typeface="Arial"/>
                <a:cs typeface="Arial"/>
              </a:rPr>
              <a:t>в </a:t>
            </a:r>
            <a:r>
              <a:rPr sz="1400" b="1" spc="-15" dirty="0">
                <a:solidFill>
                  <a:srgbClr val="333300"/>
                </a:solidFill>
                <a:latin typeface="Arial"/>
                <a:cs typeface="Arial"/>
              </a:rPr>
              <a:t>основному </a:t>
            </a:r>
            <a:r>
              <a:rPr sz="1400" b="1" spc="-5" dirty="0">
                <a:solidFill>
                  <a:srgbClr val="333300"/>
                </a:solidFill>
                <a:latin typeface="Arial"/>
                <a:cs typeface="Arial"/>
              </a:rPr>
              <a:t>для </a:t>
            </a:r>
            <a:r>
              <a:rPr sz="1400" b="1" spc="-10" dirty="0">
                <a:solidFill>
                  <a:srgbClr val="333300"/>
                </a:solidFill>
                <a:latin typeface="Arial"/>
                <a:cs typeface="Arial"/>
              </a:rPr>
              <a:t>приготування  </a:t>
            </a:r>
            <a:r>
              <a:rPr sz="1400" b="1" spc="-5" dirty="0">
                <a:solidFill>
                  <a:srgbClr val="333300"/>
                </a:solidFill>
                <a:latin typeface="Arial"/>
                <a:cs typeface="Arial"/>
              </a:rPr>
              <a:t>внутріаптечних</a:t>
            </a:r>
            <a:r>
              <a:rPr sz="1400" b="1" spc="20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333300"/>
                </a:solidFill>
                <a:latin typeface="Arial"/>
                <a:cs typeface="Arial"/>
              </a:rPr>
              <a:t>заготовок</a:t>
            </a:r>
            <a:endParaRPr sz="1400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10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1400" b="1" dirty="0">
                <a:solidFill>
                  <a:srgbClr val="333300"/>
                </a:solidFill>
                <a:latin typeface="Arial"/>
                <a:cs typeface="Arial"/>
              </a:rPr>
              <a:t>Рідкі </a:t>
            </a:r>
            <a:r>
              <a:rPr sz="1400" b="1" spc="-10" dirty="0">
                <a:solidFill>
                  <a:srgbClr val="333300"/>
                </a:solidFill>
                <a:latin typeface="Arial"/>
                <a:cs typeface="Arial"/>
              </a:rPr>
              <a:t>екстракти </a:t>
            </a:r>
            <a:r>
              <a:rPr sz="1400" b="1" dirty="0">
                <a:solidFill>
                  <a:srgbClr val="333300"/>
                </a:solidFill>
                <a:latin typeface="Arial"/>
                <a:cs typeface="Arial"/>
              </a:rPr>
              <a:t>в </a:t>
            </a:r>
            <a:r>
              <a:rPr sz="1400" b="1" spc="-5" dirty="0">
                <a:solidFill>
                  <a:srgbClr val="333300"/>
                </a:solidFill>
                <a:latin typeface="Arial"/>
                <a:cs typeface="Arial"/>
              </a:rPr>
              <a:t>порошках </a:t>
            </a:r>
            <a:r>
              <a:rPr sz="1400" b="1" dirty="0">
                <a:solidFill>
                  <a:srgbClr val="333300"/>
                </a:solidFill>
                <a:latin typeface="Arial"/>
                <a:cs typeface="Arial"/>
              </a:rPr>
              <a:t>не</a:t>
            </a:r>
            <a:r>
              <a:rPr sz="1400" b="1" spc="10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333300"/>
                </a:solidFill>
                <a:latin typeface="Arial"/>
                <a:cs typeface="Arial"/>
              </a:rPr>
              <a:t>застосовуються</a:t>
            </a:r>
            <a:endParaRPr sz="1400" dirty="0">
              <a:latin typeface="Arial"/>
              <a:cs typeface="Arial"/>
            </a:endParaRPr>
          </a:p>
          <a:p>
            <a:pPr marL="298450" marR="769620" indent="-285750">
              <a:lnSpc>
                <a:spcPct val="100000"/>
              </a:lnSpc>
              <a:buClr>
                <a:srgbClr val="333300"/>
              </a:buClr>
              <a:buFont typeface="Wingdings"/>
              <a:buChar char=""/>
              <a:tabLst>
                <a:tab pos="347345" algn="l"/>
                <a:tab pos="347980" algn="l"/>
              </a:tabLst>
            </a:pPr>
            <a:r>
              <a:rPr dirty="0"/>
              <a:t>	</a:t>
            </a:r>
            <a:r>
              <a:rPr sz="1400" b="1" spc="-5" dirty="0">
                <a:solidFill>
                  <a:srgbClr val="333300"/>
                </a:solidFill>
                <a:latin typeface="Arial"/>
                <a:cs typeface="Arial"/>
              </a:rPr>
              <a:t>Для </a:t>
            </a:r>
            <a:r>
              <a:rPr sz="1400" b="1" spc="-15" dirty="0">
                <a:solidFill>
                  <a:srgbClr val="333300"/>
                </a:solidFill>
                <a:latin typeface="Arial"/>
                <a:cs typeface="Arial"/>
              </a:rPr>
              <a:t>зручності </a:t>
            </a:r>
            <a:r>
              <a:rPr sz="1400" b="1" spc="-5" dirty="0">
                <a:solidFill>
                  <a:srgbClr val="333300"/>
                </a:solidFill>
                <a:latin typeface="Arial"/>
                <a:cs typeface="Arial"/>
              </a:rPr>
              <a:t>і </a:t>
            </a:r>
            <a:r>
              <a:rPr sz="1400" b="1" spc="-10" dirty="0">
                <a:solidFill>
                  <a:srgbClr val="333300"/>
                </a:solidFill>
                <a:latin typeface="Arial"/>
                <a:cs typeface="Arial"/>
              </a:rPr>
              <a:t>полегшення </a:t>
            </a:r>
            <a:r>
              <a:rPr sz="1400" b="1" spc="-15" dirty="0">
                <a:solidFill>
                  <a:srgbClr val="333300"/>
                </a:solidFill>
                <a:latin typeface="Arial"/>
                <a:cs typeface="Arial"/>
              </a:rPr>
              <a:t>роботи </a:t>
            </a:r>
            <a:r>
              <a:rPr sz="1400" b="1" spc="-5" dirty="0">
                <a:solidFill>
                  <a:srgbClr val="333300"/>
                </a:solidFill>
                <a:latin typeface="Arial"/>
                <a:cs typeface="Arial"/>
              </a:rPr>
              <a:t>при </a:t>
            </a:r>
            <a:r>
              <a:rPr sz="1400" b="1" spc="-15" dirty="0">
                <a:solidFill>
                  <a:srgbClr val="333300"/>
                </a:solidFill>
                <a:latin typeface="Arial"/>
                <a:cs typeface="Arial"/>
              </a:rPr>
              <a:t>виготовленні </a:t>
            </a:r>
            <a:r>
              <a:rPr sz="1400" b="1" spc="-5" dirty="0">
                <a:solidFill>
                  <a:srgbClr val="333300"/>
                </a:solidFill>
                <a:latin typeface="Arial"/>
                <a:cs typeface="Arial"/>
              </a:rPr>
              <a:t>складних порошків  </a:t>
            </a:r>
            <a:r>
              <a:rPr sz="1400" b="1" spc="-15" dirty="0">
                <a:solidFill>
                  <a:srgbClr val="333300"/>
                </a:solidFill>
                <a:latin typeface="Arial"/>
                <a:cs typeface="Arial"/>
              </a:rPr>
              <a:t>використовують розчин </a:t>
            </a:r>
            <a:r>
              <a:rPr sz="1400" b="1" spc="-20" dirty="0">
                <a:solidFill>
                  <a:srgbClr val="333300"/>
                </a:solidFill>
                <a:latin typeface="Arial"/>
                <a:cs typeface="Arial"/>
              </a:rPr>
              <a:t>густого </a:t>
            </a:r>
            <a:r>
              <a:rPr sz="1400" b="1" spc="-5" dirty="0">
                <a:solidFill>
                  <a:srgbClr val="333300"/>
                </a:solidFill>
                <a:latin typeface="Arial"/>
                <a:cs typeface="Arial"/>
              </a:rPr>
              <a:t>екстракту</a:t>
            </a:r>
            <a:r>
              <a:rPr sz="1400" b="1" spc="120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333300"/>
                </a:solidFill>
                <a:latin typeface="Arial"/>
                <a:cs typeface="Arial"/>
              </a:rPr>
              <a:t>(1:2)</a:t>
            </a:r>
            <a:endParaRPr sz="1400" dirty="0">
              <a:latin typeface="Arial"/>
              <a:cs typeface="Arial"/>
            </a:endParaRPr>
          </a:p>
          <a:p>
            <a:pPr marL="5440045">
              <a:lnSpc>
                <a:spcPts val="1585"/>
              </a:lnSpc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50 %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діючих</a:t>
            </a:r>
            <a:r>
              <a:rPr sz="1600" b="1" spc="-6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речовин,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473357" y="6194553"/>
            <a:ext cx="4317153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5810" marR="5080" indent="-753745">
              <a:lnSpc>
                <a:spcPct val="100000"/>
              </a:lnSpc>
              <a:spcBef>
                <a:spcPts val="100"/>
              </a:spcBef>
            </a:pPr>
            <a:r>
              <a:rPr sz="1600" b="1" spc="-15" dirty="0" err="1" smtClean="0">
                <a:solidFill>
                  <a:srgbClr val="4D4D00"/>
                </a:solidFill>
                <a:latin typeface="Arial"/>
                <a:cs typeface="Arial"/>
              </a:rPr>
              <a:t>застосову</a:t>
            </a:r>
            <a:r>
              <a:rPr lang="uk-UA" sz="1600" b="1" spc="-15" dirty="0">
                <a:solidFill>
                  <a:srgbClr val="4D4D00"/>
                </a:solidFill>
                <a:latin typeface="Arial"/>
                <a:cs typeface="Arial"/>
              </a:rPr>
              <a:t>є</a:t>
            </a:r>
            <a:r>
              <a:rPr sz="1600" b="1" spc="-15" dirty="0" err="1" smtClean="0">
                <a:solidFill>
                  <a:srgbClr val="4D4D00"/>
                </a:solidFill>
                <a:latin typeface="Arial"/>
                <a:cs typeface="Arial"/>
              </a:rPr>
              <a:t>ться</a:t>
            </a:r>
            <a:r>
              <a:rPr sz="1600" b="1" spc="-15" dirty="0" smtClean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при відсутності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сухого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 екстракту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3763602" y="6363081"/>
            <a:ext cx="3570393" cy="130175"/>
            <a:chOff x="2822701" y="6363080"/>
            <a:chExt cx="2677795" cy="130175"/>
          </a:xfrm>
        </p:grpSpPr>
        <p:pic>
          <p:nvPicPr>
            <p:cNvPr id="69" name="object 6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29047" y="6363080"/>
              <a:ext cx="171450" cy="76200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2822701" y="6417005"/>
              <a:ext cx="432434" cy="76200"/>
            </a:xfrm>
            <a:custGeom>
              <a:avLst/>
              <a:gdLst/>
              <a:ahLst/>
              <a:cxnLst/>
              <a:rect l="l" t="t" r="r" b="b"/>
              <a:pathLst>
                <a:path w="432435" h="76200">
                  <a:moveTo>
                    <a:pt x="421242" y="31521"/>
                  </a:moveTo>
                  <a:lnTo>
                    <a:pt x="368554" y="31521"/>
                  </a:lnTo>
                  <a:lnTo>
                    <a:pt x="368808" y="44221"/>
                  </a:lnTo>
                  <a:lnTo>
                    <a:pt x="356086" y="44445"/>
                  </a:lnTo>
                  <a:lnTo>
                    <a:pt x="356616" y="76187"/>
                  </a:lnTo>
                  <a:lnTo>
                    <a:pt x="432181" y="36753"/>
                  </a:lnTo>
                  <a:lnTo>
                    <a:pt x="421242" y="31521"/>
                  </a:lnTo>
                  <a:close/>
                </a:path>
                <a:path w="432435" h="76200">
                  <a:moveTo>
                    <a:pt x="355875" y="31745"/>
                  </a:moveTo>
                  <a:lnTo>
                    <a:pt x="0" y="38023"/>
                  </a:lnTo>
                  <a:lnTo>
                    <a:pt x="254" y="50723"/>
                  </a:lnTo>
                  <a:lnTo>
                    <a:pt x="356086" y="44445"/>
                  </a:lnTo>
                  <a:lnTo>
                    <a:pt x="355875" y="31745"/>
                  </a:lnTo>
                  <a:close/>
                </a:path>
                <a:path w="432435" h="76200">
                  <a:moveTo>
                    <a:pt x="368554" y="31521"/>
                  </a:moveTo>
                  <a:lnTo>
                    <a:pt x="355875" y="31745"/>
                  </a:lnTo>
                  <a:lnTo>
                    <a:pt x="356086" y="44445"/>
                  </a:lnTo>
                  <a:lnTo>
                    <a:pt x="368808" y="44221"/>
                  </a:lnTo>
                  <a:lnTo>
                    <a:pt x="368554" y="31521"/>
                  </a:lnTo>
                  <a:close/>
                </a:path>
                <a:path w="432435" h="76200">
                  <a:moveTo>
                    <a:pt x="355346" y="0"/>
                  </a:moveTo>
                  <a:lnTo>
                    <a:pt x="355875" y="31745"/>
                  </a:lnTo>
                  <a:lnTo>
                    <a:pt x="368554" y="31521"/>
                  </a:lnTo>
                  <a:lnTo>
                    <a:pt x="421242" y="31521"/>
                  </a:lnTo>
                  <a:lnTo>
                    <a:pt x="3553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>
            <a:spLocks noGrp="1"/>
          </p:cNvSpPr>
          <p:nvPr>
            <p:ph type="title"/>
          </p:nvPr>
        </p:nvSpPr>
        <p:spPr>
          <a:xfrm>
            <a:off x="753052" y="403153"/>
            <a:ext cx="11582400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19138" marR="5080" indent="-3175" algn="ctr">
              <a:lnSpc>
                <a:spcPct val="100000"/>
              </a:lnSpc>
              <a:spcBef>
                <a:spcPts val="95"/>
              </a:spcBef>
            </a:pPr>
            <a:r>
              <a:rPr sz="1800" spc="-5" dirty="0">
                <a:solidFill>
                  <a:schemeClr val="tx1"/>
                </a:solidFill>
              </a:rPr>
              <a:t>Загальні правила </a:t>
            </a:r>
            <a:r>
              <a:rPr sz="1800" spc="-10" dirty="0">
                <a:solidFill>
                  <a:schemeClr val="tx1"/>
                </a:solidFill>
              </a:rPr>
              <a:t>виготовлення </a:t>
            </a:r>
            <a:r>
              <a:rPr sz="1800" spc="-5" dirty="0">
                <a:solidFill>
                  <a:schemeClr val="tx1"/>
                </a:solidFill>
              </a:rPr>
              <a:t>порошків із  екстрактами та</a:t>
            </a:r>
            <a:r>
              <a:rPr sz="1800" spc="35" dirty="0">
                <a:solidFill>
                  <a:schemeClr val="tx1"/>
                </a:solidFill>
              </a:rPr>
              <a:t> </a:t>
            </a:r>
            <a:r>
              <a:rPr sz="1800" spc="-5" dirty="0">
                <a:solidFill>
                  <a:schemeClr val="tx1"/>
                </a:solidFill>
              </a:rPr>
              <a:t>напівфабрикатами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50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47258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107" y="1448180"/>
            <a:ext cx="107696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4264997" y="1405000"/>
            <a:ext cx="3366347" cy="1172210"/>
            <a:chOff x="3198748" y="1405000"/>
            <a:chExt cx="2524760" cy="1172210"/>
          </a:xfrm>
        </p:grpSpPr>
        <p:sp>
          <p:nvSpPr>
            <p:cNvPr id="7" name="object 7"/>
            <p:cNvSpPr/>
            <p:nvPr/>
          </p:nvSpPr>
          <p:spPr>
            <a:xfrm>
              <a:off x="3203828" y="1410080"/>
              <a:ext cx="2514600" cy="1162050"/>
            </a:xfrm>
            <a:custGeom>
              <a:avLst/>
              <a:gdLst/>
              <a:ahLst/>
              <a:cxnLst/>
              <a:rect l="l" t="t" r="r" b="b"/>
              <a:pathLst>
                <a:path w="2514600" h="1162050">
                  <a:moveTo>
                    <a:pt x="2320924" y="0"/>
                  </a:moveTo>
                  <a:lnTo>
                    <a:pt x="193674" y="0"/>
                  </a:lnTo>
                  <a:lnTo>
                    <a:pt x="149276" y="5116"/>
                  </a:lnTo>
                  <a:lnTo>
                    <a:pt x="108514" y="19690"/>
                  </a:lnTo>
                  <a:lnTo>
                    <a:pt x="72553" y="42557"/>
                  </a:lnTo>
                  <a:lnTo>
                    <a:pt x="42557" y="72553"/>
                  </a:lnTo>
                  <a:lnTo>
                    <a:pt x="19690" y="108514"/>
                  </a:lnTo>
                  <a:lnTo>
                    <a:pt x="5116" y="149276"/>
                  </a:lnTo>
                  <a:lnTo>
                    <a:pt x="0" y="193675"/>
                  </a:lnTo>
                  <a:lnTo>
                    <a:pt x="0" y="968375"/>
                  </a:lnTo>
                  <a:lnTo>
                    <a:pt x="5116" y="1012773"/>
                  </a:lnTo>
                  <a:lnTo>
                    <a:pt x="19690" y="1053535"/>
                  </a:lnTo>
                  <a:lnTo>
                    <a:pt x="42557" y="1089496"/>
                  </a:lnTo>
                  <a:lnTo>
                    <a:pt x="72553" y="1119492"/>
                  </a:lnTo>
                  <a:lnTo>
                    <a:pt x="108514" y="1142359"/>
                  </a:lnTo>
                  <a:lnTo>
                    <a:pt x="149276" y="1156933"/>
                  </a:lnTo>
                  <a:lnTo>
                    <a:pt x="193674" y="1162050"/>
                  </a:lnTo>
                  <a:lnTo>
                    <a:pt x="2320924" y="1162050"/>
                  </a:lnTo>
                  <a:lnTo>
                    <a:pt x="2365323" y="1156933"/>
                  </a:lnTo>
                  <a:lnTo>
                    <a:pt x="2406085" y="1142359"/>
                  </a:lnTo>
                  <a:lnTo>
                    <a:pt x="2442046" y="1119492"/>
                  </a:lnTo>
                  <a:lnTo>
                    <a:pt x="2472042" y="1089496"/>
                  </a:lnTo>
                  <a:lnTo>
                    <a:pt x="2494909" y="1053535"/>
                  </a:lnTo>
                  <a:lnTo>
                    <a:pt x="2509483" y="1012773"/>
                  </a:lnTo>
                  <a:lnTo>
                    <a:pt x="2514599" y="968375"/>
                  </a:lnTo>
                  <a:lnTo>
                    <a:pt x="2514599" y="193675"/>
                  </a:lnTo>
                  <a:lnTo>
                    <a:pt x="2509483" y="149276"/>
                  </a:lnTo>
                  <a:lnTo>
                    <a:pt x="2494909" y="108514"/>
                  </a:lnTo>
                  <a:lnTo>
                    <a:pt x="2472042" y="72553"/>
                  </a:lnTo>
                  <a:lnTo>
                    <a:pt x="2442046" y="42557"/>
                  </a:lnTo>
                  <a:lnTo>
                    <a:pt x="2406085" y="19690"/>
                  </a:lnTo>
                  <a:lnTo>
                    <a:pt x="2365323" y="5116"/>
                  </a:lnTo>
                  <a:lnTo>
                    <a:pt x="2320924" y="0"/>
                  </a:lnTo>
                  <a:close/>
                </a:path>
              </a:pathLst>
            </a:custGeom>
            <a:solidFill>
              <a:srgbClr val="FFFF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03828" y="1410080"/>
              <a:ext cx="2514600" cy="1162050"/>
            </a:xfrm>
            <a:custGeom>
              <a:avLst/>
              <a:gdLst/>
              <a:ahLst/>
              <a:cxnLst/>
              <a:rect l="l" t="t" r="r" b="b"/>
              <a:pathLst>
                <a:path w="2514600" h="1162050">
                  <a:moveTo>
                    <a:pt x="0" y="193675"/>
                  </a:moveTo>
                  <a:lnTo>
                    <a:pt x="5116" y="149276"/>
                  </a:lnTo>
                  <a:lnTo>
                    <a:pt x="19690" y="108514"/>
                  </a:lnTo>
                  <a:lnTo>
                    <a:pt x="42557" y="72553"/>
                  </a:lnTo>
                  <a:lnTo>
                    <a:pt x="72553" y="42557"/>
                  </a:lnTo>
                  <a:lnTo>
                    <a:pt x="108514" y="19690"/>
                  </a:lnTo>
                  <a:lnTo>
                    <a:pt x="149276" y="5116"/>
                  </a:lnTo>
                  <a:lnTo>
                    <a:pt x="193674" y="0"/>
                  </a:lnTo>
                  <a:lnTo>
                    <a:pt x="2320924" y="0"/>
                  </a:lnTo>
                  <a:lnTo>
                    <a:pt x="2365323" y="5116"/>
                  </a:lnTo>
                  <a:lnTo>
                    <a:pt x="2406085" y="19690"/>
                  </a:lnTo>
                  <a:lnTo>
                    <a:pt x="2442046" y="42557"/>
                  </a:lnTo>
                  <a:lnTo>
                    <a:pt x="2472042" y="72553"/>
                  </a:lnTo>
                  <a:lnTo>
                    <a:pt x="2494909" y="108514"/>
                  </a:lnTo>
                  <a:lnTo>
                    <a:pt x="2509483" y="149276"/>
                  </a:lnTo>
                  <a:lnTo>
                    <a:pt x="2514599" y="193675"/>
                  </a:lnTo>
                  <a:lnTo>
                    <a:pt x="2514599" y="968375"/>
                  </a:lnTo>
                  <a:lnTo>
                    <a:pt x="2509483" y="1012773"/>
                  </a:lnTo>
                  <a:lnTo>
                    <a:pt x="2494909" y="1053535"/>
                  </a:lnTo>
                  <a:lnTo>
                    <a:pt x="2472042" y="1089496"/>
                  </a:lnTo>
                  <a:lnTo>
                    <a:pt x="2442046" y="1119492"/>
                  </a:lnTo>
                  <a:lnTo>
                    <a:pt x="2406085" y="1142359"/>
                  </a:lnTo>
                  <a:lnTo>
                    <a:pt x="2365323" y="1156933"/>
                  </a:lnTo>
                  <a:lnTo>
                    <a:pt x="2320924" y="1162050"/>
                  </a:lnTo>
                  <a:lnTo>
                    <a:pt x="193674" y="1162050"/>
                  </a:lnTo>
                  <a:lnTo>
                    <a:pt x="149276" y="1156933"/>
                  </a:lnTo>
                  <a:lnTo>
                    <a:pt x="108514" y="1142359"/>
                  </a:lnTo>
                  <a:lnTo>
                    <a:pt x="72553" y="1119492"/>
                  </a:lnTo>
                  <a:lnTo>
                    <a:pt x="42557" y="1089496"/>
                  </a:lnTo>
                  <a:lnTo>
                    <a:pt x="19690" y="1053535"/>
                  </a:lnTo>
                  <a:lnTo>
                    <a:pt x="5116" y="1012773"/>
                  </a:lnTo>
                  <a:lnTo>
                    <a:pt x="0" y="968375"/>
                  </a:lnTo>
                  <a:lnTo>
                    <a:pt x="0" y="19367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330531" y="1448054"/>
            <a:ext cx="314706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100,0 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густого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екстракту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10,0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етанолу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 90%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60,0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води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30,0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гліцерину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3392" y="1574291"/>
            <a:ext cx="3217333" cy="536685"/>
          </a:xfrm>
          <a:prstGeom prst="rect">
            <a:avLst/>
          </a:prstGeom>
          <a:solidFill>
            <a:srgbClr val="FFFFB8"/>
          </a:solidFill>
        </p:spPr>
        <p:txBody>
          <a:bodyPr vert="horz" wrap="square" lIns="0" tIns="43815" rIns="0" bIns="0" rtlCol="0">
            <a:spAutoFit/>
          </a:bodyPr>
          <a:lstStyle/>
          <a:p>
            <a:pPr marL="339725" marR="102870" indent="-228600">
              <a:lnSpc>
                <a:spcPct val="100000"/>
              </a:lnSpc>
              <a:spcBef>
                <a:spcPts val="345"/>
              </a:spcBef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Виготовляють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згідно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пропису 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ДФУ</a:t>
            </a:r>
            <a:r>
              <a:rPr sz="1600" b="1" spc="-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2.0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670630" y="1691513"/>
            <a:ext cx="4239260" cy="353060"/>
            <a:chOff x="5752972" y="1691513"/>
            <a:chExt cx="3179445" cy="35306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58052" y="1696593"/>
              <a:ext cx="3169157" cy="3429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758052" y="1696593"/>
              <a:ext cx="3169285" cy="342900"/>
            </a:xfrm>
            <a:custGeom>
              <a:avLst/>
              <a:gdLst/>
              <a:ahLst/>
              <a:cxnLst/>
              <a:rect l="l" t="t" r="r" b="b"/>
              <a:pathLst>
                <a:path w="3169284" h="342900">
                  <a:moveTo>
                    <a:pt x="0" y="171450"/>
                  </a:moveTo>
                  <a:lnTo>
                    <a:pt x="528193" y="0"/>
                  </a:lnTo>
                  <a:lnTo>
                    <a:pt x="2640965" y="0"/>
                  </a:lnTo>
                  <a:lnTo>
                    <a:pt x="2707221" y="1334"/>
                  </a:lnTo>
                  <a:lnTo>
                    <a:pt x="2771021" y="5233"/>
                  </a:lnTo>
                  <a:lnTo>
                    <a:pt x="2831870" y="11534"/>
                  </a:lnTo>
                  <a:lnTo>
                    <a:pt x="2889273" y="20077"/>
                  </a:lnTo>
                  <a:lnTo>
                    <a:pt x="2942735" y="30703"/>
                  </a:lnTo>
                  <a:lnTo>
                    <a:pt x="2991761" y="43251"/>
                  </a:lnTo>
                  <a:lnTo>
                    <a:pt x="3035856" y="57562"/>
                  </a:lnTo>
                  <a:lnTo>
                    <a:pt x="3074525" y="73473"/>
                  </a:lnTo>
                  <a:lnTo>
                    <a:pt x="3133605" y="109461"/>
                  </a:lnTo>
                  <a:lnTo>
                    <a:pt x="3165042" y="149933"/>
                  </a:lnTo>
                  <a:lnTo>
                    <a:pt x="3169157" y="171450"/>
                  </a:lnTo>
                  <a:lnTo>
                    <a:pt x="3165042" y="192966"/>
                  </a:lnTo>
                  <a:lnTo>
                    <a:pt x="3133605" y="233438"/>
                  </a:lnTo>
                  <a:lnTo>
                    <a:pt x="3074525" y="269426"/>
                  </a:lnTo>
                  <a:lnTo>
                    <a:pt x="3035856" y="285337"/>
                  </a:lnTo>
                  <a:lnTo>
                    <a:pt x="2991761" y="299648"/>
                  </a:lnTo>
                  <a:lnTo>
                    <a:pt x="2942735" y="312196"/>
                  </a:lnTo>
                  <a:lnTo>
                    <a:pt x="2889273" y="322822"/>
                  </a:lnTo>
                  <a:lnTo>
                    <a:pt x="2831870" y="331365"/>
                  </a:lnTo>
                  <a:lnTo>
                    <a:pt x="2771021" y="337666"/>
                  </a:lnTo>
                  <a:lnTo>
                    <a:pt x="2707221" y="341565"/>
                  </a:lnTo>
                  <a:lnTo>
                    <a:pt x="2640965" y="342900"/>
                  </a:lnTo>
                  <a:lnTo>
                    <a:pt x="528193" y="342900"/>
                  </a:lnTo>
                  <a:lnTo>
                    <a:pt x="0" y="1714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528304" y="1723643"/>
            <a:ext cx="252476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200,0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розчину</a:t>
            </a:r>
            <a:r>
              <a:rPr sz="1600" b="1" spc="-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(1:2)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51407" y="2501393"/>
            <a:ext cx="11150600" cy="1647825"/>
            <a:chOff x="638555" y="2501392"/>
            <a:chExt cx="8362950" cy="1647825"/>
          </a:xfrm>
        </p:grpSpPr>
        <p:sp>
          <p:nvSpPr>
            <p:cNvPr id="16" name="object 16"/>
            <p:cNvSpPr/>
            <p:nvPr/>
          </p:nvSpPr>
          <p:spPr>
            <a:xfrm>
              <a:off x="643508" y="2506345"/>
              <a:ext cx="8353425" cy="1638300"/>
            </a:xfrm>
            <a:custGeom>
              <a:avLst/>
              <a:gdLst/>
              <a:ahLst/>
              <a:cxnLst/>
              <a:rect l="l" t="t" r="r" b="b"/>
              <a:pathLst>
                <a:path w="8353425" h="1638300">
                  <a:moveTo>
                    <a:pt x="8162417" y="494029"/>
                  </a:moveTo>
                  <a:lnTo>
                    <a:pt x="190627" y="494029"/>
                  </a:lnTo>
                  <a:lnTo>
                    <a:pt x="146917" y="499064"/>
                  </a:lnTo>
                  <a:lnTo>
                    <a:pt x="106792" y="513405"/>
                  </a:lnTo>
                  <a:lnTo>
                    <a:pt x="71398" y="535907"/>
                  </a:lnTo>
                  <a:lnTo>
                    <a:pt x="41877" y="565428"/>
                  </a:lnTo>
                  <a:lnTo>
                    <a:pt x="19375" y="600822"/>
                  </a:lnTo>
                  <a:lnTo>
                    <a:pt x="5034" y="640947"/>
                  </a:lnTo>
                  <a:lnTo>
                    <a:pt x="0" y="684656"/>
                  </a:lnTo>
                  <a:lnTo>
                    <a:pt x="0" y="1447164"/>
                  </a:lnTo>
                  <a:lnTo>
                    <a:pt x="5034" y="1490874"/>
                  </a:lnTo>
                  <a:lnTo>
                    <a:pt x="19375" y="1530999"/>
                  </a:lnTo>
                  <a:lnTo>
                    <a:pt x="41877" y="1566393"/>
                  </a:lnTo>
                  <a:lnTo>
                    <a:pt x="71398" y="1595914"/>
                  </a:lnTo>
                  <a:lnTo>
                    <a:pt x="106792" y="1618416"/>
                  </a:lnTo>
                  <a:lnTo>
                    <a:pt x="146917" y="1632757"/>
                  </a:lnTo>
                  <a:lnTo>
                    <a:pt x="190627" y="1637791"/>
                  </a:lnTo>
                  <a:lnTo>
                    <a:pt x="8162417" y="1637791"/>
                  </a:lnTo>
                  <a:lnTo>
                    <a:pt x="8206126" y="1632757"/>
                  </a:lnTo>
                  <a:lnTo>
                    <a:pt x="8246251" y="1618416"/>
                  </a:lnTo>
                  <a:lnTo>
                    <a:pt x="8281645" y="1595914"/>
                  </a:lnTo>
                  <a:lnTo>
                    <a:pt x="8311166" y="1566393"/>
                  </a:lnTo>
                  <a:lnTo>
                    <a:pt x="8333668" y="1530999"/>
                  </a:lnTo>
                  <a:lnTo>
                    <a:pt x="8348009" y="1490874"/>
                  </a:lnTo>
                  <a:lnTo>
                    <a:pt x="8353044" y="1447164"/>
                  </a:lnTo>
                  <a:lnTo>
                    <a:pt x="8353044" y="684656"/>
                  </a:lnTo>
                  <a:lnTo>
                    <a:pt x="8348009" y="640947"/>
                  </a:lnTo>
                  <a:lnTo>
                    <a:pt x="8333668" y="600822"/>
                  </a:lnTo>
                  <a:lnTo>
                    <a:pt x="8311166" y="565428"/>
                  </a:lnTo>
                  <a:lnTo>
                    <a:pt x="8281645" y="535907"/>
                  </a:lnTo>
                  <a:lnTo>
                    <a:pt x="8246251" y="513405"/>
                  </a:lnTo>
                  <a:lnTo>
                    <a:pt x="8206126" y="499064"/>
                  </a:lnTo>
                  <a:lnTo>
                    <a:pt x="8162417" y="494029"/>
                  </a:lnTo>
                  <a:close/>
                </a:path>
                <a:path w="8353425" h="1638300">
                  <a:moveTo>
                    <a:pt x="3592067" y="0"/>
                  </a:moveTo>
                  <a:lnTo>
                    <a:pt x="1392173" y="494029"/>
                  </a:lnTo>
                  <a:lnTo>
                    <a:pt x="3480435" y="494029"/>
                  </a:lnTo>
                  <a:lnTo>
                    <a:pt x="3592067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43508" y="2506345"/>
              <a:ext cx="8353425" cy="1638300"/>
            </a:xfrm>
            <a:custGeom>
              <a:avLst/>
              <a:gdLst/>
              <a:ahLst/>
              <a:cxnLst/>
              <a:rect l="l" t="t" r="r" b="b"/>
              <a:pathLst>
                <a:path w="8353425" h="1638300">
                  <a:moveTo>
                    <a:pt x="0" y="684656"/>
                  </a:moveTo>
                  <a:lnTo>
                    <a:pt x="5034" y="640947"/>
                  </a:lnTo>
                  <a:lnTo>
                    <a:pt x="19375" y="600822"/>
                  </a:lnTo>
                  <a:lnTo>
                    <a:pt x="41877" y="565428"/>
                  </a:lnTo>
                  <a:lnTo>
                    <a:pt x="71398" y="535907"/>
                  </a:lnTo>
                  <a:lnTo>
                    <a:pt x="106792" y="513405"/>
                  </a:lnTo>
                  <a:lnTo>
                    <a:pt x="146917" y="499064"/>
                  </a:lnTo>
                  <a:lnTo>
                    <a:pt x="190627" y="494029"/>
                  </a:lnTo>
                  <a:lnTo>
                    <a:pt x="1392173" y="494029"/>
                  </a:lnTo>
                  <a:lnTo>
                    <a:pt x="3592067" y="0"/>
                  </a:lnTo>
                  <a:lnTo>
                    <a:pt x="3480435" y="494029"/>
                  </a:lnTo>
                  <a:lnTo>
                    <a:pt x="8162417" y="494029"/>
                  </a:lnTo>
                  <a:lnTo>
                    <a:pt x="8206126" y="499064"/>
                  </a:lnTo>
                  <a:lnTo>
                    <a:pt x="8246251" y="513405"/>
                  </a:lnTo>
                  <a:lnTo>
                    <a:pt x="8281645" y="535907"/>
                  </a:lnTo>
                  <a:lnTo>
                    <a:pt x="8311166" y="565428"/>
                  </a:lnTo>
                  <a:lnTo>
                    <a:pt x="8333668" y="600822"/>
                  </a:lnTo>
                  <a:lnTo>
                    <a:pt x="8348009" y="640947"/>
                  </a:lnTo>
                  <a:lnTo>
                    <a:pt x="8353044" y="684656"/>
                  </a:lnTo>
                  <a:lnTo>
                    <a:pt x="8353044" y="970533"/>
                  </a:lnTo>
                  <a:lnTo>
                    <a:pt x="8353044" y="1447164"/>
                  </a:lnTo>
                  <a:lnTo>
                    <a:pt x="8348009" y="1490874"/>
                  </a:lnTo>
                  <a:lnTo>
                    <a:pt x="8333668" y="1530999"/>
                  </a:lnTo>
                  <a:lnTo>
                    <a:pt x="8311166" y="1566393"/>
                  </a:lnTo>
                  <a:lnTo>
                    <a:pt x="8281645" y="1595914"/>
                  </a:lnTo>
                  <a:lnTo>
                    <a:pt x="8246251" y="1618416"/>
                  </a:lnTo>
                  <a:lnTo>
                    <a:pt x="8206126" y="1632757"/>
                  </a:lnTo>
                  <a:lnTo>
                    <a:pt x="8162417" y="1637791"/>
                  </a:lnTo>
                  <a:lnTo>
                    <a:pt x="3480435" y="1637791"/>
                  </a:lnTo>
                  <a:lnTo>
                    <a:pt x="1392173" y="1637791"/>
                  </a:lnTo>
                  <a:lnTo>
                    <a:pt x="190627" y="1637791"/>
                  </a:lnTo>
                  <a:lnTo>
                    <a:pt x="146917" y="1632757"/>
                  </a:lnTo>
                  <a:lnTo>
                    <a:pt x="106792" y="1618416"/>
                  </a:lnTo>
                  <a:lnTo>
                    <a:pt x="71398" y="1595914"/>
                  </a:lnTo>
                  <a:lnTo>
                    <a:pt x="41877" y="1566393"/>
                  </a:lnTo>
                  <a:lnTo>
                    <a:pt x="19375" y="1530999"/>
                  </a:lnTo>
                  <a:lnTo>
                    <a:pt x="5034" y="1490874"/>
                  </a:lnTo>
                  <a:lnTo>
                    <a:pt x="0" y="1447164"/>
                  </a:lnTo>
                  <a:lnTo>
                    <a:pt x="0" y="970533"/>
                  </a:lnTo>
                  <a:lnTo>
                    <a:pt x="0" y="68465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914739" y="3037586"/>
            <a:ext cx="1070356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вода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це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основний</a:t>
            </a:r>
            <a:r>
              <a:rPr sz="16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розчинник;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спирт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покращує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розчинення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екстракту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є</a:t>
            </a:r>
            <a:r>
              <a:rPr sz="16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консервантом;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гліцерин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грає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роль пептизатора,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оберігає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розчини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ВМС,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що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утворюються</a:t>
            </a:r>
            <a:r>
              <a:rPr sz="1600" b="1" spc="16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при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розчиненні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екстракту,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від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коагуляції,</a:t>
            </a:r>
            <a:r>
              <a:rPr sz="1600" b="1" spc="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старіння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64031" y="4210811"/>
            <a:ext cx="11138745" cy="537327"/>
          </a:xfrm>
          <a:prstGeom prst="rect">
            <a:avLst/>
          </a:prstGeom>
          <a:solidFill>
            <a:srgbClr val="FFFF66"/>
          </a:solidFill>
        </p:spPr>
        <p:txBody>
          <a:bodyPr vert="horz" wrap="square" lIns="0" tIns="44450" rIns="0" bIns="0" rtlCol="0">
            <a:spAutoFit/>
          </a:bodyPr>
          <a:lstStyle/>
          <a:p>
            <a:pPr marL="90170" marR="815975" indent="57150">
              <a:lnSpc>
                <a:spcPct val="100000"/>
              </a:lnSpc>
              <a:spcBef>
                <a:spcPts val="35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При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калібруванні нестандартного краплеміра 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було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встановлено, що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0,1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г  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густого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екстракту складає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4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краплі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розчину 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густого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екстракту</a:t>
            </a:r>
            <a:r>
              <a:rPr sz="1600" b="1" spc="15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беладонни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2283" y="5013325"/>
            <a:ext cx="10848340" cy="534121"/>
          </a:xfrm>
          <a:prstGeom prst="rect">
            <a:avLst/>
          </a:prstGeom>
          <a:solidFill>
            <a:srgbClr val="CCCC66"/>
          </a:solidFill>
          <a:ln w="25400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5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Етикетка:</a:t>
            </a:r>
            <a:endParaRPr sz="16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0,1 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густого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екстракту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= 4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краплі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розчину 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густого</a:t>
            </a:r>
            <a:r>
              <a:rPr sz="1600" b="1" spc="3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екстракту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1219201" y="72634"/>
            <a:ext cx="10056367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16280" marR="5080" indent="-704215" algn="ctr">
              <a:lnSpc>
                <a:spcPct val="100000"/>
              </a:lnSpc>
              <a:spcBef>
                <a:spcPts val="95"/>
              </a:spcBef>
            </a:pPr>
            <a:r>
              <a:rPr sz="2400" spc="-5" dirty="0"/>
              <a:t>Загальні правила </a:t>
            </a:r>
            <a:r>
              <a:rPr sz="2400" spc="-10" dirty="0"/>
              <a:t>виготовлення </a:t>
            </a:r>
            <a:r>
              <a:rPr sz="2400" spc="-5" dirty="0"/>
              <a:t>порошків із  екстрактами та</a:t>
            </a:r>
            <a:r>
              <a:rPr sz="2400" spc="25" dirty="0"/>
              <a:t> </a:t>
            </a:r>
            <a:r>
              <a:rPr sz="2400" spc="-5" dirty="0"/>
              <a:t>напівфабрикатами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2702560" y="973075"/>
            <a:ext cx="7655560" cy="286617"/>
          </a:xfrm>
          <a:prstGeom prst="rect">
            <a:avLst/>
          </a:prstGeom>
          <a:solidFill>
            <a:srgbClr val="DFFF85"/>
          </a:solidFill>
        </p:spPr>
        <p:txBody>
          <a:bodyPr vert="horz" wrap="square" lIns="0" tIns="40005" rIns="0" bIns="0" rtlCol="0">
            <a:spAutoFit/>
          </a:bodyPr>
          <a:lstStyle/>
          <a:p>
            <a:pPr marL="400685">
              <a:lnSpc>
                <a:spcPct val="100000"/>
              </a:lnSpc>
              <a:spcBef>
                <a:spcPts val="315"/>
              </a:spcBef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ВИГОТОВЛЕННЯ </a:t>
            </a: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РОЗЧИНУ </a:t>
            </a:r>
            <a:r>
              <a:rPr sz="1600" b="1" spc="-20" dirty="0">
                <a:solidFill>
                  <a:srgbClr val="C00000"/>
                </a:solidFill>
                <a:latin typeface="Arial"/>
                <a:cs typeface="Arial"/>
              </a:rPr>
              <a:t>ГУСТОГО</a:t>
            </a:r>
            <a:r>
              <a:rPr sz="16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C00000"/>
                </a:solidFill>
                <a:latin typeface="Arial"/>
                <a:cs typeface="Arial"/>
              </a:rPr>
              <a:t>ЕКСТРАКТУ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51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33845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107" y="1448180"/>
            <a:ext cx="107696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714074" y="1522221"/>
            <a:ext cx="3786293" cy="88265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79095" marR="5080" indent="-367030">
              <a:lnSpc>
                <a:spcPct val="100899"/>
              </a:lnSpc>
              <a:spcBef>
                <a:spcPts val="80"/>
              </a:spcBef>
            </a:pPr>
            <a:r>
              <a:rPr sz="1400" b="1" spc="-5" dirty="0">
                <a:latin typeface="Tahoma"/>
                <a:cs typeface="Tahoma"/>
              </a:rPr>
              <a:t>Rp.: </a:t>
            </a:r>
            <a:r>
              <a:rPr sz="1400" b="1" spc="-10" dirty="0">
                <a:latin typeface="Tahoma"/>
                <a:cs typeface="Tahoma"/>
              </a:rPr>
              <a:t>Extracti </a:t>
            </a:r>
            <a:r>
              <a:rPr sz="1400" b="1" spc="-5" dirty="0">
                <a:latin typeface="Tahoma"/>
                <a:cs typeface="Tahoma"/>
              </a:rPr>
              <a:t>Belladonnae  Natrii </a:t>
            </a:r>
            <a:r>
              <a:rPr sz="1400" b="1" spc="-10" dirty="0">
                <a:latin typeface="Tahoma"/>
                <a:cs typeface="Tahoma"/>
              </a:rPr>
              <a:t>hydrogenocarbonatis  </a:t>
            </a:r>
            <a:r>
              <a:rPr sz="1400" b="1" spc="-5" dirty="0">
                <a:latin typeface="Tahoma"/>
                <a:cs typeface="Tahoma"/>
              </a:rPr>
              <a:t>Phenylii salicylatis</a:t>
            </a:r>
            <a:r>
              <a:rPr sz="1400" b="1" spc="55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ana</a:t>
            </a:r>
            <a:endParaRPr sz="1400">
              <a:latin typeface="Tahoma"/>
              <a:cs typeface="Tahoma"/>
            </a:endParaRPr>
          </a:p>
          <a:p>
            <a:pPr marL="250825">
              <a:lnSpc>
                <a:spcPct val="100000"/>
              </a:lnSpc>
            </a:pPr>
            <a:r>
              <a:rPr sz="1400" b="1" spc="-10" dirty="0">
                <a:latin typeface="Tahoma"/>
                <a:cs typeface="Tahoma"/>
              </a:rPr>
              <a:t>Misce, </a:t>
            </a:r>
            <a:r>
              <a:rPr sz="1400" b="1" spc="-5" dirty="0">
                <a:latin typeface="Tahoma"/>
                <a:cs typeface="Tahoma"/>
              </a:rPr>
              <a:t>ut </a:t>
            </a:r>
            <a:r>
              <a:rPr sz="1400" b="1" spc="-10" dirty="0">
                <a:latin typeface="Tahoma"/>
                <a:cs typeface="Tahoma"/>
              </a:rPr>
              <a:t>fiat</a:t>
            </a:r>
            <a:r>
              <a:rPr sz="1400" b="1" spc="55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pulvis.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76253" y="1522221"/>
            <a:ext cx="71120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Tahoma"/>
                <a:cs typeface="Tahoma"/>
              </a:rPr>
              <a:t>0,</a:t>
            </a:r>
            <a:r>
              <a:rPr sz="1400" b="1" spc="-10" dirty="0">
                <a:latin typeface="Tahoma"/>
                <a:cs typeface="Tahoma"/>
              </a:rPr>
              <a:t>0</a:t>
            </a:r>
            <a:r>
              <a:rPr sz="1400" b="1" spc="-5" dirty="0">
                <a:latin typeface="Tahoma"/>
                <a:cs typeface="Tahoma"/>
              </a:rPr>
              <a:t>15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07748" y="1952751"/>
            <a:ext cx="409787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Tahoma"/>
                <a:cs typeface="Tahoma"/>
              </a:rPr>
              <a:t>0,3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82578" y="2379472"/>
            <a:ext cx="4897967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432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Tahoma"/>
                <a:cs typeface="Tahoma"/>
              </a:rPr>
              <a:t>Da tales </a:t>
            </a:r>
            <a:r>
              <a:rPr sz="1400" b="1" spc="-10" dirty="0">
                <a:latin typeface="Tahoma"/>
                <a:cs typeface="Tahoma"/>
              </a:rPr>
              <a:t>doses </a:t>
            </a:r>
            <a:r>
              <a:rPr sz="1400" b="1" spc="-5" dirty="0">
                <a:latin typeface="Tahoma"/>
                <a:cs typeface="Tahoma"/>
              </a:rPr>
              <a:t>N</a:t>
            </a:r>
            <a:r>
              <a:rPr sz="1400" b="1" spc="60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12.</a:t>
            </a:r>
            <a:endParaRPr sz="1400">
              <a:latin typeface="Tahoma"/>
              <a:cs typeface="Tahoma"/>
            </a:endParaRPr>
          </a:p>
          <a:p>
            <a:pPr marL="12700" marR="5080" indent="261620">
              <a:lnSpc>
                <a:spcPct val="100000"/>
              </a:lnSpc>
              <a:tabLst>
                <a:tab pos="798195" algn="l"/>
                <a:tab pos="2239645" algn="l"/>
              </a:tabLst>
            </a:pPr>
            <a:r>
              <a:rPr sz="1400" b="1" spc="-5" dirty="0">
                <a:latin typeface="Tahoma"/>
                <a:cs typeface="Tahoma"/>
              </a:rPr>
              <a:t>Signa. По 1 порошку 3 рази на день.  </a:t>
            </a:r>
            <a:r>
              <a:rPr sz="1400" b="1" spc="-10" dirty="0">
                <a:latin typeface="Tahoma"/>
                <a:cs typeface="Tahoma"/>
              </a:rPr>
              <a:t>Підпис	</a:t>
            </a:r>
            <a:r>
              <a:rPr sz="1400" b="1" spc="-5" dirty="0">
                <a:latin typeface="Tahoma"/>
                <a:cs typeface="Tahoma"/>
              </a:rPr>
              <a:t>лікаря	</a:t>
            </a:r>
            <a:r>
              <a:rPr sz="1400" b="1" spc="-10" dirty="0">
                <a:latin typeface="Tahoma"/>
                <a:cs typeface="Tahoma"/>
              </a:rPr>
              <a:t>Печатка</a:t>
            </a:r>
            <a:r>
              <a:rPr sz="1400" b="1" spc="-20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лікаря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76807" y="6262878"/>
            <a:ext cx="10369973" cy="525780"/>
          </a:xfrm>
          <a:custGeom>
            <a:avLst/>
            <a:gdLst/>
            <a:ahLst/>
            <a:cxnLst/>
            <a:rect l="l" t="t" r="r" b="b"/>
            <a:pathLst>
              <a:path w="7777480" h="525779">
                <a:moveTo>
                  <a:pt x="7776972" y="0"/>
                </a:moveTo>
                <a:lnTo>
                  <a:pt x="0" y="0"/>
                </a:lnTo>
                <a:lnTo>
                  <a:pt x="0" y="525780"/>
                </a:lnTo>
                <a:lnTo>
                  <a:pt x="7776972" y="525780"/>
                </a:lnTo>
                <a:lnTo>
                  <a:pt x="7776972" y="0"/>
                </a:lnTo>
                <a:close/>
              </a:path>
            </a:pathLst>
          </a:custGeom>
          <a:solidFill>
            <a:srgbClr val="EFFF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79425" y="6295644"/>
            <a:ext cx="9015474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Оформлення: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№ рецепта, «Внутрішнє»,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«Зберігати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в </a:t>
            </a:r>
            <a:r>
              <a:rPr sz="1400" b="1" spc="-20" dirty="0">
                <a:solidFill>
                  <a:schemeClr val="bg1"/>
                </a:solidFill>
                <a:latin typeface="Arial"/>
                <a:cs typeface="Arial"/>
              </a:rPr>
              <a:t>прохолодному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, 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захищеному </a:t>
            </a:r>
            <a:r>
              <a:rPr sz="1400" b="1" spc="-5" dirty="0" err="1">
                <a:solidFill>
                  <a:schemeClr val="bg1"/>
                </a:solidFill>
                <a:latin typeface="Arial"/>
                <a:cs typeface="Arial"/>
              </a:rPr>
              <a:t>від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5" dirty="0" err="1" smtClean="0">
                <a:solidFill>
                  <a:schemeClr val="bg1"/>
                </a:solidFill>
                <a:latin typeface="Arial"/>
                <a:cs typeface="Arial"/>
              </a:rPr>
              <a:t>світ</a:t>
            </a:r>
            <a:r>
              <a:rPr lang="uk-UA" sz="1400" b="1" spc="-15" dirty="0" smtClean="0">
                <a:solidFill>
                  <a:schemeClr val="bg1"/>
                </a:solidFill>
                <a:latin typeface="Arial"/>
                <a:cs typeface="Arial"/>
              </a:rPr>
              <a:t>л</a:t>
            </a:r>
            <a:r>
              <a:rPr sz="1400" b="1" spc="-15" dirty="0" smtClean="0">
                <a:solidFill>
                  <a:schemeClr val="bg1"/>
                </a:solidFill>
                <a:latin typeface="Arial"/>
                <a:cs typeface="Arial"/>
              </a:rPr>
              <a:t>а</a:t>
            </a:r>
            <a:r>
              <a:rPr sz="1400" b="1" spc="3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Arial"/>
                <a:cs typeface="Arial"/>
              </a:rPr>
              <a:t>місці»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289133" y="278665"/>
            <a:ext cx="954532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16915" marR="5080" indent="-704850" algn="ctr">
              <a:lnSpc>
                <a:spcPct val="100000"/>
              </a:lnSpc>
              <a:spcBef>
                <a:spcPts val="95"/>
              </a:spcBef>
            </a:pPr>
            <a:r>
              <a:rPr sz="1800" spc="-5" dirty="0"/>
              <a:t>Загальні правила </a:t>
            </a:r>
            <a:r>
              <a:rPr sz="1800" spc="-10" dirty="0"/>
              <a:t>виготовлення </a:t>
            </a:r>
            <a:r>
              <a:rPr sz="1800" spc="-5" dirty="0"/>
              <a:t>порошків із  екстрактами та</a:t>
            </a:r>
            <a:r>
              <a:rPr sz="1800" spc="35" dirty="0"/>
              <a:t> </a:t>
            </a:r>
            <a:r>
              <a:rPr sz="1800" spc="-5" dirty="0"/>
              <a:t>напівфабрикатами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272452" y="857503"/>
            <a:ext cx="7722447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C00000"/>
                </a:solidFill>
                <a:latin typeface="Verdana"/>
                <a:cs typeface="Verdana"/>
              </a:rPr>
              <a:t>виготовлення порошків із</a:t>
            </a:r>
            <a:r>
              <a:rPr sz="2000" b="1" spc="-20" dirty="0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Verdana"/>
                <a:cs typeface="Verdana"/>
              </a:rPr>
              <a:t>екстрактами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0993" y="3143250"/>
            <a:ext cx="11144673" cy="1025281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0005" rIns="0" bIns="0" rtlCol="0">
            <a:spAutoFit/>
          </a:bodyPr>
          <a:lstStyle/>
          <a:p>
            <a:pPr marL="91440" marR="83185" indent="450215" algn="just">
              <a:lnSpc>
                <a:spcPct val="100000"/>
              </a:lnSpc>
              <a:spcBef>
                <a:spcPts val="315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Даний лікарський препарат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складний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дозований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порошок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для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внутрішнього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застосування,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виписаний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розподільним способом,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складу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якого входить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сильнодіюча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речовина екстракт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беладонни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важко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подрібнювана речовина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фенілсаліцілат.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Перед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початком виготовлення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препарату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перевіряємо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відповідність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терапевтичних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разової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добової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доз  максимальним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терапевтичним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дозам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(разовій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</a:t>
            </a:r>
            <a:r>
              <a:rPr sz="1600" b="1" spc="7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добовій)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7283" y="4929378"/>
            <a:ext cx="10581604" cy="117652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52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58693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107" y="1448180"/>
            <a:ext cx="107696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46058" y="1523491"/>
          <a:ext cx="11233572" cy="46809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69372"/>
                <a:gridCol w="5664200"/>
              </a:tblGrid>
              <a:tr h="46809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(зворотний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89535" marR="107314" algn="ctr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872740" algn="l"/>
                        </a:tabLst>
                      </a:pP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4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400" b="1" spc="-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ра</a:t>
                      </a:r>
                      <a:r>
                        <a:rPr sz="14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</a:t>
                      </a: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400" b="1" spc="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беладонни г</a:t>
                      </a:r>
                      <a:r>
                        <a:rPr sz="1400" b="1" spc="-5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у</a:t>
                      </a:r>
                      <a:r>
                        <a:rPr sz="14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400" b="1" spc="-4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400" b="1" spc="-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</a:t>
                      </a:r>
                      <a:r>
                        <a:rPr sz="14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15х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2=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,18 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Екстракта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беладонни </a:t>
                      </a: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сухого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(1:2):</a:t>
                      </a:r>
                      <a:r>
                        <a:rPr sz="1400" b="1" spc="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18х2=0,36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50" dirty="0">
                        <a:latin typeface="Times New Roman"/>
                        <a:cs typeface="Times New Roman"/>
                      </a:endParaRPr>
                    </a:p>
                    <a:p>
                      <a:pPr marL="89535" marR="120650" indent="4953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1697355" algn="l"/>
                        </a:tabLst>
                      </a:pPr>
                      <a:r>
                        <a:rPr sz="14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Розчину</a:t>
                      </a:r>
                      <a:r>
                        <a:rPr sz="1400" b="1" spc="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густого	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екстракта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беладонни (1:2):  0,1 </a:t>
                      </a:r>
                      <a:r>
                        <a:rPr sz="14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густого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екстракта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– 4 краплі</a:t>
                      </a:r>
                      <a:r>
                        <a:rPr sz="1400" b="1" spc="4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розчину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0,18 </a:t>
                      </a:r>
                      <a:r>
                        <a:rPr sz="14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густого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екстракта </a:t>
                      </a: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–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7,2 крап. </a:t>
                      </a: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≈ 7</a:t>
                      </a:r>
                      <a:r>
                        <a:rPr sz="1400" b="1" spc="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крап.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50" dirty="0">
                        <a:latin typeface="Times New Roman"/>
                        <a:cs typeface="Times New Roman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870200" algn="l"/>
                        </a:tabLst>
                      </a:pP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Натрію</a:t>
                      </a:r>
                      <a:r>
                        <a:rPr sz="1400" b="1" spc="4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гідрокарбонату:	0,3х12 =</a:t>
                      </a:r>
                      <a:r>
                        <a:rPr sz="1400" b="1" spc="-5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3,6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50" dirty="0">
                        <a:latin typeface="Times New Roman"/>
                        <a:cs typeface="Times New Roman"/>
                      </a:endParaRPr>
                    </a:p>
                    <a:p>
                      <a:pPr marL="89535" marR="302895">
                        <a:lnSpc>
                          <a:spcPct val="100000"/>
                        </a:lnSpc>
                        <a:tabLst>
                          <a:tab pos="2875915" algn="l"/>
                        </a:tabLst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Фенілсаліцилату:	0,3х12 =</a:t>
                      </a:r>
                      <a:r>
                        <a:rPr sz="1400" b="1" spc="-10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3,6 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спирту </a:t>
                      </a: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етилового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для подрібнення 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фенілсалицилату: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1679575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на 1,0 - 10</a:t>
                      </a:r>
                      <a:r>
                        <a:rPr sz="1400" b="1" spc="-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крап.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1906270">
                        <a:lnSpc>
                          <a:spcPct val="100000"/>
                        </a:lnSpc>
                        <a:tabLst>
                          <a:tab pos="2300605" algn="l"/>
                          <a:tab pos="2556510" algn="l"/>
                          <a:tab pos="2921000" algn="l"/>
                        </a:tabLst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3,6	-	Х	Х =36</a:t>
                      </a:r>
                      <a:r>
                        <a:rPr sz="1400" b="1" spc="-3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крап.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89535" marR="1972310">
                        <a:lnSpc>
                          <a:spcPct val="100000"/>
                        </a:lnSpc>
                      </a:pPr>
                      <a:r>
                        <a:rPr sz="14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Маса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одного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порошку :  (0,015 × 2)+0,3+0,3 =</a:t>
                      </a:r>
                      <a:r>
                        <a:rPr sz="1400" b="1" spc="-9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0,63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FF46"/>
                    </a:solidFill>
                  </a:tcPr>
                </a:tc>
                <a:tc>
                  <a:txBody>
                    <a:bodyPr/>
                    <a:lstStyle/>
                    <a:p>
                      <a:pPr marL="13290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(лицевий</a:t>
                      </a:r>
                      <a:r>
                        <a:rPr sz="14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434340" marR="570230" indent="142240">
                        <a:lnSpc>
                          <a:spcPct val="100000"/>
                        </a:lnSpc>
                        <a:tabLst>
                          <a:tab pos="2607945" algn="l"/>
                        </a:tabLst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з використанням </a:t>
                      </a: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сухого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екстракту:  Дата	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400" b="1" spc="-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рецепта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483870">
                        <a:lnSpc>
                          <a:spcPct val="100000"/>
                        </a:lnSpc>
                        <a:tabLst>
                          <a:tab pos="3338829" algn="l"/>
                        </a:tabLst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Phenylii</a:t>
                      </a:r>
                      <a:r>
                        <a:rPr sz="1400" b="1" spc="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salicylatis	3,6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483870">
                        <a:lnSpc>
                          <a:spcPct val="100000"/>
                        </a:lnSpc>
                        <a:tabLst>
                          <a:tab pos="3347720" algn="l"/>
                        </a:tabLst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Extracti Belladonnae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sicci</a:t>
                      </a:r>
                      <a:r>
                        <a:rPr sz="14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(1:2)	</a:t>
                      </a: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0,36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483870" algn="l"/>
                          <a:tab pos="3387725" algn="l"/>
                        </a:tabLst>
                      </a:pPr>
                      <a:r>
                        <a:rPr sz="14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14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Natrii</a:t>
                      </a:r>
                      <a:r>
                        <a:rPr sz="1400" b="1" u="heavy" spc="10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hydrogenocarbonatis	3,6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2402840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0,63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400" b="1" spc="-3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483870">
                        <a:lnSpc>
                          <a:spcPct val="100000"/>
                        </a:lnSpc>
                        <a:tabLst>
                          <a:tab pos="2839085" algn="l"/>
                        </a:tabLst>
                      </a:pP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Виготував:	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48387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839085" algn="l"/>
                        </a:tabLst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(Підпис)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1329055" marR="697865" indent="-845185">
                        <a:lnSpc>
                          <a:spcPct val="100000"/>
                        </a:lnSpc>
                        <a:tabLst>
                          <a:tab pos="2818130" algn="l"/>
                        </a:tabLst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</a:t>
                      </a:r>
                      <a:r>
                        <a:rPr sz="1400" b="1" spc="-5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у</a:t>
                      </a:r>
                      <a:r>
                        <a:rPr sz="14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4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ив:	(Підпис) 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(лицевий</a:t>
                      </a:r>
                      <a:r>
                        <a:rPr sz="14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483870" marR="185420" indent="-289560">
                        <a:lnSpc>
                          <a:spcPct val="100000"/>
                        </a:lnSpc>
                        <a:tabLst>
                          <a:tab pos="2607945" algn="l"/>
                        </a:tabLst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з використанням </a:t>
                      </a: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розчину </a:t>
                      </a:r>
                      <a:r>
                        <a:rPr sz="14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густого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екстракту 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Дата	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рецепта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434340" marR="175260">
                        <a:lnSpc>
                          <a:spcPct val="100000"/>
                        </a:lnSpc>
                        <a:tabLst>
                          <a:tab pos="3437254" algn="l"/>
                          <a:tab pos="3475354" algn="l"/>
                        </a:tabLst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Phenylii</a:t>
                      </a:r>
                      <a:r>
                        <a:rPr sz="1400" b="1" spc="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salicylatis	3,6  Extracti Belladonnae</a:t>
                      </a:r>
                      <a:r>
                        <a:rPr sz="1400" b="1" spc="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soluti</a:t>
                      </a: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(1:2)		gtts</a:t>
                      </a:r>
                      <a:r>
                        <a:rPr sz="1400" b="1" spc="-9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VII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105410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(0,1 = 4</a:t>
                      </a:r>
                      <a:r>
                        <a:rPr sz="1400" b="1" spc="-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кап)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434340" algn="l"/>
                          <a:tab pos="3535045" algn="l"/>
                        </a:tabLst>
                      </a:pPr>
                      <a:r>
                        <a:rPr sz="14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14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Natrii</a:t>
                      </a:r>
                      <a:r>
                        <a:rPr sz="1400" b="1" u="heavy" spc="10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hydrogenocarbonatis	3,6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2501900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0,63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400" b="1" spc="-4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434340">
                        <a:lnSpc>
                          <a:spcPct val="100000"/>
                        </a:lnSpc>
                        <a:tabLst>
                          <a:tab pos="2839085" algn="l"/>
                        </a:tabLst>
                      </a:pP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Виготував:	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434340">
                        <a:lnSpc>
                          <a:spcPct val="100000"/>
                        </a:lnSpc>
                        <a:tabLst>
                          <a:tab pos="2839085" algn="l"/>
                        </a:tabLst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(Підпис)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434340">
                        <a:lnSpc>
                          <a:spcPct val="100000"/>
                        </a:lnSpc>
                        <a:tabLst>
                          <a:tab pos="2867025" algn="l"/>
                        </a:tabLst>
                      </a:pP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Відпустив</a:t>
                      </a:r>
                      <a:r>
                        <a:rPr sz="1400" b="1" spc="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5C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30935" y="6316726"/>
            <a:ext cx="81508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Оформлення: </a:t>
            </a:r>
            <a:r>
              <a:rPr sz="1400" b="1" spc="-5" dirty="0">
                <a:latin typeface="Arial"/>
                <a:cs typeface="Arial"/>
              </a:rPr>
              <a:t>№ </a:t>
            </a:r>
            <a:r>
              <a:rPr sz="1400" b="1" spc="-15" dirty="0">
                <a:latin typeface="Arial"/>
                <a:cs typeface="Arial"/>
              </a:rPr>
              <a:t>рецепту, </a:t>
            </a:r>
            <a:r>
              <a:rPr sz="1400" b="1" spc="-5" dirty="0">
                <a:latin typeface="Arial"/>
                <a:cs typeface="Arial"/>
              </a:rPr>
              <a:t>«Внутрішнє», </a:t>
            </a:r>
            <a:r>
              <a:rPr sz="1400" b="1" spc="-10" dirty="0">
                <a:latin typeface="Arial"/>
                <a:cs typeface="Arial"/>
              </a:rPr>
              <a:t>«Зберігати </a:t>
            </a:r>
            <a:r>
              <a:rPr sz="1400" b="1" spc="-5" dirty="0">
                <a:latin typeface="Arial"/>
                <a:cs typeface="Arial"/>
              </a:rPr>
              <a:t>в </a:t>
            </a:r>
            <a:r>
              <a:rPr sz="1400" b="1" spc="-20" dirty="0">
                <a:latin typeface="Arial"/>
                <a:cs typeface="Arial"/>
              </a:rPr>
              <a:t>прохолодному</a:t>
            </a:r>
            <a:r>
              <a:rPr sz="1400" b="1" spc="114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,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захищеному </a:t>
            </a:r>
            <a:r>
              <a:rPr sz="1400" b="1" dirty="0">
                <a:latin typeface="Arial"/>
                <a:cs typeface="Arial"/>
              </a:rPr>
              <a:t>від </a:t>
            </a:r>
            <a:r>
              <a:rPr sz="1400" b="1" spc="-15" dirty="0">
                <a:latin typeface="Arial"/>
                <a:cs typeface="Arial"/>
              </a:rPr>
              <a:t>світла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місці»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75967" y="968502"/>
            <a:ext cx="9025467" cy="355867"/>
          </a:xfrm>
          <a:prstGeom prst="rect">
            <a:avLst/>
          </a:prstGeom>
          <a:solidFill>
            <a:srgbClr val="FFFF6F"/>
          </a:solidFill>
        </p:spPr>
        <p:txBody>
          <a:bodyPr vert="horz" wrap="square" lIns="0" tIns="47625" rIns="0" bIns="0" rtlCol="0">
            <a:spAutoFit/>
          </a:bodyPr>
          <a:lstStyle/>
          <a:p>
            <a:pPr marL="501650">
              <a:lnSpc>
                <a:spcPct val="100000"/>
              </a:lnSpc>
              <a:spcBef>
                <a:spcPts val="375"/>
              </a:spcBef>
            </a:pPr>
            <a:r>
              <a:rPr sz="2000" b="1" spc="-10" dirty="0">
                <a:solidFill>
                  <a:srgbClr val="C00000"/>
                </a:solidFill>
                <a:latin typeface="Verdana"/>
                <a:cs typeface="Verdana"/>
              </a:rPr>
              <a:t>виготовлення </a:t>
            </a:r>
            <a:r>
              <a:rPr sz="2000" b="1" spc="-5" dirty="0">
                <a:solidFill>
                  <a:srgbClr val="C00000"/>
                </a:solidFill>
                <a:latin typeface="Verdana"/>
                <a:cs typeface="Verdana"/>
              </a:rPr>
              <a:t>порошків із</a:t>
            </a:r>
            <a:r>
              <a:rPr sz="2000" b="1" spc="30" dirty="0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Verdana"/>
                <a:cs typeface="Verdana"/>
              </a:rPr>
              <a:t>екстрактами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063496" y="162799"/>
            <a:ext cx="9889912" cy="659796"/>
          </a:xfrm>
          <a:prstGeom prst="rect">
            <a:avLst/>
          </a:prstGeom>
          <a:solidFill>
            <a:srgbClr val="EFFFC2"/>
          </a:solidFill>
        </p:spPr>
        <p:txBody>
          <a:bodyPr vert="horz" wrap="square" lIns="0" tIns="43815" rIns="0" bIns="0" rtlCol="0">
            <a:spAutoFit/>
          </a:bodyPr>
          <a:lstStyle/>
          <a:p>
            <a:pPr marL="1154430" marR="441959" indent="-704215" algn="ctr">
              <a:lnSpc>
                <a:spcPct val="100000"/>
              </a:lnSpc>
              <a:spcBef>
                <a:spcPts val="345"/>
              </a:spcBef>
            </a:pPr>
            <a:r>
              <a:rPr sz="2000" spc="-5" dirty="0">
                <a:solidFill>
                  <a:schemeClr val="bg1"/>
                </a:solidFill>
              </a:rPr>
              <a:t>Загальні правила виготовлення порошків із  екстрактами та</a:t>
            </a:r>
            <a:r>
              <a:rPr sz="2000" spc="35" dirty="0">
                <a:solidFill>
                  <a:schemeClr val="bg1"/>
                </a:solidFill>
              </a:rPr>
              <a:t> </a:t>
            </a:r>
            <a:r>
              <a:rPr sz="2000" spc="-5" dirty="0">
                <a:solidFill>
                  <a:schemeClr val="bg1"/>
                </a:solidFill>
              </a:rPr>
              <a:t>напівфабрикатами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53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30986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65219" y="4417695"/>
            <a:ext cx="101600" cy="215646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811615" y="4578731"/>
            <a:ext cx="6458373" cy="1458595"/>
            <a:chOff x="608711" y="4578730"/>
            <a:chExt cx="4843780" cy="145859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7109" y="5821298"/>
              <a:ext cx="76200" cy="21564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13791" y="4583810"/>
              <a:ext cx="4833620" cy="1203960"/>
            </a:xfrm>
            <a:custGeom>
              <a:avLst/>
              <a:gdLst/>
              <a:ahLst/>
              <a:cxnLst/>
              <a:rect l="l" t="t" r="r" b="b"/>
              <a:pathLst>
                <a:path w="4833620" h="1203960">
                  <a:moveTo>
                    <a:pt x="4632706" y="0"/>
                  </a:moveTo>
                  <a:lnTo>
                    <a:pt x="200659" y="0"/>
                  </a:lnTo>
                  <a:lnTo>
                    <a:pt x="154650" y="5296"/>
                  </a:lnTo>
                  <a:lnTo>
                    <a:pt x="112415" y="20386"/>
                  </a:lnTo>
                  <a:lnTo>
                    <a:pt x="75157" y="44067"/>
                  </a:lnTo>
                  <a:lnTo>
                    <a:pt x="44083" y="75136"/>
                  </a:lnTo>
                  <a:lnTo>
                    <a:pt x="20395" y="112393"/>
                  </a:lnTo>
                  <a:lnTo>
                    <a:pt x="5299" y="154634"/>
                  </a:lnTo>
                  <a:lnTo>
                    <a:pt x="0" y="200659"/>
                  </a:lnTo>
                  <a:lnTo>
                    <a:pt x="0" y="1003300"/>
                  </a:lnTo>
                  <a:lnTo>
                    <a:pt x="5299" y="1049309"/>
                  </a:lnTo>
                  <a:lnTo>
                    <a:pt x="20395" y="1091544"/>
                  </a:lnTo>
                  <a:lnTo>
                    <a:pt x="44083" y="1128802"/>
                  </a:lnTo>
                  <a:lnTo>
                    <a:pt x="75157" y="1159876"/>
                  </a:lnTo>
                  <a:lnTo>
                    <a:pt x="112415" y="1183564"/>
                  </a:lnTo>
                  <a:lnTo>
                    <a:pt x="154650" y="1198660"/>
                  </a:lnTo>
                  <a:lnTo>
                    <a:pt x="200659" y="1203960"/>
                  </a:lnTo>
                  <a:lnTo>
                    <a:pt x="4632706" y="1203960"/>
                  </a:lnTo>
                  <a:lnTo>
                    <a:pt x="4678731" y="1198660"/>
                  </a:lnTo>
                  <a:lnTo>
                    <a:pt x="4720972" y="1183564"/>
                  </a:lnTo>
                  <a:lnTo>
                    <a:pt x="4758229" y="1159876"/>
                  </a:lnTo>
                  <a:lnTo>
                    <a:pt x="4789298" y="1128802"/>
                  </a:lnTo>
                  <a:lnTo>
                    <a:pt x="4812979" y="1091544"/>
                  </a:lnTo>
                  <a:lnTo>
                    <a:pt x="4828069" y="1049309"/>
                  </a:lnTo>
                  <a:lnTo>
                    <a:pt x="4833366" y="1003300"/>
                  </a:lnTo>
                  <a:lnTo>
                    <a:pt x="4833366" y="200659"/>
                  </a:lnTo>
                  <a:lnTo>
                    <a:pt x="4828069" y="154634"/>
                  </a:lnTo>
                  <a:lnTo>
                    <a:pt x="4812979" y="112393"/>
                  </a:lnTo>
                  <a:lnTo>
                    <a:pt x="4789298" y="75136"/>
                  </a:lnTo>
                  <a:lnTo>
                    <a:pt x="4758229" y="44067"/>
                  </a:lnTo>
                  <a:lnTo>
                    <a:pt x="4720972" y="20386"/>
                  </a:lnTo>
                  <a:lnTo>
                    <a:pt x="4678731" y="5296"/>
                  </a:lnTo>
                  <a:lnTo>
                    <a:pt x="4632706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3791" y="4583810"/>
              <a:ext cx="4833620" cy="1203960"/>
            </a:xfrm>
            <a:custGeom>
              <a:avLst/>
              <a:gdLst/>
              <a:ahLst/>
              <a:cxnLst/>
              <a:rect l="l" t="t" r="r" b="b"/>
              <a:pathLst>
                <a:path w="4833620" h="1203960">
                  <a:moveTo>
                    <a:pt x="0" y="200659"/>
                  </a:moveTo>
                  <a:lnTo>
                    <a:pt x="5299" y="154634"/>
                  </a:lnTo>
                  <a:lnTo>
                    <a:pt x="20395" y="112393"/>
                  </a:lnTo>
                  <a:lnTo>
                    <a:pt x="44083" y="75136"/>
                  </a:lnTo>
                  <a:lnTo>
                    <a:pt x="75157" y="44067"/>
                  </a:lnTo>
                  <a:lnTo>
                    <a:pt x="112415" y="20386"/>
                  </a:lnTo>
                  <a:lnTo>
                    <a:pt x="154650" y="5296"/>
                  </a:lnTo>
                  <a:lnTo>
                    <a:pt x="200659" y="0"/>
                  </a:lnTo>
                  <a:lnTo>
                    <a:pt x="4632706" y="0"/>
                  </a:lnTo>
                  <a:lnTo>
                    <a:pt x="4678731" y="5296"/>
                  </a:lnTo>
                  <a:lnTo>
                    <a:pt x="4720972" y="20386"/>
                  </a:lnTo>
                  <a:lnTo>
                    <a:pt x="4758229" y="44067"/>
                  </a:lnTo>
                  <a:lnTo>
                    <a:pt x="4789298" y="75136"/>
                  </a:lnTo>
                  <a:lnTo>
                    <a:pt x="4812979" y="112393"/>
                  </a:lnTo>
                  <a:lnTo>
                    <a:pt x="4828069" y="154634"/>
                  </a:lnTo>
                  <a:lnTo>
                    <a:pt x="4833366" y="200659"/>
                  </a:lnTo>
                  <a:lnTo>
                    <a:pt x="4833366" y="1003300"/>
                  </a:lnTo>
                  <a:lnTo>
                    <a:pt x="4828069" y="1049309"/>
                  </a:lnTo>
                  <a:lnTo>
                    <a:pt x="4812979" y="1091544"/>
                  </a:lnTo>
                  <a:lnTo>
                    <a:pt x="4789298" y="1128802"/>
                  </a:lnTo>
                  <a:lnTo>
                    <a:pt x="4758229" y="1159876"/>
                  </a:lnTo>
                  <a:lnTo>
                    <a:pt x="4720972" y="1183564"/>
                  </a:lnTo>
                  <a:lnTo>
                    <a:pt x="4678731" y="1198660"/>
                  </a:lnTo>
                  <a:lnTo>
                    <a:pt x="4632706" y="1203960"/>
                  </a:lnTo>
                  <a:lnTo>
                    <a:pt x="200659" y="1203960"/>
                  </a:lnTo>
                  <a:lnTo>
                    <a:pt x="154650" y="1198660"/>
                  </a:lnTo>
                  <a:lnTo>
                    <a:pt x="112415" y="1183564"/>
                  </a:lnTo>
                  <a:lnTo>
                    <a:pt x="75157" y="1159876"/>
                  </a:lnTo>
                  <a:lnTo>
                    <a:pt x="44083" y="1128802"/>
                  </a:lnTo>
                  <a:lnTo>
                    <a:pt x="20395" y="1091544"/>
                  </a:lnTo>
                  <a:lnTo>
                    <a:pt x="5299" y="1049309"/>
                  </a:lnTo>
                  <a:lnTo>
                    <a:pt x="0" y="1003300"/>
                  </a:lnTo>
                  <a:lnTo>
                    <a:pt x="0" y="200659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23825" y="792481"/>
            <a:ext cx="11358033" cy="259045"/>
          </a:xfrm>
          <a:prstGeom prst="rect">
            <a:avLst/>
          </a:prstGeom>
          <a:solidFill>
            <a:srgbClr val="FFFF6F"/>
          </a:solidFill>
        </p:spPr>
        <p:txBody>
          <a:bodyPr vert="horz" wrap="square" lIns="0" tIns="4318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40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Порошки із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екстрактом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беладонни сухим (1 : 2)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виготовляють за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загальними</a:t>
            </a:r>
            <a:r>
              <a:rPr sz="1400" b="1" spc="15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правилами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62508" y="3143631"/>
            <a:ext cx="6353387" cy="1164590"/>
            <a:chOff x="571881" y="3143631"/>
            <a:chExt cx="4765040" cy="1164590"/>
          </a:xfrm>
        </p:grpSpPr>
        <p:sp>
          <p:nvSpPr>
            <p:cNvPr id="14" name="object 14"/>
            <p:cNvSpPr/>
            <p:nvPr/>
          </p:nvSpPr>
          <p:spPr>
            <a:xfrm>
              <a:off x="571881" y="3143631"/>
              <a:ext cx="4765040" cy="1164590"/>
            </a:xfrm>
            <a:custGeom>
              <a:avLst/>
              <a:gdLst/>
              <a:ahLst/>
              <a:cxnLst/>
              <a:rect l="l" t="t" r="r" b="b"/>
              <a:pathLst>
                <a:path w="4765040" h="1164589">
                  <a:moveTo>
                    <a:pt x="4570730" y="0"/>
                  </a:moveTo>
                  <a:lnTo>
                    <a:pt x="194056" y="0"/>
                  </a:lnTo>
                  <a:lnTo>
                    <a:pt x="149560" y="5124"/>
                  </a:lnTo>
                  <a:lnTo>
                    <a:pt x="108714" y="19721"/>
                  </a:lnTo>
                  <a:lnTo>
                    <a:pt x="72683" y="42627"/>
                  </a:lnTo>
                  <a:lnTo>
                    <a:pt x="42631" y="72678"/>
                  </a:lnTo>
                  <a:lnTo>
                    <a:pt x="19723" y="108709"/>
                  </a:lnTo>
                  <a:lnTo>
                    <a:pt x="5125" y="149556"/>
                  </a:lnTo>
                  <a:lnTo>
                    <a:pt x="0" y="194056"/>
                  </a:lnTo>
                  <a:lnTo>
                    <a:pt x="0" y="970280"/>
                  </a:lnTo>
                  <a:lnTo>
                    <a:pt x="5125" y="1014779"/>
                  </a:lnTo>
                  <a:lnTo>
                    <a:pt x="19723" y="1055626"/>
                  </a:lnTo>
                  <a:lnTo>
                    <a:pt x="42631" y="1091657"/>
                  </a:lnTo>
                  <a:lnTo>
                    <a:pt x="72683" y="1121708"/>
                  </a:lnTo>
                  <a:lnTo>
                    <a:pt x="108714" y="1144614"/>
                  </a:lnTo>
                  <a:lnTo>
                    <a:pt x="149560" y="1159211"/>
                  </a:lnTo>
                  <a:lnTo>
                    <a:pt x="194056" y="1164336"/>
                  </a:lnTo>
                  <a:lnTo>
                    <a:pt x="4570730" y="1164336"/>
                  </a:lnTo>
                  <a:lnTo>
                    <a:pt x="4615229" y="1159211"/>
                  </a:lnTo>
                  <a:lnTo>
                    <a:pt x="4656076" y="1144614"/>
                  </a:lnTo>
                  <a:lnTo>
                    <a:pt x="4692107" y="1121708"/>
                  </a:lnTo>
                  <a:lnTo>
                    <a:pt x="4722158" y="1091657"/>
                  </a:lnTo>
                  <a:lnTo>
                    <a:pt x="4745064" y="1055626"/>
                  </a:lnTo>
                  <a:lnTo>
                    <a:pt x="4759661" y="1014779"/>
                  </a:lnTo>
                  <a:lnTo>
                    <a:pt x="4764785" y="970280"/>
                  </a:lnTo>
                  <a:lnTo>
                    <a:pt x="4764785" y="194056"/>
                  </a:lnTo>
                  <a:lnTo>
                    <a:pt x="4759661" y="149556"/>
                  </a:lnTo>
                  <a:lnTo>
                    <a:pt x="4745064" y="108709"/>
                  </a:lnTo>
                  <a:lnTo>
                    <a:pt x="4722158" y="72678"/>
                  </a:lnTo>
                  <a:lnTo>
                    <a:pt x="4692107" y="42627"/>
                  </a:lnTo>
                  <a:lnTo>
                    <a:pt x="4656076" y="19721"/>
                  </a:lnTo>
                  <a:lnTo>
                    <a:pt x="4615229" y="5124"/>
                  </a:lnTo>
                  <a:lnTo>
                    <a:pt x="4570730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71881" y="3143631"/>
              <a:ext cx="4765040" cy="1164590"/>
            </a:xfrm>
            <a:custGeom>
              <a:avLst/>
              <a:gdLst/>
              <a:ahLst/>
              <a:cxnLst/>
              <a:rect l="l" t="t" r="r" b="b"/>
              <a:pathLst>
                <a:path w="4765040" h="1164589">
                  <a:moveTo>
                    <a:pt x="0" y="194056"/>
                  </a:moveTo>
                  <a:lnTo>
                    <a:pt x="5125" y="149556"/>
                  </a:lnTo>
                  <a:lnTo>
                    <a:pt x="19723" y="108709"/>
                  </a:lnTo>
                  <a:lnTo>
                    <a:pt x="42631" y="72678"/>
                  </a:lnTo>
                  <a:lnTo>
                    <a:pt x="72683" y="42627"/>
                  </a:lnTo>
                  <a:lnTo>
                    <a:pt x="108714" y="19721"/>
                  </a:lnTo>
                  <a:lnTo>
                    <a:pt x="149560" y="5124"/>
                  </a:lnTo>
                  <a:lnTo>
                    <a:pt x="194056" y="0"/>
                  </a:lnTo>
                  <a:lnTo>
                    <a:pt x="4570730" y="0"/>
                  </a:lnTo>
                  <a:lnTo>
                    <a:pt x="4615229" y="5124"/>
                  </a:lnTo>
                  <a:lnTo>
                    <a:pt x="4656076" y="19721"/>
                  </a:lnTo>
                  <a:lnTo>
                    <a:pt x="4692107" y="42627"/>
                  </a:lnTo>
                  <a:lnTo>
                    <a:pt x="4722158" y="72678"/>
                  </a:lnTo>
                  <a:lnTo>
                    <a:pt x="4745064" y="108709"/>
                  </a:lnTo>
                  <a:lnTo>
                    <a:pt x="4759661" y="149556"/>
                  </a:lnTo>
                  <a:lnTo>
                    <a:pt x="4764785" y="194056"/>
                  </a:lnTo>
                  <a:lnTo>
                    <a:pt x="4764785" y="970280"/>
                  </a:lnTo>
                  <a:lnTo>
                    <a:pt x="4759661" y="1014779"/>
                  </a:lnTo>
                  <a:lnTo>
                    <a:pt x="4745064" y="1055626"/>
                  </a:lnTo>
                  <a:lnTo>
                    <a:pt x="4722158" y="1091657"/>
                  </a:lnTo>
                  <a:lnTo>
                    <a:pt x="4692107" y="1121708"/>
                  </a:lnTo>
                  <a:lnTo>
                    <a:pt x="4656076" y="1144614"/>
                  </a:lnTo>
                  <a:lnTo>
                    <a:pt x="4615229" y="1159211"/>
                  </a:lnTo>
                  <a:lnTo>
                    <a:pt x="4570730" y="1164336"/>
                  </a:lnTo>
                  <a:lnTo>
                    <a:pt x="194056" y="1164336"/>
                  </a:lnTo>
                  <a:lnTo>
                    <a:pt x="149560" y="1159211"/>
                  </a:lnTo>
                  <a:lnTo>
                    <a:pt x="108714" y="1144614"/>
                  </a:lnTo>
                  <a:lnTo>
                    <a:pt x="72683" y="1121708"/>
                  </a:lnTo>
                  <a:lnTo>
                    <a:pt x="42631" y="1091657"/>
                  </a:lnTo>
                  <a:lnTo>
                    <a:pt x="19723" y="1055626"/>
                  </a:lnTo>
                  <a:lnTo>
                    <a:pt x="5125" y="1014779"/>
                  </a:lnTo>
                  <a:lnTo>
                    <a:pt x="0" y="970280"/>
                  </a:lnTo>
                  <a:lnTo>
                    <a:pt x="0" y="19405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942849" y="3228848"/>
            <a:ext cx="5990167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3215" algn="l"/>
                <a:tab pos="1107440" algn="l"/>
                <a:tab pos="2498090" algn="l"/>
                <a:tab pos="2943860" algn="l"/>
              </a:tabLst>
            </a:pPr>
            <a:r>
              <a:rPr sz="1400" b="1" spc="-5" dirty="0">
                <a:latin typeface="Arial"/>
                <a:cs typeface="Arial"/>
              </a:rPr>
              <a:t>У	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ступку	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поміщають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3,6	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фенілсаліцилату,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2849" y="3442208"/>
            <a:ext cx="5991860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подрібнюють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сухому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стані,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потім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</a:t>
            </a:r>
            <a:r>
              <a:rPr sz="1400" b="1" spc="7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присутності</a:t>
            </a:r>
            <a:endParaRPr sz="14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95 %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етанолу,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подрібнюють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однорідності,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відбирають частину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капсулу,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залишаючи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 ступці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близько</a:t>
            </a:r>
            <a:r>
              <a:rPr sz="1400" b="1" spc="3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0,3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01098" y="4671059"/>
            <a:ext cx="607822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затерту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ступку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 фенілсаліцилату</a:t>
            </a:r>
            <a:r>
              <a:rPr sz="1400" b="1" spc="-13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послідовно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01098" y="4884420"/>
            <a:ext cx="4599093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07365" algn="l"/>
                <a:tab pos="1986280" algn="l"/>
                <a:tab pos="2931160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при	перемішуванні	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додають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0,36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140460" algn="l"/>
                <a:tab pos="1886585" algn="l"/>
                <a:tab pos="2472055" algn="l"/>
                <a:tab pos="2724785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беладонни	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сухого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(1:2),	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з	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79534" y="4884420"/>
            <a:ext cx="1500293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  <a:tabLst>
                <a:tab pos="243204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г	екстракту</a:t>
            </a:r>
            <a:endParaRPr sz="1400">
              <a:latin typeface="Arial"/>
              <a:cs typeface="Arial"/>
            </a:endParaRPr>
          </a:p>
          <a:p>
            <a:pPr marR="6350" algn="r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частинами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01098" y="5311394"/>
            <a:ext cx="6076527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фенілсаліцилат.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останню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чергу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натрію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гідрокарбонат, змішують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однорідності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016239" y="5496306"/>
            <a:ext cx="4038600" cy="525145"/>
          </a:xfrm>
          <a:custGeom>
            <a:avLst/>
            <a:gdLst/>
            <a:ahLst/>
            <a:cxnLst/>
            <a:rect l="l" t="t" r="r" b="b"/>
            <a:pathLst>
              <a:path w="3028950" h="525145">
                <a:moveTo>
                  <a:pt x="3028950" y="0"/>
                </a:moveTo>
                <a:lnTo>
                  <a:pt x="0" y="0"/>
                </a:lnTo>
                <a:lnTo>
                  <a:pt x="0" y="525018"/>
                </a:lnTo>
                <a:lnTo>
                  <a:pt x="3028950" y="525018"/>
                </a:lnTo>
                <a:lnTo>
                  <a:pt x="3028950" y="0"/>
                </a:lnTo>
                <a:close/>
              </a:path>
            </a:pathLst>
          </a:custGeom>
          <a:solidFill>
            <a:srgbClr val="CCCC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8119872" y="5528817"/>
            <a:ext cx="3067473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Оформлення: </a:t>
            </a:r>
            <a:r>
              <a:rPr sz="1400" b="1" spc="-5" dirty="0">
                <a:latin typeface="Arial"/>
                <a:cs typeface="Arial"/>
              </a:rPr>
              <a:t>№ </a:t>
            </a:r>
            <a:r>
              <a:rPr sz="1400" b="1" spc="-10" dirty="0">
                <a:latin typeface="Arial"/>
                <a:cs typeface="Arial"/>
              </a:rPr>
              <a:t>рецепта,  </a:t>
            </a:r>
            <a:r>
              <a:rPr sz="1400" b="1" spc="-15" dirty="0">
                <a:latin typeface="Arial"/>
                <a:cs typeface="Arial"/>
              </a:rPr>
              <a:t>етикетка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«Внутрішнє»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665219" y="2868548"/>
            <a:ext cx="8057727" cy="1336040"/>
            <a:chOff x="2748914" y="2868548"/>
            <a:chExt cx="6043295" cy="1336040"/>
          </a:xfrm>
        </p:grpSpPr>
        <p:sp>
          <p:nvSpPr>
            <p:cNvPr id="25" name="object 25"/>
            <p:cNvSpPr/>
            <p:nvPr/>
          </p:nvSpPr>
          <p:spPr>
            <a:xfrm>
              <a:off x="2748914" y="2868548"/>
              <a:ext cx="76200" cy="273050"/>
            </a:xfrm>
            <a:custGeom>
              <a:avLst/>
              <a:gdLst/>
              <a:ahLst/>
              <a:cxnLst/>
              <a:rect l="l" t="t" r="r" b="b"/>
              <a:pathLst>
                <a:path w="76200" h="273050">
                  <a:moveTo>
                    <a:pt x="31750" y="196596"/>
                  </a:moveTo>
                  <a:lnTo>
                    <a:pt x="0" y="196596"/>
                  </a:lnTo>
                  <a:lnTo>
                    <a:pt x="38100" y="272796"/>
                  </a:lnTo>
                  <a:lnTo>
                    <a:pt x="69850" y="209296"/>
                  </a:lnTo>
                  <a:lnTo>
                    <a:pt x="31750" y="209296"/>
                  </a:lnTo>
                  <a:lnTo>
                    <a:pt x="31750" y="196596"/>
                  </a:lnTo>
                  <a:close/>
                </a:path>
                <a:path w="76200" h="273050">
                  <a:moveTo>
                    <a:pt x="44450" y="0"/>
                  </a:moveTo>
                  <a:lnTo>
                    <a:pt x="31750" y="0"/>
                  </a:lnTo>
                  <a:lnTo>
                    <a:pt x="31750" y="209296"/>
                  </a:lnTo>
                  <a:lnTo>
                    <a:pt x="44450" y="209296"/>
                  </a:lnTo>
                  <a:lnTo>
                    <a:pt x="44450" y="0"/>
                  </a:lnTo>
                  <a:close/>
                </a:path>
                <a:path w="76200" h="273050">
                  <a:moveTo>
                    <a:pt x="76200" y="196596"/>
                  </a:moveTo>
                  <a:lnTo>
                    <a:pt x="44450" y="196596"/>
                  </a:lnTo>
                  <a:lnTo>
                    <a:pt x="44450" y="209296"/>
                  </a:lnTo>
                  <a:lnTo>
                    <a:pt x="69850" y="209296"/>
                  </a:lnTo>
                  <a:lnTo>
                    <a:pt x="76200" y="1965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726810" y="3248024"/>
              <a:ext cx="3060700" cy="951230"/>
            </a:xfrm>
            <a:custGeom>
              <a:avLst/>
              <a:gdLst/>
              <a:ahLst/>
              <a:cxnLst/>
              <a:rect l="l" t="t" r="r" b="b"/>
              <a:pathLst>
                <a:path w="3060700" h="951229">
                  <a:moveTo>
                    <a:pt x="2901695" y="0"/>
                  </a:moveTo>
                  <a:lnTo>
                    <a:pt x="158496" y="0"/>
                  </a:lnTo>
                  <a:lnTo>
                    <a:pt x="108411" y="8083"/>
                  </a:lnTo>
                  <a:lnTo>
                    <a:pt x="64904" y="30589"/>
                  </a:lnTo>
                  <a:lnTo>
                    <a:pt x="30589" y="64904"/>
                  </a:lnTo>
                  <a:lnTo>
                    <a:pt x="8083" y="108411"/>
                  </a:lnTo>
                  <a:lnTo>
                    <a:pt x="0" y="158496"/>
                  </a:lnTo>
                  <a:lnTo>
                    <a:pt x="0" y="792480"/>
                  </a:lnTo>
                  <a:lnTo>
                    <a:pt x="8083" y="842564"/>
                  </a:lnTo>
                  <a:lnTo>
                    <a:pt x="30589" y="886071"/>
                  </a:lnTo>
                  <a:lnTo>
                    <a:pt x="64904" y="920386"/>
                  </a:lnTo>
                  <a:lnTo>
                    <a:pt x="108411" y="942892"/>
                  </a:lnTo>
                  <a:lnTo>
                    <a:pt x="158496" y="950976"/>
                  </a:lnTo>
                  <a:lnTo>
                    <a:pt x="2901695" y="950976"/>
                  </a:lnTo>
                  <a:lnTo>
                    <a:pt x="2951780" y="942892"/>
                  </a:lnTo>
                  <a:lnTo>
                    <a:pt x="2995287" y="920386"/>
                  </a:lnTo>
                  <a:lnTo>
                    <a:pt x="3029602" y="886071"/>
                  </a:lnTo>
                  <a:lnTo>
                    <a:pt x="3052108" y="842564"/>
                  </a:lnTo>
                  <a:lnTo>
                    <a:pt x="3060191" y="792480"/>
                  </a:lnTo>
                  <a:lnTo>
                    <a:pt x="3060191" y="158496"/>
                  </a:lnTo>
                  <a:lnTo>
                    <a:pt x="3052108" y="108411"/>
                  </a:lnTo>
                  <a:lnTo>
                    <a:pt x="3029602" y="64904"/>
                  </a:lnTo>
                  <a:lnTo>
                    <a:pt x="2995287" y="30589"/>
                  </a:lnTo>
                  <a:lnTo>
                    <a:pt x="2951780" y="8083"/>
                  </a:lnTo>
                  <a:lnTo>
                    <a:pt x="2901695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726810" y="3248024"/>
              <a:ext cx="3060700" cy="951230"/>
            </a:xfrm>
            <a:custGeom>
              <a:avLst/>
              <a:gdLst/>
              <a:ahLst/>
              <a:cxnLst/>
              <a:rect l="l" t="t" r="r" b="b"/>
              <a:pathLst>
                <a:path w="3060700" h="951229">
                  <a:moveTo>
                    <a:pt x="0" y="158496"/>
                  </a:moveTo>
                  <a:lnTo>
                    <a:pt x="8083" y="108411"/>
                  </a:lnTo>
                  <a:lnTo>
                    <a:pt x="30589" y="64904"/>
                  </a:lnTo>
                  <a:lnTo>
                    <a:pt x="64904" y="30589"/>
                  </a:lnTo>
                  <a:lnTo>
                    <a:pt x="108411" y="8083"/>
                  </a:lnTo>
                  <a:lnTo>
                    <a:pt x="158496" y="0"/>
                  </a:lnTo>
                  <a:lnTo>
                    <a:pt x="2901695" y="0"/>
                  </a:lnTo>
                  <a:lnTo>
                    <a:pt x="2951780" y="8083"/>
                  </a:lnTo>
                  <a:lnTo>
                    <a:pt x="2995287" y="30589"/>
                  </a:lnTo>
                  <a:lnTo>
                    <a:pt x="3029602" y="64904"/>
                  </a:lnTo>
                  <a:lnTo>
                    <a:pt x="3052108" y="108411"/>
                  </a:lnTo>
                  <a:lnTo>
                    <a:pt x="3060191" y="158496"/>
                  </a:lnTo>
                  <a:lnTo>
                    <a:pt x="3060191" y="792480"/>
                  </a:lnTo>
                  <a:lnTo>
                    <a:pt x="3052108" y="842564"/>
                  </a:lnTo>
                  <a:lnTo>
                    <a:pt x="3029602" y="886071"/>
                  </a:lnTo>
                  <a:lnTo>
                    <a:pt x="2995287" y="920386"/>
                  </a:lnTo>
                  <a:lnTo>
                    <a:pt x="2951780" y="942892"/>
                  </a:lnTo>
                  <a:lnTo>
                    <a:pt x="2901695" y="950976"/>
                  </a:lnTo>
                  <a:lnTo>
                    <a:pt x="158496" y="950976"/>
                  </a:lnTo>
                  <a:lnTo>
                    <a:pt x="108411" y="942892"/>
                  </a:lnTo>
                  <a:lnTo>
                    <a:pt x="64904" y="920386"/>
                  </a:lnTo>
                  <a:lnTo>
                    <a:pt x="30589" y="886071"/>
                  </a:lnTo>
                  <a:lnTo>
                    <a:pt x="8083" y="842564"/>
                  </a:lnTo>
                  <a:lnTo>
                    <a:pt x="0" y="792480"/>
                  </a:lnTo>
                  <a:lnTo>
                    <a:pt x="0" y="158496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152401" y="269359"/>
            <a:ext cx="11902439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03350" marR="5080" indent="-58419" algn="ctr">
              <a:lnSpc>
                <a:spcPct val="100000"/>
              </a:lnSpc>
              <a:spcBef>
                <a:spcPts val="95"/>
              </a:spcBef>
            </a:pPr>
            <a:r>
              <a:rPr sz="1800" spc="-5" dirty="0"/>
              <a:t>Загальні правила </a:t>
            </a:r>
            <a:r>
              <a:rPr sz="1800" spc="-10" dirty="0"/>
              <a:t>виготовлення </a:t>
            </a:r>
            <a:r>
              <a:rPr sz="1800" spc="-5" dirty="0"/>
              <a:t>порошків із  екстрактами та</a:t>
            </a:r>
            <a:r>
              <a:rPr sz="1800" spc="35" dirty="0"/>
              <a:t> </a:t>
            </a:r>
            <a:r>
              <a:rPr sz="1800" spc="-5" dirty="0"/>
              <a:t>напівфабрикатами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7826247" y="3322827"/>
            <a:ext cx="3699933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Важкоподрібнювана речовина,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після подрібнення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відбирають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частину фенілсаліцилату на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капсулу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262877" y="3685413"/>
            <a:ext cx="373380" cy="76200"/>
          </a:xfrm>
          <a:custGeom>
            <a:avLst/>
            <a:gdLst/>
            <a:ahLst/>
            <a:cxnLst/>
            <a:rect l="l" t="t" r="r" b="b"/>
            <a:pathLst>
              <a:path w="280035" h="76200">
                <a:moveTo>
                  <a:pt x="203453" y="0"/>
                </a:moveTo>
                <a:lnTo>
                  <a:pt x="203453" y="76200"/>
                </a:lnTo>
                <a:lnTo>
                  <a:pt x="266953" y="44450"/>
                </a:lnTo>
                <a:lnTo>
                  <a:pt x="216153" y="44450"/>
                </a:lnTo>
                <a:lnTo>
                  <a:pt x="216153" y="31750"/>
                </a:lnTo>
                <a:lnTo>
                  <a:pt x="266953" y="31750"/>
                </a:lnTo>
                <a:lnTo>
                  <a:pt x="203453" y="0"/>
                </a:lnTo>
                <a:close/>
              </a:path>
              <a:path w="280035" h="76200">
                <a:moveTo>
                  <a:pt x="203453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03453" y="44450"/>
                </a:lnTo>
                <a:lnTo>
                  <a:pt x="203453" y="31750"/>
                </a:lnTo>
                <a:close/>
              </a:path>
              <a:path w="280035" h="76200">
                <a:moveTo>
                  <a:pt x="266953" y="31750"/>
                </a:moveTo>
                <a:lnTo>
                  <a:pt x="216153" y="31750"/>
                </a:lnTo>
                <a:lnTo>
                  <a:pt x="216153" y="44450"/>
                </a:lnTo>
                <a:lnTo>
                  <a:pt x="266953" y="44450"/>
                </a:lnTo>
                <a:lnTo>
                  <a:pt x="279653" y="38100"/>
                </a:lnTo>
                <a:lnTo>
                  <a:pt x="266953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31800" y="1182624"/>
            <a:ext cx="11377507" cy="471924"/>
          </a:xfrm>
          <a:prstGeom prst="rect">
            <a:avLst/>
          </a:prstGeom>
          <a:solidFill>
            <a:srgbClr val="FFFF5C"/>
          </a:solidFill>
        </p:spPr>
        <p:txBody>
          <a:bodyPr vert="horz" wrap="square" lIns="0" tIns="40640" rIns="0" bIns="0" rtlCol="0">
            <a:spAutoFit/>
          </a:bodyPr>
          <a:lstStyle/>
          <a:p>
            <a:pPr marL="91440" marR="85090">
              <a:lnSpc>
                <a:spcPct val="100000"/>
              </a:lnSpc>
              <a:spcBef>
                <a:spcPts val="320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Беладонни екстракт сухий (1:2)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вводять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порошкову суміш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залежно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від фізико-хімічних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властивостей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речовин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«від меншого до</a:t>
            </a:r>
            <a:r>
              <a:rPr sz="1400" b="1" spc="5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більшого»;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914400" y="6007608"/>
            <a:ext cx="6512560" cy="595630"/>
            <a:chOff x="685800" y="6007608"/>
            <a:chExt cx="4884420" cy="595630"/>
          </a:xfrm>
        </p:grpSpPr>
        <p:sp>
          <p:nvSpPr>
            <p:cNvPr id="35" name="object 35"/>
            <p:cNvSpPr/>
            <p:nvPr/>
          </p:nvSpPr>
          <p:spPr>
            <a:xfrm>
              <a:off x="690752" y="6012561"/>
              <a:ext cx="4874895" cy="585470"/>
            </a:xfrm>
            <a:custGeom>
              <a:avLst/>
              <a:gdLst/>
              <a:ahLst/>
              <a:cxnLst/>
              <a:rect l="l" t="t" r="r" b="b"/>
              <a:pathLst>
                <a:path w="4874895" h="585470">
                  <a:moveTo>
                    <a:pt x="4776978" y="0"/>
                  </a:moveTo>
                  <a:lnTo>
                    <a:pt x="97536" y="0"/>
                  </a:lnTo>
                  <a:lnTo>
                    <a:pt x="59573" y="7665"/>
                  </a:lnTo>
                  <a:lnTo>
                    <a:pt x="28570" y="28570"/>
                  </a:lnTo>
                  <a:lnTo>
                    <a:pt x="7665" y="59573"/>
                  </a:lnTo>
                  <a:lnTo>
                    <a:pt x="0" y="97535"/>
                  </a:lnTo>
                  <a:lnTo>
                    <a:pt x="0" y="487679"/>
                  </a:lnTo>
                  <a:lnTo>
                    <a:pt x="7665" y="525642"/>
                  </a:lnTo>
                  <a:lnTo>
                    <a:pt x="28570" y="556645"/>
                  </a:lnTo>
                  <a:lnTo>
                    <a:pt x="59573" y="577550"/>
                  </a:lnTo>
                  <a:lnTo>
                    <a:pt x="97536" y="585216"/>
                  </a:lnTo>
                  <a:lnTo>
                    <a:pt x="4776978" y="585216"/>
                  </a:lnTo>
                  <a:lnTo>
                    <a:pt x="4814935" y="577551"/>
                  </a:lnTo>
                  <a:lnTo>
                    <a:pt x="4845939" y="556650"/>
                  </a:lnTo>
                  <a:lnTo>
                    <a:pt x="4866846" y="525647"/>
                  </a:lnTo>
                  <a:lnTo>
                    <a:pt x="4874514" y="487679"/>
                  </a:lnTo>
                  <a:lnTo>
                    <a:pt x="4874514" y="97535"/>
                  </a:lnTo>
                  <a:lnTo>
                    <a:pt x="4866846" y="59573"/>
                  </a:lnTo>
                  <a:lnTo>
                    <a:pt x="4845939" y="28570"/>
                  </a:lnTo>
                  <a:lnTo>
                    <a:pt x="4814935" y="7665"/>
                  </a:lnTo>
                  <a:lnTo>
                    <a:pt x="4776978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90752" y="6012561"/>
              <a:ext cx="4874895" cy="585470"/>
            </a:xfrm>
            <a:custGeom>
              <a:avLst/>
              <a:gdLst/>
              <a:ahLst/>
              <a:cxnLst/>
              <a:rect l="l" t="t" r="r" b="b"/>
              <a:pathLst>
                <a:path w="4874895" h="585470">
                  <a:moveTo>
                    <a:pt x="0" y="97535"/>
                  </a:moveTo>
                  <a:lnTo>
                    <a:pt x="7665" y="59573"/>
                  </a:lnTo>
                  <a:lnTo>
                    <a:pt x="28570" y="28570"/>
                  </a:lnTo>
                  <a:lnTo>
                    <a:pt x="59573" y="7665"/>
                  </a:lnTo>
                  <a:lnTo>
                    <a:pt x="97536" y="0"/>
                  </a:lnTo>
                  <a:lnTo>
                    <a:pt x="4776978" y="0"/>
                  </a:lnTo>
                  <a:lnTo>
                    <a:pt x="4814935" y="7665"/>
                  </a:lnTo>
                  <a:lnTo>
                    <a:pt x="4845939" y="28570"/>
                  </a:lnTo>
                  <a:lnTo>
                    <a:pt x="4866846" y="59573"/>
                  </a:lnTo>
                  <a:lnTo>
                    <a:pt x="4874514" y="97535"/>
                  </a:lnTo>
                  <a:lnTo>
                    <a:pt x="4874514" y="487679"/>
                  </a:lnTo>
                  <a:lnTo>
                    <a:pt x="4866846" y="525647"/>
                  </a:lnTo>
                  <a:lnTo>
                    <a:pt x="4845939" y="556650"/>
                  </a:lnTo>
                  <a:lnTo>
                    <a:pt x="4814935" y="577551"/>
                  </a:lnTo>
                  <a:lnTo>
                    <a:pt x="4776978" y="585216"/>
                  </a:lnTo>
                  <a:lnTo>
                    <a:pt x="97536" y="585216"/>
                  </a:lnTo>
                  <a:lnTo>
                    <a:pt x="59573" y="577550"/>
                  </a:lnTo>
                  <a:lnTo>
                    <a:pt x="28570" y="556645"/>
                  </a:lnTo>
                  <a:lnTo>
                    <a:pt x="7665" y="525642"/>
                  </a:lnTo>
                  <a:lnTo>
                    <a:pt x="0" y="487679"/>
                  </a:lnTo>
                  <a:lnTo>
                    <a:pt x="0" y="9753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132501" y="6057900"/>
            <a:ext cx="6074833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7075" marR="5080" indent="-715010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Розважують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12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парафіновані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оформляють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617727" y="1844801"/>
            <a:ext cx="11511280" cy="744220"/>
            <a:chOff x="463295" y="1844801"/>
            <a:chExt cx="8633460" cy="744220"/>
          </a:xfrm>
        </p:grpSpPr>
        <p:sp>
          <p:nvSpPr>
            <p:cNvPr id="39" name="object 39"/>
            <p:cNvSpPr/>
            <p:nvPr/>
          </p:nvSpPr>
          <p:spPr>
            <a:xfrm>
              <a:off x="468248" y="1887854"/>
              <a:ext cx="8623935" cy="695960"/>
            </a:xfrm>
            <a:custGeom>
              <a:avLst/>
              <a:gdLst/>
              <a:ahLst/>
              <a:cxnLst/>
              <a:rect l="l" t="t" r="r" b="b"/>
              <a:pathLst>
                <a:path w="8623935" h="695960">
                  <a:moveTo>
                    <a:pt x="8507603" y="0"/>
                  </a:moveTo>
                  <a:lnTo>
                    <a:pt x="115951" y="0"/>
                  </a:lnTo>
                  <a:lnTo>
                    <a:pt x="70819" y="9116"/>
                  </a:lnTo>
                  <a:lnTo>
                    <a:pt x="33962" y="33972"/>
                  </a:lnTo>
                  <a:lnTo>
                    <a:pt x="9112" y="70830"/>
                  </a:lnTo>
                  <a:lnTo>
                    <a:pt x="0" y="115950"/>
                  </a:lnTo>
                  <a:lnTo>
                    <a:pt x="0" y="579755"/>
                  </a:lnTo>
                  <a:lnTo>
                    <a:pt x="9112" y="624875"/>
                  </a:lnTo>
                  <a:lnTo>
                    <a:pt x="33962" y="661733"/>
                  </a:lnTo>
                  <a:lnTo>
                    <a:pt x="70819" y="686589"/>
                  </a:lnTo>
                  <a:lnTo>
                    <a:pt x="115951" y="695706"/>
                  </a:lnTo>
                  <a:lnTo>
                    <a:pt x="8507603" y="695706"/>
                  </a:lnTo>
                  <a:lnTo>
                    <a:pt x="8552723" y="686589"/>
                  </a:lnTo>
                  <a:lnTo>
                    <a:pt x="8589581" y="661733"/>
                  </a:lnTo>
                  <a:lnTo>
                    <a:pt x="8614437" y="624875"/>
                  </a:lnTo>
                  <a:lnTo>
                    <a:pt x="8623554" y="579755"/>
                  </a:lnTo>
                  <a:lnTo>
                    <a:pt x="8623554" y="115950"/>
                  </a:lnTo>
                  <a:lnTo>
                    <a:pt x="8614437" y="70830"/>
                  </a:lnTo>
                  <a:lnTo>
                    <a:pt x="8589581" y="33972"/>
                  </a:lnTo>
                  <a:lnTo>
                    <a:pt x="8552723" y="9116"/>
                  </a:lnTo>
                  <a:lnTo>
                    <a:pt x="8507603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68248" y="1887854"/>
              <a:ext cx="8623935" cy="695960"/>
            </a:xfrm>
            <a:custGeom>
              <a:avLst/>
              <a:gdLst/>
              <a:ahLst/>
              <a:cxnLst/>
              <a:rect l="l" t="t" r="r" b="b"/>
              <a:pathLst>
                <a:path w="8623935" h="695960">
                  <a:moveTo>
                    <a:pt x="0" y="115950"/>
                  </a:moveTo>
                  <a:lnTo>
                    <a:pt x="9112" y="70830"/>
                  </a:lnTo>
                  <a:lnTo>
                    <a:pt x="33962" y="33972"/>
                  </a:lnTo>
                  <a:lnTo>
                    <a:pt x="70819" y="9116"/>
                  </a:lnTo>
                  <a:lnTo>
                    <a:pt x="115951" y="0"/>
                  </a:lnTo>
                  <a:lnTo>
                    <a:pt x="8507603" y="0"/>
                  </a:lnTo>
                  <a:lnTo>
                    <a:pt x="8552723" y="9116"/>
                  </a:lnTo>
                  <a:lnTo>
                    <a:pt x="8589581" y="33972"/>
                  </a:lnTo>
                  <a:lnTo>
                    <a:pt x="8614437" y="70830"/>
                  </a:lnTo>
                  <a:lnTo>
                    <a:pt x="8623554" y="115950"/>
                  </a:lnTo>
                  <a:lnTo>
                    <a:pt x="8623554" y="579755"/>
                  </a:lnTo>
                  <a:lnTo>
                    <a:pt x="8614437" y="624875"/>
                  </a:lnTo>
                  <a:lnTo>
                    <a:pt x="8589581" y="661733"/>
                  </a:lnTo>
                  <a:lnTo>
                    <a:pt x="8552723" y="686589"/>
                  </a:lnTo>
                  <a:lnTo>
                    <a:pt x="8507603" y="695706"/>
                  </a:lnTo>
                  <a:lnTo>
                    <a:pt x="115951" y="695706"/>
                  </a:lnTo>
                  <a:lnTo>
                    <a:pt x="70819" y="686589"/>
                  </a:lnTo>
                  <a:lnTo>
                    <a:pt x="33962" y="661733"/>
                  </a:lnTo>
                  <a:lnTo>
                    <a:pt x="9112" y="624875"/>
                  </a:lnTo>
                  <a:lnTo>
                    <a:pt x="0" y="579755"/>
                  </a:lnTo>
                  <a:lnTo>
                    <a:pt x="0" y="1159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08837" y="1844801"/>
              <a:ext cx="8377555" cy="738505"/>
            </a:xfrm>
            <a:custGeom>
              <a:avLst/>
              <a:gdLst/>
              <a:ahLst/>
              <a:cxnLst/>
              <a:rect l="l" t="t" r="r" b="b"/>
              <a:pathLst>
                <a:path w="8377555" h="738505">
                  <a:moveTo>
                    <a:pt x="8377427" y="0"/>
                  </a:moveTo>
                  <a:lnTo>
                    <a:pt x="0" y="0"/>
                  </a:lnTo>
                  <a:lnTo>
                    <a:pt x="0" y="738377"/>
                  </a:lnTo>
                  <a:lnTo>
                    <a:pt x="8377427" y="738377"/>
                  </a:lnTo>
                  <a:lnTo>
                    <a:pt x="8377427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916431" y="1873504"/>
            <a:ext cx="10827173" cy="973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3865879" algn="l"/>
              </a:tabLst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Підготовка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робочого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місця,</a:t>
            </a:r>
            <a:r>
              <a:rPr sz="1400" b="1" spc="8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підбір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посуду,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допоміжних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матеріалів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. Обробка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робочої  поверхні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стола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чашок терезів дезінфікуючими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засобами,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дозволеними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використання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умовах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 dirty="0">
              <a:latin typeface="Arial"/>
              <a:cs typeface="Arial"/>
            </a:endParaRPr>
          </a:p>
          <a:p>
            <a:pPr marL="40640" algn="ctr">
              <a:lnSpc>
                <a:spcPct val="100000"/>
              </a:lnSpc>
            </a:pPr>
            <a:r>
              <a:rPr b="1" spc="-20" dirty="0">
                <a:solidFill>
                  <a:srgbClr val="4D4D00"/>
                </a:solidFill>
                <a:latin typeface="Arial"/>
                <a:cs typeface="Arial"/>
              </a:rPr>
              <a:t>Технологія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порошку з </a:t>
            </a:r>
            <a:r>
              <a:rPr b="1" spc="-15" dirty="0">
                <a:solidFill>
                  <a:srgbClr val="4D4D00"/>
                </a:solidFill>
                <a:latin typeface="Arial"/>
                <a:cs typeface="Arial"/>
              </a:rPr>
              <a:t>екстрактом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красавки сухим (1</a:t>
            </a:r>
            <a:r>
              <a:rPr b="1" spc="3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4D4D00"/>
                </a:solidFill>
                <a:latin typeface="Arial"/>
                <a:cs typeface="Arial"/>
              </a:rPr>
              <a:t>:2)</a:t>
            </a:r>
            <a:endParaRPr dirty="0">
              <a:latin typeface="Arial"/>
              <a:cs typeface="Arial"/>
            </a:endParaRPr>
          </a:p>
        </p:txBody>
      </p:sp>
      <p:sp>
        <p:nvSpPr>
          <p:cNvPr id="28" name="Номер слайда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54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34783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107" y="1448180"/>
            <a:ext cx="2540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119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4219" y="4208908"/>
            <a:ext cx="101600" cy="216407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812631" y="4420235"/>
            <a:ext cx="6273800" cy="1401445"/>
            <a:chOff x="609473" y="4420234"/>
            <a:chExt cx="4705350" cy="140144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2402" y="5605652"/>
              <a:ext cx="76200" cy="21564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14553" y="4425314"/>
              <a:ext cx="4695190" cy="1149985"/>
            </a:xfrm>
            <a:custGeom>
              <a:avLst/>
              <a:gdLst/>
              <a:ahLst/>
              <a:cxnLst/>
              <a:rect l="l" t="t" r="r" b="b"/>
              <a:pathLst>
                <a:path w="4695190" h="1149985">
                  <a:moveTo>
                    <a:pt x="4503039" y="0"/>
                  </a:moveTo>
                  <a:lnTo>
                    <a:pt x="191642" y="0"/>
                  </a:lnTo>
                  <a:lnTo>
                    <a:pt x="147700" y="5064"/>
                  </a:lnTo>
                  <a:lnTo>
                    <a:pt x="107363" y="19487"/>
                  </a:lnTo>
                  <a:lnTo>
                    <a:pt x="71779" y="42117"/>
                  </a:lnTo>
                  <a:lnTo>
                    <a:pt x="42101" y="71801"/>
                  </a:lnTo>
                  <a:lnTo>
                    <a:pt x="19478" y="107385"/>
                  </a:lnTo>
                  <a:lnTo>
                    <a:pt x="5061" y="147716"/>
                  </a:lnTo>
                  <a:lnTo>
                    <a:pt x="0" y="191643"/>
                  </a:lnTo>
                  <a:lnTo>
                    <a:pt x="0" y="958215"/>
                  </a:lnTo>
                  <a:lnTo>
                    <a:pt x="5061" y="1002141"/>
                  </a:lnTo>
                  <a:lnTo>
                    <a:pt x="19478" y="1042472"/>
                  </a:lnTo>
                  <a:lnTo>
                    <a:pt x="42101" y="1078056"/>
                  </a:lnTo>
                  <a:lnTo>
                    <a:pt x="71779" y="1107740"/>
                  </a:lnTo>
                  <a:lnTo>
                    <a:pt x="107363" y="1130370"/>
                  </a:lnTo>
                  <a:lnTo>
                    <a:pt x="147700" y="1144793"/>
                  </a:lnTo>
                  <a:lnTo>
                    <a:pt x="191642" y="1149858"/>
                  </a:lnTo>
                  <a:lnTo>
                    <a:pt x="4503039" y="1149858"/>
                  </a:lnTo>
                  <a:lnTo>
                    <a:pt x="4546965" y="1144793"/>
                  </a:lnTo>
                  <a:lnTo>
                    <a:pt x="4587296" y="1130370"/>
                  </a:lnTo>
                  <a:lnTo>
                    <a:pt x="4622880" y="1107740"/>
                  </a:lnTo>
                  <a:lnTo>
                    <a:pt x="4652564" y="1078056"/>
                  </a:lnTo>
                  <a:lnTo>
                    <a:pt x="4675194" y="1042472"/>
                  </a:lnTo>
                  <a:lnTo>
                    <a:pt x="4689617" y="1002141"/>
                  </a:lnTo>
                  <a:lnTo>
                    <a:pt x="4694682" y="958215"/>
                  </a:lnTo>
                  <a:lnTo>
                    <a:pt x="4694682" y="191643"/>
                  </a:lnTo>
                  <a:lnTo>
                    <a:pt x="4689617" y="147716"/>
                  </a:lnTo>
                  <a:lnTo>
                    <a:pt x="4675194" y="107385"/>
                  </a:lnTo>
                  <a:lnTo>
                    <a:pt x="4652564" y="71801"/>
                  </a:lnTo>
                  <a:lnTo>
                    <a:pt x="4622880" y="42117"/>
                  </a:lnTo>
                  <a:lnTo>
                    <a:pt x="4587296" y="19487"/>
                  </a:lnTo>
                  <a:lnTo>
                    <a:pt x="4546965" y="5064"/>
                  </a:lnTo>
                  <a:lnTo>
                    <a:pt x="4503039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4553" y="4425314"/>
              <a:ext cx="4695190" cy="1149985"/>
            </a:xfrm>
            <a:custGeom>
              <a:avLst/>
              <a:gdLst/>
              <a:ahLst/>
              <a:cxnLst/>
              <a:rect l="l" t="t" r="r" b="b"/>
              <a:pathLst>
                <a:path w="4695190" h="1149985">
                  <a:moveTo>
                    <a:pt x="0" y="191643"/>
                  </a:moveTo>
                  <a:lnTo>
                    <a:pt x="5061" y="147716"/>
                  </a:lnTo>
                  <a:lnTo>
                    <a:pt x="19478" y="107385"/>
                  </a:lnTo>
                  <a:lnTo>
                    <a:pt x="42101" y="71801"/>
                  </a:lnTo>
                  <a:lnTo>
                    <a:pt x="71779" y="42117"/>
                  </a:lnTo>
                  <a:lnTo>
                    <a:pt x="107363" y="19487"/>
                  </a:lnTo>
                  <a:lnTo>
                    <a:pt x="147700" y="5064"/>
                  </a:lnTo>
                  <a:lnTo>
                    <a:pt x="191642" y="0"/>
                  </a:lnTo>
                  <a:lnTo>
                    <a:pt x="4503039" y="0"/>
                  </a:lnTo>
                  <a:lnTo>
                    <a:pt x="4546965" y="5064"/>
                  </a:lnTo>
                  <a:lnTo>
                    <a:pt x="4587296" y="19487"/>
                  </a:lnTo>
                  <a:lnTo>
                    <a:pt x="4622880" y="42117"/>
                  </a:lnTo>
                  <a:lnTo>
                    <a:pt x="4652564" y="71801"/>
                  </a:lnTo>
                  <a:lnTo>
                    <a:pt x="4675194" y="107385"/>
                  </a:lnTo>
                  <a:lnTo>
                    <a:pt x="4689617" y="147716"/>
                  </a:lnTo>
                  <a:lnTo>
                    <a:pt x="4694682" y="191643"/>
                  </a:lnTo>
                  <a:lnTo>
                    <a:pt x="4694682" y="958215"/>
                  </a:lnTo>
                  <a:lnTo>
                    <a:pt x="4689617" y="1002141"/>
                  </a:lnTo>
                  <a:lnTo>
                    <a:pt x="4675194" y="1042472"/>
                  </a:lnTo>
                  <a:lnTo>
                    <a:pt x="4652564" y="1078056"/>
                  </a:lnTo>
                  <a:lnTo>
                    <a:pt x="4622880" y="1107740"/>
                  </a:lnTo>
                  <a:lnTo>
                    <a:pt x="4587296" y="1130370"/>
                  </a:lnTo>
                  <a:lnTo>
                    <a:pt x="4546965" y="1144793"/>
                  </a:lnTo>
                  <a:lnTo>
                    <a:pt x="4503039" y="1149858"/>
                  </a:lnTo>
                  <a:lnTo>
                    <a:pt x="191642" y="1149858"/>
                  </a:lnTo>
                  <a:lnTo>
                    <a:pt x="147700" y="1144793"/>
                  </a:lnTo>
                  <a:lnTo>
                    <a:pt x="107363" y="1130370"/>
                  </a:lnTo>
                  <a:lnTo>
                    <a:pt x="71779" y="1107740"/>
                  </a:lnTo>
                  <a:lnTo>
                    <a:pt x="42101" y="1078056"/>
                  </a:lnTo>
                  <a:lnTo>
                    <a:pt x="19478" y="1042472"/>
                  </a:lnTo>
                  <a:lnTo>
                    <a:pt x="5061" y="1002141"/>
                  </a:lnTo>
                  <a:lnTo>
                    <a:pt x="0" y="958215"/>
                  </a:lnTo>
                  <a:lnTo>
                    <a:pt x="0" y="19164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98296" y="804673"/>
            <a:ext cx="10739120" cy="259686"/>
          </a:xfrm>
          <a:prstGeom prst="rect">
            <a:avLst/>
          </a:prstGeom>
          <a:solidFill>
            <a:srgbClr val="DFFF85"/>
          </a:solidFill>
        </p:spPr>
        <p:txBody>
          <a:bodyPr vert="horz" wrap="square" lIns="0" tIns="43815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4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Порошки із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розчином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беладонни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густого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екстракту (1 : 2)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виготовляють,</a:t>
            </a:r>
            <a:r>
              <a:rPr sz="1400" b="1" spc="1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додаючи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35998" y="2615058"/>
            <a:ext cx="11062545" cy="1604645"/>
            <a:chOff x="626998" y="2615057"/>
            <a:chExt cx="8296909" cy="1604645"/>
          </a:xfrm>
        </p:grpSpPr>
        <p:sp>
          <p:nvSpPr>
            <p:cNvPr id="13" name="object 13"/>
            <p:cNvSpPr/>
            <p:nvPr/>
          </p:nvSpPr>
          <p:spPr>
            <a:xfrm>
              <a:off x="679322" y="2620137"/>
              <a:ext cx="8239759" cy="287655"/>
            </a:xfrm>
            <a:custGeom>
              <a:avLst/>
              <a:gdLst/>
              <a:ahLst/>
              <a:cxnLst/>
              <a:rect l="l" t="t" r="r" b="b"/>
              <a:pathLst>
                <a:path w="8239759" h="287655">
                  <a:moveTo>
                    <a:pt x="8191627" y="0"/>
                  </a:moveTo>
                  <a:lnTo>
                    <a:pt x="47878" y="0"/>
                  </a:lnTo>
                  <a:lnTo>
                    <a:pt x="29242" y="3766"/>
                  </a:lnTo>
                  <a:lnTo>
                    <a:pt x="14023" y="14033"/>
                  </a:lnTo>
                  <a:lnTo>
                    <a:pt x="3762" y="29253"/>
                  </a:lnTo>
                  <a:lnTo>
                    <a:pt x="0" y="47878"/>
                  </a:lnTo>
                  <a:lnTo>
                    <a:pt x="0" y="239395"/>
                  </a:lnTo>
                  <a:lnTo>
                    <a:pt x="3762" y="258020"/>
                  </a:lnTo>
                  <a:lnTo>
                    <a:pt x="14023" y="273240"/>
                  </a:lnTo>
                  <a:lnTo>
                    <a:pt x="29242" y="283507"/>
                  </a:lnTo>
                  <a:lnTo>
                    <a:pt x="47878" y="287274"/>
                  </a:lnTo>
                  <a:lnTo>
                    <a:pt x="8191627" y="287274"/>
                  </a:lnTo>
                  <a:lnTo>
                    <a:pt x="8210252" y="283507"/>
                  </a:lnTo>
                  <a:lnTo>
                    <a:pt x="8225472" y="273240"/>
                  </a:lnTo>
                  <a:lnTo>
                    <a:pt x="8235739" y="258020"/>
                  </a:lnTo>
                  <a:lnTo>
                    <a:pt x="8239506" y="239395"/>
                  </a:lnTo>
                  <a:lnTo>
                    <a:pt x="8239506" y="47878"/>
                  </a:lnTo>
                  <a:lnTo>
                    <a:pt x="8235739" y="29253"/>
                  </a:lnTo>
                  <a:lnTo>
                    <a:pt x="8225472" y="14033"/>
                  </a:lnTo>
                  <a:lnTo>
                    <a:pt x="8210252" y="3766"/>
                  </a:lnTo>
                  <a:lnTo>
                    <a:pt x="8191627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9322" y="2620137"/>
              <a:ext cx="8239759" cy="287655"/>
            </a:xfrm>
            <a:custGeom>
              <a:avLst/>
              <a:gdLst/>
              <a:ahLst/>
              <a:cxnLst/>
              <a:rect l="l" t="t" r="r" b="b"/>
              <a:pathLst>
                <a:path w="8239759" h="287655">
                  <a:moveTo>
                    <a:pt x="0" y="47878"/>
                  </a:moveTo>
                  <a:lnTo>
                    <a:pt x="3762" y="29253"/>
                  </a:lnTo>
                  <a:lnTo>
                    <a:pt x="14023" y="14033"/>
                  </a:lnTo>
                  <a:lnTo>
                    <a:pt x="29242" y="3766"/>
                  </a:lnTo>
                  <a:lnTo>
                    <a:pt x="47878" y="0"/>
                  </a:lnTo>
                  <a:lnTo>
                    <a:pt x="8191627" y="0"/>
                  </a:lnTo>
                  <a:lnTo>
                    <a:pt x="8210252" y="3766"/>
                  </a:lnTo>
                  <a:lnTo>
                    <a:pt x="8225472" y="14033"/>
                  </a:lnTo>
                  <a:lnTo>
                    <a:pt x="8235739" y="29253"/>
                  </a:lnTo>
                  <a:lnTo>
                    <a:pt x="8239506" y="47878"/>
                  </a:lnTo>
                  <a:lnTo>
                    <a:pt x="8239506" y="239395"/>
                  </a:lnTo>
                  <a:lnTo>
                    <a:pt x="8235739" y="258020"/>
                  </a:lnTo>
                  <a:lnTo>
                    <a:pt x="8225472" y="273240"/>
                  </a:lnTo>
                  <a:lnTo>
                    <a:pt x="8210252" y="283507"/>
                  </a:lnTo>
                  <a:lnTo>
                    <a:pt x="8191627" y="287274"/>
                  </a:lnTo>
                  <a:lnTo>
                    <a:pt x="47878" y="287274"/>
                  </a:lnTo>
                  <a:lnTo>
                    <a:pt x="29242" y="283507"/>
                  </a:lnTo>
                  <a:lnTo>
                    <a:pt x="14023" y="273240"/>
                  </a:lnTo>
                  <a:lnTo>
                    <a:pt x="3762" y="258020"/>
                  </a:lnTo>
                  <a:lnTo>
                    <a:pt x="0" y="239395"/>
                  </a:lnTo>
                  <a:lnTo>
                    <a:pt x="0" y="4787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32078" y="3096387"/>
              <a:ext cx="4552315" cy="1118235"/>
            </a:xfrm>
            <a:custGeom>
              <a:avLst/>
              <a:gdLst/>
              <a:ahLst/>
              <a:cxnLst/>
              <a:rect l="l" t="t" r="r" b="b"/>
              <a:pathLst>
                <a:path w="4552315" h="1118235">
                  <a:moveTo>
                    <a:pt x="4365879" y="0"/>
                  </a:moveTo>
                  <a:lnTo>
                    <a:pt x="186308" y="0"/>
                  </a:lnTo>
                  <a:lnTo>
                    <a:pt x="136780" y="6656"/>
                  </a:lnTo>
                  <a:lnTo>
                    <a:pt x="92275" y="25442"/>
                  </a:lnTo>
                  <a:lnTo>
                    <a:pt x="54568" y="54578"/>
                  </a:lnTo>
                  <a:lnTo>
                    <a:pt x="25436" y="92286"/>
                  </a:lnTo>
                  <a:lnTo>
                    <a:pt x="6655" y="136789"/>
                  </a:lnTo>
                  <a:lnTo>
                    <a:pt x="0" y="186309"/>
                  </a:lnTo>
                  <a:lnTo>
                    <a:pt x="0" y="931544"/>
                  </a:lnTo>
                  <a:lnTo>
                    <a:pt x="6655" y="981064"/>
                  </a:lnTo>
                  <a:lnTo>
                    <a:pt x="25436" y="1025567"/>
                  </a:lnTo>
                  <a:lnTo>
                    <a:pt x="54568" y="1063275"/>
                  </a:lnTo>
                  <a:lnTo>
                    <a:pt x="92275" y="1092411"/>
                  </a:lnTo>
                  <a:lnTo>
                    <a:pt x="136780" y="1111197"/>
                  </a:lnTo>
                  <a:lnTo>
                    <a:pt x="186308" y="1117854"/>
                  </a:lnTo>
                  <a:lnTo>
                    <a:pt x="4365879" y="1117854"/>
                  </a:lnTo>
                  <a:lnTo>
                    <a:pt x="4415398" y="1111197"/>
                  </a:lnTo>
                  <a:lnTo>
                    <a:pt x="4459901" y="1092411"/>
                  </a:lnTo>
                  <a:lnTo>
                    <a:pt x="4497609" y="1063275"/>
                  </a:lnTo>
                  <a:lnTo>
                    <a:pt x="4526745" y="1025567"/>
                  </a:lnTo>
                  <a:lnTo>
                    <a:pt x="4545531" y="981064"/>
                  </a:lnTo>
                  <a:lnTo>
                    <a:pt x="4552188" y="931544"/>
                  </a:lnTo>
                  <a:lnTo>
                    <a:pt x="4552188" y="186309"/>
                  </a:lnTo>
                  <a:lnTo>
                    <a:pt x="4545531" y="136789"/>
                  </a:lnTo>
                  <a:lnTo>
                    <a:pt x="4526745" y="92286"/>
                  </a:lnTo>
                  <a:lnTo>
                    <a:pt x="4497609" y="54578"/>
                  </a:lnTo>
                  <a:lnTo>
                    <a:pt x="4459901" y="25442"/>
                  </a:lnTo>
                  <a:lnTo>
                    <a:pt x="4415398" y="6656"/>
                  </a:lnTo>
                  <a:lnTo>
                    <a:pt x="4365879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32078" y="3096387"/>
              <a:ext cx="4552315" cy="1118235"/>
            </a:xfrm>
            <a:custGeom>
              <a:avLst/>
              <a:gdLst/>
              <a:ahLst/>
              <a:cxnLst/>
              <a:rect l="l" t="t" r="r" b="b"/>
              <a:pathLst>
                <a:path w="4552315" h="1118235">
                  <a:moveTo>
                    <a:pt x="0" y="186309"/>
                  </a:moveTo>
                  <a:lnTo>
                    <a:pt x="6655" y="136789"/>
                  </a:lnTo>
                  <a:lnTo>
                    <a:pt x="25436" y="92286"/>
                  </a:lnTo>
                  <a:lnTo>
                    <a:pt x="54568" y="54578"/>
                  </a:lnTo>
                  <a:lnTo>
                    <a:pt x="92275" y="25442"/>
                  </a:lnTo>
                  <a:lnTo>
                    <a:pt x="136780" y="6656"/>
                  </a:lnTo>
                  <a:lnTo>
                    <a:pt x="186308" y="0"/>
                  </a:lnTo>
                  <a:lnTo>
                    <a:pt x="4365879" y="0"/>
                  </a:lnTo>
                  <a:lnTo>
                    <a:pt x="4415398" y="6656"/>
                  </a:lnTo>
                  <a:lnTo>
                    <a:pt x="4459901" y="25442"/>
                  </a:lnTo>
                  <a:lnTo>
                    <a:pt x="4497609" y="54578"/>
                  </a:lnTo>
                  <a:lnTo>
                    <a:pt x="4526745" y="92286"/>
                  </a:lnTo>
                  <a:lnTo>
                    <a:pt x="4545531" y="136789"/>
                  </a:lnTo>
                  <a:lnTo>
                    <a:pt x="4552188" y="186309"/>
                  </a:lnTo>
                  <a:lnTo>
                    <a:pt x="4552188" y="931544"/>
                  </a:lnTo>
                  <a:lnTo>
                    <a:pt x="4545531" y="981064"/>
                  </a:lnTo>
                  <a:lnTo>
                    <a:pt x="4526745" y="1025567"/>
                  </a:lnTo>
                  <a:lnTo>
                    <a:pt x="4497609" y="1063275"/>
                  </a:lnTo>
                  <a:lnTo>
                    <a:pt x="4459901" y="1092411"/>
                  </a:lnTo>
                  <a:lnTo>
                    <a:pt x="4415398" y="1111197"/>
                  </a:lnTo>
                  <a:lnTo>
                    <a:pt x="4365879" y="1117854"/>
                  </a:lnTo>
                  <a:lnTo>
                    <a:pt x="186308" y="1117854"/>
                  </a:lnTo>
                  <a:lnTo>
                    <a:pt x="136780" y="1111197"/>
                  </a:lnTo>
                  <a:lnTo>
                    <a:pt x="92275" y="1092411"/>
                  </a:lnTo>
                  <a:lnTo>
                    <a:pt x="54568" y="1063275"/>
                  </a:lnTo>
                  <a:lnTo>
                    <a:pt x="25436" y="1025567"/>
                  </a:lnTo>
                  <a:lnTo>
                    <a:pt x="6655" y="981064"/>
                  </a:lnTo>
                  <a:lnTo>
                    <a:pt x="0" y="931544"/>
                  </a:lnTo>
                  <a:lnTo>
                    <a:pt x="0" y="186309"/>
                  </a:lnTo>
                  <a:close/>
                </a:path>
              </a:pathLst>
            </a:custGeom>
            <a:ln w="9906">
              <a:solidFill>
                <a:srgbClr val="99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921716" y="2662427"/>
            <a:ext cx="10954173" cy="755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Технологія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порошку з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розчином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беладонни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густого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екстракту (1</a:t>
            </a:r>
            <a:r>
              <a:rPr sz="1400" b="1" spc="9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:2)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50">
              <a:latin typeface="Arial"/>
              <a:cs typeface="Arial"/>
            </a:endParaRPr>
          </a:p>
          <a:p>
            <a:pPr marL="86360">
              <a:lnSpc>
                <a:spcPct val="100000"/>
              </a:lnSpc>
              <a:tabLst>
                <a:tab pos="355600" algn="l"/>
                <a:tab pos="1098550" algn="l"/>
                <a:tab pos="2406015" algn="l"/>
                <a:tab pos="2810510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	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ступку	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поміщають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3,6	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фенілсаліцилату,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25397" y="3606038"/>
            <a:ext cx="453390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87090" algn="l"/>
              </a:tabLst>
            </a:pPr>
            <a:r>
              <a:rPr sz="1400" u="sng" spc="-5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20741" y="3392677"/>
            <a:ext cx="5714153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подрібнюють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сухому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стані,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потім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 присутності 95 %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етанолу,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подрібнюють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однорідності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9067" y="4509770"/>
            <a:ext cx="5899573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3555365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затерту </a:t>
            </a:r>
            <a:r>
              <a:rPr sz="1400" b="1" spc="5" dirty="0">
                <a:solidFill>
                  <a:srgbClr val="4D4D00"/>
                </a:solidFill>
                <a:latin typeface="Arial"/>
                <a:cs typeface="Arial"/>
              </a:rPr>
              <a:t>ступку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 фенілсаліцилату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додають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кра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ля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м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и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400" b="1" spc="-60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ч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и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бела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он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н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и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г</a:t>
            </a:r>
            <a:r>
              <a:rPr sz="1400" b="1" spc="-45" dirty="0">
                <a:solidFill>
                  <a:srgbClr val="4D4D00"/>
                </a:solidFill>
                <a:latin typeface="Arial"/>
                <a:cs typeface="Arial"/>
              </a:rPr>
              <a:t>у</a:t>
            </a:r>
            <a:r>
              <a:rPr sz="1400" b="1" spc="5" dirty="0">
                <a:solidFill>
                  <a:srgbClr val="4D4D00"/>
                </a:solidFill>
                <a:latin typeface="Arial"/>
                <a:cs typeface="Arial"/>
              </a:rPr>
              <a:t>с</a:t>
            </a:r>
            <a:r>
              <a:rPr sz="1400" b="1" spc="-50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г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	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е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к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с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ра</a:t>
            </a:r>
            <a:r>
              <a:rPr sz="1400" b="1" spc="5" dirty="0">
                <a:solidFill>
                  <a:srgbClr val="4D4D00"/>
                </a:solidFill>
                <a:latin typeface="Arial"/>
                <a:cs typeface="Arial"/>
              </a:rPr>
              <a:t>к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20627" y="4936489"/>
            <a:ext cx="35788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9055" marR="5080" indent="-46990">
              <a:lnSpc>
                <a:spcPct val="100000"/>
              </a:lnSpc>
              <a:spcBef>
                <a:spcPts val="95"/>
              </a:spcBef>
              <a:tabLst>
                <a:tab pos="463550" algn="l"/>
                <a:tab pos="1896110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	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днорі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400" b="1" spc="5" dirty="0">
                <a:solidFill>
                  <a:srgbClr val="4D4D00"/>
                </a:solidFill>
                <a:latin typeface="Arial"/>
                <a:cs typeface="Arial"/>
              </a:rPr>
              <a:t>с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і,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да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ю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ь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гідрокарбонат,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змішують</a:t>
            </a:r>
            <a:r>
              <a:rPr sz="1400" b="1" spc="3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99067" y="4936489"/>
            <a:ext cx="2257213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666115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(1:2),	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частинами натрію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однорідності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99159" y="5816346"/>
            <a:ext cx="6202680" cy="829310"/>
            <a:chOff x="674369" y="5816346"/>
            <a:chExt cx="4652010" cy="829310"/>
          </a:xfrm>
        </p:grpSpPr>
        <p:sp>
          <p:nvSpPr>
            <p:cNvPr id="24" name="object 24"/>
            <p:cNvSpPr/>
            <p:nvPr/>
          </p:nvSpPr>
          <p:spPr>
            <a:xfrm>
              <a:off x="679322" y="5821299"/>
              <a:ext cx="4642485" cy="819150"/>
            </a:xfrm>
            <a:custGeom>
              <a:avLst/>
              <a:gdLst/>
              <a:ahLst/>
              <a:cxnLst/>
              <a:rect l="l" t="t" r="r" b="b"/>
              <a:pathLst>
                <a:path w="4642485" h="819150">
                  <a:moveTo>
                    <a:pt x="4505579" y="0"/>
                  </a:moveTo>
                  <a:lnTo>
                    <a:pt x="136524" y="0"/>
                  </a:lnTo>
                  <a:lnTo>
                    <a:pt x="93372" y="6960"/>
                  </a:lnTo>
                  <a:lnTo>
                    <a:pt x="55895" y="26341"/>
                  </a:lnTo>
                  <a:lnTo>
                    <a:pt x="26341" y="55895"/>
                  </a:lnTo>
                  <a:lnTo>
                    <a:pt x="6960" y="93372"/>
                  </a:lnTo>
                  <a:lnTo>
                    <a:pt x="0" y="136525"/>
                  </a:lnTo>
                  <a:lnTo>
                    <a:pt x="0" y="682625"/>
                  </a:lnTo>
                  <a:lnTo>
                    <a:pt x="6960" y="725777"/>
                  </a:lnTo>
                  <a:lnTo>
                    <a:pt x="26341" y="763254"/>
                  </a:lnTo>
                  <a:lnTo>
                    <a:pt x="55895" y="792808"/>
                  </a:lnTo>
                  <a:lnTo>
                    <a:pt x="93372" y="812189"/>
                  </a:lnTo>
                  <a:lnTo>
                    <a:pt x="136524" y="819150"/>
                  </a:lnTo>
                  <a:lnTo>
                    <a:pt x="4505579" y="819150"/>
                  </a:lnTo>
                  <a:lnTo>
                    <a:pt x="4548745" y="812189"/>
                  </a:lnTo>
                  <a:lnTo>
                    <a:pt x="4586225" y="792808"/>
                  </a:lnTo>
                  <a:lnTo>
                    <a:pt x="4615773" y="763254"/>
                  </a:lnTo>
                  <a:lnTo>
                    <a:pt x="4635147" y="725777"/>
                  </a:lnTo>
                  <a:lnTo>
                    <a:pt x="4642104" y="682625"/>
                  </a:lnTo>
                  <a:lnTo>
                    <a:pt x="4642104" y="136525"/>
                  </a:lnTo>
                  <a:lnTo>
                    <a:pt x="4635147" y="93372"/>
                  </a:lnTo>
                  <a:lnTo>
                    <a:pt x="4615773" y="55895"/>
                  </a:lnTo>
                  <a:lnTo>
                    <a:pt x="4586225" y="26341"/>
                  </a:lnTo>
                  <a:lnTo>
                    <a:pt x="4548745" y="6960"/>
                  </a:lnTo>
                  <a:lnTo>
                    <a:pt x="4505579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79322" y="5821299"/>
              <a:ext cx="4642485" cy="819150"/>
            </a:xfrm>
            <a:custGeom>
              <a:avLst/>
              <a:gdLst/>
              <a:ahLst/>
              <a:cxnLst/>
              <a:rect l="l" t="t" r="r" b="b"/>
              <a:pathLst>
                <a:path w="4642485" h="819150">
                  <a:moveTo>
                    <a:pt x="0" y="136525"/>
                  </a:moveTo>
                  <a:lnTo>
                    <a:pt x="6960" y="93372"/>
                  </a:lnTo>
                  <a:lnTo>
                    <a:pt x="26341" y="55895"/>
                  </a:lnTo>
                  <a:lnTo>
                    <a:pt x="55895" y="26341"/>
                  </a:lnTo>
                  <a:lnTo>
                    <a:pt x="93372" y="6960"/>
                  </a:lnTo>
                  <a:lnTo>
                    <a:pt x="136524" y="0"/>
                  </a:lnTo>
                  <a:lnTo>
                    <a:pt x="4505579" y="0"/>
                  </a:lnTo>
                  <a:lnTo>
                    <a:pt x="4548745" y="6960"/>
                  </a:lnTo>
                  <a:lnTo>
                    <a:pt x="4586225" y="26341"/>
                  </a:lnTo>
                  <a:lnTo>
                    <a:pt x="4615773" y="55895"/>
                  </a:lnTo>
                  <a:lnTo>
                    <a:pt x="4635147" y="93372"/>
                  </a:lnTo>
                  <a:lnTo>
                    <a:pt x="4642104" y="136525"/>
                  </a:lnTo>
                  <a:lnTo>
                    <a:pt x="4642104" y="682625"/>
                  </a:lnTo>
                  <a:lnTo>
                    <a:pt x="4635147" y="725777"/>
                  </a:lnTo>
                  <a:lnTo>
                    <a:pt x="4615773" y="763254"/>
                  </a:lnTo>
                  <a:lnTo>
                    <a:pt x="4586225" y="792808"/>
                  </a:lnTo>
                  <a:lnTo>
                    <a:pt x="4548745" y="812189"/>
                  </a:lnTo>
                  <a:lnTo>
                    <a:pt x="4505579" y="819150"/>
                  </a:lnTo>
                  <a:lnTo>
                    <a:pt x="136524" y="819150"/>
                  </a:lnTo>
                  <a:lnTo>
                    <a:pt x="93372" y="812189"/>
                  </a:lnTo>
                  <a:lnTo>
                    <a:pt x="55895" y="792808"/>
                  </a:lnTo>
                  <a:lnTo>
                    <a:pt x="26341" y="763254"/>
                  </a:lnTo>
                  <a:lnTo>
                    <a:pt x="6960" y="725777"/>
                  </a:lnTo>
                  <a:lnTo>
                    <a:pt x="0" y="682625"/>
                  </a:lnTo>
                  <a:lnTo>
                    <a:pt x="0" y="13652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407159" y="5877814"/>
            <a:ext cx="518752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1270" algn="ctr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Розважують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12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 парафіновані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капсули, поміщають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пакет,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оформляють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430007" y="5081016"/>
            <a:ext cx="4625339" cy="741045"/>
          </a:xfrm>
          <a:custGeom>
            <a:avLst/>
            <a:gdLst/>
            <a:ahLst/>
            <a:cxnLst/>
            <a:rect l="l" t="t" r="r" b="b"/>
            <a:pathLst>
              <a:path w="3469004" h="741045">
                <a:moveTo>
                  <a:pt x="3468624" y="0"/>
                </a:moveTo>
                <a:lnTo>
                  <a:pt x="0" y="0"/>
                </a:lnTo>
                <a:lnTo>
                  <a:pt x="0" y="740663"/>
                </a:lnTo>
                <a:lnTo>
                  <a:pt x="3468624" y="740663"/>
                </a:lnTo>
                <a:lnTo>
                  <a:pt x="3468624" y="0"/>
                </a:lnTo>
                <a:close/>
              </a:path>
            </a:pathLst>
          </a:custGeom>
          <a:solidFill>
            <a:srgbClr val="CCCC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533302" y="5114797"/>
            <a:ext cx="4134273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Оформлення: </a:t>
            </a:r>
            <a:r>
              <a:rPr sz="1400" b="1" spc="-5" dirty="0">
                <a:latin typeface="Arial"/>
                <a:cs typeface="Arial"/>
              </a:rPr>
              <a:t>№ рецепта,</a:t>
            </a:r>
            <a:r>
              <a:rPr sz="1400" b="1" spc="-15" dirty="0">
                <a:latin typeface="Arial"/>
                <a:cs typeface="Arial"/>
              </a:rPr>
              <a:t> етикетка</a:t>
            </a:r>
            <a:endParaRPr sz="1400">
              <a:latin typeface="Arial"/>
              <a:cs typeface="Arial"/>
            </a:endParaRPr>
          </a:p>
          <a:p>
            <a:pPr marL="12700" marR="37465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«Внутрішнє», «Зберігати в </a:t>
            </a:r>
            <a:r>
              <a:rPr sz="1400" b="1" spc="-35" dirty="0">
                <a:latin typeface="Arial"/>
                <a:cs typeface="Arial"/>
              </a:rPr>
              <a:t>сухому,  </a:t>
            </a:r>
            <a:r>
              <a:rPr sz="1400" b="1" spc="-20" dirty="0">
                <a:latin typeface="Arial"/>
                <a:cs typeface="Arial"/>
              </a:rPr>
              <a:t>прохолодному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місці»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278463" y="2907283"/>
            <a:ext cx="8559800" cy="935990"/>
            <a:chOff x="2458847" y="2907283"/>
            <a:chExt cx="6419850" cy="935990"/>
          </a:xfrm>
        </p:grpSpPr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58847" y="2907283"/>
              <a:ext cx="76200" cy="17995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468492" y="3467480"/>
              <a:ext cx="3409950" cy="375920"/>
            </a:xfrm>
            <a:custGeom>
              <a:avLst/>
              <a:gdLst/>
              <a:ahLst/>
              <a:cxnLst/>
              <a:rect l="l" t="t" r="r" b="b"/>
              <a:pathLst>
                <a:path w="3409950" h="375920">
                  <a:moveTo>
                    <a:pt x="3347339" y="0"/>
                  </a:moveTo>
                  <a:lnTo>
                    <a:pt x="62611" y="0"/>
                  </a:lnTo>
                  <a:lnTo>
                    <a:pt x="38254" y="4925"/>
                  </a:lnTo>
                  <a:lnTo>
                    <a:pt x="18351" y="18351"/>
                  </a:lnTo>
                  <a:lnTo>
                    <a:pt x="4925" y="38254"/>
                  </a:lnTo>
                  <a:lnTo>
                    <a:pt x="0" y="62611"/>
                  </a:lnTo>
                  <a:lnTo>
                    <a:pt x="0" y="313055"/>
                  </a:lnTo>
                  <a:lnTo>
                    <a:pt x="4925" y="337411"/>
                  </a:lnTo>
                  <a:lnTo>
                    <a:pt x="18351" y="357314"/>
                  </a:lnTo>
                  <a:lnTo>
                    <a:pt x="38254" y="370740"/>
                  </a:lnTo>
                  <a:lnTo>
                    <a:pt x="62611" y="375666"/>
                  </a:lnTo>
                  <a:lnTo>
                    <a:pt x="3347339" y="375666"/>
                  </a:lnTo>
                  <a:lnTo>
                    <a:pt x="3371695" y="370740"/>
                  </a:lnTo>
                  <a:lnTo>
                    <a:pt x="3391598" y="357314"/>
                  </a:lnTo>
                  <a:lnTo>
                    <a:pt x="3405024" y="337411"/>
                  </a:lnTo>
                  <a:lnTo>
                    <a:pt x="3409950" y="313055"/>
                  </a:lnTo>
                  <a:lnTo>
                    <a:pt x="3409950" y="62611"/>
                  </a:lnTo>
                  <a:lnTo>
                    <a:pt x="3405024" y="38254"/>
                  </a:lnTo>
                  <a:lnTo>
                    <a:pt x="3391598" y="18351"/>
                  </a:lnTo>
                  <a:lnTo>
                    <a:pt x="3371695" y="4925"/>
                  </a:lnTo>
                  <a:lnTo>
                    <a:pt x="3347339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7747337" y="3514597"/>
            <a:ext cx="3635587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Важкоподрібнювана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речовина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923531" y="3617595"/>
            <a:ext cx="373380" cy="76200"/>
          </a:xfrm>
          <a:custGeom>
            <a:avLst/>
            <a:gdLst/>
            <a:ahLst/>
            <a:cxnLst/>
            <a:rect l="l" t="t" r="r" b="b"/>
            <a:pathLst>
              <a:path w="280035" h="76200">
                <a:moveTo>
                  <a:pt x="203453" y="0"/>
                </a:moveTo>
                <a:lnTo>
                  <a:pt x="203453" y="76199"/>
                </a:lnTo>
                <a:lnTo>
                  <a:pt x="266953" y="44449"/>
                </a:lnTo>
                <a:lnTo>
                  <a:pt x="216153" y="44449"/>
                </a:lnTo>
                <a:lnTo>
                  <a:pt x="216153" y="31749"/>
                </a:lnTo>
                <a:lnTo>
                  <a:pt x="266953" y="31749"/>
                </a:lnTo>
                <a:lnTo>
                  <a:pt x="203453" y="0"/>
                </a:lnTo>
                <a:close/>
              </a:path>
              <a:path w="280035" h="76200">
                <a:moveTo>
                  <a:pt x="203453" y="31749"/>
                </a:moveTo>
                <a:lnTo>
                  <a:pt x="0" y="31749"/>
                </a:lnTo>
                <a:lnTo>
                  <a:pt x="0" y="44449"/>
                </a:lnTo>
                <a:lnTo>
                  <a:pt x="203453" y="44449"/>
                </a:lnTo>
                <a:lnTo>
                  <a:pt x="203453" y="31749"/>
                </a:lnTo>
                <a:close/>
              </a:path>
              <a:path w="280035" h="76200">
                <a:moveTo>
                  <a:pt x="266953" y="31749"/>
                </a:moveTo>
                <a:lnTo>
                  <a:pt x="216153" y="31749"/>
                </a:lnTo>
                <a:lnTo>
                  <a:pt x="216153" y="44449"/>
                </a:lnTo>
                <a:lnTo>
                  <a:pt x="266953" y="44449"/>
                </a:lnTo>
                <a:lnTo>
                  <a:pt x="279653" y="38099"/>
                </a:lnTo>
                <a:lnTo>
                  <a:pt x="266953" y="317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863601" y="1152906"/>
            <a:ext cx="10860193" cy="257122"/>
          </a:xfrm>
          <a:prstGeom prst="rect">
            <a:avLst/>
          </a:prstGeom>
          <a:solidFill>
            <a:srgbClr val="FFFF5C"/>
          </a:solidFill>
        </p:spPr>
        <p:txBody>
          <a:bodyPr vert="horz" wrap="square" lIns="0" tIns="41275" rIns="0" bIns="0" rtlCol="0">
            <a:spAutoFit/>
          </a:bodyPr>
          <a:lstStyle/>
          <a:p>
            <a:pPr marL="91440" marR="83820">
              <a:lnSpc>
                <a:spcPct val="100000"/>
              </a:lnSpc>
              <a:spcBef>
                <a:spcPts val="32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розчин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беладонни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густого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екстракту (1:2)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краплями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частини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суміші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або до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всієї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кількості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суміші</a:t>
            </a:r>
            <a:r>
              <a:rPr sz="1400" b="1" spc="3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порошків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610107" y="176936"/>
            <a:ext cx="11474789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82775" marR="5080" indent="-704215" algn="ctr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Загальні правила </a:t>
            </a:r>
            <a:r>
              <a:rPr sz="2000" spc="-10" dirty="0"/>
              <a:t>виготовлення </a:t>
            </a:r>
            <a:r>
              <a:rPr sz="2000" spc="-5" dirty="0"/>
              <a:t>порошків із  екстрактами та</a:t>
            </a:r>
            <a:r>
              <a:rPr sz="2000" spc="25" dirty="0"/>
              <a:t> </a:t>
            </a:r>
            <a:r>
              <a:rPr sz="2000" spc="-5" dirty="0"/>
              <a:t>напівфабрикатами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863600" y="1832610"/>
            <a:ext cx="11010053" cy="472565"/>
          </a:xfrm>
          <a:prstGeom prst="rect">
            <a:avLst/>
          </a:prstGeom>
          <a:solidFill>
            <a:srgbClr val="99CC00"/>
          </a:solidFill>
        </p:spPr>
        <p:txBody>
          <a:bodyPr vert="horz" wrap="square" lIns="0" tIns="41275" rIns="0" bIns="0" rtlCol="0">
            <a:spAutoFit/>
          </a:bodyPr>
          <a:lstStyle/>
          <a:p>
            <a:pPr marL="91440" marR="175895">
              <a:lnSpc>
                <a:spcPct val="100000"/>
              </a:lnSpc>
              <a:spcBef>
                <a:spcPts val="325"/>
              </a:spcBef>
              <a:tabLst>
                <a:tab pos="3945254" algn="l"/>
              </a:tabLst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Підготовка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робочого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місця,</a:t>
            </a:r>
            <a:r>
              <a:rPr sz="1400" b="1" spc="8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підбір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посуду,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допоміжних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матеріалів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. Обробка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робочої  поверхні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стола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чашок терезів дезінфікуючими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засобами,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дозволеними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використання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умовах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Номер слайда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55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05877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7848" y="1578483"/>
            <a:ext cx="11536679" cy="1028827"/>
            <a:chOff x="230886" y="1578483"/>
            <a:chExt cx="8652509" cy="1028827"/>
          </a:xfrm>
        </p:grpSpPr>
        <p:sp>
          <p:nvSpPr>
            <p:cNvPr id="5" name="object 5"/>
            <p:cNvSpPr/>
            <p:nvPr/>
          </p:nvSpPr>
          <p:spPr>
            <a:xfrm>
              <a:off x="235838" y="1642745"/>
              <a:ext cx="8642985" cy="964565"/>
            </a:xfrm>
            <a:custGeom>
              <a:avLst/>
              <a:gdLst/>
              <a:ahLst/>
              <a:cxnLst/>
              <a:rect l="l" t="t" r="r" b="b"/>
              <a:pathLst>
                <a:path w="8642985" h="964564">
                  <a:moveTo>
                    <a:pt x="8514080" y="0"/>
                  </a:moveTo>
                  <a:lnTo>
                    <a:pt x="8513953" y="64388"/>
                  </a:lnTo>
                  <a:lnTo>
                    <a:pt x="64287" y="64388"/>
                  </a:lnTo>
                  <a:lnTo>
                    <a:pt x="39262" y="69429"/>
                  </a:lnTo>
                  <a:lnTo>
                    <a:pt x="18827" y="83185"/>
                  </a:lnTo>
                  <a:lnTo>
                    <a:pt x="5051" y="103608"/>
                  </a:lnTo>
                  <a:lnTo>
                    <a:pt x="0" y="128650"/>
                  </a:lnTo>
                  <a:lnTo>
                    <a:pt x="0" y="900176"/>
                  </a:lnTo>
                  <a:lnTo>
                    <a:pt x="5051" y="925165"/>
                  </a:lnTo>
                  <a:lnTo>
                    <a:pt x="18827" y="945594"/>
                  </a:lnTo>
                  <a:lnTo>
                    <a:pt x="39262" y="959379"/>
                  </a:lnTo>
                  <a:lnTo>
                    <a:pt x="64287" y="964438"/>
                  </a:lnTo>
                  <a:lnTo>
                    <a:pt x="89312" y="959379"/>
                  </a:lnTo>
                  <a:lnTo>
                    <a:pt x="109747" y="945594"/>
                  </a:lnTo>
                  <a:lnTo>
                    <a:pt x="123523" y="925165"/>
                  </a:lnTo>
                  <a:lnTo>
                    <a:pt x="128574" y="900176"/>
                  </a:lnTo>
                  <a:lnTo>
                    <a:pt x="128587" y="835787"/>
                  </a:lnTo>
                  <a:lnTo>
                    <a:pt x="8578341" y="835787"/>
                  </a:lnTo>
                  <a:lnTo>
                    <a:pt x="8603331" y="830746"/>
                  </a:lnTo>
                  <a:lnTo>
                    <a:pt x="8623760" y="816990"/>
                  </a:lnTo>
                  <a:lnTo>
                    <a:pt x="8637545" y="796567"/>
                  </a:lnTo>
                  <a:lnTo>
                    <a:pt x="8642604" y="771525"/>
                  </a:lnTo>
                  <a:lnTo>
                    <a:pt x="8642604" y="192912"/>
                  </a:lnTo>
                  <a:lnTo>
                    <a:pt x="64287" y="192912"/>
                  </a:lnTo>
                  <a:lnTo>
                    <a:pt x="64287" y="128650"/>
                  </a:lnTo>
                  <a:lnTo>
                    <a:pt x="66813" y="116129"/>
                  </a:lnTo>
                  <a:lnTo>
                    <a:pt x="73701" y="105917"/>
                  </a:lnTo>
                  <a:lnTo>
                    <a:pt x="83918" y="99040"/>
                  </a:lnTo>
                  <a:lnTo>
                    <a:pt x="96431" y="96519"/>
                  </a:lnTo>
                  <a:lnTo>
                    <a:pt x="8642604" y="96519"/>
                  </a:lnTo>
                  <a:lnTo>
                    <a:pt x="8642604" y="64262"/>
                  </a:lnTo>
                  <a:lnTo>
                    <a:pt x="8578341" y="64262"/>
                  </a:lnTo>
                  <a:lnTo>
                    <a:pt x="8578341" y="32130"/>
                  </a:lnTo>
                  <a:lnTo>
                    <a:pt x="8546211" y="32130"/>
                  </a:lnTo>
                  <a:lnTo>
                    <a:pt x="8533689" y="29610"/>
                  </a:lnTo>
                  <a:lnTo>
                    <a:pt x="8523478" y="22732"/>
                  </a:lnTo>
                  <a:lnTo>
                    <a:pt x="8516600" y="12521"/>
                  </a:lnTo>
                  <a:lnTo>
                    <a:pt x="8514080" y="0"/>
                  </a:lnTo>
                  <a:close/>
                </a:path>
                <a:path w="8642985" h="964564">
                  <a:moveTo>
                    <a:pt x="8642604" y="96519"/>
                  </a:moveTo>
                  <a:lnTo>
                    <a:pt x="96431" y="96519"/>
                  </a:lnTo>
                  <a:lnTo>
                    <a:pt x="108943" y="99040"/>
                  </a:lnTo>
                  <a:lnTo>
                    <a:pt x="119160" y="105917"/>
                  </a:lnTo>
                  <a:lnTo>
                    <a:pt x="126049" y="116129"/>
                  </a:lnTo>
                  <a:lnTo>
                    <a:pt x="128574" y="128650"/>
                  </a:lnTo>
                  <a:lnTo>
                    <a:pt x="123523" y="153640"/>
                  </a:lnTo>
                  <a:lnTo>
                    <a:pt x="109747" y="174069"/>
                  </a:lnTo>
                  <a:lnTo>
                    <a:pt x="89312" y="187854"/>
                  </a:lnTo>
                  <a:lnTo>
                    <a:pt x="64287" y="192912"/>
                  </a:lnTo>
                  <a:lnTo>
                    <a:pt x="8642604" y="192912"/>
                  </a:lnTo>
                  <a:lnTo>
                    <a:pt x="8642604" y="96519"/>
                  </a:lnTo>
                  <a:close/>
                </a:path>
                <a:path w="8642985" h="964564">
                  <a:moveTo>
                    <a:pt x="8642604" y="0"/>
                  </a:moveTo>
                  <a:lnTo>
                    <a:pt x="8637545" y="25042"/>
                  </a:lnTo>
                  <a:lnTo>
                    <a:pt x="8623760" y="45465"/>
                  </a:lnTo>
                  <a:lnTo>
                    <a:pt x="8603331" y="59221"/>
                  </a:lnTo>
                  <a:lnTo>
                    <a:pt x="8578341" y="64262"/>
                  </a:lnTo>
                  <a:lnTo>
                    <a:pt x="8642604" y="64262"/>
                  </a:lnTo>
                  <a:lnTo>
                    <a:pt x="8642604" y="0"/>
                  </a:lnTo>
                  <a:close/>
                </a:path>
                <a:path w="8642985" h="964564">
                  <a:moveTo>
                    <a:pt x="8578341" y="0"/>
                  </a:moveTo>
                  <a:lnTo>
                    <a:pt x="8575803" y="12521"/>
                  </a:lnTo>
                  <a:lnTo>
                    <a:pt x="8568896" y="22732"/>
                  </a:lnTo>
                  <a:lnTo>
                    <a:pt x="8558678" y="29610"/>
                  </a:lnTo>
                  <a:lnTo>
                    <a:pt x="8546211" y="32130"/>
                  </a:lnTo>
                  <a:lnTo>
                    <a:pt x="8578341" y="32130"/>
                  </a:lnTo>
                  <a:lnTo>
                    <a:pt x="8578341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0126" y="1578483"/>
              <a:ext cx="8578850" cy="257175"/>
            </a:xfrm>
            <a:custGeom>
              <a:avLst/>
              <a:gdLst/>
              <a:ahLst/>
              <a:cxnLst/>
              <a:rect l="l" t="t" r="r" b="b"/>
              <a:pathLst>
                <a:path w="8578850" h="257175">
                  <a:moveTo>
                    <a:pt x="32143" y="160781"/>
                  </a:moveTo>
                  <a:lnTo>
                    <a:pt x="19631" y="163302"/>
                  </a:lnTo>
                  <a:lnTo>
                    <a:pt x="9413" y="170179"/>
                  </a:lnTo>
                  <a:lnTo>
                    <a:pt x="2525" y="180391"/>
                  </a:lnTo>
                  <a:lnTo>
                    <a:pt x="0" y="192912"/>
                  </a:lnTo>
                  <a:lnTo>
                    <a:pt x="0" y="257175"/>
                  </a:lnTo>
                  <a:lnTo>
                    <a:pt x="25025" y="252116"/>
                  </a:lnTo>
                  <a:lnTo>
                    <a:pt x="45459" y="238331"/>
                  </a:lnTo>
                  <a:lnTo>
                    <a:pt x="59235" y="217902"/>
                  </a:lnTo>
                  <a:lnTo>
                    <a:pt x="64287" y="192912"/>
                  </a:lnTo>
                  <a:lnTo>
                    <a:pt x="61761" y="180391"/>
                  </a:lnTo>
                  <a:lnTo>
                    <a:pt x="54873" y="170179"/>
                  </a:lnTo>
                  <a:lnTo>
                    <a:pt x="44656" y="163302"/>
                  </a:lnTo>
                  <a:lnTo>
                    <a:pt x="32143" y="160781"/>
                  </a:lnTo>
                  <a:close/>
                </a:path>
                <a:path w="8578850" h="257175">
                  <a:moveTo>
                    <a:pt x="8578316" y="64262"/>
                  </a:moveTo>
                  <a:lnTo>
                    <a:pt x="8514054" y="64262"/>
                  </a:lnTo>
                  <a:lnTo>
                    <a:pt x="8514054" y="128650"/>
                  </a:lnTo>
                  <a:lnTo>
                    <a:pt x="8539043" y="123590"/>
                  </a:lnTo>
                  <a:lnTo>
                    <a:pt x="8559472" y="109791"/>
                  </a:lnTo>
                  <a:lnTo>
                    <a:pt x="8573258" y="89324"/>
                  </a:lnTo>
                  <a:lnTo>
                    <a:pt x="8578316" y="64262"/>
                  </a:lnTo>
                  <a:close/>
                </a:path>
                <a:path w="8578850" h="257175">
                  <a:moveTo>
                    <a:pt x="8514054" y="0"/>
                  </a:moveTo>
                  <a:lnTo>
                    <a:pt x="8489011" y="5058"/>
                  </a:lnTo>
                  <a:lnTo>
                    <a:pt x="8468588" y="18843"/>
                  </a:lnTo>
                  <a:lnTo>
                    <a:pt x="8454832" y="39272"/>
                  </a:lnTo>
                  <a:lnTo>
                    <a:pt x="8449792" y="64262"/>
                  </a:lnTo>
                  <a:lnTo>
                    <a:pt x="8452312" y="76783"/>
                  </a:lnTo>
                  <a:lnTo>
                    <a:pt x="8459190" y="86994"/>
                  </a:lnTo>
                  <a:lnTo>
                    <a:pt x="8469402" y="93872"/>
                  </a:lnTo>
                  <a:lnTo>
                    <a:pt x="8481923" y="96392"/>
                  </a:lnTo>
                  <a:lnTo>
                    <a:pt x="8494391" y="93872"/>
                  </a:lnTo>
                  <a:lnTo>
                    <a:pt x="8504608" y="86994"/>
                  </a:lnTo>
                  <a:lnTo>
                    <a:pt x="8511516" y="76783"/>
                  </a:lnTo>
                  <a:lnTo>
                    <a:pt x="8514054" y="64262"/>
                  </a:lnTo>
                  <a:lnTo>
                    <a:pt x="8578316" y="64262"/>
                  </a:lnTo>
                  <a:lnTo>
                    <a:pt x="8573258" y="39272"/>
                  </a:lnTo>
                  <a:lnTo>
                    <a:pt x="8559472" y="18843"/>
                  </a:lnTo>
                  <a:lnTo>
                    <a:pt x="8539043" y="5058"/>
                  </a:lnTo>
                  <a:lnTo>
                    <a:pt x="8514054" y="0"/>
                  </a:lnTo>
                  <a:close/>
                </a:path>
              </a:pathLst>
            </a:custGeom>
            <a:solidFill>
              <a:srgbClr val="A8CD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5838" y="1578483"/>
              <a:ext cx="8642985" cy="1028700"/>
            </a:xfrm>
            <a:custGeom>
              <a:avLst/>
              <a:gdLst/>
              <a:ahLst/>
              <a:cxnLst/>
              <a:rect l="l" t="t" r="r" b="b"/>
              <a:pathLst>
                <a:path w="8642985" h="1028700">
                  <a:moveTo>
                    <a:pt x="0" y="192912"/>
                  </a:moveTo>
                  <a:lnTo>
                    <a:pt x="5051" y="167870"/>
                  </a:lnTo>
                  <a:lnTo>
                    <a:pt x="18827" y="147447"/>
                  </a:lnTo>
                  <a:lnTo>
                    <a:pt x="39262" y="133691"/>
                  </a:lnTo>
                  <a:lnTo>
                    <a:pt x="64287" y="128650"/>
                  </a:lnTo>
                  <a:lnTo>
                    <a:pt x="8513953" y="128650"/>
                  </a:lnTo>
                  <a:lnTo>
                    <a:pt x="8513953" y="64262"/>
                  </a:lnTo>
                  <a:lnTo>
                    <a:pt x="8519013" y="39272"/>
                  </a:lnTo>
                  <a:lnTo>
                    <a:pt x="8532812" y="18843"/>
                  </a:lnTo>
                  <a:lnTo>
                    <a:pt x="8553279" y="5058"/>
                  </a:lnTo>
                  <a:lnTo>
                    <a:pt x="8578341" y="0"/>
                  </a:lnTo>
                  <a:lnTo>
                    <a:pt x="8603331" y="5058"/>
                  </a:lnTo>
                  <a:lnTo>
                    <a:pt x="8623760" y="18843"/>
                  </a:lnTo>
                  <a:lnTo>
                    <a:pt x="8637545" y="39272"/>
                  </a:lnTo>
                  <a:lnTo>
                    <a:pt x="8642604" y="64262"/>
                  </a:lnTo>
                  <a:lnTo>
                    <a:pt x="8642604" y="835787"/>
                  </a:lnTo>
                  <a:lnTo>
                    <a:pt x="8637545" y="860829"/>
                  </a:lnTo>
                  <a:lnTo>
                    <a:pt x="8623760" y="881252"/>
                  </a:lnTo>
                  <a:lnTo>
                    <a:pt x="8603331" y="895008"/>
                  </a:lnTo>
                  <a:lnTo>
                    <a:pt x="8578341" y="900049"/>
                  </a:lnTo>
                  <a:lnTo>
                    <a:pt x="128587" y="900049"/>
                  </a:lnTo>
                  <a:lnTo>
                    <a:pt x="128587" y="964438"/>
                  </a:lnTo>
                  <a:lnTo>
                    <a:pt x="123536" y="989427"/>
                  </a:lnTo>
                  <a:lnTo>
                    <a:pt x="109759" y="1009856"/>
                  </a:lnTo>
                  <a:lnTo>
                    <a:pt x="89325" y="1023641"/>
                  </a:lnTo>
                  <a:lnTo>
                    <a:pt x="64300" y="1028700"/>
                  </a:lnTo>
                  <a:lnTo>
                    <a:pt x="39274" y="1023641"/>
                  </a:lnTo>
                  <a:lnTo>
                    <a:pt x="18840" y="1009856"/>
                  </a:lnTo>
                  <a:lnTo>
                    <a:pt x="5064" y="989427"/>
                  </a:lnTo>
                  <a:lnTo>
                    <a:pt x="12" y="964438"/>
                  </a:lnTo>
                  <a:lnTo>
                    <a:pt x="0" y="19291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44839" y="1637792"/>
              <a:ext cx="138556" cy="7429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0886" y="1734311"/>
              <a:ext cx="138480" cy="1062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64426" y="1771395"/>
              <a:ext cx="0" cy="707390"/>
            </a:xfrm>
            <a:custGeom>
              <a:avLst/>
              <a:gdLst/>
              <a:ahLst/>
              <a:cxnLst/>
              <a:rect l="l" t="t" r="r" b="b"/>
              <a:pathLst>
                <a:path h="707389">
                  <a:moveTo>
                    <a:pt x="0" y="0"/>
                  </a:moveTo>
                  <a:lnTo>
                    <a:pt x="0" y="707136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90974" y="1733295"/>
            <a:ext cx="1105662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Напівфабрикати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спеціальні внутріаптечні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заготовки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порошкових сумішей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  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двох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чи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більше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лікарських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складених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тих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же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співвідношеннях, 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що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найбільш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часто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зустрічаються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</a:t>
            </a:r>
            <a:r>
              <a:rPr sz="1600" b="1" spc="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прописах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56445" y="4055999"/>
            <a:ext cx="10957560" cy="934085"/>
            <a:chOff x="267334" y="4055998"/>
            <a:chExt cx="8218170" cy="934085"/>
          </a:xfrm>
        </p:grpSpPr>
        <p:sp>
          <p:nvSpPr>
            <p:cNvPr id="13" name="object 13"/>
            <p:cNvSpPr/>
            <p:nvPr/>
          </p:nvSpPr>
          <p:spPr>
            <a:xfrm>
              <a:off x="272414" y="4061078"/>
              <a:ext cx="8208009" cy="923925"/>
            </a:xfrm>
            <a:custGeom>
              <a:avLst/>
              <a:gdLst/>
              <a:ahLst/>
              <a:cxnLst/>
              <a:rect l="l" t="t" r="r" b="b"/>
              <a:pathLst>
                <a:path w="8208009" h="923925">
                  <a:moveTo>
                    <a:pt x="8207502" y="0"/>
                  </a:moveTo>
                  <a:lnTo>
                    <a:pt x="0" y="0"/>
                  </a:lnTo>
                  <a:lnTo>
                    <a:pt x="0" y="873887"/>
                  </a:lnTo>
                  <a:lnTo>
                    <a:pt x="287930" y="884797"/>
                  </a:lnTo>
                  <a:lnTo>
                    <a:pt x="629008" y="896357"/>
                  </a:lnTo>
                  <a:lnTo>
                    <a:pt x="887629" y="904016"/>
                  </a:lnTo>
                  <a:lnTo>
                    <a:pt x="1134323" y="910329"/>
                  </a:lnTo>
                  <a:lnTo>
                    <a:pt x="1369767" y="915357"/>
                  </a:lnTo>
                  <a:lnTo>
                    <a:pt x="1594638" y="919158"/>
                  </a:lnTo>
                  <a:lnTo>
                    <a:pt x="1809612" y="921795"/>
                  </a:lnTo>
                  <a:lnTo>
                    <a:pt x="2015366" y="923328"/>
                  </a:lnTo>
                  <a:lnTo>
                    <a:pt x="2260623" y="923783"/>
                  </a:lnTo>
                  <a:lnTo>
                    <a:pt x="2493854" y="922725"/>
                  </a:lnTo>
                  <a:lnTo>
                    <a:pt x="2716379" y="920273"/>
                  </a:lnTo>
                  <a:lnTo>
                    <a:pt x="2929520" y="916544"/>
                  </a:lnTo>
                  <a:lnTo>
                    <a:pt x="3134599" y="911658"/>
                  </a:lnTo>
                  <a:lnTo>
                    <a:pt x="3371913" y="904432"/>
                  </a:lnTo>
                  <a:lnTo>
                    <a:pt x="3639558" y="894382"/>
                  </a:lnTo>
                  <a:lnTo>
                    <a:pt x="3937720" y="881158"/>
                  </a:lnTo>
                  <a:lnTo>
                    <a:pt x="5277981" y="813355"/>
                  </a:lnTo>
                  <a:lnTo>
                    <a:pt x="5668328" y="796549"/>
                  </a:lnTo>
                  <a:lnTo>
                    <a:pt x="5994925" y="784557"/>
                  </a:lnTo>
                  <a:lnTo>
                    <a:pt x="6293902" y="775299"/>
                  </a:lnTo>
                  <a:lnTo>
                    <a:pt x="6612863" y="767199"/>
                  </a:lnTo>
                  <a:lnTo>
                    <a:pt x="6895577" y="761482"/>
                  </a:lnTo>
                  <a:lnTo>
                    <a:pt x="7195076" y="756830"/>
                  </a:lnTo>
                  <a:lnTo>
                    <a:pt x="7512682" y="753360"/>
                  </a:lnTo>
                  <a:lnTo>
                    <a:pt x="7849717" y="751192"/>
                  </a:lnTo>
                  <a:lnTo>
                    <a:pt x="8207502" y="750443"/>
                  </a:lnTo>
                  <a:lnTo>
                    <a:pt x="8207502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2414" y="4061078"/>
              <a:ext cx="8208009" cy="923925"/>
            </a:xfrm>
            <a:custGeom>
              <a:avLst/>
              <a:gdLst/>
              <a:ahLst/>
              <a:cxnLst/>
              <a:rect l="l" t="t" r="r" b="b"/>
              <a:pathLst>
                <a:path w="8208009" h="923925">
                  <a:moveTo>
                    <a:pt x="0" y="0"/>
                  </a:moveTo>
                  <a:lnTo>
                    <a:pt x="8207502" y="0"/>
                  </a:lnTo>
                  <a:lnTo>
                    <a:pt x="8207502" y="750443"/>
                  </a:lnTo>
                  <a:lnTo>
                    <a:pt x="8134221" y="750473"/>
                  </a:lnTo>
                  <a:lnTo>
                    <a:pt x="8061813" y="750564"/>
                  </a:lnTo>
                  <a:lnTo>
                    <a:pt x="7990267" y="750715"/>
                  </a:lnTo>
                  <a:lnTo>
                    <a:pt x="7919571" y="750924"/>
                  </a:lnTo>
                  <a:lnTo>
                    <a:pt x="7849717" y="751192"/>
                  </a:lnTo>
                  <a:lnTo>
                    <a:pt x="7780692" y="751516"/>
                  </a:lnTo>
                  <a:lnTo>
                    <a:pt x="7712487" y="751895"/>
                  </a:lnTo>
                  <a:lnTo>
                    <a:pt x="7645091" y="752330"/>
                  </a:lnTo>
                  <a:lnTo>
                    <a:pt x="7578493" y="752818"/>
                  </a:lnTo>
                  <a:lnTo>
                    <a:pt x="7512682" y="753360"/>
                  </a:lnTo>
                  <a:lnTo>
                    <a:pt x="7447649" y="753954"/>
                  </a:lnTo>
                  <a:lnTo>
                    <a:pt x="7383382" y="754598"/>
                  </a:lnTo>
                  <a:lnTo>
                    <a:pt x="7319872" y="755293"/>
                  </a:lnTo>
                  <a:lnTo>
                    <a:pt x="7257107" y="756037"/>
                  </a:lnTo>
                  <a:lnTo>
                    <a:pt x="7195076" y="756830"/>
                  </a:lnTo>
                  <a:lnTo>
                    <a:pt x="7133770" y="757669"/>
                  </a:lnTo>
                  <a:lnTo>
                    <a:pt x="7073178" y="758555"/>
                  </a:lnTo>
                  <a:lnTo>
                    <a:pt x="7013289" y="759487"/>
                  </a:lnTo>
                  <a:lnTo>
                    <a:pt x="6954092" y="760463"/>
                  </a:lnTo>
                  <a:lnTo>
                    <a:pt x="6895577" y="761482"/>
                  </a:lnTo>
                  <a:lnTo>
                    <a:pt x="6837734" y="762544"/>
                  </a:lnTo>
                  <a:lnTo>
                    <a:pt x="6780551" y="763648"/>
                  </a:lnTo>
                  <a:lnTo>
                    <a:pt x="6724019" y="764792"/>
                  </a:lnTo>
                  <a:lnTo>
                    <a:pt x="6668127" y="765976"/>
                  </a:lnTo>
                  <a:lnTo>
                    <a:pt x="6612863" y="767199"/>
                  </a:lnTo>
                  <a:lnTo>
                    <a:pt x="6558218" y="768460"/>
                  </a:lnTo>
                  <a:lnTo>
                    <a:pt x="6504182" y="769758"/>
                  </a:lnTo>
                  <a:lnTo>
                    <a:pt x="6450742" y="771091"/>
                  </a:lnTo>
                  <a:lnTo>
                    <a:pt x="6397889" y="772460"/>
                  </a:lnTo>
                  <a:lnTo>
                    <a:pt x="6345613" y="773863"/>
                  </a:lnTo>
                  <a:lnTo>
                    <a:pt x="6293902" y="775299"/>
                  </a:lnTo>
                  <a:lnTo>
                    <a:pt x="6242746" y="776767"/>
                  </a:lnTo>
                  <a:lnTo>
                    <a:pt x="6192135" y="778266"/>
                  </a:lnTo>
                  <a:lnTo>
                    <a:pt x="6142058" y="779796"/>
                  </a:lnTo>
                  <a:lnTo>
                    <a:pt x="6092504" y="781355"/>
                  </a:lnTo>
                  <a:lnTo>
                    <a:pt x="6043463" y="782942"/>
                  </a:lnTo>
                  <a:lnTo>
                    <a:pt x="5994925" y="784557"/>
                  </a:lnTo>
                  <a:lnTo>
                    <a:pt x="5946878" y="786198"/>
                  </a:lnTo>
                  <a:lnTo>
                    <a:pt x="5899312" y="787865"/>
                  </a:lnTo>
                  <a:lnTo>
                    <a:pt x="5852216" y="789556"/>
                  </a:lnTo>
                  <a:lnTo>
                    <a:pt x="5805581" y="791271"/>
                  </a:lnTo>
                  <a:lnTo>
                    <a:pt x="5759394" y="793009"/>
                  </a:lnTo>
                  <a:lnTo>
                    <a:pt x="5713647" y="794769"/>
                  </a:lnTo>
                  <a:lnTo>
                    <a:pt x="5668328" y="796549"/>
                  </a:lnTo>
                  <a:lnTo>
                    <a:pt x="5623426" y="798350"/>
                  </a:lnTo>
                  <a:lnTo>
                    <a:pt x="5578932" y="800169"/>
                  </a:lnTo>
                  <a:lnTo>
                    <a:pt x="5534834" y="802006"/>
                  </a:lnTo>
                  <a:lnTo>
                    <a:pt x="5491122" y="803861"/>
                  </a:lnTo>
                  <a:lnTo>
                    <a:pt x="5447785" y="805731"/>
                  </a:lnTo>
                  <a:lnTo>
                    <a:pt x="5404813" y="807617"/>
                  </a:lnTo>
                  <a:lnTo>
                    <a:pt x="5362196" y="809517"/>
                  </a:lnTo>
                  <a:lnTo>
                    <a:pt x="5319922" y="811430"/>
                  </a:lnTo>
                  <a:lnTo>
                    <a:pt x="5277981" y="813355"/>
                  </a:lnTo>
                  <a:lnTo>
                    <a:pt x="5236362" y="815292"/>
                  </a:lnTo>
                  <a:lnTo>
                    <a:pt x="5195056" y="817239"/>
                  </a:lnTo>
                  <a:lnTo>
                    <a:pt x="5154050" y="819196"/>
                  </a:lnTo>
                  <a:lnTo>
                    <a:pt x="5113336" y="821161"/>
                  </a:lnTo>
                  <a:lnTo>
                    <a:pt x="5072902" y="823134"/>
                  </a:lnTo>
                  <a:lnTo>
                    <a:pt x="5032737" y="825114"/>
                  </a:lnTo>
                  <a:lnTo>
                    <a:pt x="4992831" y="827099"/>
                  </a:lnTo>
                  <a:lnTo>
                    <a:pt x="4953174" y="829089"/>
                  </a:lnTo>
                  <a:lnTo>
                    <a:pt x="4913755" y="831082"/>
                  </a:lnTo>
                  <a:lnTo>
                    <a:pt x="4874563" y="833079"/>
                  </a:lnTo>
                  <a:lnTo>
                    <a:pt x="4835588" y="835077"/>
                  </a:lnTo>
                  <a:lnTo>
                    <a:pt x="4796819" y="837077"/>
                  </a:lnTo>
                  <a:lnTo>
                    <a:pt x="4758246" y="839076"/>
                  </a:lnTo>
                  <a:lnTo>
                    <a:pt x="4719857" y="841075"/>
                  </a:lnTo>
                  <a:lnTo>
                    <a:pt x="4681643" y="843072"/>
                  </a:lnTo>
                  <a:lnTo>
                    <a:pt x="4643593" y="845066"/>
                  </a:lnTo>
                  <a:lnTo>
                    <a:pt x="4567943" y="849041"/>
                  </a:lnTo>
                  <a:lnTo>
                    <a:pt x="4530321" y="851021"/>
                  </a:lnTo>
                  <a:lnTo>
                    <a:pt x="4492821" y="852994"/>
                  </a:lnTo>
                  <a:lnTo>
                    <a:pt x="4418143" y="856917"/>
                  </a:lnTo>
                  <a:lnTo>
                    <a:pt x="4343825" y="860802"/>
                  </a:lnTo>
                  <a:lnTo>
                    <a:pt x="4269781" y="864642"/>
                  </a:lnTo>
                  <a:lnTo>
                    <a:pt x="4195928" y="868429"/>
                  </a:lnTo>
                  <a:lnTo>
                    <a:pt x="4122181" y="872156"/>
                  </a:lnTo>
                  <a:lnTo>
                    <a:pt x="4048454" y="875814"/>
                  </a:lnTo>
                  <a:lnTo>
                    <a:pt x="3974665" y="879397"/>
                  </a:lnTo>
                  <a:lnTo>
                    <a:pt x="3900727" y="882897"/>
                  </a:lnTo>
                  <a:lnTo>
                    <a:pt x="3826557" y="886306"/>
                  </a:lnTo>
                  <a:lnTo>
                    <a:pt x="3752069" y="889617"/>
                  </a:lnTo>
                  <a:lnTo>
                    <a:pt x="3677180" y="892822"/>
                  </a:lnTo>
                  <a:lnTo>
                    <a:pt x="3601804" y="895913"/>
                  </a:lnTo>
                  <a:lnTo>
                    <a:pt x="3525858" y="898884"/>
                  </a:lnTo>
                  <a:lnTo>
                    <a:pt x="3487644" y="900322"/>
                  </a:lnTo>
                  <a:lnTo>
                    <a:pt x="3449255" y="901726"/>
                  </a:lnTo>
                  <a:lnTo>
                    <a:pt x="3410682" y="903097"/>
                  </a:lnTo>
                  <a:lnTo>
                    <a:pt x="3371913" y="904432"/>
                  </a:lnTo>
                  <a:lnTo>
                    <a:pt x="3332938" y="905732"/>
                  </a:lnTo>
                  <a:lnTo>
                    <a:pt x="3293746" y="906995"/>
                  </a:lnTo>
                  <a:lnTo>
                    <a:pt x="3254327" y="908220"/>
                  </a:lnTo>
                  <a:lnTo>
                    <a:pt x="3214670" y="909406"/>
                  </a:lnTo>
                  <a:lnTo>
                    <a:pt x="3174764" y="910552"/>
                  </a:lnTo>
                  <a:lnTo>
                    <a:pt x="3134599" y="911658"/>
                  </a:lnTo>
                  <a:lnTo>
                    <a:pt x="3094165" y="912722"/>
                  </a:lnTo>
                  <a:lnTo>
                    <a:pt x="3053451" y="913744"/>
                  </a:lnTo>
                  <a:lnTo>
                    <a:pt x="3012445" y="914722"/>
                  </a:lnTo>
                  <a:lnTo>
                    <a:pt x="2971139" y="915656"/>
                  </a:lnTo>
                  <a:lnTo>
                    <a:pt x="2929520" y="916544"/>
                  </a:lnTo>
                  <a:lnTo>
                    <a:pt x="2887579" y="917387"/>
                  </a:lnTo>
                  <a:lnTo>
                    <a:pt x="2845305" y="918181"/>
                  </a:lnTo>
                  <a:lnTo>
                    <a:pt x="2802688" y="918928"/>
                  </a:lnTo>
                  <a:lnTo>
                    <a:pt x="2759716" y="919625"/>
                  </a:lnTo>
                  <a:lnTo>
                    <a:pt x="2716379" y="920273"/>
                  </a:lnTo>
                  <a:lnTo>
                    <a:pt x="2672667" y="920869"/>
                  </a:lnTo>
                  <a:lnTo>
                    <a:pt x="2628569" y="921413"/>
                  </a:lnTo>
                  <a:lnTo>
                    <a:pt x="2584075" y="921905"/>
                  </a:lnTo>
                  <a:lnTo>
                    <a:pt x="2539173" y="922342"/>
                  </a:lnTo>
                  <a:lnTo>
                    <a:pt x="2493854" y="922725"/>
                  </a:lnTo>
                  <a:lnTo>
                    <a:pt x="2448107" y="923052"/>
                  </a:lnTo>
                  <a:lnTo>
                    <a:pt x="2401920" y="923322"/>
                  </a:lnTo>
                  <a:lnTo>
                    <a:pt x="2355285" y="923535"/>
                  </a:lnTo>
                  <a:lnTo>
                    <a:pt x="2308189" y="923688"/>
                  </a:lnTo>
                  <a:lnTo>
                    <a:pt x="2260623" y="923783"/>
                  </a:lnTo>
                  <a:lnTo>
                    <a:pt x="2212576" y="923817"/>
                  </a:lnTo>
                  <a:lnTo>
                    <a:pt x="2164038" y="923789"/>
                  </a:lnTo>
                  <a:lnTo>
                    <a:pt x="2114997" y="923699"/>
                  </a:lnTo>
                  <a:lnTo>
                    <a:pt x="2065443" y="923545"/>
                  </a:lnTo>
                  <a:lnTo>
                    <a:pt x="2015366" y="923328"/>
                  </a:lnTo>
                  <a:lnTo>
                    <a:pt x="1964755" y="923045"/>
                  </a:lnTo>
                  <a:lnTo>
                    <a:pt x="1913599" y="922696"/>
                  </a:lnTo>
                  <a:lnTo>
                    <a:pt x="1861888" y="922279"/>
                  </a:lnTo>
                  <a:lnTo>
                    <a:pt x="1809612" y="921795"/>
                  </a:lnTo>
                  <a:lnTo>
                    <a:pt x="1756759" y="921242"/>
                  </a:lnTo>
                  <a:lnTo>
                    <a:pt x="1703319" y="920619"/>
                  </a:lnTo>
                  <a:lnTo>
                    <a:pt x="1649283" y="919924"/>
                  </a:lnTo>
                  <a:lnTo>
                    <a:pt x="1594638" y="919158"/>
                  </a:lnTo>
                  <a:lnTo>
                    <a:pt x="1539374" y="918319"/>
                  </a:lnTo>
                  <a:lnTo>
                    <a:pt x="1483482" y="917407"/>
                  </a:lnTo>
                  <a:lnTo>
                    <a:pt x="1426950" y="916419"/>
                  </a:lnTo>
                  <a:lnTo>
                    <a:pt x="1369767" y="915357"/>
                  </a:lnTo>
                  <a:lnTo>
                    <a:pt x="1311924" y="914217"/>
                  </a:lnTo>
                  <a:lnTo>
                    <a:pt x="1253409" y="913000"/>
                  </a:lnTo>
                  <a:lnTo>
                    <a:pt x="1194212" y="911704"/>
                  </a:lnTo>
                  <a:lnTo>
                    <a:pt x="1134323" y="910329"/>
                  </a:lnTo>
                  <a:lnTo>
                    <a:pt x="1073731" y="908874"/>
                  </a:lnTo>
                  <a:lnTo>
                    <a:pt x="1012425" y="907337"/>
                  </a:lnTo>
                  <a:lnTo>
                    <a:pt x="950394" y="905718"/>
                  </a:lnTo>
                  <a:lnTo>
                    <a:pt x="887629" y="904016"/>
                  </a:lnTo>
                  <a:lnTo>
                    <a:pt x="824119" y="902230"/>
                  </a:lnTo>
                  <a:lnTo>
                    <a:pt x="759852" y="900359"/>
                  </a:lnTo>
                  <a:lnTo>
                    <a:pt x="694819" y="898401"/>
                  </a:lnTo>
                  <a:lnTo>
                    <a:pt x="629008" y="896357"/>
                  </a:lnTo>
                  <a:lnTo>
                    <a:pt x="562410" y="894225"/>
                  </a:lnTo>
                  <a:lnTo>
                    <a:pt x="495014" y="892003"/>
                  </a:lnTo>
                  <a:lnTo>
                    <a:pt x="426809" y="889692"/>
                  </a:lnTo>
                  <a:lnTo>
                    <a:pt x="357784" y="887290"/>
                  </a:lnTo>
                  <a:lnTo>
                    <a:pt x="287930" y="884797"/>
                  </a:lnTo>
                  <a:lnTo>
                    <a:pt x="217234" y="882211"/>
                  </a:lnTo>
                  <a:lnTo>
                    <a:pt x="145688" y="879531"/>
                  </a:lnTo>
                  <a:lnTo>
                    <a:pt x="73280" y="876756"/>
                  </a:lnTo>
                  <a:lnTo>
                    <a:pt x="0" y="873887"/>
                  </a:lnTo>
                  <a:lnTo>
                    <a:pt x="0" y="0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73024" y="4042156"/>
            <a:ext cx="1052237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якості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напівфабрикатів,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готують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тільки ті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порошкові суміші, які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є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раціональними поєднаннями,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не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змінюються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при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зберіганні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найбільш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часто  повторюються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рецептурі</a:t>
            </a:r>
            <a:r>
              <a:rPr sz="1600" b="1" spc="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аптек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46527" y="2607565"/>
            <a:ext cx="7608147" cy="1032334"/>
          </a:xfrm>
          <a:prstGeom prst="rect">
            <a:avLst/>
          </a:prstGeom>
          <a:solidFill>
            <a:srgbClr val="FFFF29"/>
          </a:solidFill>
        </p:spPr>
        <p:txBody>
          <a:bodyPr vert="horz" wrap="square" lIns="0" tIns="4699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7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Переваги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використання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напівфабрикатів</a:t>
            </a:r>
            <a:endParaRPr sz="1600">
              <a:latin typeface="Arial"/>
              <a:cs typeface="Arial"/>
            </a:endParaRPr>
          </a:p>
          <a:p>
            <a:pPr marL="250825" indent="-161290">
              <a:lnSpc>
                <a:spcPct val="100000"/>
              </a:lnSpc>
              <a:spcBef>
                <a:spcPts val="5"/>
              </a:spcBef>
              <a:buSzPct val="93750"/>
              <a:buFont typeface="Wingdings"/>
              <a:buChar char=""/>
              <a:tabLst>
                <a:tab pos="251460" algn="l"/>
              </a:tabLst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скорочується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час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складних</a:t>
            </a:r>
            <a:r>
              <a:rPr sz="16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порошків;</a:t>
            </a:r>
            <a:endParaRPr sz="1600">
              <a:latin typeface="Arial"/>
              <a:cs typeface="Arial"/>
            </a:endParaRPr>
          </a:p>
          <a:p>
            <a:pPr marL="250825" indent="-161290">
              <a:lnSpc>
                <a:spcPct val="100000"/>
              </a:lnSpc>
              <a:buSzPct val="93750"/>
              <a:buFont typeface="Wingdings"/>
              <a:buChar char=""/>
              <a:tabLst>
                <a:tab pos="251460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підвищується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якість</a:t>
            </a:r>
            <a:r>
              <a:rPr sz="1600" b="1" spc="3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препарату;</a:t>
            </a:r>
            <a:endParaRPr sz="1600">
              <a:latin typeface="Arial"/>
              <a:cs typeface="Arial"/>
            </a:endParaRPr>
          </a:p>
          <a:p>
            <a:pPr marL="250825" indent="-161290">
              <a:lnSpc>
                <a:spcPct val="100000"/>
              </a:lnSpc>
              <a:buSzPct val="93750"/>
              <a:buFont typeface="Wingdings"/>
              <a:buChar char=""/>
              <a:tabLst>
                <a:tab pos="251460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прискорюється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відпуск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ліків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r>
              <a:rPr sz="1600" b="1" spc="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63600" y="5157216"/>
            <a:ext cx="10464800" cy="1294765"/>
          </a:xfrm>
          <a:custGeom>
            <a:avLst/>
            <a:gdLst/>
            <a:ahLst/>
            <a:cxnLst/>
            <a:rect l="l" t="t" r="r" b="b"/>
            <a:pathLst>
              <a:path w="7848600" h="1294764">
                <a:moveTo>
                  <a:pt x="7848600" y="0"/>
                </a:moveTo>
                <a:lnTo>
                  <a:pt x="0" y="0"/>
                </a:lnTo>
                <a:lnTo>
                  <a:pt x="0" y="1294637"/>
                </a:lnTo>
                <a:lnTo>
                  <a:pt x="7848600" y="1294637"/>
                </a:lnTo>
                <a:lnTo>
                  <a:pt x="7848600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3600" y="5157216"/>
            <a:ext cx="10464800" cy="129476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750">
              <a:latin typeface="Times New Roman"/>
              <a:cs typeface="Times New Roman"/>
            </a:endParaRPr>
          </a:p>
          <a:p>
            <a:pPr marL="1518920">
              <a:lnSpc>
                <a:spcPct val="100000"/>
              </a:lnSpc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Наприклад:</a:t>
            </a:r>
            <a:endParaRPr sz="1600">
              <a:latin typeface="Arial"/>
              <a:cs typeface="Arial"/>
            </a:endParaRPr>
          </a:p>
          <a:p>
            <a:pPr marL="250190" indent="-160655">
              <a:lnSpc>
                <a:spcPct val="100000"/>
              </a:lnSpc>
              <a:buSzPct val="93750"/>
              <a:buFont typeface="Wingdings"/>
              <a:buChar char=""/>
              <a:tabLst>
                <a:tab pos="250825" algn="l"/>
              </a:tabLst>
            </a:pP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Глюкози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0,25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+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кислоти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аскорбінової</a:t>
            </a:r>
            <a:r>
              <a:rPr sz="1600" b="1" spc="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0,05;</a:t>
            </a:r>
            <a:endParaRPr sz="1600">
              <a:latin typeface="Arial"/>
              <a:cs typeface="Arial"/>
            </a:endParaRPr>
          </a:p>
          <a:p>
            <a:pPr marL="250190" indent="-160655">
              <a:lnSpc>
                <a:spcPct val="100000"/>
              </a:lnSpc>
              <a:buSzPct val="93750"/>
              <a:buFont typeface="Wingdings"/>
              <a:buChar char=""/>
              <a:tabLst>
                <a:tab pos="250825" algn="l"/>
              </a:tabLst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Дімедролу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0,03 (0,05)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+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цукор</a:t>
            </a:r>
            <a:r>
              <a:rPr sz="1600" b="1" spc="3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0,25;</a:t>
            </a:r>
            <a:endParaRPr sz="1600">
              <a:latin typeface="Arial"/>
              <a:cs typeface="Arial"/>
            </a:endParaRPr>
          </a:p>
          <a:p>
            <a:pPr marL="250190" indent="-160655">
              <a:lnSpc>
                <a:spcPct val="100000"/>
              </a:lnSpc>
              <a:buSzPct val="93750"/>
              <a:buFont typeface="Wingdings"/>
              <a:buChar char=""/>
              <a:tabLst>
                <a:tab pos="250825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Цинку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оксид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+ тальк +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глина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біла</a:t>
            </a:r>
            <a:r>
              <a:rPr sz="1600" b="1" spc="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порівну;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4520" y="1109472"/>
            <a:ext cx="11284373" cy="354584"/>
          </a:xfrm>
          <a:prstGeom prst="rect">
            <a:avLst/>
          </a:prstGeom>
          <a:solidFill>
            <a:srgbClr val="CCCC66"/>
          </a:solidFill>
        </p:spPr>
        <p:txBody>
          <a:bodyPr vert="horz" wrap="square" lIns="0" tIns="46355" rIns="0" bIns="0" rtlCol="0">
            <a:spAutoFit/>
          </a:bodyPr>
          <a:lstStyle/>
          <a:p>
            <a:pPr marL="876935">
              <a:lnSpc>
                <a:spcPct val="100000"/>
              </a:lnSpc>
              <a:spcBef>
                <a:spcPts val="365"/>
              </a:spcBef>
            </a:pPr>
            <a:r>
              <a:rPr sz="2000" b="1" spc="-10" dirty="0">
                <a:solidFill>
                  <a:srgbClr val="C00000"/>
                </a:solidFill>
                <a:latin typeface="Verdana"/>
                <a:cs typeface="Verdana"/>
              </a:rPr>
              <a:t>виготовлення </a:t>
            </a:r>
            <a:r>
              <a:rPr sz="2000" b="1" spc="-5" dirty="0">
                <a:solidFill>
                  <a:srgbClr val="C00000"/>
                </a:solidFill>
                <a:latin typeface="Verdana"/>
                <a:cs typeface="Verdana"/>
              </a:rPr>
              <a:t>порошків із</a:t>
            </a:r>
            <a:r>
              <a:rPr sz="2000" b="1" spc="40" dirty="0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Verdana"/>
                <a:cs typeface="Verdana"/>
              </a:rPr>
              <a:t>напівфабрикатами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1806448" y="296910"/>
            <a:ext cx="10082107" cy="659796"/>
          </a:xfrm>
          <a:prstGeom prst="rect">
            <a:avLst/>
          </a:prstGeom>
          <a:solidFill>
            <a:srgbClr val="EFFFC2"/>
          </a:solidFill>
        </p:spPr>
        <p:txBody>
          <a:bodyPr vert="horz" wrap="square" lIns="0" tIns="43815" rIns="0" bIns="0" rtlCol="0">
            <a:spAutoFit/>
          </a:bodyPr>
          <a:lstStyle/>
          <a:p>
            <a:pPr marL="1225550" marR="514350" indent="-704215" algn="ctr">
              <a:lnSpc>
                <a:spcPct val="100000"/>
              </a:lnSpc>
              <a:spcBef>
                <a:spcPts val="345"/>
              </a:spcBef>
            </a:pPr>
            <a:r>
              <a:rPr sz="2000" spc="-5" dirty="0">
                <a:solidFill>
                  <a:schemeClr val="bg1"/>
                </a:solidFill>
              </a:rPr>
              <a:t>Загальні правила </a:t>
            </a:r>
            <a:r>
              <a:rPr sz="2000" spc="-10" dirty="0">
                <a:solidFill>
                  <a:schemeClr val="bg1"/>
                </a:solidFill>
              </a:rPr>
              <a:t>виготовлення </a:t>
            </a:r>
            <a:r>
              <a:rPr sz="2000" spc="-5" dirty="0">
                <a:solidFill>
                  <a:schemeClr val="bg1"/>
                </a:solidFill>
              </a:rPr>
              <a:t>порошків із  екстрактами та</a:t>
            </a:r>
            <a:r>
              <a:rPr sz="2000" spc="35" dirty="0">
                <a:solidFill>
                  <a:schemeClr val="bg1"/>
                </a:solidFill>
              </a:rPr>
              <a:t> </a:t>
            </a:r>
            <a:r>
              <a:rPr sz="2000" spc="-5" dirty="0">
                <a:solidFill>
                  <a:schemeClr val="bg1"/>
                </a:solidFill>
              </a:rPr>
              <a:t>напівфабрикатами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56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42872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107" y="1448180"/>
            <a:ext cx="2247052" cy="0"/>
          </a:xfrm>
          <a:custGeom>
            <a:avLst/>
            <a:gdLst/>
            <a:ahLst/>
            <a:cxnLst/>
            <a:rect l="l" t="t" r="r" b="b"/>
            <a:pathLst>
              <a:path w="1685289">
                <a:moveTo>
                  <a:pt x="0" y="0"/>
                </a:moveTo>
                <a:lnTo>
                  <a:pt x="1685163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401229" y="152146"/>
            <a:ext cx="7213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ОКРЕМІ </a:t>
            </a:r>
            <a:r>
              <a:rPr sz="1800" spc="5" dirty="0">
                <a:latin typeface="Arial"/>
                <a:cs typeface="Arial"/>
              </a:rPr>
              <a:t>ВИПАДКИ </a:t>
            </a:r>
            <a:r>
              <a:rPr sz="1800" spc="-15" dirty="0">
                <a:latin typeface="Arial"/>
                <a:cs typeface="Arial"/>
              </a:rPr>
              <a:t>ВИГОТОВЛЕННЯ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ПОРОШКІВ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31562" y="1214882"/>
            <a:ext cx="2445173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20545" algn="l"/>
              </a:tabLst>
            </a:pPr>
            <a:r>
              <a:rPr sz="1600" u="heavy" dirty="0">
                <a:uFill>
                  <a:solidFill>
                    <a:srgbClr val="999900"/>
                  </a:solidFill>
                </a:uFill>
                <a:latin typeface="Tahoma"/>
                <a:cs typeface="Tahoma"/>
              </a:rPr>
              <a:t> 	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56993" y="928878"/>
            <a:ext cx="6191673" cy="1502333"/>
          </a:xfrm>
          <a:prstGeom prst="rect">
            <a:avLst/>
          </a:prstGeom>
          <a:solidFill>
            <a:srgbClr val="D1FF46"/>
          </a:solidFill>
        </p:spPr>
        <p:txBody>
          <a:bodyPr vert="horz" wrap="square" lIns="0" tIns="55244" rIns="0" bIns="0" rtlCol="0">
            <a:spAutoFit/>
          </a:bodyPr>
          <a:lstStyle/>
          <a:p>
            <a:pPr marL="267970">
              <a:lnSpc>
                <a:spcPct val="100000"/>
              </a:lnSpc>
              <a:spcBef>
                <a:spcPts val="434"/>
              </a:spcBef>
            </a:pPr>
            <a:r>
              <a:rPr sz="1600" spc="-5" dirty="0">
                <a:solidFill>
                  <a:schemeClr val="bg1"/>
                </a:solidFill>
                <a:latin typeface="Tahoma"/>
                <a:cs typeface="Tahoma"/>
              </a:rPr>
              <a:t>Rp</a:t>
            </a:r>
            <a:r>
              <a:rPr sz="1600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.: Ephedrini</a:t>
            </a:r>
            <a:r>
              <a:rPr sz="1600" u="heavy" spc="-1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1600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hydrochloridi</a:t>
            </a:r>
            <a:endParaRPr sz="1600" dirty="0">
              <a:solidFill>
                <a:schemeClr val="bg1"/>
              </a:solidFill>
              <a:latin typeface="Tahoma"/>
              <a:cs typeface="Tahoma"/>
            </a:endParaRPr>
          </a:p>
          <a:p>
            <a:pPr marL="711835" marR="942340" indent="-444500">
              <a:lnSpc>
                <a:spcPct val="100000"/>
              </a:lnSpc>
              <a:tabLst>
                <a:tab pos="711835" algn="l"/>
                <a:tab pos="3284220" algn="l"/>
              </a:tabLst>
            </a:pPr>
            <a:r>
              <a:rPr sz="1600" u="heavy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	</a:t>
            </a:r>
            <a:r>
              <a:rPr sz="1600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Dimedrol</a:t>
            </a:r>
            <a:r>
              <a:rPr sz="1600" u="heavy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i</a:t>
            </a:r>
            <a:r>
              <a:rPr sz="1600" u="heavy" spc="-1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1600" u="heavy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ana	</a:t>
            </a:r>
            <a:r>
              <a:rPr sz="1600" dirty="0">
                <a:solidFill>
                  <a:schemeClr val="bg1"/>
                </a:solidFill>
                <a:latin typeface="Tahoma"/>
                <a:cs typeface="Tahoma"/>
              </a:rPr>
              <a:t>0,03  </a:t>
            </a:r>
            <a:r>
              <a:rPr sz="1600" spc="-5" dirty="0">
                <a:solidFill>
                  <a:schemeClr val="bg1"/>
                </a:solidFill>
                <a:latin typeface="Tahoma"/>
                <a:cs typeface="Tahoma"/>
              </a:rPr>
              <a:t>Sa</a:t>
            </a:r>
            <a:r>
              <a:rPr sz="1600" spc="-10" dirty="0">
                <a:solidFill>
                  <a:schemeClr val="bg1"/>
                </a:solidFill>
                <a:latin typeface="Tahoma"/>
                <a:cs typeface="Tahoma"/>
              </a:rPr>
              <a:t>c</a:t>
            </a:r>
            <a:r>
              <a:rPr sz="1600" spc="-5" dirty="0">
                <a:solidFill>
                  <a:schemeClr val="bg1"/>
                </a:solidFill>
                <a:latin typeface="Tahoma"/>
                <a:cs typeface="Tahoma"/>
              </a:rPr>
              <a:t>char</a:t>
            </a:r>
            <a:r>
              <a:rPr sz="1600" dirty="0">
                <a:solidFill>
                  <a:schemeClr val="bg1"/>
                </a:solidFill>
                <a:latin typeface="Tahoma"/>
                <a:cs typeface="Tahoma"/>
              </a:rPr>
              <a:t>i	</a:t>
            </a:r>
            <a:r>
              <a:rPr sz="1600" spc="-40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chemeClr val="bg1"/>
                </a:solidFill>
                <a:latin typeface="Tahoma"/>
                <a:cs typeface="Tahoma"/>
              </a:rPr>
              <a:t>0,25</a:t>
            </a:r>
          </a:p>
          <a:p>
            <a:pPr marL="711835" marR="2141220">
              <a:lnSpc>
                <a:spcPct val="100000"/>
              </a:lnSpc>
            </a:pPr>
            <a:r>
              <a:rPr sz="1600" dirty="0">
                <a:solidFill>
                  <a:schemeClr val="bg1"/>
                </a:solidFill>
                <a:latin typeface="Tahoma"/>
                <a:cs typeface="Tahoma"/>
              </a:rPr>
              <a:t>Misce, </a:t>
            </a:r>
            <a:r>
              <a:rPr sz="1600" spc="-5" dirty="0">
                <a:solidFill>
                  <a:schemeClr val="bg1"/>
                </a:solidFill>
                <a:latin typeface="Tahoma"/>
                <a:cs typeface="Tahoma"/>
              </a:rPr>
              <a:t>fiat </a:t>
            </a:r>
            <a:r>
              <a:rPr sz="1600" dirty="0">
                <a:solidFill>
                  <a:schemeClr val="bg1"/>
                </a:solidFill>
                <a:latin typeface="Tahoma"/>
                <a:cs typeface="Tahoma"/>
              </a:rPr>
              <a:t>pulvis.  </a:t>
            </a:r>
            <a:r>
              <a:rPr sz="1600" spc="-5" dirty="0">
                <a:solidFill>
                  <a:schemeClr val="bg1"/>
                </a:solidFill>
                <a:latin typeface="Tahoma"/>
                <a:cs typeface="Tahoma"/>
              </a:rPr>
              <a:t>Da tales </a:t>
            </a:r>
            <a:r>
              <a:rPr sz="1600" dirty="0">
                <a:solidFill>
                  <a:schemeClr val="bg1"/>
                </a:solidFill>
                <a:latin typeface="Tahoma"/>
                <a:cs typeface="Tahoma"/>
              </a:rPr>
              <a:t>doses</a:t>
            </a:r>
            <a:r>
              <a:rPr sz="1600" spc="-9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chemeClr val="bg1"/>
                </a:solidFill>
                <a:latin typeface="Tahoma"/>
                <a:cs typeface="Tahoma"/>
              </a:rPr>
              <a:t>N10.</a:t>
            </a:r>
            <a:endParaRPr sz="1600" dirty="0">
              <a:solidFill>
                <a:schemeClr val="bg1"/>
              </a:solidFill>
              <a:latin typeface="Tahoma"/>
              <a:cs typeface="Tahoma"/>
            </a:endParaRPr>
          </a:p>
          <a:p>
            <a:pPr marL="823594" marR="535940" indent="-111760" algn="r">
              <a:lnSpc>
                <a:spcPct val="100000"/>
              </a:lnSpc>
              <a:tabLst>
                <a:tab pos="2826385" algn="l"/>
              </a:tabLst>
            </a:pPr>
            <a:r>
              <a:rPr sz="1600" spc="-5" dirty="0">
                <a:solidFill>
                  <a:schemeClr val="bg1"/>
                </a:solidFill>
                <a:latin typeface="Tahoma"/>
                <a:cs typeface="Tahoma"/>
              </a:rPr>
              <a:t>Signa. По </a:t>
            </a:r>
            <a:r>
              <a:rPr sz="1600" dirty="0">
                <a:solidFill>
                  <a:schemeClr val="bg1"/>
                </a:solidFill>
                <a:latin typeface="Tahoma"/>
                <a:cs typeface="Tahoma"/>
              </a:rPr>
              <a:t>1 </a:t>
            </a:r>
            <a:r>
              <a:rPr sz="1600" spc="-5" dirty="0">
                <a:solidFill>
                  <a:schemeClr val="bg1"/>
                </a:solidFill>
                <a:latin typeface="Tahoma"/>
                <a:cs typeface="Tahoma"/>
              </a:rPr>
              <a:t>порошку </a:t>
            </a:r>
            <a:r>
              <a:rPr sz="1600" dirty="0">
                <a:solidFill>
                  <a:schemeClr val="bg1"/>
                </a:solidFill>
                <a:latin typeface="Tahoma"/>
                <a:cs typeface="Tahoma"/>
              </a:rPr>
              <a:t>3 рази </a:t>
            </a:r>
            <a:r>
              <a:rPr sz="1600" spc="-5" dirty="0">
                <a:solidFill>
                  <a:schemeClr val="bg1"/>
                </a:solidFill>
                <a:latin typeface="Tahoma"/>
                <a:cs typeface="Tahoma"/>
              </a:rPr>
              <a:t>на день  </a:t>
            </a:r>
            <a:r>
              <a:rPr sz="1400" spc="-10" dirty="0">
                <a:solidFill>
                  <a:schemeClr val="bg1"/>
                </a:solidFill>
                <a:latin typeface="Tahoma"/>
                <a:cs typeface="Tahoma"/>
              </a:rPr>
              <a:t>Підпис</a:t>
            </a:r>
            <a:r>
              <a:rPr sz="1400" spc="40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chemeClr val="bg1"/>
                </a:solidFill>
                <a:latin typeface="Tahoma"/>
                <a:cs typeface="Tahoma"/>
              </a:rPr>
              <a:t>лікаря	</a:t>
            </a:r>
            <a:r>
              <a:rPr sz="1400" spc="-10" dirty="0">
                <a:solidFill>
                  <a:schemeClr val="bg1"/>
                </a:solidFill>
                <a:latin typeface="Tahoma"/>
                <a:cs typeface="Tahoma"/>
              </a:rPr>
              <a:t>Печатка </a:t>
            </a:r>
            <a:r>
              <a:rPr sz="1400" spc="-5" dirty="0">
                <a:solidFill>
                  <a:schemeClr val="bg1"/>
                </a:solidFill>
                <a:latin typeface="Tahoma"/>
                <a:cs typeface="Tahoma"/>
              </a:rPr>
              <a:t>лікаря  </a:t>
            </a:r>
            <a:r>
              <a:rPr sz="1400" spc="-10" dirty="0">
                <a:solidFill>
                  <a:schemeClr val="bg1"/>
                </a:solidFill>
                <a:latin typeface="Tahoma"/>
                <a:cs typeface="Tahoma"/>
              </a:rPr>
              <a:t>Печатка«ЛПЗ</a:t>
            </a:r>
            <a:r>
              <a:rPr sz="1400" spc="2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chemeClr val="bg1"/>
                </a:solidFill>
                <a:latin typeface="Tahoma"/>
                <a:cs typeface="Tahoma"/>
              </a:rPr>
              <a:t>»</a:t>
            </a:r>
            <a:endParaRPr sz="1400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4840" y="546355"/>
            <a:ext cx="10942320" cy="288541"/>
          </a:xfrm>
          <a:prstGeom prst="rect">
            <a:avLst/>
          </a:prstGeom>
          <a:solidFill>
            <a:srgbClr val="CCCC66"/>
          </a:solidFill>
        </p:spPr>
        <p:txBody>
          <a:bodyPr vert="horz" wrap="square" lIns="0" tIns="419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3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ПОРОШКІВ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НАПІВФАБРИКАТАМИ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57503" y="5143501"/>
            <a:ext cx="5005493" cy="1323975"/>
          </a:xfrm>
          <a:custGeom>
            <a:avLst/>
            <a:gdLst/>
            <a:ahLst/>
            <a:cxnLst/>
            <a:rect l="l" t="t" r="r" b="b"/>
            <a:pathLst>
              <a:path w="3754120" h="1323975">
                <a:moveTo>
                  <a:pt x="3753612" y="0"/>
                </a:moveTo>
                <a:lnTo>
                  <a:pt x="0" y="0"/>
                </a:lnTo>
                <a:lnTo>
                  <a:pt x="0" y="1323594"/>
                </a:lnTo>
                <a:lnTo>
                  <a:pt x="3753612" y="1323594"/>
                </a:lnTo>
                <a:lnTo>
                  <a:pt x="3753612" y="0"/>
                </a:lnTo>
                <a:close/>
              </a:path>
            </a:pathLst>
          </a:custGeom>
          <a:solidFill>
            <a:srgbClr val="FFFF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271015" y="5183633"/>
            <a:ext cx="417576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6319" marR="5080" indent="-1023619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Перевірка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терапевтичних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доз  дімедролу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62151" y="5671566"/>
            <a:ext cx="23749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2870" algn="l"/>
              </a:tabLst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600" b="1" spc="-105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	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0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3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2151" y="5915406"/>
            <a:ext cx="240368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ТДД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0,03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×3 =</a:t>
            </a:r>
            <a:r>
              <a:rPr sz="1600" b="1" spc="-3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0,09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58770" y="5671566"/>
            <a:ext cx="1614593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5035" algn="l"/>
              </a:tabLst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МТ</a:t>
            </a:r>
            <a:r>
              <a:rPr sz="1600" b="1" spc="-105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	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0,1</a:t>
            </a:r>
            <a:endParaRPr sz="1600">
              <a:latin typeface="Arial"/>
              <a:cs typeface="Arial"/>
            </a:endParaRPr>
          </a:p>
          <a:p>
            <a:pPr marL="34290">
              <a:lnSpc>
                <a:spcPct val="100000"/>
              </a:lnSpc>
              <a:tabLst>
                <a:tab pos="897255" algn="l"/>
              </a:tabLst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МТДД	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0,3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62151" y="6159247"/>
            <a:ext cx="431122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Терапевтичні дози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не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завищені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174231" y="5143501"/>
            <a:ext cx="5280660" cy="1323975"/>
          </a:xfrm>
          <a:custGeom>
            <a:avLst/>
            <a:gdLst/>
            <a:ahLst/>
            <a:cxnLst/>
            <a:rect l="l" t="t" r="r" b="b"/>
            <a:pathLst>
              <a:path w="3960495" h="1323975">
                <a:moveTo>
                  <a:pt x="3960114" y="0"/>
                </a:moveTo>
                <a:lnTo>
                  <a:pt x="0" y="0"/>
                </a:lnTo>
                <a:lnTo>
                  <a:pt x="0" y="1323594"/>
                </a:lnTo>
                <a:lnTo>
                  <a:pt x="3960114" y="1323594"/>
                </a:lnTo>
                <a:lnTo>
                  <a:pt x="3960114" y="0"/>
                </a:lnTo>
                <a:close/>
              </a:path>
            </a:pathLst>
          </a:custGeom>
          <a:solidFill>
            <a:srgbClr val="FFFF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727273" y="5183633"/>
            <a:ext cx="41757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5440" marR="5080" indent="-333375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Перевірка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терапевтичних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доз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ефедрину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гідрохлориду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80235" y="5671566"/>
            <a:ext cx="55626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600" b="1" spc="-105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017121" y="5671566"/>
            <a:ext cx="56218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0,03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280235" y="5915406"/>
            <a:ext cx="247988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ТДД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0,03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×3 =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0,09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077708" y="5671566"/>
            <a:ext cx="8331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 marR="5080" indent="-22225">
              <a:lnSpc>
                <a:spcPct val="100000"/>
              </a:lnSpc>
              <a:spcBef>
                <a:spcPts val="100"/>
              </a:spcBef>
            </a:pP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МТРД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</a:t>
            </a:r>
            <a:r>
              <a:rPr sz="1600" b="1" spc="-4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ДД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357139" y="5671566"/>
            <a:ext cx="612987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0,05</a:t>
            </a:r>
            <a:endParaRPr sz="16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0,15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80235" y="6159247"/>
            <a:ext cx="431122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Терапевтичні дози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не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завищені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62000" y="2999994"/>
            <a:ext cx="11049000" cy="2063114"/>
          </a:xfrm>
          <a:custGeom>
            <a:avLst/>
            <a:gdLst/>
            <a:ahLst/>
            <a:cxnLst/>
            <a:rect l="l" t="t" r="r" b="b"/>
            <a:pathLst>
              <a:path w="8286750" h="2063114">
                <a:moveTo>
                  <a:pt x="8286750" y="0"/>
                </a:moveTo>
                <a:lnTo>
                  <a:pt x="0" y="0"/>
                </a:lnTo>
                <a:lnTo>
                  <a:pt x="0" y="2062733"/>
                </a:lnTo>
                <a:lnTo>
                  <a:pt x="8286750" y="2062733"/>
                </a:lnTo>
                <a:lnTo>
                  <a:pt x="8286750" y="0"/>
                </a:lnTo>
                <a:close/>
              </a:path>
            </a:pathLst>
          </a:custGeom>
          <a:solidFill>
            <a:srgbClr val="DFFF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66987" y="3027680"/>
            <a:ext cx="1083902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0" algn="just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Даний лікарський препарат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складний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дозований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порошок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для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внутрішнього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застосування,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виписаний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розподільним способом,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складу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якого входять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сильнодіючі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речовина дімедрол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ефедрину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гідрохлорид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сильнодіючі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прирівняні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психотропних речовин,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що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підлягають</a:t>
            </a:r>
            <a:endParaRPr sz="16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66987" y="4003041"/>
            <a:ext cx="715094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07945" algn="l"/>
                <a:tab pos="3538220" algn="l"/>
                <a:tab pos="4406900" algn="l"/>
              </a:tabLst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предметно-кількісному	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обліку.	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Перед	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початком</a:t>
            </a:r>
            <a:endParaRPr sz="16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66987" y="4246880"/>
            <a:ext cx="713316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33830" algn="l"/>
                <a:tab pos="2867660" algn="l"/>
                <a:tab pos="4338955" algn="l"/>
                <a:tab pos="4958715" algn="l"/>
              </a:tabLst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пе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рев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і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я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є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м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о	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м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к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си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м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альн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	тер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е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в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ичні	д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и	для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66987" y="4490721"/>
            <a:ext cx="72009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93850" algn="l"/>
                <a:tab pos="1862455" algn="l"/>
                <a:tab pos="3461385" algn="l"/>
                <a:tab pos="4248785" algn="l"/>
              </a:tabLst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гі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sz="1600" b="1" spc="-45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х</a:t>
            </a:r>
            <a:r>
              <a:rPr sz="1600" b="1" spc="-35" dirty="0">
                <a:solidFill>
                  <a:srgbClr val="4D4D00"/>
                </a:solidFill>
                <a:latin typeface="Arial"/>
                <a:cs typeface="Arial"/>
              </a:rPr>
              <a:t>л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ори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	і	в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і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ові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ні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с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ть	но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мі	гр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н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ично</a:t>
            </a:r>
            <a:r>
              <a:rPr sz="1600" b="1" spc="-40" dirty="0">
                <a:solidFill>
                  <a:srgbClr val="4D4D00"/>
                </a:solidFill>
                <a:latin typeface="Arial"/>
                <a:cs typeface="Arial"/>
              </a:rPr>
              <a:t>г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endParaRPr sz="16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154415" y="4003041"/>
            <a:ext cx="2054013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6839">
              <a:lnSpc>
                <a:spcPct val="100000"/>
              </a:lnSpc>
              <a:spcBef>
                <a:spcPts val="100"/>
              </a:spcBef>
              <a:tabLst>
                <a:tab pos="1280795" algn="l"/>
              </a:tabLst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ви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г</a:t>
            </a:r>
            <a:r>
              <a:rPr sz="1600" b="1" spc="-4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в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л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ен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н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я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димедролу	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та</a:t>
            </a:r>
            <a:endParaRPr sz="1600">
              <a:latin typeface="Arial"/>
              <a:cs typeface="Arial"/>
            </a:endParaRPr>
          </a:p>
          <a:p>
            <a:pPr marL="345440">
              <a:lnSpc>
                <a:spcPct val="100000"/>
              </a:lnSpc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318495" y="4003041"/>
            <a:ext cx="1388533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5255" algn="just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пор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ш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ку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е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ф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е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рину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е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ф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е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ри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н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66987" y="4734561"/>
            <a:ext cx="606044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гідрохлориду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димедролу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на один</a:t>
            </a:r>
            <a:r>
              <a:rPr sz="1600" b="1" spc="3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рецепт.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57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559705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107" y="1448180"/>
            <a:ext cx="20828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5828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857668" y="246634"/>
            <a:ext cx="7213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ОКРЕМІ </a:t>
            </a:r>
            <a:r>
              <a:rPr sz="1800" spc="5" dirty="0">
                <a:latin typeface="Arial"/>
                <a:cs typeface="Arial"/>
              </a:rPr>
              <a:t>ВИПАДКИ </a:t>
            </a:r>
            <a:r>
              <a:rPr sz="1800" spc="-15" dirty="0">
                <a:latin typeface="Arial"/>
                <a:cs typeface="Arial"/>
              </a:rPr>
              <a:t>ВИГОТОВЛЕННЯ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ПОРОШКІВ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4840" y="546354"/>
            <a:ext cx="10942320" cy="259686"/>
          </a:xfrm>
          <a:prstGeom prst="rect">
            <a:avLst/>
          </a:prstGeom>
          <a:solidFill>
            <a:srgbClr val="CCCC66"/>
          </a:solidFill>
        </p:spPr>
        <p:txBody>
          <a:bodyPr vert="horz" wrap="square" lIns="0" tIns="438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ВИГОТОВЛЕННЯ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ПОРОШКІВ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З</a:t>
            </a:r>
            <a:r>
              <a:rPr sz="1400" b="1" spc="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НАПІВФАБРИКАТАМИ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36088" y="2637282"/>
            <a:ext cx="5664200" cy="1076960"/>
          </a:xfrm>
          <a:custGeom>
            <a:avLst/>
            <a:gdLst/>
            <a:ahLst/>
            <a:cxnLst/>
            <a:rect l="l" t="t" r="r" b="b"/>
            <a:pathLst>
              <a:path w="4248150" h="1076960">
                <a:moveTo>
                  <a:pt x="4248150" y="0"/>
                </a:moveTo>
                <a:lnTo>
                  <a:pt x="0" y="0"/>
                </a:lnTo>
                <a:lnTo>
                  <a:pt x="0" y="1076706"/>
                </a:lnTo>
                <a:lnTo>
                  <a:pt x="4248150" y="1076706"/>
                </a:lnTo>
                <a:lnTo>
                  <a:pt x="424815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857668" y="2674619"/>
            <a:ext cx="511640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0" marR="33020" indent="-915035">
              <a:lnSpc>
                <a:spcPct val="100000"/>
              </a:lnSpc>
              <a:spcBef>
                <a:spcPts val="100"/>
              </a:spcBef>
              <a:tabLst>
                <a:tab pos="2686050" algn="l"/>
                <a:tab pos="3512820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Вид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а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в: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Eph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e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drini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hydro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c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hloridi	0,3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Дата	Підпис</a:t>
            </a:r>
            <a:endParaRPr sz="1600">
              <a:latin typeface="Arial"/>
              <a:cs typeface="Arial"/>
            </a:endParaRPr>
          </a:p>
          <a:p>
            <a:pPr marL="914400" marR="5080" indent="-915035">
              <a:lnSpc>
                <a:spcPct val="100000"/>
              </a:lnSpc>
              <a:tabLst>
                <a:tab pos="2686050" algn="l"/>
                <a:tab pos="3540760" algn="l"/>
              </a:tabLst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Отри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м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ав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:</a:t>
            </a:r>
            <a:r>
              <a:rPr sz="16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Eph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e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drini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hydro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c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hloridi	0,3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Дата	Підпис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7879" y="1021080"/>
            <a:ext cx="10749279" cy="1271502"/>
          </a:xfrm>
          <a:prstGeom prst="rect">
            <a:avLst/>
          </a:prstGeom>
          <a:solidFill>
            <a:srgbClr val="DFFF85"/>
          </a:solidFill>
        </p:spPr>
        <p:txBody>
          <a:bodyPr vert="horz" wrap="square" lIns="0" tIns="40005" rIns="0" bIns="0" rtlCol="0">
            <a:spAutoFit/>
          </a:bodyPr>
          <a:lstStyle/>
          <a:p>
            <a:pPr marL="90805" marR="235585">
              <a:lnSpc>
                <a:spcPct val="100000"/>
              </a:lnSpc>
              <a:spcBef>
                <a:spcPts val="315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Гранично допустима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кількість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одноразового відпуску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один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рецепт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згідно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наказом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МОЗ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України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від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19.07.05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р.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360 ефедрину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гідрохлориду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становить 0,6 </a:t>
            </a:r>
            <a:r>
              <a:rPr sz="1600" b="1" spc="-70" dirty="0">
                <a:solidFill>
                  <a:srgbClr val="4D4D00"/>
                </a:solidFill>
                <a:latin typeface="Arial"/>
                <a:cs typeface="Arial"/>
              </a:rPr>
              <a:t>г,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 рецептом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0,3</a:t>
            </a:r>
            <a:r>
              <a:rPr sz="1600" b="1" spc="1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г;</a:t>
            </a:r>
            <a:endParaRPr sz="1600" dirty="0">
              <a:latin typeface="Arial"/>
              <a:cs typeface="Arial"/>
            </a:endParaRPr>
          </a:p>
          <a:p>
            <a:pPr marL="90805">
              <a:lnSpc>
                <a:spcPct val="100000"/>
              </a:lnSpc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дімедролу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(в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твердих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лікарських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формах)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2,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1 </a:t>
            </a:r>
            <a:r>
              <a:rPr sz="1600" b="1" spc="-70" dirty="0">
                <a:solidFill>
                  <a:srgbClr val="4D4D00"/>
                </a:solidFill>
                <a:latin typeface="Arial"/>
                <a:cs typeface="Arial"/>
              </a:rPr>
              <a:t>г,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рецетом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0.3</a:t>
            </a:r>
            <a:r>
              <a:rPr sz="1600" b="1" spc="2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г;</a:t>
            </a:r>
            <a:endParaRPr sz="1600" dirty="0">
              <a:latin typeface="Arial"/>
              <a:cs typeface="Arial"/>
            </a:endParaRPr>
          </a:p>
          <a:p>
            <a:pPr marL="90805" marR="82550">
              <a:lnSpc>
                <a:spcPct val="100000"/>
              </a:lnSpc>
              <a:tabLst>
                <a:tab pos="2079625" algn="l"/>
              </a:tabLst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Гранично допустима норма відпуску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ефедрину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гідрохлориду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дімедролу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один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рецепт 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10	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не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завищена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6496" y="3928871"/>
            <a:ext cx="5048672" cy="2062480"/>
          </a:xfrm>
          <a:prstGeom prst="rect">
            <a:avLst/>
          </a:prstGeom>
          <a:solidFill>
            <a:srgbClr val="FFFF6F"/>
          </a:solidFill>
        </p:spPr>
        <p:txBody>
          <a:bodyPr vert="horz" wrap="square" lIns="0" tIns="40005" rIns="0" bIns="0" rtlCol="0">
            <a:spAutoFit/>
          </a:bodyPr>
          <a:lstStyle/>
          <a:p>
            <a:pPr marL="884555">
              <a:lnSpc>
                <a:spcPct val="100000"/>
              </a:lnSpc>
              <a:spcBef>
                <a:spcPts val="315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ППК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(зворотний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бік)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Суміші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дімедролу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цукром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(0,03</a:t>
            </a:r>
            <a:endParaRPr sz="16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  <a:tabLst>
                <a:tab pos="2110740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+0,25):	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0,28 ×10 =</a:t>
            </a:r>
            <a:r>
              <a:rPr sz="1600" b="1" spc="-6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2,8</a:t>
            </a:r>
            <a:endParaRPr sz="16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Ефедрину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гідрохлориду:</a:t>
            </a:r>
            <a:endParaRPr sz="1600">
              <a:latin typeface="Arial"/>
              <a:cs typeface="Arial"/>
            </a:endParaRPr>
          </a:p>
          <a:p>
            <a:pPr marL="2148840">
              <a:lnSpc>
                <a:spcPct val="100000"/>
              </a:lnSpc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0,03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×10=0,3</a:t>
            </a:r>
            <a:endParaRPr sz="1600">
              <a:latin typeface="Arial"/>
              <a:cs typeface="Arial"/>
            </a:endParaRPr>
          </a:p>
          <a:p>
            <a:pPr marL="148590" marR="1199515" indent="-57150">
              <a:lnSpc>
                <a:spcPct val="100000"/>
              </a:lnSpc>
            </a:pP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Маса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одного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порошку:  (2,8+0,3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=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3,1)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: 10 =</a:t>
            </a:r>
            <a:r>
              <a:rPr sz="1600" b="1" spc="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0,31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191505" y="3858006"/>
            <a:ext cx="5374639" cy="2308225"/>
          </a:xfrm>
          <a:custGeom>
            <a:avLst/>
            <a:gdLst/>
            <a:ahLst/>
            <a:cxnLst/>
            <a:rect l="l" t="t" r="r" b="b"/>
            <a:pathLst>
              <a:path w="4030979" h="2308225">
                <a:moveTo>
                  <a:pt x="4030979" y="0"/>
                </a:moveTo>
                <a:lnTo>
                  <a:pt x="0" y="0"/>
                </a:lnTo>
                <a:lnTo>
                  <a:pt x="0" y="2308098"/>
                </a:lnTo>
                <a:lnTo>
                  <a:pt x="4030979" y="2308098"/>
                </a:lnTo>
                <a:lnTo>
                  <a:pt x="4030979" y="0"/>
                </a:lnTo>
                <a:close/>
              </a:path>
            </a:pathLst>
          </a:custGeom>
          <a:solidFill>
            <a:srgbClr val="DFFF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191505" y="3858006"/>
            <a:ext cx="5374639" cy="230822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105535">
              <a:lnSpc>
                <a:spcPct val="100000"/>
              </a:lnSpc>
              <a:spcBef>
                <a:spcPts val="31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ППК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(лицевий</a:t>
            </a:r>
            <a:r>
              <a:rPr sz="1600" b="1" spc="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бік)</a:t>
            </a:r>
            <a:endParaRPr sz="1600">
              <a:latin typeface="Arial"/>
              <a:cs typeface="Arial"/>
            </a:endParaRPr>
          </a:p>
          <a:p>
            <a:pPr marL="491490" marR="543560" indent="59055">
              <a:lnSpc>
                <a:spcPct val="100000"/>
              </a:lnSpc>
              <a:tabLst>
                <a:tab pos="2379345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Дата	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№</a:t>
            </a:r>
            <a:r>
              <a:rPr sz="1600" b="1" spc="-9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рецепту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Mix Dimedroli cum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Sacchari</a:t>
            </a:r>
            <a:endParaRPr sz="1600">
              <a:latin typeface="Arial"/>
              <a:cs typeface="Arial"/>
            </a:endParaRPr>
          </a:p>
          <a:p>
            <a:pPr marL="148590">
              <a:lnSpc>
                <a:spcPct val="100000"/>
              </a:lnSpc>
              <a:spcBef>
                <a:spcPts val="5"/>
              </a:spcBef>
              <a:tabLst>
                <a:tab pos="3282950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(0,03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+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0,25)</a:t>
            </a:r>
            <a:r>
              <a:rPr sz="1600" b="1" spc="6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(серія</a:t>
            </a:r>
            <a:r>
              <a:rPr sz="16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№)	2,8</a:t>
            </a:r>
            <a:endParaRPr sz="16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  <a:tabLst>
                <a:tab pos="3298190" algn="l"/>
              </a:tabLst>
            </a:pPr>
            <a:r>
              <a:rPr sz="1600" b="1" u="heavy" dirty="0">
                <a:solidFill>
                  <a:srgbClr val="4D4D00"/>
                </a:solidFill>
                <a:uFill>
                  <a:solidFill>
                    <a:srgbClr val="4D4D00"/>
                  </a:solidFill>
                </a:uFill>
                <a:latin typeface="Arial"/>
                <a:cs typeface="Arial"/>
              </a:rPr>
              <a:t>Ephedrini</a:t>
            </a:r>
            <a:r>
              <a:rPr sz="1600" b="1" u="heavy" spc="-5" dirty="0">
                <a:solidFill>
                  <a:srgbClr val="4D4D00"/>
                </a:solidFill>
                <a:uFill>
                  <a:solidFill>
                    <a:srgbClr val="4D4D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dirty="0">
                <a:solidFill>
                  <a:srgbClr val="4D4D00"/>
                </a:solidFill>
                <a:uFill>
                  <a:solidFill>
                    <a:srgbClr val="4D4D00"/>
                  </a:solidFill>
                </a:uFill>
                <a:latin typeface="Arial"/>
                <a:cs typeface="Arial"/>
              </a:rPr>
              <a:t>hydrochloridi	0,3</a:t>
            </a:r>
            <a:endParaRPr sz="1600">
              <a:latin typeface="Arial"/>
              <a:cs typeface="Arial"/>
            </a:endParaRPr>
          </a:p>
          <a:p>
            <a:pPr marL="2205990">
              <a:lnSpc>
                <a:spcPct val="100000"/>
              </a:lnSpc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0,31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N10</a:t>
            </a:r>
            <a:endParaRPr sz="1600">
              <a:latin typeface="Arial"/>
              <a:cs typeface="Arial"/>
            </a:endParaRPr>
          </a:p>
          <a:p>
            <a:pPr marL="118110" algn="ctr">
              <a:lnSpc>
                <a:spcPct val="100000"/>
              </a:lnSpc>
              <a:tabLst>
                <a:tab pos="2455545" algn="l"/>
              </a:tabLst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Виготовив:	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(Підпис)</a:t>
            </a:r>
            <a:endParaRPr sz="1600">
              <a:latin typeface="Arial"/>
              <a:cs typeface="Arial"/>
            </a:endParaRPr>
          </a:p>
          <a:p>
            <a:pPr marL="100965" algn="ctr">
              <a:lnSpc>
                <a:spcPct val="100000"/>
              </a:lnSpc>
              <a:tabLst>
                <a:tab pos="2419985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Перевірив:	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(Підпис)</a:t>
            </a:r>
            <a:endParaRPr sz="1600">
              <a:latin typeface="Arial"/>
              <a:cs typeface="Arial"/>
            </a:endParaRPr>
          </a:p>
          <a:p>
            <a:pPr marL="130810" algn="ctr">
              <a:lnSpc>
                <a:spcPct val="100000"/>
              </a:lnSpc>
              <a:tabLst>
                <a:tab pos="2481580" algn="l"/>
              </a:tabLst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Відпустив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:	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(Підпис)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58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87173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0107" y="1448180"/>
            <a:ext cx="107696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2811" y="3869817"/>
            <a:ext cx="101600" cy="21564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564726" y="2704211"/>
            <a:ext cx="6149340" cy="2210435"/>
            <a:chOff x="423544" y="2704210"/>
            <a:chExt cx="4612005" cy="221043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7109" y="4698110"/>
              <a:ext cx="76200" cy="21640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28624" y="2709290"/>
              <a:ext cx="4601845" cy="1069340"/>
            </a:xfrm>
            <a:custGeom>
              <a:avLst/>
              <a:gdLst/>
              <a:ahLst/>
              <a:cxnLst/>
              <a:rect l="l" t="t" r="r" b="b"/>
              <a:pathLst>
                <a:path w="4601845" h="1069339">
                  <a:moveTo>
                    <a:pt x="4423537" y="0"/>
                  </a:moveTo>
                  <a:lnTo>
                    <a:pt x="178181" y="0"/>
                  </a:lnTo>
                  <a:lnTo>
                    <a:pt x="130811" y="6363"/>
                  </a:lnTo>
                  <a:lnTo>
                    <a:pt x="88247" y="24322"/>
                  </a:lnTo>
                  <a:lnTo>
                    <a:pt x="52185" y="52181"/>
                  </a:lnTo>
                  <a:lnTo>
                    <a:pt x="24325" y="88241"/>
                  </a:lnTo>
                  <a:lnTo>
                    <a:pt x="6364" y="130807"/>
                  </a:lnTo>
                  <a:lnTo>
                    <a:pt x="0" y="178181"/>
                  </a:lnTo>
                  <a:lnTo>
                    <a:pt x="0" y="890905"/>
                  </a:lnTo>
                  <a:lnTo>
                    <a:pt x="6364" y="938278"/>
                  </a:lnTo>
                  <a:lnTo>
                    <a:pt x="24325" y="980844"/>
                  </a:lnTo>
                  <a:lnTo>
                    <a:pt x="52185" y="1016904"/>
                  </a:lnTo>
                  <a:lnTo>
                    <a:pt x="88247" y="1044763"/>
                  </a:lnTo>
                  <a:lnTo>
                    <a:pt x="130811" y="1062722"/>
                  </a:lnTo>
                  <a:lnTo>
                    <a:pt x="178181" y="1069086"/>
                  </a:lnTo>
                  <a:lnTo>
                    <a:pt x="4423537" y="1069086"/>
                  </a:lnTo>
                  <a:lnTo>
                    <a:pt x="4470910" y="1062722"/>
                  </a:lnTo>
                  <a:lnTo>
                    <a:pt x="4513476" y="1044763"/>
                  </a:lnTo>
                  <a:lnTo>
                    <a:pt x="4549536" y="1016904"/>
                  </a:lnTo>
                  <a:lnTo>
                    <a:pt x="4577395" y="980844"/>
                  </a:lnTo>
                  <a:lnTo>
                    <a:pt x="4595354" y="938278"/>
                  </a:lnTo>
                  <a:lnTo>
                    <a:pt x="4601718" y="890905"/>
                  </a:lnTo>
                  <a:lnTo>
                    <a:pt x="4601718" y="178181"/>
                  </a:lnTo>
                  <a:lnTo>
                    <a:pt x="4595354" y="130807"/>
                  </a:lnTo>
                  <a:lnTo>
                    <a:pt x="4577395" y="88241"/>
                  </a:lnTo>
                  <a:lnTo>
                    <a:pt x="4549536" y="52181"/>
                  </a:lnTo>
                  <a:lnTo>
                    <a:pt x="4513476" y="24322"/>
                  </a:lnTo>
                  <a:lnTo>
                    <a:pt x="4470910" y="6363"/>
                  </a:lnTo>
                  <a:lnTo>
                    <a:pt x="4423537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8624" y="2709290"/>
              <a:ext cx="4601845" cy="1069340"/>
            </a:xfrm>
            <a:custGeom>
              <a:avLst/>
              <a:gdLst/>
              <a:ahLst/>
              <a:cxnLst/>
              <a:rect l="l" t="t" r="r" b="b"/>
              <a:pathLst>
                <a:path w="4601845" h="1069339">
                  <a:moveTo>
                    <a:pt x="0" y="178181"/>
                  </a:moveTo>
                  <a:lnTo>
                    <a:pt x="6364" y="130807"/>
                  </a:lnTo>
                  <a:lnTo>
                    <a:pt x="24325" y="88241"/>
                  </a:lnTo>
                  <a:lnTo>
                    <a:pt x="52185" y="52181"/>
                  </a:lnTo>
                  <a:lnTo>
                    <a:pt x="88247" y="24322"/>
                  </a:lnTo>
                  <a:lnTo>
                    <a:pt x="130811" y="6363"/>
                  </a:lnTo>
                  <a:lnTo>
                    <a:pt x="178181" y="0"/>
                  </a:lnTo>
                  <a:lnTo>
                    <a:pt x="4423537" y="0"/>
                  </a:lnTo>
                  <a:lnTo>
                    <a:pt x="4470910" y="6363"/>
                  </a:lnTo>
                  <a:lnTo>
                    <a:pt x="4513476" y="24322"/>
                  </a:lnTo>
                  <a:lnTo>
                    <a:pt x="4549536" y="52181"/>
                  </a:lnTo>
                  <a:lnTo>
                    <a:pt x="4577395" y="88241"/>
                  </a:lnTo>
                  <a:lnTo>
                    <a:pt x="4595354" y="130807"/>
                  </a:lnTo>
                  <a:lnTo>
                    <a:pt x="4601718" y="178181"/>
                  </a:lnTo>
                  <a:lnTo>
                    <a:pt x="4601718" y="890905"/>
                  </a:lnTo>
                  <a:lnTo>
                    <a:pt x="4595354" y="938278"/>
                  </a:lnTo>
                  <a:lnTo>
                    <a:pt x="4577395" y="980844"/>
                  </a:lnTo>
                  <a:lnTo>
                    <a:pt x="4549536" y="1016904"/>
                  </a:lnTo>
                  <a:lnTo>
                    <a:pt x="4513476" y="1044763"/>
                  </a:lnTo>
                  <a:lnTo>
                    <a:pt x="4470910" y="1062722"/>
                  </a:lnTo>
                  <a:lnTo>
                    <a:pt x="4423537" y="1069086"/>
                  </a:lnTo>
                  <a:lnTo>
                    <a:pt x="178181" y="1069086"/>
                  </a:lnTo>
                  <a:lnTo>
                    <a:pt x="130811" y="1062722"/>
                  </a:lnTo>
                  <a:lnTo>
                    <a:pt x="88247" y="1044763"/>
                  </a:lnTo>
                  <a:lnTo>
                    <a:pt x="52185" y="1016904"/>
                  </a:lnTo>
                  <a:lnTo>
                    <a:pt x="24325" y="980844"/>
                  </a:lnTo>
                  <a:lnTo>
                    <a:pt x="6364" y="938278"/>
                  </a:lnTo>
                  <a:lnTo>
                    <a:pt x="0" y="890905"/>
                  </a:lnTo>
                  <a:lnTo>
                    <a:pt x="0" y="17818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66497" y="571500"/>
            <a:ext cx="11093873" cy="536685"/>
          </a:xfrm>
          <a:prstGeom prst="rect">
            <a:avLst/>
          </a:prstGeom>
          <a:solidFill>
            <a:srgbClr val="DFFF85"/>
          </a:solidFill>
        </p:spPr>
        <p:txBody>
          <a:bodyPr vert="horz" wrap="square" lIns="0" tIns="43815" rIns="0" bIns="0" rtlCol="0">
            <a:spAutoFit/>
          </a:bodyPr>
          <a:lstStyle/>
          <a:p>
            <a:pPr marL="239395" marR="229870" indent="320675">
              <a:lnSpc>
                <a:spcPct val="100000"/>
              </a:lnSpc>
              <a:spcBef>
                <a:spcPts val="345"/>
              </a:spcBef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порошків з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напівфабрикатами проводять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за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загальними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правилами ,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проте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кількість операцій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зважувань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змішування</a:t>
            </a:r>
            <a:r>
              <a:rPr sz="1600" b="1" spc="10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зменшується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62000" y="1386459"/>
            <a:ext cx="10999216" cy="1185799"/>
            <a:chOff x="571499" y="1386458"/>
            <a:chExt cx="8249412" cy="1185799"/>
          </a:xfrm>
        </p:grpSpPr>
        <p:sp>
          <p:nvSpPr>
            <p:cNvPr id="14" name="object 14"/>
            <p:cNvSpPr/>
            <p:nvPr/>
          </p:nvSpPr>
          <p:spPr>
            <a:xfrm>
              <a:off x="571880" y="2252852"/>
              <a:ext cx="8215630" cy="319405"/>
            </a:xfrm>
            <a:custGeom>
              <a:avLst/>
              <a:gdLst/>
              <a:ahLst/>
              <a:cxnLst/>
              <a:rect l="l" t="t" r="r" b="b"/>
              <a:pathLst>
                <a:path w="8215630" h="319405">
                  <a:moveTo>
                    <a:pt x="0" y="53212"/>
                  </a:moveTo>
                  <a:lnTo>
                    <a:pt x="4181" y="32521"/>
                  </a:lnTo>
                  <a:lnTo>
                    <a:pt x="15586" y="15605"/>
                  </a:lnTo>
                  <a:lnTo>
                    <a:pt x="32500" y="4189"/>
                  </a:lnTo>
                  <a:lnTo>
                    <a:pt x="53212" y="0"/>
                  </a:lnTo>
                  <a:lnTo>
                    <a:pt x="8161909" y="0"/>
                  </a:lnTo>
                  <a:lnTo>
                    <a:pt x="8182600" y="4189"/>
                  </a:lnTo>
                  <a:lnTo>
                    <a:pt x="8199516" y="15605"/>
                  </a:lnTo>
                  <a:lnTo>
                    <a:pt x="8210932" y="32521"/>
                  </a:lnTo>
                  <a:lnTo>
                    <a:pt x="8215122" y="53212"/>
                  </a:lnTo>
                  <a:lnTo>
                    <a:pt x="8215122" y="266064"/>
                  </a:lnTo>
                  <a:lnTo>
                    <a:pt x="8210932" y="286756"/>
                  </a:lnTo>
                  <a:lnTo>
                    <a:pt x="8199516" y="303672"/>
                  </a:lnTo>
                  <a:lnTo>
                    <a:pt x="8182600" y="315088"/>
                  </a:lnTo>
                  <a:lnTo>
                    <a:pt x="8161909" y="319277"/>
                  </a:lnTo>
                  <a:lnTo>
                    <a:pt x="53212" y="319277"/>
                  </a:lnTo>
                  <a:lnTo>
                    <a:pt x="32500" y="315088"/>
                  </a:lnTo>
                  <a:lnTo>
                    <a:pt x="15586" y="303672"/>
                  </a:lnTo>
                  <a:lnTo>
                    <a:pt x="4181" y="286756"/>
                  </a:lnTo>
                  <a:lnTo>
                    <a:pt x="0" y="266064"/>
                  </a:lnTo>
                  <a:lnTo>
                    <a:pt x="0" y="5321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2266" y="1386458"/>
              <a:ext cx="8208645" cy="805815"/>
            </a:xfrm>
            <a:custGeom>
              <a:avLst/>
              <a:gdLst/>
              <a:ahLst/>
              <a:cxnLst/>
              <a:rect l="l" t="t" r="r" b="b"/>
              <a:pathLst>
                <a:path w="8208645" h="805814">
                  <a:moveTo>
                    <a:pt x="8074025" y="0"/>
                  </a:moveTo>
                  <a:lnTo>
                    <a:pt x="134239" y="0"/>
                  </a:lnTo>
                  <a:lnTo>
                    <a:pt x="91807" y="6840"/>
                  </a:lnTo>
                  <a:lnTo>
                    <a:pt x="54957" y="25891"/>
                  </a:lnTo>
                  <a:lnTo>
                    <a:pt x="25899" y="54946"/>
                  </a:lnTo>
                  <a:lnTo>
                    <a:pt x="6843" y="91797"/>
                  </a:lnTo>
                  <a:lnTo>
                    <a:pt x="0" y="134238"/>
                  </a:lnTo>
                  <a:lnTo>
                    <a:pt x="0" y="671194"/>
                  </a:lnTo>
                  <a:lnTo>
                    <a:pt x="6843" y="713636"/>
                  </a:lnTo>
                  <a:lnTo>
                    <a:pt x="25899" y="750487"/>
                  </a:lnTo>
                  <a:lnTo>
                    <a:pt x="54957" y="779542"/>
                  </a:lnTo>
                  <a:lnTo>
                    <a:pt x="91807" y="798593"/>
                  </a:lnTo>
                  <a:lnTo>
                    <a:pt x="134239" y="805433"/>
                  </a:lnTo>
                  <a:lnTo>
                    <a:pt x="8074025" y="805433"/>
                  </a:lnTo>
                  <a:lnTo>
                    <a:pt x="8116466" y="798593"/>
                  </a:lnTo>
                  <a:lnTo>
                    <a:pt x="8153317" y="779542"/>
                  </a:lnTo>
                  <a:lnTo>
                    <a:pt x="8182372" y="750487"/>
                  </a:lnTo>
                  <a:lnTo>
                    <a:pt x="8201423" y="713636"/>
                  </a:lnTo>
                  <a:lnTo>
                    <a:pt x="8208263" y="671194"/>
                  </a:lnTo>
                  <a:lnTo>
                    <a:pt x="8208263" y="134238"/>
                  </a:lnTo>
                  <a:lnTo>
                    <a:pt x="8201423" y="91797"/>
                  </a:lnTo>
                  <a:lnTo>
                    <a:pt x="8182372" y="54946"/>
                  </a:lnTo>
                  <a:lnTo>
                    <a:pt x="8153317" y="25891"/>
                  </a:lnTo>
                  <a:lnTo>
                    <a:pt x="8116466" y="6840"/>
                  </a:lnTo>
                  <a:lnTo>
                    <a:pt x="8074025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12266" y="1386458"/>
              <a:ext cx="8208645" cy="805815"/>
            </a:xfrm>
            <a:custGeom>
              <a:avLst/>
              <a:gdLst/>
              <a:ahLst/>
              <a:cxnLst/>
              <a:rect l="l" t="t" r="r" b="b"/>
              <a:pathLst>
                <a:path w="8208645" h="805814">
                  <a:moveTo>
                    <a:pt x="0" y="134238"/>
                  </a:moveTo>
                  <a:lnTo>
                    <a:pt x="6843" y="91797"/>
                  </a:lnTo>
                  <a:lnTo>
                    <a:pt x="25899" y="54946"/>
                  </a:lnTo>
                  <a:lnTo>
                    <a:pt x="54957" y="25891"/>
                  </a:lnTo>
                  <a:lnTo>
                    <a:pt x="91807" y="6840"/>
                  </a:lnTo>
                  <a:lnTo>
                    <a:pt x="134239" y="0"/>
                  </a:lnTo>
                  <a:lnTo>
                    <a:pt x="8074025" y="0"/>
                  </a:lnTo>
                  <a:lnTo>
                    <a:pt x="8116466" y="6840"/>
                  </a:lnTo>
                  <a:lnTo>
                    <a:pt x="8153317" y="25891"/>
                  </a:lnTo>
                  <a:lnTo>
                    <a:pt x="8182372" y="54946"/>
                  </a:lnTo>
                  <a:lnTo>
                    <a:pt x="8201423" y="91797"/>
                  </a:lnTo>
                  <a:lnTo>
                    <a:pt x="8208263" y="134238"/>
                  </a:lnTo>
                  <a:lnTo>
                    <a:pt x="8208263" y="671194"/>
                  </a:lnTo>
                  <a:lnTo>
                    <a:pt x="8201423" y="713636"/>
                  </a:lnTo>
                  <a:lnTo>
                    <a:pt x="8182372" y="750487"/>
                  </a:lnTo>
                  <a:lnTo>
                    <a:pt x="8153317" y="779542"/>
                  </a:lnTo>
                  <a:lnTo>
                    <a:pt x="8116466" y="798593"/>
                  </a:lnTo>
                  <a:lnTo>
                    <a:pt x="8074025" y="805433"/>
                  </a:lnTo>
                  <a:lnTo>
                    <a:pt x="134239" y="805433"/>
                  </a:lnTo>
                  <a:lnTo>
                    <a:pt x="91807" y="798593"/>
                  </a:lnTo>
                  <a:lnTo>
                    <a:pt x="54957" y="779542"/>
                  </a:lnTo>
                  <a:lnTo>
                    <a:pt x="25899" y="750487"/>
                  </a:lnTo>
                  <a:lnTo>
                    <a:pt x="6843" y="713636"/>
                  </a:lnTo>
                  <a:lnTo>
                    <a:pt x="0" y="671194"/>
                  </a:lnTo>
                  <a:lnTo>
                    <a:pt x="0" y="13423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71499" y="1419605"/>
              <a:ext cx="8248650" cy="830580"/>
            </a:xfrm>
            <a:custGeom>
              <a:avLst/>
              <a:gdLst/>
              <a:ahLst/>
              <a:cxnLst/>
              <a:rect l="l" t="t" r="r" b="b"/>
              <a:pathLst>
                <a:path w="8248650" h="830580">
                  <a:moveTo>
                    <a:pt x="8248650" y="0"/>
                  </a:moveTo>
                  <a:lnTo>
                    <a:pt x="0" y="0"/>
                  </a:lnTo>
                  <a:lnTo>
                    <a:pt x="0" y="830580"/>
                  </a:lnTo>
                  <a:lnTo>
                    <a:pt x="8248650" y="830580"/>
                  </a:lnTo>
                  <a:lnTo>
                    <a:pt x="824865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62507" y="1446531"/>
            <a:ext cx="10954173" cy="8669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05" marR="309880">
              <a:lnSpc>
                <a:spcPct val="100000"/>
              </a:lnSpc>
              <a:spcBef>
                <a:spcPts val="100"/>
              </a:spcBef>
              <a:tabLst>
                <a:tab pos="4507230" algn="l"/>
              </a:tabLst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Підготовка робочого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місця,</a:t>
            </a:r>
            <a:r>
              <a:rPr sz="1600" b="1" spc="5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підбір</a:t>
            </a:r>
            <a:r>
              <a:rPr sz="16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посуду,	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допоміжних матеріалів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. Обробка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робочої поверхні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стола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, чашок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терезів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дезінфікуючими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засобами,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дозволеними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використання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умовах</a:t>
            </a:r>
            <a:r>
              <a:rPr sz="1600" b="1" spc="3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600">
              <a:latin typeface="Arial"/>
              <a:cs typeface="Arial"/>
            </a:endParaRPr>
          </a:p>
          <a:p>
            <a:pPr marL="3562350">
              <a:lnSpc>
                <a:spcPct val="100000"/>
              </a:lnSpc>
              <a:spcBef>
                <a:spcPts val="919"/>
              </a:spcBef>
            </a:pP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Технологія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5152" y="2788666"/>
            <a:ext cx="5607473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ступку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поміщають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2,8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г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суміші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напівфабрикату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димедрол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цукром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(0,03</a:t>
            </a:r>
            <a:endParaRPr sz="1600">
              <a:latin typeface="Arial"/>
              <a:cs typeface="Arial"/>
            </a:endParaRPr>
          </a:p>
          <a:p>
            <a:pPr marL="518159" marR="511809" algn="ctr">
              <a:lnSpc>
                <a:spcPct val="100000"/>
              </a:lnSpc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+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0,25),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затирають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пори ступки,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подрібнюють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 однорідності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64726" y="3898265"/>
            <a:ext cx="6149340" cy="1600200"/>
            <a:chOff x="423544" y="3898265"/>
            <a:chExt cx="4612005" cy="1600200"/>
          </a:xfrm>
        </p:grpSpPr>
        <p:sp>
          <p:nvSpPr>
            <p:cNvPr id="21" name="object 21"/>
            <p:cNvSpPr/>
            <p:nvPr/>
          </p:nvSpPr>
          <p:spPr>
            <a:xfrm>
              <a:off x="428624" y="3903345"/>
              <a:ext cx="4601845" cy="1590040"/>
            </a:xfrm>
            <a:custGeom>
              <a:avLst/>
              <a:gdLst/>
              <a:ahLst/>
              <a:cxnLst/>
              <a:rect l="l" t="t" r="r" b="b"/>
              <a:pathLst>
                <a:path w="4601845" h="1590039">
                  <a:moveTo>
                    <a:pt x="4336796" y="0"/>
                  </a:moveTo>
                  <a:lnTo>
                    <a:pt x="264922" y="0"/>
                  </a:lnTo>
                  <a:lnTo>
                    <a:pt x="217300" y="4268"/>
                  </a:lnTo>
                  <a:lnTo>
                    <a:pt x="172480" y="16575"/>
                  </a:lnTo>
                  <a:lnTo>
                    <a:pt x="131208" y="36171"/>
                  </a:lnTo>
                  <a:lnTo>
                    <a:pt x="94234" y="62309"/>
                  </a:lnTo>
                  <a:lnTo>
                    <a:pt x="62304" y="94239"/>
                  </a:lnTo>
                  <a:lnTo>
                    <a:pt x="36168" y="131214"/>
                  </a:lnTo>
                  <a:lnTo>
                    <a:pt x="16573" y="172485"/>
                  </a:lnTo>
                  <a:lnTo>
                    <a:pt x="4268" y="217304"/>
                  </a:lnTo>
                  <a:lnTo>
                    <a:pt x="0" y="264921"/>
                  </a:lnTo>
                  <a:lnTo>
                    <a:pt x="0" y="1324609"/>
                  </a:lnTo>
                  <a:lnTo>
                    <a:pt x="4268" y="1372227"/>
                  </a:lnTo>
                  <a:lnTo>
                    <a:pt x="16573" y="1417046"/>
                  </a:lnTo>
                  <a:lnTo>
                    <a:pt x="36168" y="1458317"/>
                  </a:lnTo>
                  <a:lnTo>
                    <a:pt x="62304" y="1495292"/>
                  </a:lnTo>
                  <a:lnTo>
                    <a:pt x="94234" y="1527222"/>
                  </a:lnTo>
                  <a:lnTo>
                    <a:pt x="131208" y="1553360"/>
                  </a:lnTo>
                  <a:lnTo>
                    <a:pt x="172480" y="1572956"/>
                  </a:lnTo>
                  <a:lnTo>
                    <a:pt x="217300" y="1585263"/>
                  </a:lnTo>
                  <a:lnTo>
                    <a:pt x="264922" y="1589531"/>
                  </a:lnTo>
                  <a:lnTo>
                    <a:pt x="4336796" y="1589531"/>
                  </a:lnTo>
                  <a:lnTo>
                    <a:pt x="4384413" y="1585263"/>
                  </a:lnTo>
                  <a:lnTo>
                    <a:pt x="4429232" y="1572956"/>
                  </a:lnTo>
                  <a:lnTo>
                    <a:pt x="4470503" y="1553360"/>
                  </a:lnTo>
                  <a:lnTo>
                    <a:pt x="4507478" y="1527222"/>
                  </a:lnTo>
                  <a:lnTo>
                    <a:pt x="4539408" y="1495292"/>
                  </a:lnTo>
                  <a:lnTo>
                    <a:pt x="4565546" y="1458317"/>
                  </a:lnTo>
                  <a:lnTo>
                    <a:pt x="4585142" y="1417046"/>
                  </a:lnTo>
                  <a:lnTo>
                    <a:pt x="4597449" y="1372227"/>
                  </a:lnTo>
                  <a:lnTo>
                    <a:pt x="4601718" y="1324609"/>
                  </a:lnTo>
                  <a:lnTo>
                    <a:pt x="4601718" y="264921"/>
                  </a:lnTo>
                  <a:lnTo>
                    <a:pt x="4597449" y="217304"/>
                  </a:lnTo>
                  <a:lnTo>
                    <a:pt x="4585142" y="172485"/>
                  </a:lnTo>
                  <a:lnTo>
                    <a:pt x="4565546" y="131214"/>
                  </a:lnTo>
                  <a:lnTo>
                    <a:pt x="4539408" y="94239"/>
                  </a:lnTo>
                  <a:lnTo>
                    <a:pt x="4507478" y="62309"/>
                  </a:lnTo>
                  <a:lnTo>
                    <a:pt x="4470503" y="36171"/>
                  </a:lnTo>
                  <a:lnTo>
                    <a:pt x="4429232" y="16575"/>
                  </a:lnTo>
                  <a:lnTo>
                    <a:pt x="4384413" y="4268"/>
                  </a:lnTo>
                  <a:lnTo>
                    <a:pt x="4336796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8624" y="3903345"/>
              <a:ext cx="4601845" cy="1590040"/>
            </a:xfrm>
            <a:custGeom>
              <a:avLst/>
              <a:gdLst/>
              <a:ahLst/>
              <a:cxnLst/>
              <a:rect l="l" t="t" r="r" b="b"/>
              <a:pathLst>
                <a:path w="4601845" h="1590039">
                  <a:moveTo>
                    <a:pt x="0" y="264921"/>
                  </a:moveTo>
                  <a:lnTo>
                    <a:pt x="4268" y="217304"/>
                  </a:lnTo>
                  <a:lnTo>
                    <a:pt x="16573" y="172485"/>
                  </a:lnTo>
                  <a:lnTo>
                    <a:pt x="36168" y="131214"/>
                  </a:lnTo>
                  <a:lnTo>
                    <a:pt x="62304" y="94239"/>
                  </a:lnTo>
                  <a:lnTo>
                    <a:pt x="94234" y="62309"/>
                  </a:lnTo>
                  <a:lnTo>
                    <a:pt x="131208" y="36171"/>
                  </a:lnTo>
                  <a:lnTo>
                    <a:pt x="172480" y="16575"/>
                  </a:lnTo>
                  <a:lnTo>
                    <a:pt x="217300" y="4268"/>
                  </a:lnTo>
                  <a:lnTo>
                    <a:pt x="264922" y="0"/>
                  </a:lnTo>
                  <a:lnTo>
                    <a:pt x="4336796" y="0"/>
                  </a:lnTo>
                  <a:lnTo>
                    <a:pt x="4384413" y="4268"/>
                  </a:lnTo>
                  <a:lnTo>
                    <a:pt x="4429232" y="16575"/>
                  </a:lnTo>
                  <a:lnTo>
                    <a:pt x="4470503" y="36171"/>
                  </a:lnTo>
                  <a:lnTo>
                    <a:pt x="4507478" y="62309"/>
                  </a:lnTo>
                  <a:lnTo>
                    <a:pt x="4539408" y="94239"/>
                  </a:lnTo>
                  <a:lnTo>
                    <a:pt x="4565546" y="131214"/>
                  </a:lnTo>
                  <a:lnTo>
                    <a:pt x="4585142" y="172485"/>
                  </a:lnTo>
                  <a:lnTo>
                    <a:pt x="4597449" y="217304"/>
                  </a:lnTo>
                  <a:lnTo>
                    <a:pt x="4601718" y="264921"/>
                  </a:lnTo>
                  <a:lnTo>
                    <a:pt x="4601718" y="1324609"/>
                  </a:lnTo>
                  <a:lnTo>
                    <a:pt x="4597449" y="1372227"/>
                  </a:lnTo>
                  <a:lnTo>
                    <a:pt x="4585142" y="1417046"/>
                  </a:lnTo>
                  <a:lnTo>
                    <a:pt x="4565546" y="1458317"/>
                  </a:lnTo>
                  <a:lnTo>
                    <a:pt x="4539408" y="1495292"/>
                  </a:lnTo>
                  <a:lnTo>
                    <a:pt x="4507478" y="1527222"/>
                  </a:lnTo>
                  <a:lnTo>
                    <a:pt x="4470503" y="1553360"/>
                  </a:lnTo>
                  <a:lnTo>
                    <a:pt x="4429232" y="1572956"/>
                  </a:lnTo>
                  <a:lnTo>
                    <a:pt x="4384413" y="1585263"/>
                  </a:lnTo>
                  <a:lnTo>
                    <a:pt x="4336796" y="1589531"/>
                  </a:lnTo>
                  <a:lnTo>
                    <a:pt x="264922" y="1589531"/>
                  </a:lnTo>
                  <a:lnTo>
                    <a:pt x="217300" y="1585263"/>
                  </a:lnTo>
                  <a:lnTo>
                    <a:pt x="172480" y="1572956"/>
                  </a:lnTo>
                  <a:lnTo>
                    <a:pt x="131208" y="1553360"/>
                  </a:lnTo>
                  <a:lnTo>
                    <a:pt x="94234" y="1527222"/>
                  </a:lnTo>
                  <a:lnTo>
                    <a:pt x="62304" y="1495292"/>
                  </a:lnTo>
                  <a:lnTo>
                    <a:pt x="36168" y="1458317"/>
                  </a:lnTo>
                  <a:lnTo>
                    <a:pt x="16573" y="1417046"/>
                  </a:lnTo>
                  <a:lnTo>
                    <a:pt x="4268" y="1372227"/>
                  </a:lnTo>
                  <a:lnTo>
                    <a:pt x="0" y="1324609"/>
                  </a:lnTo>
                  <a:lnTo>
                    <a:pt x="0" y="26492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79950" y="4007867"/>
            <a:ext cx="5719233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затерту 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ступку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 суміші</a:t>
            </a:r>
            <a:r>
              <a:rPr sz="1600" b="1" spc="3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послідовно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9949" y="4251706"/>
            <a:ext cx="571838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650" algn="l"/>
                <a:tab pos="2863215" algn="l"/>
                <a:tab pos="3992245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пр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и	пе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е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мі</a:t>
            </a:r>
            <a:r>
              <a:rPr sz="1600" b="1" spc="10" dirty="0">
                <a:solidFill>
                  <a:srgbClr val="4D4D00"/>
                </a:solidFill>
                <a:latin typeface="Arial"/>
                <a:cs typeface="Arial"/>
              </a:rPr>
              <a:t>ш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у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в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ан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н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	д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а</a:t>
            </a:r>
            <a:r>
              <a:rPr sz="1600" b="1" spc="-45" dirty="0">
                <a:solidFill>
                  <a:srgbClr val="4D4D00"/>
                </a:solidFill>
                <a:latin typeface="Arial"/>
                <a:cs typeface="Arial"/>
              </a:rPr>
              <a:t>ю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ь	0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,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3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79949" y="4495546"/>
            <a:ext cx="571838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ефедрину гідрохлориду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отриманого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на  вимогу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частинами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капсули  залишок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суміші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напівфабрикату,  перемішують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6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однорідності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60231" y="5816219"/>
            <a:ext cx="6053667" cy="829310"/>
            <a:chOff x="495173" y="5816219"/>
            <a:chExt cx="4540250" cy="829310"/>
          </a:xfrm>
        </p:grpSpPr>
        <p:sp>
          <p:nvSpPr>
            <p:cNvPr id="27" name="object 27"/>
            <p:cNvSpPr/>
            <p:nvPr/>
          </p:nvSpPr>
          <p:spPr>
            <a:xfrm>
              <a:off x="500253" y="5821299"/>
              <a:ext cx="4530090" cy="819150"/>
            </a:xfrm>
            <a:custGeom>
              <a:avLst/>
              <a:gdLst/>
              <a:ahLst/>
              <a:cxnLst/>
              <a:rect l="l" t="t" r="r" b="b"/>
              <a:pathLst>
                <a:path w="4530090" h="819150">
                  <a:moveTo>
                    <a:pt x="4393565" y="0"/>
                  </a:moveTo>
                  <a:lnTo>
                    <a:pt x="136525" y="0"/>
                  </a:lnTo>
                  <a:lnTo>
                    <a:pt x="93372" y="6960"/>
                  </a:lnTo>
                  <a:lnTo>
                    <a:pt x="55895" y="26341"/>
                  </a:lnTo>
                  <a:lnTo>
                    <a:pt x="26341" y="55895"/>
                  </a:lnTo>
                  <a:lnTo>
                    <a:pt x="6960" y="93372"/>
                  </a:lnTo>
                  <a:lnTo>
                    <a:pt x="0" y="136525"/>
                  </a:lnTo>
                  <a:lnTo>
                    <a:pt x="0" y="682625"/>
                  </a:lnTo>
                  <a:lnTo>
                    <a:pt x="6960" y="725777"/>
                  </a:lnTo>
                  <a:lnTo>
                    <a:pt x="26341" y="763254"/>
                  </a:lnTo>
                  <a:lnTo>
                    <a:pt x="55895" y="792808"/>
                  </a:lnTo>
                  <a:lnTo>
                    <a:pt x="93372" y="812189"/>
                  </a:lnTo>
                  <a:lnTo>
                    <a:pt x="136525" y="819150"/>
                  </a:lnTo>
                  <a:lnTo>
                    <a:pt x="4393565" y="819150"/>
                  </a:lnTo>
                  <a:lnTo>
                    <a:pt x="4436731" y="812189"/>
                  </a:lnTo>
                  <a:lnTo>
                    <a:pt x="4474211" y="792808"/>
                  </a:lnTo>
                  <a:lnTo>
                    <a:pt x="4503759" y="763254"/>
                  </a:lnTo>
                  <a:lnTo>
                    <a:pt x="4523133" y="725777"/>
                  </a:lnTo>
                  <a:lnTo>
                    <a:pt x="4530090" y="682625"/>
                  </a:lnTo>
                  <a:lnTo>
                    <a:pt x="4530090" y="136525"/>
                  </a:lnTo>
                  <a:lnTo>
                    <a:pt x="4523133" y="93372"/>
                  </a:lnTo>
                  <a:lnTo>
                    <a:pt x="4503759" y="55895"/>
                  </a:lnTo>
                  <a:lnTo>
                    <a:pt x="4474211" y="26341"/>
                  </a:lnTo>
                  <a:lnTo>
                    <a:pt x="4436731" y="6960"/>
                  </a:lnTo>
                  <a:lnTo>
                    <a:pt x="4393565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00253" y="5821299"/>
              <a:ext cx="4530090" cy="819150"/>
            </a:xfrm>
            <a:custGeom>
              <a:avLst/>
              <a:gdLst/>
              <a:ahLst/>
              <a:cxnLst/>
              <a:rect l="l" t="t" r="r" b="b"/>
              <a:pathLst>
                <a:path w="4530090" h="819150">
                  <a:moveTo>
                    <a:pt x="0" y="136525"/>
                  </a:moveTo>
                  <a:lnTo>
                    <a:pt x="6960" y="93372"/>
                  </a:lnTo>
                  <a:lnTo>
                    <a:pt x="26341" y="55895"/>
                  </a:lnTo>
                  <a:lnTo>
                    <a:pt x="55895" y="26341"/>
                  </a:lnTo>
                  <a:lnTo>
                    <a:pt x="93372" y="6960"/>
                  </a:lnTo>
                  <a:lnTo>
                    <a:pt x="136525" y="0"/>
                  </a:lnTo>
                  <a:lnTo>
                    <a:pt x="4393565" y="0"/>
                  </a:lnTo>
                  <a:lnTo>
                    <a:pt x="4436731" y="6960"/>
                  </a:lnTo>
                  <a:lnTo>
                    <a:pt x="4474211" y="26341"/>
                  </a:lnTo>
                  <a:lnTo>
                    <a:pt x="4503759" y="55895"/>
                  </a:lnTo>
                  <a:lnTo>
                    <a:pt x="4523133" y="93372"/>
                  </a:lnTo>
                  <a:lnTo>
                    <a:pt x="4530090" y="136525"/>
                  </a:lnTo>
                  <a:lnTo>
                    <a:pt x="4530090" y="682625"/>
                  </a:lnTo>
                  <a:lnTo>
                    <a:pt x="4523133" y="725777"/>
                  </a:lnTo>
                  <a:lnTo>
                    <a:pt x="4503759" y="763254"/>
                  </a:lnTo>
                  <a:lnTo>
                    <a:pt x="4474211" y="792808"/>
                  </a:lnTo>
                  <a:lnTo>
                    <a:pt x="4436731" y="812189"/>
                  </a:lnTo>
                  <a:lnTo>
                    <a:pt x="4393565" y="819150"/>
                  </a:lnTo>
                  <a:lnTo>
                    <a:pt x="136525" y="819150"/>
                  </a:lnTo>
                  <a:lnTo>
                    <a:pt x="93372" y="812189"/>
                  </a:lnTo>
                  <a:lnTo>
                    <a:pt x="55895" y="792808"/>
                  </a:lnTo>
                  <a:lnTo>
                    <a:pt x="26341" y="763254"/>
                  </a:lnTo>
                  <a:lnTo>
                    <a:pt x="6960" y="725777"/>
                  </a:lnTo>
                  <a:lnTo>
                    <a:pt x="0" y="682625"/>
                  </a:lnTo>
                  <a:lnTo>
                    <a:pt x="0" y="13652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966217" y="5875529"/>
            <a:ext cx="544237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Розважують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10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доз,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парафіновані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капсули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оформляють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до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152639" y="5429251"/>
            <a:ext cx="5039360" cy="741045"/>
          </a:xfrm>
          <a:custGeom>
            <a:avLst/>
            <a:gdLst/>
            <a:ahLst/>
            <a:cxnLst/>
            <a:rect l="l" t="t" r="r" b="b"/>
            <a:pathLst>
              <a:path w="3779520" h="741045">
                <a:moveTo>
                  <a:pt x="3779520" y="0"/>
                </a:moveTo>
                <a:lnTo>
                  <a:pt x="0" y="0"/>
                </a:lnTo>
                <a:lnTo>
                  <a:pt x="0" y="740664"/>
                </a:lnTo>
                <a:lnTo>
                  <a:pt x="3779520" y="740664"/>
                </a:lnTo>
                <a:lnTo>
                  <a:pt x="3779520" y="0"/>
                </a:lnTo>
                <a:close/>
              </a:path>
            </a:pathLst>
          </a:custGeom>
          <a:solidFill>
            <a:srgbClr val="CCCC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7255933" y="5462778"/>
            <a:ext cx="4373880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Оформлення: </a:t>
            </a:r>
            <a:r>
              <a:rPr sz="1400" b="1" spc="-5" dirty="0">
                <a:latin typeface="Arial"/>
                <a:cs typeface="Arial"/>
              </a:rPr>
              <a:t>№ рецепта,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сигнатура,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«Поводитись </a:t>
            </a:r>
            <a:r>
              <a:rPr sz="1400" b="1" dirty="0">
                <a:latin typeface="Arial"/>
                <a:cs typeface="Arial"/>
              </a:rPr>
              <a:t>з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обережністю,»,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latin typeface="Arial"/>
                <a:cs typeface="Arial"/>
              </a:rPr>
              <a:t>«Берегти </a:t>
            </a:r>
            <a:r>
              <a:rPr sz="1400" b="1" spc="-5" dirty="0">
                <a:latin typeface="Arial"/>
                <a:cs typeface="Arial"/>
              </a:rPr>
              <a:t>від </a:t>
            </a:r>
            <a:r>
              <a:rPr sz="1400" b="1" spc="-10" dirty="0">
                <a:latin typeface="Arial"/>
                <a:cs typeface="Arial"/>
              </a:rPr>
              <a:t>дітей».</a:t>
            </a:r>
            <a:r>
              <a:rPr sz="1400" b="1" spc="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Опечатують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671993" y="3739770"/>
            <a:ext cx="8258387" cy="775335"/>
            <a:chOff x="2753995" y="3739769"/>
            <a:chExt cx="6193790" cy="775335"/>
          </a:xfrm>
        </p:grpSpPr>
        <p:pic>
          <p:nvPicPr>
            <p:cNvPr id="33" name="object 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53995" y="3739769"/>
              <a:ext cx="75946" cy="192531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704713" y="3903345"/>
              <a:ext cx="3237865" cy="607060"/>
            </a:xfrm>
            <a:custGeom>
              <a:avLst/>
              <a:gdLst/>
              <a:ahLst/>
              <a:cxnLst/>
              <a:rect l="l" t="t" r="r" b="b"/>
              <a:pathLst>
                <a:path w="3237865" h="607060">
                  <a:moveTo>
                    <a:pt x="3136645" y="0"/>
                  </a:moveTo>
                  <a:lnTo>
                    <a:pt x="101091" y="0"/>
                  </a:lnTo>
                  <a:lnTo>
                    <a:pt x="61721" y="7937"/>
                  </a:lnTo>
                  <a:lnTo>
                    <a:pt x="29590" y="29590"/>
                  </a:lnTo>
                  <a:lnTo>
                    <a:pt x="7937" y="61721"/>
                  </a:lnTo>
                  <a:lnTo>
                    <a:pt x="0" y="101091"/>
                  </a:lnTo>
                  <a:lnTo>
                    <a:pt x="0" y="505459"/>
                  </a:lnTo>
                  <a:lnTo>
                    <a:pt x="7937" y="544829"/>
                  </a:lnTo>
                  <a:lnTo>
                    <a:pt x="29591" y="576960"/>
                  </a:lnTo>
                  <a:lnTo>
                    <a:pt x="61722" y="598614"/>
                  </a:lnTo>
                  <a:lnTo>
                    <a:pt x="101091" y="606551"/>
                  </a:lnTo>
                  <a:lnTo>
                    <a:pt x="3136645" y="606551"/>
                  </a:lnTo>
                  <a:lnTo>
                    <a:pt x="3176016" y="598614"/>
                  </a:lnTo>
                  <a:lnTo>
                    <a:pt x="3208146" y="576960"/>
                  </a:lnTo>
                  <a:lnTo>
                    <a:pt x="3229800" y="544829"/>
                  </a:lnTo>
                  <a:lnTo>
                    <a:pt x="3237738" y="505459"/>
                  </a:lnTo>
                  <a:lnTo>
                    <a:pt x="3237738" y="101091"/>
                  </a:lnTo>
                  <a:lnTo>
                    <a:pt x="3229800" y="61721"/>
                  </a:lnTo>
                  <a:lnTo>
                    <a:pt x="3208146" y="29590"/>
                  </a:lnTo>
                  <a:lnTo>
                    <a:pt x="3176016" y="7937"/>
                  </a:lnTo>
                  <a:lnTo>
                    <a:pt x="3136645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04713" y="3903345"/>
              <a:ext cx="3237865" cy="607060"/>
            </a:xfrm>
            <a:custGeom>
              <a:avLst/>
              <a:gdLst/>
              <a:ahLst/>
              <a:cxnLst/>
              <a:rect l="l" t="t" r="r" b="b"/>
              <a:pathLst>
                <a:path w="3237865" h="607060">
                  <a:moveTo>
                    <a:pt x="0" y="101091"/>
                  </a:moveTo>
                  <a:lnTo>
                    <a:pt x="7937" y="61721"/>
                  </a:lnTo>
                  <a:lnTo>
                    <a:pt x="29590" y="29590"/>
                  </a:lnTo>
                  <a:lnTo>
                    <a:pt x="61721" y="7937"/>
                  </a:lnTo>
                  <a:lnTo>
                    <a:pt x="101091" y="0"/>
                  </a:lnTo>
                  <a:lnTo>
                    <a:pt x="3136645" y="0"/>
                  </a:lnTo>
                  <a:lnTo>
                    <a:pt x="3176016" y="7937"/>
                  </a:lnTo>
                  <a:lnTo>
                    <a:pt x="3208146" y="29590"/>
                  </a:lnTo>
                  <a:lnTo>
                    <a:pt x="3229800" y="61721"/>
                  </a:lnTo>
                  <a:lnTo>
                    <a:pt x="3237738" y="101091"/>
                  </a:lnTo>
                  <a:lnTo>
                    <a:pt x="3237738" y="505459"/>
                  </a:lnTo>
                  <a:lnTo>
                    <a:pt x="3229800" y="544829"/>
                  </a:lnTo>
                  <a:lnTo>
                    <a:pt x="3208146" y="576960"/>
                  </a:lnTo>
                  <a:lnTo>
                    <a:pt x="3176016" y="598614"/>
                  </a:lnTo>
                  <a:lnTo>
                    <a:pt x="3136645" y="606551"/>
                  </a:lnTo>
                  <a:lnTo>
                    <a:pt x="101091" y="606551"/>
                  </a:lnTo>
                  <a:lnTo>
                    <a:pt x="61722" y="598614"/>
                  </a:lnTo>
                  <a:lnTo>
                    <a:pt x="29591" y="576960"/>
                  </a:lnTo>
                  <a:lnTo>
                    <a:pt x="7937" y="544829"/>
                  </a:lnTo>
                  <a:lnTo>
                    <a:pt x="0" y="505459"/>
                  </a:lnTo>
                  <a:lnTo>
                    <a:pt x="0" y="10109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2000504" y="169210"/>
            <a:ext cx="9239673" cy="318677"/>
          </a:xfrm>
          <a:prstGeom prst="rect">
            <a:avLst/>
          </a:prstGeom>
          <a:solidFill>
            <a:srgbClr val="DFFF85"/>
          </a:solidFill>
        </p:spPr>
        <p:txBody>
          <a:bodyPr vert="horz" wrap="square" lIns="0" tIns="41275" rIns="0" bIns="0" rtlCol="0">
            <a:spAutoFit/>
          </a:bodyPr>
          <a:lstStyle/>
          <a:p>
            <a:pPr marL="264795">
              <a:lnSpc>
                <a:spcPct val="100000"/>
              </a:lnSpc>
              <a:spcBef>
                <a:spcPts val="325"/>
              </a:spcBef>
            </a:pPr>
            <a:r>
              <a:rPr sz="1800" spc="-15" dirty="0">
                <a:solidFill>
                  <a:schemeClr val="bg1"/>
                </a:solidFill>
                <a:latin typeface="Times New Roman"/>
                <a:cs typeface="Times New Roman"/>
              </a:rPr>
              <a:t>ВИГОТОВЛЕННЯ </a:t>
            </a:r>
            <a:r>
              <a:rPr sz="1800" spc="-5" dirty="0">
                <a:solidFill>
                  <a:schemeClr val="bg1"/>
                </a:solidFill>
                <a:latin typeface="Times New Roman"/>
                <a:cs typeface="Times New Roman"/>
              </a:rPr>
              <a:t>ПОРОШКІВ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З</a:t>
            </a:r>
            <a:r>
              <a:rPr sz="1800" spc="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spc="-30" dirty="0">
                <a:solidFill>
                  <a:schemeClr val="bg1"/>
                </a:solidFill>
                <a:latin typeface="Times New Roman"/>
                <a:cs typeface="Times New Roman"/>
              </a:rPr>
              <a:t>НАПІВФАБРИКАТАМИ</a:t>
            </a:r>
            <a:endParaRPr sz="18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852663" y="3959861"/>
            <a:ext cx="38252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9790" marR="5080" indent="-847725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Відбирають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частину суміші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</a:t>
            </a:r>
            <a:r>
              <a:rPr sz="1600" b="1" spc="43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капсулу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6700012" y="2857373"/>
            <a:ext cx="5362787" cy="1427480"/>
            <a:chOff x="5025009" y="2857373"/>
            <a:chExt cx="4022090" cy="1427480"/>
          </a:xfrm>
        </p:grpSpPr>
        <p:sp>
          <p:nvSpPr>
            <p:cNvPr id="40" name="object 40"/>
            <p:cNvSpPr/>
            <p:nvPr/>
          </p:nvSpPr>
          <p:spPr>
            <a:xfrm>
              <a:off x="5025009" y="3240659"/>
              <a:ext cx="699135" cy="1043940"/>
            </a:xfrm>
            <a:custGeom>
              <a:avLst/>
              <a:gdLst/>
              <a:ahLst/>
              <a:cxnLst/>
              <a:rect l="l" t="t" r="r" b="b"/>
              <a:pathLst>
                <a:path w="699135" h="1043939">
                  <a:moveTo>
                    <a:pt x="651179" y="983817"/>
                  </a:moveTo>
                  <a:lnTo>
                    <a:pt x="624839" y="1001394"/>
                  </a:lnTo>
                  <a:lnTo>
                    <a:pt x="698753" y="1043685"/>
                  </a:lnTo>
                  <a:lnTo>
                    <a:pt x="692612" y="994409"/>
                  </a:lnTo>
                  <a:lnTo>
                    <a:pt x="658240" y="994409"/>
                  </a:lnTo>
                  <a:lnTo>
                    <a:pt x="651179" y="983817"/>
                  </a:lnTo>
                  <a:close/>
                </a:path>
                <a:path w="699135" h="1043939">
                  <a:moveTo>
                    <a:pt x="661756" y="976759"/>
                  </a:moveTo>
                  <a:lnTo>
                    <a:pt x="651179" y="983817"/>
                  </a:lnTo>
                  <a:lnTo>
                    <a:pt x="658240" y="994409"/>
                  </a:lnTo>
                  <a:lnTo>
                    <a:pt x="668781" y="987297"/>
                  </a:lnTo>
                  <a:lnTo>
                    <a:pt x="661756" y="976759"/>
                  </a:lnTo>
                  <a:close/>
                </a:path>
                <a:path w="699135" h="1043939">
                  <a:moveTo>
                    <a:pt x="688213" y="959103"/>
                  </a:moveTo>
                  <a:lnTo>
                    <a:pt x="661756" y="976759"/>
                  </a:lnTo>
                  <a:lnTo>
                    <a:pt x="668781" y="987297"/>
                  </a:lnTo>
                  <a:lnTo>
                    <a:pt x="658240" y="994409"/>
                  </a:lnTo>
                  <a:lnTo>
                    <a:pt x="692612" y="994409"/>
                  </a:lnTo>
                  <a:lnTo>
                    <a:pt x="688213" y="959103"/>
                  </a:lnTo>
                  <a:close/>
                </a:path>
                <a:path w="699135" h="1043939">
                  <a:moveTo>
                    <a:pt x="10667" y="0"/>
                  </a:moveTo>
                  <a:lnTo>
                    <a:pt x="0" y="7112"/>
                  </a:lnTo>
                  <a:lnTo>
                    <a:pt x="651179" y="983817"/>
                  </a:lnTo>
                  <a:lnTo>
                    <a:pt x="661756" y="976759"/>
                  </a:lnTo>
                  <a:lnTo>
                    <a:pt x="106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631561" y="2862453"/>
              <a:ext cx="3409950" cy="763905"/>
            </a:xfrm>
            <a:custGeom>
              <a:avLst/>
              <a:gdLst/>
              <a:ahLst/>
              <a:cxnLst/>
              <a:rect l="l" t="t" r="r" b="b"/>
              <a:pathLst>
                <a:path w="3409950" h="763904">
                  <a:moveTo>
                    <a:pt x="3282695" y="0"/>
                  </a:moveTo>
                  <a:lnTo>
                    <a:pt x="127253" y="0"/>
                  </a:lnTo>
                  <a:lnTo>
                    <a:pt x="77741" y="10007"/>
                  </a:lnTo>
                  <a:lnTo>
                    <a:pt x="37290" y="37290"/>
                  </a:lnTo>
                  <a:lnTo>
                    <a:pt x="10007" y="77741"/>
                  </a:lnTo>
                  <a:lnTo>
                    <a:pt x="0" y="127254"/>
                  </a:lnTo>
                  <a:lnTo>
                    <a:pt x="0" y="636270"/>
                  </a:lnTo>
                  <a:lnTo>
                    <a:pt x="10007" y="685782"/>
                  </a:lnTo>
                  <a:lnTo>
                    <a:pt x="37290" y="726233"/>
                  </a:lnTo>
                  <a:lnTo>
                    <a:pt x="77741" y="753516"/>
                  </a:lnTo>
                  <a:lnTo>
                    <a:pt x="127253" y="763524"/>
                  </a:lnTo>
                  <a:lnTo>
                    <a:pt x="3282695" y="763524"/>
                  </a:lnTo>
                  <a:lnTo>
                    <a:pt x="3332208" y="753516"/>
                  </a:lnTo>
                  <a:lnTo>
                    <a:pt x="3372659" y="726233"/>
                  </a:lnTo>
                  <a:lnTo>
                    <a:pt x="3399942" y="685782"/>
                  </a:lnTo>
                  <a:lnTo>
                    <a:pt x="3409949" y="636270"/>
                  </a:lnTo>
                  <a:lnTo>
                    <a:pt x="3409949" y="127254"/>
                  </a:lnTo>
                  <a:lnTo>
                    <a:pt x="3399942" y="77741"/>
                  </a:lnTo>
                  <a:lnTo>
                    <a:pt x="3372659" y="37290"/>
                  </a:lnTo>
                  <a:lnTo>
                    <a:pt x="3332208" y="10007"/>
                  </a:lnTo>
                  <a:lnTo>
                    <a:pt x="3282695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631561" y="2862453"/>
              <a:ext cx="3409950" cy="763905"/>
            </a:xfrm>
            <a:custGeom>
              <a:avLst/>
              <a:gdLst/>
              <a:ahLst/>
              <a:cxnLst/>
              <a:rect l="l" t="t" r="r" b="b"/>
              <a:pathLst>
                <a:path w="3409950" h="763904">
                  <a:moveTo>
                    <a:pt x="0" y="127254"/>
                  </a:moveTo>
                  <a:lnTo>
                    <a:pt x="10007" y="77741"/>
                  </a:lnTo>
                  <a:lnTo>
                    <a:pt x="37290" y="37290"/>
                  </a:lnTo>
                  <a:lnTo>
                    <a:pt x="77741" y="10007"/>
                  </a:lnTo>
                  <a:lnTo>
                    <a:pt x="127253" y="0"/>
                  </a:lnTo>
                  <a:lnTo>
                    <a:pt x="3282695" y="0"/>
                  </a:lnTo>
                  <a:lnTo>
                    <a:pt x="3332208" y="10007"/>
                  </a:lnTo>
                  <a:lnTo>
                    <a:pt x="3372659" y="37290"/>
                  </a:lnTo>
                  <a:lnTo>
                    <a:pt x="3399942" y="77741"/>
                  </a:lnTo>
                  <a:lnTo>
                    <a:pt x="3409949" y="127254"/>
                  </a:lnTo>
                  <a:lnTo>
                    <a:pt x="3409949" y="636270"/>
                  </a:lnTo>
                  <a:lnTo>
                    <a:pt x="3399942" y="685782"/>
                  </a:lnTo>
                  <a:lnTo>
                    <a:pt x="3372659" y="726233"/>
                  </a:lnTo>
                  <a:lnTo>
                    <a:pt x="3332208" y="753516"/>
                  </a:lnTo>
                  <a:lnTo>
                    <a:pt x="3282695" y="763524"/>
                  </a:lnTo>
                  <a:lnTo>
                    <a:pt x="127253" y="763524"/>
                  </a:lnTo>
                  <a:lnTo>
                    <a:pt x="77741" y="753516"/>
                  </a:lnTo>
                  <a:lnTo>
                    <a:pt x="37290" y="726233"/>
                  </a:lnTo>
                  <a:lnTo>
                    <a:pt x="10007" y="685782"/>
                  </a:lnTo>
                  <a:lnTo>
                    <a:pt x="0" y="636270"/>
                  </a:lnTo>
                  <a:lnTo>
                    <a:pt x="0" y="12725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7719569" y="2926334"/>
            <a:ext cx="4125807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7084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Суміш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напівфабрикату  прописана в більшій</a:t>
            </a:r>
            <a:r>
              <a:rPr sz="1600" b="1" spc="-6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кількості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707123" y="3206114"/>
            <a:ext cx="773853" cy="76200"/>
          </a:xfrm>
          <a:custGeom>
            <a:avLst/>
            <a:gdLst/>
            <a:ahLst/>
            <a:cxnLst/>
            <a:rect l="l" t="t" r="r" b="b"/>
            <a:pathLst>
              <a:path w="580389" h="76200">
                <a:moveTo>
                  <a:pt x="503682" y="0"/>
                </a:moveTo>
                <a:lnTo>
                  <a:pt x="503682" y="76200"/>
                </a:lnTo>
                <a:lnTo>
                  <a:pt x="567182" y="44450"/>
                </a:lnTo>
                <a:lnTo>
                  <a:pt x="516382" y="44450"/>
                </a:lnTo>
                <a:lnTo>
                  <a:pt x="516382" y="31750"/>
                </a:lnTo>
                <a:lnTo>
                  <a:pt x="567182" y="31750"/>
                </a:lnTo>
                <a:lnTo>
                  <a:pt x="503682" y="0"/>
                </a:lnTo>
                <a:close/>
              </a:path>
              <a:path w="580389" h="76200">
                <a:moveTo>
                  <a:pt x="50368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503682" y="44450"/>
                </a:lnTo>
                <a:lnTo>
                  <a:pt x="503682" y="31750"/>
                </a:lnTo>
                <a:close/>
              </a:path>
              <a:path w="580389" h="76200">
                <a:moveTo>
                  <a:pt x="567182" y="31750"/>
                </a:moveTo>
                <a:lnTo>
                  <a:pt x="516382" y="31750"/>
                </a:lnTo>
                <a:lnTo>
                  <a:pt x="516382" y="44450"/>
                </a:lnTo>
                <a:lnTo>
                  <a:pt x="567182" y="44450"/>
                </a:lnTo>
                <a:lnTo>
                  <a:pt x="579882" y="38100"/>
                </a:lnTo>
                <a:lnTo>
                  <a:pt x="56718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" name="object 4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70731" y="5605653"/>
            <a:ext cx="101600" cy="215646"/>
          </a:xfrm>
          <a:prstGeom prst="rect">
            <a:avLst/>
          </a:prstGeom>
        </p:spPr>
      </p:pic>
      <p:sp>
        <p:nvSpPr>
          <p:cNvPr id="36" name="Номер слайда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59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92643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68636" y="507"/>
            <a:ext cx="8701193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Arial"/>
                <a:cs typeface="Arial"/>
              </a:rPr>
              <a:t>ДОЗУВАННЯ, </a:t>
            </a:r>
            <a:r>
              <a:rPr sz="1800" spc="-5" dirty="0">
                <a:latin typeface="Arial"/>
                <a:cs typeface="Arial"/>
              </a:rPr>
              <a:t>ПАКУВАННЯ </a:t>
            </a:r>
            <a:r>
              <a:rPr sz="1800" dirty="0">
                <a:latin typeface="Arial"/>
                <a:cs typeface="Arial"/>
              </a:rPr>
              <a:t>І </a:t>
            </a:r>
            <a:r>
              <a:rPr sz="1800" spc="-5" dirty="0">
                <a:latin typeface="Arial"/>
                <a:cs typeface="Arial"/>
              </a:rPr>
              <a:t>ОФОРМЛЕННЯ ДО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ВІДПУСКУ</a:t>
            </a:r>
          </a:p>
        </p:txBody>
      </p:sp>
      <p:sp>
        <p:nvSpPr>
          <p:cNvPr id="6" name="object 6"/>
          <p:cNvSpPr/>
          <p:nvPr/>
        </p:nvSpPr>
        <p:spPr>
          <a:xfrm>
            <a:off x="236729" y="284225"/>
            <a:ext cx="11717020" cy="1849120"/>
          </a:xfrm>
          <a:custGeom>
            <a:avLst/>
            <a:gdLst/>
            <a:ahLst/>
            <a:cxnLst/>
            <a:rect l="l" t="t" r="r" b="b"/>
            <a:pathLst>
              <a:path w="8787765" h="1849120">
                <a:moveTo>
                  <a:pt x="8787384" y="0"/>
                </a:moveTo>
                <a:lnTo>
                  <a:pt x="0" y="0"/>
                </a:lnTo>
                <a:lnTo>
                  <a:pt x="0" y="26301"/>
                </a:lnTo>
                <a:lnTo>
                  <a:pt x="0" y="1848612"/>
                </a:lnTo>
                <a:lnTo>
                  <a:pt x="8787384" y="1848612"/>
                </a:lnTo>
                <a:lnTo>
                  <a:pt x="8787384" y="26301"/>
                </a:lnTo>
                <a:lnTo>
                  <a:pt x="8787384" y="0"/>
                </a:lnTo>
                <a:close/>
              </a:path>
            </a:pathLst>
          </a:custGeom>
          <a:solidFill>
            <a:srgbClr val="FFFF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40020" y="322580"/>
            <a:ext cx="11514667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solidFill>
                  <a:schemeClr val="bg1"/>
                </a:solidFill>
                <a:latin typeface="Arial"/>
                <a:cs typeface="Arial"/>
              </a:rPr>
              <a:t>ДОЗУВАННЯ</a:t>
            </a:r>
            <a:r>
              <a:rPr sz="1400" b="1" spc="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ПОРОШКІВ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Дозування за масою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здійснюється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шляхом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відважування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окремих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ручних аптечних вагах.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наказі МОЗ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України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№ 812 від 17.10.2012 р.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СТ-Р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МЗУ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42-4. 5:2015 наведено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максимально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допустимі норми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відхилення в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масі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окремих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</a:t>
            </a:r>
            <a:r>
              <a:rPr sz="1400" b="1" spc="6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порошків.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0021" y="1176274"/>
            <a:ext cx="1143847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При</a:t>
            </a:r>
            <a:r>
              <a:rPr sz="1400" b="1" spc="-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масі: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78831" y="1176274"/>
            <a:ext cx="2197947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7780" algn="r">
              <a:lnSpc>
                <a:spcPct val="100000"/>
              </a:lnSpc>
              <a:spcBef>
                <a:spcPts val="95"/>
              </a:spcBef>
              <a:tabLst>
                <a:tab pos="1155065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0,1	±15%</a:t>
            </a:r>
            <a:endParaRPr sz="14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tabLst>
                <a:tab pos="913765" algn="l"/>
              </a:tabLst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0,11–0,30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±10%</a:t>
            </a:r>
            <a:endParaRPr sz="1400">
              <a:latin typeface="Arial"/>
              <a:cs typeface="Arial"/>
            </a:endParaRPr>
          </a:p>
          <a:p>
            <a:pPr marL="266700">
              <a:lnSpc>
                <a:spcPct val="100000"/>
              </a:lnSpc>
              <a:tabLst>
                <a:tab pos="1180465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0,31–1,0	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±5%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17498" y="1814830"/>
            <a:ext cx="198712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більше1,0</a:t>
            </a:r>
            <a:r>
              <a:rPr sz="1600" b="1" spc="-6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±3%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06663" y="3409823"/>
            <a:ext cx="2245360" cy="385445"/>
            <a:chOff x="229997" y="3409822"/>
            <a:chExt cx="1684020" cy="385445"/>
          </a:xfrm>
        </p:grpSpPr>
        <p:sp>
          <p:nvSpPr>
            <p:cNvPr id="12" name="object 12"/>
            <p:cNvSpPr/>
            <p:nvPr/>
          </p:nvSpPr>
          <p:spPr>
            <a:xfrm>
              <a:off x="235077" y="3414902"/>
              <a:ext cx="1673860" cy="375285"/>
            </a:xfrm>
            <a:custGeom>
              <a:avLst/>
              <a:gdLst/>
              <a:ahLst/>
              <a:cxnLst/>
              <a:rect l="l" t="t" r="r" b="b"/>
              <a:pathLst>
                <a:path w="1673860" h="375285">
                  <a:moveTo>
                    <a:pt x="1610867" y="0"/>
                  </a:moveTo>
                  <a:lnTo>
                    <a:pt x="62483" y="0"/>
                  </a:lnTo>
                  <a:lnTo>
                    <a:pt x="38163" y="4905"/>
                  </a:lnTo>
                  <a:lnTo>
                    <a:pt x="18302" y="18287"/>
                  </a:lnTo>
                  <a:lnTo>
                    <a:pt x="4910" y="38147"/>
                  </a:lnTo>
                  <a:lnTo>
                    <a:pt x="0" y="62484"/>
                  </a:lnTo>
                  <a:lnTo>
                    <a:pt x="0" y="312420"/>
                  </a:lnTo>
                  <a:lnTo>
                    <a:pt x="4910" y="336756"/>
                  </a:lnTo>
                  <a:lnTo>
                    <a:pt x="18302" y="356616"/>
                  </a:lnTo>
                  <a:lnTo>
                    <a:pt x="38163" y="369998"/>
                  </a:lnTo>
                  <a:lnTo>
                    <a:pt x="62483" y="374904"/>
                  </a:lnTo>
                  <a:lnTo>
                    <a:pt x="1610867" y="374904"/>
                  </a:lnTo>
                  <a:lnTo>
                    <a:pt x="1635204" y="369998"/>
                  </a:lnTo>
                  <a:lnTo>
                    <a:pt x="1655064" y="356616"/>
                  </a:lnTo>
                  <a:lnTo>
                    <a:pt x="1668446" y="336756"/>
                  </a:lnTo>
                  <a:lnTo>
                    <a:pt x="1673352" y="312420"/>
                  </a:lnTo>
                  <a:lnTo>
                    <a:pt x="1673352" y="62484"/>
                  </a:lnTo>
                  <a:lnTo>
                    <a:pt x="1668446" y="38147"/>
                  </a:lnTo>
                  <a:lnTo>
                    <a:pt x="1655064" y="18287"/>
                  </a:lnTo>
                  <a:lnTo>
                    <a:pt x="1635204" y="4905"/>
                  </a:lnTo>
                  <a:lnTo>
                    <a:pt x="1610867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5077" y="3414902"/>
              <a:ext cx="1673860" cy="375285"/>
            </a:xfrm>
            <a:custGeom>
              <a:avLst/>
              <a:gdLst/>
              <a:ahLst/>
              <a:cxnLst/>
              <a:rect l="l" t="t" r="r" b="b"/>
              <a:pathLst>
                <a:path w="1673860" h="375285">
                  <a:moveTo>
                    <a:pt x="0" y="62484"/>
                  </a:moveTo>
                  <a:lnTo>
                    <a:pt x="4910" y="38147"/>
                  </a:lnTo>
                  <a:lnTo>
                    <a:pt x="18302" y="18287"/>
                  </a:lnTo>
                  <a:lnTo>
                    <a:pt x="38163" y="4905"/>
                  </a:lnTo>
                  <a:lnTo>
                    <a:pt x="62483" y="0"/>
                  </a:lnTo>
                  <a:lnTo>
                    <a:pt x="1610867" y="0"/>
                  </a:lnTo>
                  <a:lnTo>
                    <a:pt x="1635204" y="4905"/>
                  </a:lnTo>
                  <a:lnTo>
                    <a:pt x="1655064" y="18287"/>
                  </a:lnTo>
                  <a:lnTo>
                    <a:pt x="1668446" y="38147"/>
                  </a:lnTo>
                  <a:lnTo>
                    <a:pt x="1673352" y="62484"/>
                  </a:lnTo>
                  <a:lnTo>
                    <a:pt x="1673352" y="312420"/>
                  </a:lnTo>
                  <a:lnTo>
                    <a:pt x="1668446" y="336756"/>
                  </a:lnTo>
                  <a:lnTo>
                    <a:pt x="1655064" y="356616"/>
                  </a:lnTo>
                  <a:lnTo>
                    <a:pt x="1635204" y="369998"/>
                  </a:lnTo>
                  <a:lnTo>
                    <a:pt x="1610867" y="374904"/>
                  </a:lnTo>
                  <a:lnTo>
                    <a:pt x="62483" y="374904"/>
                  </a:lnTo>
                  <a:lnTo>
                    <a:pt x="38163" y="369998"/>
                  </a:lnTo>
                  <a:lnTo>
                    <a:pt x="18302" y="356616"/>
                  </a:lnTo>
                  <a:lnTo>
                    <a:pt x="4910" y="336756"/>
                  </a:lnTo>
                  <a:lnTo>
                    <a:pt x="0" y="312420"/>
                  </a:lnTo>
                  <a:lnTo>
                    <a:pt x="0" y="6248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42637" y="3461765"/>
            <a:ext cx="1086273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10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400" b="1" spc="-40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в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717631" y="2744598"/>
            <a:ext cx="1905000" cy="587375"/>
            <a:chOff x="2038223" y="2744597"/>
            <a:chExt cx="1428750" cy="587375"/>
          </a:xfrm>
        </p:grpSpPr>
        <p:sp>
          <p:nvSpPr>
            <p:cNvPr id="16" name="object 16"/>
            <p:cNvSpPr/>
            <p:nvPr/>
          </p:nvSpPr>
          <p:spPr>
            <a:xfrm>
              <a:off x="2043303" y="2749677"/>
              <a:ext cx="1418590" cy="577215"/>
            </a:xfrm>
            <a:custGeom>
              <a:avLst/>
              <a:gdLst/>
              <a:ahLst/>
              <a:cxnLst/>
              <a:rect l="l" t="t" r="r" b="b"/>
              <a:pathLst>
                <a:path w="1418589" h="577214">
                  <a:moveTo>
                    <a:pt x="1321943" y="0"/>
                  </a:moveTo>
                  <a:lnTo>
                    <a:pt x="96139" y="0"/>
                  </a:lnTo>
                  <a:lnTo>
                    <a:pt x="58721" y="7556"/>
                  </a:lnTo>
                  <a:lnTo>
                    <a:pt x="28162" y="28162"/>
                  </a:lnTo>
                  <a:lnTo>
                    <a:pt x="7556" y="58721"/>
                  </a:lnTo>
                  <a:lnTo>
                    <a:pt x="0" y="96138"/>
                  </a:lnTo>
                  <a:lnTo>
                    <a:pt x="0" y="480695"/>
                  </a:lnTo>
                  <a:lnTo>
                    <a:pt x="7556" y="518112"/>
                  </a:lnTo>
                  <a:lnTo>
                    <a:pt x="28162" y="548671"/>
                  </a:lnTo>
                  <a:lnTo>
                    <a:pt x="58721" y="569277"/>
                  </a:lnTo>
                  <a:lnTo>
                    <a:pt x="96139" y="576834"/>
                  </a:lnTo>
                  <a:lnTo>
                    <a:pt x="1321943" y="576834"/>
                  </a:lnTo>
                  <a:lnTo>
                    <a:pt x="1359360" y="569277"/>
                  </a:lnTo>
                  <a:lnTo>
                    <a:pt x="1389919" y="548671"/>
                  </a:lnTo>
                  <a:lnTo>
                    <a:pt x="1410525" y="518112"/>
                  </a:lnTo>
                  <a:lnTo>
                    <a:pt x="1418082" y="480695"/>
                  </a:lnTo>
                  <a:lnTo>
                    <a:pt x="1418082" y="96138"/>
                  </a:lnTo>
                  <a:lnTo>
                    <a:pt x="1410525" y="58721"/>
                  </a:lnTo>
                  <a:lnTo>
                    <a:pt x="1389919" y="28162"/>
                  </a:lnTo>
                  <a:lnTo>
                    <a:pt x="1359360" y="7556"/>
                  </a:lnTo>
                  <a:lnTo>
                    <a:pt x="1321943" y="0"/>
                  </a:lnTo>
                  <a:close/>
                </a:path>
              </a:pathLst>
            </a:custGeom>
            <a:solidFill>
              <a:srgbClr val="FFFF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043303" y="2749677"/>
              <a:ext cx="1418590" cy="577215"/>
            </a:xfrm>
            <a:custGeom>
              <a:avLst/>
              <a:gdLst/>
              <a:ahLst/>
              <a:cxnLst/>
              <a:rect l="l" t="t" r="r" b="b"/>
              <a:pathLst>
                <a:path w="1418589" h="577214">
                  <a:moveTo>
                    <a:pt x="0" y="96138"/>
                  </a:moveTo>
                  <a:lnTo>
                    <a:pt x="7556" y="58721"/>
                  </a:lnTo>
                  <a:lnTo>
                    <a:pt x="28162" y="28162"/>
                  </a:lnTo>
                  <a:lnTo>
                    <a:pt x="58721" y="7556"/>
                  </a:lnTo>
                  <a:lnTo>
                    <a:pt x="96139" y="0"/>
                  </a:lnTo>
                  <a:lnTo>
                    <a:pt x="1321943" y="0"/>
                  </a:lnTo>
                  <a:lnTo>
                    <a:pt x="1359360" y="7556"/>
                  </a:lnTo>
                  <a:lnTo>
                    <a:pt x="1389919" y="28162"/>
                  </a:lnTo>
                  <a:lnTo>
                    <a:pt x="1410525" y="58721"/>
                  </a:lnTo>
                  <a:lnTo>
                    <a:pt x="1418082" y="96138"/>
                  </a:lnTo>
                  <a:lnTo>
                    <a:pt x="1418082" y="480695"/>
                  </a:lnTo>
                  <a:lnTo>
                    <a:pt x="1410525" y="518112"/>
                  </a:lnTo>
                  <a:lnTo>
                    <a:pt x="1389919" y="548671"/>
                  </a:lnTo>
                  <a:lnTo>
                    <a:pt x="1359360" y="569277"/>
                  </a:lnTo>
                  <a:lnTo>
                    <a:pt x="1321943" y="576834"/>
                  </a:lnTo>
                  <a:lnTo>
                    <a:pt x="96139" y="576834"/>
                  </a:lnTo>
                  <a:lnTo>
                    <a:pt x="58721" y="569277"/>
                  </a:lnTo>
                  <a:lnTo>
                    <a:pt x="28162" y="548671"/>
                  </a:lnTo>
                  <a:lnTo>
                    <a:pt x="7556" y="518112"/>
                  </a:lnTo>
                  <a:lnTo>
                    <a:pt x="0" y="480695"/>
                  </a:lnTo>
                  <a:lnTo>
                    <a:pt x="0" y="9613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127247" y="2806445"/>
            <a:ext cx="10845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7305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Капсули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папер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728805" y="3856354"/>
            <a:ext cx="1935480" cy="586740"/>
            <a:chOff x="2046604" y="3856354"/>
            <a:chExt cx="1451610" cy="586740"/>
          </a:xfrm>
        </p:grpSpPr>
        <p:sp>
          <p:nvSpPr>
            <p:cNvPr id="20" name="object 20"/>
            <p:cNvSpPr/>
            <p:nvPr/>
          </p:nvSpPr>
          <p:spPr>
            <a:xfrm>
              <a:off x="2051684" y="3861434"/>
              <a:ext cx="1441450" cy="576580"/>
            </a:xfrm>
            <a:custGeom>
              <a:avLst/>
              <a:gdLst/>
              <a:ahLst/>
              <a:cxnLst/>
              <a:rect l="l" t="t" r="r" b="b"/>
              <a:pathLst>
                <a:path w="1441450" h="576579">
                  <a:moveTo>
                    <a:pt x="1344929" y="0"/>
                  </a:moveTo>
                  <a:lnTo>
                    <a:pt x="96012" y="0"/>
                  </a:lnTo>
                  <a:lnTo>
                    <a:pt x="58614" y="7536"/>
                  </a:lnTo>
                  <a:lnTo>
                    <a:pt x="28098" y="28098"/>
                  </a:lnTo>
                  <a:lnTo>
                    <a:pt x="7536" y="58614"/>
                  </a:lnTo>
                  <a:lnTo>
                    <a:pt x="0" y="96012"/>
                  </a:lnTo>
                  <a:lnTo>
                    <a:pt x="0" y="480059"/>
                  </a:lnTo>
                  <a:lnTo>
                    <a:pt x="7536" y="517457"/>
                  </a:lnTo>
                  <a:lnTo>
                    <a:pt x="28098" y="547973"/>
                  </a:lnTo>
                  <a:lnTo>
                    <a:pt x="58614" y="568535"/>
                  </a:lnTo>
                  <a:lnTo>
                    <a:pt x="96012" y="576071"/>
                  </a:lnTo>
                  <a:lnTo>
                    <a:pt x="1344929" y="576071"/>
                  </a:lnTo>
                  <a:lnTo>
                    <a:pt x="1382327" y="568535"/>
                  </a:lnTo>
                  <a:lnTo>
                    <a:pt x="1412843" y="547973"/>
                  </a:lnTo>
                  <a:lnTo>
                    <a:pt x="1433405" y="517457"/>
                  </a:lnTo>
                  <a:lnTo>
                    <a:pt x="1440941" y="480059"/>
                  </a:lnTo>
                  <a:lnTo>
                    <a:pt x="1440941" y="96012"/>
                  </a:lnTo>
                  <a:lnTo>
                    <a:pt x="1433405" y="58614"/>
                  </a:lnTo>
                  <a:lnTo>
                    <a:pt x="1412843" y="28098"/>
                  </a:lnTo>
                  <a:lnTo>
                    <a:pt x="1382327" y="7536"/>
                  </a:lnTo>
                  <a:lnTo>
                    <a:pt x="1344929" y="0"/>
                  </a:lnTo>
                  <a:close/>
                </a:path>
              </a:pathLst>
            </a:custGeom>
            <a:solidFill>
              <a:srgbClr val="FFFF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051684" y="3861434"/>
              <a:ext cx="1441450" cy="576580"/>
            </a:xfrm>
            <a:custGeom>
              <a:avLst/>
              <a:gdLst/>
              <a:ahLst/>
              <a:cxnLst/>
              <a:rect l="l" t="t" r="r" b="b"/>
              <a:pathLst>
                <a:path w="1441450" h="576579">
                  <a:moveTo>
                    <a:pt x="0" y="96012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1344929" y="0"/>
                  </a:lnTo>
                  <a:lnTo>
                    <a:pt x="1382327" y="7536"/>
                  </a:lnTo>
                  <a:lnTo>
                    <a:pt x="1412843" y="28098"/>
                  </a:lnTo>
                  <a:lnTo>
                    <a:pt x="1433405" y="58614"/>
                  </a:lnTo>
                  <a:lnTo>
                    <a:pt x="1440941" y="96012"/>
                  </a:lnTo>
                  <a:lnTo>
                    <a:pt x="1440941" y="480059"/>
                  </a:lnTo>
                  <a:lnTo>
                    <a:pt x="1433405" y="517457"/>
                  </a:lnTo>
                  <a:lnTo>
                    <a:pt x="1412843" y="547973"/>
                  </a:lnTo>
                  <a:lnTo>
                    <a:pt x="1382327" y="568535"/>
                  </a:lnTo>
                  <a:lnTo>
                    <a:pt x="1344929" y="576071"/>
                  </a:lnTo>
                  <a:lnTo>
                    <a:pt x="96012" y="576071"/>
                  </a:lnTo>
                  <a:lnTo>
                    <a:pt x="58614" y="568535"/>
                  </a:lnTo>
                  <a:lnTo>
                    <a:pt x="28098" y="547973"/>
                  </a:lnTo>
                  <a:lnTo>
                    <a:pt x="7536" y="517457"/>
                  </a:lnTo>
                  <a:lnTo>
                    <a:pt x="0" y="480059"/>
                  </a:lnTo>
                  <a:lnTo>
                    <a:pt x="0" y="9601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011085" y="3917696"/>
            <a:ext cx="1369907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3462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Капсули 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ж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ел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а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инові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794335" y="2268348"/>
            <a:ext cx="7261013" cy="302895"/>
            <a:chOff x="3595751" y="2268347"/>
            <a:chExt cx="5445760" cy="302895"/>
          </a:xfrm>
        </p:grpSpPr>
        <p:sp>
          <p:nvSpPr>
            <p:cNvPr id="24" name="object 24"/>
            <p:cNvSpPr/>
            <p:nvPr/>
          </p:nvSpPr>
          <p:spPr>
            <a:xfrm>
              <a:off x="3600831" y="2273427"/>
              <a:ext cx="5435600" cy="292735"/>
            </a:xfrm>
            <a:custGeom>
              <a:avLst/>
              <a:gdLst/>
              <a:ahLst/>
              <a:cxnLst/>
              <a:rect l="l" t="t" r="r" b="b"/>
              <a:pathLst>
                <a:path w="5435600" h="292735">
                  <a:moveTo>
                    <a:pt x="5386578" y="0"/>
                  </a:moveTo>
                  <a:lnTo>
                    <a:pt x="48768" y="0"/>
                  </a:lnTo>
                  <a:lnTo>
                    <a:pt x="29789" y="3833"/>
                  </a:lnTo>
                  <a:lnTo>
                    <a:pt x="14287" y="14287"/>
                  </a:lnTo>
                  <a:lnTo>
                    <a:pt x="3833" y="29789"/>
                  </a:lnTo>
                  <a:lnTo>
                    <a:pt x="0" y="48768"/>
                  </a:lnTo>
                  <a:lnTo>
                    <a:pt x="0" y="243839"/>
                  </a:lnTo>
                  <a:lnTo>
                    <a:pt x="3833" y="262818"/>
                  </a:lnTo>
                  <a:lnTo>
                    <a:pt x="14287" y="278320"/>
                  </a:lnTo>
                  <a:lnTo>
                    <a:pt x="29789" y="288774"/>
                  </a:lnTo>
                  <a:lnTo>
                    <a:pt x="48768" y="292608"/>
                  </a:lnTo>
                  <a:lnTo>
                    <a:pt x="5386578" y="292608"/>
                  </a:lnTo>
                  <a:lnTo>
                    <a:pt x="5405556" y="288774"/>
                  </a:lnTo>
                  <a:lnTo>
                    <a:pt x="5421058" y="278320"/>
                  </a:lnTo>
                  <a:lnTo>
                    <a:pt x="5431512" y="262818"/>
                  </a:lnTo>
                  <a:lnTo>
                    <a:pt x="5435346" y="243839"/>
                  </a:lnTo>
                  <a:lnTo>
                    <a:pt x="5435346" y="48768"/>
                  </a:lnTo>
                  <a:lnTo>
                    <a:pt x="5431512" y="29789"/>
                  </a:lnTo>
                  <a:lnTo>
                    <a:pt x="5421058" y="14287"/>
                  </a:lnTo>
                  <a:lnTo>
                    <a:pt x="5405556" y="3833"/>
                  </a:lnTo>
                  <a:lnTo>
                    <a:pt x="5386578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600831" y="2273427"/>
              <a:ext cx="5435600" cy="292735"/>
            </a:xfrm>
            <a:custGeom>
              <a:avLst/>
              <a:gdLst/>
              <a:ahLst/>
              <a:cxnLst/>
              <a:rect l="l" t="t" r="r" b="b"/>
              <a:pathLst>
                <a:path w="5435600" h="292735">
                  <a:moveTo>
                    <a:pt x="0" y="48768"/>
                  </a:moveTo>
                  <a:lnTo>
                    <a:pt x="3833" y="29789"/>
                  </a:lnTo>
                  <a:lnTo>
                    <a:pt x="14287" y="14287"/>
                  </a:lnTo>
                  <a:lnTo>
                    <a:pt x="29789" y="3833"/>
                  </a:lnTo>
                  <a:lnTo>
                    <a:pt x="48768" y="0"/>
                  </a:lnTo>
                  <a:lnTo>
                    <a:pt x="5386578" y="0"/>
                  </a:lnTo>
                  <a:lnTo>
                    <a:pt x="5405556" y="3833"/>
                  </a:lnTo>
                  <a:lnTo>
                    <a:pt x="5421058" y="14287"/>
                  </a:lnTo>
                  <a:lnTo>
                    <a:pt x="5431512" y="29789"/>
                  </a:lnTo>
                  <a:lnTo>
                    <a:pt x="5435346" y="48768"/>
                  </a:lnTo>
                  <a:lnTo>
                    <a:pt x="5435346" y="243839"/>
                  </a:lnTo>
                  <a:lnTo>
                    <a:pt x="5431512" y="262818"/>
                  </a:lnTo>
                  <a:lnTo>
                    <a:pt x="5421058" y="278320"/>
                  </a:lnTo>
                  <a:lnTo>
                    <a:pt x="5405556" y="288774"/>
                  </a:lnTo>
                  <a:lnTo>
                    <a:pt x="5386578" y="292608"/>
                  </a:lnTo>
                  <a:lnTo>
                    <a:pt x="48768" y="292608"/>
                  </a:lnTo>
                  <a:lnTo>
                    <a:pt x="29789" y="288774"/>
                  </a:lnTo>
                  <a:lnTo>
                    <a:pt x="14287" y="278320"/>
                  </a:lnTo>
                  <a:lnTo>
                    <a:pt x="3833" y="262818"/>
                  </a:lnTo>
                  <a:lnTo>
                    <a:pt x="0" y="243839"/>
                  </a:lnTo>
                  <a:lnTo>
                    <a:pt x="0" y="48768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123094" y="2295651"/>
            <a:ext cx="4603327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прості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(для не гігроскопічних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речовин)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915238" y="2641727"/>
            <a:ext cx="7139940" cy="793115"/>
            <a:chOff x="3686428" y="2641726"/>
            <a:chExt cx="5354955" cy="793115"/>
          </a:xfrm>
        </p:grpSpPr>
        <p:sp>
          <p:nvSpPr>
            <p:cNvPr id="28" name="object 28"/>
            <p:cNvSpPr/>
            <p:nvPr/>
          </p:nvSpPr>
          <p:spPr>
            <a:xfrm>
              <a:off x="3691508" y="2646806"/>
              <a:ext cx="5344795" cy="782955"/>
            </a:xfrm>
            <a:custGeom>
              <a:avLst/>
              <a:gdLst/>
              <a:ahLst/>
              <a:cxnLst/>
              <a:rect l="l" t="t" r="r" b="b"/>
              <a:pathLst>
                <a:path w="5344795" h="782954">
                  <a:moveTo>
                    <a:pt x="5214239" y="0"/>
                  </a:moveTo>
                  <a:lnTo>
                    <a:pt x="130428" y="0"/>
                  </a:lnTo>
                  <a:lnTo>
                    <a:pt x="79670" y="10253"/>
                  </a:lnTo>
                  <a:lnTo>
                    <a:pt x="38211" y="38211"/>
                  </a:lnTo>
                  <a:lnTo>
                    <a:pt x="10253" y="79670"/>
                  </a:lnTo>
                  <a:lnTo>
                    <a:pt x="0" y="130428"/>
                  </a:lnTo>
                  <a:lnTo>
                    <a:pt x="0" y="652144"/>
                  </a:lnTo>
                  <a:lnTo>
                    <a:pt x="10253" y="702903"/>
                  </a:lnTo>
                  <a:lnTo>
                    <a:pt x="38211" y="744362"/>
                  </a:lnTo>
                  <a:lnTo>
                    <a:pt x="79670" y="772320"/>
                  </a:lnTo>
                  <a:lnTo>
                    <a:pt x="130428" y="782573"/>
                  </a:lnTo>
                  <a:lnTo>
                    <a:pt x="5214239" y="782573"/>
                  </a:lnTo>
                  <a:lnTo>
                    <a:pt x="5264997" y="772320"/>
                  </a:lnTo>
                  <a:lnTo>
                    <a:pt x="5306456" y="744362"/>
                  </a:lnTo>
                  <a:lnTo>
                    <a:pt x="5334414" y="702903"/>
                  </a:lnTo>
                  <a:lnTo>
                    <a:pt x="5344668" y="652144"/>
                  </a:lnTo>
                  <a:lnTo>
                    <a:pt x="5344668" y="130428"/>
                  </a:lnTo>
                  <a:lnTo>
                    <a:pt x="5334414" y="79670"/>
                  </a:lnTo>
                  <a:lnTo>
                    <a:pt x="5306456" y="38211"/>
                  </a:lnTo>
                  <a:lnTo>
                    <a:pt x="5264997" y="10253"/>
                  </a:lnTo>
                  <a:lnTo>
                    <a:pt x="5214239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691508" y="2646806"/>
              <a:ext cx="5344795" cy="782955"/>
            </a:xfrm>
            <a:custGeom>
              <a:avLst/>
              <a:gdLst/>
              <a:ahLst/>
              <a:cxnLst/>
              <a:rect l="l" t="t" r="r" b="b"/>
              <a:pathLst>
                <a:path w="5344795" h="782954">
                  <a:moveTo>
                    <a:pt x="0" y="130428"/>
                  </a:moveTo>
                  <a:lnTo>
                    <a:pt x="10253" y="79670"/>
                  </a:lnTo>
                  <a:lnTo>
                    <a:pt x="38211" y="38211"/>
                  </a:lnTo>
                  <a:lnTo>
                    <a:pt x="79670" y="10253"/>
                  </a:lnTo>
                  <a:lnTo>
                    <a:pt x="130428" y="0"/>
                  </a:lnTo>
                  <a:lnTo>
                    <a:pt x="5214239" y="0"/>
                  </a:lnTo>
                  <a:lnTo>
                    <a:pt x="5264997" y="10253"/>
                  </a:lnTo>
                  <a:lnTo>
                    <a:pt x="5306456" y="38211"/>
                  </a:lnTo>
                  <a:lnTo>
                    <a:pt x="5334414" y="79670"/>
                  </a:lnTo>
                  <a:lnTo>
                    <a:pt x="5344668" y="130428"/>
                  </a:lnTo>
                  <a:lnTo>
                    <a:pt x="5344668" y="652144"/>
                  </a:lnTo>
                  <a:lnTo>
                    <a:pt x="5334414" y="702903"/>
                  </a:lnTo>
                  <a:lnTo>
                    <a:pt x="5306456" y="744362"/>
                  </a:lnTo>
                  <a:lnTo>
                    <a:pt x="5264997" y="772320"/>
                  </a:lnTo>
                  <a:lnTo>
                    <a:pt x="5214239" y="782573"/>
                  </a:lnTo>
                  <a:lnTo>
                    <a:pt x="130428" y="782573"/>
                  </a:lnTo>
                  <a:lnTo>
                    <a:pt x="79670" y="772320"/>
                  </a:lnTo>
                  <a:lnTo>
                    <a:pt x="38211" y="744362"/>
                  </a:lnTo>
                  <a:lnTo>
                    <a:pt x="10253" y="702903"/>
                  </a:lnTo>
                  <a:lnTo>
                    <a:pt x="0" y="652144"/>
                  </a:lnTo>
                  <a:lnTo>
                    <a:pt x="0" y="13042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642526" y="2700527"/>
            <a:ext cx="568706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вощані або парафіновані (для гігроскопічних,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вивітрювальних, що окиснюються,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поглинають  вуглекислоту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повітря</a:t>
            </a:r>
            <a:r>
              <a:rPr sz="1400" b="1" spc="5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речовин)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114373" y="3495928"/>
            <a:ext cx="7084907" cy="337185"/>
            <a:chOff x="3835780" y="3495928"/>
            <a:chExt cx="5313680" cy="337185"/>
          </a:xfrm>
        </p:grpSpPr>
        <p:sp>
          <p:nvSpPr>
            <p:cNvPr id="32" name="object 32"/>
            <p:cNvSpPr/>
            <p:nvPr/>
          </p:nvSpPr>
          <p:spPr>
            <a:xfrm>
              <a:off x="3840860" y="3501008"/>
              <a:ext cx="5303520" cy="327025"/>
            </a:xfrm>
            <a:custGeom>
              <a:avLst/>
              <a:gdLst/>
              <a:ahLst/>
              <a:cxnLst/>
              <a:rect l="l" t="t" r="r" b="b"/>
              <a:pathLst>
                <a:path w="5303520" h="327025">
                  <a:moveTo>
                    <a:pt x="5249037" y="0"/>
                  </a:moveTo>
                  <a:lnTo>
                    <a:pt x="54483" y="0"/>
                  </a:lnTo>
                  <a:lnTo>
                    <a:pt x="33272" y="4280"/>
                  </a:lnTo>
                  <a:lnTo>
                    <a:pt x="15954" y="15954"/>
                  </a:lnTo>
                  <a:lnTo>
                    <a:pt x="4280" y="33272"/>
                  </a:lnTo>
                  <a:lnTo>
                    <a:pt x="0" y="54482"/>
                  </a:lnTo>
                  <a:lnTo>
                    <a:pt x="0" y="272414"/>
                  </a:lnTo>
                  <a:lnTo>
                    <a:pt x="4280" y="293625"/>
                  </a:lnTo>
                  <a:lnTo>
                    <a:pt x="15954" y="310943"/>
                  </a:lnTo>
                  <a:lnTo>
                    <a:pt x="33272" y="322617"/>
                  </a:lnTo>
                  <a:lnTo>
                    <a:pt x="54483" y="326897"/>
                  </a:lnTo>
                  <a:lnTo>
                    <a:pt x="5249037" y="326897"/>
                  </a:lnTo>
                  <a:lnTo>
                    <a:pt x="5270247" y="322617"/>
                  </a:lnTo>
                  <a:lnTo>
                    <a:pt x="5287565" y="310943"/>
                  </a:lnTo>
                  <a:lnTo>
                    <a:pt x="5299239" y="293625"/>
                  </a:lnTo>
                  <a:lnTo>
                    <a:pt x="5303520" y="272414"/>
                  </a:lnTo>
                  <a:lnTo>
                    <a:pt x="5303520" y="54482"/>
                  </a:lnTo>
                  <a:lnTo>
                    <a:pt x="5299239" y="33272"/>
                  </a:lnTo>
                  <a:lnTo>
                    <a:pt x="5287565" y="15954"/>
                  </a:lnTo>
                  <a:lnTo>
                    <a:pt x="5270247" y="4280"/>
                  </a:lnTo>
                  <a:lnTo>
                    <a:pt x="5249037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840860" y="3501008"/>
              <a:ext cx="5303520" cy="327025"/>
            </a:xfrm>
            <a:custGeom>
              <a:avLst/>
              <a:gdLst/>
              <a:ahLst/>
              <a:cxnLst/>
              <a:rect l="l" t="t" r="r" b="b"/>
              <a:pathLst>
                <a:path w="5303520" h="327025">
                  <a:moveTo>
                    <a:pt x="0" y="54482"/>
                  </a:moveTo>
                  <a:lnTo>
                    <a:pt x="4280" y="33272"/>
                  </a:lnTo>
                  <a:lnTo>
                    <a:pt x="15954" y="15954"/>
                  </a:lnTo>
                  <a:lnTo>
                    <a:pt x="33272" y="4280"/>
                  </a:lnTo>
                  <a:lnTo>
                    <a:pt x="54483" y="0"/>
                  </a:lnTo>
                  <a:lnTo>
                    <a:pt x="5249037" y="0"/>
                  </a:lnTo>
                  <a:lnTo>
                    <a:pt x="5270247" y="4280"/>
                  </a:lnTo>
                  <a:lnTo>
                    <a:pt x="5287565" y="15954"/>
                  </a:lnTo>
                  <a:lnTo>
                    <a:pt x="5299239" y="33272"/>
                  </a:lnTo>
                  <a:lnTo>
                    <a:pt x="5303520" y="54482"/>
                  </a:lnTo>
                  <a:lnTo>
                    <a:pt x="5303520" y="272414"/>
                  </a:lnTo>
                  <a:lnTo>
                    <a:pt x="5299239" y="293625"/>
                  </a:lnTo>
                  <a:lnTo>
                    <a:pt x="5287565" y="310943"/>
                  </a:lnTo>
                  <a:lnTo>
                    <a:pt x="5270247" y="322617"/>
                  </a:lnTo>
                  <a:lnTo>
                    <a:pt x="5249037" y="326897"/>
                  </a:lnTo>
                  <a:lnTo>
                    <a:pt x="54483" y="326897"/>
                  </a:lnTo>
                  <a:lnTo>
                    <a:pt x="33272" y="322617"/>
                  </a:lnTo>
                  <a:lnTo>
                    <a:pt x="15954" y="310943"/>
                  </a:lnTo>
                  <a:lnTo>
                    <a:pt x="4280" y="293625"/>
                  </a:lnTo>
                  <a:lnTo>
                    <a:pt x="0" y="272414"/>
                  </a:lnTo>
                  <a:lnTo>
                    <a:pt x="0" y="5448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875529" y="3540252"/>
            <a:ext cx="556090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пергаментні (для пахучих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барвних</a:t>
            </a:r>
            <a:r>
              <a:rPr sz="1400" b="1" spc="7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речовин</a:t>
            </a:r>
            <a:r>
              <a:rPr sz="1400" b="1" spc="-10" dirty="0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952830" y="3860927"/>
            <a:ext cx="7102687" cy="581660"/>
            <a:chOff x="3714622" y="3860927"/>
            <a:chExt cx="5327015" cy="581660"/>
          </a:xfrm>
        </p:grpSpPr>
        <p:sp>
          <p:nvSpPr>
            <p:cNvPr id="36" name="object 36"/>
            <p:cNvSpPr/>
            <p:nvPr/>
          </p:nvSpPr>
          <p:spPr>
            <a:xfrm>
              <a:off x="3719702" y="3866007"/>
              <a:ext cx="5316855" cy="571500"/>
            </a:xfrm>
            <a:custGeom>
              <a:avLst/>
              <a:gdLst/>
              <a:ahLst/>
              <a:cxnLst/>
              <a:rect l="l" t="t" r="r" b="b"/>
              <a:pathLst>
                <a:path w="5316855" h="571500">
                  <a:moveTo>
                    <a:pt x="5221224" y="0"/>
                  </a:moveTo>
                  <a:lnTo>
                    <a:pt x="95250" y="0"/>
                  </a:lnTo>
                  <a:lnTo>
                    <a:pt x="58185" y="7489"/>
                  </a:lnTo>
                  <a:lnTo>
                    <a:pt x="27908" y="27908"/>
                  </a:lnTo>
                  <a:lnTo>
                    <a:pt x="7489" y="58185"/>
                  </a:lnTo>
                  <a:lnTo>
                    <a:pt x="0" y="95250"/>
                  </a:lnTo>
                  <a:lnTo>
                    <a:pt x="0" y="476250"/>
                  </a:lnTo>
                  <a:lnTo>
                    <a:pt x="7489" y="513314"/>
                  </a:lnTo>
                  <a:lnTo>
                    <a:pt x="27908" y="543591"/>
                  </a:lnTo>
                  <a:lnTo>
                    <a:pt x="58185" y="564010"/>
                  </a:lnTo>
                  <a:lnTo>
                    <a:pt x="95250" y="571500"/>
                  </a:lnTo>
                  <a:lnTo>
                    <a:pt x="5221224" y="571500"/>
                  </a:lnTo>
                  <a:lnTo>
                    <a:pt x="5258288" y="564010"/>
                  </a:lnTo>
                  <a:lnTo>
                    <a:pt x="5288565" y="543591"/>
                  </a:lnTo>
                  <a:lnTo>
                    <a:pt x="5308984" y="513314"/>
                  </a:lnTo>
                  <a:lnTo>
                    <a:pt x="5316474" y="476250"/>
                  </a:lnTo>
                  <a:lnTo>
                    <a:pt x="5316474" y="95250"/>
                  </a:lnTo>
                  <a:lnTo>
                    <a:pt x="5308984" y="58185"/>
                  </a:lnTo>
                  <a:lnTo>
                    <a:pt x="5288565" y="27908"/>
                  </a:lnTo>
                  <a:lnTo>
                    <a:pt x="5258288" y="7489"/>
                  </a:lnTo>
                  <a:lnTo>
                    <a:pt x="5221224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719702" y="3866007"/>
              <a:ext cx="5316855" cy="571500"/>
            </a:xfrm>
            <a:custGeom>
              <a:avLst/>
              <a:gdLst/>
              <a:ahLst/>
              <a:cxnLst/>
              <a:rect l="l" t="t" r="r" b="b"/>
              <a:pathLst>
                <a:path w="5316855" h="571500">
                  <a:moveTo>
                    <a:pt x="0" y="95250"/>
                  </a:moveTo>
                  <a:lnTo>
                    <a:pt x="7489" y="58185"/>
                  </a:lnTo>
                  <a:lnTo>
                    <a:pt x="27908" y="27908"/>
                  </a:lnTo>
                  <a:lnTo>
                    <a:pt x="58185" y="7489"/>
                  </a:lnTo>
                  <a:lnTo>
                    <a:pt x="95250" y="0"/>
                  </a:lnTo>
                  <a:lnTo>
                    <a:pt x="5221224" y="0"/>
                  </a:lnTo>
                  <a:lnTo>
                    <a:pt x="5258288" y="7489"/>
                  </a:lnTo>
                  <a:lnTo>
                    <a:pt x="5288565" y="27908"/>
                  </a:lnTo>
                  <a:lnTo>
                    <a:pt x="5308984" y="58185"/>
                  </a:lnTo>
                  <a:lnTo>
                    <a:pt x="5316474" y="95250"/>
                  </a:lnTo>
                  <a:lnTo>
                    <a:pt x="5316474" y="476250"/>
                  </a:lnTo>
                  <a:lnTo>
                    <a:pt x="5308984" y="513314"/>
                  </a:lnTo>
                  <a:lnTo>
                    <a:pt x="5288565" y="543591"/>
                  </a:lnTo>
                  <a:lnTo>
                    <a:pt x="5258288" y="564010"/>
                  </a:lnTo>
                  <a:lnTo>
                    <a:pt x="5221224" y="571500"/>
                  </a:lnTo>
                  <a:lnTo>
                    <a:pt x="95250" y="571500"/>
                  </a:lnTo>
                  <a:lnTo>
                    <a:pt x="58185" y="564010"/>
                  </a:lnTo>
                  <a:lnTo>
                    <a:pt x="27908" y="543591"/>
                  </a:lnTo>
                  <a:lnTo>
                    <a:pt x="7489" y="51331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5415619" y="3920997"/>
            <a:ext cx="617728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21205" marR="5080" indent="-2009139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вказівкою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лікаря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для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маскування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смаку, кольору,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запаху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2728806" y="4504054"/>
            <a:ext cx="9326879" cy="784860"/>
            <a:chOff x="2046604" y="4504054"/>
            <a:chExt cx="6995159" cy="784860"/>
          </a:xfrm>
        </p:grpSpPr>
        <p:sp>
          <p:nvSpPr>
            <p:cNvPr id="40" name="object 40"/>
            <p:cNvSpPr/>
            <p:nvPr/>
          </p:nvSpPr>
          <p:spPr>
            <a:xfrm>
              <a:off x="2051684" y="4941950"/>
              <a:ext cx="1441450" cy="341630"/>
            </a:xfrm>
            <a:custGeom>
              <a:avLst/>
              <a:gdLst/>
              <a:ahLst/>
              <a:cxnLst/>
              <a:rect l="l" t="t" r="r" b="b"/>
              <a:pathLst>
                <a:path w="1441450" h="341629">
                  <a:moveTo>
                    <a:pt x="1384045" y="0"/>
                  </a:moveTo>
                  <a:lnTo>
                    <a:pt x="56895" y="0"/>
                  </a:lnTo>
                  <a:lnTo>
                    <a:pt x="34772" y="4478"/>
                  </a:lnTo>
                  <a:lnTo>
                    <a:pt x="16684" y="16684"/>
                  </a:lnTo>
                  <a:lnTo>
                    <a:pt x="4478" y="34772"/>
                  </a:lnTo>
                  <a:lnTo>
                    <a:pt x="0" y="56896"/>
                  </a:lnTo>
                  <a:lnTo>
                    <a:pt x="0" y="284480"/>
                  </a:lnTo>
                  <a:lnTo>
                    <a:pt x="4478" y="306603"/>
                  </a:lnTo>
                  <a:lnTo>
                    <a:pt x="16684" y="324691"/>
                  </a:lnTo>
                  <a:lnTo>
                    <a:pt x="34772" y="336897"/>
                  </a:lnTo>
                  <a:lnTo>
                    <a:pt x="56895" y="341376"/>
                  </a:lnTo>
                  <a:lnTo>
                    <a:pt x="1384045" y="341376"/>
                  </a:lnTo>
                  <a:lnTo>
                    <a:pt x="1406169" y="336897"/>
                  </a:lnTo>
                  <a:lnTo>
                    <a:pt x="1424257" y="324691"/>
                  </a:lnTo>
                  <a:lnTo>
                    <a:pt x="1436463" y="306603"/>
                  </a:lnTo>
                  <a:lnTo>
                    <a:pt x="1440941" y="284480"/>
                  </a:lnTo>
                  <a:lnTo>
                    <a:pt x="1440941" y="56896"/>
                  </a:lnTo>
                  <a:lnTo>
                    <a:pt x="1436463" y="34772"/>
                  </a:lnTo>
                  <a:lnTo>
                    <a:pt x="1424257" y="16684"/>
                  </a:lnTo>
                  <a:lnTo>
                    <a:pt x="1406169" y="4478"/>
                  </a:lnTo>
                  <a:lnTo>
                    <a:pt x="1384045" y="0"/>
                  </a:lnTo>
                  <a:close/>
                </a:path>
              </a:pathLst>
            </a:custGeom>
            <a:solidFill>
              <a:srgbClr val="FFFF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051684" y="4941950"/>
              <a:ext cx="1441450" cy="341630"/>
            </a:xfrm>
            <a:custGeom>
              <a:avLst/>
              <a:gdLst/>
              <a:ahLst/>
              <a:cxnLst/>
              <a:rect l="l" t="t" r="r" b="b"/>
              <a:pathLst>
                <a:path w="1441450" h="341629">
                  <a:moveTo>
                    <a:pt x="0" y="56896"/>
                  </a:moveTo>
                  <a:lnTo>
                    <a:pt x="4478" y="34772"/>
                  </a:lnTo>
                  <a:lnTo>
                    <a:pt x="16684" y="16684"/>
                  </a:lnTo>
                  <a:lnTo>
                    <a:pt x="34772" y="4478"/>
                  </a:lnTo>
                  <a:lnTo>
                    <a:pt x="56895" y="0"/>
                  </a:lnTo>
                  <a:lnTo>
                    <a:pt x="1384045" y="0"/>
                  </a:lnTo>
                  <a:lnTo>
                    <a:pt x="1406169" y="4478"/>
                  </a:lnTo>
                  <a:lnTo>
                    <a:pt x="1424257" y="16684"/>
                  </a:lnTo>
                  <a:lnTo>
                    <a:pt x="1436463" y="34772"/>
                  </a:lnTo>
                  <a:lnTo>
                    <a:pt x="1440941" y="56896"/>
                  </a:lnTo>
                  <a:lnTo>
                    <a:pt x="1440941" y="284480"/>
                  </a:lnTo>
                  <a:lnTo>
                    <a:pt x="1436463" y="306603"/>
                  </a:lnTo>
                  <a:lnTo>
                    <a:pt x="1424257" y="324691"/>
                  </a:lnTo>
                  <a:lnTo>
                    <a:pt x="1406169" y="336897"/>
                  </a:lnTo>
                  <a:lnTo>
                    <a:pt x="1384045" y="341376"/>
                  </a:lnTo>
                  <a:lnTo>
                    <a:pt x="56895" y="341376"/>
                  </a:lnTo>
                  <a:lnTo>
                    <a:pt x="34772" y="336897"/>
                  </a:lnTo>
                  <a:lnTo>
                    <a:pt x="16684" y="324691"/>
                  </a:lnTo>
                  <a:lnTo>
                    <a:pt x="4478" y="306603"/>
                  </a:lnTo>
                  <a:lnTo>
                    <a:pt x="0" y="284480"/>
                  </a:lnTo>
                  <a:lnTo>
                    <a:pt x="0" y="5689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709034" y="4509134"/>
              <a:ext cx="5327650" cy="504825"/>
            </a:xfrm>
            <a:custGeom>
              <a:avLst/>
              <a:gdLst/>
              <a:ahLst/>
              <a:cxnLst/>
              <a:rect l="l" t="t" r="r" b="b"/>
              <a:pathLst>
                <a:path w="5327650" h="504825">
                  <a:moveTo>
                    <a:pt x="5243068" y="0"/>
                  </a:moveTo>
                  <a:lnTo>
                    <a:pt x="84074" y="0"/>
                  </a:lnTo>
                  <a:lnTo>
                    <a:pt x="51327" y="6600"/>
                  </a:lnTo>
                  <a:lnTo>
                    <a:pt x="24606" y="24606"/>
                  </a:lnTo>
                  <a:lnTo>
                    <a:pt x="6600" y="51327"/>
                  </a:lnTo>
                  <a:lnTo>
                    <a:pt x="0" y="84073"/>
                  </a:lnTo>
                  <a:lnTo>
                    <a:pt x="0" y="420369"/>
                  </a:lnTo>
                  <a:lnTo>
                    <a:pt x="6600" y="453116"/>
                  </a:lnTo>
                  <a:lnTo>
                    <a:pt x="24606" y="479837"/>
                  </a:lnTo>
                  <a:lnTo>
                    <a:pt x="51327" y="497843"/>
                  </a:lnTo>
                  <a:lnTo>
                    <a:pt x="84074" y="504444"/>
                  </a:lnTo>
                  <a:lnTo>
                    <a:pt x="5243068" y="504444"/>
                  </a:lnTo>
                  <a:lnTo>
                    <a:pt x="5275814" y="497843"/>
                  </a:lnTo>
                  <a:lnTo>
                    <a:pt x="5302535" y="479837"/>
                  </a:lnTo>
                  <a:lnTo>
                    <a:pt x="5320541" y="453116"/>
                  </a:lnTo>
                  <a:lnTo>
                    <a:pt x="5327142" y="420369"/>
                  </a:lnTo>
                  <a:lnTo>
                    <a:pt x="5327142" y="84073"/>
                  </a:lnTo>
                  <a:lnTo>
                    <a:pt x="5320541" y="51327"/>
                  </a:lnTo>
                  <a:lnTo>
                    <a:pt x="5302535" y="24606"/>
                  </a:lnTo>
                  <a:lnTo>
                    <a:pt x="5275814" y="6600"/>
                  </a:lnTo>
                  <a:lnTo>
                    <a:pt x="5243068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709034" y="4509134"/>
              <a:ext cx="5327650" cy="504825"/>
            </a:xfrm>
            <a:custGeom>
              <a:avLst/>
              <a:gdLst/>
              <a:ahLst/>
              <a:cxnLst/>
              <a:rect l="l" t="t" r="r" b="b"/>
              <a:pathLst>
                <a:path w="5327650" h="504825">
                  <a:moveTo>
                    <a:pt x="0" y="84073"/>
                  </a:moveTo>
                  <a:lnTo>
                    <a:pt x="6600" y="51327"/>
                  </a:lnTo>
                  <a:lnTo>
                    <a:pt x="24606" y="24606"/>
                  </a:lnTo>
                  <a:lnTo>
                    <a:pt x="51327" y="6600"/>
                  </a:lnTo>
                  <a:lnTo>
                    <a:pt x="84074" y="0"/>
                  </a:lnTo>
                  <a:lnTo>
                    <a:pt x="5243068" y="0"/>
                  </a:lnTo>
                  <a:lnTo>
                    <a:pt x="5275814" y="6600"/>
                  </a:lnTo>
                  <a:lnTo>
                    <a:pt x="5302535" y="24606"/>
                  </a:lnTo>
                  <a:lnTo>
                    <a:pt x="5320541" y="51327"/>
                  </a:lnTo>
                  <a:lnTo>
                    <a:pt x="5327142" y="84073"/>
                  </a:lnTo>
                  <a:lnTo>
                    <a:pt x="5327142" y="420369"/>
                  </a:lnTo>
                  <a:lnTo>
                    <a:pt x="5320541" y="453116"/>
                  </a:lnTo>
                  <a:lnTo>
                    <a:pt x="5302535" y="479837"/>
                  </a:lnTo>
                  <a:lnTo>
                    <a:pt x="5275814" y="497843"/>
                  </a:lnTo>
                  <a:lnTo>
                    <a:pt x="5243068" y="504444"/>
                  </a:lnTo>
                  <a:lnTo>
                    <a:pt x="84074" y="504444"/>
                  </a:lnTo>
                  <a:lnTo>
                    <a:pt x="51327" y="497843"/>
                  </a:lnTo>
                  <a:lnTo>
                    <a:pt x="24606" y="479837"/>
                  </a:lnTo>
                  <a:lnTo>
                    <a:pt x="6600" y="453116"/>
                  </a:lnTo>
                  <a:lnTo>
                    <a:pt x="0" y="420369"/>
                  </a:lnTo>
                  <a:lnTo>
                    <a:pt x="0" y="8407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335527" y="4530597"/>
            <a:ext cx="8459893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96365" algn="ctr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склянні, з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пластмасовою кришкою,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що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нагвинчується</a:t>
            </a:r>
            <a:r>
              <a:rPr sz="1400" b="1" spc="1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</a:t>
            </a:r>
            <a:endParaRPr sz="1400">
              <a:latin typeface="Arial"/>
              <a:cs typeface="Arial"/>
            </a:endParaRPr>
          </a:p>
          <a:p>
            <a:pPr marL="1396365" algn="ctr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прокладкою</a:t>
            </a:r>
            <a:endParaRPr sz="1400">
              <a:latin typeface="Arial"/>
              <a:cs typeface="Arial"/>
            </a:endParaRPr>
          </a:p>
          <a:p>
            <a:pPr marR="5797550" algn="ctr">
              <a:lnSpc>
                <a:spcPct val="100000"/>
              </a:lnSpc>
              <a:spcBef>
                <a:spcPts val="240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банки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4938605" y="5704205"/>
            <a:ext cx="7117080" cy="467359"/>
            <a:chOff x="3703954" y="5704204"/>
            <a:chExt cx="5337810" cy="467359"/>
          </a:xfrm>
        </p:grpSpPr>
        <p:sp>
          <p:nvSpPr>
            <p:cNvPr id="46" name="object 46"/>
            <p:cNvSpPr/>
            <p:nvPr/>
          </p:nvSpPr>
          <p:spPr>
            <a:xfrm>
              <a:off x="3709034" y="5709284"/>
              <a:ext cx="5327650" cy="457200"/>
            </a:xfrm>
            <a:custGeom>
              <a:avLst/>
              <a:gdLst/>
              <a:ahLst/>
              <a:cxnLst/>
              <a:rect l="l" t="t" r="r" b="b"/>
              <a:pathLst>
                <a:path w="5327650" h="457200">
                  <a:moveTo>
                    <a:pt x="5250942" y="0"/>
                  </a:moveTo>
                  <a:lnTo>
                    <a:pt x="76200" y="0"/>
                  </a:lnTo>
                  <a:lnTo>
                    <a:pt x="46559" y="5987"/>
                  </a:lnTo>
                  <a:lnTo>
                    <a:pt x="22336" y="22317"/>
                  </a:lnTo>
                  <a:lnTo>
                    <a:pt x="5994" y="46537"/>
                  </a:lnTo>
                  <a:lnTo>
                    <a:pt x="0" y="76199"/>
                  </a:lnTo>
                  <a:lnTo>
                    <a:pt x="0" y="380999"/>
                  </a:lnTo>
                  <a:lnTo>
                    <a:pt x="5994" y="410662"/>
                  </a:lnTo>
                  <a:lnTo>
                    <a:pt x="22336" y="434882"/>
                  </a:lnTo>
                  <a:lnTo>
                    <a:pt x="46559" y="451212"/>
                  </a:lnTo>
                  <a:lnTo>
                    <a:pt x="76200" y="457199"/>
                  </a:lnTo>
                  <a:lnTo>
                    <a:pt x="5250942" y="457199"/>
                  </a:lnTo>
                  <a:lnTo>
                    <a:pt x="5280582" y="451212"/>
                  </a:lnTo>
                  <a:lnTo>
                    <a:pt x="5304805" y="434882"/>
                  </a:lnTo>
                  <a:lnTo>
                    <a:pt x="5321147" y="410662"/>
                  </a:lnTo>
                  <a:lnTo>
                    <a:pt x="5327142" y="380999"/>
                  </a:lnTo>
                  <a:lnTo>
                    <a:pt x="5327142" y="76199"/>
                  </a:lnTo>
                  <a:lnTo>
                    <a:pt x="5321147" y="46537"/>
                  </a:lnTo>
                  <a:lnTo>
                    <a:pt x="5304805" y="22317"/>
                  </a:lnTo>
                  <a:lnTo>
                    <a:pt x="5280582" y="5987"/>
                  </a:lnTo>
                  <a:lnTo>
                    <a:pt x="5250942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709034" y="5709284"/>
              <a:ext cx="5327650" cy="457200"/>
            </a:xfrm>
            <a:custGeom>
              <a:avLst/>
              <a:gdLst/>
              <a:ahLst/>
              <a:cxnLst/>
              <a:rect l="l" t="t" r="r" b="b"/>
              <a:pathLst>
                <a:path w="5327650" h="457200">
                  <a:moveTo>
                    <a:pt x="0" y="76199"/>
                  </a:moveTo>
                  <a:lnTo>
                    <a:pt x="5994" y="46537"/>
                  </a:lnTo>
                  <a:lnTo>
                    <a:pt x="22336" y="22317"/>
                  </a:lnTo>
                  <a:lnTo>
                    <a:pt x="46559" y="5987"/>
                  </a:lnTo>
                  <a:lnTo>
                    <a:pt x="76200" y="0"/>
                  </a:lnTo>
                  <a:lnTo>
                    <a:pt x="5250942" y="0"/>
                  </a:lnTo>
                  <a:lnTo>
                    <a:pt x="5280582" y="5987"/>
                  </a:lnTo>
                  <a:lnTo>
                    <a:pt x="5304805" y="22317"/>
                  </a:lnTo>
                  <a:lnTo>
                    <a:pt x="5321147" y="46537"/>
                  </a:lnTo>
                  <a:lnTo>
                    <a:pt x="5327142" y="76199"/>
                  </a:lnTo>
                  <a:lnTo>
                    <a:pt x="5327142" y="380999"/>
                  </a:lnTo>
                  <a:lnTo>
                    <a:pt x="5321147" y="410662"/>
                  </a:lnTo>
                  <a:lnTo>
                    <a:pt x="5304805" y="434882"/>
                  </a:lnTo>
                  <a:lnTo>
                    <a:pt x="5280582" y="451212"/>
                  </a:lnTo>
                  <a:lnTo>
                    <a:pt x="5250942" y="457199"/>
                  </a:lnTo>
                  <a:lnTo>
                    <a:pt x="76200" y="457199"/>
                  </a:lnTo>
                  <a:lnTo>
                    <a:pt x="46559" y="451212"/>
                  </a:lnTo>
                  <a:lnTo>
                    <a:pt x="22336" y="434882"/>
                  </a:lnTo>
                  <a:lnTo>
                    <a:pt x="5994" y="410662"/>
                  </a:lnTo>
                  <a:lnTo>
                    <a:pt x="0" y="380999"/>
                  </a:lnTo>
                  <a:lnTo>
                    <a:pt x="0" y="7619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5052228" y="5707126"/>
            <a:ext cx="688848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склянні з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пластмасовою кришкою,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що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нагвинчується</a:t>
            </a:r>
            <a:r>
              <a:rPr sz="1400" b="1" spc="1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або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409348" y="5920485"/>
            <a:ext cx="217424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гумовою</a:t>
            </a:r>
            <a:r>
              <a:rPr sz="1400" b="1" spc="-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пробкою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4938605" y="5084698"/>
            <a:ext cx="7117080" cy="581660"/>
            <a:chOff x="3703954" y="5084698"/>
            <a:chExt cx="5337810" cy="581660"/>
          </a:xfrm>
        </p:grpSpPr>
        <p:sp>
          <p:nvSpPr>
            <p:cNvPr id="51" name="object 51"/>
            <p:cNvSpPr/>
            <p:nvPr/>
          </p:nvSpPr>
          <p:spPr>
            <a:xfrm>
              <a:off x="3709034" y="5089778"/>
              <a:ext cx="5327650" cy="571500"/>
            </a:xfrm>
            <a:custGeom>
              <a:avLst/>
              <a:gdLst/>
              <a:ahLst/>
              <a:cxnLst/>
              <a:rect l="l" t="t" r="r" b="b"/>
              <a:pathLst>
                <a:path w="5327650" h="571500">
                  <a:moveTo>
                    <a:pt x="5231892" y="0"/>
                  </a:moveTo>
                  <a:lnTo>
                    <a:pt x="95250" y="0"/>
                  </a:lnTo>
                  <a:lnTo>
                    <a:pt x="58185" y="7489"/>
                  </a:lnTo>
                  <a:lnTo>
                    <a:pt x="27908" y="27908"/>
                  </a:lnTo>
                  <a:lnTo>
                    <a:pt x="7489" y="58185"/>
                  </a:lnTo>
                  <a:lnTo>
                    <a:pt x="0" y="95250"/>
                  </a:lnTo>
                  <a:lnTo>
                    <a:pt x="0" y="476250"/>
                  </a:lnTo>
                  <a:lnTo>
                    <a:pt x="7489" y="513324"/>
                  </a:lnTo>
                  <a:lnTo>
                    <a:pt x="27908" y="543601"/>
                  </a:lnTo>
                  <a:lnTo>
                    <a:pt x="58185" y="564014"/>
                  </a:lnTo>
                  <a:lnTo>
                    <a:pt x="95250" y="571500"/>
                  </a:lnTo>
                  <a:lnTo>
                    <a:pt x="5231892" y="571500"/>
                  </a:lnTo>
                  <a:lnTo>
                    <a:pt x="5268956" y="564014"/>
                  </a:lnTo>
                  <a:lnTo>
                    <a:pt x="5299233" y="543601"/>
                  </a:lnTo>
                  <a:lnTo>
                    <a:pt x="5319652" y="513324"/>
                  </a:lnTo>
                  <a:lnTo>
                    <a:pt x="5327142" y="476250"/>
                  </a:lnTo>
                  <a:lnTo>
                    <a:pt x="5327142" y="95250"/>
                  </a:lnTo>
                  <a:lnTo>
                    <a:pt x="5319652" y="58185"/>
                  </a:lnTo>
                  <a:lnTo>
                    <a:pt x="5299233" y="27908"/>
                  </a:lnTo>
                  <a:lnTo>
                    <a:pt x="5268956" y="7489"/>
                  </a:lnTo>
                  <a:lnTo>
                    <a:pt x="5231892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709034" y="5089778"/>
              <a:ext cx="5327650" cy="571500"/>
            </a:xfrm>
            <a:custGeom>
              <a:avLst/>
              <a:gdLst/>
              <a:ahLst/>
              <a:cxnLst/>
              <a:rect l="l" t="t" r="r" b="b"/>
              <a:pathLst>
                <a:path w="5327650" h="571500">
                  <a:moveTo>
                    <a:pt x="0" y="95250"/>
                  </a:moveTo>
                  <a:lnTo>
                    <a:pt x="7489" y="58185"/>
                  </a:lnTo>
                  <a:lnTo>
                    <a:pt x="27908" y="27908"/>
                  </a:lnTo>
                  <a:lnTo>
                    <a:pt x="58185" y="7489"/>
                  </a:lnTo>
                  <a:lnTo>
                    <a:pt x="95250" y="0"/>
                  </a:lnTo>
                  <a:lnTo>
                    <a:pt x="5231892" y="0"/>
                  </a:lnTo>
                  <a:lnTo>
                    <a:pt x="5268956" y="7489"/>
                  </a:lnTo>
                  <a:lnTo>
                    <a:pt x="5299233" y="27908"/>
                  </a:lnTo>
                  <a:lnTo>
                    <a:pt x="5319652" y="58185"/>
                  </a:lnTo>
                  <a:lnTo>
                    <a:pt x="5327142" y="95250"/>
                  </a:lnTo>
                  <a:lnTo>
                    <a:pt x="5327142" y="476250"/>
                  </a:lnTo>
                  <a:lnTo>
                    <a:pt x="5319652" y="513324"/>
                  </a:lnTo>
                  <a:lnTo>
                    <a:pt x="5299233" y="543601"/>
                  </a:lnTo>
                  <a:lnTo>
                    <a:pt x="5268956" y="564014"/>
                  </a:lnTo>
                  <a:lnTo>
                    <a:pt x="5231892" y="571500"/>
                  </a:lnTo>
                  <a:lnTo>
                    <a:pt x="95250" y="571500"/>
                  </a:lnTo>
                  <a:lnTo>
                    <a:pt x="58185" y="564014"/>
                  </a:lnTo>
                  <a:lnTo>
                    <a:pt x="27908" y="543601"/>
                  </a:lnTo>
                  <a:lnTo>
                    <a:pt x="7489" y="51332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5392588" y="5145023"/>
            <a:ext cx="62077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склянні, з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кришкою,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що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натягується, або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кришкою</a:t>
            </a:r>
            <a:r>
              <a:rPr sz="1400" b="1" spc="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endParaRPr sz="1400" dirty="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ущільнювальним</a:t>
            </a:r>
            <a:r>
              <a:rPr sz="14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елементом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2728805" y="5960999"/>
            <a:ext cx="1935480" cy="641985"/>
            <a:chOff x="2046604" y="5960998"/>
            <a:chExt cx="1451610" cy="641985"/>
          </a:xfrm>
        </p:grpSpPr>
        <p:sp>
          <p:nvSpPr>
            <p:cNvPr id="55" name="object 55"/>
            <p:cNvSpPr/>
            <p:nvPr/>
          </p:nvSpPr>
          <p:spPr>
            <a:xfrm>
              <a:off x="2051684" y="5966078"/>
              <a:ext cx="1441450" cy="631825"/>
            </a:xfrm>
            <a:custGeom>
              <a:avLst/>
              <a:gdLst/>
              <a:ahLst/>
              <a:cxnLst/>
              <a:rect l="l" t="t" r="r" b="b"/>
              <a:pathLst>
                <a:path w="1441450" h="631825">
                  <a:moveTo>
                    <a:pt x="1335659" y="0"/>
                  </a:moveTo>
                  <a:lnTo>
                    <a:pt x="105282" y="0"/>
                  </a:lnTo>
                  <a:lnTo>
                    <a:pt x="64293" y="8274"/>
                  </a:lnTo>
                  <a:lnTo>
                    <a:pt x="30829" y="30838"/>
                  </a:lnTo>
                  <a:lnTo>
                    <a:pt x="8270" y="64304"/>
                  </a:lnTo>
                  <a:lnTo>
                    <a:pt x="0" y="105283"/>
                  </a:lnTo>
                  <a:lnTo>
                    <a:pt x="0" y="526415"/>
                  </a:lnTo>
                  <a:lnTo>
                    <a:pt x="8270" y="567393"/>
                  </a:lnTo>
                  <a:lnTo>
                    <a:pt x="30829" y="600859"/>
                  </a:lnTo>
                  <a:lnTo>
                    <a:pt x="64293" y="623423"/>
                  </a:lnTo>
                  <a:lnTo>
                    <a:pt x="105282" y="631698"/>
                  </a:lnTo>
                  <a:lnTo>
                    <a:pt x="1335659" y="631698"/>
                  </a:lnTo>
                  <a:lnTo>
                    <a:pt x="1376648" y="623423"/>
                  </a:lnTo>
                  <a:lnTo>
                    <a:pt x="1410112" y="600859"/>
                  </a:lnTo>
                  <a:lnTo>
                    <a:pt x="1432671" y="567393"/>
                  </a:lnTo>
                  <a:lnTo>
                    <a:pt x="1440941" y="526415"/>
                  </a:lnTo>
                  <a:lnTo>
                    <a:pt x="1440941" y="105283"/>
                  </a:lnTo>
                  <a:lnTo>
                    <a:pt x="1432671" y="64304"/>
                  </a:lnTo>
                  <a:lnTo>
                    <a:pt x="1410112" y="30838"/>
                  </a:lnTo>
                  <a:lnTo>
                    <a:pt x="1376648" y="8274"/>
                  </a:lnTo>
                  <a:lnTo>
                    <a:pt x="1335659" y="0"/>
                  </a:lnTo>
                  <a:close/>
                </a:path>
              </a:pathLst>
            </a:custGeom>
            <a:solidFill>
              <a:srgbClr val="FFFF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051684" y="5966078"/>
              <a:ext cx="1441450" cy="631825"/>
            </a:xfrm>
            <a:custGeom>
              <a:avLst/>
              <a:gdLst/>
              <a:ahLst/>
              <a:cxnLst/>
              <a:rect l="l" t="t" r="r" b="b"/>
              <a:pathLst>
                <a:path w="1441450" h="631825">
                  <a:moveTo>
                    <a:pt x="0" y="105283"/>
                  </a:moveTo>
                  <a:lnTo>
                    <a:pt x="8270" y="64304"/>
                  </a:lnTo>
                  <a:lnTo>
                    <a:pt x="30829" y="30838"/>
                  </a:lnTo>
                  <a:lnTo>
                    <a:pt x="64293" y="8274"/>
                  </a:lnTo>
                  <a:lnTo>
                    <a:pt x="105282" y="0"/>
                  </a:lnTo>
                  <a:lnTo>
                    <a:pt x="1335659" y="0"/>
                  </a:lnTo>
                  <a:lnTo>
                    <a:pt x="1376648" y="8274"/>
                  </a:lnTo>
                  <a:lnTo>
                    <a:pt x="1410112" y="30838"/>
                  </a:lnTo>
                  <a:lnTo>
                    <a:pt x="1432671" y="64304"/>
                  </a:lnTo>
                  <a:lnTo>
                    <a:pt x="1440941" y="105283"/>
                  </a:lnTo>
                  <a:lnTo>
                    <a:pt x="1440941" y="526415"/>
                  </a:lnTo>
                  <a:lnTo>
                    <a:pt x="1432671" y="567393"/>
                  </a:lnTo>
                  <a:lnTo>
                    <a:pt x="1410112" y="600859"/>
                  </a:lnTo>
                  <a:lnTo>
                    <a:pt x="1376648" y="623423"/>
                  </a:lnTo>
                  <a:lnTo>
                    <a:pt x="1335659" y="631698"/>
                  </a:lnTo>
                  <a:lnTo>
                    <a:pt x="105282" y="631698"/>
                  </a:lnTo>
                  <a:lnTo>
                    <a:pt x="64293" y="623423"/>
                  </a:lnTo>
                  <a:lnTo>
                    <a:pt x="30829" y="600859"/>
                  </a:lnTo>
                  <a:lnTo>
                    <a:pt x="8270" y="567393"/>
                  </a:lnTo>
                  <a:lnTo>
                    <a:pt x="0" y="526415"/>
                  </a:lnTo>
                  <a:lnTo>
                    <a:pt x="0" y="10528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2985686" y="6025641"/>
            <a:ext cx="14198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725" marR="5080" indent="-7366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Кон</a:t>
            </a:r>
            <a:r>
              <a:rPr sz="1400" b="1" spc="-3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ейн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ери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(флакони)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251797" y="1911730"/>
            <a:ext cx="4135120" cy="299085"/>
            <a:chOff x="188848" y="1911730"/>
            <a:chExt cx="3101340" cy="299085"/>
          </a:xfrm>
        </p:grpSpPr>
        <p:sp>
          <p:nvSpPr>
            <p:cNvPr id="59" name="object 59"/>
            <p:cNvSpPr/>
            <p:nvPr/>
          </p:nvSpPr>
          <p:spPr>
            <a:xfrm>
              <a:off x="193928" y="1916810"/>
              <a:ext cx="3091180" cy="288925"/>
            </a:xfrm>
            <a:custGeom>
              <a:avLst/>
              <a:gdLst/>
              <a:ahLst/>
              <a:cxnLst/>
              <a:rect l="l" t="t" r="r" b="b"/>
              <a:pathLst>
                <a:path w="3091179" h="288925">
                  <a:moveTo>
                    <a:pt x="3042539" y="0"/>
                  </a:moveTo>
                  <a:lnTo>
                    <a:pt x="48132" y="0"/>
                  </a:lnTo>
                  <a:lnTo>
                    <a:pt x="29398" y="3788"/>
                  </a:lnTo>
                  <a:lnTo>
                    <a:pt x="14098" y="14112"/>
                  </a:lnTo>
                  <a:lnTo>
                    <a:pt x="3782" y="29414"/>
                  </a:lnTo>
                  <a:lnTo>
                    <a:pt x="0" y="48133"/>
                  </a:lnTo>
                  <a:lnTo>
                    <a:pt x="0" y="240664"/>
                  </a:lnTo>
                  <a:lnTo>
                    <a:pt x="3782" y="259383"/>
                  </a:lnTo>
                  <a:lnTo>
                    <a:pt x="14098" y="274685"/>
                  </a:lnTo>
                  <a:lnTo>
                    <a:pt x="29398" y="285009"/>
                  </a:lnTo>
                  <a:lnTo>
                    <a:pt x="48132" y="288798"/>
                  </a:lnTo>
                  <a:lnTo>
                    <a:pt x="3042539" y="288798"/>
                  </a:lnTo>
                  <a:lnTo>
                    <a:pt x="3061257" y="285009"/>
                  </a:lnTo>
                  <a:lnTo>
                    <a:pt x="3076559" y="274685"/>
                  </a:lnTo>
                  <a:lnTo>
                    <a:pt x="3086883" y="259383"/>
                  </a:lnTo>
                  <a:lnTo>
                    <a:pt x="3090672" y="240664"/>
                  </a:lnTo>
                  <a:lnTo>
                    <a:pt x="3090672" y="48133"/>
                  </a:lnTo>
                  <a:lnTo>
                    <a:pt x="3086883" y="29414"/>
                  </a:lnTo>
                  <a:lnTo>
                    <a:pt x="3076559" y="14112"/>
                  </a:lnTo>
                  <a:lnTo>
                    <a:pt x="3061257" y="3788"/>
                  </a:lnTo>
                  <a:lnTo>
                    <a:pt x="3042539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93928" y="1916810"/>
              <a:ext cx="3091180" cy="288925"/>
            </a:xfrm>
            <a:custGeom>
              <a:avLst/>
              <a:gdLst/>
              <a:ahLst/>
              <a:cxnLst/>
              <a:rect l="l" t="t" r="r" b="b"/>
              <a:pathLst>
                <a:path w="3091179" h="288925">
                  <a:moveTo>
                    <a:pt x="0" y="48133"/>
                  </a:moveTo>
                  <a:lnTo>
                    <a:pt x="3782" y="29414"/>
                  </a:lnTo>
                  <a:lnTo>
                    <a:pt x="14098" y="14112"/>
                  </a:lnTo>
                  <a:lnTo>
                    <a:pt x="29398" y="3788"/>
                  </a:lnTo>
                  <a:lnTo>
                    <a:pt x="48132" y="0"/>
                  </a:lnTo>
                  <a:lnTo>
                    <a:pt x="3042539" y="0"/>
                  </a:lnTo>
                  <a:lnTo>
                    <a:pt x="3061257" y="3788"/>
                  </a:lnTo>
                  <a:lnTo>
                    <a:pt x="3076559" y="14112"/>
                  </a:lnTo>
                  <a:lnTo>
                    <a:pt x="3086883" y="29414"/>
                  </a:lnTo>
                  <a:lnTo>
                    <a:pt x="3090672" y="48133"/>
                  </a:lnTo>
                  <a:lnTo>
                    <a:pt x="3090672" y="240664"/>
                  </a:lnTo>
                  <a:lnTo>
                    <a:pt x="3086883" y="259383"/>
                  </a:lnTo>
                  <a:lnTo>
                    <a:pt x="3076559" y="274685"/>
                  </a:lnTo>
                  <a:lnTo>
                    <a:pt x="3061257" y="285009"/>
                  </a:lnTo>
                  <a:lnTo>
                    <a:pt x="3042539" y="288798"/>
                  </a:lnTo>
                  <a:lnTo>
                    <a:pt x="48132" y="288798"/>
                  </a:lnTo>
                  <a:lnTo>
                    <a:pt x="29398" y="285009"/>
                  </a:lnTo>
                  <a:lnTo>
                    <a:pt x="14098" y="274685"/>
                  </a:lnTo>
                  <a:lnTo>
                    <a:pt x="3782" y="259383"/>
                  </a:lnTo>
                  <a:lnTo>
                    <a:pt x="0" y="240664"/>
                  </a:lnTo>
                  <a:lnTo>
                    <a:pt x="0" y="4813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1182623" y="1932939"/>
            <a:ext cx="227330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Упаковка</a:t>
            </a:r>
            <a:r>
              <a:rPr sz="1400" b="1" spc="-3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порошків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4938605" y="6232271"/>
            <a:ext cx="7117080" cy="581660"/>
            <a:chOff x="3703954" y="6232271"/>
            <a:chExt cx="5337810" cy="581660"/>
          </a:xfrm>
        </p:grpSpPr>
        <p:sp>
          <p:nvSpPr>
            <p:cNvPr id="63" name="object 63"/>
            <p:cNvSpPr/>
            <p:nvPr/>
          </p:nvSpPr>
          <p:spPr>
            <a:xfrm>
              <a:off x="3709034" y="6237351"/>
              <a:ext cx="5327650" cy="571500"/>
            </a:xfrm>
            <a:custGeom>
              <a:avLst/>
              <a:gdLst/>
              <a:ahLst/>
              <a:cxnLst/>
              <a:rect l="l" t="t" r="r" b="b"/>
              <a:pathLst>
                <a:path w="5327650" h="571500">
                  <a:moveTo>
                    <a:pt x="5231892" y="0"/>
                  </a:moveTo>
                  <a:lnTo>
                    <a:pt x="95250" y="0"/>
                  </a:lnTo>
                  <a:lnTo>
                    <a:pt x="58185" y="7485"/>
                  </a:lnTo>
                  <a:lnTo>
                    <a:pt x="27908" y="27898"/>
                  </a:lnTo>
                  <a:lnTo>
                    <a:pt x="7489" y="58175"/>
                  </a:lnTo>
                  <a:lnTo>
                    <a:pt x="0" y="95250"/>
                  </a:lnTo>
                  <a:lnTo>
                    <a:pt x="0" y="476250"/>
                  </a:lnTo>
                  <a:lnTo>
                    <a:pt x="27908" y="543600"/>
                  </a:lnTo>
                  <a:lnTo>
                    <a:pt x="95250" y="571498"/>
                  </a:lnTo>
                  <a:lnTo>
                    <a:pt x="5231892" y="571505"/>
                  </a:lnTo>
                  <a:lnTo>
                    <a:pt x="5268956" y="564019"/>
                  </a:lnTo>
                  <a:lnTo>
                    <a:pt x="5299233" y="543606"/>
                  </a:lnTo>
                  <a:lnTo>
                    <a:pt x="5319652" y="513328"/>
                  </a:lnTo>
                  <a:lnTo>
                    <a:pt x="5327142" y="476250"/>
                  </a:lnTo>
                  <a:lnTo>
                    <a:pt x="5327142" y="95250"/>
                  </a:lnTo>
                  <a:lnTo>
                    <a:pt x="5319652" y="58175"/>
                  </a:lnTo>
                  <a:lnTo>
                    <a:pt x="5299233" y="27898"/>
                  </a:lnTo>
                  <a:lnTo>
                    <a:pt x="5268956" y="7485"/>
                  </a:lnTo>
                  <a:lnTo>
                    <a:pt x="5231892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709034" y="6237351"/>
              <a:ext cx="5327650" cy="571500"/>
            </a:xfrm>
            <a:custGeom>
              <a:avLst/>
              <a:gdLst/>
              <a:ahLst/>
              <a:cxnLst/>
              <a:rect l="l" t="t" r="r" b="b"/>
              <a:pathLst>
                <a:path w="5327650" h="571500">
                  <a:moveTo>
                    <a:pt x="0" y="95250"/>
                  </a:moveTo>
                  <a:lnTo>
                    <a:pt x="7489" y="58175"/>
                  </a:lnTo>
                  <a:lnTo>
                    <a:pt x="27908" y="27898"/>
                  </a:lnTo>
                  <a:lnTo>
                    <a:pt x="58185" y="7485"/>
                  </a:lnTo>
                  <a:lnTo>
                    <a:pt x="95250" y="0"/>
                  </a:lnTo>
                  <a:lnTo>
                    <a:pt x="5231892" y="0"/>
                  </a:lnTo>
                  <a:lnTo>
                    <a:pt x="5268956" y="7485"/>
                  </a:lnTo>
                  <a:lnTo>
                    <a:pt x="5299233" y="27898"/>
                  </a:lnTo>
                  <a:lnTo>
                    <a:pt x="5319652" y="58175"/>
                  </a:lnTo>
                  <a:lnTo>
                    <a:pt x="5327142" y="95250"/>
                  </a:lnTo>
                  <a:lnTo>
                    <a:pt x="5327142" y="476250"/>
                  </a:lnTo>
                  <a:lnTo>
                    <a:pt x="5319652" y="513328"/>
                  </a:lnTo>
                  <a:lnTo>
                    <a:pt x="5299233" y="543606"/>
                  </a:lnTo>
                  <a:lnTo>
                    <a:pt x="5268956" y="564019"/>
                  </a:lnTo>
                  <a:lnTo>
                    <a:pt x="5231892" y="571505"/>
                  </a:lnTo>
                  <a:lnTo>
                    <a:pt x="95250" y="571498"/>
                  </a:lnTo>
                  <a:lnTo>
                    <a:pt x="58185" y="564013"/>
                  </a:lnTo>
                  <a:lnTo>
                    <a:pt x="27908" y="543600"/>
                  </a:lnTo>
                  <a:lnTo>
                    <a:pt x="7489" y="51332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4999736" y="6293103"/>
            <a:ext cx="6993467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37030" marR="5080" indent="-1624965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Пластмасові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пластмасовою кришкою,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що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нагвинчується  або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гумовою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пробкою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230462" y="5440553"/>
            <a:ext cx="2416385" cy="370840"/>
            <a:chOff x="172846" y="5440553"/>
            <a:chExt cx="1812289" cy="370840"/>
          </a:xfrm>
        </p:grpSpPr>
        <p:sp>
          <p:nvSpPr>
            <p:cNvPr id="67" name="object 67"/>
            <p:cNvSpPr/>
            <p:nvPr/>
          </p:nvSpPr>
          <p:spPr>
            <a:xfrm>
              <a:off x="177926" y="5445633"/>
              <a:ext cx="1802130" cy="360680"/>
            </a:xfrm>
            <a:custGeom>
              <a:avLst/>
              <a:gdLst/>
              <a:ahLst/>
              <a:cxnLst/>
              <a:rect l="l" t="t" r="r" b="b"/>
              <a:pathLst>
                <a:path w="1802130" h="360679">
                  <a:moveTo>
                    <a:pt x="1742059" y="0"/>
                  </a:moveTo>
                  <a:lnTo>
                    <a:pt x="60070" y="0"/>
                  </a:lnTo>
                  <a:lnTo>
                    <a:pt x="36690" y="4724"/>
                  </a:lnTo>
                  <a:lnTo>
                    <a:pt x="17595" y="17605"/>
                  </a:lnTo>
                  <a:lnTo>
                    <a:pt x="4721" y="36701"/>
                  </a:lnTo>
                  <a:lnTo>
                    <a:pt x="0" y="60070"/>
                  </a:lnTo>
                  <a:lnTo>
                    <a:pt x="0" y="300354"/>
                  </a:lnTo>
                  <a:lnTo>
                    <a:pt x="4721" y="323735"/>
                  </a:lnTo>
                  <a:lnTo>
                    <a:pt x="17595" y="342830"/>
                  </a:lnTo>
                  <a:lnTo>
                    <a:pt x="36690" y="355704"/>
                  </a:lnTo>
                  <a:lnTo>
                    <a:pt x="60070" y="360425"/>
                  </a:lnTo>
                  <a:lnTo>
                    <a:pt x="1742059" y="360425"/>
                  </a:lnTo>
                  <a:lnTo>
                    <a:pt x="1765428" y="355704"/>
                  </a:lnTo>
                  <a:lnTo>
                    <a:pt x="1784524" y="342830"/>
                  </a:lnTo>
                  <a:lnTo>
                    <a:pt x="1797405" y="323735"/>
                  </a:lnTo>
                  <a:lnTo>
                    <a:pt x="1802130" y="300354"/>
                  </a:lnTo>
                  <a:lnTo>
                    <a:pt x="1802130" y="60070"/>
                  </a:lnTo>
                  <a:lnTo>
                    <a:pt x="1797405" y="36701"/>
                  </a:lnTo>
                  <a:lnTo>
                    <a:pt x="1784524" y="17605"/>
                  </a:lnTo>
                  <a:lnTo>
                    <a:pt x="1765428" y="4724"/>
                  </a:lnTo>
                  <a:lnTo>
                    <a:pt x="1742059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77926" y="5445633"/>
              <a:ext cx="1802130" cy="360680"/>
            </a:xfrm>
            <a:custGeom>
              <a:avLst/>
              <a:gdLst/>
              <a:ahLst/>
              <a:cxnLst/>
              <a:rect l="l" t="t" r="r" b="b"/>
              <a:pathLst>
                <a:path w="1802130" h="360679">
                  <a:moveTo>
                    <a:pt x="0" y="60070"/>
                  </a:moveTo>
                  <a:lnTo>
                    <a:pt x="4721" y="36701"/>
                  </a:lnTo>
                  <a:lnTo>
                    <a:pt x="17595" y="17605"/>
                  </a:lnTo>
                  <a:lnTo>
                    <a:pt x="36690" y="4724"/>
                  </a:lnTo>
                  <a:lnTo>
                    <a:pt x="60070" y="0"/>
                  </a:lnTo>
                  <a:lnTo>
                    <a:pt x="1742059" y="0"/>
                  </a:lnTo>
                  <a:lnTo>
                    <a:pt x="1765428" y="4724"/>
                  </a:lnTo>
                  <a:lnTo>
                    <a:pt x="1784524" y="17605"/>
                  </a:lnTo>
                  <a:lnTo>
                    <a:pt x="1797405" y="36701"/>
                  </a:lnTo>
                  <a:lnTo>
                    <a:pt x="1802130" y="60070"/>
                  </a:lnTo>
                  <a:lnTo>
                    <a:pt x="1802130" y="300354"/>
                  </a:lnTo>
                  <a:lnTo>
                    <a:pt x="1797405" y="323735"/>
                  </a:lnTo>
                  <a:lnTo>
                    <a:pt x="1784524" y="342830"/>
                  </a:lnTo>
                  <a:lnTo>
                    <a:pt x="1765428" y="355704"/>
                  </a:lnTo>
                  <a:lnTo>
                    <a:pt x="1742059" y="360425"/>
                  </a:lnTo>
                  <a:lnTo>
                    <a:pt x="60070" y="360425"/>
                  </a:lnTo>
                  <a:lnTo>
                    <a:pt x="36690" y="355704"/>
                  </a:lnTo>
                  <a:lnTo>
                    <a:pt x="17595" y="342830"/>
                  </a:lnTo>
                  <a:lnTo>
                    <a:pt x="4721" y="323735"/>
                  </a:lnTo>
                  <a:lnTo>
                    <a:pt x="0" y="300354"/>
                  </a:lnTo>
                  <a:lnTo>
                    <a:pt x="0" y="6007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365420" y="5491734"/>
            <a:ext cx="1435947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Не</a:t>
            </a:r>
            <a:r>
              <a:rPr sz="1400" b="1" spc="-5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дозовані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70" name="Номер слайда 6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60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77792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121412"/>
            <a:ext cx="7729728" cy="65074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b="1" i="1" u="sng" dirty="0" smtClean="0">
                <a:solidFill>
                  <a:schemeClr val="bg1"/>
                </a:solidFill>
              </a:rPr>
              <a:t>Відкриті та закриті Тести </a:t>
            </a:r>
            <a:endParaRPr lang="uk-UA" b="1" i="1" u="sng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545" y="871068"/>
            <a:ext cx="5434556" cy="14756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545" y="2445637"/>
            <a:ext cx="5471634" cy="44123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597" y="987979"/>
            <a:ext cx="5372566" cy="1874682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61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89392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9054" y="313318"/>
            <a:ext cx="498178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sz="1800" spc="-1" dirty="0">
                <a:solidFill>
                  <a:srgbClr val="000000"/>
                </a:solidFill>
                <a:latin typeface="Corbel"/>
              </a:rPr>
              <a:t>Список літератури: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6655" y="771399"/>
            <a:ext cx="11111653" cy="38901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2065" algn="just">
              <a:lnSpc>
                <a:spcPct val="100000"/>
              </a:lnSpc>
              <a:spcBef>
                <a:spcPts val="95"/>
              </a:spcBef>
              <a:buClr>
                <a:srgbClr val="000000"/>
              </a:buClr>
              <a:buAutoNum type="arabicPeriod"/>
              <a:tabLst>
                <a:tab pos="209550" algn="l"/>
              </a:tabLst>
            </a:pP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Державна фармакопея України / Державне підприємство «Науковий фармакопейний центр якості  лікарських засобів». – 2-е вид. – Х.: Державне підприємство «Науковий фармакопейний</a:t>
            </a:r>
            <a:r>
              <a:rPr spc="70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центр</a:t>
            </a:r>
            <a:endParaRPr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якості лікарських засобів»., 2015. – Т. 3. – 732</a:t>
            </a:r>
            <a:r>
              <a:rPr spc="-50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с.</a:t>
            </a:r>
            <a:endParaRPr dirty="0">
              <a:latin typeface="Arial"/>
              <a:cs typeface="Arial"/>
            </a:endParaRPr>
          </a:p>
          <a:p>
            <a:pPr marL="208915" indent="-196850" algn="just">
              <a:lnSpc>
                <a:spcPct val="100000"/>
              </a:lnSpc>
              <a:buAutoNum type="arabicPeriod" startAt="2"/>
              <a:tabLst>
                <a:tab pos="209550" algn="l"/>
              </a:tabLst>
            </a:pP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Екстемпоральна рецептура (технологія, аналіз, застосування): Методичні рекомендації </a:t>
            </a:r>
            <a:r>
              <a:rPr dirty="0">
                <a:solidFill>
                  <a:srgbClr val="333300"/>
                </a:solidFill>
                <a:latin typeface="Arial"/>
                <a:cs typeface="Arial"/>
              </a:rPr>
              <a:t>/ О.</a:t>
            </a:r>
            <a:r>
              <a:rPr spc="-70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333300"/>
                </a:solidFill>
                <a:latin typeface="Arial"/>
                <a:cs typeface="Arial"/>
              </a:rPr>
              <a:t>І.</a:t>
            </a:r>
            <a:endParaRPr dirty="0">
              <a:latin typeface="Arial"/>
              <a:cs typeface="Arial"/>
            </a:endParaRPr>
          </a:p>
          <a:p>
            <a:pPr marL="12700" marR="142875" algn="just">
              <a:lnSpc>
                <a:spcPct val="100000"/>
              </a:lnSpc>
              <a:spcBef>
                <a:spcPts val="5"/>
              </a:spcBef>
            </a:pP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Тихонов, </a:t>
            </a:r>
            <a:r>
              <a:rPr spc="-10" dirty="0">
                <a:solidFill>
                  <a:srgbClr val="333300"/>
                </a:solidFill>
                <a:latin typeface="Arial"/>
                <a:cs typeface="Arial"/>
              </a:rPr>
              <a:t>Т.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Г. Ярних., І. С. Грищенко, Н. В. Хохленкова та ін.; за ред. О. І. Тихонова і </a:t>
            </a:r>
            <a:r>
              <a:rPr spc="-10" dirty="0">
                <a:solidFill>
                  <a:srgbClr val="333300"/>
                </a:solidFill>
                <a:latin typeface="Arial"/>
                <a:cs typeface="Arial"/>
              </a:rPr>
              <a:t>Т.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Г. Ярних. –  К.: Видавничий дім «Агентство Медичного Маркетингу», 2016. – 352</a:t>
            </a:r>
            <a:r>
              <a:rPr spc="-15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с.</a:t>
            </a:r>
            <a:endParaRPr dirty="0">
              <a:latin typeface="Arial"/>
              <a:cs typeface="Arial"/>
            </a:endParaRPr>
          </a:p>
          <a:p>
            <a:pPr marL="12700" marR="470534" algn="just">
              <a:lnSpc>
                <a:spcPct val="100000"/>
              </a:lnSpc>
              <a:tabLst>
                <a:tab pos="209550" algn="l"/>
              </a:tabLst>
            </a:pPr>
            <a:r>
              <a:rPr lang="en-US" spc="-5" dirty="0" smtClean="0">
                <a:solidFill>
                  <a:srgbClr val="333300"/>
                </a:solidFill>
                <a:latin typeface="Arial"/>
                <a:cs typeface="Arial"/>
              </a:rPr>
              <a:t>3. </a:t>
            </a:r>
            <a:r>
              <a:rPr spc="-5" dirty="0" err="1" smtClean="0">
                <a:solidFill>
                  <a:srgbClr val="333300"/>
                </a:solidFill>
                <a:latin typeface="Arial"/>
                <a:cs typeface="Arial"/>
              </a:rPr>
              <a:t>Про</a:t>
            </a:r>
            <a:r>
              <a:rPr spc="-5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затвердження правил виробництва (виготовлення) лікарських засобів в умовах аптеки :  </a:t>
            </a:r>
            <a:r>
              <a:rPr spc="-10" dirty="0">
                <a:solidFill>
                  <a:srgbClr val="333300"/>
                </a:solidFill>
                <a:latin typeface="Arial"/>
                <a:cs typeface="Arial"/>
              </a:rPr>
              <a:t>Наказ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МОЗ України від 17.10.2012 № 812 // Офіційний вісник України від 23.11.2012 №</a:t>
            </a:r>
            <a:r>
              <a:rPr spc="40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87.</a:t>
            </a:r>
            <a:endParaRPr dirty="0">
              <a:latin typeface="Arial"/>
              <a:cs typeface="Arial"/>
            </a:endParaRPr>
          </a:p>
          <a:p>
            <a:pPr marL="12700" marR="266700" algn="just">
              <a:lnSpc>
                <a:spcPct val="100000"/>
              </a:lnSpc>
              <a:tabLst>
                <a:tab pos="209550" algn="l"/>
              </a:tabLst>
            </a:pPr>
            <a:r>
              <a:rPr lang="en-US" spc="-5" dirty="0" smtClean="0">
                <a:solidFill>
                  <a:srgbClr val="333300"/>
                </a:solidFill>
                <a:latin typeface="Arial"/>
                <a:cs typeface="Arial"/>
              </a:rPr>
              <a:t>4. </a:t>
            </a:r>
            <a:r>
              <a:rPr spc="-5" dirty="0" err="1" smtClean="0">
                <a:solidFill>
                  <a:srgbClr val="333300"/>
                </a:solidFill>
                <a:latin typeface="Arial"/>
                <a:cs typeface="Arial"/>
              </a:rPr>
              <a:t>Руководство</a:t>
            </a:r>
            <a:r>
              <a:rPr spc="-5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к учебным занятиям по аптечной технологии лекарств: учеб. пособие для </a:t>
            </a:r>
            <a:r>
              <a:rPr dirty="0">
                <a:solidFill>
                  <a:srgbClr val="333300"/>
                </a:solidFill>
                <a:latin typeface="Arial"/>
                <a:cs typeface="Arial"/>
              </a:rPr>
              <a:t>студ. 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вузов </a:t>
            </a:r>
            <a:r>
              <a:rPr dirty="0">
                <a:solidFill>
                  <a:srgbClr val="333300"/>
                </a:solidFill>
                <a:latin typeface="Arial"/>
                <a:cs typeface="Arial"/>
              </a:rPr>
              <a:t>/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Л. </a:t>
            </a:r>
            <a:r>
              <a:rPr dirty="0">
                <a:solidFill>
                  <a:srgbClr val="333300"/>
                </a:solidFill>
                <a:latin typeface="Arial"/>
                <a:cs typeface="Arial"/>
              </a:rPr>
              <a:t>И.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Вишневская, Н. П. Половко, </a:t>
            </a:r>
            <a:r>
              <a:rPr dirty="0">
                <a:solidFill>
                  <a:srgbClr val="333300"/>
                </a:solidFill>
                <a:latin typeface="Arial"/>
                <a:cs typeface="Arial"/>
              </a:rPr>
              <a:t>Р.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С. Корытнюк, С. С. </a:t>
            </a:r>
            <a:r>
              <a:rPr dirty="0">
                <a:solidFill>
                  <a:srgbClr val="333300"/>
                </a:solidFill>
                <a:latin typeface="Arial"/>
                <a:cs typeface="Arial"/>
              </a:rPr>
              <a:t>Зуйкина, Е. Е.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Богуцкая </a:t>
            </a:r>
            <a:r>
              <a:rPr dirty="0">
                <a:solidFill>
                  <a:srgbClr val="333300"/>
                </a:solidFill>
                <a:latin typeface="Arial"/>
                <a:cs typeface="Arial"/>
              </a:rPr>
              <a:t>и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др. </a:t>
            </a:r>
            <a:r>
              <a:rPr dirty="0">
                <a:solidFill>
                  <a:srgbClr val="333300"/>
                </a:solidFill>
                <a:latin typeface="Arial"/>
                <a:cs typeface="Arial"/>
              </a:rPr>
              <a:t>– Х.: 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НФаУ: Оригинал, 2016. – 378</a:t>
            </a:r>
            <a:r>
              <a:rPr spc="-35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с.</a:t>
            </a:r>
            <a:endParaRPr dirty="0">
              <a:latin typeface="Arial"/>
              <a:cs typeface="Arial"/>
            </a:endParaRPr>
          </a:p>
          <a:p>
            <a:pPr marL="12700" marR="459105" algn="just">
              <a:lnSpc>
                <a:spcPct val="100000"/>
              </a:lnSpc>
              <a:buAutoNum type="arabicPeriod" startAt="5"/>
              <a:tabLst>
                <a:tab pos="209550" algn="l"/>
              </a:tabLst>
            </a:pPr>
            <a:r>
              <a:rPr spc="-5" dirty="0" err="1" smtClean="0">
                <a:solidFill>
                  <a:srgbClr val="333300"/>
                </a:solidFill>
                <a:latin typeface="Arial"/>
                <a:cs typeface="Arial"/>
              </a:rPr>
              <a:t>Тихонов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, О. І. Технологія ліків : підручник для студентів фармацевтичних факультетів ВМНЗ  України ІІІ-IV рівнів акредитації : переклад з російської / </a:t>
            </a:r>
            <a:r>
              <a:rPr spc="-10" dirty="0">
                <a:solidFill>
                  <a:srgbClr val="333300"/>
                </a:solidFill>
                <a:latin typeface="Arial"/>
                <a:cs typeface="Arial"/>
              </a:rPr>
              <a:t>О.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І. Тихонов, Т. Г. Ярних; за ред. О. І.  Тихонова. – Вінниця :Вид-во </a:t>
            </a:r>
            <a:r>
              <a:rPr spc="-10" dirty="0">
                <a:solidFill>
                  <a:srgbClr val="333300"/>
                </a:solidFill>
                <a:latin typeface="Arial"/>
                <a:cs typeface="Arial"/>
              </a:rPr>
              <a:t>НОВА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КНИГА, 2016. – 536</a:t>
            </a:r>
            <a:r>
              <a:rPr spc="55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с</a:t>
            </a:r>
            <a:r>
              <a:rPr spc="-5" dirty="0" smtClean="0">
                <a:solidFill>
                  <a:srgbClr val="333300"/>
                </a:solidFill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91672" y="6046505"/>
            <a:ext cx="812800" cy="595849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E1D39-345B-4F22-A81D-D16D1D344414}" type="slidenum">
              <a:rPr lang="uk-UA" smtClean="0"/>
              <a:t>62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18127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8582" y="2950046"/>
            <a:ext cx="936632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0205">
              <a:lnSpc>
                <a:spcPct val="100000"/>
              </a:lnSpc>
              <a:spcBef>
                <a:spcPts val="100"/>
              </a:spcBef>
            </a:pPr>
            <a:r>
              <a:rPr spc="5" dirty="0">
                <a:solidFill>
                  <a:schemeClr val="accent1">
                    <a:lumMod val="50000"/>
                  </a:schemeClr>
                </a:solidFill>
              </a:rPr>
              <a:t>Дякую </a:t>
            </a:r>
            <a:r>
              <a:rPr spc="-5" dirty="0">
                <a:solidFill>
                  <a:schemeClr val="accent1">
                    <a:lumMod val="50000"/>
                  </a:schemeClr>
                </a:solidFill>
              </a:rPr>
              <a:t>за</a:t>
            </a:r>
            <a:r>
              <a:rPr spc="-7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spc="-20" dirty="0">
                <a:solidFill>
                  <a:schemeClr val="accent1">
                    <a:lumMod val="50000"/>
                  </a:schemeClr>
                </a:solidFill>
              </a:rPr>
              <a:t>увагу!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470400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0BDC4BB7-8AF9-46FD-8C32-AB93AC9C410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636</TotalTime>
  <Words>5098</Words>
  <Application>Microsoft Office PowerPoint</Application>
  <PresentationFormat>Произвольный</PresentationFormat>
  <Paragraphs>946</Paragraphs>
  <Slides>63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64" baseType="lpstr">
      <vt:lpstr>Parcel</vt:lpstr>
      <vt:lpstr>Практичне заняття 2 Порошки. Приготування складних порошків. Тритурації. Технологія порошків з сильнодіючими та отруйними речовинами, екстрактами, напівфабрикатами, пахучими і барвними речовинами. Оцінка якості порошків.</vt:lpstr>
      <vt:lpstr>Презентация PowerPoint</vt:lpstr>
      <vt:lpstr>Порошки</vt:lpstr>
      <vt:lpstr>Презентация PowerPoint</vt:lpstr>
      <vt:lpstr>Залежно від складу порошки розділяють </vt:lpstr>
      <vt:lpstr>3. Основні вимоги, що пред'являються до порошків</vt:lpstr>
      <vt:lpstr>4. Способи прописування порошків. </vt:lpstr>
      <vt:lpstr>5. Технологічні стадії приготування порошків</vt:lpstr>
      <vt:lpstr>Презентация PowerPoint</vt:lpstr>
      <vt:lpstr>Презентация PowerPoint</vt:lpstr>
      <vt:lpstr>8. Змішування</vt:lpstr>
      <vt:lpstr>9. ДОЗУВАННЯ</vt:lpstr>
      <vt:lpstr>10. Пакування</vt:lpstr>
      <vt:lpstr>Презентация PowerPoint</vt:lpstr>
      <vt:lpstr>11. Особливості змішування</vt:lpstr>
      <vt:lpstr>Презентация PowerPoint</vt:lpstr>
      <vt:lpstr>Презентация PowerPoint</vt:lpstr>
      <vt:lpstr>Приклад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ТЕХНОЛОГІЧНІ СТАДІЇ ТА ЗАГАЛЬНІ ПРАВИЛА  ВИГОТОВЛЕННЯ ПОРОШКІВ ІЗ БАРВНИМИ ТА  ВАЖКОПОДРІБНЮВАНИМИ РЕЧОВИНАМИ</vt:lpstr>
      <vt:lpstr>ВИГОТОВЛЕННЯ ПОРОШКІВ ІЗ БАРВНИМИ ТА ВАЖКОПОДРІБНЮВАНИМИ РЕЧОВИНАМИ</vt:lpstr>
      <vt:lpstr>Особливості виготовлення складних порошків з барвними  важкоподрібнюваними та леткими лікарськими речовинами</vt:lpstr>
      <vt:lpstr>Презентация PowerPoint</vt:lpstr>
      <vt:lpstr>Презентация PowerPoint</vt:lpstr>
      <vt:lpstr>Презентация PowerPoint</vt:lpstr>
      <vt:lpstr>ВИГОТОВЛЕННЯ ПОРОШКІВ ІЗ ВАЖКОПОДРІБНЮВАНИМИ РЕЧОВИНАМИ</vt:lpstr>
      <vt:lpstr>Виготовлення порошків із барвними та важкоподрібнюваними  речовинами</vt:lpstr>
      <vt:lpstr>Презентация PowerPoint</vt:lpstr>
      <vt:lpstr>Презентация PowerPoint</vt:lpstr>
      <vt:lpstr>ОКРЕМІ ВИПАДКИ ВИГОТОВЛЕННЯ ПОРОШКІВ</vt:lpstr>
      <vt:lpstr>Загальні правила виготовлення порошків із  екстрактами та напівфабрикатами</vt:lpstr>
      <vt:lpstr>Загальні правила виготовлення порошків із  екстрактами та напівфабрикатами</vt:lpstr>
      <vt:lpstr>Загальні правила виготовлення порошків із  екстрактами та напівфабрикатами</vt:lpstr>
      <vt:lpstr>Загальні правила виготовлення порошків із  екстрактами та напівфабрикатами</vt:lpstr>
      <vt:lpstr>Загальні правила виготовлення порошків із  екстрактами та напівфабрикатами</vt:lpstr>
      <vt:lpstr>Загальні правила виготовлення порошків із  екстрактами та напівфабрикатами</vt:lpstr>
      <vt:lpstr>Загальні правила виготовлення порошків із  екстрактами та напівфабрикатами</vt:lpstr>
      <vt:lpstr>ОКРЕМІ ВИПАДКИ ВИГОТОВЛЕННЯ ПОРОШКІВ</vt:lpstr>
      <vt:lpstr>ОКРЕМІ ВИПАДКИ ВИГОТОВЛЕННЯ ПОРОШКІВ</vt:lpstr>
      <vt:lpstr>ВИГОТОВЛЕННЯ ПОРОШКІВ З НАПІВФАБРИКАТАМИ</vt:lpstr>
      <vt:lpstr>ДОЗУВАННЯ, ПАКУВАННЯ І ОФОРМЛЕННЯ ДО ВІДПУСКУ</vt:lpstr>
      <vt:lpstr>Відкриті та закриті Тести </vt:lpstr>
      <vt:lpstr>Список літератури:</vt:lpstr>
      <vt:lpstr>Дякую за увагу!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Тверді лікарські форми. Виготовлення в умовах аптек простих і складних порошків з лікарськими речовинами, що відрізняються прописаною кількістю, насипною масою і будовою частинок.</dc:title>
  <dc:creator>User</dc:creator>
  <cp:lastModifiedBy>RePack by Diakov</cp:lastModifiedBy>
  <cp:revision>27</cp:revision>
  <dcterms:created xsi:type="dcterms:W3CDTF">2020-09-08T13:20:33Z</dcterms:created>
  <dcterms:modified xsi:type="dcterms:W3CDTF">2021-01-10T12:59:23Z</dcterms:modified>
</cp:coreProperties>
</file>