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6.jpg" ContentType="image/jpe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1"/>
  </p:notesMasterIdLst>
  <p:sldIdLst>
    <p:sldId id="256" r:id="rId2"/>
    <p:sldId id="301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276" r:id="rId31"/>
    <p:sldId id="277" r:id="rId32"/>
    <p:sldId id="330" r:id="rId33"/>
    <p:sldId id="331" r:id="rId34"/>
    <p:sldId id="332" r:id="rId35"/>
    <p:sldId id="333" r:id="rId36"/>
    <p:sldId id="335" r:id="rId37"/>
    <p:sldId id="337" r:id="rId38"/>
    <p:sldId id="338" r:id="rId39"/>
    <p:sldId id="339" r:id="rId40"/>
    <p:sldId id="340" r:id="rId41"/>
    <p:sldId id="341" r:id="rId42"/>
    <p:sldId id="342" r:id="rId43"/>
    <p:sldId id="343" r:id="rId44"/>
    <p:sldId id="344" r:id="rId45"/>
    <p:sldId id="345" r:id="rId46"/>
    <p:sldId id="299" r:id="rId47"/>
    <p:sldId id="300" r:id="rId48"/>
    <p:sldId id="297" r:id="rId49"/>
    <p:sldId id="346" r:id="rId5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8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1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348E0-D3E4-42C5-B356-E6EB10072B4F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42C90-94F9-4478-9F11-E4443704C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145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42C90-94F9-4478-9F11-E4443704CBB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36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42C90-94F9-4478-9F11-E4443704CBB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372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0730983-7D05-4E04-BF15-55F725D89D71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5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EDBF2-AF9D-4E4D-A070-B9F623D2BC29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860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94F4B-F714-463B-BD8D-B32C78CC45FD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21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D946-1B84-41C8-B0BC-2F234EBD0E3E}" type="datetime1">
              <a:rPr lang="uk-UA" smtClean="0"/>
              <a:t>15.01.2021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2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15A96-C65C-460E-A152-4B257CEFD01D}" type="datetime1">
              <a:rPr lang="uk-UA" smtClean="0"/>
              <a:t>15.01.2021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896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5271-B7D2-4189-97AD-15669EA6DE93}" type="datetime1">
              <a:rPr lang="uk-UA" smtClean="0"/>
              <a:t>15.01.2021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205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9011-F8AA-433E-9E7C-B512DB27231E}" type="datetime1">
              <a:rPr lang="uk-UA" smtClean="0"/>
              <a:t>15.01.2021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136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BBE96-C32B-4C5E-B4D4-9D016994A7D0}" type="datetime1">
              <a:rPr lang="uk-UA" smtClean="0"/>
              <a:t>15.01.2021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8826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0CEB7-77BB-42A6-8459-8316A6166DD9}" type="datetime1">
              <a:rPr lang="uk-UA" smtClean="0"/>
              <a:t>15.01.2021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2962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68286-8ED5-4D01-848F-073D8309AB99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8484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D652-823C-4E11-A694-CA62E609CBFC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4126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1CF3E-73F1-4858-BF56-EEA6BE6996D0}" type="datetime1">
              <a:rPr lang="uk-UA" smtClean="0"/>
              <a:t>15.01.2021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44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D0B0FA2-2D53-4501-AF84-4200FD537220}" type="datetime1">
              <a:rPr lang="uk-UA" smtClean="0"/>
              <a:t>15.01.2021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6B050BA-3BC3-45C6-B087-C9C8607923F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322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" Type="http://schemas.openxmlformats.org/officeDocument/2006/relationships/image" Target="../media/image18.jp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image" Target="../media/image17.jp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jp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jp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45.jpg"/><Relationship Id="rId21" Type="http://schemas.openxmlformats.org/officeDocument/2006/relationships/image" Target="../media/image6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44.jp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11" Type="http://schemas.openxmlformats.org/officeDocument/2006/relationships/image" Target="../media/image53.png"/><Relationship Id="rId5" Type="http://schemas.openxmlformats.org/officeDocument/2006/relationships/image" Target="../media/image47.jpg"/><Relationship Id="rId15" Type="http://schemas.openxmlformats.org/officeDocument/2006/relationships/image" Target="../media/image57.png"/><Relationship Id="rId23" Type="http://schemas.openxmlformats.org/officeDocument/2006/relationships/image" Target="../media/image15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65.jpg"/><Relationship Id="rId4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75.jp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26" Type="http://schemas.openxmlformats.org/officeDocument/2006/relationships/image" Target="../media/image100.png"/><Relationship Id="rId39" Type="http://schemas.openxmlformats.org/officeDocument/2006/relationships/image" Target="../media/image15.png"/><Relationship Id="rId21" Type="http://schemas.openxmlformats.org/officeDocument/2006/relationships/image" Target="../media/image95.png"/><Relationship Id="rId34" Type="http://schemas.openxmlformats.org/officeDocument/2006/relationships/image" Target="../media/image108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5" Type="http://schemas.openxmlformats.org/officeDocument/2006/relationships/image" Target="../media/image99.png"/><Relationship Id="rId33" Type="http://schemas.openxmlformats.org/officeDocument/2006/relationships/image" Target="../media/image107.png"/><Relationship Id="rId38" Type="http://schemas.openxmlformats.org/officeDocument/2006/relationships/image" Target="../media/image112.png"/><Relationship Id="rId2" Type="http://schemas.openxmlformats.org/officeDocument/2006/relationships/image" Target="../media/image76.png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29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24" Type="http://schemas.openxmlformats.org/officeDocument/2006/relationships/image" Target="../media/image98.png"/><Relationship Id="rId32" Type="http://schemas.openxmlformats.org/officeDocument/2006/relationships/image" Target="../media/image106.png"/><Relationship Id="rId37" Type="http://schemas.openxmlformats.org/officeDocument/2006/relationships/image" Target="../media/image111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23" Type="http://schemas.openxmlformats.org/officeDocument/2006/relationships/image" Target="../media/image97.png"/><Relationship Id="rId28" Type="http://schemas.openxmlformats.org/officeDocument/2006/relationships/image" Target="../media/image102.png"/><Relationship Id="rId36" Type="http://schemas.openxmlformats.org/officeDocument/2006/relationships/image" Target="../media/image110.png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31" Type="http://schemas.openxmlformats.org/officeDocument/2006/relationships/image" Target="../media/image105.png"/><Relationship Id="rId4" Type="http://schemas.openxmlformats.org/officeDocument/2006/relationships/image" Target="../media/image78.jpg"/><Relationship Id="rId9" Type="http://schemas.openxmlformats.org/officeDocument/2006/relationships/image" Target="../media/image83.png"/><Relationship Id="rId14" Type="http://schemas.openxmlformats.org/officeDocument/2006/relationships/image" Target="../media/image88.png"/><Relationship Id="rId22" Type="http://schemas.openxmlformats.org/officeDocument/2006/relationships/image" Target="../media/image96.png"/><Relationship Id="rId27" Type="http://schemas.openxmlformats.org/officeDocument/2006/relationships/image" Target="../media/image101.png"/><Relationship Id="rId30" Type="http://schemas.openxmlformats.org/officeDocument/2006/relationships/image" Target="../media/image104.png"/><Relationship Id="rId35" Type="http://schemas.openxmlformats.org/officeDocument/2006/relationships/image" Target="../media/image109.png"/><Relationship Id="rId8" Type="http://schemas.openxmlformats.org/officeDocument/2006/relationships/image" Target="../media/image82.png"/><Relationship Id="rId3" Type="http://schemas.openxmlformats.org/officeDocument/2006/relationships/image" Target="../media/image7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16.jpg"/><Relationship Id="rId4" Type="http://schemas.openxmlformats.org/officeDocument/2006/relationships/image" Target="../media/image1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image" Target="../media/image126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5" Type="http://schemas.openxmlformats.org/officeDocument/2006/relationships/image" Target="../media/image13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jpg"/><Relationship Id="rId3" Type="http://schemas.openxmlformats.org/officeDocument/2006/relationships/image" Target="../media/image141.jpg"/><Relationship Id="rId7" Type="http://schemas.openxmlformats.org/officeDocument/2006/relationships/image" Target="../media/image145.jp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g"/><Relationship Id="rId5" Type="http://schemas.openxmlformats.org/officeDocument/2006/relationships/image" Target="../media/image143.jpg"/><Relationship Id="rId4" Type="http://schemas.openxmlformats.org/officeDocument/2006/relationships/image" Target="../media/image142.jpg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jpg"/><Relationship Id="rId5" Type="http://schemas.openxmlformats.org/officeDocument/2006/relationships/image" Target="../media/image144.jpg"/><Relationship Id="rId4" Type="http://schemas.openxmlformats.org/officeDocument/2006/relationships/image" Target="../media/image152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2" Type="http://schemas.openxmlformats.org/officeDocument/2006/relationships/image" Target="../media/image153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5" Type="http://schemas.openxmlformats.org/officeDocument/2006/relationships/image" Target="../media/image166.png"/><Relationship Id="rId10" Type="http://schemas.openxmlformats.org/officeDocument/2006/relationships/image" Target="../media/image161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Relationship Id="rId9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10" Type="http://schemas.openxmlformats.org/officeDocument/2006/relationships/image" Target="../media/image15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87.jpg"/><Relationship Id="rId4" Type="http://schemas.openxmlformats.org/officeDocument/2006/relationships/image" Target="../media/image18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338" y="1513088"/>
            <a:ext cx="9966960" cy="195054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dirty="0" err="1" smtClean="0">
                <a:solidFill>
                  <a:schemeClr val="tx1"/>
                </a:solidFill>
              </a:rPr>
              <a:t>Практичне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заняття</a:t>
            </a:r>
            <a:r>
              <a:rPr lang="ru-RU" sz="1800" dirty="0" smtClean="0">
                <a:solidFill>
                  <a:schemeClr val="tx1"/>
                </a:solidFill>
              </a:rPr>
              <a:t> 3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err="1" smtClean="0">
                <a:solidFill>
                  <a:schemeClr val="tx1"/>
                </a:solidFill>
              </a:rPr>
              <a:t>Приготування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мікстур</a:t>
            </a:r>
            <a:r>
              <a:rPr lang="ru-RU" sz="1800" dirty="0">
                <a:solidFill>
                  <a:schemeClr val="tx1"/>
                </a:solidFill>
              </a:rPr>
              <a:t> з </a:t>
            </a:r>
            <a:r>
              <a:rPr lang="ru-RU" sz="1800" dirty="0" err="1">
                <a:solidFill>
                  <a:schemeClr val="tx1"/>
                </a:solidFill>
              </a:rPr>
              <a:t>використанням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концентрованих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розчинів</a:t>
            </a:r>
            <a:r>
              <a:rPr lang="ru-RU" sz="1800" dirty="0">
                <a:solidFill>
                  <a:schemeClr val="tx1"/>
                </a:solidFill>
              </a:rPr>
              <a:t> і </a:t>
            </a:r>
            <a:r>
              <a:rPr lang="ru-RU" sz="1800" dirty="0" err="1">
                <a:solidFill>
                  <a:schemeClr val="tx1"/>
                </a:solidFill>
              </a:rPr>
              <a:t>розчиненням</a:t>
            </a:r>
            <a:r>
              <a:rPr lang="ru-RU" sz="1800" dirty="0">
                <a:solidFill>
                  <a:schemeClr val="tx1"/>
                </a:solidFill>
              </a:rPr>
              <a:t> сухих </a:t>
            </a:r>
            <a:r>
              <a:rPr lang="ru-RU" sz="1800" dirty="0" err="1">
                <a:solidFill>
                  <a:schemeClr val="tx1"/>
                </a:solidFill>
              </a:rPr>
              <a:t>лікарських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речовин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прописаних</a:t>
            </a:r>
            <a:r>
              <a:rPr lang="ru-RU" sz="1800" dirty="0">
                <a:solidFill>
                  <a:schemeClr val="tx1"/>
                </a:solidFill>
              </a:rPr>
              <a:t> у </a:t>
            </a:r>
            <a:r>
              <a:rPr lang="ru-RU" sz="1800" dirty="0" err="1">
                <a:solidFill>
                  <a:schemeClr val="tx1"/>
                </a:solidFill>
              </a:rPr>
              <a:t>різних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кількостях</a:t>
            </a:r>
            <a:r>
              <a:rPr lang="ru-RU" sz="1800" dirty="0">
                <a:solidFill>
                  <a:schemeClr val="tx1"/>
                </a:solidFill>
              </a:rPr>
              <a:t>. </a:t>
            </a:r>
            <a:r>
              <a:rPr lang="ru-RU" sz="1800" dirty="0" err="1">
                <a:solidFill>
                  <a:schemeClr val="tx1"/>
                </a:solidFill>
              </a:rPr>
              <a:t>Оцінка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якості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мікстур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uk-UA" sz="1800" dirty="0">
                <a:solidFill>
                  <a:schemeClr val="tx1"/>
                </a:solidFill>
              </a:rPr>
              <a:t>Неводні розчини (спиртові, гліцеринові, олійні). </a:t>
            </a:r>
            <a:r>
              <a:rPr lang="ru-RU" sz="1800" dirty="0" err="1">
                <a:solidFill>
                  <a:schemeClr val="tx1"/>
                </a:solidFill>
              </a:rPr>
              <a:t>Приготування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спиртових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розчинів</a:t>
            </a:r>
            <a:r>
              <a:rPr lang="ru-RU" sz="1800" dirty="0">
                <a:solidFill>
                  <a:schemeClr val="tx1"/>
                </a:solidFill>
              </a:rPr>
              <a:t> і </a:t>
            </a:r>
            <a:r>
              <a:rPr lang="ru-RU" sz="1800" dirty="0" err="1">
                <a:solidFill>
                  <a:schemeClr val="tx1"/>
                </a:solidFill>
              </a:rPr>
              <a:t>водних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розчинів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стандартних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фармакопейних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рідин</a:t>
            </a:r>
            <a:r>
              <a:rPr lang="ru-RU" sz="1800" dirty="0">
                <a:solidFill>
                  <a:schemeClr val="tx1"/>
                </a:solidFill>
              </a:rPr>
              <a:t>. </a:t>
            </a:r>
            <a:r>
              <a:rPr lang="ru-RU" sz="1800" dirty="0" err="1">
                <a:solidFill>
                  <a:schemeClr val="tx1"/>
                </a:solidFill>
              </a:rPr>
              <a:t>Оцінка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якості</a:t>
            </a:r>
            <a:r>
              <a:rPr lang="ru-RU" sz="1800" dirty="0">
                <a:solidFill>
                  <a:schemeClr val="tx1"/>
                </a:solidFill>
              </a:rPr>
              <a:t>. </a:t>
            </a:r>
            <a:r>
              <a:rPr lang="ru-RU" sz="1800" dirty="0" err="1">
                <a:solidFill>
                  <a:schemeClr val="tx1"/>
                </a:solidFill>
              </a:rPr>
              <a:t>Розчини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високомолекулярних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сполук</a:t>
            </a:r>
            <a:r>
              <a:rPr lang="ru-RU" sz="1800" dirty="0">
                <a:solidFill>
                  <a:schemeClr val="tx1"/>
                </a:solidFill>
              </a:rPr>
              <a:t>, </a:t>
            </a:r>
            <a:r>
              <a:rPr lang="ru-RU" sz="1800" dirty="0" err="1">
                <a:solidFill>
                  <a:schemeClr val="tx1"/>
                </a:solidFill>
              </a:rPr>
              <a:t>особливості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їх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технології</a:t>
            </a:r>
            <a:r>
              <a:rPr lang="ru-RU" sz="1800" dirty="0">
                <a:solidFill>
                  <a:schemeClr val="tx1"/>
                </a:solidFill>
              </a:rPr>
              <a:t> в </a:t>
            </a:r>
            <a:r>
              <a:rPr lang="ru-RU" sz="1800" dirty="0" err="1">
                <a:solidFill>
                  <a:schemeClr val="tx1"/>
                </a:solidFill>
              </a:rPr>
              <a:t>залежності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від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структури</a:t>
            </a:r>
            <a:r>
              <a:rPr lang="ru-RU" sz="1800" dirty="0">
                <a:solidFill>
                  <a:schemeClr val="tx1"/>
                </a:solidFill>
              </a:rPr>
              <a:t> макромолекул. </a:t>
            </a:r>
            <a:r>
              <a:rPr lang="ru-RU" sz="1800" dirty="0" err="1">
                <a:solidFill>
                  <a:schemeClr val="tx1"/>
                </a:solidFill>
              </a:rPr>
              <a:t>Розчини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захищених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err="1">
                <a:solidFill>
                  <a:schemeClr val="tx1"/>
                </a:solidFill>
              </a:rPr>
              <a:t>колоїдів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  <a:endParaRPr lang="uk-UA" sz="1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682" y="407928"/>
            <a:ext cx="9472273" cy="95410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ОДЕСЬКИЙ НАЦ</a:t>
            </a:r>
            <a:r>
              <a:rPr lang="uk-UA" sz="2800" b="1" dirty="0" smtClean="0">
                <a:solidFill>
                  <a:schemeClr val="tx1"/>
                </a:solidFill>
              </a:rPr>
              <a:t>І</a:t>
            </a:r>
            <a:r>
              <a:rPr lang="ru-RU" sz="2800" b="1" dirty="0" smtClean="0">
                <a:solidFill>
                  <a:schemeClr val="tx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800" b="1" dirty="0">
                <a:solidFill>
                  <a:schemeClr val="tx1"/>
                </a:solidFill>
              </a:rPr>
              <a:t>КАФЕДРА ТЕХНОЛОГІЇ </a:t>
            </a:r>
            <a:r>
              <a:rPr lang="uk-UA" sz="2800" b="1" dirty="0" smtClean="0">
                <a:solidFill>
                  <a:schemeClr val="tx1"/>
                </a:solidFill>
              </a:rPr>
              <a:t>ЛІКІВ</a:t>
            </a:r>
            <a:endParaRPr lang="uk-UA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390" y="209886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70840" y="3852847"/>
            <a:ext cx="6889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Практичні заняття з дисципліни «Технологія ліків»</a:t>
            </a:r>
            <a:endParaRPr lang="uk-U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571244" y="4682532"/>
            <a:ext cx="3154623" cy="165103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1"/>
                </a:solidFill>
              </a:rPr>
              <a:t>д.фарм.н</a:t>
            </a:r>
            <a:r>
              <a:rPr lang="uk-UA" sz="2000" dirty="0" smtClean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доц.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</a:t>
            </a:r>
            <a:r>
              <a:rPr lang="uk-UA" sz="2000" dirty="0" err="1" smtClean="0">
                <a:solidFill>
                  <a:schemeClr val="tx1"/>
                </a:solidFill>
              </a:rPr>
              <a:t>Акішева</a:t>
            </a:r>
            <a:r>
              <a:rPr lang="uk-UA" sz="2000" dirty="0" smtClean="0">
                <a:solidFill>
                  <a:schemeClr val="tx1"/>
                </a:solidFill>
              </a:rPr>
              <a:t> А.С. </a:t>
            </a:r>
            <a:endParaRPr lang="uk-UA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0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830"/>
            <a:ext cx="10160000" cy="408897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1. ПОНЯТТЯ ПРО МІКСТУРИ. ПЕРЕВІРКА ДОЗ ОТРУЙНИХ, НАРКОТИЧНИХ І СИЛЬНОДІЮЧИХ ЛІКАРСЬКИХ ЗАСОБІВ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Нормативна база : ДФУ </a:t>
            </a:r>
            <a:r>
              <a:rPr lang="ru-RU" sz="1600" b="1" dirty="0" err="1" smtClean="0">
                <a:solidFill>
                  <a:schemeClr val="tx1"/>
                </a:solidFill>
              </a:rPr>
              <a:t>стаття</a:t>
            </a:r>
            <a:r>
              <a:rPr lang="ru-RU" sz="1600" b="1" dirty="0" smtClean="0">
                <a:solidFill>
                  <a:schemeClr val="tx1"/>
                </a:solidFill>
              </a:rPr>
              <a:t> 5.</a:t>
            </a:r>
            <a:r>
              <a:rPr lang="en-US" sz="1600" b="1" dirty="0" smtClean="0">
                <a:solidFill>
                  <a:schemeClr val="tx1"/>
                </a:solidFill>
              </a:rPr>
              <a:t>N.1.1, </a:t>
            </a:r>
            <a:r>
              <a:rPr lang="ru-RU" sz="1600" b="1" dirty="0" smtClean="0">
                <a:solidFill>
                  <a:schemeClr val="tx1"/>
                </a:solidFill>
              </a:rPr>
              <a:t>проект </a:t>
            </a:r>
            <a:r>
              <a:rPr lang="ru-RU" sz="1600" b="1" dirty="0" err="1" smtClean="0">
                <a:solidFill>
                  <a:schemeClr val="tx1"/>
                </a:solidFill>
              </a:rPr>
              <a:t>доповнення</a:t>
            </a:r>
            <a:r>
              <a:rPr lang="ru-RU" sz="1600" b="1" dirty="0" smtClean="0">
                <a:solidFill>
                  <a:schemeClr val="tx1"/>
                </a:solidFill>
              </a:rPr>
              <a:t> до </a:t>
            </a:r>
            <a:r>
              <a:rPr lang="ru-RU" sz="1600" b="1" dirty="0" err="1" smtClean="0">
                <a:solidFill>
                  <a:schemeClr val="tx1"/>
                </a:solidFill>
              </a:rPr>
              <a:t>статті</a:t>
            </a:r>
            <a:r>
              <a:rPr lang="ru-RU" sz="1600" b="1" dirty="0" smtClean="0">
                <a:solidFill>
                  <a:schemeClr val="tx1"/>
                </a:solidFill>
              </a:rPr>
              <a:t> ДФУ 5.</a:t>
            </a:r>
            <a:r>
              <a:rPr lang="en-US" sz="1600" b="1" dirty="0" smtClean="0">
                <a:solidFill>
                  <a:schemeClr val="tx1"/>
                </a:solidFill>
              </a:rPr>
              <a:t>N.1.1, </a:t>
            </a:r>
            <a:r>
              <a:rPr lang="ru-RU" sz="1600" b="1" dirty="0" err="1" smtClean="0">
                <a:solidFill>
                  <a:schemeClr val="tx1"/>
                </a:solidFill>
              </a:rPr>
              <a:t>накази</a:t>
            </a:r>
            <a:r>
              <a:rPr lang="ru-RU" sz="1600" b="1" dirty="0" smtClean="0">
                <a:solidFill>
                  <a:schemeClr val="tx1"/>
                </a:solidFill>
              </a:rPr>
              <a:t> МОЗ </a:t>
            </a:r>
            <a:r>
              <a:rPr lang="ru-RU" sz="1600" b="1" dirty="0" err="1" smtClean="0">
                <a:solidFill>
                  <a:schemeClr val="tx1"/>
                </a:solidFill>
              </a:rPr>
              <a:t>України</a:t>
            </a:r>
            <a:r>
              <a:rPr lang="ru-RU" sz="1600" b="1" dirty="0" smtClean="0">
                <a:solidFill>
                  <a:schemeClr val="tx1"/>
                </a:solidFill>
              </a:rPr>
              <a:t> № 197 </a:t>
            </a:r>
            <a:r>
              <a:rPr lang="ru-RU" sz="1600" b="1" dirty="0" err="1" smtClean="0">
                <a:solidFill>
                  <a:schemeClr val="tx1"/>
                </a:solidFill>
              </a:rPr>
              <a:t>від</a:t>
            </a:r>
            <a:r>
              <a:rPr lang="ru-RU" sz="1600" b="1" dirty="0" smtClean="0">
                <a:solidFill>
                  <a:schemeClr val="tx1"/>
                </a:solidFill>
              </a:rPr>
              <a:t> 07.09.93 р. і № 812 </a:t>
            </a:r>
            <a:r>
              <a:rPr lang="ru-RU" sz="1600" b="1" dirty="0" err="1" smtClean="0">
                <a:solidFill>
                  <a:schemeClr val="tx1"/>
                </a:solidFill>
              </a:rPr>
              <a:t>від</a:t>
            </a:r>
            <a:r>
              <a:rPr lang="ru-RU" sz="1600" b="1" dirty="0" smtClean="0">
                <a:solidFill>
                  <a:schemeClr val="tx1"/>
                </a:solidFill>
              </a:rPr>
              <a:t> 17.10.12 р.) 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i="1" dirty="0" err="1" smtClean="0">
                <a:solidFill>
                  <a:srgbClr val="FF0000"/>
                </a:solidFill>
              </a:rPr>
              <a:t>Мікстури</a:t>
            </a:r>
            <a:r>
              <a:rPr lang="ru-RU" sz="2400" b="1" dirty="0" smtClean="0">
                <a:solidFill>
                  <a:srgbClr val="FF0000"/>
                </a:solidFill>
              </a:rPr>
              <a:t> – </a:t>
            </a:r>
            <a:r>
              <a:rPr lang="ru-RU" sz="2400" b="1" dirty="0" err="1" smtClean="0">
                <a:solidFill>
                  <a:srgbClr val="FF0000"/>
                </a:solidFill>
              </a:rPr>
              <a:t>рідкі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лікарські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форми</a:t>
            </a:r>
            <a:r>
              <a:rPr lang="ru-RU" sz="2400" b="1" dirty="0" smtClean="0">
                <a:solidFill>
                  <a:srgbClr val="FF0000"/>
                </a:solidFill>
              </a:rPr>
              <a:t> для </a:t>
            </a:r>
            <a:r>
              <a:rPr lang="ru-RU" sz="2400" b="1" dirty="0" err="1" smtClean="0">
                <a:solidFill>
                  <a:srgbClr val="FF0000"/>
                </a:solidFill>
              </a:rPr>
              <a:t>внутрішнього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застосування</a:t>
            </a:r>
            <a:r>
              <a:rPr lang="ru-RU" sz="2400" b="1" dirty="0" smtClean="0"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</a:rPr>
              <a:t>які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дозуються</a:t>
            </a:r>
            <a:r>
              <a:rPr lang="ru-RU" sz="2400" b="1" dirty="0" smtClean="0">
                <a:solidFill>
                  <a:srgbClr val="FF0000"/>
                </a:solidFill>
              </a:rPr>
              <a:t> ложками (</a:t>
            </a:r>
            <a:r>
              <a:rPr lang="ru-RU" sz="2400" b="1" dirty="0" err="1" smtClean="0">
                <a:solidFill>
                  <a:srgbClr val="FF0000"/>
                </a:solidFill>
              </a:rPr>
              <a:t>столовими</a:t>
            </a:r>
            <a:r>
              <a:rPr lang="ru-RU" sz="2400" b="1" dirty="0" smtClean="0"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</a:rPr>
              <a:t>десертними</a:t>
            </a:r>
            <a:r>
              <a:rPr lang="ru-RU" sz="2400" b="1" dirty="0" smtClean="0"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</a:rPr>
              <a:t>чайними</a:t>
            </a:r>
            <a:r>
              <a:rPr lang="ru-RU" sz="2400" b="1" dirty="0" smtClean="0">
                <a:solidFill>
                  <a:srgbClr val="FF0000"/>
                </a:solidFill>
              </a:rPr>
              <a:t>).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en-US" sz="2400" dirty="0" err="1" smtClean="0">
                <a:solidFill>
                  <a:schemeClr val="tx1"/>
                </a:solidFill>
              </a:rPr>
              <a:t>Rp</a:t>
            </a:r>
            <a:r>
              <a:rPr lang="en-US" sz="2400" dirty="0" smtClean="0">
                <a:solidFill>
                  <a:schemeClr val="tx1"/>
                </a:solidFill>
              </a:rPr>
              <a:t>.: </a:t>
            </a:r>
            <a:r>
              <a:rPr lang="uk-UA" sz="2400" dirty="0" smtClean="0">
                <a:solidFill>
                  <a:schemeClr val="tx1"/>
                </a:solidFill>
              </a:rPr>
              <a:t>	</a:t>
            </a:r>
            <a:r>
              <a:rPr lang="en-US" sz="2400" dirty="0" err="1" smtClean="0">
                <a:solidFill>
                  <a:schemeClr val="tx1"/>
                </a:solidFill>
              </a:rPr>
              <a:t>Analgini</a:t>
            </a:r>
            <a:r>
              <a:rPr lang="en-US" sz="2400" dirty="0" smtClean="0">
                <a:solidFill>
                  <a:schemeClr val="tx1"/>
                </a:solidFill>
              </a:rPr>
              <a:t> 3,0 </a:t>
            </a:r>
            <a:r>
              <a:rPr lang="uk-UA" sz="2400" dirty="0" smtClean="0">
                <a:solidFill>
                  <a:schemeClr val="tx1"/>
                </a:solidFill>
              </a:rPr>
              <a:t/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	</a:t>
            </a:r>
            <a:r>
              <a:rPr lang="en-US" sz="2400" dirty="0" err="1" smtClean="0">
                <a:solidFill>
                  <a:schemeClr val="tx1"/>
                </a:solidFill>
              </a:rPr>
              <a:t>Kalii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bromidi</a:t>
            </a:r>
            <a:r>
              <a:rPr lang="en-US" sz="2400" dirty="0" smtClean="0">
                <a:solidFill>
                  <a:schemeClr val="tx1"/>
                </a:solidFill>
              </a:rPr>
              <a:t> 4,0 </a:t>
            </a:r>
            <a:r>
              <a:rPr lang="uk-UA" sz="2400" dirty="0" smtClean="0">
                <a:solidFill>
                  <a:schemeClr val="tx1"/>
                </a:solidFill>
              </a:rPr>
              <a:t/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	</a:t>
            </a:r>
            <a:r>
              <a:rPr lang="en-US" sz="2400" dirty="0" err="1" smtClean="0">
                <a:solidFill>
                  <a:schemeClr val="tx1"/>
                </a:solidFill>
              </a:rPr>
              <a:t>Aquae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purificatae</a:t>
            </a:r>
            <a:r>
              <a:rPr lang="en-US" sz="2400" dirty="0" smtClean="0">
                <a:solidFill>
                  <a:schemeClr val="tx1"/>
                </a:solidFill>
              </a:rPr>
              <a:t> 200 ml </a:t>
            </a:r>
            <a:r>
              <a:rPr lang="uk-UA" sz="2400" dirty="0" smtClean="0">
                <a:solidFill>
                  <a:schemeClr val="tx1"/>
                </a:solidFill>
              </a:rPr>
              <a:t/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	</a:t>
            </a:r>
            <a:r>
              <a:rPr lang="en-US" sz="2400" dirty="0" err="1" smtClean="0">
                <a:solidFill>
                  <a:schemeClr val="tx1"/>
                </a:solidFill>
              </a:rPr>
              <a:t>Tincturae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Belladonnae</a:t>
            </a:r>
            <a:r>
              <a:rPr lang="en-US" sz="2400" dirty="0" smtClean="0">
                <a:solidFill>
                  <a:schemeClr val="tx1"/>
                </a:solidFill>
              </a:rPr>
              <a:t> 5 ml </a:t>
            </a:r>
            <a:r>
              <a:rPr lang="uk-UA" sz="2400" dirty="0" smtClean="0">
                <a:solidFill>
                  <a:schemeClr val="tx1"/>
                </a:solidFill>
              </a:rPr>
              <a:t/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	</a:t>
            </a:r>
            <a:r>
              <a:rPr lang="en-US" sz="2400" dirty="0" err="1" smtClean="0">
                <a:solidFill>
                  <a:schemeClr val="tx1"/>
                </a:solidFill>
              </a:rPr>
              <a:t>Tincturae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Valerianae</a:t>
            </a:r>
            <a:r>
              <a:rPr lang="en-US" sz="2400" dirty="0" smtClean="0">
                <a:solidFill>
                  <a:schemeClr val="tx1"/>
                </a:solidFill>
              </a:rPr>
              <a:t> 10 ml </a:t>
            </a:r>
            <a:r>
              <a:rPr lang="uk-UA" sz="2400" dirty="0" smtClean="0">
                <a:solidFill>
                  <a:schemeClr val="tx1"/>
                </a:solidFill>
              </a:rPr>
              <a:t/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M. D. S. </a:t>
            </a:r>
            <a:r>
              <a:rPr lang="ru-RU" sz="2400" dirty="0" smtClean="0">
                <a:solidFill>
                  <a:schemeClr val="tx1"/>
                </a:solidFill>
              </a:rPr>
              <a:t>По 1 </a:t>
            </a:r>
            <a:r>
              <a:rPr lang="ru-RU" sz="2400" dirty="0" err="1" smtClean="0">
                <a:solidFill>
                  <a:schemeClr val="tx1"/>
                </a:solidFill>
              </a:rPr>
              <a:t>столовій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ложці</a:t>
            </a:r>
            <a:r>
              <a:rPr lang="ru-RU" sz="2400" dirty="0" smtClean="0">
                <a:solidFill>
                  <a:schemeClr val="tx1"/>
                </a:solidFill>
              </a:rPr>
              <a:t> 3 рази на день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	</a:t>
            </a:r>
            <a:r>
              <a:rPr lang="ru-RU" sz="2400" dirty="0" err="1" smtClean="0">
                <a:solidFill>
                  <a:schemeClr val="tx1"/>
                </a:solidFill>
              </a:rPr>
              <a:t>Підпис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лікаря</a:t>
            </a:r>
            <a:r>
              <a:rPr lang="ru-RU" sz="2400" dirty="0" smtClean="0">
                <a:solidFill>
                  <a:schemeClr val="tx1"/>
                </a:solidFill>
              </a:rPr>
              <a:t> 	Печатка </a:t>
            </a:r>
            <a:r>
              <a:rPr lang="ru-RU" sz="2400" dirty="0" err="1" smtClean="0">
                <a:solidFill>
                  <a:schemeClr val="tx1"/>
                </a:solidFill>
              </a:rPr>
              <a:t>лікаря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" name="object 8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32001" y="3893650"/>
            <a:ext cx="8128000" cy="277238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9201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73303" y="2665730"/>
            <a:ext cx="11540067" cy="1904110"/>
            <a:chOff x="204977" y="2539745"/>
            <a:chExt cx="8655050" cy="20300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977" y="2539745"/>
              <a:ext cx="8654796" cy="20299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543" y="2602229"/>
              <a:ext cx="6136385" cy="19651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078" y="2566034"/>
              <a:ext cx="8569452" cy="194462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1078" y="2566034"/>
              <a:ext cx="8569960" cy="1945005"/>
            </a:xfrm>
            <a:custGeom>
              <a:avLst/>
              <a:gdLst/>
              <a:ahLst/>
              <a:cxnLst/>
              <a:rect l="l" t="t" r="r" b="b"/>
              <a:pathLst>
                <a:path w="8569960" h="1945004">
                  <a:moveTo>
                    <a:pt x="0" y="324103"/>
                  </a:moveTo>
                  <a:lnTo>
                    <a:pt x="3514" y="276222"/>
                  </a:lnTo>
                  <a:lnTo>
                    <a:pt x="13722" y="230518"/>
                  </a:lnTo>
                  <a:lnTo>
                    <a:pt x="30123" y="187493"/>
                  </a:lnTo>
                  <a:lnTo>
                    <a:pt x="52216" y="147650"/>
                  </a:lnTo>
                  <a:lnTo>
                    <a:pt x="79498" y="111490"/>
                  </a:lnTo>
                  <a:lnTo>
                    <a:pt x="111469" y="79515"/>
                  </a:lnTo>
                  <a:lnTo>
                    <a:pt x="147627" y="52228"/>
                  </a:lnTo>
                  <a:lnTo>
                    <a:pt x="187471" y="30131"/>
                  </a:lnTo>
                  <a:lnTo>
                    <a:pt x="230499" y="13726"/>
                  </a:lnTo>
                  <a:lnTo>
                    <a:pt x="276211" y="3515"/>
                  </a:lnTo>
                  <a:lnTo>
                    <a:pt x="324104" y="0"/>
                  </a:lnTo>
                  <a:lnTo>
                    <a:pt x="8245348" y="0"/>
                  </a:lnTo>
                  <a:lnTo>
                    <a:pt x="8293229" y="3515"/>
                  </a:lnTo>
                  <a:lnTo>
                    <a:pt x="8338933" y="13726"/>
                  </a:lnTo>
                  <a:lnTo>
                    <a:pt x="8381958" y="30131"/>
                  </a:lnTo>
                  <a:lnTo>
                    <a:pt x="8421801" y="52228"/>
                  </a:lnTo>
                  <a:lnTo>
                    <a:pt x="8457961" y="79515"/>
                  </a:lnTo>
                  <a:lnTo>
                    <a:pt x="8489936" y="111490"/>
                  </a:lnTo>
                  <a:lnTo>
                    <a:pt x="8517223" y="147650"/>
                  </a:lnTo>
                  <a:lnTo>
                    <a:pt x="8539320" y="187493"/>
                  </a:lnTo>
                  <a:lnTo>
                    <a:pt x="8555725" y="230518"/>
                  </a:lnTo>
                  <a:lnTo>
                    <a:pt x="8565936" y="276222"/>
                  </a:lnTo>
                  <a:lnTo>
                    <a:pt x="8569452" y="324103"/>
                  </a:lnTo>
                  <a:lnTo>
                    <a:pt x="8569452" y="1620520"/>
                  </a:lnTo>
                  <a:lnTo>
                    <a:pt x="8565936" y="1668401"/>
                  </a:lnTo>
                  <a:lnTo>
                    <a:pt x="8555725" y="1714105"/>
                  </a:lnTo>
                  <a:lnTo>
                    <a:pt x="8539320" y="1757130"/>
                  </a:lnTo>
                  <a:lnTo>
                    <a:pt x="8517223" y="1796973"/>
                  </a:lnTo>
                  <a:lnTo>
                    <a:pt x="8489936" y="1833133"/>
                  </a:lnTo>
                  <a:lnTo>
                    <a:pt x="8457961" y="1865108"/>
                  </a:lnTo>
                  <a:lnTo>
                    <a:pt x="8421801" y="1892395"/>
                  </a:lnTo>
                  <a:lnTo>
                    <a:pt x="8381958" y="1914492"/>
                  </a:lnTo>
                  <a:lnTo>
                    <a:pt x="8338933" y="1930897"/>
                  </a:lnTo>
                  <a:lnTo>
                    <a:pt x="8293229" y="1941108"/>
                  </a:lnTo>
                  <a:lnTo>
                    <a:pt x="8245348" y="1944623"/>
                  </a:lnTo>
                  <a:lnTo>
                    <a:pt x="324104" y="1944623"/>
                  </a:lnTo>
                  <a:lnTo>
                    <a:pt x="276211" y="1941108"/>
                  </a:lnTo>
                  <a:lnTo>
                    <a:pt x="230499" y="1930897"/>
                  </a:lnTo>
                  <a:lnTo>
                    <a:pt x="187471" y="1914492"/>
                  </a:lnTo>
                  <a:lnTo>
                    <a:pt x="147627" y="1892395"/>
                  </a:lnTo>
                  <a:lnTo>
                    <a:pt x="111469" y="1865108"/>
                  </a:lnTo>
                  <a:lnTo>
                    <a:pt x="79498" y="1833133"/>
                  </a:lnTo>
                  <a:lnTo>
                    <a:pt x="52216" y="1796973"/>
                  </a:lnTo>
                  <a:lnTo>
                    <a:pt x="30123" y="1757130"/>
                  </a:lnTo>
                  <a:lnTo>
                    <a:pt x="13722" y="1714105"/>
                  </a:lnTo>
                  <a:lnTo>
                    <a:pt x="3514" y="1668401"/>
                  </a:lnTo>
                  <a:lnTo>
                    <a:pt x="0" y="1620520"/>
                  </a:lnTo>
                  <a:lnTo>
                    <a:pt x="0" y="32410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588957" y="3153411"/>
            <a:ext cx="100668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0,21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4222" y="2665731"/>
            <a:ext cx="4014047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Разова 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анальгіну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3,0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14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0,21 або 215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  <a:p>
            <a:pPr marL="20701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Добова 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анальгіну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0,21 </a:t>
            </a:r>
            <a:r>
              <a:rPr sz="1600" dirty="0">
                <a:latin typeface="Arial"/>
                <a:cs typeface="Arial"/>
              </a:rPr>
              <a:t>х 3 =</a:t>
            </a:r>
            <a:r>
              <a:rPr sz="1600" spc="-5" dirty="0">
                <a:latin typeface="Arial"/>
                <a:cs typeface="Arial"/>
              </a:rPr>
              <a:t> 0,63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0421" y="3885185"/>
            <a:ext cx="97028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По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ГФУ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43422" y="3885185"/>
            <a:ext cx="65709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latin typeface="Arial"/>
                <a:cs typeface="Arial"/>
              </a:rPr>
              <a:t>ВРД </a:t>
            </a:r>
            <a:r>
              <a:rPr sz="1600" spc="-5" dirty="0">
                <a:latin typeface="Arial"/>
                <a:cs typeface="Arial"/>
              </a:rPr>
              <a:t>анальгіну </a:t>
            </a:r>
            <a:r>
              <a:rPr sz="1600" dirty="0">
                <a:latin typeface="Arial"/>
                <a:cs typeface="Arial"/>
              </a:rPr>
              <a:t>=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1,0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latin typeface="Arial"/>
                <a:cs typeface="Arial"/>
              </a:rPr>
              <a:t>ВДД </a:t>
            </a:r>
            <a:r>
              <a:rPr sz="1600" spc="-5" dirty="0">
                <a:latin typeface="Arial"/>
                <a:cs typeface="Arial"/>
              </a:rPr>
              <a:t>анальгіну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3,0 </a:t>
            </a:r>
            <a:r>
              <a:rPr sz="1600" b="1" spc="-10" dirty="0" err="1" smtClean="0">
                <a:latin typeface="Arial"/>
                <a:cs typeface="Arial"/>
              </a:rPr>
              <a:t>Висновок</a:t>
            </a:r>
            <a:r>
              <a:rPr sz="1600" b="1" spc="-10" dirty="0" smtClean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: </a:t>
            </a:r>
            <a:r>
              <a:rPr sz="1600" b="1" spc="-10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</a:t>
            </a:r>
            <a:r>
              <a:rPr sz="1600" b="1" spc="7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73303" y="4510657"/>
            <a:ext cx="11540067" cy="2289697"/>
            <a:chOff x="204977" y="4481334"/>
            <a:chExt cx="8655050" cy="231902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977" y="4555992"/>
              <a:ext cx="8654796" cy="22440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3211" y="4481334"/>
              <a:ext cx="7540752" cy="220903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1078" y="4582286"/>
              <a:ext cx="8569452" cy="215874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51078" y="4582286"/>
              <a:ext cx="8569960" cy="2159000"/>
            </a:xfrm>
            <a:custGeom>
              <a:avLst/>
              <a:gdLst/>
              <a:ahLst/>
              <a:cxnLst/>
              <a:rect l="l" t="t" r="r" b="b"/>
              <a:pathLst>
                <a:path w="8569960" h="2159000">
                  <a:moveTo>
                    <a:pt x="0" y="359790"/>
                  </a:moveTo>
                  <a:lnTo>
                    <a:pt x="3284" y="310959"/>
                  </a:lnTo>
                  <a:lnTo>
                    <a:pt x="12852" y="264127"/>
                  </a:lnTo>
                  <a:lnTo>
                    <a:pt x="28274" y="219723"/>
                  </a:lnTo>
                  <a:lnTo>
                    <a:pt x="49122" y="178176"/>
                  </a:lnTo>
                  <a:lnTo>
                    <a:pt x="74967" y="139913"/>
                  </a:lnTo>
                  <a:lnTo>
                    <a:pt x="105381" y="105362"/>
                  </a:lnTo>
                  <a:lnTo>
                    <a:pt x="139934" y="74952"/>
                  </a:lnTo>
                  <a:lnTo>
                    <a:pt x="178198" y="49111"/>
                  </a:lnTo>
                  <a:lnTo>
                    <a:pt x="219745" y="28267"/>
                  </a:lnTo>
                  <a:lnTo>
                    <a:pt x="264145" y="12848"/>
                  </a:lnTo>
                  <a:lnTo>
                    <a:pt x="310970" y="3283"/>
                  </a:lnTo>
                  <a:lnTo>
                    <a:pt x="359791" y="0"/>
                  </a:lnTo>
                  <a:lnTo>
                    <a:pt x="8209661" y="0"/>
                  </a:lnTo>
                  <a:lnTo>
                    <a:pt x="8258492" y="3283"/>
                  </a:lnTo>
                  <a:lnTo>
                    <a:pt x="8305324" y="12848"/>
                  </a:lnTo>
                  <a:lnTo>
                    <a:pt x="8349728" y="28267"/>
                  </a:lnTo>
                  <a:lnTo>
                    <a:pt x="8391275" y="49111"/>
                  </a:lnTo>
                  <a:lnTo>
                    <a:pt x="8429538" y="74952"/>
                  </a:lnTo>
                  <a:lnTo>
                    <a:pt x="8464089" y="105362"/>
                  </a:lnTo>
                  <a:lnTo>
                    <a:pt x="8494499" y="139913"/>
                  </a:lnTo>
                  <a:lnTo>
                    <a:pt x="8520340" y="178176"/>
                  </a:lnTo>
                  <a:lnTo>
                    <a:pt x="8541184" y="219723"/>
                  </a:lnTo>
                  <a:lnTo>
                    <a:pt x="8556603" y="264127"/>
                  </a:lnTo>
                  <a:lnTo>
                    <a:pt x="8566168" y="310959"/>
                  </a:lnTo>
                  <a:lnTo>
                    <a:pt x="8569452" y="359790"/>
                  </a:lnTo>
                  <a:lnTo>
                    <a:pt x="8569452" y="1798942"/>
                  </a:lnTo>
                  <a:lnTo>
                    <a:pt x="8566168" y="1847766"/>
                  </a:lnTo>
                  <a:lnTo>
                    <a:pt x="8556603" y="1894593"/>
                  </a:lnTo>
                  <a:lnTo>
                    <a:pt x="8541184" y="1938995"/>
                  </a:lnTo>
                  <a:lnTo>
                    <a:pt x="8520340" y="1980543"/>
                  </a:lnTo>
                  <a:lnTo>
                    <a:pt x="8494499" y="2018808"/>
                  </a:lnTo>
                  <a:lnTo>
                    <a:pt x="8464089" y="2053362"/>
                  </a:lnTo>
                  <a:lnTo>
                    <a:pt x="8429538" y="2083776"/>
                  </a:lnTo>
                  <a:lnTo>
                    <a:pt x="8391275" y="2109621"/>
                  </a:lnTo>
                  <a:lnTo>
                    <a:pt x="8349728" y="2130470"/>
                  </a:lnTo>
                  <a:lnTo>
                    <a:pt x="8305324" y="2145892"/>
                  </a:lnTo>
                  <a:lnTo>
                    <a:pt x="8258492" y="2155460"/>
                  </a:lnTo>
                  <a:lnTo>
                    <a:pt x="8209661" y="2158744"/>
                  </a:lnTo>
                  <a:lnTo>
                    <a:pt x="359791" y="2158744"/>
                  </a:lnTo>
                  <a:lnTo>
                    <a:pt x="310970" y="2155460"/>
                  </a:lnTo>
                  <a:lnTo>
                    <a:pt x="264145" y="2145892"/>
                  </a:lnTo>
                  <a:lnTo>
                    <a:pt x="219745" y="2130470"/>
                  </a:lnTo>
                  <a:lnTo>
                    <a:pt x="178198" y="2109621"/>
                  </a:lnTo>
                  <a:lnTo>
                    <a:pt x="139934" y="2083776"/>
                  </a:lnTo>
                  <a:lnTo>
                    <a:pt x="105381" y="2053362"/>
                  </a:lnTo>
                  <a:lnTo>
                    <a:pt x="74967" y="2018808"/>
                  </a:lnTo>
                  <a:lnTo>
                    <a:pt x="49122" y="1980543"/>
                  </a:lnTo>
                  <a:lnTo>
                    <a:pt x="28274" y="1938995"/>
                  </a:lnTo>
                  <a:lnTo>
                    <a:pt x="12852" y="1894593"/>
                  </a:lnTo>
                  <a:lnTo>
                    <a:pt x="3284" y="1847766"/>
                  </a:lnTo>
                  <a:lnTo>
                    <a:pt x="0" y="1798942"/>
                  </a:lnTo>
                  <a:lnTo>
                    <a:pt x="0" y="35979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38107" y="4545330"/>
            <a:ext cx="47498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Разова 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настойки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беладонни</a:t>
            </a:r>
            <a:r>
              <a:rPr sz="16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5,0 : 14 =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0,36</a:t>
            </a: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Або </a:t>
            </a:r>
            <a:r>
              <a:rPr sz="1600" spc="-5" dirty="0">
                <a:latin typeface="Arial"/>
                <a:cs typeface="Arial"/>
              </a:rPr>
              <a:t>215 </a:t>
            </a:r>
            <a:r>
              <a:rPr sz="1600" dirty="0">
                <a:latin typeface="Arial"/>
                <a:cs typeface="Arial"/>
              </a:rPr>
              <a:t>мл – 5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</a:p>
          <a:p>
            <a:pPr marL="12700" marR="5080" indent="628650">
              <a:lnSpc>
                <a:spcPct val="100000"/>
              </a:lnSpc>
              <a:tabLst>
                <a:tab pos="2082800" algn="l"/>
              </a:tabLst>
            </a:pP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 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–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	х = </a:t>
            </a:r>
            <a:r>
              <a:rPr sz="1600" spc="-5" dirty="0">
                <a:latin typeface="Arial"/>
                <a:cs typeface="Arial"/>
              </a:rPr>
              <a:t>0,36 </a:t>
            </a:r>
            <a:r>
              <a:rPr sz="1600" dirty="0" err="1">
                <a:latin typeface="Arial"/>
                <a:cs typeface="Arial"/>
              </a:rPr>
              <a:t>мл</a:t>
            </a:r>
            <a:r>
              <a:rPr sz="1600" dirty="0">
                <a:latin typeface="Arial"/>
                <a:cs typeface="Arial"/>
              </a:rPr>
              <a:t>  </a:t>
            </a:r>
            <a:endParaRPr lang="uk-UA" sz="1600" dirty="0" smtClean="0">
              <a:latin typeface="Arial"/>
              <a:cs typeface="Arial"/>
            </a:endParaRPr>
          </a:p>
          <a:p>
            <a:pPr marL="12700" marR="5080" indent="628650">
              <a:lnSpc>
                <a:spcPct val="100000"/>
              </a:lnSpc>
              <a:tabLst>
                <a:tab pos="2082800" algn="l"/>
              </a:tabLst>
            </a:pPr>
            <a:r>
              <a:rPr sz="1600" b="1" u="heavy" spc="-5" dirty="0" err="1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Добова</a:t>
            </a:r>
            <a:r>
              <a:rPr sz="1600" b="1" u="heavy" spc="-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доза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настойки беладонни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 </a:t>
            </a:r>
            <a:r>
              <a:rPr sz="1600" b="1" dirty="0">
                <a:latin typeface="Arial"/>
                <a:cs typeface="Arial"/>
              </a:rPr>
              <a:t> </a:t>
            </a:r>
            <a:endParaRPr lang="uk-UA" sz="1600" b="1" dirty="0" smtClean="0">
              <a:latin typeface="Arial"/>
              <a:cs typeface="Arial"/>
            </a:endParaRPr>
          </a:p>
          <a:p>
            <a:pPr marL="12700" marR="5080" indent="628650">
              <a:lnSpc>
                <a:spcPct val="100000"/>
              </a:lnSpc>
              <a:tabLst>
                <a:tab pos="2082800" algn="l"/>
              </a:tabLst>
            </a:pPr>
            <a:r>
              <a:rPr sz="1600" spc="-5" dirty="0" smtClean="0">
                <a:latin typeface="Arial"/>
                <a:cs typeface="Arial"/>
              </a:rPr>
              <a:t>0,36 </a:t>
            </a:r>
            <a:r>
              <a:rPr sz="1600" dirty="0">
                <a:latin typeface="Arial"/>
                <a:cs typeface="Arial"/>
              </a:rPr>
              <a:t>х 3 = </a:t>
            </a:r>
            <a:r>
              <a:rPr sz="1600" spc="-5" dirty="0">
                <a:latin typeface="Arial"/>
                <a:cs typeface="Arial"/>
              </a:rPr>
              <a:t>1,08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38107" y="6008624"/>
            <a:ext cx="97028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По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ГФУ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57307" y="6008624"/>
            <a:ext cx="844380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40" dirty="0">
                <a:latin typeface="Arial"/>
                <a:cs typeface="Arial"/>
              </a:rPr>
              <a:t>ВРД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15" dirty="0">
                <a:latin typeface="Arial"/>
                <a:cs typeface="Arial"/>
              </a:rPr>
              <a:t>беладонни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0,5</a:t>
            </a:r>
            <a:r>
              <a:rPr sz="1600" spc="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latin typeface="Arial"/>
                <a:cs typeface="Arial"/>
              </a:rPr>
              <a:t>ВДД </a:t>
            </a:r>
            <a:r>
              <a:rPr sz="1600" spc="-10" dirty="0">
                <a:latin typeface="Arial"/>
                <a:cs typeface="Arial"/>
              </a:rPr>
              <a:t>настойки </a:t>
            </a:r>
            <a:r>
              <a:rPr sz="1600" spc="-15" dirty="0">
                <a:latin typeface="Arial"/>
                <a:cs typeface="Arial"/>
              </a:rPr>
              <a:t>беладонни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1,5 </a:t>
            </a:r>
            <a:r>
              <a:rPr sz="1600" dirty="0">
                <a:latin typeface="Arial"/>
                <a:cs typeface="Arial"/>
              </a:rPr>
              <a:t>мл </a:t>
            </a:r>
            <a:r>
              <a:rPr sz="1600" b="1" spc="-10" dirty="0">
                <a:latin typeface="Arial"/>
                <a:cs typeface="Arial"/>
              </a:rPr>
              <a:t>Висновок </a:t>
            </a:r>
            <a:r>
              <a:rPr sz="1600" b="1" dirty="0">
                <a:latin typeface="Arial"/>
                <a:cs typeface="Arial"/>
              </a:rPr>
              <a:t>: </a:t>
            </a:r>
            <a:r>
              <a:rPr sz="1600" b="1" spc="-10" dirty="0">
                <a:latin typeface="Arial"/>
                <a:cs typeface="Arial"/>
              </a:rPr>
              <a:t>дози </a:t>
            </a:r>
            <a:r>
              <a:rPr sz="1600" b="1" dirty="0">
                <a:latin typeface="Arial"/>
                <a:cs typeface="Arial"/>
              </a:rPr>
              <a:t>не</a:t>
            </a:r>
            <a:r>
              <a:rPr sz="1600" b="1" spc="1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завищені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6192" y="739166"/>
            <a:ext cx="8378952" cy="1849349"/>
            <a:chOff x="199644" y="739165"/>
            <a:chExt cx="6284214" cy="1849349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126" y="1643634"/>
              <a:ext cx="4617720" cy="87248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128" y="1674876"/>
              <a:ext cx="3461004" cy="91363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1841" y="1629537"/>
              <a:ext cx="4608576" cy="86334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51841" y="1629537"/>
              <a:ext cx="4608830" cy="863600"/>
            </a:xfrm>
            <a:custGeom>
              <a:avLst/>
              <a:gdLst/>
              <a:ahLst/>
              <a:cxnLst/>
              <a:rect l="l" t="t" r="r" b="b"/>
              <a:pathLst>
                <a:path w="4608830" h="863600">
                  <a:moveTo>
                    <a:pt x="0" y="143890"/>
                  </a:moveTo>
                  <a:lnTo>
                    <a:pt x="7336" y="98397"/>
                  </a:lnTo>
                  <a:lnTo>
                    <a:pt x="27764" y="58896"/>
                  </a:lnTo>
                  <a:lnTo>
                    <a:pt x="58912" y="27753"/>
                  </a:lnTo>
                  <a:lnTo>
                    <a:pt x="98412" y="7332"/>
                  </a:lnTo>
                  <a:lnTo>
                    <a:pt x="143891" y="0"/>
                  </a:lnTo>
                  <a:lnTo>
                    <a:pt x="4464685" y="0"/>
                  </a:lnTo>
                  <a:lnTo>
                    <a:pt x="4510178" y="7332"/>
                  </a:lnTo>
                  <a:lnTo>
                    <a:pt x="4549679" y="27753"/>
                  </a:lnTo>
                  <a:lnTo>
                    <a:pt x="4580822" y="58896"/>
                  </a:lnTo>
                  <a:lnTo>
                    <a:pt x="4601243" y="98397"/>
                  </a:lnTo>
                  <a:lnTo>
                    <a:pt x="4608576" y="143890"/>
                  </a:lnTo>
                  <a:lnTo>
                    <a:pt x="4608576" y="719454"/>
                  </a:lnTo>
                  <a:lnTo>
                    <a:pt x="4601243" y="764948"/>
                  </a:lnTo>
                  <a:lnTo>
                    <a:pt x="4580822" y="804449"/>
                  </a:lnTo>
                  <a:lnTo>
                    <a:pt x="4549679" y="835592"/>
                  </a:lnTo>
                  <a:lnTo>
                    <a:pt x="4510178" y="856013"/>
                  </a:lnTo>
                  <a:lnTo>
                    <a:pt x="4464685" y="863346"/>
                  </a:lnTo>
                  <a:lnTo>
                    <a:pt x="143891" y="863346"/>
                  </a:lnTo>
                  <a:lnTo>
                    <a:pt x="98412" y="856013"/>
                  </a:lnTo>
                  <a:lnTo>
                    <a:pt x="58912" y="835592"/>
                  </a:lnTo>
                  <a:lnTo>
                    <a:pt x="27764" y="804449"/>
                  </a:lnTo>
                  <a:lnTo>
                    <a:pt x="7336" y="764948"/>
                  </a:lnTo>
                  <a:lnTo>
                    <a:pt x="0" y="719454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5740" y="739165"/>
              <a:ext cx="6278118" cy="8046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9644" y="745997"/>
              <a:ext cx="5703570" cy="8298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1841" y="765428"/>
              <a:ext cx="6192774" cy="71932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51841" y="765428"/>
              <a:ext cx="6193155" cy="719455"/>
            </a:xfrm>
            <a:custGeom>
              <a:avLst/>
              <a:gdLst/>
              <a:ahLst/>
              <a:cxnLst/>
              <a:rect l="l" t="t" r="r" b="b"/>
              <a:pathLst>
                <a:path w="6193155" h="719455">
                  <a:moveTo>
                    <a:pt x="0" y="119887"/>
                  </a:moveTo>
                  <a:lnTo>
                    <a:pt x="9422" y="73241"/>
                  </a:lnTo>
                  <a:lnTo>
                    <a:pt x="35117" y="35131"/>
                  </a:lnTo>
                  <a:lnTo>
                    <a:pt x="73225" y="9427"/>
                  </a:lnTo>
                  <a:lnTo>
                    <a:pt x="119888" y="0"/>
                  </a:lnTo>
                  <a:lnTo>
                    <a:pt x="6072886" y="0"/>
                  </a:lnTo>
                  <a:lnTo>
                    <a:pt x="6119532" y="9427"/>
                  </a:lnTo>
                  <a:lnTo>
                    <a:pt x="6157642" y="35131"/>
                  </a:lnTo>
                  <a:lnTo>
                    <a:pt x="6183346" y="73241"/>
                  </a:lnTo>
                  <a:lnTo>
                    <a:pt x="6192774" y="119887"/>
                  </a:lnTo>
                  <a:lnTo>
                    <a:pt x="6192774" y="599440"/>
                  </a:lnTo>
                  <a:lnTo>
                    <a:pt x="6183346" y="646086"/>
                  </a:lnTo>
                  <a:lnTo>
                    <a:pt x="6157642" y="684196"/>
                  </a:lnTo>
                  <a:lnTo>
                    <a:pt x="6119532" y="709900"/>
                  </a:lnTo>
                  <a:lnTo>
                    <a:pt x="6072886" y="719328"/>
                  </a:lnTo>
                  <a:lnTo>
                    <a:pt x="119888" y="719328"/>
                  </a:lnTo>
                  <a:lnTo>
                    <a:pt x="73225" y="709900"/>
                  </a:lnTo>
                  <a:lnTo>
                    <a:pt x="35117" y="684196"/>
                  </a:lnTo>
                  <a:lnTo>
                    <a:pt x="9422" y="646086"/>
                  </a:lnTo>
                  <a:lnTo>
                    <a:pt x="0" y="599440"/>
                  </a:lnTo>
                  <a:lnTo>
                    <a:pt x="0" y="119887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82515" y="810070"/>
            <a:ext cx="7172113" cy="16645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V </a:t>
            </a:r>
            <a:r>
              <a:rPr sz="1600" spc="-10" dirty="0">
                <a:latin typeface="Arial"/>
                <a:cs typeface="Arial"/>
              </a:rPr>
              <a:t>столової </a:t>
            </a:r>
            <a:r>
              <a:rPr sz="1600" spc="-5" dirty="0">
                <a:latin typeface="Arial"/>
                <a:cs typeface="Arial"/>
              </a:rPr>
              <a:t>ложки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мл; </a:t>
            </a:r>
            <a:r>
              <a:rPr sz="1800" dirty="0" smtClean="0">
                <a:latin typeface="Arial"/>
                <a:cs typeface="Arial"/>
              </a:rPr>
              <a:t>V </a:t>
            </a:r>
            <a:r>
              <a:rPr sz="1800" spc="-10" dirty="0">
                <a:latin typeface="Arial"/>
                <a:cs typeface="Arial"/>
              </a:rPr>
              <a:t>десертної </a:t>
            </a:r>
            <a:r>
              <a:rPr sz="1800" spc="-5" dirty="0">
                <a:latin typeface="Arial"/>
                <a:cs typeface="Arial"/>
              </a:rPr>
              <a:t>ложки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 </a:t>
            </a:r>
            <a:r>
              <a:rPr sz="1800" spc="-5" dirty="0" err="1">
                <a:latin typeface="Arial"/>
                <a:cs typeface="Arial"/>
              </a:rPr>
              <a:t>мл</a:t>
            </a:r>
            <a:r>
              <a:rPr sz="1800" spc="-5" dirty="0">
                <a:latin typeface="Arial"/>
                <a:cs typeface="Arial"/>
              </a:rPr>
              <a:t>  </a:t>
            </a:r>
            <a:endParaRPr lang="en-US" sz="1800" spc="-5" dirty="0" smtClean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 smtClean="0">
                <a:latin typeface="Arial"/>
                <a:cs typeface="Arial"/>
              </a:rPr>
              <a:t>V </a:t>
            </a:r>
            <a:r>
              <a:rPr sz="1800" dirty="0">
                <a:latin typeface="Arial"/>
                <a:cs typeface="Arial"/>
              </a:rPr>
              <a:t>чайної </a:t>
            </a:r>
            <a:r>
              <a:rPr sz="1800" spc="-5" dirty="0">
                <a:latin typeface="Arial"/>
                <a:cs typeface="Arial"/>
              </a:rPr>
              <a:t>ложки </a:t>
            </a:r>
            <a:r>
              <a:rPr sz="1800" dirty="0">
                <a:latin typeface="Arial"/>
                <a:cs typeface="Arial"/>
              </a:rPr>
              <a:t>= 5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мл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 dirty="0">
              <a:latin typeface="Arial"/>
              <a:cs typeface="Arial"/>
            </a:endParaRPr>
          </a:p>
          <a:p>
            <a:pPr marR="2563495" algn="ctr">
              <a:lnSpc>
                <a:spcPct val="100000"/>
              </a:lnSpc>
              <a:spcBef>
                <a:spcPts val="5"/>
              </a:spcBef>
            </a:pPr>
            <a:r>
              <a:rPr sz="1600" spc="-45" dirty="0">
                <a:latin typeface="Arial"/>
                <a:cs typeface="Arial"/>
              </a:rPr>
              <a:t>Vзаг.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200 </a:t>
            </a:r>
            <a:r>
              <a:rPr sz="1600" dirty="0">
                <a:latin typeface="Arial"/>
                <a:cs typeface="Arial"/>
              </a:rPr>
              <a:t>+ 5 + </a:t>
            </a:r>
            <a:r>
              <a:rPr sz="1600" spc="-5" dirty="0">
                <a:latin typeface="Arial"/>
                <a:cs typeface="Arial"/>
              </a:rPr>
              <a:t>10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215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мл;</a:t>
            </a:r>
          </a:p>
          <a:p>
            <a:pPr marR="2504440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Кількість приймів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(доз)</a:t>
            </a:r>
            <a:endParaRPr sz="1600" dirty="0">
              <a:latin typeface="Arial"/>
              <a:cs typeface="Arial"/>
            </a:endParaRPr>
          </a:p>
          <a:p>
            <a:pPr marR="1768475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215 </a:t>
            </a:r>
            <a:r>
              <a:rPr sz="1600" dirty="0">
                <a:latin typeface="Arial"/>
                <a:cs typeface="Arial"/>
              </a:rPr>
              <a:t>мл : </a:t>
            </a:r>
            <a:r>
              <a:rPr sz="1600" spc="-5" dirty="0">
                <a:latin typeface="Arial"/>
                <a:cs typeface="Arial"/>
              </a:rPr>
              <a:t>15 </a:t>
            </a:r>
            <a:r>
              <a:rPr sz="1600" dirty="0">
                <a:latin typeface="Arial"/>
                <a:cs typeface="Arial"/>
              </a:rPr>
              <a:t>мл = </a:t>
            </a:r>
            <a:r>
              <a:rPr sz="1600" spc="-5" dirty="0">
                <a:latin typeface="Arial"/>
                <a:cs typeface="Arial"/>
              </a:rPr>
              <a:t>14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(прийомів)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401" y="0"/>
            <a:ext cx="3529415" cy="196046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0786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8263" y="333756"/>
            <a:ext cx="1107439" cy="11064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2169" y="1"/>
            <a:ext cx="1439671" cy="14401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04622"/>
            <a:ext cx="1502664" cy="150342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4170" y="14560"/>
            <a:ext cx="9894653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1155" indent="-339090" algn="ctr">
              <a:lnSpc>
                <a:spcPct val="100000"/>
              </a:lnSpc>
              <a:tabLst>
                <a:tab pos="351790" algn="l"/>
              </a:tabLst>
            </a:pPr>
            <a:r>
              <a:rPr lang="ru-RU" sz="2000" spc="-10" dirty="0" smtClean="0">
                <a:latin typeface="Arial"/>
                <a:cs typeface="Aharoni" panose="02010803020104030203" pitchFamily="2" charset="-79"/>
              </a:rPr>
              <a:t>2</a:t>
            </a:r>
            <a:r>
              <a:rPr lang="ru-RU" sz="2000" spc="-10" dirty="0" smtClean="0">
                <a:solidFill>
                  <a:schemeClr val="tx1"/>
                </a:solidFill>
                <a:latin typeface="Arial"/>
                <a:cs typeface="Aharoni" panose="02010803020104030203" pitchFamily="2" charset="-79"/>
              </a:rPr>
              <a:t>.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r>
              <a:rPr lang="ru-RU" sz="2000" dirty="0">
                <a:solidFill>
                  <a:schemeClr val="tx1"/>
                </a:solidFill>
              </a:rPr>
              <a:t>ЗАГАЛЬНА ТЕХНОЛОГІЯ РІДКИХ ЛІКАРСЬКИХ </a:t>
            </a:r>
            <a:r>
              <a:rPr lang="ru-RU" sz="2000" dirty="0" smtClean="0">
                <a:solidFill>
                  <a:schemeClr val="tx1"/>
                </a:solidFill>
              </a:rPr>
              <a:t>ФОРМ</a:t>
            </a:r>
            <a:endParaRPr lang="ru-RU" sz="2000" dirty="0">
              <a:solidFill>
                <a:schemeClr val="tx1"/>
              </a:solidFill>
              <a:latin typeface="Arial"/>
              <a:cs typeface="Aharoni" panose="02010803020104030203" pitchFamily="2" charset="-79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14801" y="1008126"/>
            <a:ext cx="3558540" cy="1927225"/>
            <a:chOff x="3086100" y="1008125"/>
            <a:chExt cx="2668905" cy="192722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6100" y="1099565"/>
              <a:ext cx="2668523" cy="16748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9658" y="1008125"/>
              <a:ext cx="2219706" cy="19270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32201" y="1125854"/>
              <a:ext cx="2583179" cy="15895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132201" y="1125854"/>
              <a:ext cx="2583180" cy="1590040"/>
            </a:xfrm>
            <a:custGeom>
              <a:avLst/>
              <a:gdLst/>
              <a:ahLst/>
              <a:cxnLst/>
              <a:rect l="l" t="t" r="r" b="b"/>
              <a:pathLst>
                <a:path w="2583179" h="1590039">
                  <a:moveTo>
                    <a:pt x="0" y="264922"/>
                  </a:moveTo>
                  <a:lnTo>
                    <a:pt x="4268" y="217304"/>
                  </a:lnTo>
                  <a:lnTo>
                    <a:pt x="16575" y="172485"/>
                  </a:lnTo>
                  <a:lnTo>
                    <a:pt x="36171" y="131214"/>
                  </a:lnTo>
                  <a:lnTo>
                    <a:pt x="62309" y="94239"/>
                  </a:lnTo>
                  <a:lnTo>
                    <a:pt x="94239" y="62309"/>
                  </a:lnTo>
                  <a:lnTo>
                    <a:pt x="131214" y="36171"/>
                  </a:lnTo>
                  <a:lnTo>
                    <a:pt x="172485" y="16575"/>
                  </a:lnTo>
                  <a:lnTo>
                    <a:pt x="217304" y="4268"/>
                  </a:lnTo>
                  <a:lnTo>
                    <a:pt x="264922" y="0"/>
                  </a:lnTo>
                  <a:lnTo>
                    <a:pt x="2318258" y="0"/>
                  </a:lnTo>
                  <a:lnTo>
                    <a:pt x="2365875" y="4268"/>
                  </a:lnTo>
                  <a:lnTo>
                    <a:pt x="2410694" y="16575"/>
                  </a:lnTo>
                  <a:lnTo>
                    <a:pt x="2451965" y="36171"/>
                  </a:lnTo>
                  <a:lnTo>
                    <a:pt x="2488940" y="62309"/>
                  </a:lnTo>
                  <a:lnTo>
                    <a:pt x="2520870" y="94239"/>
                  </a:lnTo>
                  <a:lnTo>
                    <a:pt x="2547008" y="131214"/>
                  </a:lnTo>
                  <a:lnTo>
                    <a:pt x="2566604" y="172485"/>
                  </a:lnTo>
                  <a:lnTo>
                    <a:pt x="2578911" y="217304"/>
                  </a:lnTo>
                  <a:lnTo>
                    <a:pt x="2583179" y="264922"/>
                  </a:lnTo>
                  <a:lnTo>
                    <a:pt x="2583179" y="1324610"/>
                  </a:lnTo>
                  <a:lnTo>
                    <a:pt x="2578911" y="1372227"/>
                  </a:lnTo>
                  <a:lnTo>
                    <a:pt x="2566604" y="1417046"/>
                  </a:lnTo>
                  <a:lnTo>
                    <a:pt x="2547008" y="1458317"/>
                  </a:lnTo>
                  <a:lnTo>
                    <a:pt x="2520870" y="1495292"/>
                  </a:lnTo>
                  <a:lnTo>
                    <a:pt x="2488940" y="1527222"/>
                  </a:lnTo>
                  <a:lnTo>
                    <a:pt x="2451965" y="1553360"/>
                  </a:lnTo>
                  <a:lnTo>
                    <a:pt x="2410694" y="1572956"/>
                  </a:lnTo>
                  <a:lnTo>
                    <a:pt x="2365875" y="1585263"/>
                  </a:lnTo>
                  <a:lnTo>
                    <a:pt x="2318258" y="1589532"/>
                  </a:lnTo>
                  <a:lnTo>
                    <a:pt x="264922" y="1589532"/>
                  </a:lnTo>
                  <a:lnTo>
                    <a:pt x="217304" y="1585263"/>
                  </a:lnTo>
                  <a:lnTo>
                    <a:pt x="172485" y="1572956"/>
                  </a:lnTo>
                  <a:lnTo>
                    <a:pt x="131214" y="1553360"/>
                  </a:lnTo>
                  <a:lnTo>
                    <a:pt x="94239" y="1527222"/>
                  </a:lnTo>
                  <a:lnTo>
                    <a:pt x="62309" y="1495292"/>
                  </a:lnTo>
                  <a:lnTo>
                    <a:pt x="36171" y="1458317"/>
                  </a:lnTo>
                  <a:lnTo>
                    <a:pt x="16575" y="1417046"/>
                  </a:lnTo>
                  <a:lnTo>
                    <a:pt x="4268" y="1372227"/>
                  </a:lnTo>
                  <a:lnTo>
                    <a:pt x="0" y="1324610"/>
                  </a:lnTo>
                  <a:lnTo>
                    <a:pt x="0" y="26492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19289" y="1470983"/>
            <a:ext cx="22199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контейнер  </a:t>
            </a:r>
            <a:r>
              <a:rPr sz="1800" b="1" spc="-15" dirty="0">
                <a:latin typeface="Arial"/>
                <a:cs typeface="Arial"/>
              </a:rPr>
              <a:t>розрахованої  </a:t>
            </a:r>
            <a:r>
              <a:rPr sz="1800" b="1" spc="-10" dirty="0">
                <a:latin typeface="Arial"/>
                <a:cs typeface="Arial"/>
              </a:rPr>
              <a:t>кількості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води  </a:t>
            </a:r>
            <a:r>
              <a:rPr sz="1800" b="1" spc="-10" dirty="0">
                <a:latin typeface="Arial"/>
                <a:cs typeface="Arial"/>
              </a:rPr>
              <a:t>очищеної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297671" y="1458442"/>
            <a:ext cx="3902287" cy="950594"/>
            <a:chOff x="6223253" y="1458442"/>
            <a:chExt cx="2926715" cy="950594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7355" y="1458442"/>
              <a:ext cx="2866644" cy="9502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23253" y="1553717"/>
              <a:ext cx="2920746" cy="8298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23456" y="1484756"/>
              <a:ext cx="2820923" cy="86486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323456" y="1484756"/>
              <a:ext cx="2821305" cy="864869"/>
            </a:xfrm>
            <a:custGeom>
              <a:avLst/>
              <a:gdLst/>
              <a:ahLst/>
              <a:cxnLst/>
              <a:rect l="l" t="t" r="r" b="b"/>
              <a:pathLst>
                <a:path w="2821304" h="864869">
                  <a:moveTo>
                    <a:pt x="0" y="144144"/>
                  </a:moveTo>
                  <a:lnTo>
                    <a:pt x="7346" y="98576"/>
                  </a:lnTo>
                  <a:lnTo>
                    <a:pt x="27805" y="59006"/>
                  </a:lnTo>
                  <a:lnTo>
                    <a:pt x="59006" y="27805"/>
                  </a:lnTo>
                  <a:lnTo>
                    <a:pt x="98576" y="7346"/>
                  </a:lnTo>
                  <a:lnTo>
                    <a:pt x="144144" y="0"/>
                  </a:lnTo>
                  <a:lnTo>
                    <a:pt x="2676778" y="0"/>
                  </a:lnTo>
                  <a:lnTo>
                    <a:pt x="2722347" y="7346"/>
                  </a:lnTo>
                  <a:lnTo>
                    <a:pt x="2761917" y="27805"/>
                  </a:lnTo>
                  <a:lnTo>
                    <a:pt x="2793118" y="59006"/>
                  </a:lnTo>
                  <a:lnTo>
                    <a:pt x="2813577" y="98576"/>
                  </a:lnTo>
                  <a:lnTo>
                    <a:pt x="2820923" y="144144"/>
                  </a:lnTo>
                  <a:lnTo>
                    <a:pt x="2820923" y="720725"/>
                  </a:lnTo>
                  <a:lnTo>
                    <a:pt x="2813577" y="766293"/>
                  </a:lnTo>
                  <a:lnTo>
                    <a:pt x="2793118" y="805863"/>
                  </a:lnTo>
                  <a:lnTo>
                    <a:pt x="2761917" y="837064"/>
                  </a:lnTo>
                  <a:lnTo>
                    <a:pt x="2722347" y="857523"/>
                  </a:lnTo>
                  <a:lnTo>
                    <a:pt x="2676778" y="864869"/>
                  </a:lnTo>
                  <a:lnTo>
                    <a:pt x="144144" y="864869"/>
                  </a:lnTo>
                  <a:lnTo>
                    <a:pt x="98576" y="857523"/>
                  </a:lnTo>
                  <a:lnTo>
                    <a:pt x="59006" y="837064"/>
                  </a:lnTo>
                  <a:lnTo>
                    <a:pt x="27805" y="805863"/>
                  </a:lnTo>
                  <a:lnTo>
                    <a:pt x="7346" y="766293"/>
                  </a:lnTo>
                  <a:lnTo>
                    <a:pt x="0" y="720725"/>
                  </a:lnTo>
                  <a:lnTo>
                    <a:pt x="0" y="14414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518820" y="1624076"/>
            <a:ext cx="351197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"/>
              <a:tabLst>
                <a:tab pos="118110" algn="l"/>
              </a:tabLst>
            </a:pPr>
            <a:r>
              <a:rPr sz="1800" spc="-10" dirty="0">
                <a:latin typeface="Arial"/>
                <a:cs typeface="Arial"/>
              </a:rPr>
              <a:t>щоб </a:t>
            </a:r>
            <a:r>
              <a:rPr sz="1800" dirty="0">
                <a:latin typeface="Arial"/>
                <a:cs typeface="Arial"/>
              </a:rPr>
              <a:t>уникнути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взаємодії  </a:t>
            </a:r>
            <a:r>
              <a:rPr sz="1800" dirty="0">
                <a:latin typeface="Arial"/>
                <a:cs typeface="Arial"/>
              </a:rPr>
              <a:t>лікарських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речовин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815839" y="3000756"/>
            <a:ext cx="7198360" cy="1104265"/>
            <a:chOff x="3611879" y="3000755"/>
            <a:chExt cx="5398770" cy="1104265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62933" y="3042653"/>
              <a:ext cx="5196840" cy="95098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11879" y="3000755"/>
              <a:ext cx="5398770" cy="110413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09034" y="3068954"/>
              <a:ext cx="5111495" cy="8656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709034" y="3068954"/>
              <a:ext cx="5111750" cy="866140"/>
            </a:xfrm>
            <a:custGeom>
              <a:avLst/>
              <a:gdLst/>
              <a:ahLst/>
              <a:cxnLst/>
              <a:rect l="l" t="t" r="r" b="b"/>
              <a:pathLst>
                <a:path w="5111750" h="866139">
                  <a:moveTo>
                    <a:pt x="0" y="144272"/>
                  </a:moveTo>
                  <a:lnTo>
                    <a:pt x="7359" y="98690"/>
                  </a:lnTo>
                  <a:lnTo>
                    <a:pt x="27850" y="59088"/>
                  </a:lnTo>
                  <a:lnTo>
                    <a:pt x="59088" y="27850"/>
                  </a:lnTo>
                  <a:lnTo>
                    <a:pt x="98690" y="7359"/>
                  </a:lnTo>
                  <a:lnTo>
                    <a:pt x="144272" y="0"/>
                  </a:lnTo>
                  <a:lnTo>
                    <a:pt x="4967223" y="0"/>
                  </a:lnTo>
                  <a:lnTo>
                    <a:pt x="5012805" y="7359"/>
                  </a:lnTo>
                  <a:lnTo>
                    <a:pt x="5052407" y="27850"/>
                  </a:lnTo>
                  <a:lnTo>
                    <a:pt x="5083645" y="59088"/>
                  </a:lnTo>
                  <a:lnTo>
                    <a:pt x="5104136" y="98690"/>
                  </a:lnTo>
                  <a:lnTo>
                    <a:pt x="5111495" y="144272"/>
                  </a:lnTo>
                  <a:lnTo>
                    <a:pt x="5111495" y="721360"/>
                  </a:lnTo>
                  <a:lnTo>
                    <a:pt x="5104136" y="766941"/>
                  </a:lnTo>
                  <a:lnTo>
                    <a:pt x="5083645" y="806543"/>
                  </a:lnTo>
                  <a:lnTo>
                    <a:pt x="5052407" y="837781"/>
                  </a:lnTo>
                  <a:lnTo>
                    <a:pt x="5012805" y="858272"/>
                  </a:lnTo>
                  <a:lnTo>
                    <a:pt x="4967223" y="865632"/>
                  </a:lnTo>
                  <a:lnTo>
                    <a:pt x="144272" y="865632"/>
                  </a:lnTo>
                  <a:lnTo>
                    <a:pt x="98690" y="858272"/>
                  </a:lnTo>
                  <a:lnTo>
                    <a:pt x="59088" y="837781"/>
                  </a:lnTo>
                  <a:lnTo>
                    <a:pt x="27850" y="806543"/>
                  </a:lnTo>
                  <a:lnTo>
                    <a:pt x="7359" y="766941"/>
                  </a:lnTo>
                  <a:lnTo>
                    <a:pt x="0" y="721360"/>
                  </a:lnTo>
                  <a:lnTo>
                    <a:pt x="0" y="14427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037667" y="3071367"/>
            <a:ext cx="667850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Розчинення </a:t>
            </a:r>
            <a:r>
              <a:rPr sz="1800" b="1" dirty="0">
                <a:latin typeface="Arial"/>
                <a:cs typeface="Arial"/>
              </a:rPr>
              <a:t>сухих </a:t>
            </a:r>
            <a:r>
              <a:rPr sz="1800" b="1" spc="-5" dirty="0">
                <a:latin typeface="Arial"/>
                <a:cs typeface="Arial"/>
              </a:rPr>
              <a:t>лікарських </a:t>
            </a:r>
            <a:r>
              <a:rPr sz="1800" b="1" spc="-10" dirty="0">
                <a:latin typeface="Arial"/>
                <a:cs typeface="Arial"/>
              </a:rPr>
              <a:t>речовин </a:t>
            </a:r>
            <a:r>
              <a:rPr sz="1800" b="1" dirty="0">
                <a:latin typeface="Arial"/>
                <a:cs typeface="Arial"/>
              </a:rPr>
              <a:t>при  </a:t>
            </a:r>
            <a:r>
              <a:rPr sz="1800" b="1" spc="-10" dirty="0">
                <a:latin typeface="Arial"/>
                <a:cs typeface="Arial"/>
              </a:rPr>
              <a:t>перемішуванні, </a:t>
            </a:r>
            <a:r>
              <a:rPr sz="1800" b="1" spc="-5" dirty="0">
                <a:latin typeface="Arial"/>
                <a:cs typeface="Arial"/>
              </a:rPr>
              <a:t>проціджування </a:t>
            </a:r>
            <a:r>
              <a:rPr sz="1800" b="1" dirty="0">
                <a:latin typeface="Arial"/>
                <a:cs typeface="Arial"/>
              </a:rPr>
              <a:t>в </a:t>
            </a:r>
            <a:r>
              <a:rPr sz="1800" b="1" spc="-5" dirty="0">
                <a:latin typeface="Arial"/>
                <a:cs typeface="Arial"/>
              </a:rPr>
              <a:t>контейнер  </a:t>
            </a:r>
            <a:r>
              <a:rPr sz="1800" b="1" dirty="0">
                <a:latin typeface="Arial"/>
                <a:cs typeface="Arial"/>
              </a:rPr>
              <a:t>для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відпустку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827272" y="4266450"/>
            <a:ext cx="3845560" cy="1814830"/>
            <a:chOff x="2870454" y="4266450"/>
            <a:chExt cx="2884170" cy="1814830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70454" y="4266450"/>
              <a:ext cx="2884170" cy="181432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16555" y="4292727"/>
              <a:ext cx="2798825" cy="172897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916555" y="4292727"/>
              <a:ext cx="2799080" cy="1729105"/>
            </a:xfrm>
            <a:custGeom>
              <a:avLst/>
              <a:gdLst/>
              <a:ahLst/>
              <a:cxnLst/>
              <a:rect l="l" t="t" r="r" b="b"/>
              <a:pathLst>
                <a:path w="2799079" h="1729104">
                  <a:moveTo>
                    <a:pt x="0" y="288163"/>
                  </a:moveTo>
                  <a:lnTo>
                    <a:pt x="3772" y="241425"/>
                  </a:lnTo>
                  <a:lnTo>
                    <a:pt x="14692" y="197087"/>
                  </a:lnTo>
                  <a:lnTo>
                    <a:pt x="32167" y="155743"/>
                  </a:lnTo>
                  <a:lnTo>
                    <a:pt x="55603" y="117985"/>
                  </a:lnTo>
                  <a:lnTo>
                    <a:pt x="84407" y="84407"/>
                  </a:lnTo>
                  <a:lnTo>
                    <a:pt x="117985" y="55603"/>
                  </a:lnTo>
                  <a:lnTo>
                    <a:pt x="155743" y="32167"/>
                  </a:lnTo>
                  <a:lnTo>
                    <a:pt x="197087" y="14692"/>
                  </a:lnTo>
                  <a:lnTo>
                    <a:pt x="241425" y="3772"/>
                  </a:lnTo>
                  <a:lnTo>
                    <a:pt x="288163" y="0"/>
                  </a:lnTo>
                  <a:lnTo>
                    <a:pt x="2510662" y="0"/>
                  </a:lnTo>
                  <a:lnTo>
                    <a:pt x="2557400" y="3772"/>
                  </a:lnTo>
                  <a:lnTo>
                    <a:pt x="2601738" y="14692"/>
                  </a:lnTo>
                  <a:lnTo>
                    <a:pt x="2643082" y="32167"/>
                  </a:lnTo>
                  <a:lnTo>
                    <a:pt x="2680840" y="55603"/>
                  </a:lnTo>
                  <a:lnTo>
                    <a:pt x="2714418" y="84407"/>
                  </a:lnTo>
                  <a:lnTo>
                    <a:pt x="2743222" y="117985"/>
                  </a:lnTo>
                  <a:lnTo>
                    <a:pt x="2766658" y="155743"/>
                  </a:lnTo>
                  <a:lnTo>
                    <a:pt x="2784133" y="197087"/>
                  </a:lnTo>
                  <a:lnTo>
                    <a:pt x="2795053" y="241425"/>
                  </a:lnTo>
                  <a:lnTo>
                    <a:pt x="2798825" y="288163"/>
                  </a:lnTo>
                  <a:lnTo>
                    <a:pt x="2798825" y="1440815"/>
                  </a:lnTo>
                  <a:lnTo>
                    <a:pt x="2795053" y="1487555"/>
                  </a:lnTo>
                  <a:lnTo>
                    <a:pt x="2784133" y="1531895"/>
                  </a:lnTo>
                  <a:lnTo>
                    <a:pt x="2766658" y="1573240"/>
                  </a:lnTo>
                  <a:lnTo>
                    <a:pt x="2743222" y="1610998"/>
                  </a:lnTo>
                  <a:lnTo>
                    <a:pt x="2714418" y="1644575"/>
                  </a:lnTo>
                  <a:lnTo>
                    <a:pt x="2680840" y="1673378"/>
                  </a:lnTo>
                  <a:lnTo>
                    <a:pt x="2643082" y="1696812"/>
                  </a:lnTo>
                  <a:lnTo>
                    <a:pt x="2601738" y="1714286"/>
                  </a:lnTo>
                  <a:lnTo>
                    <a:pt x="2557400" y="1725206"/>
                  </a:lnTo>
                  <a:lnTo>
                    <a:pt x="2510662" y="1728978"/>
                  </a:lnTo>
                  <a:lnTo>
                    <a:pt x="288163" y="1728978"/>
                  </a:lnTo>
                  <a:lnTo>
                    <a:pt x="241425" y="1725206"/>
                  </a:lnTo>
                  <a:lnTo>
                    <a:pt x="197087" y="1714286"/>
                  </a:lnTo>
                  <a:lnTo>
                    <a:pt x="155743" y="1696812"/>
                  </a:lnTo>
                  <a:lnTo>
                    <a:pt x="117985" y="1673378"/>
                  </a:lnTo>
                  <a:lnTo>
                    <a:pt x="84407" y="1644575"/>
                  </a:lnTo>
                  <a:lnTo>
                    <a:pt x="55603" y="1610998"/>
                  </a:lnTo>
                  <a:lnTo>
                    <a:pt x="32167" y="1573240"/>
                  </a:lnTo>
                  <a:lnTo>
                    <a:pt x="14692" y="1531895"/>
                  </a:lnTo>
                  <a:lnTo>
                    <a:pt x="3772" y="1487555"/>
                  </a:lnTo>
                  <a:lnTo>
                    <a:pt x="0" y="1440815"/>
                  </a:lnTo>
                  <a:lnTo>
                    <a:pt x="0" y="28816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523909" y="4727194"/>
            <a:ext cx="2507827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Додавання  </a:t>
            </a:r>
            <a:r>
              <a:rPr sz="1800" b="1" spc="-25" dirty="0">
                <a:latin typeface="Arial"/>
                <a:cs typeface="Arial"/>
              </a:rPr>
              <a:t>к</a:t>
            </a:r>
            <a:r>
              <a:rPr sz="1800" b="1" dirty="0">
                <a:latin typeface="Arial"/>
                <a:cs typeface="Arial"/>
              </a:rPr>
              <a:t>он</a:t>
            </a:r>
            <a:r>
              <a:rPr sz="1800" b="1" spc="-10" dirty="0">
                <a:latin typeface="Arial"/>
                <a:cs typeface="Arial"/>
              </a:rPr>
              <a:t>ц</a:t>
            </a:r>
            <a:r>
              <a:rPr sz="1800" b="1" spc="-5" dirty="0">
                <a:latin typeface="Arial"/>
                <a:cs typeface="Arial"/>
              </a:rPr>
              <a:t>ентро</a:t>
            </a:r>
            <a:r>
              <a:rPr sz="1800" b="1" spc="-35" dirty="0">
                <a:latin typeface="Arial"/>
                <a:cs typeface="Arial"/>
              </a:rPr>
              <a:t>в</a:t>
            </a:r>
            <a:r>
              <a:rPr sz="1800" b="1" spc="-5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них  </a:t>
            </a:r>
            <a:r>
              <a:rPr sz="1800" b="1" spc="-15" dirty="0"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77800" y="1962912"/>
            <a:ext cx="3666067" cy="2605405"/>
            <a:chOff x="133350" y="1962911"/>
            <a:chExt cx="2749550" cy="2605405"/>
          </a:xfrm>
        </p:grpSpPr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350" y="1962911"/>
              <a:ext cx="2749296" cy="260527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0019" y="2145029"/>
              <a:ext cx="2717292" cy="23111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9451" y="1989200"/>
              <a:ext cx="2663952" cy="251993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79451" y="1989200"/>
              <a:ext cx="2664460" cy="2520315"/>
            </a:xfrm>
            <a:custGeom>
              <a:avLst/>
              <a:gdLst/>
              <a:ahLst/>
              <a:cxnLst/>
              <a:rect l="l" t="t" r="r" b="b"/>
              <a:pathLst>
                <a:path w="2664460" h="2520315">
                  <a:moveTo>
                    <a:pt x="0" y="419988"/>
                  </a:moveTo>
                  <a:lnTo>
                    <a:pt x="2825" y="371018"/>
                  </a:lnTo>
                  <a:lnTo>
                    <a:pt x="11092" y="323705"/>
                  </a:lnTo>
                  <a:lnTo>
                    <a:pt x="24484" y="278364"/>
                  </a:lnTo>
                  <a:lnTo>
                    <a:pt x="42688" y="235311"/>
                  </a:lnTo>
                  <a:lnTo>
                    <a:pt x="65387" y="194860"/>
                  </a:lnTo>
                  <a:lnTo>
                    <a:pt x="92268" y="157328"/>
                  </a:lnTo>
                  <a:lnTo>
                    <a:pt x="123013" y="123031"/>
                  </a:lnTo>
                  <a:lnTo>
                    <a:pt x="157309" y="92283"/>
                  </a:lnTo>
                  <a:lnTo>
                    <a:pt x="194841" y="65399"/>
                  </a:lnTo>
                  <a:lnTo>
                    <a:pt x="235293" y="42697"/>
                  </a:lnTo>
                  <a:lnTo>
                    <a:pt x="278350" y="24490"/>
                  </a:lnTo>
                  <a:lnTo>
                    <a:pt x="323697" y="11094"/>
                  </a:lnTo>
                  <a:lnTo>
                    <a:pt x="371019" y="2826"/>
                  </a:lnTo>
                  <a:lnTo>
                    <a:pt x="420001" y="0"/>
                  </a:lnTo>
                  <a:lnTo>
                    <a:pt x="2243963" y="0"/>
                  </a:lnTo>
                  <a:lnTo>
                    <a:pt x="2292933" y="2826"/>
                  </a:lnTo>
                  <a:lnTo>
                    <a:pt x="2340246" y="11094"/>
                  </a:lnTo>
                  <a:lnTo>
                    <a:pt x="2385587" y="24490"/>
                  </a:lnTo>
                  <a:lnTo>
                    <a:pt x="2428640" y="42697"/>
                  </a:lnTo>
                  <a:lnTo>
                    <a:pt x="2469091" y="65399"/>
                  </a:lnTo>
                  <a:lnTo>
                    <a:pt x="2506623" y="92283"/>
                  </a:lnTo>
                  <a:lnTo>
                    <a:pt x="2540920" y="123031"/>
                  </a:lnTo>
                  <a:lnTo>
                    <a:pt x="2571668" y="157328"/>
                  </a:lnTo>
                  <a:lnTo>
                    <a:pt x="2598552" y="194860"/>
                  </a:lnTo>
                  <a:lnTo>
                    <a:pt x="2621254" y="235311"/>
                  </a:lnTo>
                  <a:lnTo>
                    <a:pt x="2639461" y="278364"/>
                  </a:lnTo>
                  <a:lnTo>
                    <a:pt x="2652857" y="323705"/>
                  </a:lnTo>
                  <a:lnTo>
                    <a:pt x="2661125" y="371018"/>
                  </a:lnTo>
                  <a:lnTo>
                    <a:pt x="2663952" y="419988"/>
                  </a:lnTo>
                  <a:lnTo>
                    <a:pt x="2663952" y="2099945"/>
                  </a:lnTo>
                  <a:lnTo>
                    <a:pt x="2661125" y="2148915"/>
                  </a:lnTo>
                  <a:lnTo>
                    <a:pt x="2652857" y="2196228"/>
                  </a:lnTo>
                  <a:lnTo>
                    <a:pt x="2639461" y="2241569"/>
                  </a:lnTo>
                  <a:lnTo>
                    <a:pt x="2621254" y="2284622"/>
                  </a:lnTo>
                  <a:lnTo>
                    <a:pt x="2598552" y="2325073"/>
                  </a:lnTo>
                  <a:lnTo>
                    <a:pt x="2571668" y="2362605"/>
                  </a:lnTo>
                  <a:lnTo>
                    <a:pt x="2540920" y="2396902"/>
                  </a:lnTo>
                  <a:lnTo>
                    <a:pt x="2506623" y="2427650"/>
                  </a:lnTo>
                  <a:lnTo>
                    <a:pt x="2469091" y="2454534"/>
                  </a:lnTo>
                  <a:lnTo>
                    <a:pt x="2428640" y="2477236"/>
                  </a:lnTo>
                  <a:lnTo>
                    <a:pt x="2385587" y="2495443"/>
                  </a:lnTo>
                  <a:lnTo>
                    <a:pt x="2340246" y="2508839"/>
                  </a:lnTo>
                  <a:lnTo>
                    <a:pt x="2292933" y="2517107"/>
                  </a:lnTo>
                  <a:lnTo>
                    <a:pt x="2243963" y="2519934"/>
                  </a:lnTo>
                  <a:lnTo>
                    <a:pt x="420001" y="2519934"/>
                  </a:lnTo>
                  <a:lnTo>
                    <a:pt x="371019" y="2517107"/>
                  </a:lnTo>
                  <a:lnTo>
                    <a:pt x="323697" y="2508839"/>
                  </a:lnTo>
                  <a:lnTo>
                    <a:pt x="278350" y="2495443"/>
                  </a:lnTo>
                  <a:lnTo>
                    <a:pt x="235293" y="2477236"/>
                  </a:lnTo>
                  <a:lnTo>
                    <a:pt x="194841" y="2454534"/>
                  </a:lnTo>
                  <a:lnTo>
                    <a:pt x="157309" y="2427650"/>
                  </a:lnTo>
                  <a:lnTo>
                    <a:pt x="123013" y="2396902"/>
                  </a:lnTo>
                  <a:lnTo>
                    <a:pt x="92268" y="2362605"/>
                  </a:lnTo>
                  <a:lnTo>
                    <a:pt x="65387" y="2325073"/>
                  </a:lnTo>
                  <a:lnTo>
                    <a:pt x="42688" y="2284622"/>
                  </a:lnTo>
                  <a:lnTo>
                    <a:pt x="24484" y="2241569"/>
                  </a:lnTo>
                  <a:lnTo>
                    <a:pt x="11092" y="2196228"/>
                  </a:lnTo>
                  <a:lnTo>
                    <a:pt x="2825" y="2148915"/>
                  </a:lnTo>
                  <a:lnTo>
                    <a:pt x="0" y="2099945"/>
                  </a:lnTo>
                  <a:lnTo>
                    <a:pt x="0" y="41998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34170" y="2160524"/>
            <a:ext cx="3108113" cy="1832553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530"/>
              </a:spcBef>
              <a:buSzPct val="77777"/>
              <a:buChar char="•"/>
              <a:tabLst>
                <a:tab pos="124460" algn="l"/>
              </a:tabLst>
            </a:pPr>
            <a:r>
              <a:rPr sz="1800" spc="-10" dirty="0">
                <a:latin typeface="Arial"/>
                <a:cs typeface="Arial"/>
              </a:rPr>
              <a:t>отруйні</a:t>
            </a:r>
            <a:endParaRPr sz="1800" dirty="0">
              <a:latin typeface="Arial"/>
              <a:cs typeface="Arial"/>
            </a:endParaRPr>
          </a:p>
          <a:p>
            <a:pPr marL="93345" indent="-81280">
              <a:lnSpc>
                <a:spcPct val="100000"/>
              </a:lnSpc>
              <a:spcBef>
                <a:spcPts val="430"/>
              </a:spcBef>
              <a:buSzPct val="94444"/>
              <a:buChar char="•"/>
              <a:tabLst>
                <a:tab pos="93980" algn="l"/>
              </a:tabLst>
            </a:pPr>
            <a:r>
              <a:rPr sz="1800" spc="-10" dirty="0">
                <a:latin typeface="Arial"/>
                <a:cs typeface="Arial"/>
              </a:rPr>
              <a:t>сильнодіючі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34"/>
              </a:spcBef>
              <a:buSzPct val="94444"/>
              <a:buChar char="•"/>
              <a:tabLst>
                <a:tab pos="93980" algn="l"/>
              </a:tabLst>
            </a:pPr>
            <a:r>
              <a:rPr sz="1800" spc="-10" dirty="0">
                <a:latin typeface="Arial"/>
                <a:cs typeface="Arial"/>
              </a:rPr>
              <a:t>речовини </a:t>
            </a:r>
            <a:r>
              <a:rPr sz="1800" spc="-15" dirty="0">
                <a:latin typeface="Arial"/>
                <a:cs typeface="Arial"/>
              </a:rPr>
              <a:t>загального  </a:t>
            </a:r>
            <a:r>
              <a:rPr sz="1800" dirty="0">
                <a:latin typeface="Arial"/>
                <a:cs typeface="Arial"/>
              </a:rPr>
              <a:t>списку з </a:t>
            </a:r>
            <a:r>
              <a:rPr sz="1800" spc="-10" dirty="0">
                <a:latin typeface="Arial"/>
                <a:cs typeface="Arial"/>
              </a:rPr>
              <a:t>урахуванням  </a:t>
            </a:r>
            <a:r>
              <a:rPr sz="1800" dirty="0">
                <a:latin typeface="Arial"/>
                <a:cs typeface="Arial"/>
              </a:rPr>
              <a:t>їх </a:t>
            </a:r>
            <a:r>
              <a:rPr sz="1800" spc="-10" dirty="0">
                <a:latin typeface="Arial"/>
                <a:cs typeface="Arial"/>
              </a:rPr>
              <a:t>розчинності та  </a:t>
            </a:r>
            <a:r>
              <a:rPr sz="1800" spc="-5" dirty="0">
                <a:latin typeface="Arial"/>
                <a:cs typeface="Arial"/>
              </a:rPr>
              <a:t>інших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фізико-хімічних  </a:t>
            </a:r>
            <a:r>
              <a:rPr sz="1800" spc="-15" dirty="0">
                <a:latin typeface="Arial"/>
                <a:cs typeface="Arial"/>
              </a:rPr>
              <a:t>властивостей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340344" y="4395979"/>
            <a:ext cx="3589867" cy="2201545"/>
            <a:chOff x="6255258" y="4395978"/>
            <a:chExt cx="2692400" cy="2201545"/>
          </a:xfrm>
        </p:grpSpPr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55258" y="4411230"/>
              <a:ext cx="2692145" cy="210159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56782" y="4395978"/>
              <a:ext cx="2509266" cy="220141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01359" y="4437507"/>
              <a:ext cx="2606801" cy="201625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301359" y="4437507"/>
              <a:ext cx="2607310" cy="2016760"/>
            </a:xfrm>
            <a:custGeom>
              <a:avLst/>
              <a:gdLst/>
              <a:ahLst/>
              <a:cxnLst/>
              <a:rect l="l" t="t" r="r" b="b"/>
              <a:pathLst>
                <a:path w="2607309" h="2016760">
                  <a:moveTo>
                    <a:pt x="0" y="336042"/>
                  </a:moveTo>
                  <a:lnTo>
                    <a:pt x="3644" y="286394"/>
                  </a:lnTo>
                  <a:lnTo>
                    <a:pt x="14231" y="239004"/>
                  </a:lnTo>
                  <a:lnTo>
                    <a:pt x="31239" y="194394"/>
                  </a:lnTo>
                  <a:lnTo>
                    <a:pt x="54149" y="153082"/>
                  </a:lnTo>
                  <a:lnTo>
                    <a:pt x="82440" y="115591"/>
                  </a:lnTo>
                  <a:lnTo>
                    <a:pt x="115591" y="82440"/>
                  </a:lnTo>
                  <a:lnTo>
                    <a:pt x="153082" y="54149"/>
                  </a:lnTo>
                  <a:lnTo>
                    <a:pt x="194394" y="31239"/>
                  </a:lnTo>
                  <a:lnTo>
                    <a:pt x="239004" y="14231"/>
                  </a:lnTo>
                  <a:lnTo>
                    <a:pt x="286394" y="3644"/>
                  </a:lnTo>
                  <a:lnTo>
                    <a:pt x="336041" y="0"/>
                  </a:lnTo>
                  <a:lnTo>
                    <a:pt x="2270760" y="0"/>
                  </a:lnTo>
                  <a:lnTo>
                    <a:pt x="2320407" y="3644"/>
                  </a:lnTo>
                  <a:lnTo>
                    <a:pt x="2367797" y="14231"/>
                  </a:lnTo>
                  <a:lnTo>
                    <a:pt x="2412407" y="31239"/>
                  </a:lnTo>
                  <a:lnTo>
                    <a:pt x="2453719" y="54149"/>
                  </a:lnTo>
                  <a:lnTo>
                    <a:pt x="2491210" y="82440"/>
                  </a:lnTo>
                  <a:lnTo>
                    <a:pt x="2524361" y="115591"/>
                  </a:lnTo>
                  <a:lnTo>
                    <a:pt x="2552652" y="153082"/>
                  </a:lnTo>
                  <a:lnTo>
                    <a:pt x="2575562" y="194394"/>
                  </a:lnTo>
                  <a:lnTo>
                    <a:pt x="2592570" y="239004"/>
                  </a:lnTo>
                  <a:lnTo>
                    <a:pt x="2603157" y="286394"/>
                  </a:lnTo>
                  <a:lnTo>
                    <a:pt x="2606801" y="336042"/>
                  </a:lnTo>
                  <a:lnTo>
                    <a:pt x="2606801" y="1680210"/>
                  </a:lnTo>
                  <a:lnTo>
                    <a:pt x="2603157" y="1729866"/>
                  </a:lnTo>
                  <a:lnTo>
                    <a:pt x="2592570" y="1777261"/>
                  </a:lnTo>
                  <a:lnTo>
                    <a:pt x="2575562" y="1821874"/>
                  </a:lnTo>
                  <a:lnTo>
                    <a:pt x="2552652" y="1863185"/>
                  </a:lnTo>
                  <a:lnTo>
                    <a:pt x="2524361" y="1900675"/>
                  </a:lnTo>
                  <a:lnTo>
                    <a:pt x="2491210" y="1933824"/>
                  </a:lnTo>
                  <a:lnTo>
                    <a:pt x="2453719" y="1962112"/>
                  </a:lnTo>
                  <a:lnTo>
                    <a:pt x="2412407" y="1985018"/>
                  </a:lnTo>
                  <a:lnTo>
                    <a:pt x="2367797" y="2002023"/>
                  </a:lnTo>
                  <a:lnTo>
                    <a:pt x="2320407" y="2012608"/>
                  </a:lnTo>
                  <a:lnTo>
                    <a:pt x="2270760" y="2016252"/>
                  </a:lnTo>
                  <a:lnTo>
                    <a:pt x="336041" y="2016252"/>
                  </a:lnTo>
                  <a:lnTo>
                    <a:pt x="286394" y="2012608"/>
                  </a:lnTo>
                  <a:lnTo>
                    <a:pt x="239004" y="2002023"/>
                  </a:lnTo>
                  <a:lnTo>
                    <a:pt x="194394" y="1985018"/>
                  </a:lnTo>
                  <a:lnTo>
                    <a:pt x="153082" y="1962112"/>
                  </a:lnTo>
                  <a:lnTo>
                    <a:pt x="115591" y="1933824"/>
                  </a:lnTo>
                  <a:lnTo>
                    <a:pt x="82440" y="1900675"/>
                  </a:lnTo>
                  <a:lnTo>
                    <a:pt x="54149" y="1863185"/>
                  </a:lnTo>
                  <a:lnTo>
                    <a:pt x="31239" y="1821874"/>
                  </a:lnTo>
                  <a:lnTo>
                    <a:pt x="14231" y="1777261"/>
                  </a:lnTo>
                  <a:lnTo>
                    <a:pt x="3644" y="1729866"/>
                  </a:lnTo>
                  <a:lnTo>
                    <a:pt x="0" y="1680210"/>
                  </a:lnTo>
                  <a:lnTo>
                    <a:pt x="0" y="336042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8563863" y="4466591"/>
            <a:ext cx="282702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6120">
              <a:lnSpc>
                <a:spcPct val="100000"/>
              </a:lnSpc>
              <a:spcBef>
                <a:spcPts val="100"/>
              </a:spcBef>
              <a:buSzPct val="77777"/>
              <a:buFont typeface="Wingdings"/>
              <a:buChar char=""/>
              <a:tabLst>
                <a:tab pos="143510" algn="l"/>
              </a:tabLst>
            </a:pPr>
            <a:r>
              <a:rPr sz="1800" dirty="0">
                <a:latin typeface="Arial"/>
                <a:cs typeface="Arial"/>
              </a:rPr>
              <a:t>сильн</a:t>
            </a:r>
            <a:r>
              <a:rPr sz="1800" spc="-40" dirty="0">
                <a:latin typeface="Arial"/>
                <a:cs typeface="Arial"/>
              </a:rPr>
              <a:t>о</a:t>
            </a:r>
            <a:r>
              <a:rPr sz="1800" spc="-5" dirty="0">
                <a:latin typeface="Arial"/>
                <a:cs typeface="Arial"/>
              </a:rPr>
              <a:t>ді</a:t>
            </a:r>
            <a:r>
              <a:rPr sz="1800" spc="-45" dirty="0">
                <a:latin typeface="Arial"/>
                <a:cs typeface="Arial"/>
              </a:rPr>
              <a:t>ю</a:t>
            </a:r>
            <a:r>
              <a:rPr sz="1800" dirty="0">
                <a:latin typeface="Arial"/>
                <a:cs typeface="Arial"/>
              </a:rPr>
              <a:t>чі  </a:t>
            </a:r>
            <a:r>
              <a:rPr sz="1800" spc="-10" dirty="0">
                <a:latin typeface="Arial"/>
                <a:cs typeface="Arial"/>
              </a:rPr>
              <a:t>речовини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Font typeface="Wingdings"/>
              <a:buChar char=""/>
              <a:tabLst>
                <a:tab pos="181610" algn="l"/>
              </a:tabLst>
            </a:pPr>
            <a:r>
              <a:rPr sz="1800" spc="-10" dirty="0">
                <a:latin typeface="Arial"/>
                <a:cs typeface="Arial"/>
              </a:rPr>
              <a:t>речовини  </a:t>
            </a:r>
            <a:r>
              <a:rPr sz="1800" spc="-15" dirty="0">
                <a:latin typeface="Arial"/>
                <a:cs typeface="Arial"/>
              </a:rPr>
              <a:t>загального </a:t>
            </a:r>
            <a:r>
              <a:rPr sz="1800" dirty="0">
                <a:latin typeface="Arial"/>
                <a:cs typeface="Arial"/>
              </a:rPr>
              <a:t>списку в  послідовності  </a:t>
            </a:r>
            <a:r>
              <a:rPr sz="1800" spc="-5" dirty="0">
                <a:latin typeface="Arial"/>
                <a:cs typeface="Arial"/>
              </a:rPr>
              <a:t>прописування </a:t>
            </a:r>
            <a:r>
              <a:rPr sz="1800" dirty="0">
                <a:latin typeface="Arial"/>
                <a:cs typeface="Arial"/>
              </a:rPr>
              <a:t>у  </a:t>
            </a:r>
            <a:r>
              <a:rPr sz="1800" spc="-10" dirty="0">
                <a:latin typeface="Arial"/>
                <a:cs typeface="Arial"/>
              </a:rPr>
              <a:t>рецепті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35129" y="1824965"/>
            <a:ext cx="11769513" cy="4817745"/>
            <a:chOff x="101346" y="1824964"/>
            <a:chExt cx="8827135" cy="4817745"/>
          </a:xfrm>
        </p:grpSpPr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14237" y="1824964"/>
              <a:ext cx="720089" cy="22405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715254" y="1860041"/>
              <a:ext cx="608330" cy="118110"/>
            </a:xfrm>
            <a:custGeom>
              <a:avLst/>
              <a:gdLst/>
              <a:ahLst/>
              <a:cxnLst/>
              <a:rect l="l" t="t" r="r" b="b"/>
              <a:pathLst>
                <a:path w="608329" h="118110">
                  <a:moveTo>
                    <a:pt x="586619" y="45847"/>
                  </a:moveTo>
                  <a:lnTo>
                    <a:pt x="583184" y="45847"/>
                  </a:lnTo>
                  <a:lnTo>
                    <a:pt x="583311" y="70993"/>
                  </a:lnTo>
                  <a:lnTo>
                    <a:pt x="536835" y="71235"/>
                  </a:lnTo>
                  <a:lnTo>
                    <a:pt x="494919" y="96012"/>
                  </a:lnTo>
                  <a:lnTo>
                    <a:pt x="492887" y="103632"/>
                  </a:lnTo>
                  <a:lnTo>
                    <a:pt x="496443" y="109600"/>
                  </a:lnTo>
                  <a:lnTo>
                    <a:pt x="499999" y="115697"/>
                  </a:lnTo>
                  <a:lnTo>
                    <a:pt x="507746" y="117602"/>
                  </a:lnTo>
                  <a:lnTo>
                    <a:pt x="608203" y="58293"/>
                  </a:lnTo>
                  <a:lnTo>
                    <a:pt x="586619" y="45847"/>
                  </a:lnTo>
                  <a:close/>
                </a:path>
                <a:path w="608329" h="118110">
                  <a:moveTo>
                    <a:pt x="536612" y="46090"/>
                  </a:moveTo>
                  <a:lnTo>
                    <a:pt x="0" y="48895"/>
                  </a:lnTo>
                  <a:lnTo>
                    <a:pt x="254" y="74041"/>
                  </a:lnTo>
                  <a:lnTo>
                    <a:pt x="536835" y="71235"/>
                  </a:lnTo>
                  <a:lnTo>
                    <a:pt x="558280" y="58577"/>
                  </a:lnTo>
                  <a:lnTo>
                    <a:pt x="536612" y="46090"/>
                  </a:lnTo>
                  <a:close/>
                </a:path>
                <a:path w="608329" h="118110">
                  <a:moveTo>
                    <a:pt x="558280" y="58577"/>
                  </a:moveTo>
                  <a:lnTo>
                    <a:pt x="536835" y="71235"/>
                  </a:lnTo>
                  <a:lnTo>
                    <a:pt x="583311" y="70993"/>
                  </a:lnTo>
                  <a:lnTo>
                    <a:pt x="583302" y="69342"/>
                  </a:lnTo>
                  <a:lnTo>
                    <a:pt x="576961" y="69342"/>
                  </a:lnTo>
                  <a:lnTo>
                    <a:pt x="558280" y="58577"/>
                  </a:lnTo>
                  <a:close/>
                </a:path>
                <a:path w="608329" h="118110">
                  <a:moveTo>
                    <a:pt x="576834" y="47625"/>
                  </a:moveTo>
                  <a:lnTo>
                    <a:pt x="558280" y="58577"/>
                  </a:lnTo>
                  <a:lnTo>
                    <a:pt x="576961" y="69342"/>
                  </a:lnTo>
                  <a:lnTo>
                    <a:pt x="576834" y="47625"/>
                  </a:lnTo>
                  <a:close/>
                </a:path>
                <a:path w="608329" h="118110">
                  <a:moveTo>
                    <a:pt x="583192" y="47625"/>
                  </a:moveTo>
                  <a:lnTo>
                    <a:pt x="576834" y="47625"/>
                  </a:lnTo>
                  <a:lnTo>
                    <a:pt x="576961" y="69342"/>
                  </a:lnTo>
                  <a:lnTo>
                    <a:pt x="583302" y="69342"/>
                  </a:lnTo>
                  <a:lnTo>
                    <a:pt x="583192" y="47625"/>
                  </a:lnTo>
                  <a:close/>
                </a:path>
                <a:path w="608329" h="118110">
                  <a:moveTo>
                    <a:pt x="583184" y="45847"/>
                  </a:moveTo>
                  <a:lnTo>
                    <a:pt x="536612" y="46090"/>
                  </a:lnTo>
                  <a:lnTo>
                    <a:pt x="558280" y="58577"/>
                  </a:lnTo>
                  <a:lnTo>
                    <a:pt x="576834" y="47625"/>
                  </a:lnTo>
                  <a:lnTo>
                    <a:pt x="583192" y="47625"/>
                  </a:lnTo>
                  <a:lnTo>
                    <a:pt x="583184" y="45847"/>
                  </a:lnTo>
                  <a:close/>
                </a:path>
                <a:path w="608329" h="118110">
                  <a:moveTo>
                    <a:pt x="507111" y="0"/>
                  </a:moveTo>
                  <a:lnTo>
                    <a:pt x="499363" y="2032"/>
                  </a:lnTo>
                  <a:lnTo>
                    <a:pt x="495935" y="8128"/>
                  </a:lnTo>
                  <a:lnTo>
                    <a:pt x="492506" y="14097"/>
                  </a:lnTo>
                  <a:lnTo>
                    <a:pt x="494538" y="21844"/>
                  </a:lnTo>
                  <a:lnTo>
                    <a:pt x="536612" y="46090"/>
                  </a:lnTo>
                  <a:lnTo>
                    <a:pt x="586619" y="45847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30246" y="3156966"/>
              <a:ext cx="980694" cy="37642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843403" y="3222116"/>
              <a:ext cx="868680" cy="292735"/>
            </a:xfrm>
            <a:custGeom>
              <a:avLst/>
              <a:gdLst/>
              <a:ahLst/>
              <a:cxnLst/>
              <a:rect l="l" t="t" r="r" b="b"/>
              <a:pathLst>
                <a:path w="868679" h="292735">
                  <a:moveTo>
                    <a:pt x="72041" y="36125"/>
                  </a:moveTo>
                  <a:lnTo>
                    <a:pt x="47831" y="42159"/>
                  </a:lnTo>
                  <a:lnTo>
                    <a:pt x="65023" y="60287"/>
                  </a:lnTo>
                  <a:lnTo>
                    <a:pt x="861695" y="292735"/>
                  </a:lnTo>
                  <a:lnTo>
                    <a:pt x="868680" y="268478"/>
                  </a:lnTo>
                  <a:lnTo>
                    <a:pt x="72041" y="36125"/>
                  </a:lnTo>
                  <a:close/>
                </a:path>
                <a:path w="868679" h="292735">
                  <a:moveTo>
                    <a:pt x="113157" y="0"/>
                  </a:moveTo>
                  <a:lnTo>
                    <a:pt x="0" y="28194"/>
                  </a:lnTo>
                  <a:lnTo>
                    <a:pt x="80264" y="112903"/>
                  </a:lnTo>
                  <a:lnTo>
                    <a:pt x="88265" y="113030"/>
                  </a:lnTo>
                  <a:lnTo>
                    <a:pt x="98298" y="103505"/>
                  </a:lnTo>
                  <a:lnTo>
                    <a:pt x="98552" y="95504"/>
                  </a:lnTo>
                  <a:lnTo>
                    <a:pt x="93726" y="90550"/>
                  </a:lnTo>
                  <a:lnTo>
                    <a:pt x="65023" y="60287"/>
                  </a:lnTo>
                  <a:lnTo>
                    <a:pt x="20320" y="47244"/>
                  </a:lnTo>
                  <a:lnTo>
                    <a:pt x="27432" y="23113"/>
                  </a:lnTo>
                  <a:lnTo>
                    <a:pt x="120005" y="23113"/>
                  </a:lnTo>
                  <a:lnTo>
                    <a:pt x="123317" y="17525"/>
                  </a:lnTo>
                  <a:lnTo>
                    <a:pt x="120015" y="4063"/>
                  </a:lnTo>
                  <a:lnTo>
                    <a:pt x="113157" y="0"/>
                  </a:lnTo>
                  <a:close/>
                </a:path>
                <a:path w="868679" h="292735">
                  <a:moveTo>
                    <a:pt x="27432" y="23113"/>
                  </a:moveTo>
                  <a:lnTo>
                    <a:pt x="20320" y="47244"/>
                  </a:lnTo>
                  <a:lnTo>
                    <a:pt x="65023" y="60287"/>
                  </a:lnTo>
                  <a:lnTo>
                    <a:pt x="52773" y="47371"/>
                  </a:lnTo>
                  <a:lnTo>
                    <a:pt x="26924" y="47371"/>
                  </a:lnTo>
                  <a:lnTo>
                    <a:pt x="33020" y="26543"/>
                  </a:lnTo>
                  <a:lnTo>
                    <a:pt x="39188" y="26543"/>
                  </a:lnTo>
                  <a:lnTo>
                    <a:pt x="27432" y="23113"/>
                  </a:lnTo>
                  <a:close/>
                </a:path>
                <a:path w="868679" h="292735">
                  <a:moveTo>
                    <a:pt x="33020" y="26543"/>
                  </a:moveTo>
                  <a:lnTo>
                    <a:pt x="26924" y="47371"/>
                  </a:lnTo>
                  <a:lnTo>
                    <a:pt x="47831" y="42159"/>
                  </a:lnTo>
                  <a:lnTo>
                    <a:pt x="33020" y="26543"/>
                  </a:lnTo>
                  <a:close/>
                </a:path>
                <a:path w="868679" h="292735">
                  <a:moveTo>
                    <a:pt x="47831" y="42159"/>
                  </a:moveTo>
                  <a:lnTo>
                    <a:pt x="26924" y="47371"/>
                  </a:lnTo>
                  <a:lnTo>
                    <a:pt x="52773" y="47371"/>
                  </a:lnTo>
                  <a:lnTo>
                    <a:pt x="47831" y="42159"/>
                  </a:lnTo>
                  <a:close/>
                </a:path>
                <a:path w="868679" h="292735">
                  <a:moveTo>
                    <a:pt x="39188" y="26543"/>
                  </a:moveTo>
                  <a:lnTo>
                    <a:pt x="33020" y="26543"/>
                  </a:lnTo>
                  <a:lnTo>
                    <a:pt x="47831" y="42159"/>
                  </a:lnTo>
                  <a:lnTo>
                    <a:pt x="72041" y="36125"/>
                  </a:lnTo>
                  <a:lnTo>
                    <a:pt x="39188" y="26543"/>
                  </a:lnTo>
                  <a:close/>
                </a:path>
                <a:path w="868679" h="292735">
                  <a:moveTo>
                    <a:pt x="120005" y="23113"/>
                  </a:moveTo>
                  <a:lnTo>
                    <a:pt x="27432" y="23113"/>
                  </a:lnTo>
                  <a:lnTo>
                    <a:pt x="72041" y="36125"/>
                  </a:lnTo>
                  <a:lnTo>
                    <a:pt x="119253" y="24384"/>
                  </a:lnTo>
                  <a:lnTo>
                    <a:pt x="120005" y="23113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08904" y="5166359"/>
              <a:ext cx="703326" cy="40995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709792" y="5147055"/>
              <a:ext cx="591820" cy="307340"/>
            </a:xfrm>
            <a:custGeom>
              <a:avLst/>
              <a:gdLst/>
              <a:ahLst/>
              <a:cxnLst/>
              <a:rect l="l" t="t" r="r" b="b"/>
              <a:pathLst>
                <a:path w="591820" h="307339">
                  <a:moveTo>
                    <a:pt x="521656" y="278437"/>
                  </a:moveTo>
                  <a:lnTo>
                    <a:pt x="473202" y="281940"/>
                  </a:lnTo>
                  <a:lnTo>
                    <a:pt x="467995" y="288036"/>
                  </a:lnTo>
                  <a:lnTo>
                    <a:pt x="469011" y="301879"/>
                  </a:lnTo>
                  <a:lnTo>
                    <a:pt x="474980" y="307086"/>
                  </a:lnTo>
                  <a:lnTo>
                    <a:pt x="587909" y="298958"/>
                  </a:lnTo>
                  <a:lnTo>
                    <a:pt x="563499" y="298958"/>
                  </a:lnTo>
                  <a:lnTo>
                    <a:pt x="521656" y="278437"/>
                  </a:lnTo>
                  <a:close/>
                </a:path>
                <a:path w="591820" h="307339">
                  <a:moveTo>
                    <a:pt x="546584" y="276635"/>
                  </a:moveTo>
                  <a:lnTo>
                    <a:pt x="521656" y="278437"/>
                  </a:lnTo>
                  <a:lnTo>
                    <a:pt x="563499" y="298958"/>
                  </a:lnTo>
                  <a:lnTo>
                    <a:pt x="565609" y="294640"/>
                  </a:lnTo>
                  <a:lnTo>
                    <a:pt x="558546" y="294640"/>
                  </a:lnTo>
                  <a:lnTo>
                    <a:pt x="546584" y="276635"/>
                  </a:lnTo>
                  <a:close/>
                </a:path>
                <a:path w="591820" h="307339">
                  <a:moveTo>
                    <a:pt x="519049" y="199898"/>
                  </a:moveTo>
                  <a:lnTo>
                    <a:pt x="513207" y="203708"/>
                  </a:lnTo>
                  <a:lnTo>
                    <a:pt x="507492" y="207645"/>
                  </a:lnTo>
                  <a:lnTo>
                    <a:pt x="505841" y="215392"/>
                  </a:lnTo>
                  <a:lnTo>
                    <a:pt x="509778" y="221234"/>
                  </a:lnTo>
                  <a:lnTo>
                    <a:pt x="532786" y="255866"/>
                  </a:lnTo>
                  <a:lnTo>
                    <a:pt x="574548" y="276352"/>
                  </a:lnTo>
                  <a:lnTo>
                    <a:pt x="563499" y="298958"/>
                  </a:lnTo>
                  <a:lnTo>
                    <a:pt x="587909" y="298958"/>
                  </a:lnTo>
                  <a:lnTo>
                    <a:pt x="591439" y="298704"/>
                  </a:lnTo>
                  <a:lnTo>
                    <a:pt x="530606" y="207264"/>
                  </a:lnTo>
                  <a:lnTo>
                    <a:pt x="526796" y="201422"/>
                  </a:lnTo>
                  <a:lnTo>
                    <a:pt x="519049" y="199898"/>
                  </a:lnTo>
                  <a:close/>
                </a:path>
                <a:path w="591820" h="307339">
                  <a:moveTo>
                    <a:pt x="568071" y="275082"/>
                  </a:moveTo>
                  <a:lnTo>
                    <a:pt x="546584" y="276635"/>
                  </a:lnTo>
                  <a:lnTo>
                    <a:pt x="558546" y="294640"/>
                  </a:lnTo>
                  <a:lnTo>
                    <a:pt x="568071" y="275082"/>
                  </a:lnTo>
                  <a:close/>
                </a:path>
                <a:path w="591820" h="307339">
                  <a:moveTo>
                    <a:pt x="571958" y="275082"/>
                  </a:moveTo>
                  <a:lnTo>
                    <a:pt x="568071" y="275082"/>
                  </a:lnTo>
                  <a:lnTo>
                    <a:pt x="558546" y="294640"/>
                  </a:lnTo>
                  <a:lnTo>
                    <a:pt x="565609" y="294640"/>
                  </a:lnTo>
                  <a:lnTo>
                    <a:pt x="574548" y="276352"/>
                  </a:lnTo>
                  <a:lnTo>
                    <a:pt x="571958" y="275082"/>
                  </a:lnTo>
                  <a:close/>
                </a:path>
                <a:path w="591820" h="307339">
                  <a:moveTo>
                    <a:pt x="11176" y="0"/>
                  </a:moveTo>
                  <a:lnTo>
                    <a:pt x="0" y="22606"/>
                  </a:lnTo>
                  <a:lnTo>
                    <a:pt x="521656" y="278437"/>
                  </a:lnTo>
                  <a:lnTo>
                    <a:pt x="546584" y="276635"/>
                  </a:lnTo>
                  <a:lnTo>
                    <a:pt x="532786" y="255866"/>
                  </a:lnTo>
                  <a:lnTo>
                    <a:pt x="11176" y="0"/>
                  </a:lnTo>
                  <a:close/>
                </a:path>
                <a:path w="591820" h="307339">
                  <a:moveTo>
                    <a:pt x="532786" y="255866"/>
                  </a:moveTo>
                  <a:lnTo>
                    <a:pt x="546584" y="276635"/>
                  </a:lnTo>
                  <a:lnTo>
                    <a:pt x="568071" y="275082"/>
                  </a:lnTo>
                  <a:lnTo>
                    <a:pt x="571958" y="275082"/>
                  </a:lnTo>
                  <a:lnTo>
                    <a:pt x="532786" y="255866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21124" y="2722625"/>
              <a:ext cx="1954529" cy="47777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422140" y="2703067"/>
              <a:ext cx="1842770" cy="405130"/>
            </a:xfrm>
            <a:custGeom>
              <a:avLst/>
              <a:gdLst/>
              <a:ahLst/>
              <a:cxnLst/>
              <a:rect l="l" t="t" r="r" b="b"/>
              <a:pathLst>
                <a:path w="1842770" h="405130">
                  <a:moveTo>
                    <a:pt x="1769692" y="365206"/>
                  </a:moveTo>
                  <a:lnTo>
                    <a:pt x="1730502" y="378968"/>
                  </a:lnTo>
                  <a:lnTo>
                    <a:pt x="1723898" y="381381"/>
                  </a:lnTo>
                  <a:lnTo>
                    <a:pt x="1720469" y="388493"/>
                  </a:lnTo>
                  <a:lnTo>
                    <a:pt x="1722755" y="395097"/>
                  </a:lnTo>
                  <a:lnTo>
                    <a:pt x="1725040" y="401574"/>
                  </a:lnTo>
                  <a:lnTo>
                    <a:pt x="1732280" y="405003"/>
                  </a:lnTo>
                  <a:lnTo>
                    <a:pt x="1820648" y="374015"/>
                  </a:lnTo>
                  <a:lnTo>
                    <a:pt x="1815464" y="374015"/>
                  </a:lnTo>
                  <a:lnTo>
                    <a:pt x="1769692" y="365206"/>
                  </a:lnTo>
                  <a:close/>
                </a:path>
                <a:path w="1842770" h="405130">
                  <a:moveTo>
                    <a:pt x="1793370" y="356892"/>
                  </a:moveTo>
                  <a:lnTo>
                    <a:pt x="1769692" y="365206"/>
                  </a:lnTo>
                  <a:lnTo>
                    <a:pt x="1815464" y="374015"/>
                  </a:lnTo>
                  <a:lnTo>
                    <a:pt x="1816034" y="371094"/>
                  </a:lnTo>
                  <a:lnTo>
                    <a:pt x="1809623" y="371094"/>
                  </a:lnTo>
                  <a:lnTo>
                    <a:pt x="1793370" y="356892"/>
                  </a:lnTo>
                  <a:close/>
                </a:path>
                <a:path w="1842770" h="405130">
                  <a:moveTo>
                    <a:pt x="1754505" y="289560"/>
                  </a:moveTo>
                  <a:lnTo>
                    <a:pt x="1746504" y="290068"/>
                  </a:lnTo>
                  <a:lnTo>
                    <a:pt x="1737360" y="300482"/>
                  </a:lnTo>
                  <a:lnTo>
                    <a:pt x="1737995" y="308483"/>
                  </a:lnTo>
                  <a:lnTo>
                    <a:pt x="1774555" y="340451"/>
                  </a:lnTo>
                  <a:lnTo>
                    <a:pt x="1820290" y="349250"/>
                  </a:lnTo>
                  <a:lnTo>
                    <a:pt x="1815464" y="374015"/>
                  </a:lnTo>
                  <a:lnTo>
                    <a:pt x="1820648" y="374015"/>
                  </a:lnTo>
                  <a:lnTo>
                    <a:pt x="1842389" y="366395"/>
                  </a:lnTo>
                  <a:lnTo>
                    <a:pt x="1754505" y="289560"/>
                  </a:lnTo>
                  <a:close/>
                </a:path>
                <a:path w="1842770" h="405130">
                  <a:moveTo>
                    <a:pt x="1813687" y="349758"/>
                  </a:moveTo>
                  <a:lnTo>
                    <a:pt x="1793370" y="356892"/>
                  </a:lnTo>
                  <a:lnTo>
                    <a:pt x="1809623" y="371094"/>
                  </a:lnTo>
                  <a:lnTo>
                    <a:pt x="1813687" y="349758"/>
                  </a:lnTo>
                  <a:close/>
                </a:path>
                <a:path w="1842770" h="405130">
                  <a:moveTo>
                    <a:pt x="1820192" y="349758"/>
                  </a:moveTo>
                  <a:lnTo>
                    <a:pt x="1813687" y="349758"/>
                  </a:lnTo>
                  <a:lnTo>
                    <a:pt x="1809623" y="371094"/>
                  </a:lnTo>
                  <a:lnTo>
                    <a:pt x="1816034" y="371094"/>
                  </a:lnTo>
                  <a:lnTo>
                    <a:pt x="1820192" y="349758"/>
                  </a:lnTo>
                  <a:close/>
                </a:path>
                <a:path w="1842770" h="405130">
                  <a:moveTo>
                    <a:pt x="4825" y="0"/>
                  </a:moveTo>
                  <a:lnTo>
                    <a:pt x="0" y="24637"/>
                  </a:lnTo>
                  <a:lnTo>
                    <a:pt x="1769692" y="365206"/>
                  </a:lnTo>
                  <a:lnTo>
                    <a:pt x="1793370" y="356892"/>
                  </a:lnTo>
                  <a:lnTo>
                    <a:pt x="1774555" y="340451"/>
                  </a:lnTo>
                  <a:lnTo>
                    <a:pt x="4825" y="0"/>
                  </a:lnTo>
                  <a:close/>
                </a:path>
                <a:path w="1842770" h="405130">
                  <a:moveTo>
                    <a:pt x="1774555" y="340451"/>
                  </a:moveTo>
                  <a:lnTo>
                    <a:pt x="1793370" y="356892"/>
                  </a:lnTo>
                  <a:lnTo>
                    <a:pt x="1813687" y="349758"/>
                  </a:lnTo>
                  <a:lnTo>
                    <a:pt x="1820192" y="349758"/>
                  </a:lnTo>
                  <a:lnTo>
                    <a:pt x="1820290" y="349250"/>
                  </a:lnTo>
                  <a:lnTo>
                    <a:pt x="1774555" y="340451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03954" y="3944886"/>
              <a:ext cx="455675" cy="47928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317111" y="3925951"/>
              <a:ext cx="344170" cy="367665"/>
            </a:xfrm>
            <a:custGeom>
              <a:avLst/>
              <a:gdLst/>
              <a:ahLst/>
              <a:cxnLst/>
              <a:rect l="l" t="t" r="r" b="b"/>
              <a:pathLst>
                <a:path w="344170" h="367664">
                  <a:moveTo>
                    <a:pt x="32512" y="249428"/>
                  </a:moveTo>
                  <a:lnTo>
                    <a:pt x="25780" y="253619"/>
                  </a:lnTo>
                  <a:lnTo>
                    <a:pt x="0" y="367411"/>
                  </a:lnTo>
                  <a:lnTo>
                    <a:pt x="32225" y="357759"/>
                  </a:lnTo>
                  <a:lnTo>
                    <a:pt x="26162" y="357759"/>
                  </a:lnTo>
                  <a:lnTo>
                    <a:pt x="7747" y="340613"/>
                  </a:lnTo>
                  <a:lnTo>
                    <a:pt x="39538" y="306562"/>
                  </a:lnTo>
                  <a:lnTo>
                    <a:pt x="50291" y="259206"/>
                  </a:lnTo>
                  <a:lnTo>
                    <a:pt x="46100" y="252475"/>
                  </a:lnTo>
                  <a:lnTo>
                    <a:pt x="32512" y="249428"/>
                  </a:lnTo>
                  <a:close/>
                </a:path>
                <a:path w="344170" h="367664">
                  <a:moveTo>
                    <a:pt x="39538" y="306562"/>
                  </a:moveTo>
                  <a:lnTo>
                    <a:pt x="7747" y="340613"/>
                  </a:lnTo>
                  <a:lnTo>
                    <a:pt x="26162" y="357759"/>
                  </a:lnTo>
                  <a:lnTo>
                    <a:pt x="31499" y="352044"/>
                  </a:lnTo>
                  <a:lnTo>
                    <a:pt x="29210" y="352044"/>
                  </a:lnTo>
                  <a:lnTo>
                    <a:pt x="13335" y="337185"/>
                  </a:lnTo>
                  <a:lnTo>
                    <a:pt x="33993" y="330981"/>
                  </a:lnTo>
                  <a:lnTo>
                    <a:pt x="39538" y="306562"/>
                  </a:lnTo>
                  <a:close/>
                </a:path>
                <a:path w="344170" h="367664">
                  <a:moveTo>
                    <a:pt x="104521" y="309753"/>
                  </a:moveTo>
                  <a:lnTo>
                    <a:pt x="57868" y="323811"/>
                  </a:lnTo>
                  <a:lnTo>
                    <a:pt x="26162" y="357759"/>
                  </a:lnTo>
                  <a:lnTo>
                    <a:pt x="32225" y="357759"/>
                  </a:lnTo>
                  <a:lnTo>
                    <a:pt x="111760" y="333882"/>
                  </a:lnTo>
                  <a:lnTo>
                    <a:pt x="115569" y="326898"/>
                  </a:lnTo>
                  <a:lnTo>
                    <a:pt x="113537" y="320294"/>
                  </a:lnTo>
                  <a:lnTo>
                    <a:pt x="111505" y="313563"/>
                  </a:lnTo>
                  <a:lnTo>
                    <a:pt x="104521" y="309753"/>
                  </a:lnTo>
                  <a:close/>
                </a:path>
                <a:path w="344170" h="367664">
                  <a:moveTo>
                    <a:pt x="33993" y="330981"/>
                  </a:moveTo>
                  <a:lnTo>
                    <a:pt x="13335" y="337185"/>
                  </a:lnTo>
                  <a:lnTo>
                    <a:pt x="29210" y="352044"/>
                  </a:lnTo>
                  <a:lnTo>
                    <a:pt x="33993" y="330981"/>
                  </a:lnTo>
                  <a:close/>
                </a:path>
                <a:path w="344170" h="367664">
                  <a:moveTo>
                    <a:pt x="57868" y="323811"/>
                  </a:moveTo>
                  <a:lnTo>
                    <a:pt x="33993" y="330981"/>
                  </a:lnTo>
                  <a:lnTo>
                    <a:pt x="29210" y="352044"/>
                  </a:lnTo>
                  <a:lnTo>
                    <a:pt x="31499" y="352044"/>
                  </a:lnTo>
                  <a:lnTo>
                    <a:pt x="57868" y="323811"/>
                  </a:lnTo>
                  <a:close/>
                </a:path>
                <a:path w="344170" h="367664">
                  <a:moveTo>
                    <a:pt x="325754" y="0"/>
                  </a:moveTo>
                  <a:lnTo>
                    <a:pt x="39538" y="306562"/>
                  </a:lnTo>
                  <a:lnTo>
                    <a:pt x="33993" y="330981"/>
                  </a:lnTo>
                  <a:lnTo>
                    <a:pt x="57868" y="323811"/>
                  </a:lnTo>
                  <a:lnTo>
                    <a:pt x="344169" y="17272"/>
                  </a:lnTo>
                  <a:lnTo>
                    <a:pt x="325754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46276" y="4772405"/>
              <a:ext cx="1276350" cy="165735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1346" y="4797551"/>
              <a:ext cx="1203960" cy="16062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318753" y="6032753"/>
              <a:ext cx="609600" cy="6096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2168822" y="441451"/>
            <a:ext cx="6684433" cy="9303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/>
                <a:cs typeface="Arial"/>
              </a:rPr>
              <a:t>(проект </a:t>
            </a:r>
            <a:r>
              <a:rPr sz="2000" spc="-10" dirty="0">
                <a:latin typeface="Arial"/>
                <a:cs typeface="Arial"/>
              </a:rPr>
              <a:t>доповнення </a:t>
            </a:r>
            <a:r>
              <a:rPr sz="2000" spc="-5" dirty="0">
                <a:latin typeface="Arial"/>
                <a:cs typeface="Arial"/>
              </a:rPr>
              <a:t>до </a:t>
            </a:r>
            <a:r>
              <a:rPr sz="2000" spc="-15" dirty="0">
                <a:latin typeface="Arial"/>
                <a:cs typeface="Arial"/>
              </a:rPr>
              <a:t>статті </a:t>
            </a:r>
            <a:r>
              <a:rPr sz="2000" spc="-50" dirty="0">
                <a:latin typeface="Arial"/>
                <a:cs typeface="Arial"/>
              </a:rPr>
              <a:t>ДФУ </a:t>
            </a:r>
            <a:r>
              <a:rPr sz="2000" spc="-10" dirty="0">
                <a:latin typeface="Arial"/>
                <a:cs typeface="Arial"/>
              </a:rPr>
              <a:t>5.N.1.1,  </a:t>
            </a:r>
            <a:r>
              <a:rPr sz="2000" dirty="0">
                <a:latin typeface="Arial"/>
                <a:cs typeface="Arial"/>
              </a:rPr>
              <a:t>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</a:t>
            </a:r>
            <a:r>
              <a:rPr sz="2000" spc="-10" dirty="0">
                <a:latin typeface="Arial"/>
                <a:cs typeface="Arial"/>
              </a:rPr>
              <a:t>07.09.93 р.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L="2129155" marR="1285240" indent="-218440">
              <a:lnSpc>
                <a:spcPct val="100000"/>
              </a:lnSpc>
              <a:spcBef>
                <a:spcPts val="220"/>
              </a:spcBef>
            </a:pPr>
            <a:r>
              <a:rPr sz="1800" b="1" spc="-10" dirty="0">
                <a:latin typeface="Arial"/>
                <a:cs typeface="Arial"/>
              </a:rPr>
              <a:t>Відмірювання </a:t>
            </a:r>
            <a:r>
              <a:rPr sz="1800" b="1" dirty="0">
                <a:latin typeface="Arial"/>
                <a:cs typeface="Arial"/>
              </a:rPr>
              <a:t>у  </a:t>
            </a:r>
            <a:r>
              <a:rPr sz="1800" b="1" spc="-5" dirty="0">
                <a:latin typeface="Arial"/>
                <a:cs typeface="Arial"/>
              </a:rPr>
              <a:t>допоміжний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508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0801" y="2864612"/>
            <a:ext cx="1793239" cy="15313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3368" y="3203448"/>
            <a:ext cx="1274064" cy="12763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98519" y="2663189"/>
            <a:ext cx="1582928" cy="14356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79304" y="1349502"/>
            <a:ext cx="1824736" cy="129997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" y="0"/>
            <a:ext cx="9648612" cy="3277870"/>
            <a:chOff x="0" y="0"/>
            <a:chExt cx="7236459" cy="327787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087373" cy="14508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33978" y="1319022"/>
              <a:ext cx="3601974" cy="19583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15334" y="1572767"/>
              <a:ext cx="3339846" cy="16931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80078" y="1345311"/>
              <a:ext cx="3516629" cy="18729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80078" y="1345311"/>
              <a:ext cx="3516629" cy="1873250"/>
            </a:xfrm>
            <a:custGeom>
              <a:avLst/>
              <a:gdLst/>
              <a:ahLst/>
              <a:cxnLst/>
              <a:rect l="l" t="t" r="r" b="b"/>
              <a:pathLst>
                <a:path w="3516629" h="1873250">
                  <a:moveTo>
                    <a:pt x="0" y="312165"/>
                  </a:moveTo>
                  <a:lnTo>
                    <a:pt x="3383" y="266022"/>
                  </a:lnTo>
                  <a:lnTo>
                    <a:pt x="13211" y="221985"/>
                  </a:lnTo>
                  <a:lnTo>
                    <a:pt x="29003" y="180538"/>
                  </a:lnTo>
                  <a:lnTo>
                    <a:pt x="50276" y="142161"/>
                  </a:lnTo>
                  <a:lnTo>
                    <a:pt x="76548" y="107337"/>
                  </a:lnTo>
                  <a:lnTo>
                    <a:pt x="107337" y="76548"/>
                  </a:lnTo>
                  <a:lnTo>
                    <a:pt x="142161" y="50276"/>
                  </a:lnTo>
                  <a:lnTo>
                    <a:pt x="180538" y="29003"/>
                  </a:lnTo>
                  <a:lnTo>
                    <a:pt x="221985" y="13211"/>
                  </a:lnTo>
                  <a:lnTo>
                    <a:pt x="266022" y="3383"/>
                  </a:lnTo>
                  <a:lnTo>
                    <a:pt x="312166" y="0"/>
                  </a:lnTo>
                  <a:lnTo>
                    <a:pt x="3204464" y="0"/>
                  </a:lnTo>
                  <a:lnTo>
                    <a:pt x="3250578" y="3383"/>
                  </a:lnTo>
                  <a:lnTo>
                    <a:pt x="3294597" y="13211"/>
                  </a:lnTo>
                  <a:lnTo>
                    <a:pt x="3336036" y="29003"/>
                  </a:lnTo>
                  <a:lnTo>
                    <a:pt x="3374412" y="50276"/>
                  </a:lnTo>
                  <a:lnTo>
                    <a:pt x="3409241" y="76548"/>
                  </a:lnTo>
                  <a:lnTo>
                    <a:pt x="3440038" y="107337"/>
                  </a:lnTo>
                  <a:lnTo>
                    <a:pt x="3466321" y="142161"/>
                  </a:lnTo>
                  <a:lnTo>
                    <a:pt x="3487605" y="180538"/>
                  </a:lnTo>
                  <a:lnTo>
                    <a:pt x="3503407" y="221985"/>
                  </a:lnTo>
                  <a:lnTo>
                    <a:pt x="3513243" y="266022"/>
                  </a:lnTo>
                  <a:lnTo>
                    <a:pt x="3516629" y="312165"/>
                  </a:lnTo>
                  <a:lnTo>
                    <a:pt x="3516629" y="1560829"/>
                  </a:lnTo>
                  <a:lnTo>
                    <a:pt x="3513243" y="1606944"/>
                  </a:lnTo>
                  <a:lnTo>
                    <a:pt x="3503407" y="1650963"/>
                  </a:lnTo>
                  <a:lnTo>
                    <a:pt x="3487605" y="1692402"/>
                  </a:lnTo>
                  <a:lnTo>
                    <a:pt x="3466321" y="1730778"/>
                  </a:lnTo>
                  <a:lnTo>
                    <a:pt x="3440038" y="1765607"/>
                  </a:lnTo>
                  <a:lnTo>
                    <a:pt x="3409241" y="1796404"/>
                  </a:lnTo>
                  <a:lnTo>
                    <a:pt x="3374412" y="1822687"/>
                  </a:lnTo>
                  <a:lnTo>
                    <a:pt x="3336036" y="1843971"/>
                  </a:lnTo>
                  <a:lnTo>
                    <a:pt x="3294597" y="1859773"/>
                  </a:lnTo>
                  <a:lnTo>
                    <a:pt x="3250578" y="1869609"/>
                  </a:lnTo>
                  <a:lnTo>
                    <a:pt x="3204464" y="1872996"/>
                  </a:lnTo>
                  <a:lnTo>
                    <a:pt x="312166" y="1872996"/>
                  </a:lnTo>
                  <a:lnTo>
                    <a:pt x="266022" y="1869609"/>
                  </a:lnTo>
                  <a:lnTo>
                    <a:pt x="221985" y="1859773"/>
                  </a:lnTo>
                  <a:lnTo>
                    <a:pt x="180538" y="1843971"/>
                  </a:lnTo>
                  <a:lnTo>
                    <a:pt x="142161" y="1822687"/>
                  </a:lnTo>
                  <a:lnTo>
                    <a:pt x="107337" y="1796404"/>
                  </a:lnTo>
                  <a:lnTo>
                    <a:pt x="76548" y="1765607"/>
                  </a:lnTo>
                  <a:lnTo>
                    <a:pt x="50276" y="1730778"/>
                  </a:lnTo>
                  <a:lnTo>
                    <a:pt x="29003" y="1692402"/>
                  </a:lnTo>
                  <a:lnTo>
                    <a:pt x="13211" y="1650963"/>
                  </a:lnTo>
                  <a:lnTo>
                    <a:pt x="3383" y="1606944"/>
                  </a:lnTo>
                  <a:lnTo>
                    <a:pt x="0" y="1560829"/>
                  </a:lnTo>
                  <a:lnTo>
                    <a:pt x="0" y="312165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07921" y="1602740"/>
            <a:ext cx="3931920" cy="1179424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065" marR="5080" indent="1270" algn="ctr">
              <a:lnSpc>
                <a:spcPct val="107400"/>
              </a:lnSpc>
              <a:spcBef>
                <a:spcPts val="254"/>
              </a:spcBef>
            </a:pPr>
            <a:r>
              <a:rPr sz="1800" b="1" spc="-10" dirty="0">
                <a:latin typeface="Arial"/>
                <a:cs typeface="Arial"/>
              </a:rPr>
              <a:t>Додавання смакових </a:t>
            </a:r>
            <a:r>
              <a:rPr sz="1800" b="1" dirty="0">
                <a:latin typeface="Arial"/>
                <a:cs typeface="Arial"/>
              </a:rPr>
              <a:t>і  </a:t>
            </a:r>
            <a:r>
              <a:rPr sz="1800" b="1" spc="-5" dirty="0">
                <a:latin typeface="Arial"/>
                <a:cs typeface="Arial"/>
              </a:rPr>
              <a:t>цукрових сиропів  </a:t>
            </a:r>
            <a:r>
              <a:rPr sz="1800" b="1" spc="-10" dirty="0">
                <a:latin typeface="Arial"/>
                <a:cs typeface="Arial"/>
              </a:rPr>
              <a:t>ароматних </a:t>
            </a:r>
            <a:r>
              <a:rPr sz="1800" b="1" spc="-15" dirty="0">
                <a:latin typeface="Arial"/>
                <a:cs typeface="Arial"/>
              </a:rPr>
              <a:t>вод,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настойок,</a:t>
            </a:r>
            <a:endParaRPr sz="1800">
              <a:latin typeface="Arial"/>
              <a:cs typeface="Arial"/>
            </a:endParaRPr>
          </a:p>
          <a:p>
            <a:pPr marL="15240" marR="5715" indent="-1270" algn="ctr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рідких </a:t>
            </a:r>
            <a:r>
              <a:rPr sz="1800" b="1" spc="-10" dirty="0">
                <a:latin typeface="Arial"/>
                <a:cs typeface="Arial"/>
              </a:rPr>
              <a:t>екстрактів,  спиртових </a:t>
            </a:r>
            <a:r>
              <a:rPr sz="1800" b="1" dirty="0">
                <a:latin typeface="Arial"/>
                <a:cs typeface="Arial"/>
              </a:rPr>
              <a:t>та інших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рідин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73801" y="4411228"/>
            <a:ext cx="5683673" cy="2390140"/>
            <a:chOff x="4705350" y="4411228"/>
            <a:chExt cx="4262755" cy="239014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05350" y="4411228"/>
              <a:ext cx="4262628" cy="23896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36592" y="4775453"/>
              <a:ext cx="4193286" cy="172135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51451" y="4437506"/>
              <a:ext cx="4177283" cy="23042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751451" y="4437506"/>
              <a:ext cx="4177665" cy="2304415"/>
            </a:xfrm>
            <a:custGeom>
              <a:avLst/>
              <a:gdLst/>
              <a:ahLst/>
              <a:cxnLst/>
              <a:rect l="l" t="t" r="r" b="b"/>
              <a:pathLst>
                <a:path w="4177665" h="2304415">
                  <a:moveTo>
                    <a:pt x="0" y="384048"/>
                  </a:moveTo>
                  <a:lnTo>
                    <a:pt x="2992" y="335876"/>
                  </a:lnTo>
                  <a:lnTo>
                    <a:pt x="11730" y="289489"/>
                  </a:lnTo>
                  <a:lnTo>
                    <a:pt x="25852" y="245248"/>
                  </a:lnTo>
                  <a:lnTo>
                    <a:pt x="44999" y="203511"/>
                  </a:lnTo>
                  <a:lnTo>
                    <a:pt x="68812" y="164639"/>
                  </a:lnTo>
                  <a:lnTo>
                    <a:pt x="96929" y="128991"/>
                  </a:lnTo>
                  <a:lnTo>
                    <a:pt x="128991" y="96929"/>
                  </a:lnTo>
                  <a:lnTo>
                    <a:pt x="164639" y="68812"/>
                  </a:lnTo>
                  <a:lnTo>
                    <a:pt x="203511" y="44999"/>
                  </a:lnTo>
                  <a:lnTo>
                    <a:pt x="245248" y="25852"/>
                  </a:lnTo>
                  <a:lnTo>
                    <a:pt x="289489" y="11730"/>
                  </a:lnTo>
                  <a:lnTo>
                    <a:pt x="335876" y="2992"/>
                  </a:lnTo>
                  <a:lnTo>
                    <a:pt x="384048" y="0"/>
                  </a:lnTo>
                  <a:lnTo>
                    <a:pt x="3793235" y="0"/>
                  </a:lnTo>
                  <a:lnTo>
                    <a:pt x="3841407" y="2992"/>
                  </a:lnTo>
                  <a:lnTo>
                    <a:pt x="3887794" y="11730"/>
                  </a:lnTo>
                  <a:lnTo>
                    <a:pt x="3932035" y="25852"/>
                  </a:lnTo>
                  <a:lnTo>
                    <a:pt x="3973772" y="44999"/>
                  </a:lnTo>
                  <a:lnTo>
                    <a:pt x="4012644" y="68812"/>
                  </a:lnTo>
                  <a:lnTo>
                    <a:pt x="4048292" y="96929"/>
                  </a:lnTo>
                  <a:lnTo>
                    <a:pt x="4080354" y="128991"/>
                  </a:lnTo>
                  <a:lnTo>
                    <a:pt x="4108471" y="164639"/>
                  </a:lnTo>
                  <a:lnTo>
                    <a:pt x="4132284" y="203511"/>
                  </a:lnTo>
                  <a:lnTo>
                    <a:pt x="4151431" y="245248"/>
                  </a:lnTo>
                  <a:lnTo>
                    <a:pt x="4165553" y="289489"/>
                  </a:lnTo>
                  <a:lnTo>
                    <a:pt x="4174291" y="335876"/>
                  </a:lnTo>
                  <a:lnTo>
                    <a:pt x="4177283" y="384048"/>
                  </a:lnTo>
                  <a:lnTo>
                    <a:pt x="4177283" y="1920227"/>
                  </a:lnTo>
                  <a:lnTo>
                    <a:pt x="4174291" y="1968403"/>
                  </a:lnTo>
                  <a:lnTo>
                    <a:pt x="4165553" y="2014794"/>
                  </a:lnTo>
                  <a:lnTo>
                    <a:pt x="4151431" y="2059039"/>
                  </a:lnTo>
                  <a:lnTo>
                    <a:pt x="4132284" y="2100778"/>
                  </a:lnTo>
                  <a:lnTo>
                    <a:pt x="4108471" y="2139651"/>
                  </a:lnTo>
                  <a:lnTo>
                    <a:pt x="4080354" y="2175299"/>
                  </a:lnTo>
                  <a:lnTo>
                    <a:pt x="4048292" y="2207361"/>
                  </a:lnTo>
                  <a:lnTo>
                    <a:pt x="4012644" y="2235478"/>
                  </a:lnTo>
                  <a:lnTo>
                    <a:pt x="3973772" y="2259290"/>
                  </a:lnTo>
                  <a:lnTo>
                    <a:pt x="3932035" y="2278436"/>
                  </a:lnTo>
                  <a:lnTo>
                    <a:pt x="3887794" y="2292558"/>
                  </a:lnTo>
                  <a:lnTo>
                    <a:pt x="3841407" y="2301295"/>
                  </a:lnTo>
                  <a:lnTo>
                    <a:pt x="3793235" y="2304288"/>
                  </a:lnTo>
                  <a:lnTo>
                    <a:pt x="384048" y="2304288"/>
                  </a:lnTo>
                  <a:lnTo>
                    <a:pt x="335876" y="2301295"/>
                  </a:lnTo>
                  <a:lnTo>
                    <a:pt x="289489" y="2292558"/>
                  </a:lnTo>
                  <a:lnTo>
                    <a:pt x="245248" y="2278436"/>
                  </a:lnTo>
                  <a:lnTo>
                    <a:pt x="203511" y="2259290"/>
                  </a:lnTo>
                  <a:lnTo>
                    <a:pt x="164639" y="2235478"/>
                  </a:lnTo>
                  <a:lnTo>
                    <a:pt x="128991" y="2207361"/>
                  </a:lnTo>
                  <a:lnTo>
                    <a:pt x="96929" y="2175299"/>
                  </a:lnTo>
                  <a:lnTo>
                    <a:pt x="68812" y="2139651"/>
                  </a:lnTo>
                  <a:lnTo>
                    <a:pt x="44999" y="2100778"/>
                  </a:lnTo>
                  <a:lnTo>
                    <a:pt x="25852" y="2059039"/>
                  </a:lnTo>
                  <a:lnTo>
                    <a:pt x="11730" y="2014794"/>
                  </a:lnTo>
                  <a:lnTo>
                    <a:pt x="2992" y="1968403"/>
                  </a:lnTo>
                  <a:lnTo>
                    <a:pt x="0" y="1920227"/>
                  </a:lnTo>
                  <a:lnTo>
                    <a:pt x="0" y="38404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516623" y="4839462"/>
            <a:ext cx="5120639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3. </a:t>
            </a:r>
            <a:r>
              <a:rPr sz="1600" dirty="0">
                <a:latin typeface="Arial"/>
                <a:cs typeface="Arial"/>
              </a:rPr>
              <a:t>Пахучі і </a:t>
            </a:r>
            <a:r>
              <a:rPr sz="1600" spc="-20" dirty="0">
                <a:latin typeface="Arial"/>
                <a:cs typeface="Arial"/>
              </a:rPr>
              <a:t>летючі </a:t>
            </a:r>
            <a:r>
              <a:rPr sz="1600" spc="-5" dirty="0">
                <a:latin typeface="Arial"/>
                <a:cs typeface="Arial"/>
              </a:rPr>
              <a:t>рідини (нашатирно-  анісові </a:t>
            </a:r>
            <a:r>
              <a:rPr sz="1600" dirty="0">
                <a:latin typeface="Arial"/>
                <a:cs typeface="Arial"/>
              </a:rPr>
              <a:t>краплі, </a:t>
            </a:r>
            <a:r>
              <a:rPr sz="1600" spc="-15" dirty="0">
                <a:latin typeface="Arial"/>
                <a:cs typeface="Arial"/>
              </a:rPr>
              <a:t>грудний </a:t>
            </a:r>
            <a:r>
              <a:rPr sz="1600" spc="-10" dirty="0">
                <a:latin typeface="Arial"/>
                <a:cs typeface="Arial"/>
              </a:rPr>
              <a:t>еліксир) </a:t>
            </a:r>
            <a:r>
              <a:rPr sz="1600" spc="-15" dirty="0">
                <a:latin typeface="Arial"/>
                <a:cs typeface="Arial"/>
              </a:rPr>
              <a:t>додають  </a:t>
            </a:r>
            <a:r>
              <a:rPr sz="1600" spc="-5" dirty="0">
                <a:latin typeface="Arial"/>
                <a:cs typeface="Arial"/>
              </a:rPr>
              <a:t>до </a:t>
            </a:r>
            <a:r>
              <a:rPr sz="1600" dirty="0">
                <a:latin typeface="Arial"/>
                <a:cs typeface="Arial"/>
              </a:rPr>
              <a:t>мікстури в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spc="-10" dirty="0">
                <a:latin typeface="Arial"/>
                <a:cs typeface="Arial"/>
              </a:rPr>
              <a:t>шляхом  змішування </a:t>
            </a:r>
            <a:r>
              <a:rPr sz="1600" dirty="0">
                <a:latin typeface="Arial"/>
                <a:cs typeface="Arial"/>
              </a:rPr>
              <a:t>з цукровим сиропом (при  </a:t>
            </a:r>
            <a:r>
              <a:rPr sz="1600" spc="-15" dirty="0">
                <a:latin typeface="Arial"/>
                <a:cs typeface="Arial"/>
              </a:rPr>
              <a:t>його </a:t>
            </a:r>
            <a:r>
              <a:rPr sz="1600" spc="-5" dirty="0">
                <a:latin typeface="Arial"/>
                <a:cs typeface="Arial"/>
              </a:rPr>
              <a:t>наявності </a:t>
            </a:r>
            <a:r>
              <a:rPr sz="1600" dirty="0">
                <a:latin typeface="Arial"/>
                <a:cs typeface="Arial"/>
              </a:rPr>
              <a:t>в прописі) </a:t>
            </a:r>
            <a:r>
              <a:rPr sz="1600" spc="-5" dirty="0">
                <a:latin typeface="Arial"/>
                <a:cs typeface="Arial"/>
              </a:rPr>
              <a:t>або </a:t>
            </a:r>
            <a:r>
              <a:rPr sz="1600" dirty="0">
                <a:latin typeface="Arial"/>
                <a:cs typeface="Arial"/>
              </a:rPr>
              <a:t>з </a:t>
            </a:r>
            <a:r>
              <a:rPr sz="1600" spc="-5" dirty="0">
                <a:latin typeface="Arial"/>
                <a:cs typeface="Arial"/>
              </a:rPr>
              <a:t>рівною  </a:t>
            </a:r>
            <a:r>
              <a:rPr sz="1600" dirty="0">
                <a:latin typeface="Arial"/>
                <a:cs typeface="Arial"/>
              </a:rPr>
              <a:t>кількістю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мікстури</a:t>
            </a:r>
          </a:p>
        </p:txBody>
      </p:sp>
      <p:grpSp>
        <p:nvGrpSpPr>
          <p:cNvPr id="19" name="object 19"/>
          <p:cNvGrpSpPr/>
          <p:nvPr/>
        </p:nvGrpSpPr>
        <p:grpSpPr>
          <a:xfrm>
            <a:off x="177800" y="4195592"/>
            <a:ext cx="5916507" cy="2605405"/>
            <a:chOff x="133350" y="4195591"/>
            <a:chExt cx="4437380" cy="2605405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3350" y="4195591"/>
              <a:ext cx="4437126" cy="260527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5259" y="4302238"/>
              <a:ext cx="4338828" cy="245287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9451" y="4221861"/>
              <a:ext cx="4351782" cy="251993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9451" y="4221861"/>
              <a:ext cx="4352290" cy="2520315"/>
            </a:xfrm>
            <a:custGeom>
              <a:avLst/>
              <a:gdLst/>
              <a:ahLst/>
              <a:cxnLst/>
              <a:rect l="l" t="t" r="r" b="b"/>
              <a:pathLst>
                <a:path w="4352290" h="2520315">
                  <a:moveTo>
                    <a:pt x="0" y="419988"/>
                  </a:moveTo>
                  <a:lnTo>
                    <a:pt x="2825" y="371018"/>
                  </a:lnTo>
                  <a:lnTo>
                    <a:pt x="11092" y="323705"/>
                  </a:lnTo>
                  <a:lnTo>
                    <a:pt x="24484" y="278364"/>
                  </a:lnTo>
                  <a:lnTo>
                    <a:pt x="42688" y="235311"/>
                  </a:lnTo>
                  <a:lnTo>
                    <a:pt x="65387" y="194860"/>
                  </a:lnTo>
                  <a:lnTo>
                    <a:pt x="92268" y="157328"/>
                  </a:lnTo>
                  <a:lnTo>
                    <a:pt x="123013" y="123031"/>
                  </a:lnTo>
                  <a:lnTo>
                    <a:pt x="157309" y="92283"/>
                  </a:lnTo>
                  <a:lnTo>
                    <a:pt x="194841" y="65399"/>
                  </a:lnTo>
                  <a:lnTo>
                    <a:pt x="235293" y="42697"/>
                  </a:lnTo>
                  <a:lnTo>
                    <a:pt x="278350" y="24490"/>
                  </a:lnTo>
                  <a:lnTo>
                    <a:pt x="323697" y="11094"/>
                  </a:lnTo>
                  <a:lnTo>
                    <a:pt x="371019" y="2826"/>
                  </a:lnTo>
                  <a:lnTo>
                    <a:pt x="420001" y="0"/>
                  </a:lnTo>
                  <a:lnTo>
                    <a:pt x="3931793" y="0"/>
                  </a:lnTo>
                  <a:lnTo>
                    <a:pt x="3980763" y="2826"/>
                  </a:lnTo>
                  <a:lnTo>
                    <a:pt x="4028076" y="11094"/>
                  </a:lnTo>
                  <a:lnTo>
                    <a:pt x="4073417" y="24490"/>
                  </a:lnTo>
                  <a:lnTo>
                    <a:pt x="4116470" y="42697"/>
                  </a:lnTo>
                  <a:lnTo>
                    <a:pt x="4156921" y="65399"/>
                  </a:lnTo>
                  <a:lnTo>
                    <a:pt x="4194453" y="92283"/>
                  </a:lnTo>
                  <a:lnTo>
                    <a:pt x="4228750" y="123031"/>
                  </a:lnTo>
                  <a:lnTo>
                    <a:pt x="4259498" y="157328"/>
                  </a:lnTo>
                  <a:lnTo>
                    <a:pt x="4286382" y="194860"/>
                  </a:lnTo>
                  <a:lnTo>
                    <a:pt x="4309084" y="235311"/>
                  </a:lnTo>
                  <a:lnTo>
                    <a:pt x="4327291" y="278364"/>
                  </a:lnTo>
                  <a:lnTo>
                    <a:pt x="4340687" y="323705"/>
                  </a:lnTo>
                  <a:lnTo>
                    <a:pt x="4348955" y="371018"/>
                  </a:lnTo>
                  <a:lnTo>
                    <a:pt x="4351782" y="419988"/>
                  </a:lnTo>
                  <a:lnTo>
                    <a:pt x="4351782" y="2099932"/>
                  </a:lnTo>
                  <a:lnTo>
                    <a:pt x="4348955" y="2148914"/>
                  </a:lnTo>
                  <a:lnTo>
                    <a:pt x="4340687" y="2196236"/>
                  </a:lnTo>
                  <a:lnTo>
                    <a:pt x="4327291" y="2241583"/>
                  </a:lnTo>
                  <a:lnTo>
                    <a:pt x="4309084" y="2284640"/>
                  </a:lnTo>
                  <a:lnTo>
                    <a:pt x="4286382" y="2325092"/>
                  </a:lnTo>
                  <a:lnTo>
                    <a:pt x="4259498" y="2362624"/>
                  </a:lnTo>
                  <a:lnTo>
                    <a:pt x="4228750" y="2396920"/>
                  </a:lnTo>
                  <a:lnTo>
                    <a:pt x="4194453" y="2427665"/>
                  </a:lnTo>
                  <a:lnTo>
                    <a:pt x="4156921" y="2454546"/>
                  </a:lnTo>
                  <a:lnTo>
                    <a:pt x="4116470" y="2477245"/>
                  </a:lnTo>
                  <a:lnTo>
                    <a:pt x="4073417" y="2495449"/>
                  </a:lnTo>
                  <a:lnTo>
                    <a:pt x="4028076" y="2508841"/>
                  </a:lnTo>
                  <a:lnTo>
                    <a:pt x="3980763" y="2517108"/>
                  </a:lnTo>
                  <a:lnTo>
                    <a:pt x="3931793" y="2519934"/>
                  </a:lnTo>
                  <a:lnTo>
                    <a:pt x="420001" y="2519934"/>
                  </a:lnTo>
                  <a:lnTo>
                    <a:pt x="371019" y="2517108"/>
                  </a:lnTo>
                  <a:lnTo>
                    <a:pt x="323697" y="2508841"/>
                  </a:lnTo>
                  <a:lnTo>
                    <a:pt x="278350" y="2495449"/>
                  </a:lnTo>
                  <a:lnTo>
                    <a:pt x="235293" y="2477245"/>
                  </a:lnTo>
                  <a:lnTo>
                    <a:pt x="194841" y="2454546"/>
                  </a:lnTo>
                  <a:lnTo>
                    <a:pt x="157309" y="2427665"/>
                  </a:lnTo>
                  <a:lnTo>
                    <a:pt x="123013" y="2396920"/>
                  </a:lnTo>
                  <a:lnTo>
                    <a:pt x="92268" y="2362624"/>
                  </a:lnTo>
                  <a:lnTo>
                    <a:pt x="65387" y="2325092"/>
                  </a:lnTo>
                  <a:lnTo>
                    <a:pt x="42688" y="2284640"/>
                  </a:lnTo>
                  <a:lnTo>
                    <a:pt x="24484" y="2241583"/>
                  </a:lnTo>
                  <a:lnTo>
                    <a:pt x="11092" y="2196236"/>
                  </a:lnTo>
                  <a:lnTo>
                    <a:pt x="2825" y="2148914"/>
                  </a:lnTo>
                  <a:lnTo>
                    <a:pt x="0" y="2099932"/>
                  </a:lnTo>
                  <a:lnTo>
                    <a:pt x="0" y="41998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34170" y="4365498"/>
            <a:ext cx="5400039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2. </a:t>
            </a:r>
            <a:r>
              <a:rPr sz="1600" spc="-10" dirty="0">
                <a:latin typeface="Arial"/>
                <a:cs typeface="Arial"/>
              </a:rPr>
              <a:t>Спиртові </a:t>
            </a:r>
            <a:r>
              <a:rPr sz="1600" spc="-5" dirty="0">
                <a:latin typeface="Arial"/>
                <a:cs typeface="Arial"/>
              </a:rPr>
              <a:t>рідини (настойки) </a:t>
            </a:r>
            <a:r>
              <a:rPr sz="1600" spc="-15" dirty="0">
                <a:latin typeface="Arial"/>
                <a:cs typeface="Arial"/>
              </a:rPr>
              <a:t>додають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в</a:t>
            </a: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порядку </a:t>
            </a:r>
            <a:r>
              <a:rPr sz="1600" spc="-5" dirty="0">
                <a:latin typeface="Arial"/>
                <a:cs typeface="Arial"/>
              </a:rPr>
              <a:t>збільшення концентрації </a:t>
            </a:r>
            <a:r>
              <a:rPr sz="1600" spc="-20" dirty="0">
                <a:latin typeface="Arial"/>
                <a:cs typeface="Arial"/>
              </a:rPr>
              <a:t>етанолу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:</a:t>
            </a:r>
          </a:p>
          <a:p>
            <a:pPr marL="12700" marR="177165">
              <a:lnSpc>
                <a:spcPct val="100000"/>
              </a:lnSpc>
              <a:spcBef>
                <a:spcPts val="5"/>
              </a:spcBef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spc="-10" dirty="0">
                <a:latin typeface="Arial"/>
                <a:cs typeface="Arial"/>
              </a:rPr>
              <a:t>сильнодіючі </a:t>
            </a:r>
            <a:r>
              <a:rPr sz="1600" dirty="0">
                <a:latin typeface="Arial"/>
                <a:cs typeface="Arial"/>
              </a:rPr>
              <a:t>засоби (адонізид, </a:t>
            </a:r>
            <a:r>
              <a:rPr sz="1600" spc="-5" dirty="0">
                <a:latin typeface="Arial"/>
                <a:cs typeface="Arial"/>
              </a:rPr>
              <a:t>настойка  </a:t>
            </a:r>
            <a:r>
              <a:rPr sz="1600" spc="-15" dirty="0">
                <a:latin typeface="Arial"/>
                <a:cs typeface="Arial"/>
              </a:rPr>
              <a:t>беладонни)</a:t>
            </a:r>
            <a:endParaRPr sz="1600" dirty="0">
              <a:latin typeface="Arial"/>
              <a:cs typeface="Arial"/>
            </a:endParaRPr>
          </a:p>
          <a:p>
            <a:pPr marL="12700" marR="440055">
              <a:lnSpc>
                <a:spcPct val="100000"/>
              </a:lnSpc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spc="-15" dirty="0">
                <a:latin typeface="Arial"/>
                <a:cs typeface="Arial"/>
              </a:rPr>
              <a:t>загального </a:t>
            </a:r>
            <a:r>
              <a:rPr sz="1600" dirty="0">
                <a:latin typeface="Arial"/>
                <a:cs typeface="Arial"/>
              </a:rPr>
              <a:t>списку </a:t>
            </a:r>
            <a:r>
              <a:rPr sz="1600" spc="-5" dirty="0">
                <a:latin typeface="Arial"/>
                <a:cs typeface="Arial"/>
              </a:rPr>
              <a:t>(настойки </a:t>
            </a:r>
            <a:r>
              <a:rPr sz="1600" dirty="0">
                <a:latin typeface="Arial"/>
                <a:cs typeface="Arial"/>
              </a:rPr>
              <a:t>кропиви  </a:t>
            </a:r>
            <a:r>
              <a:rPr sz="1600" spc="-10" dirty="0">
                <a:latin typeface="Arial"/>
                <a:cs typeface="Arial"/>
              </a:rPr>
              <a:t>собачої, </a:t>
            </a:r>
            <a:r>
              <a:rPr sz="1600" spc="-5" dirty="0">
                <a:latin typeface="Arial"/>
                <a:cs typeface="Arial"/>
              </a:rPr>
              <a:t>конвалії </a:t>
            </a:r>
            <a:r>
              <a:rPr sz="1600" spc="-10" dirty="0">
                <a:latin typeface="Arial"/>
                <a:cs typeface="Arial"/>
              </a:rPr>
              <a:t>та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ін.)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3750"/>
              <a:buFont typeface="Wingdings"/>
              <a:buChar char=""/>
              <a:tabLst>
                <a:tab pos="106680" algn="l"/>
              </a:tabLst>
            </a:pPr>
            <a:r>
              <a:rPr sz="1600" dirty="0">
                <a:latin typeface="Arial"/>
                <a:cs typeface="Arial"/>
              </a:rPr>
              <a:t>пахучі і </a:t>
            </a:r>
            <a:r>
              <a:rPr sz="1600" spc="-15" dirty="0">
                <a:latin typeface="Arial"/>
                <a:cs typeface="Arial"/>
              </a:rPr>
              <a:t>летючі </a:t>
            </a:r>
            <a:r>
              <a:rPr sz="1600" spc="-10" dirty="0">
                <a:latin typeface="Arial"/>
                <a:cs typeface="Arial"/>
              </a:rPr>
              <a:t>настоянки </a:t>
            </a:r>
            <a:r>
              <a:rPr sz="1600" spc="-15" dirty="0">
                <a:latin typeface="Arial"/>
                <a:cs typeface="Arial"/>
              </a:rPr>
              <a:t>додають </a:t>
            </a:r>
            <a:r>
              <a:rPr sz="1600" dirty="0">
                <a:latin typeface="Arial"/>
                <a:cs typeface="Arial"/>
              </a:rPr>
              <a:t>в  </a:t>
            </a:r>
            <a:r>
              <a:rPr sz="1600" spc="-10" dirty="0">
                <a:latin typeface="Arial"/>
                <a:cs typeface="Arial"/>
              </a:rPr>
              <a:t>останню </a:t>
            </a:r>
            <a:r>
              <a:rPr sz="1600" dirty="0">
                <a:latin typeface="Arial"/>
                <a:cs typeface="Arial"/>
              </a:rPr>
              <a:t>чергу (настойка м'яти, </a:t>
            </a:r>
            <a:r>
              <a:rPr sz="1600" spc="-5" dirty="0">
                <a:latin typeface="Arial"/>
                <a:cs typeface="Arial"/>
              </a:rPr>
              <a:t>валеріани)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77800" y="1386839"/>
            <a:ext cx="3257973" cy="2533650"/>
            <a:chOff x="133350" y="1386839"/>
            <a:chExt cx="2443480" cy="2533650"/>
          </a:xfrm>
        </p:grpSpPr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3350" y="1386839"/>
              <a:ext cx="2442972" cy="25336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7640" y="1579625"/>
              <a:ext cx="2270760" cy="220903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9451" y="1413128"/>
              <a:ext cx="2357628" cy="244830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79451" y="1413128"/>
              <a:ext cx="2357755" cy="2448560"/>
            </a:xfrm>
            <a:custGeom>
              <a:avLst/>
              <a:gdLst/>
              <a:ahLst/>
              <a:cxnLst/>
              <a:rect l="l" t="t" r="r" b="b"/>
              <a:pathLst>
                <a:path w="2357755" h="2448560">
                  <a:moveTo>
                    <a:pt x="0" y="392938"/>
                  </a:moveTo>
                  <a:lnTo>
                    <a:pt x="3061" y="343642"/>
                  </a:lnTo>
                  <a:lnTo>
                    <a:pt x="12001" y="296176"/>
                  </a:lnTo>
                  <a:lnTo>
                    <a:pt x="26450" y="250907"/>
                  </a:lnTo>
                  <a:lnTo>
                    <a:pt x="46040" y="208202"/>
                  </a:lnTo>
                  <a:lnTo>
                    <a:pt x="70404" y="168431"/>
                  </a:lnTo>
                  <a:lnTo>
                    <a:pt x="99172" y="131960"/>
                  </a:lnTo>
                  <a:lnTo>
                    <a:pt x="131977" y="99158"/>
                  </a:lnTo>
                  <a:lnTo>
                    <a:pt x="168450" y="70393"/>
                  </a:lnTo>
                  <a:lnTo>
                    <a:pt x="208223" y="46033"/>
                  </a:lnTo>
                  <a:lnTo>
                    <a:pt x="250928" y="26445"/>
                  </a:lnTo>
                  <a:lnTo>
                    <a:pt x="296197" y="11998"/>
                  </a:lnTo>
                  <a:lnTo>
                    <a:pt x="343660" y="3061"/>
                  </a:lnTo>
                  <a:lnTo>
                    <a:pt x="392950" y="0"/>
                  </a:lnTo>
                  <a:lnTo>
                    <a:pt x="1964690" y="0"/>
                  </a:lnTo>
                  <a:lnTo>
                    <a:pt x="2013985" y="3061"/>
                  </a:lnTo>
                  <a:lnTo>
                    <a:pt x="2061451" y="11998"/>
                  </a:lnTo>
                  <a:lnTo>
                    <a:pt x="2106720" y="26445"/>
                  </a:lnTo>
                  <a:lnTo>
                    <a:pt x="2149425" y="46033"/>
                  </a:lnTo>
                  <a:lnTo>
                    <a:pt x="2189196" y="70393"/>
                  </a:lnTo>
                  <a:lnTo>
                    <a:pt x="2225667" y="99158"/>
                  </a:lnTo>
                  <a:lnTo>
                    <a:pt x="2258469" y="131960"/>
                  </a:lnTo>
                  <a:lnTo>
                    <a:pt x="2287234" y="168431"/>
                  </a:lnTo>
                  <a:lnTo>
                    <a:pt x="2311594" y="208202"/>
                  </a:lnTo>
                  <a:lnTo>
                    <a:pt x="2331182" y="250907"/>
                  </a:lnTo>
                  <a:lnTo>
                    <a:pt x="2345629" y="296176"/>
                  </a:lnTo>
                  <a:lnTo>
                    <a:pt x="2354566" y="343642"/>
                  </a:lnTo>
                  <a:lnTo>
                    <a:pt x="2357628" y="392938"/>
                  </a:lnTo>
                  <a:lnTo>
                    <a:pt x="2357628" y="2055368"/>
                  </a:lnTo>
                  <a:lnTo>
                    <a:pt x="2354566" y="2104663"/>
                  </a:lnTo>
                  <a:lnTo>
                    <a:pt x="2345629" y="2152129"/>
                  </a:lnTo>
                  <a:lnTo>
                    <a:pt x="2331182" y="2197398"/>
                  </a:lnTo>
                  <a:lnTo>
                    <a:pt x="2311594" y="2240103"/>
                  </a:lnTo>
                  <a:lnTo>
                    <a:pt x="2287234" y="2279874"/>
                  </a:lnTo>
                  <a:lnTo>
                    <a:pt x="2258469" y="2316345"/>
                  </a:lnTo>
                  <a:lnTo>
                    <a:pt x="2225667" y="2349147"/>
                  </a:lnTo>
                  <a:lnTo>
                    <a:pt x="2189196" y="2377912"/>
                  </a:lnTo>
                  <a:lnTo>
                    <a:pt x="2149425" y="2402272"/>
                  </a:lnTo>
                  <a:lnTo>
                    <a:pt x="2106720" y="2421860"/>
                  </a:lnTo>
                  <a:lnTo>
                    <a:pt x="2061451" y="2436307"/>
                  </a:lnTo>
                  <a:lnTo>
                    <a:pt x="2013985" y="2445244"/>
                  </a:lnTo>
                  <a:lnTo>
                    <a:pt x="1964690" y="2448306"/>
                  </a:lnTo>
                  <a:lnTo>
                    <a:pt x="392950" y="2448306"/>
                  </a:lnTo>
                  <a:lnTo>
                    <a:pt x="343660" y="2445244"/>
                  </a:lnTo>
                  <a:lnTo>
                    <a:pt x="296197" y="2436307"/>
                  </a:lnTo>
                  <a:lnTo>
                    <a:pt x="250928" y="2421860"/>
                  </a:lnTo>
                  <a:lnTo>
                    <a:pt x="208223" y="2402272"/>
                  </a:lnTo>
                  <a:lnTo>
                    <a:pt x="168450" y="2377912"/>
                  </a:lnTo>
                  <a:lnTo>
                    <a:pt x="131977" y="2349147"/>
                  </a:lnTo>
                  <a:lnTo>
                    <a:pt x="99172" y="2316345"/>
                  </a:lnTo>
                  <a:lnTo>
                    <a:pt x="70404" y="2279874"/>
                  </a:lnTo>
                  <a:lnTo>
                    <a:pt x="46040" y="2240103"/>
                  </a:lnTo>
                  <a:lnTo>
                    <a:pt x="26450" y="2197398"/>
                  </a:lnTo>
                  <a:lnTo>
                    <a:pt x="12001" y="2152129"/>
                  </a:lnTo>
                  <a:lnTo>
                    <a:pt x="3061" y="2104663"/>
                  </a:lnTo>
                  <a:lnTo>
                    <a:pt x="0" y="2055368"/>
                  </a:lnTo>
                  <a:lnTo>
                    <a:pt x="0" y="392938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23672" y="1642873"/>
            <a:ext cx="2556933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1. </a:t>
            </a:r>
            <a:r>
              <a:rPr sz="1600" spc="-10" dirty="0">
                <a:latin typeface="Arial"/>
                <a:cs typeface="Arial"/>
              </a:rPr>
              <a:t>Водні </a:t>
            </a:r>
            <a:r>
              <a:rPr sz="1600" dirty="0">
                <a:latin typeface="Arial"/>
                <a:cs typeface="Arial"/>
              </a:rPr>
              <a:t>пахучі і  </a:t>
            </a:r>
            <a:r>
              <a:rPr sz="1600" spc="-20" dirty="0">
                <a:latin typeface="Arial"/>
                <a:cs typeface="Arial"/>
              </a:rPr>
              <a:t>нелеткі </a:t>
            </a:r>
            <a:r>
              <a:rPr sz="1600" spc="-5" dirty="0">
                <a:latin typeface="Arial"/>
                <a:cs typeface="Arial"/>
              </a:rPr>
              <a:t>рідини  </a:t>
            </a:r>
            <a:r>
              <a:rPr sz="1600" dirty="0">
                <a:latin typeface="Arial"/>
                <a:cs typeface="Arial"/>
              </a:rPr>
              <a:t>(цукровий сироп,  </a:t>
            </a:r>
            <a:r>
              <a:rPr sz="1600" spc="-10" dirty="0">
                <a:latin typeface="Arial"/>
                <a:cs typeface="Arial"/>
              </a:rPr>
              <a:t>ароматні </a:t>
            </a:r>
            <a:r>
              <a:rPr sz="1600" spc="-15" dirty="0">
                <a:latin typeface="Arial"/>
                <a:cs typeface="Arial"/>
              </a:rPr>
              <a:t>води)  додають </a:t>
            </a:r>
            <a:r>
              <a:rPr sz="1600" spc="-5" dirty="0">
                <a:latin typeface="Arial"/>
                <a:cs typeface="Arial"/>
              </a:rPr>
              <a:t>до </a:t>
            </a:r>
            <a:r>
              <a:rPr sz="1600" spc="-20" dirty="0">
                <a:latin typeface="Arial"/>
                <a:cs typeface="Arial"/>
              </a:rPr>
              <a:t>водного  </a:t>
            </a:r>
            <a:r>
              <a:rPr sz="1600" spc="-15" dirty="0">
                <a:latin typeface="Arial"/>
                <a:cs typeface="Arial"/>
              </a:rPr>
              <a:t>розчину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останню  </a:t>
            </a:r>
            <a:r>
              <a:rPr sz="1600" spc="-5" dirty="0">
                <a:latin typeface="Arial"/>
                <a:cs typeface="Arial"/>
              </a:rPr>
              <a:t>чергу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5" dirty="0">
                <a:latin typeface="Arial"/>
                <a:cs typeface="Arial"/>
              </a:rPr>
              <a:t>контейнер  </a:t>
            </a:r>
            <a:r>
              <a:rPr sz="1600" spc="-5" dirty="0" err="1">
                <a:latin typeface="Arial"/>
                <a:cs typeface="Arial"/>
              </a:rPr>
              <a:t>для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 err="1" smtClean="0">
                <a:latin typeface="Arial"/>
                <a:cs typeface="Arial"/>
              </a:rPr>
              <a:t>відпус</a:t>
            </a:r>
            <a:r>
              <a:rPr lang="uk-UA" sz="1600" spc="-5" dirty="0" smtClean="0">
                <a:latin typeface="Arial"/>
                <a:cs typeface="Arial"/>
              </a:rPr>
              <a:t>ку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257297" y="10667"/>
            <a:ext cx="8684260" cy="6631940"/>
            <a:chOff x="2442972" y="10667"/>
            <a:chExt cx="6513195" cy="6631940"/>
          </a:xfrm>
        </p:grpSpPr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42972" y="2644140"/>
              <a:ext cx="1266444" cy="33985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556129" y="2624582"/>
              <a:ext cx="1155065" cy="267970"/>
            </a:xfrm>
            <a:custGeom>
              <a:avLst/>
              <a:gdLst/>
              <a:ahLst/>
              <a:cxnLst/>
              <a:rect l="l" t="t" r="r" b="b"/>
              <a:pathLst>
                <a:path w="1155064" h="267969">
                  <a:moveTo>
                    <a:pt x="88264" y="151891"/>
                  </a:moveTo>
                  <a:lnTo>
                    <a:pt x="0" y="228218"/>
                  </a:lnTo>
                  <a:lnTo>
                    <a:pt x="109854" y="267462"/>
                  </a:lnTo>
                  <a:lnTo>
                    <a:pt x="117093" y="264032"/>
                  </a:lnTo>
                  <a:lnTo>
                    <a:pt x="119379" y="257555"/>
                  </a:lnTo>
                  <a:lnTo>
                    <a:pt x="121665" y="250951"/>
                  </a:lnTo>
                  <a:lnTo>
                    <a:pt x="118363" y="243839"/>
                  </a:lnTo>
                  <a:lnTo>
                    <a:pt x="96431" y="235965"/>
                  </a:lnTo>
                  <a:lnTo>
                    <a:pt x="26796" y="235965"/>
                  </a:lnTo>
                  <a:lnTo>
                    <a:pt x="22097" y="211327"/>
                  </a:lnTo>
                  <a:lnTo>
                    <a:pt x="67785" y="202769"/>
                  </a:lnTo>
                  <a:lnTo>
                    <a:pt x="99440" y="175387"/>
                  </a:lnTo>
                  <a:lnTo>
                    <a:pt x="104647" y="170941"/>
                  </a:lnTo>
                  <a:lnTo>
                    <a:pt x="105282" y="162940"/>
                  </a:lnTo>
                  <a:lnTo>
                    <a:pt x="100710" y="157733"/>
                  </a:lnTo>
                  <a:lnTo>
                    <a:pt x="96138" y="152400"/>
                  </a:lnTo>
                  <a:lnTo>
                    <a:pt x="88264" y="151891"/>
                  </a:lnTo>
                  <a:close/>
                </a:path>
                <a:path w="1155064" h="267969">
                  <a:moveTo>
                    <a:pt x="67785" y="202769"/>
                  </a:moveTo>
                  <a:lnTo>
                    <a:pt x="22097" y="211327"/>
                  </a:lnTo>
                  <a:lnTo>
                    <a:pt x="26796" y="235965"/>
                  </a:lnTo>
                  <a:lnTo>
                    <a:pt x="41710" y="233171"/>
                  </a:lnTo>
                  <a:lnTo>
                    <a:pt x="32638" y="233171"/>
                  </a:lnTo>
                  <a:lnTo>
                    <a:pt x="28701" y="211835"/>
                  </a:lnTo>
                  <a:lnTo>
                    <a:pt x="57304" y="211835"/>
                  </a:lnTo>
                  <a:lnTo>
                    <a:pt x="67785" y="202769"/>
                  </a:lnTo>
                  <a:close/>
                </a:path>
                <a:path w="1155064" h="267969">
                  <a:moveTo>
                    <a:pt x="72433" y="227416"/>
                  </a:moveTo>
                  <a:lnTo>
                    <a:pt x="26796" y="235965"/>
                  </a:lnTo>
                  <a:lnTo>
                    <a:pt x="96431" y="235965"/>
                  </a:lnTo>
                  <a:lnTo>
                    <a:pt x="72433" y="227416"/>
                  </a:lnTo>
                  <a:close/>
                </a:path>
                <a:path w="1155064" h="267969">
                  <a:moveTo>
                    <a:pt x="28701" y="211835"/>
                  </a:moveTo>
                  <a:lnTo>
                    <a:pt x="32638" y="233171"/>
                  </a:lnTo>
                  <a:lnTo>
                    <a:pt x="48960" y="219053"/>
                  </a:lnTo>
                  <a:lnTo>
                    <a:pt x="28701" y="211835"/>
                  </a:lnTo>
                  <a:close/>
                </a:path>
                <a:path w="1155064" h="267969">
                  <a:moveTo>
                    <a:pt x="48960" y="219053"/>
                  </a:moveTo>
                  <a:lnTo>
                    <a:pt x="32638" y="233171"/>
                  </a:lnTo>
                  <a:lnTo>
                    <a:pt x="41710" y="233171"/>
                  </a:lnTo>
                  <a:lnTo>
                    <a:pt x="72433" y="227416"/>
                  </a:lnTo>
                  <a:lnTo>
                    <a:pt x="48960" y="219053"/>
                  </a:lnTo>
                  <a:close/>
                </a:path>
                <a:path w="1155064" h="267969">
                  <a:moveTo>
                    <a:pt x="1150238" y="0"/>
                  </a:moveTo>
                  <a:lnTo>
                    <a:pt x="67785" y="202769"/>
                  </a:lnTo>
                  <a:lnTo>
                    <a:pt x="48960" y="219053"/>
                  </a:lnTo>
                  <a:lnTo>
                    <a:pt x="72433" y="227416"/>
                  </a:lnTo>
                  <a:lnTo>
                    <a:pt x="1154810" y="24637"/>
                  </a:lnTo>
                  <a:lnTo>
                    <a:pt x="1150238" y="0"/>
                  </a:lnTo>
                  <a:close/>
                </a:path>
                <a:path w="1155064" h="267969">
                  <a:moveTo>
                    <a:pt x="57304" y="211835"/>
                  </a:moveTo>
                  <a:lnTo>
                    <a:pt x="28701" y="211835"/>
                  </a:lnTo>
                  <a:lnTo>
                    <a:pt x="48960" y="219053"/>
                  </a:lnTo>
                  <a:lnTo>
                    <a:pt x="57304" y="211835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78474" y="3216401"/>
              <a:ext cx="872490" cy="135178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079489" y="3197351"/>
              <a:ext cx="761365" cy="1240155"/>
            </a:xfrm>
            <a:custGeom>
              <a:avLst/>
              <a:gdLst/>
              <a:ahLst/>
              <a:cxnLst/>
              <a:rect l="l" t="t" r="r" b="b"/>
              <a:pathLst>
                <a:path w="761365" h="1240154">
                  <a:moveTo>
                    <a:pt x="670306" y="1162304"/>
                  </a:moveTo>
                  <a:lnTo>
                    <a:pt x="662686" y="1164590"/>
                  </a:lnTo>
                  <a:lnTo>
                    <a:pt x="656082" y="1176782"/>
                  </a:lnTo>
                  <a:lnTo>
                    <a:pt x="658240" y="1184402"/>
                  </a:lnTo>
                  <a:lnTo>
                    <a:pt x="760857" y="1240028"/>
                  </a:lnTo>
                  <a:lnTo>
                    <a:pt x="760601" y="1225296"/>
                  </a:lnTo>
                  <a:lnTo>
                    <a:pt x="737235" y="1225296"/>
                  </a:lnTo>
                  <a:lnTo>
                    <a:pt x="712990" y="1185427"/>
                  </a:lnTo>
                  <a:lnTo>
                    <a:pt x="670306" y="1162304"/>
                  </a:lnTo>
                  <a:close/>
                </a:path>
                <a:path w="761365" h="1240154">
                  <a:moveTo>
                    <a:pt x="712990" y="1185427"/>
                  </a:moveTo>
                  <a:lnTo>
                    <a:pt x="737235" y="1225296"/>
                  </a:lnTo>
                  <a:lnTo>
                    <a:pt x="747653" y="1218946"/>
                  </a:lnTo>
                  <a:lnTo>
                    <a:pt x="735330" y="1218946"/>
                  </a:lnTo>
                  <a:lnTo>
                    <a:pt x="734954" y="1197326"/>
                  </a:lnTo>
                  <a:lnTo>
                    <a:pt x="712990" y="1185427"/>
                  </a:lnTo>
                  <a:close/>
                </a:path>
                <a:path w="761365" h="1240154">
                  <a:moveTo>
                    <a:pt x="753110" y="1117854"/>
                  </a:moveTo>
                  <a:lnTo>
                    <a:pt x="739139" y="1118108"/>
                  </a:lnTo>
                  <a:lnTo>
                    <a:pt x="733679" y="1123823"/>
                  </a:lnTo>
                  <a:lnTo>
                    <a:pt x="734523" y="1172458"/>
                  </a:lnTo>
                  <a:lnTo>
                    <a:pt x="758698" y="1212215"/>
                  </a:lnTo>
                  <a:lnTo>
                    <a:pt x="737235" y="1225296"/>
                  </a:lnTo>
                  <a:lnTo>
                    <a:pt x="760601" y="1225296"/>
                  </a:lnTo>
                  <a:lnTo>
                    <a:pt x="758825" y="1123315"/>
                  </a:lnTo>
                  <a:lnTo>
                    <a:pt x="753110" y="1117854"/>
                  </a:lnTo>
                  <a:close/>
                </a:path>
                <a:path w="761365" h="1240154">
                  <a:moveTo>
                    <a:pt x="734954" y="1197326"/>
                  </a:moveTo>
                  <a:lnTo>
                    <a:pt x="735330" y="1218946"/>
                  </a:lnTo>
                  <a:lnTo>
                    <a:pt x="753999" y="1207643"/>
                  </a:lnTo>
                  <a:lnTo>
                    <a:pt x="734954" y="1197326"/>
                  </a:lnTo>
                  <a:close/>
                </a:path>
                <a:path w="761365" h="1240154">
                  <a:moveTo>
                    <a:pt x="734523" y="1172458"/>
                  </a:moveTo>
                  <a:lnTo>
                    <a:pt x="734954" y="1197326"/>
                  </a:lnTo>
                  <a:lnTo>
                    <a:pt x="753999" y="1207643"/>
                  </a:lnTo>
                  <a:lnTo>
                    <a:pt x="735330" y="1218946"/>
                  </a:lnTo>
                  <a:lnTo>
                    <a:pt x="747653" y="1218946"/>
                  </a:lnTo>
                  <a:lnTo>
                    <a:pt x="758698" y="1212215"/>
                  </a:lnTo>
                  <a:lnTo>
                    <a:pt x="734523" y="1172458"/>
                  </a:lnTo>
                  <a:close/>
                </a:path>
                <a:path w="761365" h="1240154">
                  <a:moveTo>
                    <a:pt x="21589" y="0"/>
                  </a:moveTo>
                  <a:lnTo>
                    <a:pt x="0" y="12953"/>
                  </a:lnTo>
                  <a:lnTo>
                    <a:pt x="712990" y="1185427"/>
                  </a:lnTo>
                  <a:lnTo>
                    <a:pt x="734954" y="1197326"/>
                  </a:lnTo>
                  <a:lnTo>
                    <a:pt x="734523" y="1172458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09544" y="3226307"/>
              <a:ext cx="2231898" cy="112623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322700" y="3207003"/>
              <a:ext cx="2120265" cy="1024890"/>
            </a:xfrm>
            <a:custGeom>
              <a:avLst/>
              <a:gdLst/>
              <a:ahLst/>
              <a:cxnLst/>
              <a:rect l="l" t="t" r="r" b="b"/>
              <a:pathLst>
                <a:path w="2120265" h="1024889">
                  <a:moveTo>
                    <a:pt x="73660" y="916813"/>
                  </a:moveTo>
                  <a:lnTo>
                    <a:pt x="65786" y="918337"/>
                  </a:lnTo>
                  <a:lnTo>
                    <a:pt x="61849" y="924052"/>
                  </a:lnTo>
                  <a:lnTo>
                    <a:pt x="0" y="1014603"/>
                  </a:lnTo>
                  <a:lnTo>
                    <a:pt x="109347" y="1024001"/>
                  </a:lnTo>
                  <a:lnTo>
                    <a:pt x="116204" y="1024509"/>
                  </a:lnTo>
                  <a:lnTo>
                    <a:pt x="122300" y="1019429"/>
                  </a:lnTo>
                  <a:lnTo>
                    <a:pt x="122682" y="1015238"/>
                  </a:lnTo>
                  <a:lnTo>
                    <a:pt x="27939" y="1015238"/>
                  </a:lnTo>
                  <a:lnTo>
                    <a:pt x="17145" y="992632"/>
                  </a:lnTo>
                  <a:lnTo>
                    <a:pt x="59046" y="972750"/>
                  </a:lnTo>
                  <a:lnTo>
                    <a:pt x="82676" y="938149"/>
                  </a:lnTo>
                  <a:lnTo>
                    <a:pt x="86613" y="932434"/>
                  </a:lnTo>
                  <a:lnTo>
                    <a:pt x="85089" y="924687"/>
                  </a:lnTo>
                  <a:lnTo>
                    <a:pt x="73660" y="916813"/>
                  </a:lnTo>
                  <a:close/>
                </a:path>
                <a:path w="2120265" h="1024889">
                  <a:moveTo>
                    <a:pt x="59046" y="972750"/>
                  </a:moveTo>
                  <a:lnTo>
                    <a:pt x="17145" y="992632"/>
                  </a:lnTo>
                  <a:lnTo>
                    <a:pt x="27939" y="1015238"/>
                  </a:lnTo>
                  <a:lnTo>
                    <a:pt x="36772" y="1011047"/>
                  </a:lnTo>
                  <a:lnTo>
                    <a:pt x="32893" y="1011047"/>
                  </a:lnTo>
                  <a:lnTo>
                    <a:pt x="23622" y="991362"/>
                  </a:lnTo>
                  <a:lnTo>
                    <a:pt x="46336" y="991362"/>
                  </a:lnTo>
                  <a:lnTo>
                    <a:pt x="59046" y="972750"/>
                  </a:lnTo>
                  <a:close/>
                </a:path>
                <a:path w="2120265" h="1024889">
                  <a:moveTo>
                    <a:pt x="69936" y="995310"/>
                  </a:moveTo>
                  <a:lnTo>
                    <a:pt x="27939" y="1015238"/>
                  </a:lnTo>
                  <a:lnTo>
                    <a:pt x="122682" y="1015238"/>
                  </a:lnTo>
                  <a:lnTo>
                    <a:pt x="122936" y="1012444"/>
                  </a:lnTo>
                  <a:lnTo>
                    <a:pt x="123444" y="1005586"/>
                  </a:lnTo>
                  <a:lnTo>
                    <a:pt x="118363" y="999490"/>
                  </a:lnTo>
                  <a:lnTo>
                    <a:pt x="69936" y="995310"/>
                  </a:lnTo>
                  <a:close/>
                </a:path>
                <a:path w="2120265" h="1024889">
                  <a:moveTo>
                    <a:pt x="23622" y="991362"/>
                  </a:moveTo>
                  <a:lnTo>
                    <a:pt x="32893" y="1011047"/>
                  </a:lnTo>
                  <a:lnTo>
                    <a:pt x="45086" y="993192"/>
                  </a:lnTo>
                  <a:lnTo>
                    <a:pt x="23622" y="991362"/>
                  </a:lnTo>
                  <a:close/>
                </a:path>
                <a:path w="2120265" h="1024889">
                  <a:moveTo>
                    <a:pt x="45086" y="993192"/>
                  </a:moveTo>
                  <a:lnTo>
                    <a:pt x="32893" y="1011047"/>
                  </a:lnTo>
                  <a:lnTo>
                    <a:pt x="36772" y="1011047"/>
                  </a:lnTo>
                  <a:lnTo>
                    <a:pt x="69936" y="995310"/>
                  </a:lnTo>
                  <a:lnTo>
                    <a:pt x="45086" y="993192"/>
                  </a:lnTo>
                  <a:close/>
                </a:path>
                <a:path w="2120265" h="1024889">
                  <a:moveTo>
                    <a:pt x="2109216" y="0"/>
                  </a:moveTo>
                  <a:lnTo>
                    <a:pt x="59046" y="972750"/>
                  </a:lnTo>
                  <a:lnTo>
                    <a:pt x="45086" y="993192"/>
                  </a:lnTo>
                  <a:lnTo>
                    <a:pt x="69936" y="995310"/>
                  </a:lnTo>
                  <a:lnTo>
                    <a:pt x="2119884" y="22606"/>
                  </a:lnTo>
                  <a:lnTo>
                    <a:pt x="2109216" y="0"/>
                  </a:lnTo>
                  <a:close/>
                </a:path>
                <a:path w="2120265" h="1024889">
                  <a:moveTo>
                    <a:pt x="46336" y="991362"/>
                  </a:moveTo>
                  <a:lnTo>
                    <a:pt x="23622" y="991362"/>
                  </a:lnTo>
                  <a:lnTo>
                    <a:pt x="45086" y="993192"/>
                  </a:lnTo>
                  <a:lnTo>
                    <a:pt x="46336" y="991362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696962" y="10667"/>
              <a:ext cx="1258824" cy="117576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318754" y="6032753"/>
              <a:ext cx="609600" cy="609600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449832" y="360847"/>
            <a:ext cx="8695437" cy="8816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0" marR="5080" indent="-1184910">
              <a:lnSpc>
                <a:spcPct val="100000"/>
              </a:lnSpc>
              <a:spcBef>
                <a:spcPts val="95"/>
              </a:spcBef>
            </a:pPr>
            <a:r>
              <a:rPr sz="1800" spc="-5" dirty="0"/>
              <a:t>3. </a:t>
            </a:r>
            <a:r>
              <a:rPr sz="1800" spc="-30" dirty="0"/>
              <a:t>ПРАВИЛА </a:t>
            </a:r>
            <a:r>
              <a:rPr sz="1800" spc="-5" dirty="0"/>
              <a:t>ВВЕДЕННЯ В </a:t>
            </a:r>
            <a:r>
              <a:rPr sz="1800" spc="-15" dirty="0"/>
              <a:t>МІКСТУРИ </a:t>
            </a:r>
            <a:r>
              <a:rPr sz="1800" spc="-5" dirty="0"/>
              <a:t>РІДКИХ  </a:t>
            </a:r>
            <a:r>
              <a:rPr sz="1800" spc="-10" dirty="0"/>
              <a:t>ЛІКАРСЬКИХ</a:t>
            </a:r>
            <a:r>
              <a:rPr sz="1800" spc="20" dirty="0"/>
              <a:t> </a:t>
            </a:r>
            <a:r>
              <a:rPr sz="1800" spc="-20" dirty="0"/>
              <a:t>ЗАСОБІВ</a:t>
            </a:r>
          </a:p>
          <a:p>
            <a:pPr marL="12700" marR="1024255">
              <a:lnSpc>
                <a:spcPct val="100000"/>
              </a:lnSpc>
              <a:spcBef>
                <a:spcPts val="345"/>
              </a:spcBef>
            </a:pPr>
            <a:r>
              <a:rPr sz="1800" b="0" dirty="0">
                <a:latin typeface="Arial"/>
                <a:cs typeface="Arial"/>
              </a:rPr>
              <a:t>(проект </a:t>
            </a:r>
            <a:r>
              <a:rPr sz="1800" b="0" spc="-10" dirty="0">
                <a:latin typeface="Arial"/>
                <a:cs typeface="Arial"/>
              </a:rPr>
              <a:t>доповнення </a:t>
            </a:r>
            <a:r>
              <a:rPr sz="1800" b="0" spc="-5" dirty="0">
                <a:latin typeface="Arial"/>
                <a:cs typeface="Arial"/>
              </a:rPr>
              <a:t>до </a:t>
            </a:r>
            <a:r>
              <a:rPr sz="1800" b="0" spc="-15" dirty="0">
                <a:latin typeface="Arial"/>
                <a:cs typeface="Arial"/>
              </a:rPr>
              <a:t>статті </a:t>
            </a:r>
            <a:r>
              <a:rPr sz="1800" b="0" spc="-50" dirty="0">
                <a:latin typeface="Arial"/>
                <a:cs typeface="Arial"/>
              </a:rPr>
              <a:t>ДФУ </a:t>
            </a:r>
            <a:r>
              <a:rPr sz="1800" b="0" spc="-10" dirty="0">
                <a:latin typeface="Arial"/>
                <a:cs typeface="Arial"/>
              </a:rPr>
              <a:t>5.N.1.1,  </a:t>
            </a:r>
            <a:r>
              <a:rPr sz="1800" b="0" spc="-5" dirty="0">
                <a:latin typeface="Arial"/>
                <a:cs typeface="Arial"/>
              </a:rPr>
              <a:t>наказ МОЗ </a:t>
            </a:r>
            <a:r>
              <a:rPr sz="1800" b="0" spc="-15" dirty="0">
                <a:latin typeface="Arial"/>
                <a:cs typeface="Arial"/>
              </a:rPr>
              <a:t>України </a:t>
            </a:r>
            <a:r>
              <a:rPr sz="1800" b="0" dirty="0">
                <a:latin typeface="Arial"/>
                <a:cs typeface="Arial"/>
              </a:rPr>
              <a:t>№ </a:t>
            </a:r>
            <a:r>
              <a:rPr sz="1800" b="0" spc="-5" dirty="0">
                <a:latin typeface="Arial"/>
                <a:cs typeface="Arial"/>
              </a:rPr>
              <a:t>197 від 07.09.93 р.</a:t>
            </a:r>
            <a:r>
              <a:rPr sz="1800" b="0" spc="-55" dirty="0">
                <a:latin typeface="Arial"/>
                <a:cs typeface="Arial"/>
              </a:rPr>
              <a:t> </a:t>
            </a:r>
            <a:r>
              <a:rPr sz="1800" b="0" dirty="0">
                <a:latin typeface="Arial"/>
                <a:cs typeface="Arial"/>
              </a:rPr>
              <a:t>)</a:t>
            </a:r>
          </a:p>
        </p:txBody>
      </p:sp>
      <p:sp>
        <p:nvSpPr>
          <p:cNvPr id="41" name="Номер слайда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5710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9588" y="4375354"/>
            <a:ext cx="5855547" cy="14890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580"/>
              </a:spcBef>
            </a:pPr>
            <a:r>
              <a:rPr sz="2000" spc="-15" dirty="0">
                <a:latin typeface="Arial"/>
                <a:cs typeface="Arial"/>
              </a:rPr>
              <a:t>Необхідно розрахувати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об’єм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мікстури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10" dirty="0">
                <a:latin typeface="Arial"/>
                <a:cs typeface="Arial"/>
              </a:rPr>
              <a:t>концентрованих</a:t>
            </a:r>
            <a:r>
              <a:rPr sz="2000" spc="-15" dirty="0">
                <a:latin typeface="Arial"/>
                <a:cs typeface="Arial"/>
              </a:rPr>
              <a:t> розчинів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кількість </a:t>
            </a:r>
            <a:r>
              <a:rPr sz="2000" spc="-20" dirty="0">
                <a:latin typeface="Arial"/>
                <a:cs typeface="Arial"/>
              </a:rPr>
              <a:t>води</a:t>
            </a:r>
            <a:r>
              <a:rPr sz="2000" spc="-15" dirty="0">
                <a:latin typeface="Arial"/>
                <a:cs typeface="Arial"/>
              </a:rPr>
              <a:t> очищеної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588" y="385066"/>
            <a:ext cx="9652000" cy="731611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164080" marR="5080" indent="-925194" algn="ctr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chemeClr val="tx1"/>
                </a:solidFill>
              </a:rPr>
              <a:t>4. </a:t>
            </a:r>
            <a:r>
              <a:rPr sz="2000" spc="-10" dirty="0">
                <a:solidFill>
                  <a:schemeClr val="tx1"/>
                </a:solidFill>
              </a:rPr>
              <a:t>ТЕХНОЛОГІЯ </a:t>
            </a:r>
            <a:r>
              <a:rPr sz="2000" spc="-15" dirty="0">
                <a:solidFill>
                  <a:schemeClr val="tx1"/>
                </a:solidFill>
              </a:rPr>
              <a:t>МІКСТУР </a:t>
            </a:r>
            <a:r>
              <a:rPr sz="2000" spc="-5" dirty="0">
                <a:solidFill>
                  <a:schemeClr val="tx1"/>
                </a:solidFill>
              </a:rPr>
              <a:t>З </a:t>
            </a:r>
            <a:r>
              <a:rPr sz="2000" spc="-20" dirty="0">
                <a:solidFill>
                  <a:schemeClr val="tx1"/>
                </a:solidFill>
              </a:rPr>
              <a:t>ВИКОРИСТАННЯМ  </a:t>
            </a:r>
            <a:r>
              <a:rPr sz="2000" spc="-15" dirty="0">
                <a:solidFill>
                  <a:schemeClr val="tx1"/>
                </a:solidFill>
              </a:rPr>
              <a:t>КОНЦЕНТРОВАНИХ</a:t>
            </a:r>
            <a:r>
              <a:rPr sz="2000" spc="15" dirty="0">
                <a:solidFill>
                  <a:schemeClr val="tx1"/>
                </a:solidFill>
              </a:rPr>
              <a:t> </a:t>
            </a:r>
            <a:r>
              <a:rPr sz="2000" spc="-15" dirty="0">
                <a:solidFill>
                  <a:schemeClr val="tx1"/>
                </a:solidFill>
              </a:rPr>
              <a:t>РОЗЧИНІВ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15198"/>
              </p:ext>
            </p:extLst>
          </p:nvPr>
        </p:nvGraphicFramePr>
        <p:xfrm>
          <a:off x="134873" y="1551050"/>
          <a:ext cx="11904979" cy="2499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04747"/>
                <a:gridCol w="6100232"/>
              </a:tblGrid>
              <a:tr h="2499360">
                <a:tc>
                  <a:txBody>
                    <a:bodyPr/>
                    <a:lstStyle/>
                    <a:p>
                      <a:pPr marL="845185" marR="114300" indent="-7543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 err="1" smtClean="0">
                          <a:latin typeface="Arial"/>
                          <a:cs typeface="Arial"/>
                        </a:rPr>
                        <a:t>Rp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.: 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2,0  </a:t>
                      </a:r>
                      <a:endParaRPr lang="en-US" sz="1800" b="1" dirty="0" smtClean="0">
                        <a:latin typeface="Arial"/>
                        <a:cs typeface="Arial"/>
                      </a:endParaRPr>
                    </a:p>
                    <a:p>
                      <a:pPr marL="845185" marR="114300" indent="-7543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        </a:t>
                      </a:r>
                      <a:r>
                        <a:rPr sz="1800" b="1" dirty="0" err="1" smtClean="0">
                          <a:latin typeface="Arial"/>
                          <a:cs typeface="Arial"/>
                        </a:rPr>
                        <a:t>Sirupi</a:t>
                      </a:r>
                      <a:r>
                        <a:rPr sz="1800" b="1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 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endParaRPr lang="en-US" sz="1800" b="1" dirty="0" smtClean="0">
                        <a:latin typeface="Arial"/>
                        <a:cs typeface="Arial"/>
                      </a:endParaRPr>
                    </a:p>
                    <a:p>
                      <a:pPr marL="845185" marR="114300" indent="-7543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US" sz="1800" b="1" spc="-5" dirty="0" smtClean="0">
                          <a:latin typeface="Arial"/>
                          <a:cs typeface="Arial"/>
                        </a:rPr>
                        <a:t>         </a:t>
                      </a:r>
                      <a:r>
                        <a:rPr sz="1800" b="1" spc="-5" dirty="0" err="1" smtClean="0">
                          <a:latin typeface="Arial"/>
                          <a:cs typeface="Arial"/>
                        </a:rPr>
                        <a:t>Tincturae</a:t>
                      </a:r>
                      <a:r>
                        <a:rPr sz="1800" b="1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Valerianae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endParaRPr lang="en-US" sz="1800" b="1" dirty="0" smtClean="0">
                        <a:latin typeface="Arial"/>
                        <a:cs typeface="Arial"/>
                      </a:endParaRPr>
                    </a:p>
                    <a:p>
                      <a:pPr marL="845185" marR="114300" indent="-7543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         </a:t>
                      </a:r>
                      <a:r>
                        <a:rPr sz="1800" b="1" dirty="0" err="1" smtClean="0">
                          <a:latin typeface="Arial"/>
                          <a:cs typeface="Arial"/>
                        </a:rPr>
                        <a:t>Aquae</a:t>
                      </a:r>
                      <a:r>
                        <a:rPr sz="1800" b="1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purificatae 200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612265" marR="337820" indent="-75946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M. D. S. По 1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столовій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ложці 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3 рази на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день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37655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7744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Підпис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	Печатка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08685" marR="321945" indent="-817244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2954020" algn="l"/>
                        </a:tabLst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б)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Rp.: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2,0  </a:t>
                      </a:r>
                      <a:endParaRPr lang="en-US" sz="1800" b="1" dirty="0" smtClean="0">
                        <a:latin typeface="Arial"/>
                        <a:cs typeface="Arial"/>
                      </a:endParaRPr>
                    </a:p>
                    <a:p>
                      <a:pPr marL="908685" marR="321945" indent="-817244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2954020" algn="l"/>
                        </a:tabLst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           </a:t>
                      </a:r>
                      <a:r>
                        <a:rPr sz="1800" b="1" dirty="0" err="1" smtClean="0">
                          <a:latin typeface="Arial"/>
                          <a:cs typeface="Arial"/>
                        </a:rPr>
                        <a:t>Sirupi</a:t>
                      </a:r>
                      <a:r>
                        <a:rPr sz="1800" b="1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 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endParaRPr lang="en-US" sz="1800" b="1" dirty="0" smtClean="0">
                        <a:latin typeface="Arial"/>
                        <a:cs typeface="Arial"/>
                      </a:endParaRPr>
                    </a:p>
                    <a:p>
                      <a:pPr marL="908685" marR="321945" indent="-817244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2954020" algn="l"/>
                        </a:tabLst>
                      </a:pPr>
                      <a:r>
                        <a:rPr lang="en-US" sz="1800" b="1" spc="-5" dirty="0" smtClean="0">
                          <a:latin typeface="Arial"/>
                          <a:cs typeface="Arial"/>
                        </a:rPr>
                        <a:t>           </a:t>
                      </a:r>
                      <a:r>
                        <a:rPr sz="1800" b="1" spc="-5" dirty="0" err="1" smtClean="0">
                          <a:latin typeface="Arial"/>
                          <a:cs typeface="Arial"/>
                        </a:rPr>
                        <a:t>Tincturae</a:t>
                      </a:r>
                      <a:r>
                        <a:rPr sz="1800" b="1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Valerianae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endParaRPr lang="en-US" sz="1800" b="1" dirty="0" smtClean="0">
                        <a:latin typeface="Arial"/>
                        <a:cs typeface="Arial"/>
                      </a:endParaRPr>
                    </a:p>
                    <a:p>
                      <a:pPr marL="908685" marR="321945" indent="-817244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2954020" algn="l"/>
                        </a:tabLst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            </a:t>
                      </a:r>
                      <a:r>
                        <a:rPr sz="1800" b="1" dirty="0" err="1" smtClean="0">
                          <a:latin typeface="Arial"/>
                          <a:cs typeface="Arial"/>
                        </a:rPr>
                        <a:t>Aquae</a:t>
                      </a:r>
                      <a:r>
                        <a:rPr sz="1800" b="1" spc="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purificatae	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ad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710689" marR="306070" indent="-79438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M. D. S. По 1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столовій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ложці</a:t>
                      </a:r>
                      <a:r>
                        <a:rPr sz="18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3  рази на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день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7744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Підпис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	Печатка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лікаря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120437" y="997527"/>
            <a:ext cx="601641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 indent="-6604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(проект </a:t>
            </a:r>
            <a:r>
              <a:rPr sz="1800" spc="-5" dirty="0">
                <a:latin typeface="Arial"/>
                <a:cs typeface="Arial"/>
              </a:rPr>
              <a:t>доповнення до </a:t>
            </a:r>
            <a:r>
              <a:rPr sz="1800" spc="-15" dirty="0">
                <a:latin typeface="Arial"/>
                <a:cs typeface="Arial"/>
              </a:rPr>
              <a:t>статті </a:t>
            </a:r>
            <a:r>
              <a:rPr sz="1800" spc="-45" dirty="0">
                <a:latin typeface="Arial"/>
                <a:cs typeface="Arial"/>
              </a:rPr>
              <a:t>ДФУ </a:t>
            </a:r>
            <a:r>
              <a:rPr sz="1800" spc="-5" dirty="0">
                <a:latin typeface="Arial"/>
                <a:cs typeface="Arial"/>
              </a:rPr>
              <a:t>5.N.1.1,  </a:t>
            </a:r>
            <a:r>
              <a:rPr sz="1800" dirty="0">
                <a:latin typeface="Arial"/>
                <a:cs typeface="Arial"/>
              </a:rPr>
              <a:t>наказ </a:t>
            </a:r>
            <a:r>
              <a:rPr sz="1800" spc="-5" dirty="0">
                <a:latin typeface="Arial"/>
                <a:cs typeface="Arial"/>
              </a:rPr>
              <a:t>МОЗ </a:t>
            </a:r>
            <a:r>
              <a:rPr sz="1800" spc="-15" dirty="0">
                <a:latin typeface="Arial"/>
                <a:cs typeface="Arial"/>
              </a:rPr>
              <a:t>України </a:t>
            </a:r>
            <a:r>
              <a:rPr sz="1800" dirty="0">
                <a:latin typeface="Arial"/>
                <a:cs typeface="Arial"/>
              </a:rPr>
              <a:t>№ </a:t>
            </a:r>
            <a:r>
              <a:rPr sz="1800" spc="-5" dirty="0">
                <a:latin typeface="Arial"/>
                <a:cs typeface="Arial"/>
              </a:rPr>
              <a:t>197 від 07.09.93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96807" y="4292347"/>
            <a:ext cx="2126488" cy="244678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1851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75689" y="5481065"/>
            <a:ext cx="1701799" cy="11033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57079" y="5182361"/>
            <a:ext cx="1405128" cy="15049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4096" y="5084824"/>
            <a:ext cx="1152144" cy="1700022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767510"/>
              </p:ext>
            </p:extLst>
          </p:nvPr>
        </p:nvGraphicFramePr>
        <p:xfrm>
          <a:off x="182034" y="1013713"/>
          <a:ext cx="11713633" cy="3931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45200"/>
                <a:gridCol w="5668433"/>
              </a:tblGrid>
              <a:tr h="3931920">
                <a:tc>
                  <a:txBody>
                    <a:bodyPr/>
                    <a:lstStyle/>
                    <a:p>
                      <a:pPr marL="11322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(зворотний</a:t>
                      </a:r>
                      <a:r>
                        <a:rPr sz="18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91440" marR="847725">
                        <a:lnSpc>
                          <a:spcPct val="100000"/>
                        </a:lnSpc>
                      </a:pPr>
                      <a:r>
                        <a:rPr sz="1800" b="1" spc="-25" dirty="0"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натрію гідрокарбонату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5 %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(1:20)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2,0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х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Води очищеної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а) 200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–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160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б)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– (40 +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6)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144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(мл)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1017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8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2974340" algn="l"/>
                        </a:tabLst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Дата	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№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 рец.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91440" marR="532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Aquae purificatae 160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(144 ml)  </a:t>
                      </a:r>
                      <a:endParaRPr lang="uk-UA" sz="1800" b="1" spc="-5" dirty="0" smtClean="0">
                        <a:latin typeface="Arial"/>
                        <a:cs typeface="Arial"/>
                      </a:endParaRPr>
                    </a:p>
                    <a:p>
                      <a:pPr marL="91440" marR="532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5" dirty="0" smtClean="0">
                          <a:latin typeface="Arial"/>
                          <a:cs typeface="Arial"/>
                        </a:rPr>
                        <a:t>Sol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Natrii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hydrogenocarbonatis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R="594360" algn="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5 %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(1:20)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 smtClean="0">
                          <a:latin typeface="Arial"/>
                          <a:cs typeface="Arial"/>
                        </a:rPr>
                        <a:t>ml</a:t>
                      </a:r>
                      <a:endParaRPr lang="uk-UA" sz="1800" b="1" dirty="0" smtClean="0">
                        <a:latin typeface="Arial"/>
                        <a:cs typeface="Arial"/>
                      </a:endParaRPr>
                    </a:p>
                    <a:p>
                      <a:pPr marR="594360" algn="l">
                        <a:lnSpc>
                          <a:spcPct val="100000"/>
                        </a:lnSpc>
                      </a:pPr>
                      <a:r>
                        <a:rPr sz="1800" b="1" dirty="0" err="1" smtClean="0">
                          <a:latin typeface="Arial"/>
                          <a:cs typeface="Arial"/>
                        </a:rPr>
                        <a:t>Sirupi</a:t>
                      </a:r>
                      <a:r>
                        <a:rPr sz="1800" b="1" spc="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simplicis	10</a:t>
                      </a:r>
                      <a:r>
                        <a:rPr sz="18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91440" algn="l">
                        <a:lnSpc>
                          <a:spcPct val="100000"/>
                        </a:lnSpc>
                        <a:tabLst>
                          <a:tab pos="3135630" algn="l"/>
                          <a:tab pos="3748404" algn="l"/>
                        </a:tabLst>
                      </a:pPr>
                      <a:r>
                        <a:rPr sz="18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Tincturae</a:t>
                      </a:r>
                      <a:r>
                        <a:rPr sz="1800" b="1" u="heavy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Valerianae	</a:t>
                      </a:r>
                      <a:r>
                        <a:rPr sz="18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6</a:t>
                      </a:r>
                      <a:r>
                        <a:rPr sz="1800" b="1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ml	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91440" marR="2371725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a) 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216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  </a:t>
                      </a:r>
                      <a:endParaRPr lang="uk-UA" sz="1800" b="1" dirty="0" smtClean="0">
                        <a:latin typeface="Arial"/>
                        <a:cs typeface="Arial"/>
                      </a:endParaRPr>
                    </a:p>
                    <a:p>
                      <a:pPr marL="91440" marR="2371725">
                        <a:lnSpc>
                          <a:spcPct val="100000"/>
                        </a:lnSpc>
                      </a:pPr>
                      <a:r>
                        <a:rPr sz="1800" b="1" dirty="0" smtClean="0">
                          <a:latin typeface="Arial"/>
                          <a:cs typeface="Arial"/>
                        </a:rPr>
                        <a:t>б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) 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ml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marL="1005840" marR="1798955" indent="-25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Приготував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: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Перевірив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: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0755" y="228601"/>
            <a:ext cx="9652000" cy="731611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252980" marR="5080" indent="-925194" algn="ctr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4</a:t>
            </a:r>
            <a:r>
              <a:rPr sz="2000" spc="-5" dirty="0">
                <a:solidFill>
                  <a:schemeClr val="tx1"/>
                </a:solidFill>
              </a:rPr>
              <a:t>. </a:t>
            </a:r>
            <a:r>
              <a:rPr sz="2000" spc="-10" dirty="0">
                <a:solidFill>
                  <a:schemeClr val="tx1"/>
                </a:solidFill>
              </a:rPr>
              <a:t>ТЕХНОЛОГІЯ </a:t>
            </a:r>
            <a:r>
              <a:rPr sz="2000" spc="-15" dirty="0">
                <a:solidFill>
                  <a:schemeClr val="tx1"/>
                </a:solidFill>
              </a:rPr>
              <a:t>МІКСТУР </a:t>
            </a:r>
            <a:r>
              <a:rPr sz="2000" spc="-5" dirty="0">
                <a:solidFill>
                  <a:schemeClr val="tx1"/>
                </a:solidFill>
              </a:rPr>
              <a:t>З </a:t>
            </a:r>
            <a:r>
              <a:rPr sz="2000" spc="-20" dirty="0">
                <a:solidFill>
                  <a:schemeClr val="tx1"/>
                </a:solidFill>
              </a:rPr>
              <a:t>ВИКОРИСТАННЯМ  </a:t>
            </a:r>
            <a:r>
              <a:rPr sz="2000" spc="-15" dirty="0">
                <a:solidFill>
                  <a:schemeClr val="tx1"/>
                </a:solidFill>
              </a:rPr>
              <a:t>КОНЦЕНТРОВАНИХ</a:t>
            </a:r>
            <a:r>
              <a:rPr sz="2000" spc="15" dirty="0">
                <a:solidFill>
                  <a:schemeClr val="tx1"/>
                </a:solidFill>
              </a:rPr>
              <a:t> </a:t>
            </a:r>
            <a:r>
              <a:rPr sz="2000" spc="-15" dirty="0">
                <a:solidFill>
                  <a:schemeClr val="tx1"/>
                </a:solidFill>
              </a:rPr>
              <a:t>РОЗЧИНІВ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77267" y="5601970"/>
            <a:ext cx="468291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Оформлення до </a:t>
            </a:r>
            <a:r>
              <a:rPr sz="1800" spc="-5" dirty="0">
                <a:latin typeface="Arial"/>
                <a:cs typeface="Arial"/>
              </a:rPr>
              <a:t>відпуску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№ </a:t>
            </a:r>
            <a:r>
              <a:rPr sz="1800" spc="-30" dirty="0">
                <a:latin typeface="Arial"/>
                <a:cs typeface="Arial"/>
              </a:rPr>
              <a:t>рецепту, </a:t>
            </a:r>
            <a:r>
              <a:rPr sz="1800" spc="-10" dirty="0">
                <a:latin typeface="Arial"/>
                <a:cs typeface="Arial"/>
              </a:rPr>
              <a:t>етикетка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«Мікстура».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4222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3880" y="1026413"/>
            <a:ext cx="11195473" cy="2462530"/>
            <a:chOff x="422909" y="1026413"/>
            <a:chExt cx="8396605" cy="2462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909" y="1026413"/>
              <a:ext cx="8365235" cy="24620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19" y="1229105"/>
              <a:ext cx="8392668" cy="21328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010" y="1052702"/>
              <a:ext cx="8279892" cy="237667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9010" y="1052702"/>
              <a:ext cx="8280400" cy="2376805"/>
            </a:xfrm>
            <a:custGeom>
              <a:avLst/>
              <a:gdLst/>
              <a:ahLst/>
              <a:cxnLst/>
              <a:rect l="l" t="t" r="r" b="b"/>
              <a:pathLst>
                <a:path w="8280400" h="2376804">
                  <a:moveTo>
                    <a:pt x="0" y="396113"/>
                  </a:moveTo>
                  <a:lnTo>
                    <a:pt x="2664" y="349907"/>
                  </a:lnTo>
                  <a:lnTo>
                    <a:pt x="10461" y="305270"/>
                  </a:lnTo>
                  <a:lnTo>
                    <a:pt x="23092" y="262499"/>
                  </a:lnTo>
                  <a:lnTo>
                    <a:pt x="40261" y="221888"/>
                  </a:lnTo>
                  <a:lnTo>
                    <a:pt x="61669" y="183737"/>
                  </a:lnTo>
                  <a:lnTo>
                    <a:pt x="87021" y="148341"/>
                  </a:lnTo>
                  <a:lnTo>
                    <a:pt x="116019" y="115998"/>
                  </a:lnTo>
                  <a:lnTo>
                    <a:pt x="148365" y="87004"/>
                  </a:lnTo>
                  <a:lnTo>
                    <a:pt x="183763" y="61656"/>
                  </a:lnTo>
                  <a:lnTo>
                    <a:pt x="221915" y="40251"/>
                  </a:lnTo>
                  <a:lnTo>
                    <a:pt x="262525" y="23087"/>
                  </a:lnTo>
                  <a:lnTo>
                    <a:pt x="305294" y="10458"/>
                  </a:lnTo>
                  <a:lnTo>
                    <a:pt x="349927" y="2664"/>
                  </a:lnTo>
                  <a:lnTo>
                    <a:pt x="396125" y="0"/>
                  </a:lnTo>
                  <a:lnTo>
                    <a:pt x="7883779" y="0"/>
                  </a:lnTo>
                  <a:lnTo>
                    <a:pt x="7929984" y="2664"/>
                  </a:lnTo>
                  <a:lnTo>
                    <a:pt x="7974621" y="10458"/>
                  </a:lnTo>
                  <a:lnTo>
                    <a:pt x="8017392" y="23087"/>
                  </a:lnTo>
                  <a:lnTo>
                    <a:pt x="8058003" y="40251"/>
                  </a:lnTo>
                  <a:lnTo>
                    <a:pt x="8096154" y="61656"/>
                  </a:lnTo>
                  <a:lnTo>
                    <a:pt x="8131550" y="87004"/>
                  </a:lnTo>
                  <a:lnTo>
                    <a:pt x="8163893" y="115998"/>
                  </a:lnTo>
                  <a:lnTo>
                    <a:pt x="8192887" y="148341"/>
                  </a:lnTo>
                  <a:lnTo>
                    <a:pt x="8218235" y="183737"/>
                  </a:lnTo>
                  <a:lnTo>
                    <a:pt x="8239640" y="221888"/>
                  </a:lnTo>
                  <a:lnTo>
                    <a:pt x="8256804" y="262499"/>
                  </a:lnTo>
                  <a:lnTo>
                    <a:pt x="8269433" y="305270"/>
                  </a:lnTo>
                  <a:lnTo>
                    <a:pt x="8277227" y="349907"/>
                  </a:lnTo>
                  <a:lnTo>
                    <a:pt x="8279892" y="396113"/>
                  </a:lnTo>
                  <a:lnTo>
                    <a:pt x="8279892" y="1980564"/>
                  </a:lnTo>
                  <a:lnTo>
                    <a:pt x="8277227" y="2026770"/>
                  </a:lnTo>
                  <a:lnTo>
                    <a:pt x="8269433" y="2071407"/>
                  </a:lnTo>
                  <a:lnTo>
                    <a:pt x="8256804" y="2114178"/>
                  </a:lnTo>
                  <a:lnTo>
                    <a:pt x="8239640" y="2154789"/>
                  </a:lnTo>
                  <a:lnTo>
                    <a:pt x="8218235" y="2192940"/>
                  </a:lnTo>
                  <a:lnTo>
                    <a:pt x="8192887" y="2228336"/>
                  </a:lnTo>
                  <a:lnTo>
                    <a:pt x="8163893" y="2260679"/>
                  </a:lnTo>
                  <a:lnTo>
                    <a:pt x="8131550" y="2289673"/>
                  </a:lnTo>
                  <a:lnTo>
                    <a:pt x="8096154" y="2315021"/>
                  </a:lnTo>
                  <a:lnTo>
                    <a:pt x="8058003" y="2336426"/>
                  </a:lnTo>
                  <a:lnTo>
                    <a:pt x="8017392" y="2353590"/>
                  </a:lnTo>
                  <a:lnTo>
                    <a:pt x="7974621" y="2366219"/>
                  </a:lnTo>
                  <a:lnTo>
                    <a:pt x="7929984" y="2374013"/>
                  </a:lnTo>
                  <a:lnTo>
                    <a:pt x="7883779" y="2376678"/>
                  </a:lnTo>
                  <a:lnTo>
                    <a:pt x="396125" y="2376678"/>
                  </a:lnTo>
                  <a:lnTo>
                    <a:pt x="349927" y="2374013"/>
                  </a:lnTo>
                  <a:lnTo>
                    <a:pt x="305294" y="2366219"/>
                  </a:lnTo>
                  <a:lnTo>
                    <a:pt x="262525" y="2353590"/>
                  </a:lnTo>
                  <a:lnTo>
                    <a:pt x="221915" y="2336426"/>
                  </a:lnTo>
                  <a:lnTo>
                    <a:pt x="183763" y="2315021"/>
                  </a:lnTo>
                  <a:lnTo>
                    <a:pt x="148365" y="2289673"/>
                  </a:lnTo>
                  <a:lnTo>
                    <a:pt x="116019" y="2260679"/>
                  </a:lnTo>
                  <a:lnTo>
                    <a:pt x="87021" y="2228336"/>
                  </a:lnTo>
                  <a:lnTo>
                    <a:pt x="61669" y="2192940"/>
                  </a:lnTo>
                  <a:lnTo>
                    <a:pt x="40261" y="2154789"/>
                  </a:lnTo>
                  <a:lnTo>
                    <a:pt x="23092" y="2114178"/>
                  </a:lnTo>
                  <a:lnTo>
                    <a:pt x="10461" y="2071407"/>
                  </a:lnTo>
                  <a:lnTo>
                    <a:pt x="2664" y="2026770"/>
                  </a:lnTo>
                  <a:lnTo>
                    <a:pt x="0" y="1980564"/>
                  </a:lnTo>
                  <a:lnTo>
                    <a:pt x="0" y="396113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29489" y="1306576"/>
            <a:ext cx="10800079" cy="4748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Arial"/>
                <a:cs typeface="Arial"/>
              </a:rPr>
              <a:t>Якщо </a:t>
            </a:r>
            <a:r>
              <a:rPr sz="2000" dirty="0">
                <a:latin typeface="Arial"/>
                <a:cs typeface="Arial"/>
              </a:rPr>
              <a:t>сухі </a:t>
            </a:r>
            <a:r>
              <a:rPr sz="2000" spc="-15" dirty="0">
                <a:latin typeface="Arial"/>
                <a:cs typeface="Arial"/>
              </a:rPr>
              <a:t>речовини, </a:t>
            </a:r>
            <a:r>
              <a:rPr sz="2000" spc="-10" dirty="0">
                <a:latin typeface="Arial"/>
                <a:cs typeface="Arial"/>
              </a:rPr>
              <a:t>концентровані </a:t>
            </a:r>
            <a:r>
              <a:rPr sz="2000" spc="-20" dirty="0">
                <a:latin typeface="Arial"/>
                <a:cs typeface="Arial"/>
              </a:rPr>
              <a:t>розчини </a:t>
            </a:r>
            <a:r>
              <a:rPr sz="2000" spc="-5" dirty="0">
                <a:latin typeface="Arial"/>
                <a:cs typeface="Arial"/>
              </a:rPr>
              <a:t>яких відсутні, </a:t>
            </a:r>
            <a:r>
              <a:rPr sz="2000" spc="-15" dirty="0">
                <a:latin typeface="Arial"/>
                <a:cs typeface="Arial"/>
              </a:rPr>
              <a:t>входять </a:t>
            </a:r>
            <a:r>
              <a:rPr sz="2000" dirty="0">
                <a:latin typeface="Arial"/>
                <a:cs typeface="Arial"/>
              </a:rPr>
              <a:t>у  </a:t>
            </a:r>
            <a:r>
              <a:rPr sz="2000" spc="-5" dirty="0">
                <a:latin typeface="Arial"/>
                <a:cs typeface="Arial"/>
              </a:rPr>
              <a:t>сумарній кількості до 3 % від </a:t>
            </a:r>
            <a:r>
              <a:rPr sz="2000" spc="-15" dirty="0">
                <a:latin typeface="Arial"/>
                <a:cs typeface="Arial"/>
              </a:rPr>
              <a:t>загального </a:t>
            </a:r>
            <a:r>
              <a:rPr sz="2000" dirty="0">
                <a:latin typeface="Arial"/>
                <a:cs typeface="Arial"/>
              </a:rPr>
              <a:t>об’єму </a:t>
            </a:r>
            <a:r>
              <a:rPr sz="2000" spc="-5" dirty="0">
                <a:latin typeface="Arial"/>
                <a:cs typeface="Arial"/>
              </a:rPr>
              <a:t>мікстури, </a:t>
            </a:r>
            <a:r>
              <a:rPr sz="2000" spc="-15" dirty="0">
                <a:latin typeface="Arial"/>
                <a:cs typeface="Arial"/>
              </a:rPr>
              <a:t>то їх  </a:t>
            </a:r>
            <a:r>
              <a:rPr sz="2000" spc="-20" dirty="0">
                <a:latin typeface="Arial"/>
                <a:cs typeface="Arial"/>
              </a:rPr>
              <a:t>розчиняють </a:t>
            </a:r>
            <a:r>
              <a:rPr sz="2000" spc="-5" dirty="0">
                <a:latin typeface="Arial"/>
                <a:cs typeface="Arial"/>
              </a:rPr>
              <a:t>у відміряній кількості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15" dirty="0">
                <a:latin typeface="Arial"/>
                <a:cs typeface="Arial"/>
              </a:rPr>
              <a:t>очищеної </a:t>
            </a:r>
            <a:r>
              <a:rPr sz="2000" spc="-5" dirty="0">
                <a:latin typeface="Arial"/>
                <a:cs typeface="Arial"/>
              </a:rPr>
              <a:t>або іншої </a:t>
            </a:r>
            <a:r>
              <a:rPr sz="2000" spc="-20" dirty="0">
                <a:latin typeface="Arial"/>
                <a:cs typeface="Arial"/>
              </a:rPr>
              <a:t>водної  </a:t>
            </a:r>
            <a:r>
              <a:rPr sz="2000" spc="-10" dirty="0">
                <a:latin typeface="Arial"/>
                <a:cs typeface="Arial"/>
              </a:rPr>
              <a:t>рідини </a:t>
            </a:r>
            <a:r>
              <a:rPr sz="2000" spc="-25" dirty="0">
                <a:latin typeface="Arial"/>
                <a:cs typeface="Arial"/>
              </a:rPr>
              <a:t>без </a:t>
            </a:r>
            <a:r>
              <a:rPr sz="2000" spc="-10" dirty="0">
                <a:latin typeface="Arial"/>
                <a:cs typeface="Arial"/>
              </a:rPr>
              <a:t>урахування </a:t>
            </a:r>
            <a:r>
              <a:rPr sz="2000" spc="-15" dirty="0">
                <a:latin typeface="Arial"/>
                <a:cs typeface="Arial"/>
              </a:rPr>
              <a:t>КЗО, </a:t>
            </a:r>
            <a:r>
              <a:rPr sz="2000" spc="-5" dirty="0">
                <a:latin typeface="Arial"/>
                <a:cs typeface="Arial"/>
              </a:rPr>
              <a:t>тому </a:t>
            </a:r>
            <a:r>
              <a:rPr sz="2000" spc="-15" dirty="0">
                <a:latin typeface="Arial"/>
                <a:cs typeface="Arial"/>
              </a:rPr>
              <a:t>що </a:t>
            </a:r>
            <a:r>
              <a:rPr sz="2000" spc="-10" dirty="0">
                <a:latin typeface="Arial"/>
                <a:cs typeface="Arial"/>
              </a:rPr>
              <a:t>вони </a:t>
            </a:r>
            <a:r>
              <a:rPr sz="2000" spc="-20" dirty="0">
                <a:latin typeface="Arial"/>
                <a:cs typeface="Arial"/>
              </a:rPr>
              <a:t>незначно </a:t>
            </a:r>
            <a:r>
              <a:rPr sz="2000" spc="-10" dirty="0">
                <a:latin typeface="Arial"/>
                <a:cs typeface="Arial"/>
              </a:rPr>
              <a:t>змінюють </a:t>
            </a:r>
            <a:r>
              <a:rPr sz="2000" spc="-5" dirty="0">
                <a:latin typeface="Arial"/>
                <a:cs typeface="Arial"/>
              </a:rPr>
              <a:t>об'єм  </a:t>
            </a:r>
            <a:r>
              <a:rPr sz="2000" spc="-45" dirty="0">
                <a:latin typeface="Arial"/>
                <a:cs typeface="Arial"/>
              </a:rPr>
              <a:t>розчину, </a:t>
            </a:r>
            <a:r>
              <a:rPr sz="2000" spc="-20" dirty="0">
                <a:latin typeface="Arial"/>
                <a:cs typeface="Arial"/>
              </a:rPr>
              <a:t>що </a:t>
            </a:r>
            <a:r>
              <a:rPr sz="2000" spc="-5" dirty="0">
                <a:latin typeface="Arial"/>
                <a:cs typeface="Arial"/>
              </a:rPr>
              <a:t>вкладається у норми </a:t>
            </a:r>
            <a:r>
              <a:rPr sz="2000" spc="-10" dirty="0">
                <a:latin typeface="Arial"/>
                <a:cs typeface="Arial"/>
              </a:rPr>
              <a:t>допустимих відхилень згідно </a:t>
            </a:r>
            <a:r>
              <a:rPr sz="2000" spc="-5" dirty="0">
                <a:latin typeface="Arial"/>
                <a:cs typeface="Arial"/>
              </a:rPr>
              <a:t>з  наказом 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07.09.93 р.).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041650" algn="l"/>
              </a:tabLst>
            </a:pPr>
            <a:r>
              <a:rPr sz="1800" b="1" spc="-5" dirty="0">
                <a:latin typeface="Arial"/>
                <a:cs typeface="Arial"/>
              </a:rPr>
              <a:t>Rp.:</a:t>
            </a:r>
            <a:r>
              <a:rPr sz="1800" b="1" spc="2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Analgini	</a:t>
            </a:r>
            <a:r>
              <a:rPr sz="1800" b="1" dirty="0">
                <a:latin typeface="Arial"/>
                <a:cs typeface="Arial"/>
              </a:rPr>
              <a:t>3,0</a:t>
            </a:r>
            <a:endParaRPr sz="1800" dirty="0">
              <a:latin typeface="Arial"/>
              <a:cs typeface="Arial"/>
            </a:endParaRPr>
          </a:p>
          <a:p>
            <a:pPr marL="551815" marR="4571365">
              <a:lnSpc>
                <a:spcPct val="120000"/>
              </a:lnSpc>
              <a:tabLst>
                <a:tab pos="2787015" algn="l"/>
                <a:tab pos="3015615" algn="l"/>
              </a:tabLst>
            </a:pPr>
            <a:r>
              <a:rPr sz="1800" b="1" dirty="0">
                <a:latin typeface="Arial"/>
                <a:cs typeface="Arial"/>
              </a:rPr>
              <a:t>Kalii bromidi		</a:t>
            </a:r>
            <a:r>
              <a:rPr sz="1800" b="1" spc="-5" dirty="0">
                <a:latin typeface="Arial"/>
                <a:cs typeface="Arial"/>
              </a:rPr>
              <a:t>4,0  </a:t>
            </a:r>
            <a:endParaRPr lang="uk-UA" sz="1800" b="1" spc="-5" dirty="0" smtClean="0">
              <a:latin typeface="Arial"/>
              <a:cs typeface="Arial"/>
            </a:endParaRPr>
          </a:p>
          <a:p>
            <a:pPr marL="551815" marR="4571365">
              <a:lnSpc>
                <a:spcPct val="120000"/>
              </a:lnSpc>
              <a:tabLst>
                <a:tab pos="2787015" algn="l"/>
                <a:tab pos="3015615" algn="l"/>
              </a:tabLst>
            </a:pPr>
            <a:r>
              <a:rPr sz="1800" b="1" spc="-5" dirty="0" err="1" smtClean="0">
                <a:latin typeface="Arial"/>
                <a:cs typeface="Arial"/>
              </a:rPr>
              <a:t>Aquae</a:t>
            </a:r>
            <a:r>
              <a:rPr sz="1800" b="1" spc="15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purificatae	200 </a:t>
            </a:r>
            <a:r>
              <a:rPr sz="1800" b="1" dirty="0">
                <a:latin typeface="Arial"/>
                <a:cs typeface="Arial"/>
              </a:rPr>
              <a:t>ml  </a:t>
            </a:r>
            <a:endParaRPr lang="uk-UA" sz="1800" b="1" dirty="0" smtClean="0">
              <a:latin typeface="Arial"/>
              <a:cs typeface="Arial"/>
            </a:endParaRPr>
          </a:p>
          <a:p>
            <a:pPr marL="551815" marR="4571365">
              <a:lnSpc>
                <a:spcPct val="120000"/>
              </a:lnSpc>
              <a:tabLst>
                <a:tab pos="2787015" algn="l"/>
                <a:tab pos="3015615" algn="l"/>
              </a:tabLst>
            </a:pPr>
            <a:r>
              <a:rPr sz="1800" b="1" spc="-5" dirty="0" err="1" smtClean="0">
                <a:latin typeface="Arial"/>
                <a:cs typeface="Arial"/>
              </a:rPr>
              <a:t>Tincturae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Belladonnae 5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 </a:t>
            </a:r>
            <a:endParaRPr lang="uk-UA" sz="1800" b="1" dirty="0" smtClean="0">
              <a:latin typeface="Arial"/>
              <a:cs typeface="Arial"/>
            </a:endParaRPr>
          </a:p>
          <a:p>
            <a:pPr marL="551815" marR="4571365">
              <a:lnSpc>
                <a:spcPct val="120000"/>
              </a:lnSpc>
              <a:tabLst>
                <a:tab pos="2787015" algn="l"/>
                <a:tab pos="3015615" algn="l"/>
              </a:tabLst>
            </a:pPr>
            <a:r>
              <a:rPr sz="1800" b="1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Tincturae </a:t>
            </a:r>
            <a:r>
              <a:rPr sz="1800" b="1" spc="-15" dirty="0">
                <a:latin typeface="Arial"/>
                <a:cs typeface="Arial"/>
              </a:rPr>
              <a:t>Valerianae </a:t>
            </a:r>
            <a:r>
              <a:rPr sz="1800" b="1" spc="-5" dirty="0">
                <a:latin typeface="Arial"/>
                <a:cs typeface="Arial"/>
              </a:rPr>
              <a:t>10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 dirty="0">
              <a:latin typeface="Arial"/>
              <a:cs typeface="Arial"/>
            </a:endParaRPr>
          </a:p>
          <a:p>
            <a:pPr marL="551815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 </a:t>
            </a:r>
            <a:r>
              <a:rPr sz="1800" b="1" spc="-5" dirty="0">
                <a:latin typeface="Arial"/>
                <a:cs typeface="Arial"/>
              </a:rPr>
              <a:t>день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266065">
              <a:lnSpc>
                <a:spcPct val="100000"/>
              </a:lnSpc>
              <a:tabLst>
                <a:tab pos="2540000" algn="l"/>
              </a:tabLst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7761" y="166358"/>
            <a:ext cx="11143827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6895" algn="ctr">
              <a:lnSpc>
                <a:spcPct val="100000"/>
              </a:lnSpc>
              <a:spcBef>
                <a:spcPts val="95"/>
              </a:spcBef>
            </a:pPr>
            <a:r>
              <a:rPr sz="2400" spc="-5" dirty="0"/>
              <a:t>5. </a:t>
            </a:r>
            <a:r>
              <a:rPr sz="2400" spc="-15" dirty="0"/>
              <a:t>ВИГОТОВЛЕННЯ </a:t>
            </a:r>
            <a:r>
              <a:rPr sz="2400" spc="-5" dirty="0"/>
              <a:t>РІДКИХ </a:t>
            </a:r>
            <a:r>
              <a:rPr sz="2400" spc="-10" dirty="0"/>
              <a:t>ЛІКАРСЬКИХ ФОРМ </a:t>
            </a:r>
            <a:r>
              <a:rPr sz="2400" spc="-15" dirty="0"/>
              <a:t>ШЛЯХОМ  РОЗЧИНЕННЯ СУХИХ </a:t>
            </a:r>
            <a:r>
              <a:rPr sz="2400" spc="-10" dirty="0"/>
              <a:t>ЛІКАРСЬКИХ </a:t>
            </a:r>
            <a:r>
              <a:rPr sz="2400" spc="-5" dirty="0"/>
              <a:t>РЕЧОВИН У </a:t>
            </a:r>
            <a:r>
              <a:rPr sz="2400" spc="-15" dirty="0"/>
              <a:t>КІЛЬКОСТІ </a:t>
            </a:r>
            <a:r>
              <a:rPr sz="2400" spc="-5" dirty="0"/>
              <a:t>ДО 3</a:t>
            </a:r>
            <a:r>
              <a:rPr sz="2400" spc="130" dirty="0"/>
              <a:t> </a:t>
            </a:r>
            <a:r>
              <a:rPr sz="2400" spc="-5" dirty="0"/>
              <a:t>%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96807" y="3644647"/>
            <a:ext cx="2126488" cy="244678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107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5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7115" y="933196"/>
            <a:ext cx="111125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73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Даний лікарський </a:t>
            </a:r>
            <a:r>
              <a:rPr sz="1800" spc="-15" dirty="0">
                <a:latin typeface="Times New Roman"/>
                <a:cs typeface="Times New Roman"/>
              </a:rPr>
              <a:t>препарат </a:t>
            </a:r>
            <a:r>
              <a:rPr sz="1800" dirty="0">
                <a:latin typeface="Times New Roman"/>
                <a:cs typeface="Times New Roman"/>
              </a:rPr>
              <a:t>- опалесцентна </a:t>
            </a:r>
            <a:r>
              <a:rPr sz="1800" spc="-10" dirty="0">
                <a:latin typeface="Times New Roman"/>
                <a:cs typeface="Times New Roman"/>
              </a:rPr>
              <a:t>мікстура, </a:t>
            </a:r>
            <a:r>
              <a:rPr sz="1800" dirty="0">
                <a:latin typeface="Times New Roman"/>
                <a:cs typeface="Times New Roman"/>
              </a:rPr>
              <a:t>до складу </a:t>
            </a:r>
            <a:r>
              <a:rPr sz="1800" spc="-25" dirty="0">
                <a:latin typeface="Times New Roman"/>
                <a:cs typeface="Times New Roman"/>
              </a:rPr>
              <a:t>якої входять  </a:t>
            </a:r>
            <a:r>
              <a:rPr sz="1800" spc="-15" dirty="0">
                <a:latin typeface="Times New Roman"/>
                <a:cs typeface="Times New Roman"/>
              </a:rPr>
              <a:t>сильнодіючі </a:t>
            </a:r>
            <a:r>
              <a:rPr sz="1800" dirty="0">
                <a:latin typeface="Times New Roman"/>
                <a:cs typeface="Times New Roman"/>
              </a:rPr>
              <a:t>засоби - анальгін і </a:t>
            </a:r>
            <a:r>
              <a:rPr sz="1800" spc="-10" dirty="0">
                <a:latin typeface="Times New Roman"/>
                <a:cs typeface="Times New Roman"/>
              </a:rPr>
              <a:t>настойка </a:t>
            </a:r>
            <a:r>
              <a:rPr sz="1800" dirty="0">
                <a:latin typeface="Times New Roman"/>
                <a:cs typeface="Times New Roman"/>
              </a:rPr>
              <a:t>красавки, а </a:t>
            </a:r>
            <a:r>
              <a:rPr sz="1800" spc="-25" dirty="0">
                <a:latin typeface="Times New Roman"/>
                <a:cs typeface="Times New Roman"/>
              </a:rPr>
              <a:t>також </a:t>
            </a:r>
            <a:r>
              <a:rPr sz="1800" spc="-15" dirty="0">
                <a:latin typeface="Times New Roman"/>
                <a:cs typeface="Times New Roman"/>
              </a:rPr>
              <a:t>пахуча </a:t>
            </a:r>
            <a:r>
              <a:rPr sz="1800" spc="-10" dirty="0">
                <a:latin typeface="Times New Roman"/>
                <a:cs typeface="Times New Roman"/>
              </a:rPr>
              <a:t>настойка  </a:t>
            </a:r>
            <a:r>
              <a:rPr sz="1800" spc="-5" dirty="0">
                <a:latin typeface="Times New Roman"/>
                <a:cs typeface="Times New Roman"/>
              </a:rPr>
              <a:t>валеріани. Перевіряємо </a:t>
            </a:r>
            <a:r>
              <a:rPr sz="1800" dirty="0">
                <a:latin typeface="Times New Roman"/>
                <a:cs typeface="Times New Roman"/>
              </a:rPr>
              <a:t>дози </a:t>
            </a:r>
            <a:r>
              <a:rPr sz="1800" spc="-10" dirty="0">
                <a:latin typeface="Times New Roman"/>
                <a:cs typeface="Times New Roman"/>
              </a:rPr>
              <a:t>сильнодіючих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засобів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774047"/>
              </p:ext>
            </p:extLst>
          </p:nvPr>
        </p:nvGraphicFramePr>
        <p:xfrm>
          <a:off x="325967" y="1909826"/>
          <a:ext cx="11570546" cy="4725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85273"/>
                <a:gridCol w="5785273"/>
              </a:tblGrid>
              <a:tr h="4725924">
                <a:tc>
                  <a:txBody>
                    <a:bodyPr/>
                    <a:lstStyle/>
                    <a:p>
                      <a:pPr marL="10344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(зворотний</a:t>
                      </a:r>
                      <a:r>
                        <a:rPr sz="18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заг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.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+ 5 +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(мл)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920239" marR="1226185" indent="-1828800">
                        <a:lnSpc>
                          <a:spcPct val="100000"/>
                        </a:lnSpc>
                        <a:tabLst>
                          <a:tab pos="1920239" algn="l"/>
                        </a:tabLst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анальгіну	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3,0  100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Х = (3,0 х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100)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/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1,4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 &lt; 3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600" b="1" spc="5" dirty="0">
                          <a:latin typeface="Arial"/>
                          <a:cs typeface="Arial"/>
                        </a:rPr>
                        <a:t>КЗО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анальгіну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0,68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 marR="1048385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0,68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 3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2,04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(мл) (V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води,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що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витісняється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анальгіном)  норма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допустимого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відхилення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1 % від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об'єму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більше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1920239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2,15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</a:t>
                      </a:r>
                      <a:r>
                        <a:rPr sz="16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1 %	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2,04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&lt;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2,15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5" dirty="0">
                          <a:latin typeface="Arial"/>
                          <a:cs typeface="Arial"/>
                        </a:rPr>
                        <a:t>КЗО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не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враховують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latin typeface="Arial"/>
                          <a:cs typeface="Arial"/>
                        </a:rPr>
                        <a:t>Розчину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калію броміду 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(1:5)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 marR="265303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4,0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х 5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600" b="1" dirty="0" err="1">
                          <a:latin typeface="Arial"/>
                          <a:cs typeface="Arial"/>
                        </a:rPr>
                        <a:t>мл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</a:t>
                      </a:r>
                      <a:endParaRPr lang="uk-UA" sz="1600" b="1" dirty="0" smtClean="0">
                        <a:latin typeface="Arial"/>
                        <a:cs typeface="Arial"/>
                      </a:endParaRPr>
                    </a:p>
                    <a:p>
                      <a:pPr marL="91440" marR="2653030">
                        <a:lnSpc>
                          <a:spcPct val="100000"/>
                        </a:lnSpc>
                      </a:pPr>
                      <a:r>
                        <a:rPr sz="1600" b="1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Води</a:t>
                      </a:r>
                      <a:r>
                        <a:rPr sz="1600" b="1" spc="3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очищеної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200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–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мл 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180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(мл)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1449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ППК (лицевий</a:t>
                      </a:r>
                      <a:r>
                        <a:rPr sz="18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бік)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Times New Roman"/>
                        <a:cs typeface="Times New Roman"/>
                      </a:endParaRPr>
                    </a:p>
                    <a:p>
                      <a:pPr marL="445770">
                        <a:lnSpc>
                          <a:spcPct val="100000"/>
                        </a:lnSpc>
                        <a:tabLst>
                          <a:tab pos="318897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рец.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005840" marR="758190">
                        <a:lnSpc>
                          <a:spcPct val="100000"/>
                        </a:lnSpc>
                        <a:tabLst>
                          <a:tab pos="2940050" algn="l"/>
                          <a:tab pos="3179445" algn="l"/>
                        </a:tabLst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Aquae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purificatae	180</a:t>
                      </a:r>
                      <a:r>
                        <a:rPr sz="16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ml 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Analgini		3,0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00584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Solutionis Kalii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bromidi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655320" algn="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20 % (1:5) 20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ml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685800" algn="l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Tincturae Belladonnae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ml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R="660400" algn="l">
                        <a:lnSpc>
                          <a:spcPct val="100000"/>
                        </a:lnSpc>
                        <a:tabLst>
                          <a:tab pos="914400" algn="l"/>
                          <a:tab pos="3058795" algn="l"/>
                        </a:tabLst>
                      </a:pP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 err="1" smtClean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Tincturae</a:t>
                      </a:r>
                      <a:r>
                        <a:rPr sz="1600" b="1" u="heavy" spc="15" dirty="0" smtClean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Valerianae	</a:t>
                      </a: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10</a:t>
                      </a:r>
                      <a:r>
                        <a:rPr sz="1600" b="1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ml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2034539">
                        <a:lnSpc>
                          <a:spcPct val="100000"/>
                        </a:lnSpc>
                      </a:pPr>
                      <a:r>
                        <a:rPr sz="1600" b="1" spc="-40" dirty="0">
                          <a:latin typeface="Arial"/>
                          <a:cs typeface="Arial"/>
                        </a:rPr>
                        <a:t>Vзаг.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215</a:t>
                      </a:r>
                      <a:r>
                        <a:rPr sz="16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ml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Приготував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: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Перевірив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 :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33946" y="250381"/>
            <a:ext cx="9875520" cy="673902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1275" marR="5080" indent="535305" algn="ctr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chemeClr val="tx1"/>
                </a:solidFill>
              </a:rPr>
              <a:t>5. </a:t>
            </a:r>
            <a:r>
              <a:rPr sz="2000" spc="-15" dirty="0">
                <a:solidFill>
                  <a:schemeClr val="tx1"/>
                </a:solidFill>
              </a:rPr>
              <a:t>ВИГОТОВЛЕННЯ </a:t>
            </a:r>
            <a:r>
              <a:rPr sz="2000" spc="-5" dirty="0">
                <a:solidFill>
                  <a:schemeClr val="tx1"/>
                </a:solidFill>
              </a:rPr>
              <a:t>РІДКИХ </a:t>
            </a:r>
            <a:r>
              <a:rPr sz="2000" spc="-10" dirty="0">
                <a:solidFill>
                  <a:schemeClr val="tx1"/>
                </a:solidFill>
              </a:rPr>
              <a:t>ЛІКАРСЬКИХ ФОРМ </a:t>
            </a:r>
            <a:r>
              <a:rPr sz="2000" spc="-15" dirty="0">
                <a:solidFill>
                  <a:schemeClr val="tx1"/>
                </a:solidFill>
              </a:rPr>
              <a:t>ШЛЯХОМ  РОЗЧИНЕННЯ СУХИХ </a:t>
            </a:r>
            <a:r>
              <a:rPr sz="2000" spc="-10" dirty="0">
                <a:solidFill>
                  <a:schemeClr val="tx1"/>
                </a:solidFill>
              </a:rPr>
              <a:t>ЛІКАРСЬКИХ </a:t>
            </a:r>
            <a:r>
              <a:rPr sz="2000" spc="-5" dirty="0">
                <a:solidFill>
                  <a:schemeClr val="tx1"/>
                </a:solidFill>
              </a:rPr>
              <a:t>РЕЧОВИН У </a:t>
            </a:r>
            <a:r>
              <a:rPr sz="2000" spc="-15" dirty="0">
                <a:solidFill>
                  <a:schemeClr val="tx1"/>
                </a:solidFill>
              </a:rPr>
              <a:t>КІЛЬКОСТІ </a:t>
            </a:r>
            <a:r>
              <a:rPr sz="2000" spc="-5" dirty="0">
                <a:solidFill>
                  <a:schemeClr val="tx1"/>
                </a:solidFill>
              </a:rPr>
              <a:t>ДО 3</a:t>
            </a:r>
            <a:r>
              <a:rPr sz="2000" spc="175" dirty="0">
                <a:solidFill>
                  <a:schemeClr val="tx1"/>
                </a:solidFill>
              </a:rPr>
              <a:t> </a:t>
            </a:r>
            <a:r>
              <a:rPr sz="2000" spc="-5" dirty="0">
                <a:solidFill>
                  <a:schemeClr val="tx1"/>
                </a:solidFill>
              </a:rPr>
              <a:t>%</a:t>
            </a:r>
            <a:endParaRPr sz="2000" dirty="0">
              <a:solidFill>
                <a:schemeClr val="tx1"/>
              </a:solidFill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055863" y="4635247"/>
            <a:ext cx="3848947" cy="2007235"/>
            <a:chOff x="6041897" y="4635246"/>
            <a:chExt cx="2886710" cy="20072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8753" y="6032754"/>
              <a:ext cx="609600" cy="609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1897" y="4635246"/>
              <a:ext cx="2873502" cy="20071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18753" y="6032754"/>
              <a:ext cx="609600" cy="609600"/>
            </a:xfrm>
            <a:prstGeom prst="rect">
              <a:avLst/>
            </a:prstGeom>
          </p:spPr>
        </p:pic>
      </p:grp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288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9408" y="-260223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81031" y="2458973"/>
            <a:ext cx="2148839" cy="21473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77071" y="648462"/>
            <a:ext cx="3381248" cy="17640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95929" y="2848356"/>
            <a:ext cx="3660987" cy="1445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Оформлення </a:t>
            </a:r>
            <a:r>
              <a:rPr sz="1500" spc="-5" dirty="0">
                <a:latin typeface="Arial"/>
                <a:cs typeface="Arial"/>
              </a:rPr>
              <a:t>до відпуску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  <a:p>
            <a:pPr marL="64769">
              <a:lnSpc>
                <a:spcPct val="100000"/>
              </a:lnSpc>
              <a:spcBef>
                <a:spcPts val="20"/>
              </a:spcBef>
            </a:pPr>
            <a:r>
              <a:rPr sz="1500" dirty="0">
                <a:latin typeface="Arial"/>
                <a:cs typeface="Arial"/>
              </a:rPr>
              <a:t>№ </a:t>
            </a:r>
            <a:r>
              <a:rPr sz="1500" spc="-25" dirty="0">
                <a:latin typeface="Arial"/>
                <a:cs typeface="Arial"/>
              </a:rPr>
              <a:t>рецепту,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етикетка</a:t>
            </a:r>
            <a:endParaRPr sz="1500">
              <a:latin typeface="Arial"/>
              <a:cs typeface="Arial"/>
            </a:endParaRPr>
          </a:p>
          <a:p>
            <a:pPr marL="17145" marR="5080" indent="-5080">
              <a:lnSpc>
                <a:spcPct val="100000"/>
              </a:lnSpc>
            </a:pPr>
            <a:r>
              <a:rPr sz="1500" spc="-5" dirty="0">
                <a:latin typeface="Arial"/>
                <a:cs typeface="Arial"/>
              </a:rPr>
              <a:t>«Внутрішнє», </a:t>
            </a:r>
            <a:r>
              <a:rPr sz="1500" spc="-10" dirty="0">
                <a:latin typeface="Arial"/>
                <a:cs typeface="Arial"/>
              </a:rPr>
              <a:t>додаткові  </a:t>
            </a:r>
            <a:r>
              <a:rPr sz="1500" spc="-15" dirty="0">
                <a:latin typeface="Arial"/>
                <a:cs typeface="Arial"/>
              </a:rPr>
              <a:t>етикетки «Зберігати </a:t>
            </a:r>
            <a:r>
              <a:rPr sz="1500" dirty="0">
                <a:latin typeface="Arial"/>
                <a:cs typeface="Arial"/>
              </a:rPr>
              <a:t>у </a:t>
            </a:r>
            <a:r>
              <a:rPr sz="1500" spc="-5" dirty="0">
                <a:latin typeface="Arial"/>
                <a:cs typeface="Arial"/>
              </a:rPr>
              <a:t>темному  </a:t>
            </a:r>
            <a:r>
              <a:rPr sz="1500" spc="-10" dirty="0">
                <a:latin typeface="Arial"/>
                <a:cs typeface="Arial"/>
              </a:rPr>
              <a:t>прохолодному</a:t>
            </a:r>
            <a:r>
              <a:rPr sz="1500" spc="1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місці»,</a:t>
            </a:r>
            <a:endParaRPr sz="15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360"/>
              </a:spcBef>
            </a:pPr>
            <a:r>
              <a:rPr sz="1500" spc="-5" dirty="0">
                <a:latin typeface="Arial"/>
                <a:cs typeface="Arial"/>
              </a:rPr>
              <a:t>«Берегти від</a:t>
            </a:r>
            <a:r>
              <a:rPr sz="150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дітей»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6344" y="1004341"/>
            <a:ext cx="6258560" cy="1918970"/>
            <a:chOff x="349758" y="1004341"/>
            <a:chExt cx="4693920" cy="191897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780" y="1039380"/>
              <a:ext cx="4371594" cy="3712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7725" y="1004341"/>
              <a:ext cx="2221992" cy="5021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1881" y="1065657"/>
              <a:ext cx="4286250" cy="2857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71881" y="1065657"/>
              <a:ext cx="4286250" cy="285750"/>
            </a:xfrm>
            <a:custGeom>
              <a:avLst/>
              <a:gdLst/>
              <a:ahLst/>
              <a:cxnLst/>
              <a:rect l="l" t="t" r="r" b="b"/>
              <a:pathLst>
                <a:path w="4286250" h="285750">
                  <a:moveTo>
                    <a:pt x="0" y="47625"/>
                  </a:moveTo>
                  <a:lnTo>
                    <a:pt x="3742" y="29092"/>
                  </a:lnTo>
                  <a:lnTo>
                    <a:pt x="13949" y="13954"/>
                  </a:lnTo>
                  <a:lnTo>
                    <a:pt x="29087" y="3744"/>
                  </a:lnTo>
                  <a:lnTo>
                    <a:pt x="47625" y="0"/>
                  </a:lnTo>
                  <a:lnTo>
                    <a:pt x="4238625" y="0"/>
                  </a:lnTo>
                  <a:lnTo>
                    <a:pt x="4257157" y="3744"/>
                  </a:lnTo>
                  <a:lnTo>
                    <a:pt x="4272295" y="13954"/>
                  </a:lnTo>
                  <a:lnTo>
                    <a:pt x="4282505" y="29092"/>
                  </a:lnTo>
                  <a:lnTo>
                    <a:pt x="4286250" y="47625"/>
                  </a:lnTo>
                  <a:lnTo>
                    <a:pt x="4286250" y="238125"/>
                  </a:lnTo>
                  <a:lnTo>
                    <a:pt x="4282505" y="256657"/>
                  </a:lnTo>
                  <a:lnTo>
                    <a:pt x="4272295" y="271795"/>
                  </a:lnTo>
                  <a:lnTo>
                    <a:pt x="4257157" y="282005"/>
                  </a:lnTo>
                  <a:lnTo>
                    <a:pt x="4238625" y="285750"/>
                  </a:lnTo>
                  <a:lnTo>
                    <a:pt x="47625" y="285750"/>
                  </a:lnTo>
                  <a:lnTo>
                    <a:pt x="29087" y="282005"/>
                  </a:lnTo>
                  <a:lnTo>
                    <a:pt x="13949" y="271795"/>
                  </a:lnTo>
                  <a:lnTo>
                    <a:pt x="3742" y="256657"/>
                  </a:lnTo>
                  <a:lnTo>
                    <a:pt x="0" y="238125"/>
                  </a:lnTo>
                  <a:lnTo>
                    <a:pt x="0" y="47625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56" y="1504226"/>
              <a:ext cx="4117848" cy="76500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180" y="1475270"/>
              <a:ext cx="3358134" cy="8754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4657" y="1530477"/>
              <a:ext cx="4032504" cy="6797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4657" y="1530477"/>
              <a:ext cx="4032885" cy="680085"/>
            </a:xfrm>
            <a:custGeom>
              <a:avLst/>
              <a:gdLst/>
              <a:ahLst/>
              <a:cxnLst/>
              <a:rect l="l" t="t" r="r" b="b"/>
              <a:pathLst>
                <a:path w="4032885" h="680085">
                  <a:moveTo>
                    <a:pt x="0" y="113284"/>
                  </a:moveTo>
                  <a:lnTo>
                    <a:pt x="8903" y="69169"/>
                  </a:lnTo>
                  <a:lnTo>
                    <a:pt x="33181" y="33162"/>
                  </a:lnTo>
                  <a:lnTo>
                    <a:pt x="69190" y="8895"/>
                  </a:lnTo>
                  <a:lnTo>
                    <a:pt x="113284" y="0"/>
                  </a:lnTo>
                  <a:lnTo>
                    <a:pt x="3919220" y="0"/>
                  </a:lnTo>
                  <a:lnTo>
                    <a:pt x="3963334" y="8895"/>
                  </a:lnTo>
                  <a:lnTo>
                    <a:pt x="3999341" y="33162"/>
                  </a:lnTo>
                  <a:lnTo>
                    <a:pt x="4023608" y="69169"/>
                  </a:lnTo>
                  <a:lnTo>
                    <a:pt x="4032504" y="113284"/>
                  </a:lnTo>
                  <a:lnTo>
                    <a:pt x="4032504" y="566420"/>
                  </a:lnTo>
                  <a:lnTo>
                    <a:pt x="4023608" y="610534"/>
                  </a:lnTo>
                  <a:lnTo>
                    <a:pt x="3999341" y="646541"/>
                  </a:lnTo>
                  <a:lnTo>
                    <a:pt x="3963334" y="670808"/>
                  </a:lnTo>
                  <a:lnTo>
                    <a:pt x="3919220" y="679703"/>
                  </a:lnTo>
                  <a:lnTo>
                    <a:pt x="113284" y="679703"/>
                  </a:lnTo>
                  <a:lnTo>
                    <a:pt x="69190" y="670808"/>
                  </a:lnTo>
                  <a:lnTo>
                    <a:pt x="33181" y="646541"/>
                  </a:lnTo>
                  <a:lnTo>
                    <a:pt x="8903" y="610534"/>
                  </a:lnTo>
                  <a:lnTo>
                    <a:pt x="0" y="566420"/>
                  </a:lnTo>
                  <a:lnTo>
                    <a:pt x="0" y="113284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9758" y="2331707"/>
              <a:ext cx="4693920" cy="5136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6250" y="2302725"/>
              <a:ext cx="4518660" cy="6203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5859" y="2358008"/>
              <a:ext cx="4608576" cy="42824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95859" y="2358008"/>
              <a:ext cx="4608830" cy="428625"/>
            </a:xfrm>
            <a:custGeom>
              <a:avLst/>
              <a:gdLst/>
              <a:ahLst/>
              <a:cxnLst/>
              <a:rect l="l" t="t" r="r" b="b"/>
              <a:pathLst>
                <a:path w="4608830" h="428625">
                  <a:moveTo>
                    <a:pt x="0" y="71374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3" y="0"/>
                  </a:lnTo>
                  <a:lnTo>
                    <a:pt x="4537202" y="0"/>
                  </a:lnTo>
                  <a:lnTo>
                    <a:pt x="4564963" y="5615"/>
                  </a:lnTo>
                  <a:lnTo>
                    <a:pt x="4587652" y="20923"/>
                  </a:lnTo>
                  <a:lnTo>
                    <a:pt x="4602960" y="43612"/>
                  </a:lnTo>
                  <a:lnTo>
                    <a:pt x="4608576" y="71374"/>
                  </a:lnTo>
                  <a:lnTo>
                    <a:pt x="4608576" y="356869"/>
                  </a:lnTo>
                  <a:lnTo>
                    <a:pt x="4602960" y="384631"/>
                  </a:lnTo>
                  <a:lnTo>
                    <a:pt x="4587652" y="407320"/>
                  </a:lnTo>
                  <a:lnTo>
                    <a:pt x="4564963" y="422628"/>
                  </a:lnTo>
                  <a:lnTo>
                    <a:pt x="4537202" y="428243"/>
                  </a:lnTo>
                  <a:lnTo>
                    <a:pt x="71373" y="428243"/>
                  </a:lnTo>
                  <a:lnTo>
                    <a:pt x="43591" y="422628"/>
                  </a:lnTo>
                  <a:lnTo>
                    <a:pt x="20904" y="407320"/>
                  </a:lnTo>
                  <a:lnTo>
                    <a:pt x="5608" y="384631"/>
                  </a:lnTo>
                  <a:lnTo>
                    <a:pt x="0" y="356869"/>
                  </a:lnTo>
                  <a:lnTo>
                    <a:pt x="0" y="7137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78412" y="1067562"/>
            <a:ext cx="5683673" cy="171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algn="ctr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latin typeface="Arial"/>
                <a:cs typeface="Arial"/>
              </a:rPr>
              <a:t>Технологія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мікстур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 dirty="0">
              <a:latin typeface="Arial"/>
              <a:cs typeface="Arial"/>
            </a:endParaRPr>
          </a:p>
          <a:p>
            <a:pPr marL="622935" marR="610870" algn="ct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Відмірюють у допоміжний контейнер  </a:t>
            </a:r>
            <a:r>
              <a:rPr sz="1400" spc="-10" dirty="0">
                <a:latin typeface="Arial"/>
                <a:cs typeface="Arial"/>
              </a:rPr>
              <a:t>розраховану</a:t>
            </a:r>
            <a:endParaRPr sz="1400" dirty="0">
              <a:latin typeface="Arial"/>
              <a:cs typeface="Arial"/>
            </a:endParaRPr>
          </a:p>
          <a:p>
            <a:pPr marL="5080" algn="ct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кількість </a:t>
            </a:r>
            <a:r>
              <a:rPr sz="1400" spc="-15" dirty="0">
                <a:latin typeface="Arial"/>
                <a:cs typeface="Arial"/>
              </a:rPr>
              <a:t>води </a:t>
            </a:r>
            <a:r>
              <a:rPr sz="1400" spc="-10" dirty="0">
                <a:latin typeface="Arial"/>
                <a:cs typeface="Arial"/>
              </a:rPr>
              <a:t>очищеної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Arial"/>
              <a:cs typeface="Arial"/>
            </a:endParaRPr>
          </a:p>
          <a:p>
            <a:pPr marL="33020" marR="20320" algn="ctr">
              <a:lnSpc>
                <a:spcPct val="100000"/>
              </a:lnSpc>
              <a:spcBef>
                <a:spcPts val="5"/>
              </a:spcBef>
            </a:pPr>
            <a:endParaRPr lang="uk-UA" sz="1300" spc="-5" dirty="0" smtClean="0">
              <a:latin typeface="Arial"/>
              <a:cs typeface="Arial"/>
            </a:endParaRPr>
          </a:p>
          <a:p>
            <a:pPr marL="33020" marR="20320" algn="ctr">
              <a:lnSpc>
                <a:spcPct val="100000"/>
              </a:lnSpc>
              <a:spcBef>
                <a:spcPts val="5"/>
              </a:spcBef>
            </a:pPr>
            <a:r>
              <a:rPr sz="1300" spc="-5" dirty="0" err="1" smtClean="0">
                <a:latin typeface="Arial"/>
                <a:cs typeface="Arial"/>
              </a:rPr>
              <a:t>Поміщають</a:t>
            </a:r>
            <a:r>
              <a:rPr sz="1300" spc="-5" dirty="0" smtClean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у </a:t>
            </a:r>
            <a:r>
              <a:rPr sz="1300" spc="-5" dirty="0">
                <a:latin typeface="Arial"/>
                <a:cs typeface="Arial"/>
              </a:rPr>
              <a:t>контейнер відважену </a:t>
            </a:r>
            <a:r>
              <a:rPr sz="1300" dirty="0">
                <a:latin typeface="Arial"/>
                <a:cs typeface="Arial"/>
              </a:rPr>
              <a:t>кількість </a:t>
            </a:r>
            <a:r>
              <a:rPr sz="1300" spc="-20" dirty="0">
                <a:latin typeface="Arial"/>
                <a:cs typeface="Arial"/>
              </a:rPr>
              <a:t>анальгіну,  </a:t>
            </a:r>
            <a:r>
              <a:rPr sz="1300" spc="-10" dirty="0">
                <a:latin typeface="Arial"/>
                <a:cs typeface="Arial"/>
              </a:rPr>
              <a:t>розчиняють </a:t>
            </a:r>
            <a:r>
              <a:rPr sz="1300" dirty="0">
                <a:latin typeface="Arial"/>
                <a:cs typeface="Arial"/>
              </a:rPr>
              <a:t>при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перемішуванні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63879" y="2854491"/>
            <a:ext cx="6353387" cy="875665"/>
            <a:chOff x="422909" y="2854490"/>
            <a:chExt cx="4765040" cy="875665"/>
          </a:xfrm>
        </p:grpSpPr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2909" y="2898660"/>
              <a:ext cx="4764786" cy="7345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6853" y="2854490"/>
              <a:ext cx="4221480" cy="87549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9010" y="2924937"/>
              <a:ext cx="4679442" cy="64922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9010" y="2924937"/>
              <a:ext cx="4679950" cy="649605"/>
            </a:xfrm>
            <a:custGeom>
              <a:avLst/>
              <a:gdLst/>
              <a:ahLst/>
              <a:cxnLst/>
              <a:rect l="l" t="t" r="r" b="b"/>
              <a:pathLst>
                <a:path w="4679950" h="649604">
                  <a:moveTo>
                    <a:pt x="0" y="108203"/>
                  </a:moveTo>
                  <a:lnTo>
                    <a:pt x="8504" y="66061"/>
                  </a:lnTo>
                  <a:lnTo>
                    <a:pt x="31694" y="31670"/>
                  </a:lnTo>
                  <a:lnTo>
                    <a:pt x="66088" y="8495"/>
                  </a:lnTo>
                  <a:lnTo>
                    <a:pt x="108204" y="0"/>
                  </a:lnTo>
                  <a:lnTo>
                    <a:pt x="4571238" y="0"/>
                  </a:lnTo>
                  <a:lnTo>
                    <a:pt x="4613380" y="8495"/>
                  </a:lnTo>
                  <a:lnTo>
                    <a:pt x="4647771" y="31670"/>
                  </a:lnTo>
                  <a:lnTo>
                    <a:pt x="4670946" y="66061"/>
                  </a:lnTo>
                  <a:lnTo>
                    <a:pt x="4679442" y="108203"/>
                  </a:lnTo>
                  <a:lnTo>
                    <a:pt x="4679442" y="541020"/>
                  </a:lnTo>
                  <a:lnTo>
                    <a:pt x="4670946" y="583162"/>
                  </a:lnTo>
                  <a:lnTo>
                    <a:pt x="4647771" y="617553"/>
                  </a:lnTo>
                  <a:lnTo>
                    <a:pt x="4613380" y="640728"/>
                  </a:lnTo>
                  <a:lnTo>
                    <a:pt x="4571238" y="649224"/>
                  </a:lnTo>
                  <a:lnTo>
                    <a:pt x="108204" y="649224"/>
                  </a:lnTo>
                  <a:lnTo>
                    <a:pt x="66088" y="640728"/>
                  </a:lnTo>
                  <a:lnTo>
                    <a:pt x="31694" y="617553"/>
                  </a:lnTo>
                  <a:lnTo>
                    <a:pt x="8504" y="583162"/>
                  </a:lnTo>
                  <a:lnTo>
                    <a:pt x="0" y="541020"/>
                  </a:lnTo>
                  <a:lnTo>
                    <a:pt x="0" y="108203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162643" y="2911856"/>
            <a:ext cx="52078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Проціджують </a:t>
            </a:r>
            <a:r>
              <a:rPr sz="1400" spc="-15" dirty="0">
                <a:latin typeface="Arial"/>
                <a:cs typeface="Arial"/>
              </a:rPr>
              <a:t>розчин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через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жмуток </a:t>
            </a:r>
            <a:r>
              <a:rPr sz="1400" spc="-10" dirty="0">
                <a:latin typeface="Arial"/>
                <a:cs typeface="Arial"/>
              </a:rPr>
              <a:t>довговолокнистої </a:t>
            </a:r>
            <a:r>
              <a:rPr sz="1400" spc="-15" dirty="0">
                <a:latin typeface="Arial"/>
                <a:cs typeface="Arial"/>
              </a:rPr>
              <a:t>вати </a:t>
            </a:r>
            <a:r>
              <a:rPr sz="1400" spc="-5" dirty="0">
                <a:latin typeface="Arial"/>
                <a:cs typeface="Arial"/>
              </a:rPr>
              <a:t>у контейнер </a:t>
            </a:r>
            <a:r>
              <a:rPr sz="1400" spc="-10" dirty="0">
                <a:latin typeface="Arial"/>
                <a:cs typeface="Arial"/>
              </a:rPr>
              <a:t>для 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64031" y="3749079"/>
            <a:ext cx="5814907" cy="875665"/>
            <a:chOff x="573023" y="3749078"/>
            <a:chExt cx="4361180" cy="875665"/>
          </a:xfrm>
        </p:grpSpPr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7407" y="3760444"/>
              <a:ext cx="4228338" cy="7993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73023" y="3749078"/>
              <a:ext cx="4360926" cy="87549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3508" y="3786759"/>
              <a:ext cx="4142993" cy="71399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43508" y="3786759"/>
              <a:ext cx="4143375" cy="714375"/>
            </a:xfrm>
            <a:custGeom>
              <a:avLst/>
              <a:gdLst/>
              <a:ahLst/>
              <a:cxnLst/>
              <a:rect l="l" t="t" r="r" b="b"/>
              <a:pathLst>
                <a:path w="4143375" h="714375">
                  <a:moveTo>
                    <a:pt x="0" y="118999"/>
                  </a:moveTo>
                  <a:lnTo>
                    <a:pt x="9351" y="72705"/>
                  </a:lnTo>
                  <a:lnTo>
                    <a:pt x="34853" y="34877"/>
                  </a:lnTo>
                  <a:lnTo>
                    <a:pt x="72678" y="9360"/>
                  </a:lnTo>
                  <a:lnTo>
                    <a:pt x="118998" y="0"/>
                  </a:lnTo>
                  <a:lnTo>
                    <a:pt x="4023994" y="0"/>
                  </a:lnTo>
                  <a:lnTo>
                    <a:pt x="4070288" y="9360"/>
                  </a:lnTo>
                  <a:lnTo>
                    <a:pt x="4108116" y="34877"/>
                  </a:lnTo>
                  <a:lnTo>
                    <a:pt x="4133633" y="72705"/>
                  </a:lnTo>
                  <a:lnTo>
                    <a:pt x="4142993" y="118999"/>
                  </a:lnTo>
                  <a:lnTo>
                    <a:pt x="4142993" y="594995"/>
                  </a:lnTo>
                  <a:lnTo>
                    <a:pt x="4133633" y="641288"/>
                  </a:lnTo>
                  <a:lnTo>
                    <a:pt x="4108116" y="679116"/>
                  </a:lnTo>
                  <a:lnTo>
                    <a:pt x="4070288" y="704633"/>
                  </a:lnTo>
                  <a:lnTo>
                    <a:pt x="4023994" y="713994"/>
                  </a:lnTo>
                  <a:lnTo>
                    <a:pt x="118998" y="713994"/>
                  </a:lnTo>
                  <a:lnTo>
                    <a:pt x="72678" y="704633"/>
                  </a:lnTo>
                  <a:lnTo>
                    <a:pt x="34853" y="679116"/>
                  </a:lnTo>
                  <a:lnTo>
                    <a:pt x="9351" y="641288"/>
                  </a:lnTo>
                  <a:lnTo>
                    <a:pt x="0" y="594995"/>
                  </a:lnTo>
                  <a:lnTo>
                    <a:pt x="0" y="11899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44541" y="3806444"/>
            <a:ext cx="539750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95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Відмірюють за </a:t>
            </a:r>
            <a:r>
              <a:rPr sz="1400" spc="-10" dirty="0">
                <a:latin typeface="Arial"/>
                <a:cs typeface="Arial"/>
              </a:rPr>
              <a:t>допомогою бюреткової  системи </a:t>
            </a:r>
            <a:r>
              <a:rPr sz="1400" spc="-5" dirty="0">
                <a:latin typeface="Arial"/>
                <a:cs typeface="Arial"/>
              </a:rPr>
              <a:t>концентрований </a:t>
            </a:r>
            <a:r>
              <a:rPr sz="1400" spc="-15" dirty="0">
                <a:latin typeface="Arial"/>
                <a:cs typeface="Arial"/>
              </a:rPr>
              <a:t>розчин </a:t>
            </a:r>
            <a:r>
              <a:rPr sz="1400" dirty="0">
                <a:latin typeface="Arial"/>
                <a:cs typeface="Arial"/>
              </a:rPr>
              <a:t>калію </a:t>
            </a:r>
            <a:r>
              <a:rPr sz="1400" spc="-5" dirty="0">
                <a:latin typeface="Arial"/>
                <a:cs typeface="Arial"/>
              </a:rPr>
              <a:t>броміду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у</a:t>
            </a:r>
            <a:endParaRPr sz="1400">
              <a:latin typeface="Arial"/>
              <a:cs typeface="Arial"/>
            </a:endParaRPr>
          </a:p>
          <a:p>
            <a:pPr marL="1058545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контейнер для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05255" y="4753356"/>
            <a:ext cx="5391572" cy="586105"/>
            <a:chOff x="678941" y="4753355"/>
            <a:chExt cx="4043679" cy="586105"/>
          </a:xfrm>
        </p:grpSpPr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8941" y="4800612"/>
              <a:ext cx="4041648" cy="4381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06957" y="4753355"/>
              <a:ext cx="3783329" cy="58597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4656" y="4786502"/>
              <a:ext cx="4032504" cy="42900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84656" y="4786502"/>
              <a:ext cx="4032885" cy="429259"/>
            </a:xfrm>
            <a:custGeom>
              <a:avLst/>
              <a:gdLst/>
              <a:ahLst/>
              <a:cxnLst/>
              <a:rect l="l" t="t" r="r" b="b"/>
              <a:pathLst>
                <a:path w="4032885" h="429260">
                  <a:moveTo>
                    <a:pt x="0" y="71501"/>
                  </a:moveTo>
                  <a:lnTo>
                    <a:pt x="5619" y="43666"/>
                  </a:lnTo>
                  <a:lnTo>
                    <a:pt x="20943" y="20939"/>
                  </a:lnTo>
                  <a:lnTo>
                    <a:pt x="43671" y="5617"/>
                  </a:lnTo>
                  <a:lnTo>
                    <a:pt x="71501" y="0"/>
                  </a:lnTo>
                  <a:lnTo>
                    <a:pt x="3961003" y="0"/>
                  </a:lnTo>
                  <a:lnTo>
                    <a:pt x="3988837" y="5617"/>
                  </a:lnTo>
                  <a:lnTo>
                    <a:pt x="4011564" y="20939"/>
                  </a:lnTo>
                  <a:lnTo>
                    <a:pt x="4026886" y="43666"/>
                  </a:lnTo>
                  <a:lnTo>
                    <a:pt x="4032504" y="71501"/>
                  </a:lnTo>
                  <a:lnTo>
                    <a:pt x="4032504" y="357505"/>
                  </a:lnTo>
                  <a:lnTo>
                    <a:pt x="4026886" y="385339"/>
                  </a:lnTo>
                  <a:lnTo>
                    <a:pt x="4011564" y="408066"/>
                  </a:lnTo>
                  <a:lnTo>
                    <a:pt x="3988837" y="423388"/>
                  </a:lnTo>
                  <a:lnTo>
                    <a:pt x="3961003" y="429006"/>
                  </a:lnTo>
                  <a:lnTo>
                    <a:pt x="71501" y="429006"/>
                  </a:lnTo>
                  <a:lnTo>
                    <a:pt x="43671" y="423388"/>
                  </a:lnTo>
                  <a:lnTo>
                    <a:pt x="20943" y="408066"/>
                  </a:lnTo>
                  <a:lnTo>
                    <a:pt x="5619" y="385339"/>
                  </a:lnTo>
                  <a:lnTo>
                    <a:pt x="0" y="357505"/>
                  </a:lnTo>
                  <a:lnTo>
                    <a:pt x="0" y="71501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202267" y="4770373"/>
            <a:ext cx="479382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61390" marR="5080" indent="-949325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Першою у контейнер для відпуску </a:t>
            </a:r>
            <a:r>
              <a:rPr sz="1400" spc="-15" dirty="0">
                <a:latin typeface="Arial"/>
                <a:cs typeface="Arial"/>
              </a:rPr>
              <a:t>додають  </a:t>
            </a:r>
            <a:r>
              <a:rPr sz="1400" spc="-5" dirty="0">
                <a:latin typeface="Arial"/>
                <a:cs typeface="Arial"/>
              </a:rPr>
              <a:t>настойку</a:t>
            </a:r>
            <a:r>
              <a:rPr sz="1400" spc="-15" dirty="0">
                <a:latin typeface="Arial"/>
                <a:cs typeface="Arial"/>
              </a:rPr>
              <a:t> беладонни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041401" y="5426965"/>
            <a:ext cx="5185833" cy="662305"/>
            <a:chOff x="781050" y="5426964"/>
            <a:chExt cx="3889375" cy="662305"/>
          </a:xfrm>
        </p:grpSpPr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81050" y="5474970"/>
              <a:ext cx="3830574" cy="5136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06957" y="5426964"/>
              <a:ext cx="3863340" cy="6622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27151" y="5501259"/>
              <a:ext cx="3745229" cy="42824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27151" y="5501259"/>
              <a:ext cx="3745229" cy="428625"/>
            </a:xfrm>
            <a:custGeom>
              <a:avLst/>
              <a:gdLst/>
              <a:ahLst/>
              <a:cxnLst/>
              <a:rect l="l" t="t" r="r" b="b"/>
              <a:pathLst>
                <a:path w="3745229" h="428625">
                  <a:moveTo>
                    <a:pt x="0" y="71373"/>
                  </a:moveTo>
                  <a:lnTo>
                    <a:pt x="5608" y="43612"/>
                  </a:lnTo>
                  <a:lnTo>
                    <a:pt x="20904" y="20923"/>
                  </a:lnTo>
                  <a:lnTo>
                    <a:pt x="43591" y="5615"/>
                  </a:lnTo>
                  <a:lnTo>
                    <a:pt x="71374" y="0"/>
                  </a:lnTo>
                  <a:lnTo>
                    <a:pt x="3673856" y="0"/>
                  </a:lnTo>
                  <a:lnTo>
                    <a:pt x="3701617" y="5615"/>
                  </a:lnTo>
                  <a:lnTo>
                    <a:pt x="3724306" y="20923"/>
                  </a:lnTo>
                  <a:lnTo>
                    <a:pt x="3739614" y="43612"/>
                  </a:lnTo>
                  <a:lnTo>
                    <a:pt x="3745229" y="71373"/>
                  </a:lnTo>
                  <a:lnTo>
                    <a:pt x="3745229" y="356869"/>
                  </a:lnTo>
                  <a:lnTo>
                    <a:pt x="3739614" y="384652"/>
                  </a:lnTo>
                  <a:lnTo>
                    <a:pt x="3724306" y="407339"/>
                  </a:lnTo>
                  <a:lnTo>
                    <a:pt x="3701617" y="422635"/>
                  </a:lnTo>
                  <a:lnTo>
                    <a:pt x="3673856" y="428243"/>
                  </a:lnTo>
                  <a:lnTo>
                    <a:pt x="71374" y="428243"/>
                  </a:lnTo>
                  <a:lnTo>
                    <a:pt x="43591" y="422635"/>
                  </a:lnTo>
                  <a:lnTo>
                    <a:pt x="20904" y="407339"/>
                  </a:lnTo>
                  <a:lnTo>
                    <a:pt x="5608" y="384652"/>
                  </a:lnTo>
                  <a:lnTo>
                    <a:pt x="0" y="356869"/>
                  </a:lnTo>
                  <a:lnTo>
                    <a:pt x="0" y="71373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256452" y="5484876"/>
            <a:ext cx="4732867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700" marR="5080" indent="-508634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В </a:t>
            </a:r>
            <a:r>
              <a:rPr sz="1400" spc="-10" dirty="0">
                <a:latin typeface="Arial"/>
                <a:cs typeface="Arial"/>
              </a:rPr>
              <a:t>останню </a:t>
            </a:r>
            <a:r>
              <a:rPr sz="1400" spc="-5" dirty="0">
                <a:latin typeface="Arial"/>
                <a:cs typeface="Arial"/>
              </a:rPr>
              <a:t>чергу відмірюють і поміщають в  контейнер настойку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валеріани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92049" y="6118866"/>
            <a:ext cx="5448300" cy="662305"/>
            <a:chOff x="669036" y="6118865"/>
            <a:chExt cx="4086225" cy="662305"/>
          </a:xfrm>
        </p:grpSpPr>
        <p:pic>
          <p:nvPicPr>
            <p:cNvPr id="45" name="object 4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69036" y="6188964"/>
              <a:ext cx="4085844" cy="4679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99744" y="6118865"/>
              <a:ext cx="3505200" cy="66220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15137" y="6215253"/>
              <a:ext cx="4000500" cy="38252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15137" y="6215253"/>
              <a:ext cx="4000500" cy="382905"/>
            </a:xfrm>
            <a:custGeom>
              <a:avLst/>
              <a:gdLst/>
              <a:ahLst/>
              <a:cxnLst/>
              <a:rect l="l" t="t" r="r" b="b"/>
              <a:pathLst>
                <a:path w="4000500" h="382904">
                  <a:moveTo>
                    <a:pt x="0" y="63754"/>
                  </a:moveTo>
                  <a:lnTo>
                    <a:pt x="5010" y="38940"/>
                  </a:lnTo>
                  <a:lnTo>
                    <a:pt x="18675" y="18675"/>
                  </a:lnTo>
                  <a:lnTo>
                    <a:pt x="38940" y="5010"/>
                  </a:lnTo>
                  <a:lnTo>
                    <a:pt x="63753" y="0"/>
                  </a:lnTo>
                  <a:lnTo>
                    <a:pt x="3936746" y="0"/>
                  </a:lnTo>
                  <a:lnTo>
                    <a:pt x="3961548" y="5010"/>
                  </a:lnTo>
                  <a:lnTo>
                    <a:pt x="3981815" y="18675"/>
                  </a:lnTo>
                  <a:lnTo>
                    <a:pt x="3995485" y="38940"/>
                  </a:lnTo>
                  <a:lnTo>
                    <a:pt x="4000500" y="63754"/>
                  </a:lnTo>
                  <a:lnTo>
                    <a:pt x="4000500" y="318770"/>
                  </a:lnTo>
                  <a:lnTo>
                    <a:pt x="3995485" y="343583"/>
                  </a:lnTo>
                  <a:lnTo>
                    <a:pt x="3981815" y="363848"/>
                  </a:lnTo>
                  <a:lnTo>
                    <a:pt x="3961548" y="377513"/>
                  </a:lnTo>
                  <a:lnTo>
                    <a:pt x="3936746" y="382524"/>
                  </a:lnTo>
                  <a:lnTo>
                    <a:pt x="63753" y="382524"/>
                  </a:lnTo>
                  <a:lnTo>
                    <a:pt x="38940" y="377513"/>
                  </a:lnTo>
                  <a:lnTo>
                    <a:pt x="18675" y="363848"/>
                  </a:lnTo>
                  <a:lnTo>
                    <a:pt x="5010" y="343583"/>
                  </a:lnTo>
                  <a:lnTo>
                    <a:pt x="0" y="318770"/>
                  </a:lnTo>
                  <a:lnTo>
                    <a:pt x="0" y="63754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513500" y="6176264"/>
            <a:ext cx="425873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32840" marR="5080" indent="-112014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Закупорюють контейнер, </a:t>
            </a:r>
            <a:r>
              <a:rPr sz="1400" spc="-10" dirty="0">
                <a:latin typeface="Arial"/>
                <a:cs typeface="Arial"/>
              </a:rPr>
              <a:t>оформляють  </a:t>
            </a:r>
            <a:r>
              <a:rPr sz="1400" spc="-5" dirty="0">
                <a:latin typeface="Arial"/>
                <a:cs typeface="Arial"/>
              </a:rPr>
              <a:t>до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відпуску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023607" y="5509260"/>
            <a:ext cx="4794672" cy="662305"/>
            <a:chOff x="5267705" y="5509259"/>
            <a:chExt cx="3596004" cy="662305"/>
          </a:xfrm>
        </p:grpSpPr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311901" y="5546597"/>
              <a:ext cx="3443478" cy="53425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67705" y="5509259"/>
              <a:ext cx="3595878" cy="66220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358002" y="5572886"/>
              <a:ext cx="3358133" cy="448818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358002" y="5572886"/>
              <a:ext cx="3358515" cy="448945"/>
            </a:xfrm>
            <a:custGeom>
              <a:avLst/>
              <a:gdLst/>
              <a:ahLst/>
              <a:cxnLst/>
              <a:rect l="l" t="t" r="r" b="b"/>
              <a:pathLst>
                <a:path w="3358515" h="448945">
                  <a:moveTo>
                    <a:pt x="0" y="74803"/>
                  </a:moveTo>
                  <a:lnTo>
                    <a:pt x="5883" y="45686"/>
                  </a:lnTo>
                  <a:lnTo>
                    <a:pt x="21923" y="21909"/>
                  </a:lnTo>
                  <a:lnTo>
                    <a:pt x="45702" y="5878"/>
                  </a:lnTo>
                  <a:lnTo>
                    <a:pt x="74802" y="0"/>
                  </a:lnTo>
                  <a:lnTo>
                    <a:pt x="3283330" y="0"/>
                  </a:lnTo>
                  <a:lnTo>
                    <a:pt x="3312431" y="5878"/>
                  </a:lnTo>
                  <a:lnTo>
                    <a:pt x="3336210" y="21909"/>
                  </a:lnTo>
                  <a:lnTo>
                    <a:pt x="3352250" y="45686"/>
                  </a:lnTo>
                  <a:lnTo>
                    <a:pt x="3358133" y="74803"/>
                  </a:lnTo>
                  <a:lnTo>
                    <a:pt x="3358133" y="374015"/>
                  </a:lnTo>
                  <a:lnTo>
                    <a:pt x="3352250" y="403131"/>
                  </a:lnTo>
                  <a:lnTo>
                    <a:pt x="3336210" y="426908"/>
                  </a:lnTo>
                  <a:lnTo>
                    <a:pt x="3312431" y="442939"/>
                  </a:lnTo>
                  <a:lnTo>
                    <a:pt x="3283330" y="448818"/>
                  </a:lnTo>
                  <a:lnTo>
                    <a:pt x="74802" y="448818"/>
                  </a:lnTo>
                  <a:lnTo>
                    <a:pt x="45702" y="442939"/>
                  </a:lnTo>
                  <a:lnTo>
                    <a:pt x="21923" y="426908"/>
                  </a:lnTo>
                  <a:lnTo>
                    <a:pt x="5883" y="403131"/>
                  </a:lnTo>
                  <a:lnTo>
                    <a:pt x="0" y="374015"/>
                  </a:lnTo>
                  <a:lnTo>
                    <a:pt x="0" y="74803"/>
                  </a:lnTo>
                  <a:close/>
                </a:path>
              </a:pathLst>
            </a:custGeom>
            <a:ln w="990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204455" y="5566664"/>
            <a:ext cx="4376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пахучий засіб, який </a:t>
            </a:r>
            <a:r>
              <a:rPr sz="1400" spc="-15" dirty="0">
                <a:latin typeface="Arial"/>
                <a:cs typeface="Arial"/>
              </a:rPr>
              <a:t>виготовлений </a:t>
            </a:r>
            <a:r>
              <a:rPr sz="1400" spc="-5" dirty="0">
                <a:latin typeface="Arial"/>
                <a:cs typeface="Arial"/>
              </a:rPr>
              <a:t>на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70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%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етанолі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560313" y="4626839"/>
            <a:ext cx="5307753" cy="688975"/>
            <a:chOff x="4920234" y="4626838"/>
            <a:chExt cx="3980815" cy="688975"/>
          </a:xfrm>
        </p:grpSpPr>
        <p:pic>
          <p:nvPicPr>
            <p:cNvPr id="57" name="object 5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958334" y="4626838"/>
              <a:ext cx="3942588" cy="66220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920234" y="4653508"/>
              <a:ext cx="3579875" cy="66220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004435" y="4653152"/>
              <a:ext cx="3857243" cy="57683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004435" y="4653152"/>
              <a:ext cx="3857625" cy="577215"/>
            </a:xfrm>
            <a:custGeom>
              <a:avLst/>
              <a:gdLst/>
              <a:ahLst/>
              <a:cxnLst/>
              <a:rect l="l" t="t" r="r" b="b"/>
              <a:pathLst>
                <a:path w="3857625" h="577214">
                  <a:moveTo>
                    <a:pt x="0" y="96139"/>
                  </a:moveTo>
                  <a:lnTo>
                    <a:pt x="7556" y="58721"/>
                  </a:lnTo>
                  <a:lnTo>
                    <a:pt x="28162" y="28162"/>
                  </a:lnTo>
                  <a:lnTo>
                    <a:pt x="58721" y="7556"/>
                  </a:lnTo>
                  <a:lnTo>
                    <a:pt x="96138" y="0"/>
                  </a:lnTo>
                  <a:lnTo>
                    <a:pt x="3761105" y="0"/>
                  </a:lnTo>
                  <a:lnTo>
                    <a:pt x="3798522" y="7556"/>
                  </a:lnTo>
                  <a:lnTo>
                    <a:pt x="3829081" y="28162"/>
                  </a:lnTo>
                  <a:lnTo>
                    <a:pt x="3849687" y="58721"/>
                  </a:lnTo>
                  <a:lnTo>
                    <a:pt x="3857243" y="96139"/>
                  </a:lnTo>
                  <a:lnTo>
                    <a:pt x="3857243" y="480695"/>
                  </a:lnTo>
                  <a:lnTo>
                    <a:pt x="3849687" y="518112"/>
                  </a:lnTo>
                  <a:lnTo>
                    <a:pt x="3829081" y="548671"/>
                  </a:lnTo>
                  <a:lnTo>
                    <a:pt x="3798522" y="569277"/>
                  </a:lnTo>
                  <a:lnTo>
                    <a:pt x="3761105" y="576834"/>
                  </a:lnTo>
                  <a:lnTo>
                    <a:pt x="96138" y="576834"/>
                  </a:lnTo>
                  <a:lnTo>
                    <a:pt x="58721" y="569277"/>
                  </a:lnTo>
                  <a:lnTo>
                    <a:pt x="28162" y="548671"/>
                  </a:lnTo>
                  <a:lnTo>
                    <a:pt x="7556" y="518112"/>
                  </a:lnTo>
                  <a:lnTo>
                    <a:pt x="0" y="480695"/>
                  </a:lnTo>
                  <a:lnTo>
                    <a:pt x="0" y="96139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6740820" y="4710938"/>
            <a:ext cx="4353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сильнодіючий </a:t>
            </a:r>
            <a:r>
              <a:rPr sz="1400" spc="-5" dirty="0">
                <a:latin typeface="Arial"/>
                <a:cs typeface="Arial"/>
              </a:rPr>
              <a:t>засіб, який </a:t>
            </a:r>
            <a:r>
              <a:rPr sz="1400" spc="-15" dirty="0">
                <a:latin typeface="Arial"/>
                <a:cs typeface="Arial"/>
              </a:rPr>
              <a:t>виготовлений  </a:t>
            </a:r>
            <a:r>
              <a:rPr sz="1400" spc="-5" dirty="0">
                <a:latin typeface="Arial"/>
                <a:cs typeface="Arial"/>
              </a:rPr>
              <a:t>на 40 %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етанолі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3532294" y="1350900"/>
            <a:ext cx="8372687" cy="5291455"/>
            <a:chOff x="2649220" y="1350899"/>
            <a:chExt cx="6279515" cy="5291455"/>
          </a:xfrm>
        </p:grpSpPr>
        <p:pic>
          <p:nvPicPr>
            <p:cNvPr id="63" name="object 6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656459" y="1350899"/>
              <a:ext cx="102997" cy="17995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649220" y="2210181"/>
              <a:ext cx="103378" cy="147701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649220" y="4500371"/>
              <a:ext cx="113664" cy="1715135"/>
            </a:xfrm>
            <a:custGeom>
              <a:avLst/>
              <a:gdLst/>
              <a:ahLst/>
              <a:cxnLst/>
              <a:rect l="l" t="t" r="r" b="b"/>
              <a:pathLst>
                <a:path w="113664" h="1715135">
                  <a:moveTo>
                    <a:pt x="103378" y="912241"/>
                  </a:moveTo>
                  <a:lnTo>
                    <a:pt x="102362" y="908431"/>
                  </a:lnTo>
                  <a:lnTo>
                    <a:pt x="96266" y="904875"/>
                  </a:lnTo>
                  <a:lnTo>
                    <a:pt x="92456" y="905891"/>
                  </a:lnTo>
                  <a:lnTo>
                    <a:pt x="58039" y="964895"/>
                  </a:lnTo>
                  <a:lnTo>
                    <a:pt x="58039" y="715137"/>
                  </a:lnTo>
                  <a:lnTo>
                    <a:pt x="45339" y="715137"/>
                  </a:lnTo>
                  <a:lnTo>
                    <a:pt x="45339" y="964895"/>
                  </a:lnTo>
                  <a:lnTo>
                    <a:pt x="10922" y="905891"/>
                  </a:lnTo>
                  <a:lnTo>
                    <a:pt x="7112" y="904875"/>
                  </a:lnTo>
                  <a:lnTo>
                    <a:pt x="1016" y="908431"/>
                  </a:lnTo>
                  <a:lnTo>
                    <a:pt x="0" y="912241"/>
                  </a:lnTo>
                  <a:lnTo>
                    <a:pt x="51689" y="1000887"/>
                  </a:lnTo>
                  <a:lnTo>
                    <a:pt x="59016" y="988314"/>
                  </a:lnTo>
                  <a:lnTo>
                    <a:pt x="103378" y="912241"/>
                  </a:lnTo>
                  <a:close/>
                </a:path>
                <a:path w="113664" h="1715135">
                  <a:moveTo>
                    <a:pt x="107696" y="200279"/>
                  </a:moveTo>
                  <a:lnTo>
                    <a:pt x="106934" y="196342"/>
                  </a:lnTo>
                  <a:lnTo>
                    <a:pt x="104013" y="194310"/>
                  </a:lnTo>
                  <a:lnTo>
                    <a:pt x="101092" y="192405"/>
                  </a:lnTo>
                  <a:lnTo>
                    <a:pt x="97155" y="193294"/>
                  </a:lnTo>
                  <a:lnTo>
                    <a:pt x="59829" y="250444"/>
                  </a:lnTo>
                  <a:lnTo>
                    <a:pt x="72263" y="635"/>
                  </a:lnTo>
                  <a:lnTo>
                    <a:pt x="59690" y="0"/>
                  </a:lnTo>
                  <a:lnTo>
                    <a:pt x="47142" y="249834"/>
                  </a:lnTo>
                  <a:lnTo>
                    <a:pt x="17399" y="192278"/>
                  </a:lnTo>
                  <a:lnTo>
                    <a:pt x="15748" y="189230"/>
                  </a:lnTo>
                  <a:lnTo>
                    <a:pt x="11938" y="187960"/>
                  </a:lnTo>
                  <a:lnTo>
                    <a:pt x="8763" y="189611"/>
                  </a:lnTo>
                  <a:lnTo>
                    <a:pt x="5715" y="191262"/>
                  </a:lnTo>
                  <a:lnTo>
                    <a:pt x="4445" y="195072"/>
                  </a:lnTo>
                  <a:lnTo>
                    <a:pt x="6096" y="198120"/>
                  </a:lnTo>
                  <a:lnTo>
                    <a:pt x="51689" y="286131"/>
                  </a:lnTo>
                  <a:lnTo>
                    <a:pt x="59639" y="273939"/>
                  </a:lnTo>
                  <a:lnTo>
                    <a:pt x="107696" y="200279"/>
                  </a:lnTo>
                  <a:close/>
                </a:path>
                <a:path w="113664" h="1715135">
                  <a:moveTo>
                    <a:pt x="113157" y="1623809"/>
                  </a:moveTo>
                  <a:lnTo>
                    <a:pt x="112014" y="1619973"/>
                  </a:lnTo>
                  <a:lnTo>
                    <a:pt x="108839" y="1618361"/>
                  </a:lnTo>
                  <a:lnTo>
                    <a:pt x="105791" y="1616748"/>
                  </a:lnTo>
                  <a:lnTo>
                    <a:pt x="101854" y="1617967"/>
                  </a:lnTo>
                  <a:lnTo>
                    <a:pt x="100253" y="1621205"/>
                  </a:lnTo>
                  <a:lnTo>
                    <a:pt x="70459" y="1678635"/>
                  </a:lnTo>
                  <a:lnTo>
                    <a:pt x="58039" y="1428813"/>
                  </a:lnTo>
                  <a:lnTo>
                    <a:pt x="45339" y="1429448"/>
                  </a:lnTo>
                  <a:lnTo>
                    <a:pt x="57873" y="1679321"/>
                  </a:lnTo>
                  <a:lnTo>
                    <a:pt x="20574" y="1622031"/>
                  </a:lnTo>
                  <a:lnTo>
                    <a:pt x="16637" y="1621205"/>
                  </a:lnTo>
                  <a:lnTo>
                    <a:pt x="10795" y="1625028"/>
                  </a:lnTo>
                  <a:lnTo>
                    <a:pt x="9906" y="1628965"/>
                  </a:lnTo>
                  <a:lnTo>
                    <a:pt x="11811" y="1631911"/>
                  </a:lnTo>
                  <a:lnTo>
                    <a:pt x="66040" y="1714906"/>
                  </a:lnTo>
                  <a:lnTo>
                    <a:pt x="72390" y="1702638"/>
                  </a:lnTo>
                  <a:lnTo>
                    <a:pt x="111633" y="1626920"/>
                  </a:lnTo>
                  <a:lnTo>
                    <a:pt x="113157" y="1623809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703830" y="3571621"/>
              <a:ext cx="110997" cy="21526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695956" y="2782316"/>
              <a:ext cx="112902" cy="14211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572380" y="5013578"/>
              <a:ext cx="786130" cy="784860"/>
            </a:xfrm>
            <a:custGeom>
              <a:avLst/>
              <a:gdLst/>
              <a:ahLst/>
              <a:cxnLst/>
              <a:rect l="l" t="t" r="r" b="b"/>
              <a:pathLst>
                <a:path w="786129" h="784860">
                  <a:moveTo>
                    <a:pt x="144780" y="0"/>
                  </a:moveTo>
                  <a:lnTo>
                    <a:pt x="430530" y="11176"/>
                  </a:lnTo>
                </a:path>
                <a:path w="786129" h="784860">
                  <a:moveTo>
                    <a:pt x="0" y="701802"/>
                  </a:moveTo>
                  <a:lnTo>
                    <a:pt x="785876" y="784352"/>
                  </a:lnTo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318754" y="6032753"/>
              <a:ext cx="609600" cy="609600"/>
            </a:xfrm>
            <a:prstGeom prst="rect">
              <a:avLst/>
            </a:prstGeom>
          </p:spPr>
        </p:pic>
      </p:grpSp>
      <p:sp>
        <p:nvSpPr>
          <p:cNvPr id="71" name="Прямоугольник 70"/>
          <p:cNvSpPr/>
          <p:nvPr/>
        </p:nvSpPr>
        <p:spPr>
          <a:xfrm>
            <a:off x="527813" y="-59424"/>
            <a:ext cx="103891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spc="-15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ВИГОТОВЛЕННЯ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РІДКИХ </a:t>
            </a:r>
            <a:r>
              <a:rPr lang="ru-RU" sz="2000" spc="-1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ЛІКАРСЬКИХ ФОРМ ШЛЯХОМ </a:t>
            </a:r>
            <a:r>
              <a:rPr lang="ru-RU" sz="2000" spc="-15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РОЗЧИНЕННЯ  </a:t>
            </a:r>
            <a:r>
              <a:rPr lang="ru-RU" sz="2000" spc="-1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СУХИХ ЛІКАРСЬКИХ</a:t>
            </a:r>
            <a:r>
              <a:rPr lang="ru-RU" sz="2000" spc="2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РЕЧОВИН</a:t>
            </a:r>
          </a:p>
        </p:txBody>
      </p:sp>
      <p:sp>
        <p:nvSpPr>
          <p:cNvPr id="70" name="Номер слайда 6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4324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3303" y="1242823"/>
            <a:ext cx="11777980" cy="2390775"/>
            <a:chOff x="204977" y="1242822"/>
            <a:chExt cx="8833485" cy="2390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977" y="1242822"/>
              <a:ext cx="8799576" cy="23903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739" y="1256538"/>
              <a:ext cx="8832342" cy="21328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078" y="1269111"/>
              <a:ext cx="8714232" cy="23050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1078" y="1269111"/>
              <a:ext cx="8714740" cy="2305050"/>
            </a:xfrm>
            <a:custGeom>
              <a:avLst/>
              <a:gdLst/>
              <a:ahLst/>
              <a:cxnLst/>
              <a:rect l="l" t="t" r="r" b="b"/>
              <a:pathLst>
                <a:path w="8714740" h="2305050">
                  <a:moveTo>
                    <a:pt x="0" y="384175"/>
                  </a:moveTo>
                  <a:lnTo>
                    <a:pt x="2993" y="335976"/>
                  </a:lnTo>
                  <a:lnTo>
                    <a:pt x="11733" y="289566"/>
                  </a:lnTo>
                  <a:lnTo>
                    <a:pt x="25860" y="245305"/>
                  </a:lnTo>
                  <a:lnTo>
                    <a:pt x="45014" y="203553"/>
                  </a:lnTo>
                  <a:lnTo>
                    <a:pt x="68834" y="164668"/>
                  </a:lnTo>
                  <a:lnTo>
                    <a:pt x="96960" y="129011"/>
                  </a:lnTo>
                  <a:lnTo>
                    <a:pt x="129034" y="96942"/>
                  </a:lnTo>
                  <a:lnTo>
                    <a:pt x="164693" y="68819"/>
                  </a:lnTo>
                  <a:lnTo>
                    <a:pt x="203580" y="45003"/>
                  </a:lnTo>
                  <a:lnTo>
                    <a:pt x="245332" y="25854"/>
                  </a:lnTo>
                  <a:lnTo>
                    <a:pt x="289591" y="11730"/>
                  </a:lnTo>
                  <a:lnTo>
                    <a:pt x="335996" y="2992"/>
                  </a:lnTo>
                  <a:lnTo>
                    <a:pt x="384187" y="0"/>
                  </a:lnTo>
                  <a:lnTo>
                    <a:pt x="8330057" y="0"/>
                  </a:lnTo>
                  <a:lnTo>
                    <a:pt x="8378255" y="2992"/>
                  </a:lnTo>
                  <a:lnTo>
                    <a:pt x="8424665" y="11730"/>
                  </a:lnTo>
                  <a:lnTo>
                    <a:pt x="8468926" y="25854"/>
                  </a:lnTo>
                  <a:lnTo>
                    <a:pt x="8510678" y="45003"/>
                  </a:lnTo>
                  <a:lnTo>
                    <a:pt x="8549563" y="68819"/>
                  </a:lnTo>
                  <a:lnTo>
                    <a:pt x="8585220" y="96942"/>
                  </a:lnTo>
                  <a:lnTo>
                    <a:pt x="8617289" y="129011"/>
                  </a:lnTo>
                  <a:lnTo>
                    <a:pt x="8645412" y="164668"/>
                  </a:lnTo>
                  <a:lnTo>
                    <a:pt x="8669228" y="203553"/>
                  </a:lnTo>
                  <a:lnTo>
                    <a:pt x="8688377" y="245305"/>
                  </a:lnTo>
                  <a:lnTo>
                    <a:pt x="8702501" y="289566"/>
                  </a:lnTo>
                  <a:lnTo>
                    <a:pt x="8711239" y="335976"/>
                  </a:lnTo>
                  <a:lnTo>
                    <a:pt x="8714232" y="384175"/>
                  </a:lnTo>
                  <a:lnTo>
                    <a:pt x="8714232" y="1920875"/>
                  </a:lnTo>
                  <a:lnTo>
                    <a:pt x="8711239" y="1969073"/>
                  </a:lnTo>
                  <a:lnTo>
                    <a:pt x="8702501" y="2015483"/>
                  </a:lnTo>
                  <a:lnTo>
                    <a:pt x="8688377" y="2059744"/>
                  </a:lnTo>
                  <a:lnTo>
                    <a:pt x="8669228" y="2101496"/>
                  </a:lnTo>
                  <a:lnTo>
                    <a:pt x="8645412" y="2140381"/>
                  </a:lnTo>
                  <a:lnTo>
                    <a:pt x="8617289" y="2176038"/>
                  </a:lnTo>
                  <a:lnTo>
                    <a:pt x="8585220" y="2208107"/>
                  </a:lnTo>
                  <a:lnTo>
                    <a:pt x="8549563" y="2236230"/>
                  </a:lnTo>
                  <a:lnTo>
                    <a:pt x="8510678" y="2260046"/>
                  </a:lnTo>
                  <a:lnTo>
                    <a:pt x="8468926" y="2279195"/>
                  </a:lnTo>
                  <a:lnTo>
                    <a:pt x="8424665" y="2293319"/>
                  </a:lnTo>
                  <a:lnTo>
                    <a:pt x="8378255" y="2302057"/>
                  </a:lnTo>
                  <a:lnTo>
                    <a:pt x="8330057" y="2305050"/>
                  </a:lnTo>
                  <a:lnTo>
                    <a:pt x="384187" y="2305050"/>
                  </a:lnTo>
                  <a:lnTo>
                    <a:pt x="335996" y="2302057"/>
                  </a:lnTo>
                  <a:lnTo>
                    <a:pt x="289591" y="2293319"/>
                  </a:lnTo>
                  <a:lnTo>
                    <a:pt x="245332" y="2279195"/>
                  </a:lnTo>
                  <a:lnTo>
                    <a:pt x="203580" y="2260046"/>
                  </a:lnTo>
                  <a:lnTo>
                    <a:pt x="164693" y="2236230"/>
                  </a:lnTo>
                  <a:lnTo>
                    <a:pt x="129034" y="2208107"/>
                  </a:lnTo>
                  <a:lnTo>
                    <a:pt x="96960" y="2176038"/>
                  </a:lnTo>
                  <a:lnTo>
                    <a:pt x="68834" y="2140381"/>
                  </a:lnTo>
                  <a:lnTo>
                    <a:pt x="45014" y="2101496"/>
                  </a:lnTo>
                  <a:lnTo>
                    <a:pt x="25860" y="2059744"/>
                  </a:lnTo>
                  <a:lnTo>
                    <a:pt x="11733" y="2015483"/>
                  </a:lnTo>
                  <a:lnTo>
                    <a:pt x="2993" y="1969073"/>
                  </a:lnTo>
                  <a:lnTo>
                    <a:pt x="0" y="1920875"/>
                  </a:lnTo>
                  <a:lnTo>
                    <a:pt x="0" y="384175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15451" y="1334769"/>
            <a:ext cx="11305540" cy="44000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/>
                <a:cs typeface="Arial"/>
              </a:rPr>
              <a:t>Рідкі </a:t>
            </a:r>
            <a:r>
              <a:rPr sz="2000" spc="-5" dirty="0">
                <a:latin typeface="Arial"/>
                <a:cs typeface="Arial"/>
              </a:rPr>
              <a:t>лікарські форми, до складу яких </a:t>
            </a:r>
            <a:r>
              <a:rPr sz="2000" spc="-15" dirty="0">
                <a:latin typeface="Arial"/>
                <a:cs typeface="Arial"/>
              </a:rPr>
              <a:t>входять </a:t>
            </a:r>
            <a:r>
              <a:rPr sz="2000" spc="-5" dirty="0">
                <a:latin typeface="Arial"/>
                <a:cs typeface="Arial"/>
              </a:rPr>
              <a:t>сухі </a:t>
            </a:r>
            <a:r>
              <a:rPr sz="2000" dirty="0">
                <a:latin typeface="Arial"/>
                <a:cs typeface="Arial"/>
              </a:rPr>
              <a:t>лікарські </a:t>
            </a:r>
            <a:r>
              <a:rPr sz="2000" spc="-15" dirty="0">
                <a:latin typeface="Arial"/>
                <a:cs typeface="Arial"/>
              </a:rPr>
              <a:t>речовини </a:t>
            </a:r>
            <a:r>
              <a:rPr sz="2000" spc="-5" dirty="0">
                <a:latin typeface="Arial"/>
                <a:cs typeface="Arial"/>
              </a:rPr>
              <a:t>у  сумарної кількості 3 % і більше від </a:t>
            </a:r>
            <a:r>
              <a:rPr sz="2000" dirty="0">
                <a:latin typeface="Arial"/>
                <a:cs typeface="Arial"/>
              </a:rPr>
              <a:t>об'єму </a:t>
            </a:r>
            <a:r>
              <a:rPr sz="2000" spc="-5" dirty="0">
                <a:latin typeface="Arial"/>
                <a:cs typeface="Arial"/>
              </a:rPr>
              <a:t>мікстури, при відсутності  </a:t>
            </a:r>
            <a:r>
              <a:rPr sz="2000" spc="-10" dirty="0">
                <a:latin typeface="Arial"/>
                <a:cs typeface="Arial"/>
              </a:rPr>
              <a:t>концентрованих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25" dirty="0">
                <a:latin typeface="Arial"/>
                <a:cs typeface="Arial"/>
              </a:rPr>
              <a:t>виготовляють </a:t>
            </a:r>
            <a:r>
              <a:rPr sz="2000" spc="-10" dirty="0">
                <a:latin typeface="Arial"/>
                <a:cs typeface="Arial"/>
              </a:rPr>
              <a:t>шляхом </a:t>
            </a:r>
            <a:r>
              <a:rPr sz="2000" spc="-15" dirty="0">
                <a:latin typeface="Arial"/>
                <a:cs typeface="Arial"/>
              </a:rPr>
              <a:t>розчинення </a:t>
            </a:r>
            <a:r>
              <a:rPr sz="2000" spc="-5" dirty="0">
                <a:latin typeface="Arial"/>
                <a:cs typeface="Arial"/>
              </a:rPr>
              <a:t>у  </a:t>
            </a:r>
            <a:r>
              <a:rPr sz="2000" spc="-10" dirty="0">
                <a:latin typeface="Arial"/>
                <a:cs typeface="Arial"/>
              </a:rPr>
              <a:t>розрахованому </a:t>
            </a:r>
            <a:r>
              <a:rPr sz="2000" spc="-5" dirty="0">
                <a:latin typeface="Arial"/>
                <a:cs typeface="Arial"/>
              </a:rPr>
              <a:t>об'ємі </a:t>
            </a:r>
            <a:r>
              <a:rPr sz="2000" spc="-20" dirty="0">
                <a:latin typeface="Arial"/>
                <a:cs typeface="Arial"/>
              </a:rPr>
              <a:t>води </a:t>
            </a:r>
            <a:r>
              <a:rPr sz="2000" spc="-5" dirty="0">
                <a:latin typeface="Arial"/>
                <a:cs typeface="Arial"/>
              </a:rPr>
              <a:t>з </a:t>
            </a:r>
            <a:r>
              <a:rPr sz="2000" spc="-10" dirty="0">
                <a:latin typeface="Arial"/>
                <a:cs typeface="Arial"/>
              </a:rPr>
              <a:t>урахуванням </a:t>
            </a:r>
            <a:r>
              <a:rPr sz="2000" spc="-15" dirty="0">
                <a:latin typeface="Arial"/>
                <a:cs typeface="Arial"/>
              </a:rPr>
              <a:t>КЗО, тобто </a:t>
            </a:r>
            <a:r>
              <a:rPr sz="2000" spc="-5" dirty="0">
                <a:latin typeface="Arial"/>
                <a:cs typeface="Arial"/>
              </a:rPr>
              <a:t>об'єм </a:t>
            </a:r>
            <a:r>
              <a:rPr sz="2000" spc="-20" dirty="0">
                <a:latin typeface="Arial"/>
                <a:cs typeface="Arial"/>
              </a:rPr>
              <a:t>води, </a:t>
            </a:r>
            <a:r>
              <a:rPr sz="2000" spc="-25" dirty="0">
                <a:latin typeface="Arial"/>
                <a:cs typeface="Arial"/>
              </a:rPr>
              <a:t>що  </a:t>
            </a:r>
            <a:r>
              <a:rPr sz="2000" spc="-5" dirty="0">
                <a:latin typeface="Arial"/>
                <a:cs typeface="Arial"/>
              </a:rPr>
              <a:t>витискається </a:t>
            </a:r>
            <a:r>
              <a:rPr sz="2000" spc="-10" dirty="0">
                <a:latin typeface="Arial"/>
                <a:cs typeface="Arial"/>
              </a:rPr>
              <a:t>сухою речовиною </a:t>
            </a:r>
            <a:r>
              <a:rPr sz="2000" spc="-5" dirty="0">
                <a:latin typeface="Arial"/>
                <a:cs typeface="Arial"/>
              </a:rPr>
              <a:t>при </a:t>
            </a:r>
            <a:r>
              <a:rPr sz="2000" spc="-15" dirty="0">
                <a:latin typeface="Arial"/>
                <a:cs typeface="Arial"/>
              </a:rPr>
              <a:t>розчинені,  </a:t>
            </a:r>
            <a:r>
              <a:rPr sz="2000" dirty="0">
                <a:latin typeface="Arial"/>
                <a:cs typeface="Arial"/>
              </a:rPr>
              <a:t>перевищує </a:t>
            </a:r>
            <a:r>
              <a:rPr sz="2000" spc="-5" dirty="0">
                <a:latin typeface="Arial"/>
                <a:cs typeface="Arial"/>
              </a:rPr>
              <a:t>норму  </a:t>
            </a:r>
            <a:r>
              <a:rPr sz="2000" spc="-10" dirty="0">
                <a:latin typeface="Arial"/>
                <a:cs typeface="Arial"/>
              </a:rPr>
              <a:t>допустимих відхилень </a:t>
            </a:r>
            <a:r>
              <a:rPr sz="2000" dirty="0">
                <a:latin typeface="Arial"/>
                <a:cs typeface="Arial"/>
              </a:rPr>
              <a:t>(наказ </a:t>
            </a:r>
            <a:r>
              <a:rPr sz="2000" spc="-5" dirty="0">
                <a:latin typeface="Arial"/>
                <a:cs typeface="Arial"/>
              </a:rPr>
              <a:t>МОЗ </a:t>
            </a:r>
            <a:r>
              <a:rPr sz="2000" spc="-15" dirty="0">
                <a:latin typeface="Arial"/>
                <a:cs typeface="Arial"/>
              </a:rPr>
              <a:t>України </a:t>
            </a:r>
            <a:r>
              <a:rPr sz="2000" spc="-5" dirty="0">
                <a:latin typeface="Arial"/>
                <a:cs typeface="Arial"/>
              </a:rPr>
              <a:t>№ 197 від 07.09.93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р.)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 dirty="0">
              <a:latin typeface="Arial"/>
              <a:cs typeface="Arial"/>
            </a:endParaRPr>
          </a:p>
          <a:p>
            <a:pPr marL="161925" algn="just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Rp.: </a:t>
            </a:r>
            <a:r>
              <a:rPr sz="1800" b="1" dirty="0">
                <a:latin typeface="Arial"/>
                <a:cs typeface="Arial"/>
              </a:rPr>
              <a:t>Kalii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iodidi</a:t>
            </a:r>
            <a:endParaRPr sz="1800" dirty="0">
              <a:latin typeface="Arial"/>
              <a:cs typeface="Arial"/>
            </a:endParaRPr>
          </a:p>
          <a:p>
            <a:pPr marL="661670" marR="5115560" indent="8255" algn="just">
              <a:lnSpc>
                <a:spcPct val="120000"/>
              </a:lnSpc>
              <a:tabLst>
                <a:tab pos="2769235" algn="l"/>
              </a:tabLst>
            </a:pPr>
            <a:r>
              <a:rPr sz="1800" b="1" dirty="0">
                <a:latin typeface="Arial"/>
                <a:cs typeface="Arial"/>
              </a:rPr>
              <a:t>Natrii bromidi ana 5,0  </a:t>
            </a:r>
            <a:endParaRPr lang="uk-UA" sz="1800" b="1" dirty="0" smtClean="0">
              <a:latin typeface="Arial"/>
              <a:cs typeface="Arial"/>
            </a:endParaRPr>
          </a:p>
          <a:p>
            <a:pPr marL="661670" marR="5115560" indent="8255" algn="just">
              <a:lnSpc>
                <a:spcPct val="120000"/>
              </a:lnSpc>
              <a:tabLst>
                <a:tab pos="2769235" algn="l"/>
              </a:tabLst>
            </a:pPr>
            <a:r>
              <a:rPr sz="1800" b="1" spc="-5" dirty="0" err="1" smtClean="0">
                <a:latin typeface="Arial"/>
                <a:cs typeface="Arial"/>
              </a:rPr>
              <a:t>Glucosi</a:t>
            </a:r>
            <a:r>
              <a:rPr sz="1800" b="1" spc="-5" dirty="0">
                <a:latin typeface="Arial"/>
                <a:cs typeface="Arial"/>
              </a:rPr>
              <a:t>	15,0  </a:t>
            </a:r>
            <a:endParaRPr lang="uk-UA" sz="1800" b="1" spc="-5" dirty="0" smtClean="0">
              <a:latin typeface="Arial"/>
              <a:cs typeface="Arial"/>
            </a:endParaRPr>
          </a:p>
          <a:p>
            <a:pPr marL="661670" marR="5115560" indent="8255" algn="just">
              <a:lnSpc>
                <a:spcPct val="120000"/>
              </a:lnSpc>
              <a:tabLst>
                <a:tab pos="2769235" algn="l"/>
              </a:tabLst>
            </a:pPr>
            <a:r>
              <a:rPr sz="1800" b="1" spc="-5" dirty="0" err="1" smtClean="0">
                <a:latin typeface="Arial"/>
                <a:cs typeface="Arial"/>
              </a:rPr>
              <a:t>Aquae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purificatae 180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 dirty="0">
              <a:latin typeface="Arial"/>
              <a:cs typeface="Arial"/>
            </a:endParaRPr>
          </a:p>
          <a:p>
            <a:pPr marL="669925" algn="just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479425">
              <a:lnSpc>
                <a:spcPct val="100000"/>
              </a:lnSpc>
              <a:tabLst>
                <a:tab pos="3603625" algn="l"/>
              </a:tabLst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87213" y="371170"/>
            <a:ext cx="1054692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3375" algn="ctr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chemeClr val="tx1"/>
                </a:solidFill>
              </a:rPr>
              <a:t>6. </a:t>
            </a:r>
            <a:r>
              <a:rPr sz="2000" spc="-15" dirty="0">
                <a:solidFill>
                  <a:schemeClr val="tx1"/>
                </a:solidFill>
              </a:rPr>
              <a:t>ВИГОТОВЛЕННЯ </a:t>
            </a:r>
            <a:r>
              <a:rPr sz="2000" spc="-5" dirty="0">
                <a:solidFill>
                  <a:schemeClr val="tx1"/>
                </a:solidFill>
              </a:rPr>
              <a:t>РІДКИХ </a:t>
            </a:r>
            <a:r>
              <a:rPr sz="2000" spc="-10" dirty="0">
                <a:solidFill>
                  <a:schemeClr val="tx1"/>
                </a:solidFill>
              </a:rPr>
              <a:t>ЛІКАРСЬКИХ ФОРМ </a:t>
            </a:r>
            <a:r>
              <a:rPr sz="2000" spc="-15" dirty="0">
                <a:solidFill>
                  <a:schemeClr val="tx1"/>
                </a:solidFill>
              </a:rPr>
              <a:t>ШЛЯХОМ  РОЗЧИНЕННЯ СУХИХ </a:t>
            </a:r>
            <a:r>
              <a:rPr sz="2000" spc="-10" dirty="0">
                <a:solidFill>
                  <a:schemeClr val="tx1"/>
                </a:solidFill>
              </a:rPr>
              <a:t>ЛІКАРСЬКИХ </a:t>
            </a:r>
            <a:r>
              <a:rPr sz="2000" spc="-5" dirty="0">
                <a:solidFill>
                  <a:schemeClr val="tx1"/>
                </a:solidFill>
              </a:rPr>
              <a:t>РЕЧОВИН У </a:t>
            </a:r>
            <a:r>
              <a:rPr sz="2000" spc="-15" dirty="0">
                <a:solidFill>
                  <a:schemeClr val="tx1"/>
                </a:solidFill>
              </a:rPr>
              <a:t>КІЛЬКОСТІ </a:t>
            </a:r>
            <a:r>
              <a:rPr sz="2000" spc="-5" dirty="0">
                <a:solidFill>
                  <a:schemeClr val="tx1"/>
                </a:solidFill>
              </a:rPr>
              <a:t>3</a:t>
            </a:r>
            <a:r>
              <a:rPr sz="2000" spc="135" dirty="0">
                <a:solidFill>
                  <a:schemeClr val="tx1"/>
                </a:solidFill>
              </a:rPr>
              <a:t> </a:t>
            </a:r>
            <a:r>
              <a:rPr sz="2000" spc="-5" dirty="0" smtClean="0">
                <a:solidFill>
                  <a:schemeClr val="tx1"/>
                </a:solidFill>
              </a:rPr>
              <a:t>%</a:t>
            </a:r>
            <a:r>
              <a:rPr lang="uk-UA" sz="2000" spc="-5" dirty="0" smtClean="0">
                <a:solidFill>
                  <a:schemeClr val="tx1"/>
                </a:solidFill>
              </a:rPr>
              <a:t> </a:t>
            </a:r>
            <a:r>
              <a:rPr sz="2000" spc="-70" dirty="0" smtClean="0">
                <a:solidFill>
                  <a:schemeClr val="tx1"/>
                </a:solidFill>
              </a:rPr>
              <a:t>ТА</a:t>
            </a:r>
            <a:r>
              <a:rPr sz="2000" dirty="0" smtClean="0">
                <a:solidFill>
                  <a:schemeClr val="tx1"/>
                </a:solidFill>
              </a:rPr>
              <a:t> </a:t>
            </a:r>
            <a:r>
              <a:rPr sz="2000" spc="-5" dirty="0">
                <a:solidFill>
                  <a:schemeClr val="tx1"/>
                </a:solidFill>
              </a:rPr>
              <a:t>БІЛЬШЕ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01304" y="4149852"/>
            <a:ext cx="2276856" cy="227761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6255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4317" y="1003300"/>
            <a:ext cx="5969847" cy="5651500"/>
            <a:chOff x="820737" y="1003300"/>
            <a:chExt cx="4477385" cy="5651500"/>
          </a:xfrm>
        </p:grpSpPr>
        <p:sp>
          <p:nvSpPr>
            <p:cNvPr id="3" name="object 3"/>
            <p:cNvSpPr/>
            <p:nvPr/>
          </p:nvSpPr>
          <p:spPr>
            <a:xfrm>
              <a:off x="827087" y="1009650"/>
              <a:ext cx="4464050" cy="5638800"/>
            </a:xfrm>
            <a:custGeom>
              <a:avLst/>
              <a:gdLst/>
              <a:ahLst/>
              <a:cxnLst/>
              <a:rect l="l" t="t" r="r" b="b"/>
              <a:pathLst>
                <a:path w="4464050" h="5638800">
                  <a:moveTo>
                    <a:pt x="4464050" y="0"/>
                  </a:moveTo>
                  <a:lnTo>
                    <a:pt x="0" y="0"/>
                  </a:lnTo>
                  <a:lnTo>
                    <a:pt x="0" y="5638800"/>
                  </a:lnTo>
                  <a:lnTo>
                    <a:pt x="4464050" y="5638800"/>
                  </a:lnTo>
                  <a:lnTo>
                    <a:pt x="4464050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27087" y="1003300"/>
              <a:ext cx="4464685" cy="5651500"/>
            </a:xfrm>
            <a:custGeom>
              <a:avLst/>
              <a:gdLst/>
              <a:ahLst/>
              <a:cxnLst/>
              <a:rect l="l" t="t" r="r" b="b"/>
              <a:pathLst>
                <a:path w="4464685" h="5651500">
                  <a:moveTo>
                    <a:pt x="0" y="0"/>
                  </a:moveTo>
                  <a:lnTo>
                    <a:pt x="0" y="5651500"/>
                  </a:lnTo>
                </a:path>
                <a:path w="4464685" h="5651500">
                  <a:moveTo>
                    <a:pt x="4464113" y="0"/>
                  </a:moveTo>
                  <a:lnTo>
                    <a:pt x="4464113" y="56515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0737" y="1003300"/>
              <a:ext cx="4477385" cy="12700"/>
            </a:xfrm>
            <a:custGeom>
              <a:avLst/>
              <a:gdLst/>
              <a:ahLst/>
              <a:cxnLst/>
              <a:rect l="l" t="t" r="r" b="b"/>
              <a:pathLst>
                <a:path w="4477385" h="12700">
                  <a:moveTo>
                    <a:pt x="0" y="12700"/>
                  </a:moveTo>
                  <a:lnTo>
                    <a:pt x="4476813" y="12700"/>
                  </a:lnTo>
                  <a:lnTo>
                    <a:pt x="4476813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0737" y="6648450"/>
              <a:ext cx="4477385" cy="0"/>
            </a:xfrm>
            <a:custGeom>
              <a:avLst/>
              <a:gdLst/>
              <a:ahLst/>
              <a:cxnLst/>
              <a:rect l="l" t="t" r="r" b="b"/>
              <a:pathLst>
                <a:path w="4477385">
                  <a:moveTo>
                    <a:pt x="0" y="0"/>
                  </a:moveTo>
                  <a:lnTo>
                    <a:pt x="447681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08023" y="1036320"/>
            <a:ext cx="43992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917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ППК </a:t>
            </a:r>
            <a:r>
              <a:rPr sz="1800" b="1" spc="-10" dirty="0">
                <a:latin typeface="Arial"/>
                <a:cs typeface="Arial"/>
              </a:rPr>
              <a:t>(зворотний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Vзаг</a:t>
            </a:r>
            <a:r>
              <a:rPr sz="1600" b="1" spc="-10" dirty="0">
                <a:latin typeface="Arial"/>
                <a:cs typeface="Arial"/>
              </a:rPr>
              <a:t>.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180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8023" y="1585468"/>
            <a:ext cx="145711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%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глюкози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9910" y="1585468"/>
            <a:ext cx="1763607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15,0</a:t>
            </a:r>
            <a:endParaRPr sz="1600">
              <a:latin typeface="Arial"/>
              <a:cs typeface="Arial"/>
            </a:endParaRPr>
          </a:p>
          <a:p>
            <a:pPr marL="32384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100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8022" y="2073149"/>
            <a:ext cx="5550747" cy="17440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х = </a:t>
            </a:r>
            <a:r>
              <a:rPr sz="1600" b="1" spc="-5" dirty="0">
                <a:latin typeface="Arial"/>
                <a:cs typeface="Arial"/>
              </a:rPr>
              <a:t>(15,0 </a:t>
            </a:r>
            <a:r>
              <a:rPr sz="1600" b="1" dirty="0">
                <a:latin typeface="Arial"/>
                <a:cs typeface="Arial"/>
              </a:rPr>
              <a:t>х </a:t>
            </a:r>
            <a:r>
              <a:rPr sz="1600" b="1" spc="-10" dirty="0">
                <a:latin typeface="Arial"/>
                <a:cs typeface="Arial"/>
              </a:rPr>
              <a:t>100) </a:t>
            </a:r>
            <a:r>
              <a:rPr sz="1600" b="1" dirty="0">
                <a:latin typeface="Arial"/>
                <a:cs typeface="Arial"/>
              </a:rPr>
              <a:t>/ </a:t>
            </a: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8,3 </a:t>
            </a:r>
            <a:r>
              <a:rPr sz="1600" b="1" dirty="0">
                <a:latin typeface="Arial"/>
                <a:cs typeface="Arial"/>
              </a:rPr>
              <a:t>% &gt; 3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12700" marR="727710">
              <a:lnSpc>
                <a:spcPct val="100000"/>
              </a:lnSpc>
              <a:spcBef>
                <a:spcPts val="5"/>
              </a:spcBef>
            </a:pPr>
            <a:r>
              <a:rPr sz="1600" b="1" spc="5" dirty="0">
                <a:latin typeface="Arial"/>
                <a:cs typeface="Arial"/>
              </a:rPr>
              <a:t>КЗО </a:t>
            </a:r>
            <a:r>
              <a:rPr sz="1600" b="1" spc="-15" dirty="0">
                <a:latin typeface="Arial"/>
                <a:cs typeface="Arial"/>
              </a:rPr>
              <a:t>глюкози (вол. </a:t>
            </a:r>
            <a:r>
              <a:rPr sz="1600" b="1" spc="-5" dirty="0">
                <a:latin typeface="Arial"/>
                <a:cs typeface="Arial"/>
              </a:rPr>
              <a:t>10 %)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0,69  0,69 </a:t>
            </a:r>
            <a:r>
              <a:rPr sz="1600" b="1" dirty="0">
                <a:latin typeface="Arial"/>
                <a:cs typeface="Arial"/>
              </a:rPr>
              <a:t>х </a:t>
            </a:r>
            <a:r>
              <a:rPr sz="1600" b="1" spc="-5" dirty="0">
                <a:latin typeface="Arial"/>
                <a:cs typeface="Arial"/>
              </a:rPr>
              <a:t>15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10,35 </a:t>
            </a:r>
            <a:r>
              <a:rPr sz="1600" b="1" dirty="0">
                <a:latin typeface="Arial"/>
                <a:cs typeface="Arial"/>
              </a:rPr>
              <a:t>(мл) </a:t>
            </a:r>
            <a:r>
              <a:rPr sz="1600" b="1" spc="-5" dirty="0">
                <a:latin typeface="Arial"/>
                <a:cs typeface="Arial"/>
              </a:rPr>
              <a:t>(об'єм </a:t>
            </a:r>
            <a:r>
              <a:rPr sz="1600" b="1" spc="-10" dirty="0">
                <a:latin typeface="Arial"/>
                <a:cs typeface="Arial"/>
              </a:rPr>
              <a:t>води,  </a:t>
            </a:r>
            <a:r>
              <a:rPr sz="1600" b="1" spc="-15" dirty="0">
                <a:latin typeface="Arial"/>
                <a:cs typeface="Arial"/>
              </a:rPr>
              <a:t>що </a:t>
            </a:r>
            <a:r>
              <a:rPr sz="1600" b="1" dirty="0">
                <a:latin typeface="Arial"/>
                <a:cs typeface="Arial"/>
              </a:rPr>
              <a:t>витісняється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глюкозою)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норма </a:t>
            </a:r>
            <a:r>
              <a:rPr sz="1600" b="1" spc="-15" dirty="0">
                <a:latin typeface="Arial"/>
                <a:cs typeface="Arial"/>
              </a:rPr>
              <a:t>допустимого </a:t>
            </a:r>
            <a:r>
              <a:rPr sz="1600" b="1" spc="-10" dirty="0">
                <a:latin typeface="Arial"/>
                <a:cs typeface="Arial"/>
              </a:rPr>
              <a:t>відхилення </a:t>
            </a:r>
            <a:r>
              <a:rPr sz="1600" b="1" dirty="0">
                <a:latin typeface="Arial"/>
                <a:cs typeface="Arial"/>
              </a:rPr>
              <a:t>– 2 % від  </a:t>
            </a:r>
            <a:r>
              <a:rPr sz="1600" b="1" spc="-5" dirty="0">
                <a:latin typeface="Arial"/>
                <a:cs typeface="Arial"/>
              </a:rPr>
              <a:t>об'єму 150-200</a:t>
            </a:r>
            <a:r>
              <a:rPr sz="1600" b="1" dirty="0">
                <a:latin typeface="Arial"/>
                <a:cs typeface="Arial"/>
              </a:rPr>
              <a:t> 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 </a:t>
            </a:r>
            <a:r>
              <a:rPr sz="1600" b="1" spc="-5" dirty="0">
                <a:latin typeface="Arial"/>
                <a:cs typeface="Arial"/>
              </a:rPr>
              <a:t>100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84223" y="4023615"/>
            <a:ext cx="465920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83714" algn="l"/>
              </a:tabLst>
            </a:pPr>
            <a:r>
              <a:rPr sz="1600" b="1" spc="-5" dirty="0">
                <a:latin typeface="Arial"/>
                <a:cs typeface="Arial"/>
              </a:rPr>
              <a:t>3,6 </a:t>
            </a:r>
            <a:r>
              <a:rPr sz="1600" b="1" dirty="0">
                <a:latin typeface="Arial"/>
                <a:cs typeface="Arial"/>
              </a:rPr>
              <a:t>мл –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%	</a:t>
            </a:r>
            <a:r>
              <a:rPr sz="1600" b="1" spc="-5" dirty="0">
                <a:latin typeface="Arial"/>
                <a:cs typeface="Arial"/>
              </a:rPr>
              <a:t>10,35 </a:t>
            </a:r>
            <a:r>
              <a:rPr sz="1600" b="1" dirty="0">
                <a:latin typeface="Arial"/>
                <a:cs typeface="Arial"/>
              </a:rPr>
              <a:t>мл &lt; </a:t>
            </a:r>
            <a:r>
              <a:rPr sz="1600" b="1" spc="-5" dirty="0">
                <a:latin typeface="Arial"/>
                <a:cs typeface="Arial"/>
              </a:rPr>
              <a:t>3,6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8023" y="4146346"/>
            <a:ext cx="4794672" cy="2498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510" indent="720725">
              <a:lnSpc>
                <a:spcPct val="150000"/>
              </a:lnSpc>
              <a:spcBef>
                <a:spcPts val="100"/>
              </a:spcBef>
            </a:pPr>
            <a:r>
              <a:rPr sz="1600" b="1" spc="5" dirty="0">
                <a:latin typeface="Arial"/>
                <a:cs typeface="Arial"/>
              </a:rPr>
              <a:t>КЗО </a:t>
            </a:r>
            <a:r>
              <a:rPr sz="1600" b="1" spc="-10" dirty="0">
                <a:latin typeface="Arial"/>
                <a:cs typeface="Arial"/>
              </a:rPr>
              <a:t>необхідно </a:t>
            </a:r>
            <a:r>
              <a:rPr sz="1600" b="1" spc="-15" dirty="0" err="1">
                <a:latin typeface="Arial"/>
                <a:cs typeface="Arial"/>
              </a:rPr>
              <a:t>враховувати</a:t>
            </a:r>
            <a:r>
              <a:rPr sz="1600" b="1" spc="-15" dirty="0">
                <a:latin typeface="Arial"/>
                <a:cs typeface="Arial"/>
              </a:rPr>
              <a:t>  </a:t>
            </a:r>
            <a:endParaRPr lang="en-US" sz="1600" b="1" spc="-15" dirty="0" smtClean="0">
              <a:latin typeface="Arial"/>
              <a:cs typeface="Arial"/>
            </a:endParaRPr>
          </a:p>
          <a:p>
            <a:pPr marL="12700" marR="16510" indent="720725">
              <a:lnSpc>
                <a:spcPct val="150000"/>
              </a:lnSpc>
              <a:spcBef>
                <a:spcPts val="100"/>
              </a:spcBef>
            </a:pPr>
            <a:r>
              <a:rPr sz="1600" b="1" spc="-20" dirty="0" err="1" smtClean="0">
                <a:latin typeface="Arial"/>
                <a:cs typeface="Arial"/>
              </a:rPr>
              <a:t>Розчину</a:t>
            </a:r>
            <a:r>
              <a:rPr sz="1600" b="1" spc="-20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калію йодиду 20 </a:t>
            </a:r>
            <a:r>
              <a:rPr sz="1600" b="1" dirty="0">
                <a:latin typeface="Arial"/>
                <a:cs typeface="Arial"/>
              </a:rPr>
              <a:t>% (1 : </a:t>
            </a:r>
            <a:r>
              <a:rPr sz="1600" b="1" spc="-5" dirty="0">
                <a:latin typeface="Arial"/>
                <a:cs typeface="Arial"/>
              </a:rPr>
              <a:t>5)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5,0 </a:t>
            </a:r>
            <a:r>
              <a:rPr sz="1600" b="1" dirty="0">
                <a:latin typeface="Arial"/>
                <a:cs typeface="Arial"/>
              </a:rPr>
              <a:t>х 5 = </a:t>
            </a:r>
            <a:r>
              <a:rPr sz="1600" b="1" spc="-5" dirty="0">
                <a:latin typeface="Arial"/>
                <a:cs typeface="Arial"/>
              </a:rPr>
              <a:t>25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20" dirty="0">
                <a:latin typeface="Arial"/>
                <a:cs typeface="Arial"/>
              </a:rPr>
              <a:t>Розчину </a:t>
            </a:r>
            <a:r>
              <a:rPr sz="1600" b="1" spc="-5" dirty="0">
                <a:latin typeface="Arial"/>
                <a:cs typeface="Arial"/>
              </a:rPr>
              <a:t>натрію броміду 20 </a:t>
            </a:r>
            <a:r>
              <a:rPr sz="1600" b="1" dirty="0">
                <a:latin typeface="Arial"/>
                <a:cs typeface="Arial"/>
              </a:rPr>
              <a:t>% (1 :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5)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5,0 </a:t>
            </a:r>
            <a:r>
              <a:rPr sz="1600" b="1" dirty="0">
                <a:latin typeface="Arial"/>
                <a:cs typeface="Arial"/>
              </a:rPr>
              <a:t>х 5 = </a:t>
            </a:r>
            <a:r>
              <a:rPr sz="1600" b="1" spc="-5" dirty="0">
                <a:latin typeface="Arial"/>
                <a:cs typeface="Arial"/>
              </a:rPr>
              <a:t>25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10" dirty="0">
                <a:latin typeface="Arial"/>
                <a:cs typeface="Arial"/>
              </a:rPr>
              <a:t>Води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очищеної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180 </a:t>
            </a:r>
            <a:r>
              <a:rPr sz="1600" b="1" dirty="0">
                <a:latin typeface="Arial"/>
                <a:cs typeface="Arial"/>
              </a:rPr>
              <a:t>мл – (25 + 25 + 10,35)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=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20" dirty="0">
                <a:latin typeface="Arial"/>
                <a:cs typeface="Arial"/>
              </a:rPr>
              <a:t>119,65 </a:t>
            </a:r>
            <a:r>
              <a:rPr sz="1600" b="1" dirty="0">
                <a:latin typeface="Arial"/>
                <a:cs typeface="Arial"/>
              </a:rPr>
              <a:t>(мл) </a:t>
            </a:r>
            <a:r>
              <a:rPr sz="1600" b="1" dirty="0">
                <a:latin typeface="Symbol"/>
                <a:cs typeface="Symbol"/>
              </a:rPr>
              <a:t>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Arial"/>
                <a:cs typeface="Arial"/>
              </a:rPr>
              <a:t>120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мл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09600" y="254695"/>
            <a:ext cx="1048207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8155" marR="5080" indent="332740" algn="ctr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chemeClr val="tx1"/>
                </a:solidFill>
              </a:rPr>
              <a:t>6. </a:t>
            </a:r>
            <a:r>
              <a:rPr sz="2000" spc="-15" dirty="0">
                <a:solidFill>
                  <a:schemeClr val="tx1"/>
                </a:solidFill>
              </a:rPr>
              <a:t>ВИГОТОВЛЕННЯ </a:t>
            </a:r>
            <a:r>
              <a:rPr sz="2000" spc="-5" dirty="0">
                <a:solidFill>
                  <a:schemeClr val="tx1"/>
                </a:solidFill>
              </a:rPr>
              <a:t>РІДКИХ </a:t>
            </a:r>
            <a:r>
              <a:rPr sz="2000" spc="-10" dirty="0">
                <a:solidFill>
                  <a:schemeClr val="tx1"/>
                </a:solidFill>
              </a:rPr>
              <a:t>ЛІКАРСЬКИХ ФОРМ </a:t>
            </a:r>
            <a:r>
              <a:rPr sz="2000" spc="-15" dirty="0">
                <a:solidFill>
                  <a:schemeClr val="tx1"/>
                </a:solidFill>
              </a:rPr>
              <a:t>ШЛЯХОМ  РОЗЧИНЕННЯ СУХИХ </a:t>
            </a:r>
            <a:r>
              <a:rPr sz="2000" spc="-10" dirty="0">
                <a:solidFill>
                  <a:schemeClr val="tx1"/>
                </a:solidFill>
              </a:rPr>
              <a:t>ЛІКАРСЬКИХ </a:t>
            </a:r>
            <a:r>
              <a:rPr sz="2000" spc="-5" dirty="0">
                <a:solidFill>
                  <a:schemeClr val="tx1"/>
                </a:solidFill>
              </a:rPr>
              <a:t>РЕЧОВИН У </a:t>
            </a:r>
            <a:r>
              <a:rPr sz="2000" spc="-15" dirty="0">
                <a:solidFill>
                  <a:schemeClr val="tx1"/>
                </a:solidFill>
              </a:rPr>
              <a:t>КІЛЬКОСТІ </a:t>
            </a:r>
            <a:r>
              <a:rPr sz="2000" spc="-5" dirty="0">
                <a:solidFill>
                  <a:schemeClr val="tx1"/>
                </a:solidFill>
              </a:rPr>
              <a:t>3</a:t>
            </a:r>
            <a:r>
              <a:rPr sz="2000" spc="135" dirty="0">
                <a:solidFill>
                  <a:schemeClr val="tx1"/>
                </a:solidFill>
              </a:rPr>
              <a:t> </a:t>
            </a:r>
            <a:r>
              <a:rPr sz="2000" spc="-5" dirty="0" smtClean="0">
                <a:solidFill>
                  <a:schemeClr val="tx1"/>
                </a:solidFill>
              </a:rPr>
              <a:t>%</a:t>
            </a:r>
            <a:r>
              <a:rPr lang="uk-UA" sz="2000" spc="-5" dirty="0" smtClean="0">
                <a:solidFill>
                  <a:schemeClr val="tx1"/>
                </a:solidFill>
              </a:rPr>
              <a:t> </a:t>
            </a:r>
            <a:r>
              <a:rPr sz="2000" spc="-70" dirty="0" smtClean="0">
                <a:solidFill>
                  <a:schemeClr val="tx1"/>
                </a:solidFill>
              </a:rPr>
              <a:t>ТА</a:t>
            </a:r>
            <a:r>
              <a:rPr sz="2000" dirty="0" smtClean="0">
                <a:solidFill>
                  <a:schemeClr val="tx1"/>
                </a:solidFill>
              </a:rPr>
              <a:t> </a:t>
            </a:r>
            <a:r>
              <a:rPr sz="2000" spc="-5" dirty="0">
                <a:solidFill>
                  <a:schemeClr val="tx1"/>
                </a:solidFill>
              </a:rPr>
              <a:t>БІЛЬШЕ</a:t>
            </a: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1071" y="2079499"/>
            <a:ext cx="3937000" cy="287959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2144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86934" y="1189101"/>
            <a:ext cx="6547273" cy="3973829"/>
            <a:chOff x="965200" y="1189100"/>
            <a:chExt cx="4910455" cy="3973829"/>
          </a:xfrm>
        </p:grpSpPr>
        <p:sp>
          <p:nvSpPr>
            <p:cNvPr id="3" name="object 3"/>
            <p:cNvSpPr/>
            <p:nvPr/>
          </p:nvSpPr>
          <p:spPr>
            <a:xfrm>
              <a:off x="971550" y="1195323"/>
              <a:ext cx="4897755" cy="3961129"/>
            </a:xfrm>
            <a:custGeom>
              <a:avLst/>
              <a:gdLst/>
              <a:ahLst/>
              <a:cxnLst/>
              <a:rect l="l" t="t" r="r" b="b"/>
              <a:pathLst>
                <a:path w="4897755" h="3961129">
                  <a:moveTo>
                    <a:pt x="4897501" y="0"/>
                  </a:moveTo>
                  <a:lnTo>
                    <a:pt x="0" y="0"/>
                  </a:lnTo>
                  <a:lnTo>
                    <a:pt x="0" y="3960876"/>
                  </a:lnTo>
                  <a:lnTo>
                    <a:pt x="4897501" y="3960876"/>
                  </a:lnTo>
                  <a:lnTo>
                    <a:pt x="4897501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71550" y="1189100"/>
              <a:ext cx="4897755" cy="3973829"/>
            </a:xfrm>
            <a:custGeom>
              <a:avLst/>
              <a:gdLst/>
              <a:ahLst/>
              <a:cxnLst/>
              <a:rect l="l" t="t" r="r" b="b"/>
              <a:pathLst>
                <a:path w="4897755" h="3973829">
                  <a:moveTo>
                    <a:pt x="0" y="0"/>
                  </a:moveTo>
                  <a:lnTo>
                    <a:pt x="0" y="3973449"/>
                  </a:lnTo>
                </a:path>
                <a:path w="4897755" h="3973829">
                  <a:moveTo>
                    <a:pt x="4897501" y="0"/>
                  </a:moveTo>
                  <a:lnTo>
                    <a:pt x="4897501" y="397344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5200" y="1189100"/>
              <a:ext cx="4910455" cy="12700"/>
            </a:xfrm>
            <a:custGeom>
              <a:avLst/>
              <a:gdLst/>
              <a:ahLst/>
              <a:cxnLst/>
              <a:rect l="l" t="t" r="r" b="b"/>
              <a:pathLst>
                <a:path w="4910455" h="12700">
                  <a:moveTo>
                    <a:pt x="0" y="12700"/>
                  </a:moveTo>
                  <a:lnTo>
                    <a:pt x="4910201" y="12700"/>
                  </a:lnTo>
                  <a:lnTo>
                    <a:pt x="4910201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5200" y="5156199"/>
              <a:ext cx="4910455" cy="0"/>
            </a:xfrm>
            <a:custGeom>
              <a:avLst/>
              <a:gdLst/>
              <a:ahLst/>
              <a:cxnLst/>
              <a:rect l="l" t="t" r="r" b="b"/>
              <a:pathLst>
                <a:path w="4910455">
                  <a:moveTo>
                    <a:pt x="0" y="0"/>
                  </a:moveTo>
                  <a:lnTo>
                    <a:pt x="49102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04044" y="1222502"/>
            <a:ext cx="4728633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ППК </a:t>
            </a:r>
            <a:r>
              <a:rPr sz="1800" b="1" spc="-5" dirty="0">
                <a:latin typeface="Arial"/>
                <a:cs typeface="Arial"/>
              </a:rPr>
              <a:t>(лицевий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бік)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tabLst>
                <a:tab pos="2742565" algn="l"/>
              </a:tabLst>
            </a:pPr>
            <a:r>
              <a:rPr sz="1800" b="1" spc="-5" dirty="0">
                <a:latin typeface="Arial"/>
                <a:cs typeface="Arial"/>
              </a:rPr>
              <a:t>Дата	</a:t>
            </a:r>
            <a:r>
              <a:rPr sz="1800" b="1" dirty="0">
                <a:latin typeface="Arial"/>
                <a:cs typeface="Arial"/>
              </a:rPr>
              <a:t>№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рец.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55924" y="2339766"/>
            <a:ext cx="5794803" cy="3426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lang="en-US" dirty="0" err="1"/>
              <a:t>Aquae</a:t>
            </a:r>
            <a:r>
              <a:rPr lang="en-US" dirty="0"/>
              <a:t> </a:t>
            </a:r>
            <a:r>
              <a:rPr lang="en-US" dirty="0" err="1"/>
              <a:t>purificatae</a:t>
            </a:r>
            <a:r>
              <a:rPr lang="en-US" dirty="0"/>
              <a:t> 120 ml </a:t>
            </a:r>
            <a:endParaRPr lang="uk-UA" dirty="0" smtClean="0"/>
          </a:p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lang="en-US" dirty="0" err="1" smtClean="0"/>
              <a:t>Glucosi</a:t>
            </a:r>
            <a:r>
              <a:rPr lang="en-US" dirty="0" smtClean="0"/>
              <a:t> </a:t>
            </a:r>
            <a:r>
              <a:rPr lang="en-US" dirty="0"/>
              <a:t>15,0 </a:t>
            </a:r>
            <a:endParaRPr lang="uk-UA" dirty="0" smtClean="0"/>
          </a:p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lang="en-US" dirty="0" err="1" smtClean="0"/>
              <a:t>Solutionis</a:t>
            </a:r>
            <a:r>
              <a:rPr lang="en-US" dirty="0" smtClean="0"/>
              <a:t> </a:t>
            </a:r>
            <a:r>
              <a:rPr lang="en-US" dirty="0" err="1"/>
              <a:t>Kalii</a:t>
            </a:r>
            <a:r>
              <a:rPr lang="en-US" dirty="0"/>
              <a:t> </a:t>
            </a:r>
            <a:r>
              <a:rPr lang="en-US" dirty="0" err="1"/>
              <a:t>iodidi</a:t>
            </a:r>
            <a:r>
              <a:rPr lang="en-US" dirty="0"/>
              <a:t> 20 % (1 : 5) </a:t>
            </a:r>
            <a:r>
              <a:rPr lang="en-US" dirty="0" smtClean="0"/>
              <a:t>25 </a:t>
            </a:r>
            <a:r>
              <a:rPr lang="en-US" dirty="0"/>
              <a:t>ml </a:t>
            </a:r>
            <a:endParaRPr lang="uk-UA" dirty="0" smtClean="0"/>
          </a:p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lang="en-US" dirty="0" err="1" smtClean="0"/>
              <a:t>Solutionis</a:t>
            </a:r>
            <a:r>
              <a:rPr lang="en-US" dirty="0" smtClean="0"/>
              <a:t> </a:t>
            </a:r>
            <a:r>
              <a:rPr lang="en-US" dirty="0" err="1"/>
              <a:t>Natrii</a:t>
            </a:r>
            <a:r>
              <a:rPr lang="en-US" dirty="0"/>
              <a:t> </a:t>
            </a:r>
            <a:r>
              <a:rPr lang="en-US" dirty="0" err="1"/>
              <a:t>bromidi</a:t>
            </a:r>
            <a:r>
              <a:rPr lang="en-US" dirty="0"/>
              <a:t> 20 % (1 : 5) 25 </a:t>
            </a:r>
            <a:r>
              <a:rPr lang="en-US" dirty="0" smtClean="0"/>
              <a:t>ml</a:t>
            </a:r>
            <a:endParaRPr lang="uk-UA" dirty="0" smtClean="0"/>
          </a:p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lang="uk-UA" sz="1800" dirty="0" smtClean="0">
                <a:latin typeface="Arial"/>
                <a:cs typeface="Arial"/>
              </a:rPr>
              <a:t>_______________________________</a:t>
            </a:r>
            <a:r>
              <a:rPr lang="en-US" dirty="0" smtClean="0"/>
              <a:t>V</a:t>
            </a:r>
            <a:r>
              <a:rPr lang="ru-RU" dirty="0" err="1"/>
              <a:t>заг</a:t>
            </a:r>
            <a:r>
              <a:rPr lang="ru-RU" dirty="0"/>
              <a:t>. = 180 </a:t>
            </a:r>
            <a:r>
              <a:rPr lang="en-US" dirty="0"/>
              <a:t>ml </a:t>
            </a:r>
            <a:endParaRPr lang="uk-UA" dirty="0" smtClean="0"/>
          </a:p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lang="ru-RU" dirty="0" err="1"/>
              <a:t>Приготував</a:t>
            </a:r>
            <a:r>
              <a:rPr lang="ru-RU" dirty="0"/>
              <a:t> : </a:t>
            </a:r>
            <a:endParaRPr lang="ru-RU" dirty="0" smtClean="0"/>
          </a:p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lang="ru-RU" dirty="0" err="1" smtClean="0"/>
              <a:t>Перевірив</a:t>
            </a:r>
            <a:r>
              <a:rPr lang="ru-RU" dirty="0" smtClean="0"/>
              <a:t> :</a:t>
            </a:r>
          </a:p>
          <a:p>
            <a:pPr marL="8255" marR="1740535" indent="-8890">
              <a:lnSpc>
                <a:spcPct val="100000"/>
              </a:lnSpc>
              <a:spcBef>
                <a:spcPts val="100"/>
              </a:spcBef>
            </a:pPr>
            <a:r>
              <a:rPr lang="ru-RU" dirty="0" err="1"/>
              <a:t>Оформлення</a:t>
            </a:r>
            <a:r>
              <a:rPr lang="ru-RU" dirty="0"/>
              <a:t> до </a:t>
            </a:r>
            <a:r>
              <a:rPr lang="ru-RU" dirty="0" err="1"/>
              <a:t>відпуску</a:t>
            </a:r>
            <a:r>
              <a:rPr lang="ru-RU" dirty="0"/>
              <a:t> : № рецепту, </a:t>
            </a:r>
            <a:r>
              <a:rPr lang="ru-RU" dirty="0" err="1"/>
              <a:t>етикетки</a:t>
            </a:r>
            <a:r>
              <a:rPr lang="ru-RU" dirty="0"/>
              <a:t> «</a:t>
            </a:r>
            <a:r>
              <a:rPr lang="ru-RU" dirty="0" err="1"/>
              <a:t>Внутрішнє</a:t>
            </a:r>
            <a:r>
              <a:rPr lang="ru-RU" dirty="0"/>
              <a:t>», («</a:t>
            </a:r>
            <a:r>
              <a:rPr lang="ru-RU" dirty="0" err="1"/>
              <a:t>Мікстура</a:t>
            </a:r>
            <a:r>
              <a:rPr lang="ru-RU" dirty="0"/>
              <a:t>») «</a:t>
            </a:r>
            <a:r>
              <a:rPr lang="ru-RU" dirty="0" err="1"/>
              <a:t>Зберігати</a:t>
            </a:r>
            <a:r>
              <a:rPr lang="ru-RU" dirty="0"/>
              <a:t> у темному і </a:t>
            </a:r>
            <a:r>
              <a:rPr lang="ru-RU" dirty="0" err="1"/>
              <a:t>прохолодному</a:t>
            </a:r>
            <a:r>
              <a:rPr lang="ru-RU" dirty="0"/>
              <a:t> </a:t>
            </a:r>
            <a:r>
              <a:rPr lang="ru-RU" dirty="0" err="1"/>
              <a:t>місці</a:t>
            </a:r>
            <a:r>
              <a:rPr lang="ru-RU" dirty="0"/>
              <a:t>», «</a:t>
            </a:r>
            <a:r>
              <a:rPr lang="ru-RU" dirty="0" err="1"/>
              <a:t>Берегти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»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09134" y="371170"/>
            <a:ext cx="1054692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3375" algn="ctr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chemeClr val="tx1"/>
                </a:solidFill>
              </a:rPr>
              <a:t>6. </a:t>
            </a:r>
            <a:r>
              <a:rPr sz="2000" spc="-15" dirty="0">
                <a:solidFill>
                  <a:schemeClr val="tx1"/>
                </a:solidFill>
              </a:rPr>
              <a:t>ВИГОТОВЛЕННЯ </a:t>
            </a:r>
            <a:r>
              <a:rPr sz="2000" spc="-5" dirty="0">
                <a:solidFill>
                  <a:schemeClr val="tx1"/>
                </a:solidFill>
              </a:rPr>
              <a:t>РІДКИХ </a:t>
            </a:r>
            <a:r>
              <a:rPr sz="2000" spc="-10" dirty="0">
                <a:solidFill>
                  <a:schemeClr val="tx1"/>
                </a:solidFill>
              </a:rPr>
              <a:t>ЛІКАРСЬКИХ ФОРМ </a:t>
            </a:r>
            <a:r>
              <a:rPr sz="2000" spc="-15" dirty="0">
                <a:solidFill>
                  <a:schemeClr val="tx1"/>
                </a:solidFill>
              </a:rPr>
              <a:t>ШЛЯХОМ  РОЗЧИНЕННЯ СУХИХ </a:t>
            </a:r>
            <a:r>
              <a:rPr sz="2000" spc="-10" dirty="0">
                <a:solidFill>
                  <a:schemeClr val="tx1"/>
                </a:solidFill>
              </a:rPr>
              <a:t>ЛІКАРСЬКИХ </a:t>
            </a:r>
            <a:r>
              <a:rPr sz="2000" spc="-5" dirty="0">
                <a:solidFill>
                  <a:schemeClr val="tx1"/>
                </a:solidFill>
              </a:rPr>
              <a:t>РЕЧОВИН У </a:t>
            </a:r>
            <a:r>
              <a:rPr sz="2000" spc="-15" dirty="0">
                <a:solidFill>
                  <a:schemeClr val="tx1"/>
                </a:solidFill>
              </a:rPr>
              <a:t>КІЛЬКОСТІ </a:t>
            </a:r>
            <a:r>
              <a:rPr sz="2000" spc="-5" dirty="0">
                <a:solidFill>
                  <a:schemeClr val="tx1"/>
                </a:solidFill>
              </a:rPr>
              <a:t>3</a:t>
            </a:r>
            <a:r>
              <a:rPr sz="2000" spc="135" dirty="0">
                <a:solidFill>
                  <a:schemeClr val="tx1"/>
                </a:solidFill>
              </a:rPr>
              <a:t> </a:t>
            </a:r>
            <a:r>
              <a:rPr sz="2000" spc="-5" dirty="0" smtClean="0">
                <a:solidFill>
                  <a:schemeClr val="tx1"/>
                </a:solidFill>
              </a:rPr>
              <a:t>%</a:t>
            </a:r>
            <a:r>
              <a:rPr lang="uk-UA" sz="2000" spc="-5" dirty="0" smtClean="0">
                <a:solidFill>
                  <a:schemeClr val="tx1"/>
                </a:solidFill>
              </a:rPr>
              <a:t> </a:t>
            </a:r>
            <a:r>
              <a:rPr sz="2000" spc="-70" dirty="0" smtClean="0">
                <a:solidFill>
                  <a:schemeClr val="tx1"/>
                </a:solidFill>
              </a:rPr>
              <a:t>ТА</a:t>
            </a:r>
            <a:r>
              <a:rPr sz="2000" dirty="0" smtClean="0">
                <a:solidFill>
                  <a:schemeClr val="tx1"/>
                </a:solidFill>
              </a:rPr>
              <a:t> </a:t>
            </a:r>
            <a:r>
              <a:rPr sz="2000" spc="-5" dirty="0">
                <a:solidFill>
                  <a:schemeClr val="tx1"/>
                </a:solidFill>
              </a:rPr>
              <a:t>БІЛЬШЕ</a:t>
            </a: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96807" y="1476755"/>
            <a:ext cx="3179064" cy="368122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540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77301" y="2334768"/>
            <a:ext cx="41148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4587" y="2310688"/>
            <a:ext cx="2407919" cy="83058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b="1" spc="-5" dirty="0">
                <a:latin typeface="Arial"/>
                <a:cs typeface="Arial"/>
              </a:rPr>
              <a:t>Rp.: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Analgini</a:t>
            </a:r>
            <a:endParaRPr sz="1600">
              <a:latin typeface="Arial"/>
              <a:cs typeface="Arial"/>
            </a:endParaRPr>
          </a:p>
          <a:p>
            <a:pPr marL="469900" marR="5080">
              <a:lnSpc>
                <a:spcPct val="110000"/>
              </a:lnSpc>
            </a:pPr>
            <a:r>
              <a:rPr sz="1600" b="1" dirty="0">
                <a:latin typeface="Arial"/>
                <a:cs typeface="Arial"/>
              </a:rPr>
              <a:t>Natrii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bromidi  </a:t>
            </a:r>
            <a:r>
              <a:rPr sz="1600" b="1" spc="-5" dirty="0">
                <a:latin typeface="Arial"/>
                <a:cs typeface="Arial"/>
              </a:rPr>
              <a:t>Glucosi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62190" y="2871217"/>
            <a:ext cx="95419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ana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5,0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8259" y="3115296"/>
            <a:ext cx="6593840" cy="86995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4145">
              <a:lnSpc>
                <a:spcPct val="100000"/>
              </a:lnSpc>
              <a:spcBef>
                <a:spcPts val="290"/>
              </a:spcBef>
            </a:pPr>
            <a:r>
              <a:rPr sz="1600" b="1" dirty="0">
                <a:latin typeface="Arial"/>
                <a:cs typeface="Arial"/>
              </a:rPr>
              <a:t>Aquae </a:t>
            </a:r>
            <a:r>
              <a:rPr sz="1600" b="1" spc="-5" dirty="0">
                <a:latin typeface="Arial"/>
                <a:cs typeface="Arial"/>
              </a:rPr>
              <a:t>purificatae 180 ml</a:t>
            </a:r>
            <a:endParaRPr sz="1600">
              <a:latin typeface="Arial"/>
              <a:cs typeface="Arial"/>
            </a:endParaRPr>
          </a:p>
          <a:p>
            <a:pPr marL="12700" marR="5080" indent="139065">
              <a:lnSpc>
                <a:spcPct val="100000"/>
              </a:lnSpc>
              <a:spcBef>
                <a:spcPts val="215"/>
              </a:spcBef>
              <a:tabLst>
                <a:tab pos="3136900" algn="l"/>
              </a:tabLst>
            </a:pPr>
            <a:r>
              <a:rPr sz="1600" b="1" dirty="0">
                <a:latin typeface="Arial"/>
                <a:cs typeface="Arial"/>
              </a:rPr>
              <a:t>M. D. S. </a:t>
            </a:r>
            <a:r>
              <a:rPr sz="1800" b="1" dirty="0">
                <a:latin typeface="Arial"/>
                <a:cs typeface="Arial"/>
              </a:rPr>
              <a:t>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 день  </a:t>
            </a: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4587" y="4142537"/>
            <a:ext cx="3328247" cy="83058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5842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latin typeface="Arial"/>
                <a:cs typeface="Arial"/>
              </a:rPr>
              <a:t>V </a:t>
            </a:r>
            <a:r>
              <a:rPr sz="1600" spc="-55" dirty="0">
                <a:latin typeface="Arial"/>
                <a:cs typeface="Arial"/>
              </a:rPr>
              <a:t>заг.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180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мл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600" dirty="0">
                <a:latin typeface="Arial"/>
                <a:cs typeface="Arial"/>
              </a:rPr>
              <a:t>% </a:t>
            </a:r>
            <a:r>
              <a:rPr sz="1600" spc="-5" dirty="0">
                <a:latin typeface="Arial"/>
                <a:cs typeface="Arial"/>
              </a:rPr>
              <a:t>анальгіну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180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3,0</a:t>
            </a:r>
            <a:endParaRPr sz="1600">
              <a:latin typeface="Arial"/>
              <a:cs typeface="Arial"/>
            </a:endParaRPr>
          </a:p>
          <a:p>
            <a:pPr marL="132715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72526" y="4702810"/>
            <a:ext cx="117432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 </a:t>
            </a:r>
            <a:r>
              <a:rPr sz="1600" spc="-5" dirty="0">
                <a:latin typeface="Arial"/>
                <a:cs typeface="Arial"/>
              </a:rPr>
              <a:t>1,7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4587" y="4971542"/>
            <a:ext cx="14249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%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глюкози: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96526" y="4678497"/>
            <a:ext cx="3252893" cy="56261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dirty="0">
                <a:latin typeface="Arial"/>
                <a:cs typeface="Arial"/>
              </a:rPr>
              <a:t>кількість </a:t>
            </a:r>
            <a:r>
              <a:rPr sz="1600" spc="-5" dirty="0">
                <a:latin typeface="Arial"/>
                <a:cs typeface="Arial"/>
              </a:rPr>
              <a:t>кожної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речовини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95"/>
              </a:spcBef>
            </a:pPr>
            <a:r>
              <a:rPr sz="1600" dirty="0">
                <a:latin typeface="Arial"/>
                <a:cs typeface="Arial"/>
              </a:rPr>
              <a:t>менше 3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67525" y="4947463"/>
            <a:ext cx="3078480" cy="5619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290"/>
              </a:spcBef>
            </a:pPr>
            <a:r>
              <a:rPr sz="1600" spc="-5" dirty="0">
                <a:latin typeface="Arial"/>
                <a:cs typeface="Arial"/>
              </a:rPr>
              <a:t>180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5,0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  <a:tabLst>
                <a:tab pos="1440815" algn="l"/>
              </a:tabLst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– х	х = </a:t>
            </a:r>
            <a:r>
              <a:rPr sz="1600" spc="-5" dirty="0">
                <a:latin typeface="Arial"/>
                <a:cs typeface="Arial"/>
              </a:rPr>
              <a:t>2,8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0787" y="5507991"/>
            <a:ext cx="455506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Сума </a:t>
            </a:r>
            <a:r>
              <a:rPr sz="1600" dirty="0">
                <a:latin typeface="Arial"/>
                <a:cs typeface="Arial"/>
              </a:rPr>
              <a:t>сухих </a:t>
            </a:r>
            <a:r>
              <a:rPr sz="1600" spc="-10" dirty="0">
                <a:latin typeface="Arial"/>
                <a:cs typeface="Arial"/>
              </a:rPr>
              <a:t>речовин </a:t>
            </a:r>
            <a:r>
              <a:rPr sz="1600" dirty="0">
                <a:latin typeface="Arial"/>
                <a:cs typeface="Arial"/>
              </a:rPr>
              <a:t>: </a:t>
            </a:r>
            <a:r>
              <a:rPr sz="1600" spc="-5" dirty="0">
                <a:latin typeface="Arial"/>
                <a:cs typeface="Arial"/>
              </a:rPr>
              <a:t>3,0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5,0 </a:t>
            </a:r>
            <a:r>
              <a:rPr sz="1600" dirty="0">
                <a:latin typeface="Arial"/>
                <a:cs typeface="Arial"/>
              </a:rPr>
              <a:t>=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8,0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4587" y="5776215"/>
            <a:ext cx="230293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% сухих </a:t>
            </a:r>
            <a:r>
              <a:rPr sz="1600" spc="-10" dirty="0">
                <a:latin typeface="Arial"/>
                <a:cs typeface="Arial"/>
              </a:rPr>
              <a:t>речовин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81926" y="5752135"/>
            <a:ext cx="1585807" cy="5619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spc="-5" dirty="0">
                <a:latin typeface="Arial"/>
                <a:cs typeface="Arial"/>
              </a:rPr>
              <a:t>180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8,0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600" spc="-5" dirty="0">
                <a:latin typeface="Arial"/>
                <a:cs typeface="Arial"/>
              </a:rPr>
              <a:t>100 </a:t>
            </a:r>
            <a:r>
              <a:rPr sz="1600" dirty="0">
                <a:latin typeface="Arial"/>
                <a:cs typeface="Arial"/>
              </a:rPr>
              <a:t>мл –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91726" y="6044439"/>
            <a:ext cx="195241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х = </a:t>
            </a:r>
            <a:r>
              <a:rPr sz="1600" spc="-5" dirty="0">
                <a:latin typeface="Arial"/>
                <a:cs typeface="Arial"/>
              </a:rPr>
              <a:t>4,4 </a:t>
            </a:r>
            <a:r>
              <a:rPr sz="1600" dirty="0">
                <a:latin typeface="Arial"/>
                <a:cs typeface="Arial"/>
              </a:rPr>
              <a:t>% &gt; 3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1785" y="6315709"/>
            <a:ext cx="4290907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latin typeface="Arial"/>
                <a:cs typeface="Arial"/>
              </a:rPr>
              <a:t>КЗО </a:t>
            </a:r>
            <a:r>
              <a:rPr sz="1800" b="1" spc="-10" dirty="0">
                <a:latin typeface="Arial"/>
                <a:cs typeface="Arial"/>
              </a:rPr>
              <a:t>необхідно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враховувати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615940" y="4077081"/>
            <a:ext cx="95673" cy="929005"/>
          </a:xfrm>
          <a:custGeom>
            <a:avLst/>
            <a:gdLst/>
            <a:ahLst/>
            <a:cxnLst/>
            <a:rect l="l" t="t" r="r" b="b"/>
            <a:pathLst>
              <a:path w="71754" h="929004">
                <a:moveTo>
                  <a:pt x="0" y="0"/>
                </a:moveTo>
                <a:lnTo>
                  <a:pt x="13954" y="468"/>
                </a:lnTo>
                <a:lnTo>
                  <a:pt x="25336" y="1746"/>
                </a:lnTo>
                <a:lnTo>
                  <a:pt x="33004" y="3643"/>
                </a:lnTo>
                <a:lnTo>
                  <a:pt x="35814" y="5969"/>
                </a:lnTo>
                <a:lnTo>
                  <a:pt x="35814" y="470408"/>
                </a:lnTo>
                <a:lnTo>
                  <a:pt x="38623" y="472733"/>
                </a:lnTo>
                <a:lnTo>
                  <a:pt x="46291" y="474630"/>
                </a:lnTo>
                <a:lnTo>
                  <a:pt x="57673" y="475908"/>
                </a:lnTo>
                <a:lnTo>
                  <a:pt x="71628" y="476377"/>
                </a:lnTo>
                <a:lnTo>
                  <a:pt x="57673" y="476845"/>
                </a:lnTo>
                <a:lnTo>
                  <a:pt x="46291" y="478123"/>
                </a:lnTo>
                <a:lnTo>
                  <a:pt x="38623" y="480020"/>
                </a:lnTo>
                <a:lnTo>
                  <a:pt x="35814" y="482346"/>
                </a:lnTo>
                <a:lnTo>
                  <a:pt x="35814" y="922909"/>
                </a:lnTo>
                <a:lnTo>
                  <a:pt x="33004" y="925234"/>
                </a:lnTo>
                <a:lnTo>
                  <a:pt x="25336" y="927131"/>
                </a:lnTo>
                <a:lnTo>
                  <a:pt x="13954" y="928409"/>
                </a:lnTo>
                <a:lnTo>
                  <a:pt x="0" y="928878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2418080" y="1164337"/>
            <a:ext cx="9413240" cy="1104265"/>
            <a:chOff x="1813560" y="1164336"/>
            <a:chExt cx="7059930" cy="110426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3852" y="1171181"/>
              <a:ext cx="6924294" cy="102033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3560" y="1164336"/>
              <a:ext cx="7059930" cy="110413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9953" y="1197483"/>
              <a:ext cx="6838950" cy="93497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909953" y="1197483"/>
              <a:ext cx="6838950" cy="935355"/>
            </a:xfrm>
            <a:custGeom>
              <a:avLst/>
              <a:gdLst/>
              <a:ahLst/>
              <a:cxnLst/>
              <a:rect l="l" t="t" r="r" b="b"/>
              <a:pathLst>
                <a:path w="6838950" h="935355">
                  <a:moveTo>
                    <a:pt x="0" y="155828"/>
                  </a:moveTo>
                  <a:lnTo>
                    <a:pt x="7940" y="106558"/>
                  </a:lnTo>
                  <a:lnTo>
                    <a:pt x="30053" y="63779"/>
                  </a:lnTo>
                  <a:lnTo>
                    <a:pt x="63779" y="30053"/>
                  </a:lnTo>
                  <a:lnTo>
                    <a:pt x="106558" y="7940"/>
                  </a:lnTo>
                  <a:lnTo>
                    <a:pt x="155829" y="0"/>
                  </a:lnTo>
                  <a:lnTo>
                    <a:pt x="6683121" y="0"/>
                  </a:lnTo>
                  <a:lnTo>
                    <a:pt x="6732391" y="7940"/>
                  </a:lnTo>
                  <a:lnTo>
                    <a:pt x="6775170" y="30053"/>
                  </a:lnTo>
                  <a:lnTo>
                    <a:pt x="6808896" y="63779"/>
                  </a:lnTo>
                  <a:lnTo>
                    <a:pt x="6831009" y="106558"/>
                  </a:lnTo>
                  <a:lnTo>
                    <a:pt x="6838950" y="155828"/>
                  </a:lnTo>
                  <a:lnTo>
                    <a:pt x="6838950" y="779144"/>
                  </a:lnTo>
                  <a:lnTo>
                    <a:pt x="6831009" y="828415"/>
                  </a:lnTo>
                  <a:lnTo>
                    <a:pt x="6808896" y="871194"/>
                  </a:lnTo>
                  <a:lnTo>
                    <a:pt x="6775170" y="904920"/>
                  </a:lnTo>
                  <a:lnTo>
                    <a:pt x="6732391" y="927033"/>
                  </a:lnTo>
                  <a:lnTo>
                    <a:pt x="6683121" y="934974"/>
                  </a:lnTo>
                  <a:lnTo>
                    <a:pt x="155829" y="934974"/>
                  </a:lnTo>
                  <a:lnTo>
                    <a:pt x="106558" y="927033"/>
                  </a:lnTo>
                  <a:lnTo>
                    <a:pt x="63779" y="904920"/>
                  </a:lnTo>
                  <a:lnTo>
                    <a:pt x="30053" y="871194"/>
                  </a:lnTo>
                  <a:lnTo>
                    <a:pt x="7940" y="828415"/>
                  </a:lnTo>
                  <a:lnTo>
                    <a:pt x="0" y="779144"/>
                  </a:lnTo>
                  <a:lnTo>
                    <a:pt x="0" y="155828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638552" y="1234440"/>
            <a:ext cx="898313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Якщо </a:t>
            </a:r>
            <a:r>
              <a:rPr sz="1800" spc="-5" dirty="0">
                <a:latin typeface="Arial"/>
                <a:cs typeface="Arial"/>
              </a:rPr>
              <a:t>до складу </a:t>
            </a:r>
            <a:r>
              <a:rPr sz="1800" dirty="0">
                <a:latin typeface="Arial"/>
                <a:cs typeface="Arial"/>
              </a:rPr>
              <a:t>пропису </a:t>
            </a:r>
            <a:r>
              <a:rPr sz="1800" spc="-15" dirty="0">
                <a:latin typeface="Arial"/>
                <a:cs typeface="Arial"/>
              </a:rPr>
              <a:t>входять </a:t>
            </a:r>
            <a:r>
              <a:rPr sz="1800" dirty="0">
                <a:latin typeface="Arial"/>
                <a:cs typeface="Arial"/>
              </a:rPr>
              <a:t>декілька сухих </a:t>
            </a:r>
            <a:r>
              <a:rPr sz="1800" spc="-10" dirty="0">
                <a:latin typeface="Arial"/>
                <a:cs typeface="Arial"/>
              </a:rPr>
              <a:t>речовин,  </a:t>
            </a:r>
            <a:r>
              <a:rPr sz="1800" spc="-5" dirty="0">
                <a:latin typeface="Arial"/>
                <a:cs typeface="Arial"/>
              </a:rPr>
              <a:t>концентровані </a:t>
            </a:r>
            <a:r>
              <a:rPr sz="1800" spc="-15" dirty="0">
                <a:latin typeface="Arial"/>
                <a:cs typeface="Arial"/>
              </a:rPr>
              <a:t>розчини </a:t>
            </a:r>
            <a:r>
              <a:rPr sz="1800" dirty="0">
                <a:latin typeface="Arial"/>
                <a:cs typeface="Arial"/>
              </a:rPr>
              <a:t>яких </a:t>
            </a:r>
            <a:r>
              <a:rPr sz="1800" spc="-5" dirty="0">
                <a:latin typeface="Arial"/>
                <a:cs typeface="Arial"/>
              </a:rPr>
              <a:t>відсутні, їх відсотковий вміст  </a:t>
            </a:r>
            <a:r>
              <a:rPr sz="1800" spc="-15" dirty="0">
                <a:latin typeface="Arial"/>
                <a:cs typeface="Arial"/>
              </a:rPr>
              <a:t>розраховують </a:t>
            </a:r>
            <a:r>
              <a:rPr sz="1800" dirty="0">
                <a:latin typeface="Arial"/>
                <a:cs typeface="Arial"/>
              </a:rPr>
              <a:t>за </a:t>
            </a:r>
            <a:r>
              <a:rPr sz="1800" spc="-5" dirty="0">
                <a:latin typeface="Arial"/>
                <a:cs typeface="Arial"/>
              </a:rPr>
              <a:t>сумарною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кількістю.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8009" y="1184911"/>
            <a:ext cx="1655233" cy="954405"/>
            <a:chOff x="238506" y="1184910"/>
            <a:chExt cx="1241425" cy="954405"/>
          </a:xfrm>
        </p:grpSpPr>
        <p:sp>
          <p:nvSpPr>
            <p:cNvPr id="24" name="object 24"/>
            <p:cNvSpPr/>
            <p:nvPr/>
          </p:nvSpPr>
          <p:spPr>
            <a:xfrm>
              <a:off x="251079" y="1197483"/>
              <a:ext cx="1216660" cy="929005"/>
            </a:xfrm>
            <a:custGeom>
              <a:avLst/>
              <a:gdLst/>
              <a:ahLst/>
              <a:cxnLst/>
              <a:rect l="l" t="t" r="r" b="b"/>
              <a:pathLst>
                <a:path w="1216660" h="929005">
                  <a:moveTo>
                    <a:pt x="29032" y="232155"/>
                  </a:moveTo>
                  <a:lnTo>
                    <a:pt x="0" y="232155"/>
                  </a:lnTo>
                  <a:lnTo>
                    <a:pt x="0" y="696594"/>
                  </a:lnTo>
                  <a:lnTo>
                    <a:pt x="29032" y="696594"/>
                  </a:lnTo>
                  <a:lnTo>
                    <a:pt x="29032" y="232155"/>
                  </a:lnTo>
                  <a:close/>
                </a:path>
                <a:path w="1216660" h="929005">
                  <a:moveTo>
                    <a:pt x="116116" y="232155"/>
                  </a:moveTo>
                  <a:lnTo>
                    <a:pt x="58051" y="232155"/>
                  </a:lnTo>
                  <a:lnTo>
                    <a:pt x="58051" y="696594"/>
                  </a:lnTo>
                  <a:lnTo>
                    <a:pt x="116116" y="696594"/>
                  </a:lnTo>
                  <a:lnTo>
                    <a:pt x="116116" y="232155"/>
                  </a:lnTo>
                  <a:close/>
                </a:path>
                <a:path w="1216660" h="929005">
                  <a:moveTo>
                    <a:pt x="751713" y="0"/>
                  </a:moveTo>
                  <a:lnTo>
                    <a:pt x="751713" y="232155"/>
                  </a:lnTo>
                  <a:lnTo>
                    <a:pt x="145135" y="232155"/>
                  </a:lnTo>
                  <a:lnTo>
                    <a:pt x="145135" y="696594"/>
                  </a:lnTo>
                  <a:lnTo>
                    <a:pt x="751713" y="696594"/>
                  </a:lnTo>
                  <a:lnTo>
                    <a:pt x="751713" y="928877"/>
                  </a:lnTo>
                  <a:lnTo>
                    <a:pt x="1216152" y="464438"/>
                  </a:lnTo>
                  <a:lnTo>
                    <a:pt x="751713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1079" y="1197483"/>
              <a:ext cx="1216660" cy="929005"/>
            </a:xfrm>
            <a:custGeom>
              <a:avLst/>
              <a:gdLst/>
              <a:ahLst/>
              <a:cxnLst/>
              <a:rect l="l" t="t" r="r" b="b"/>
              <a:pathLst>
                <a:path w="1216660" h="929005">
                  <a:moveTo>
                    <a:pt x="0" y="232155"/>
                  </a:moveTo>
                  <a:lnTo>
                    <a:pt x="29032" y="232155"/>
                  </a:lnTo>
                  <a:lnTo>
                    <a:pt x="29032" y="696594"/>
                  </a:lnTo>
                  <a:lnTo>
                    <a:pt x="0" y="696594"/>
                  </a:lnTo>
                  <a:lnTo>
                    <a:pt x="0" y="232155"/>
                  </a:lnTo>
                  <a:close/>
                </a:path>
                <a:path w="1216660" h="929005">
                  <a:moveTo>
                    <a:pt x="58051" y="232155"/>
                  </a:moveTo>
                  <a:lnTo>
                    <a:pt x="116116" y="232155"/>
                  </a:lnTo>
                  <a:lnTo>
                    <a:pt x="116116" y="696594"/>
                  </a:lnTo>
                  <a:lnTo>
                    <a:pt x="58051" y="696594"/>
                  </a:lnTo>
                  <a:lnTo>
                    <a:pt x="58051" y="232155"/>
                  </a:lnTo>
                  <a:close/>
                </a:path>
                <a:path w="1216660" h="929005">
                  <a:moveTo>
                    <a:pt x="145135" y="232155"/>
                  </a:moveTo>
                  <a:lnTo>
                    <a:pt x="751713" y="232155"/>
                  </a:lnTo>
                  <a:lnTo>
                    <a:pt x="751713" y="0"/>
                  </a:lnTo>
                  <a:lnTo>
                    <a:pt x="1216152" y="464438"/>
                  </a:lnTo>
                  <a:lnTo>
                    <a:pt x="751713" y="928877"/>
                  </a:lnTo>
                  <a:lnTo>
                    <a:pt x="751713" y="696594"/>
                  </a:lnTo>
                  <a:lnTo>
                    <a:pt x="145135" y="696594"/>
                  </a:lnTo>
                  <a:lnTo>
                    <a:pt x="145135" y="232155"/>
                  </a:lnTo>
                  <a:close/>
                </a:path>
              </a:pathLst>
            </a:custGeom>
            <a:ln w="25146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78689" y="1441450"/>
            <a:ext cx="817033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solidFill>
                  <a:srgbClr val="FFFFFF"/>
                </a:solidFill>
                <a:latin typeface="Arial"/>
                <a:cs typeface="Arial"/>
              </a:rPr>
              <a:t>NB!</a:t>
            </a:r>
            <a:endParaRPr sz="26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519853" y="253661"/>
            <a:ext cx="9652000" cy="818557"/>
          </a:xfrm>
          <a:prstGeom prst="rect">
            <a:avLst/>
          </a:prstGeom>
        </p:spPr>
        <p:txBody>
          <a:bodyPr vert="horz" wrap="square" lIns="0" tIns="201041" rIns="0" bIns="0" rtlCol="0">
            <a:spAutoFit/>
          </a:bodyPr>
          <a:lstStyle/>
          <a:p>
            <a:pPr marL="243204" marR="5080" indent="33274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6. </a:t>
            </a:r>
            <a:r>
              <a:rPr sz="2000" spc="-15" dirty="0"/>
              <a:t>ВИГОТОВЛЕННЯ </a:t>
            </a:r>
            <a:r>
              <a:rPr sz="2000" spc="-5" dirty="0"/>
              <a:t>РІДКИХ </a:t>
            </a:r>
            <a:r>
              <a:rPr sz="2000" spc="-10" dirty="0"/>
              <a:t>ЛІКАРСЬКИХ ФОРМ </a:t>
            </a:r>
            <a:r>
              <a:rPr sz="2000" spc="-15" dirty="0"/>
              <a:t>ШЛЯХОМ  РОЗЧИНЕННЯ СУХИХ </a:t>
            </a:r>
            <a:r>
              <a:rPr sz="2000" spc="-10" dirty="0"/>
              <a:t>ЛІКАРСЬКИХ </a:t>
            </a:r>
            <a:r>
              <a:rPr sz="2000" spc="-5" dirty="0"/>
              <a:t>РЕЧОВИН У </a:t>
            </a:r>
            <a:r>
              <a:rPr sz="2000" spc="-15" dirty="0"/>
              <a:t>КІЛЬКОСТІ </a:t>
            </a:r>
            <a:r>
              <a:rPr sz="2000" spc="-5" dirty="0"/>
              <a:t>3</a:t>
            </a:r>
            <a:r>
              <a:rPr sz="2000" spc="135" dirty="0"/>
              <a:t> </a:t>
            </a:r>
            <a:r>
              <a:rPr sz="2000" spc="-5" dirty="0" smtClean="0"/>
              <a:t>%</a:t>
            </a:r>
            <a:r>
              <a:rPr lang="en-US" sz="2000" spc="-5" dirty="0" smtClean="0"/>
              <a:t> </a:t>
            </a:r>
            <a:r>
              <a:rPr lang="uk-UA" sz="2000" spc="-5" dirty="0" smtClean="0"/>
              <a:t>та більше</a:t>
            </a:r>
            <a:endParaRPr sz="2000" spc="-5" dirty="0"/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1578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38336" y="3428998"/>
            <a:ext cx="2866813" cy="3303270"/>
            <a:chOff x="6778752" y="3428998"/>
            <a:chExt cx="2150110" cy="3303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78752" y="3428998"/>
              <a:ext cx="2028444" cy="33032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8754" y="6032754"/>
              <a:ext cx="609600" cy="6096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14588" y="2710689"/>
            <a:ext cx="7212753" cy="3349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Rp.: </a:t>
            </a:r>
            <a:r>
              <a:rPr sz="1800" b="1" dirty="0">
                <a:latin typeface="Arial"/>
                <a:cs typeface="Arial"/>
              </a:rPr>
              <a:t>Kalii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bromidi</a:t>
            </a:r>
            <a:endParaRPr sz="1800" dirty="0">
              <a:latin typeface="Arial"/>
              <a:cs typeface="Arial"/>
            </a:endParaRPr>
          </a:p>
          <a:p>
            <a:pPr marL="512445" marR="2425065" indent="8255">
              <a:lnSpc>
                <a:spcPct val="80000"/>
              </a:lnSpc>
              <a:spcBef>
                <a:spcPts val="215"/>
              </a:spcBef>
            </a:pPr>
            <a:r>
              <a:rPr sz="1800" b="1" dirty="0">
                <a:latin typeface="Arial"/>
                <a:cs typeface="Arial"/>
              </a:rPr>
              <a:t>Natrii bromidi ana 2,0  Aquae Menthae </a:t>
            </a:r>
            <a:r>
              <a:rPr sz="1800" b="1" spc="-5" dirty="0">
                <a:latin typeface="Arial"/>
                <a:cs typeface="Arial"/>
              </a:rPr>
              <a:t>200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ml</a:t>
            </a:r>
            <a:endParaRPr sz="1800" dirty="0">
              <a:latin typeface="Arial"/>
              <a:cs typeface="Arial"/>
            </a:endParaRPr>
          </a:p>
          <a:p>
            <a:pPr marL="520700">
              <a:lnSpc>
                <a:spcPts val="1580"/>
              </a:lnSpc>
            </a:pPr>
            <a:r>
              <a:rPr sz="1800" b="1" dirty="0">
                <a:latin typeface="Arial"/>
                <a:cs typeface="Arial"/>
              </a:rPr>
              <a:t>M. D. S. По 1 </a:t>
            </a:r>
            <a:r>
              <a:rPr sz="1800" b="1" spc="-15" dirty="0">
                <a:latin typeface="Arial"/>
                <a:cs typeface="Arial"/>
              </a:rPr>
              <a:t>столовій </a:t>
            </a:r>
            <a:r>
              <a:rPr sz="1800" b="1" spc="-10" dirty="0">
                <a:latin typeface="Arial"/>
                <a:cs typeface="Arial"/>
              </a:rPr>
              <a:t>ложці </a:t>
            </a:r>
            <a:r>
              <a:rPr sz="1800" b="1" dirty="0">
                <a:latin typeface="Arial"/>
                <a:cs typeface="Arial"/>
              </a:rPr>
              <a:t>3 рази на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день</a:t>
            </a:r>
            <a:endParaRPr sz="1800" dirty="0">
              <a:latin typeface="Arial"/>
              <a:cs typeface="Arial"/>
            </a:endParaRPr>
          </a:p>
          <a:p>
            <a:pPr marL="330200">
              <a:lnSpc>
                <a:spcPts val="2010"/>
              </a:lnSpc>
              <a:tabLst>
                <a:tab pos="3454400" algn="l"/>
              </a:tabLst>
            </a:pPr>
            <a:r>
              <a:rPr sz="1800" b="1" spc="-5" dirty="0">
                <a:latin typeface="Arial"/>
                <a:cs typeface="Arial"/>
              </a:rPr>
              <a:t>Підпис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	Печатка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лікаря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 dirty="0">
              <a:latin typeface="Arial"/>
              <a:cs typeface="Arial"/>
            </a:endParaRPr>
          </a:p>
          <a:p>
            <a:pPr marL="1968500" marR="974090" indent="635">
              <a:lnSpc>
                <a:spcPct val="81500"/>
              </a:lnSpc>
              <a:tabLst>
                <a:tab pos="3594100" algn="l"/>
              </a:tabLst>
            </a:pPr>
            <a:r>
              <a:rPr sz="2000" b="1" spc="-5" dirty="0">
                <a:latin typeface="Arial"/>
                <a:cs typeface="Arial"/>
              </a:rPr>
              <a:t>ППК (лицевий бік)  </a:t>
            </a:r>
            <a:r>
              <a:rPr sz="1800" spc="-20" dirty="0">
                <a:latin typeface="Arial"/>
                <a:cs typeface="Arial"/>
              </a:rPr>
              <a:t>Дата	</a:t>
            </a:r>
            <a:r>
              <a:rPr sz="1800" dirty="0">
                <a:latin typeface="Arial"/>
                <a:cs typeface="Arial"/>
              </a:rPr>
              <a:t>№ рец.  </a:t>
            </a:r>
            <a:endParaRPr lang="uk-UA" sz="1800" dirty="0" smtClean="0">
              <a:latin typeface="Arial"/>
              <a:cs typeface="Arial"/>
            </a:endParaRPr>
          </a:p>
          <a:p>
            <a:pPr marL="1968500" marR="974090" indent="635">
              <a:lnSpc>
                <a:spcPct val="81500"/>
              </a:lnSpc>
              <a:tabLst>
                <a:tab pos="3594100" algn="l"/>
              </a:tabLst>
            </a:pPr>
            <a:r>
              <a:rPr sz="1800" spc="-5" dirty="0" err="1" smtClean="0">
                <a:latin typeface="Arial"/>
                <a:cs typeface="Arial"/>
              </a:rPr>
              <a:t>Aquae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Menthae 200 ml  </a:t>
            </a:r>
            <a:endParaRPr lang="uk-UA" sz="1800" spc="-5" dirty="0" smtClean="0">
              <a:latin typeface="Arial"/>
              <a:cs typeface="Arial"/>
            </a:endParaRPr>
          </a:p>
          <a:p>
            <a:pPr marL="1968500" marR="974090" indent="635">
              <a:lnSpc>
                <a:spcPct val="81500"/>
              </a:lnSpc>
              <a:tabLst>
                <a:tab pos="3594100" algn="l"/>
              </a:tabLst>
            </a:pPr>
            <a:r>
              <a:rPr sz="1800" spc="-5" dirty="0" err="1" smtClean="0">
                <a:latin typeface="Arial"/>
                <a:cs typeface="Arial"/>
              </a:rPr>
              <a:t>Kalii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bromidi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2,0</a:t>
            </a:r>
            <a:endParaRPr sz="1800" dirty="0">
              <a:latin typeface="Arial"/>
              <a:cs typeface="Arial"/>
            </a:endParaRPr>
          </a:p>
          <a:p>
            <a:pPr marL="1968500" marR="1692910" indent="12065">
              <a:lnSpc>
                <a:spcPct val="8000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Natrii bromidi</a:t>
            </a:r>
            <a:r>
              <a:rPr sz="1800" u="heavy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2,0 </a:t>
            </a:r>
            <a:r>
              <a:rPr sz="1800" dirty="0">
                <a:latin typeface="Arial"/>
                <a:cs typeface="Arial"/>
              </a:rPr>
              <a:t> </a:t>
            </a:r>
            <a:endParaRPr lang="uk-UA" sz="1800" dirty="0" smtClean="0">
              <a:latin typeface="Arial"/>
              <a:cs typeface="Arial"/>
            </a:endParaRPr>
          </a:p>
          <a:p>
            <a:pPr marL="1968500" marR="1692910" indent="12065">
              <a:lnSpc>
                <a:spcPct val="80000"/>
              </a:lnSpc>
            </a:pPr>
            <a:r>
              <a:rPr sz="1800" spc="-45" dirty="0" err="1" smtClean="0">
                <a:latin typeface="Arial"/>
                <a:cs typeface="Arial"/>
              </a:rPr>
              <a:t>Vзаг</a:t>
            </a:r>
            <a:r>
              <a:rPr sz="1800" spc="-45" dirty="0">
                <a:latin typeface="Arial"/>
                <a:cs typeface="Arial"/>
              </a:rPr>
              <a:t>.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200 ml  </a:t>
            </a:r>
            <a:endParaRPr lang="uk-UA" sz="1800" spc="-5" dirty="0" smtClean="0">
              <a:latin typeface="Arial"/>
              <a:cs typeface="Arial"/>
            </a:endParaRPr>
          </a:p>
          <a:p>
            <a:pPr marL="1968500" marR="1692910" indent="12065">
              <a:lnSpc>
                <a:spcPct val="80000"/>
              </a:lnSpc>
            </a:pPr>
            <a:r>
              <a:rPr sz="1800" b="1" spc="-10" dirty="0" err="1" smtClean="0">
                <a:latin typeface="Arial"/>
                <a:cs typeface="Arial"/>
              </a:rPr>
              <a:t>Приготував</a:t>
            </a:r>
            <a:r>
              <a:rPr sz="1800" b="1" spc="-10" dirty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1943100">
              <a:lnSpc>
                <a:spcPts val="1860"/>
              </a:lnSpc>
            </a:pPr>
            <a:r>
              <a:rPr sz="1800" b="1" dirty="0">
                <a:latin typeface="Arial"/>
                <a:cs typeface="Arial"/>
              </a:rPr>
              <a:t>Перевірив: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28951" y="963167"/>
            <a:ext cx="9731587" cy="1814830"/>
            <a:chOff x="1521713" y="963167"/>
            <a:chExt cx="7298690" cy="18148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3905" y="963167"/>
              <a:ext cx="7286244" cy="18143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1713" y="1078991"/>
              <a:ext cx="7122414" cy="165277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0006" y="989456"/>
              <a:ext cx="7200900" cy="172897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80006" y="989456"/>
              <a:ext cx="7200900" cy="1729105"/>
            </a:xfrm>
            <a:custGeom>
              <a:avLst/>
              <a:gdLst/>
              <a:ahLst/>
              <a:cxnLst/>
              <a:rect l="l" t="t" r="r" b="b"/>
              <a:pathLst>
                <a:path w="7200900" h="1729105">
                  <a:moveTo>
                    <a:pt x="0" y="288163"/>
                  </a:moveTo>
                  <a:lnTo>
                    <a:pt x="3772" y="241425"/>
                  </a:lnTo>
                  <a:lnTo>
                    <a:pt x="14692" y="197087"/>
                  </a:lnTo>
                  <a:lnTo>
                    <a:pt x="32167" y="155743"/>
                  </a:lnTo>
                  <a:lnTo>
                    <a:pt x="55603" y="117985"/>
                  </a:lnTo>
                  <a:lnTo>
                    <a:pt x="84407" y="84407"/>
                  </a:lnTo>
                  <a:lnTo>
                    <a:pt x="117985" y="55603"/>
                  </a:lnTo>
                  <a:lnTo>
                    <a:pt x="155743" y="32167"/>
                  </a:lnTo>
                  <a:lnTo>
                    <a:pt x="197087" y="14692"/>
                  </a:lnTo>
                  <a:lnTo>
                    <a:pt x="241425" y="3772"/>
                  </a:lnTo>
                  <a:lnTo>
                    <a:pt x="288163" y="0"/>
                  </a:lnTo>
                  <a:lnTo>
                    <a:pt x="6912737" y="0"/>
                  </a:lnTo>
                  <a:lnTo>
                    <a:pt x="6959474" y="3772"/>
                  </a:lnTo>
                  <a:lnTo>
                    <a:pt x="7003812" y="14692"/>
                  </a:lnTo>
                  <a:lnTo>
                    <a:pt x="7045156" y="32167"/>
                  </a:lnTo>
                  <a:lnTo>
                    <a:pt x="7082914" y="55603"/>
                  </a:lnTo>
                  <a:lnTo>
                    <a:pt x="7116492" y="84407"/>
                  </a:lnTo>
                  <a:lnTo>
                    <a:pt x="7145296" y="117985"/>
                  </a:lnTo>
                  <a:lnTo>
                    <a:pt x="7168732" y="155743"/>
                  </a:lnTo>
                  <a:lnTo>
                    <a:pt x="7186207" y="197087"/>
                  </a:lnTo>
                  <a:lnTo>
                    <a:pt x="7197127" y="241425"/>
                  </a:lnTo>
                  <a:lnTo>
                    <a:pt x="7200900" y="288163"/>
                  </a:lnTo>
                  <a:lnTo>
                    <a:pt x="7200900" y="1440814"/>
                  </a:lnTo>
                  <a:lnTo>
                    <a:pt x="7197127" y="1487552"/>
                  </a:lnTo>
                  <a:lnTo>
                    <a:pt x="7186207" y="1531890"/>
                  </a:lnTo>
                  <a:lnTo>
                    <a:pt x="7168732" y="1573234"/>
                  </a:lnTo>
                  <a:lnTo>
                    <a:pt x="7145296" y="1610992"/>
                  </a:lnTo>
                  <a:lnTo>
                    <a:pt x="7116492" y="1644570"/>
                  </a:lnTo>
                  <a:lnTo>
                    <a:pt x="7082914" y="1673374"/>
                  </a:lnTo>
                  <a:lnTo>
                    <a:pt x="7045156" y="1696810"/>
                  </a:lnTo>
                  <a:lnTo>
                    <a:pt x="7003812" y="1714285"/>
                  </a:lnTo>
                  <a:lnTo>
                    <a:pt x="6959474" y="1725205"/>
                  </a:lnTo>
                  <a:lnTo>
                    <a:pt x="6912737" y="1728977"/>
                  </a:lnTo>
                  <a:lnTo>
                    <a:pt x="288163" y="1728977"/>
                  </a:lnTo>
                  <a:lnTo>
                    <a:pt x="241425" y="1725205"/>
                  </a:lnTo>
                  <a:lnTo>
                    <a:pt x="197087" y="1714285"/>
                  </a:lnTo>
                  <a:lnTo>
                    <a:pt x="155743" y="1696810"/>
                  </a:lnTo>
                  <a:lnTo>
                    <a:pt x="117985" y="1673374"/>
                  </a:lnTo>
                  <a:lnTo>
                    <a:pt x="84407" y="1644570"/>
                  </a:lnTo>
                  <a:lnTo>
                    <a:pt x="55603" y="1610992"/>
                  </a:lnTo>
                  <a:lnTo>
                    <a:pt x="32167" y="1573234"/>
                  </a:lnTo>
                  <a:lnTo>
                    <a:pt x="14692" y="1531890"/>
                  </a:lnTo>
                  <a:lnTo>
                    <a:pt x="3772" y="1487552"/>
                  </a:lnTo>
                  <a:lnTo>
                    <a:pt x="0" y="1440814"/>
                  </a:lnTo>
                  <a:lnTo>
                    <a:pt x="0" y="288163"/>
                  </a:lnTo>
                  <a:close/>
                </a:path>
              </a:pathLst>
            </a:custGeom>
            <a:ln w="9906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249763" y="1148841"/>
            <a:ext cx="897720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82420" algn="l"/>
              </a:tabLst>
            </a:pPr>
            <a:r>
              <a:rPr sz="1800" dirty="0">
                <a:latin typeface="Arial"/>
                <a:cs typeface="Arial"/>
              </a:rPr>
              <a:t>Рідкі лікарські форми, в </a:t>
            </a:r>
            <a:r>
              <a:rPr sz="1800" spc="-5" dirty="0">
                <a:latin typeface="Arial"/>
                <a:cs typeface="Arial"/>
              </a:rPr>
              <a:t>яких </a:t>
            </a:r>
            <a:r>
              <a:rPr sz="1800" dirty="0">
                <a:latin typeface="Arial"/>
                <a:cs typeface="Arial"/>
              </a:rPr>
              <a:t>у </a:t>
            </a:r>
            <a:r>
              <a:rPr sz="1800" spc="-5" dirty="0">
                <a:latin typeface="Arial"/>
                <a:cs typeface="Arial"/>
              </a:rPr>
              <a:t>якості розчинника </a:t>
            </a:r>
            <a:r>
              <a:rPr sz="1800" dirty="0">
                <a:latin typeface="Arial"/>
                <a:cs typeface="Arial"/>
              </a:rPr>
              <a:t>прописана </a:t>
            </a:r>
            <a:r>
              <a:rPr sz="1800" spc="-5" dirty="0">
                <a:latin typeface="Arial"/>
                <a:cs typeface="Arial"/>
              </a:rPr>
              <a:t>не  </a:t>
            </a:r>
            <a:r>
              <a:rPr sz="1800" spc="-20" dirty="0">
                <a:latin typeface="Arial"/>
                <a:cs typeface="Arial"/>
              </a:rPr>
              <a:t>вода </a:t>
            </a:r>
            <a:r>
              <a:rPr sz="1800" spc="-10" dirty="0">
                <a:latin typeface="Arial"/>
                <a:cs typeface="Arial"/>
              </a:rPr>
              <a:t>очищена, </a:t>
            </a:r>
            <a:r>
              <a:rPr sz="1800" dirty="0">
                <a:latin typeface="Arial"/>
                <a:cs typeface="Arial"/>
              </a:rPr>
              <a:t>а </a:t>
            </a:r>
            <a:r>
              <a:rPr sz="1800" spc="-10" dirty="0">
                <a:latin typeface="Arial"/>
                <a:cs typeface="Arial"/>
              </a:rPr>
              <a:t>ароматні </a:t>
            </a:r>
            <a:r>
              <a:rPr sz="1800" spc="-20" dirty="0">
                <a:latin typeface="Arial"/>
                <a:cs typeface="Arial"/>
              </a:rPr>
              <a:t>води </a:t>
            </a:r>
            <a:r>
              <a:rPr sz="1800" spc="-5" dirty="0">
                <a:latin typeface="Arial"/>
                <a:cs typeface="Arial"/>
              </a:rPr>
              <a:t>або інші рідини </a:t>
            </a:r>
            <a:r>
              <a:rPr sz="1800" spc="-15" dirty="0">
                <a:latin typeface="Arial"/>
                <a:cs typeface="Arial"/>
              </a:rPr>
              <a:t>(водні </a:t>
            </a:r>
            <a:r>
              <a:rPr sz="1800" spc="-5" dirty="0">
                <a:latin typeface="Arial"/>
                <a:cs typeface="Arial"/>
              </a:rPr>
              <a:t>витяги </a:t>
            </a:r>
            <a:r>
              <a:rPr sz="1800" dirty="0">
                <a:latin typeface="Arial"/>
                <a:cs typeface="Arial"/>
              </a:rPr>
              <a:t>з  лікарської </a:t>
            </a:r>
            <a:r>
              <a:rPr sz="1800" spc="-5" dirty="0">
                <a:latin typeface="Arial"/>
                <a:cs typeface="Arial"/>
              </a:rPr>
              <a:t>рослинної </a:t>
            </a:r>
            <a:r>
              <a:rPr sz="1800" dirty="0">
                <a:latin typeface="Arial"/>
                <a:cs typeface="Arial"/>
              </a:rPr>
              <a:t>сировини, </a:t>
            </a:r>
            <a:r>
              <a:rPr sz="1800" spc="-20" dirty="0">
                <a:latin typeface="Arial"/>
                <a:cs typeface="Arial"/>
              </a:rPr>
              <a:t>етанол, </a:t>
            </a:r>
            <a:r>
              <a:rPr sz="1800" dirty="0">
                <a:latin typeface="Arial"/>
                <a:cs typeface="Arial"/>
              </a:rPr>
              <a:t>ПЕО-400 </a:t>
            </a:r>
            <a:r>
              <a:rPr sz="1800" spc="-10" dirty="0">
                <a:latin typeface="Arial"/>
                <a:cs typeface="Arial"/>
              </a:rPr>
              <a:t>та </a:t>
            </a:r>
            <a:r>
              <a:rPr sz="1800" spc="-5" dirty="0">
                <a:latin typeface="Arial"/>
                <a:cs typeface="Arial"/>
              </a:rPr>
              <a:t>ін.),  </a:t>
            </a:r>
            <a:r>
              <a:rPr sz="1800" spc="-20" dirty="0">
                <a:latin typeface="Arial"/>
                <a:cs typeface="Arial"/>
              </a:rPr>
              <a:t>виготовляють	без </a:t>
            </a:r>
            <a:r>
              <a:rPr sz="1800" spc="-5" dirty="0">
                <a:latin typeface="Arial"/>
                <a:cs typeface="Arial"/>
              </a:rPr>
              <a:t>використання концентрованих </a:t>
            </a:r>
            <a:r>
              <a:rPr sz="1800" spc="-15" dirty="0">
                <a:latin typeface="Arial"/>
                <a:cs typeface="Arial"/>
              </a:rPr>
              <a:t>розчинів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25" dirty="0">
                <a:latin typeface="Arial"/>
                <a:cs typeface="Arial"/>
              </a:rPr>
              <a:t>без  </a:t>
            </a:r>
            <a:r>
              <a:rPr sz="1800" spc="-10" dirty="0">
                <a:latin typeface="Arial"/>
                <a:cs typeface="Arial"/>
              </a:rPr>
              <a:t>врахування </a:t>
            </a:r>
            <a:r>
              <a:rPr sz="1800" spc="-15" dirty="0">
                <a:latin typeface="Arial"/>
                <a:cs typeface="Arial"/>
              </a:rPr>
              <a:t>КЗО </a:t>
            </a:r>
            <a:r>
              <a:rPr sz="1800" spc="-5" dirty="0">
                <a:latin typeface="Arial"/>
                <a:cs typeface="Arial"/>
              </a:rPr>
              <a:t>при </a:t>
            </a:r>
            <a:r>
              <a:rPr sz="1800" spc="-10" dirty="0">
                <a:latin typeface="Arial"/>
                <a:cs typeface="Arial"/>
              </a:rPr>
              <a:t>розчиненні </a:t>
            </a:r>
            <a:r>
              <a:rPr sz="1800" dirty="0">
                <a:latin typeface="Arial"/>
                <a:cs typeface="Arial"/>
              </a:rPr>
              <a:t>лікарської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речовини.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7001" y="1256538"/>
            <a:ext cx="1846580" cy="953769"/>
            <a:chOff x="95250" y="1256538"/>
            <a:chExt cx="1384935" cy="953769"/>
          </a:xfrm>
        </p:grpSpPr>
        <p:sp>
          <p:nvSpPr>
            <p:cNvPr id="13" name="object 13"/>
            <p:cNvSpPr/>
            <p:nvPr/>
          </p:nvSpPr>
          <p:spPr>
            <a:xfrm>
              <a:off x="107823" y="1269111"/>
              <a:ext cx="1359535" cy="928369"/>
            </a:xfrm>
            <a:custGeom>
              <a:avLst/>
              <a:gdLst/>
              <a:ahLst/>
              <a:cxnLst/>
              <a:rect l="l" t="t" r="r" b="b"/>
              <a:pathLst>
                <a:path w="1359535" h="928369">
                  <a:moveTo>
                    <a:pt x="29006" y="232028"/>
                  </a:moveTo>
                  <a:lnTo>
                    <a:pt x="0" y="232028"/>
                  </a:lnTo>
                  <a:lnTo>
                    <a:pt x="0" y="696087"/>
                  </a:lnTo>
                  <a:lnTo>
                    <a:pt x="29006" y="696087"/>
                  </a:lnTo>
                  <a:lnTo>
                    <a:pt x="29006" y="232028"/>
                  </a:lnTo>
                  <a:close/>
                </a:path>
                <a:path w="1359535" h="928369">
                  <a:moveTo>
                    <a:pt x="116014" y="232028"/>
                  </a:moveTo>
                  <a:lnTo>
                    <a:pt x="58013" y="232028"/>
                  </a:lnTo>
                  <a:lnTo>
                    <a:pt x="58013" y="696087"/>
                  </a:lnTo>
                  <a:lnTo>
                    <a:pt x="116014" y="696087"/>
                  </a:lnTo>
                  <a:lnTo>
                    <a:pt x="116014" y="232028"/>
                  </a:lnTo>
                  <a:close/>
                </a:path>
                <a:path w="1359535" h="928369">
                  <a:moveTo>
                    <a:pt x="895350" y="0"/>
                  </a:moveTo>
                  <a:lnTo>
                    <a:pt x="895350" y="232028"/>
                  </a:lnTo>
                  <a:lnTo>
                    <a:pt x="145021" y="232028"/>
                  </a:lnTo>
                  <a:lnTo>
                    <a:pt x="145021" y="696087"/>
                  </a:lnTo>
                  <a:lnTo>
                    <a:pt x="895350" y="696087"/>
                  </a:lnTo>
                  <a:lnTo>
                    <a:pt x="895350" y="928115"/>
                  </a:lnTo>
                  <a:lnTo>
                    <a:pt x="1359408" y="464058"/>
                  </a:lnTo>
                  <a:lnTo>
                    <a:pt x="89535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7823" y="1269111"/>
              <a:ext cx="1359535" cy="928369"/>
            </a:xfrm>
            <a:custGeom>
              <a:avLst/>
              <a:gdLst/>
              <a:ahLst/>
              <a:cxnLst/>
              <a:rect l="l" t="t" r="r" b="b"/>
              <a:pathLst>
                <a:path w="1359535" h="928369">
                  <a:moveTo>
                    <a:pt x="0" y="232028"/>
                  </a:moveTo>
                  <a:lnTo>
                    <a:pt x="29006" y="232028"/>
                  </a:lnTo>
                  <a:lnTo>
                    <a:pt x="29006" y="696087"/>
                  </a:lnTo>
                  <a:lnTo>
                    <a:pt x="0" y="696087"/>
                  </a:lnTo>
                  <a:lnTo>
                    <a:pt x="0" y="232028"/>
                  </a:lnTo>
                  <a:close/>
                </a:path>
                <a:path w="1359535" h="928369">
                  <a:moveTo>
                    <a:pt x="58013" y="232028"/>
                  </a:moveTo>
                  <a:lnTo>
                    <a:pt x="116014" y="232028"/>
                  </a:lnTo>
                  <a:lnTo>
                    <a:pt x="116014" y="696087"/>
                  </a:lnTo>
                  <a:lnTo>
                    <a:pt x="58013" y="696087"/>
                  </a:lnTo>
                  <a:lnTo>
                    <a:pt x="58013" y="232028"/>
                  </a:lnTo>
                  <a:close/>
                </a:path>
                <a:path w="1359535" h="928369">
                  <a:moveTo>
                    <a:pt x="145021" y="232028"/>
                  </a:moveTo>
                  <a:lnTo>
                    <a:pt x="895350" y="232028"/>
                  </a:lnTo>
                  <a:lnTo>
                    <a:pt x="895350" y="0"/>
                  </a:lnTo>
                  <a:lnTo>
                    <a:pt x="1359408" y="464058"/>
                  </a:lnTo>
                  <a:lnTo>
                    <a:pt x="895350" y="928115"/>
                  </a:lnTo>
                  <a:lnTo>
                    <a:pt x="895350" y="696087"/>
                  </a:lnTo>
                  <a:lnTo>
                    <a:pt x="145021" y="696087"/>
                  </a:lnTo>
                  <a:lnTo>
                    <a:pt x="145021" y="232028"/>
                  </a:lnTo>
                  <a:close/>
                </a:path>
              </a:pathLst>
            </a:custGeom>
            <a:ln w="25146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83522" y="1513077"/>
            <a:ext cx="817033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spc="-5" dirty="0">
                <a:solidFill>
                  <a:srgbClr val="FFFFFF"/>
                </a:solidFill>
                <a:latin typeface="Arial"/>
                <a:cs typeface="Arial"/>
              </a:rPr>
              <a:t>NB!</a:t>
            </a:r>
            <a:endParaRPr sz="2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9589" y="240284"/>
            <a:ext cx="9716345" cy="299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00"/>
              </a:lnSpc>
            </a:pPr>
            <a:r>
              <a:rPr sz="2000" b="1" spc="-5" dirty="0">
                <a:latin typeface="Arial"/>
                <a:cs typeface="Arial"/>
              </a:rPr>
              <a:t>7. </a:t>
            </a:r>
            <a:r>
              <a:rPr sz="1800" b="1" spc="-10" dirty="0">
                <a:latin typeface="Arial"/>
                <a:cs typeface="Arial"/>
              </a:rPr>
              <a:t>ТЕХНОЛОГІЯ </a:t>
            </a:r>
            <a:r>
              <a:rPr sz="1800" b="1" spc="-15" dirty="0">
                <a:latin typeface="Arial"/>
                <a:cs typeface="Arial"/>
              </a:rPr>
              <a:t>МІКСТУР </a:t>
            </a:r>
            <a:r>
              <a:rPr sz="1800" b="1" dirty="0">
                <a:latin typeface="Arial"/>
                <a:cs typeface="Arial"/>
              </a:rPr>
              <a:t>З </a:t>
            </a:r>
            <a:r>
              <a:rPr sz="1800" b="1" spc="-15" dirty="0">
                <a:latin typeface="Arial"/>
                <a:cs typeface="Arial"/>
              </a:rPr>
              <a:t>ВИКОРИСТАННЯМ АРОМАТНИХ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ВОД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206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720" y="4693665"/>
            <a:ext cx="185928" cy="1424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720" y="4961890"/>
            <a:ext cx="185928" cy="1424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720" y="5230114"/>
            <a:ext cx="185928" cy="1424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720" y="5717730"/>
            <a:ext cx="185928" cy="14249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720" y="6205410"/>
            <a:ext cx="185928" cy="14249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720" y="6473634"/>
            <a:ext cx="185928" cy="1424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6787" y="4102101"/>
            <a:ext cx="10405533" cy="20877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5155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latin typeface="Arial"/>
                <a:cs typeface="Arial"/>
              </a:rPr>
              <a:t>Перевірка якості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включає</a:t>
            </a:r>
            <a:endParaRPr sz="1600" dirty="0">
              <a:latin typeface="Arial"/>
              <a:cs typeface="Arial"/>
            </a:endParaRPr>
          </a:p>
          <a:p>
            <a:pPr marL="1762760">
              <a:lnSpc>
                <a:spcPct val="100000"/>
              </a:lnSpc>
              <a:spcBef>
                <a:spcPts val="40"/>
              </a:spcBef>
            </a:pPr>
            <a:r>
              <a:rPr sz="1600" b="1" i="1" spc="-20" dirty="0">
                <a:latin typeface="Arial"/>
                <a:cs typeface="Arial"/>
              </a:rPr>
              <a:t>всі </a:t>
            </a:r>
            <a:r>
              <a:rPr sz="1600" b="1" i="1" dirty="0">
                <a:latin typeface="Arial"/>
                <a:cs typeface="Arial"/>
              </a:rPr>
              <a:t>види </a:t>
            </a:r>
            <a:r>
              <a:rPr sz="1600" b="1" i="1" spc="-10" dirty="0">
                <a:latin typeface="Arial"/>
                <a:cs typeface="Arial"/>
              </a:rPr>
              <a:t>внутрішньоаптечного </a:t>
            </a:r>
            <a:r>
              <a:rPr sz="1600" b="1" i="1" dirty="0">
                <a:latin typeface="Arial"/>
                <a:cs typeface="Arial"/>
              </a:rPr>
              <a:t>контролю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42672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Письмовий</a:t>
            </a:r>
            <a:endParaRPr sz="1600" dirty="0">
              <a:latin typeface="Arial"/>
              <a:cs typeface="Arial"/>
            </a:endParaRPr>
          </a:p>
          <a:p>
            <a:pPr marL="426720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Опитувальний</a:t>
            </a:r>
            <a:endParaRPr sz="1600" dirty="0">
              <a:latin typeface="Arial"/>
              <a:cs typeface="Arial"/>
            </a:endParaRPr>
          </a:p>
          <a:p>
            <a:pPr marL="12700" marR="572770" indent="414020">
              <a:lnSpc>
                <a:spcPts val="1730"/>
              </a:lnSpc>
              <a:spcBef>
                <a:spcPts val="405"/>
              </a:spcBef>
            </a:pPr>
            <a:r>
              <a:rPr sz="1600" spc="-10" dirty="0">
                <a:latin typeface="Arial"/>
                <a:cs typeface="Arial"/>
              </a:rPr>
              <a:t>Органолептичний </a:t>
            </a:r>
            <a:r>
              <a:rPr sz="1600" spc="-5" dirty="0">
                <a:latin typeface="Arial"/>
                <a:cs typeface="Arial"/>
              </a:rPr>
              <a:t>(колір, смак, запах), </a:t>
            </a:r>
            <a:r>
              <a:rPr sz="1600" dirty="0">
                <a:latin typeface="Arial"/>
                <a:cs typeface="Arial"/>
              </a:rPr>
              <a:t>а </a:t>
            </a:r>
            <a:r>
              <a:rPr sz="1600" spc="-10" dirty="0">
                <a:latin typeface="Arial"/>
                <a:cs typeface="Arial"/>
              </a:rPr>
              <a:t>також однорідність </a:t>
            </a:r>
            <a:r>
              <a:rPr sz="1600" dirty="0">
                <a:latin typeface="Arial"/>
                <a:cs typeface="Arial"/>
              </a:rPr>
              <a:t>і відсутність  </a:t>
            </a:r>
            <a:r>
              <a:rPr sz="1600" spc="-10" dirty="0">
                <a:latin typeface="Arial"/>
                <a:cs typeface="Arial"/>
              </a:rPr>
              <a:t>механічних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домішок</a:t>
            </a:r>
            <a:endParaRPr sz="1600" dirty="0">
              <a:latin typeface="Arial"/>
              <a:cs typeface="Arial"/>
            </a:endParaRPr>
          </a:p>
          <a:p>
            <a:pPr marL="12700" marR="5080" indent="414020">
              <a:lnSpc>
                <a:spcPts val="1730"/>
              </a:lnSpc>
              <a:spcBef>
                <a:spcPts val="380"/>
              </a:spcBef>
            </a:pPr>
            <a:r>
              <a:rPr sz="1600" spc="-5" dirty="0">
                <a:latin typeface="Arial"/>
                <a:cs typeface="Arial"/>
              </a:rPr>
              <a:t>Фізичний </a:t>
            </a:r>
            <a:r>
              <a:rPr sz="1600" spc="-10" dirty="0">
                <a:latin typeface="Arial"/>
                <a:cs typeface="Arial"/>
              </a:rPr>
              <a:t>(загальний </a:t>
            </a:r>
            <a:r>
              <a:rPr sz="1600" spc="-5" dirty="0">
                <a:latin typeface="Arial"/>
                <a:cs typeface="Arial"/>
              </a:rPr>
              <a:t>об'єм, </a:t>
            </a:r>
            <a:r>
              <a:rPr sz="1600" dirty="0">
                <a:latin typeface="Arial"/>
                <a:cs typeface="Arial"/>
              </a:rPr>
              <a:t>який </a:t>
            </a:r>
            <a:r>
              <a:rPr sz="1600" spc="-5" dirty="0">
                <a:latin typeface="Arial"/>
                <a:cs typeface="Arial"/>
              </a:rPr>
              <a:t>після </a:t>
            </a:r>
            <a:r>
              <a:rPr sz="1600" spc="-15" dirty="0">
                <a:latin typeface="Arial"/>
                <a:cs typeface="Arial"/>
              </a:rPr>
              <a:t>виготовлення </a:t>
            </a:r>
            <a:r>
              <a:rPr sz="1600" spc="-5" dirty="0">
                <a:latin typeface="Arial"/>
                <a:cs typeface="Arial"/>
              </a:rPr>
              <a:t>лікарського </a:t>
            </a:r>
            <a:r>
              <a:rPr sz="1600" spc="-10" dirty="0">
                <a:latin typeface="Arial"/>
                <a:cs typeface="Arial"/>
              </a:rPr>
              <a:t>препарату </a:t>
            </a:r>
            <a:r>
              <a:rPr sz="1600" spc="-5" dirty="0">
                <a:latin typeface="Arial"/>
                <a:cs typeface="Arial"/>
              </a:rPr>
              <a:t>не  повинен перевищувати </a:t>
            </a:r>
            <a:r>
              <a:rPr sz="1600" spc="-10" dirty="0">
                <a:latin typeface="Arial"/>
                <a:cs typeface="Arial"/>
              </a:rPr>
              <a:t>норм </a:t>
            </a:r>
            <a:r>
              <a:rPr sz="1600" spc="-5" dirty="0">
                <a:latin typeface="Arial"/>
                <a:cs typeface="Arial"/>
              </a:rPr>
              <a:t>допустимих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відхилень)</a:t>
            </a:r>
            <a:endParaRPr sz="1600" dirty="0">
              <a:latin typeface="Arial"/>
              <a:cs typeface="Arial"/>
            </a:endParaRPr>
          </a:p>
          <a:p>
            <a:pPr marL="426720" marR="4531995">
              <a:lnSpc>
                <a:spcPts val="2110"/>
              </a:lnSpc>
              <a:spcBef>
                <a:spcPts val="75"/>
              </a:spcBef>
            </a:pPr>
            <a:r>
              <a:rPr sz="1600" dirty="0">
                <a:latin typeface="Arial"/>
                <a:cs typeface="Arial"/>
              </a:rPr>
              <a:t>Хімічний </a:t>
            </a:r>
            <a:r>
              <a:rPr sz="1600" spc="-10" dirty="0">
                <a:latin typeface="Arial"/>
                <a:cs typeface="Arial"/>
              </a:rPr>
              <a:t>контроль </a:t>
            </a:r>
            <a:r>
              <a:rPr sz="1600" spc="-5" dirty="0">
                <a:latin typeface="Arial"/>
                <a:cs typeface="Arial"/>
              </a:rPr>
              <a:t>(вибірково)  </a:t>
            </a:r>
            <a:r>
              <a:rPr sz="1600" spc="-10" dirty="0">
                <a:latin typeface="Arial"/>
                <a:cs typeface="Arial"/>
              </a:rPr>
              <a:t>Контроль </a:t>
            </a:r>
            <a:r>
              <a:rPr sz="1600" dirty="0">
                <a:latin typeface="Arial"/>
                <a:cs typeface="Arial"/>
              </a:rPr>
              <a:t>при</a:t>
            </a:r>
            <a:r>
              <a:rPr sz="1600" spc="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відпуску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09600" y="217700"/>
            <a:ext cx="9652000" cy="1137619"/>
          </a:xfrm>
          <a:prstGeom prst="rect">
            <a:avLst/>
          </a:prstGeom>
        </p:spPr>
        <p:txBody>
          <a:bodyPr vert="horz" wrap="square" lIns="0" tIns="151257" rIns="0" bIns="0" rtlCol="0">
            <a:spAutoFit/>
          </a:bodyPr>
          <a:lstStyle/>
          <a:p>
            <a:pPr marL="2532380" marR="5080" indent="-205105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8. ОЦІНКА </a:t>
            </a:r>
            <a:r>
              <a:rPr sz="2000" spc="-15" dirty="0"/>
              <a:t>ЯКОСТІ </a:t>
            </a:r>
            <a:r>
              <a:rPr sz="2000" spc="-70" dirty="0"/>
              <a:t>ТА </a:t>
            </a:r>
            <a:r>
              <a:rPr sz="2000" spc="-10" dirty="0"/>
              <a:t>ОФОРМЛЕННЯ </a:t>
            </a:r>
            <a:r>
              <a:rPr sz="2000" spc="-5" dirty="0"/>
              <a:t>ДО </a:t>
            </a:r>
            <a:r>
              <a:rPr sz="2000" dirty="0"/>
              <a:t>ВІДПУСКУ </a:t>
            </a:r>
            <a:r>
              <a:rPr sz="2000" spc="-5" dirty="0"/>
              <a:t>РІДКИХ  </a:t>
            </a:r>
            <a:r>
              <a:rPr sz="2000" spc="-10" dirty="0"/>
              <a:t>ЛІКАРСЬКИХ</a:t>
            </a:r>
            <a:r>
              <a:rPr sz="2000" spc="15" dirty="0"/>
              <a:t> </a:t>
            </a:r>
            <a:r>
              <a:rPr spc="-30" dirty="0"/>
              <a:t>ПРЕПАРАТІВ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771648" y="731519"/>
            <a:ext cx="7314353" cy="829944"/>
            <a:chOff x="2078735" y="731519"/>
            <a:chExt cx="5485765" cy="829944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78735" y="810818"/>
              <a:ext cx="5485638" cy="6011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8325" y="731519"/>
              <a:ext cx="4525518" cy="8298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24836" y="837056"/>
              <a:ext cx="5400294" cy="51587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124836" y="837056"/>
              <a:ext cx="5400675" cy="516255"/>
            </a:xfrm>
            <a:custGeom>
              <a:avLst/>
              <a:gdLst/>
              <a:ahLst/>
              <a:cxnLst/>
              <a:rect l="l" t="t" r="r" b="b"/>
              <a:pathLst>
                <a:path w="5400675" h="516255">
                  <a:moveTo>
                    <a:pt x="0" y="85978"/>
                  </a:moveTo>
                  <a:lnTo>
                    <a:pt x="6754" y="52506"/>
                  </a:lnTo>
                  <a:lnTo>
                    <a:pt x="25177" y="25177"/>
                  </a:lnTo>
                  <a:lnTo>
                    <a:pt x="52506" y="6754"/>
                  </a:lnTo>
                  <a:lnTo>
                    <a:pt x="85979" y="0"/>
                  </a:lnTo>
                  <a:lnTo>
                    <a:pt x="5314315" y="0"/>
                  </a:lnTo>
                  <a:lnTo>
                    <a:pt x="5347787" y="6754"/>
                  </a:lnTo>
                  <a:lnTo>
                    <a:pt x="5375116" y="25177"/>
                  </a:lnTo>
                  <a:lnTo>
                    <a:pt x="5393539" y="52506"/>
                  </a:lnTo>
                  <a:lnTo>
                    <a:pt x="5400294" y="85978"/>
                  </a:lnTo>
                  <a:lnTo>
                    <a:pt x="5400294" y="429894"/>
                  </a:lnTo>
                  <a:lnTo>
                    <a:pt x="5393539" y="463367"/>
                  </a:lnTo>
                  <a:lnTo>
                    <a:pt x="5375116" y="490696"/>
                  </a:lnTo>
                  <a:lnTo>
                    <a:pt x="5347787" y="509119"/>
                  </a:lnTo>
                  <a:lnTo>
                    <a:pt x="5314315" y="515873"/>
                  </a:lnTo>
                  <a:lnTo>
                    <a:pt x="85979" y="515873"/>
                  </a:lnTo>
                  <a:lnTo>
                    <a:pt x="52506" y="509119"/>
                  </a:lnTo>
                  <a:lnTo>
                    <a:pt x="25177" y="490696"/>
                  </a:lnTo>
                  <a:lnTo>
                    <a:pt x="6754" y="463367"/>
                  </a:lnTo>
                  <a:lnTo>
                    <a:pt x="0" y="429894"/>
                  </a:lnTo>
                  <a:lnTo>
                    <a:pt x="0" y="85978"/>
                  </a:lnTo>
                  <a:close/>
                </a:path>
              </a:pathLst>
            </a:custGeom>
            <a:ln w="990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699256" y="801623"/>
            <a:ext cx="5515187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marR="5080" indent="-20447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Arial"/>
                <a:cs typeface="Arial"/>
              </a:rPr>
              <a:t>Контроль </a:t>
            </a:r>
            <a:r>
              <a:rPr sz="1800" b="1" i="1" dirty="0">
                <a:latin typeface="Arial"/>
                <a:cs typeface="Arial"/>
              </a:rPr>
              <a:t>якості </a:t>
            </a:r>
            <a:r>
              <a:rPr sz="1800" b="1" i="1" spc="-5" dirty="0">
                <a:latin typeface="Arial"/>
                <a:cs typeface="Arial"/>
              </a:rPr>
              <a:t>рідких лікарських  </a:t>
            </a:r>
            <a:r>
              <a:rPr sz="1800" b="1" i="1" dirty="0">
                <a:latin typeface="Arial"/>
                <a:cs typeface="Arial"/>
              </a:rPr>
              <a:t>препаратів </a:t>
            </a:r>
            <a:r>
              <a:rPr sz="1800" b="1" i="1" spc="-10" dirty="0">
                <a:latin typeface="Arial"/>
                <a:cs typeface="Arial"/>
              </a:rPr>
              <a:t>проводять </a:t>
            </a:r>
            <a:r>
              <a:rPr sz="1800" b="1" i="1" spc="-5" dirty="0">
                <a:latin typeface="Arial"/>
                <a:cs typeface="Arial"/>
              </a:rPr>
              <a:t>згідно</a:t>
            </a:r>
            <a:r>
              <a:rPr sz="1800" b="1" i="1" spc="-1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0" y="1601725"/>
            <a:ext cx="2184400" cy="1104265"/>
            <a:chOff x="0" y="1601724"/>
            <a:chExt cx="1638300" cy="110426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674152"/>
              <a:ext cx="1515617" cy="8892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601724"/>
              <a:ext cx="1638299" cy="11041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478" y="1700403"/>
              <a:ext cx="1453896" cy="80391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2478" y="1700403"/>
              <a:ext cx="1454150" cy="803910"/>
            </a:xfrm>
            <a:custGeom>
              <a:avLst/>
              <a:gdLst/>
              <a:ahLst/>
              <a:cxnLst/>
              <a:rect l="l" t="t" r="r" b="b"/>
              <a:pathLst>
                <a:path w="1454150" h="803910">
                  <a:moveTo>
                    <a:pt x="0" y="133985"/>
                  </a:moveTo>
                  <a:lnTo>
                    <a:pt x="6830" y="91618"/>
                  </a:lnTo>
                  <a:lnTo>
                    <a:pt x="25851" y="54836"/>
                  </a:lnTo>
                  <a:lnTo>
                    <a:pt x="54855" y="25838"/>
                  </a:lnTo>
                  <a:lnTo>
                    <a:pt x="91635" y="6826"/>
                  </a:lnTo>
                  <a:lnTo>
                    <a:pt x="133985" y="0"/>
                  </a:lnTo>
                  <a:lnTo>
                    <a:pt x="1319911" y="0"/>
                  </a:lnTo>
                  <a:lnTo>
                    <a:pt x="1362277" y="6826"/>
                  </a:lnTo>
                  <a:lnTo>
                    <a:pt x="1399059" y="25838"/>
                  </a:lnTo>
                  <a:lnTo>
                    <a:pt x="1428057" y="54836"/>
                  </a:lnTo>
                  <a:lnTo>
                    <a:pt x="1447069" y="91618"/>
                  </a:lnTo>
                  <a:lnTo>
                    <a:pt x="1453896" y="133985"/>
                  </a:lnTo>
                  <a:lnTo>
                    <a:pt x="1453896" y="669925"/>
                  </a:lnTo>
                  <a:lnTo>
                    <a:pt x="1447069" y="712291"/>
                  </a:lnTo>
                  <a:lnTo>
                    <a:pt x="1428057" y="749073"/>
                  </a:lnTo>
                  <a:lnTo>
                    <a:pt x="1399059" y="778071"/>
                  </a:lnTo>
                  <a:lnTo>
                    <a:pt x="1362277" y="797083"/>
                  </a:lnTo>
                  <a:lnTo>
                    <a:pt x="1319911" y="803910"/>
                  </a:lnTo>
                  <a:lnTo>
                    <a:pt x="133985" y="803910"/>
                  </a:lnTo>
                  <a:lnTo>
                    <a:pt x="91635" y="797083"/>
                  </a:lnTo>
                  <a:lnTo>
                    <a:pt x="54855" y="778071"/>
                  </a:lnTo>
                  <a:lnTo>
                    <a:pt x="25851" y="749073"/>
                  </a:lnTo>
                  <a:lnTo>
                    <a:pt x="6830" y="712291"/>
                  </a:lnTo>
                  <a:lnTo>
                    <a:pt x="0" y="669925"/>
                  </a:lnTo>
                  <a:lnTo>
                    <a:pt x="0" y="13398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56125" y="1672082"/>
            <a:ext cx="17322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Arial"/>
                <a:cs typeface="Arial"/>
              </a:rPr>
              <a:t>ДФУ,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Монографія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5.N.1.1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346703" y="1674114"/>
            <a:ext cx="4803987" cy="2462530"/>
            <a:chOff x="2510027" y="1674114"/>
            <a:chExt cx="3602990" cy="246253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10027" y="1674114"/>
              <a:ext cx="3602736" cy="246202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94253" y="1839468"/>
              <a:ext cx="3137154" cy="22014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56128" y="1700403"/>
              <a:ext cx="3517392" cy="237667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556128" y="1700403"/>
              <a:ext cx="3517900" cy="2376805"/>
            </a:xfrm>
            <a:custGeom>
              <a:avLst/>
              <a:gdLst/>
              <a:ahLst/>
              <a:cxnLst/>
              <a:rect l="l" t="t" r="r" b="b"/>
              <a:pathLst>
                <a:path w="3517900" h="2376804">
                  <a:moveTo>
                    <a:pt x="0" y="396113"/>
                  </a:moveTo>
                  <a:lnTo>
                    <a:pt x="2664" y="349907"/>
                  </a:lnTo>
                  <a:lnTo>
                    <a:pt x="10458" y="305270"/>
                  </a:lnTo>
                  <a:lnTo>
                    <a:pt x="23087" y="262499"/>
                  </a:lnTo>
                  <a:lnTo>
                    <a:pt x="40251" y="221888"/>
                  </a:lnTo>
                  <a:lnTo>
                    <a:pt x="61656" y="183737"/>
                  </a:lnTo>
                  <a:lnTo>
                    <a:pt x="87004" y="148341"/>
                  </a:lnTo>
                  <a:lnTo>
                    <a:pt x="115998" y="115998"/>
                  </a:lnTo>
                  <a:lnTo>
                    <a:pt x="148341" y="87004"/>
                  </a:lnTo>
                  <a:lnTo>
                    <a:pt x="183737" y="61656"/>
                  </a:lnTo>
                  <a:lnTo>
                    <a:pt x="221888" y="40251"/>
                  </a:lnTo>
                  <a:lnTo>
                    <a:pt x="262499" y="23087"/>
                  </a:lnTo>
                  <a:lnTo>
                    <a:pt x="305270" y="10458"/>
                  </a:lnTo>
                  <a:lnTo>
                    <a:pt x="349907" y="2664"/>
                  </a:lnTo>
                  <a:lnTo>
                    <a:pt x="396113" y="0"/>
                  </a:lnTo>
                  <a:lnTo>
                    <a:pt x="3121279" y="0"/>
                  </a:lnTo>
                  <a:lnTo>
                    <a:pt x="3167484" y="2664"/>
                  </a:lnTo>
                  <a:lnTo>
                    <a:pt x="3212121" y="10458"/>
                  </a:lnTo>
                  <a:lnTo>
                    <a:pt x="3254892" y="23087"/>
                  </a:lnTo>
                  <a:lnTo>
                    <a:pt x="3295503" y="40251"/>
                  </a:lnTo>
                  <a:lnTo>
                    <a:pt x="3333654" y="61656"/>
                  </a:lnTo>
                  <a:lnTo>
                    <a:pt x="3369050" y="87004"/>
                  </a:lnTo>
                  <a:lnTo>
                    <a:pt x="3401393" y="115998"/>
                  </a:lnTo>
                  <a:lnTo>
                    <a:pt x="3430387" y="148341"/>
                  </a:lnTo>
                  <a:lnTo>
                    <a:pt x="3455735" y="183737"/>
                  </a:lnTo>
                  <a:lnTo>
                    <a:pt x="3477140" y="221888"/>
                  </a:lnTo>
                  <a:lnTo>
                    <a:pt x="3494304" y="262499"/>
                  </a:lnTo>
                  <a:lnTo>
                    <a:pt x="3506933" y="305270"/>
                  </a:lnTo>
                  <a:lnTo>
                    <a:pt x="3514727" y="349907"/>
                  </a:lnTo>
                  <a:lnTo>
                    <a:pt x="3517392" y="396113"/>
                  </a:lnTo>
                  <a:lnTo>
                    <a:pt x="3517392" y="1980565"/>
                  </a:lnTo>
                  <a:lnTo>
                    <a:pt x="3514727" y="2026770"/>
                  </a:lnTo>
                  <a:lnTo>
                    <a:pt x="3506933" y="2071407"/>
                  </a:lnTo>
                  <a:lnTo>
                    <a:pt x="3494304" y="2114178"/>
                  </a:lnTo>
                  <a:lnTo>
                    <a:pt x="3477140" y="2154789"/>
                  </a:lnTo>
                  <a:lnTo>
                    <a:pt x="3455735" y="2192940"/>
                  </a:lnTo>
                  <a:lnTo>
                    <a:pt x="3430387" y="2228336"/>
                  </a:lnTo>
                  <a:lnTo>
                    <a:pt x="3401393" y="2260679"/>
                  </a:lnTo>
                  <a:lnTo>
                    <a:pt x="3369050" y="2289673"/>
                  </a:lnTo>
                  <a:lnTo>
                    <a:pt x="3333654" y="2315021"/>
                  </a:lnTo>
                  <a:lnTo>
                    <a:pt x="3295503" y="2336426"/>
                  </a:lnTo>
                  <a:lnTo>
                    <a:pt x="3254892" y="2353590"/>
                  </a:lnTo>
                  <a:lnTo>
                    <a:pt x="3212121" y="2366219"/>
                  </a:lnTo>
                  <a:lnTo>
                    <a:pt x="3167484" y="2374013"/>
                  </a:lnTo>
                  <a:lnTo>
                    <a:pt x="3121279" y="2376678"/>
                  </a:lnTo>
                  <a:lnTo>
                    <a:pt x="396113" y="2376678"/>
                  </a:lnTo>
                  <a:lnTo>
                    <a:pt x="349907" y="2374013"/>
                  </a:lnTo>
                  <a:lnTo>
                    <a:pt x="305270" y="2366219"/>
                  </a:lnTo>
                  <a:lnTo>
                    <a:pt x="262499" y="2353590"/>
                  </a:lnTo>
                  <a:lnTo>
                    <a:pt x="221888" y="2336426"/>
                  </a:lnTo>
                  <a:lnTo>
                    <a:pt x="183737" y="2315021"/>
                  </a:lnTo>
                  <a:lnTo>
                    <a:pt x="148341" y="2289673"/>
                  </a:lnTo>
                  <a:lnTo>
                    <a:pt x="115998" y="2260679"/>
                  </a:lnTo>
                  <a:lnTo>
                    <a:pt x="87004" y="2228336"/>
                  </a:lnTo>
                  <a:lnTo>
                    <a:pt x="61656" y="2192940"/>
                  </a:lnTo>
                  <a:lnTo>
                    <a:pt x="40251" y="2154789"/>
                  </a:lnTo>
                  <a:lnTo>
                    <a:pt x="23087" y="2114178"/>
                  </a:lnTo>
                  <a:lnTo>
                    <a:pt x="10458" y="2071407"/>
                  </a:lnTo>
                  <a:lnTo>
                    <a:pt x="2664" y="2026770"/>
                  </a:lnTo>
                  <a:lnTo>
                    <a:pt x="0" y="1980565"/>
                  </a:lnTo>
                  <a:lnTo>
                    <a:pt x="0" y="396113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946144" y="1909827"/>
            <a:ext cx="3666913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41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Стандарту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«Настанови</a:t>
            </a:r>
            <a:endParaRPr sz="1800" dirty="0">
              <a:latin typeface="Arial"/>
              <a:cs typeface="Arial"/>
            </a:endParaRPr>
          </a:p>
          <a:p>
            <a:pPr marL="30480" marR="5080" indent="-18415" algn="just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«Вимоги до </a:t>
            </a:r>
            <a:r>
              <a:rPr sz="1800" spc="-15" dirty="0">
                <a:latin typeface="Arial"/>
                <a:cs typeface="Arial"/>
              </a:rPr>
              <a:t>виготовлення  </a:t>
            </a:r>
            <a:r>
              <a:rPr sz="1800" spc="-5" dirty="0">
                <a:latin typeface="Arial"/>
                <a:cs typeface="Arial"/>
              </a:rPr>
              <a:t>нестерильних </a:t>
            </a:r>
            <a:r>
              <a:rPr sz="1800" dirty="0">
                <a:latin typeface="Arial"/>
                <a:cs typeface="Arial"/>
              </a:rPr>
              <a:t>лікарських  засобів в </a:t>
            </a:r>
            <a:r>
              <a:rPr sz="1800" spc="-10" dirty="0">
                <a:latin typeface="Arial"/>
                <a:cs typeface="Arial"/>
              </a:rPr>
              <a:t>умовах аптеки»  </a:t>
            </a:r>
            <a:r>
              <a:rPr sz="1800" spc="-20" dirty="0">
                <a:latin typeface="Arial"/>
                <a:cs typeface="Arial"/>
              </a:rPr>
              <a:t>СТ-Н </a:t>
            </a:r>
            <a:r>
              <a:rPr sz="1800" spc="-10" dirty="0">
                <a:latin typeface="Arial"/>
                <a:cs typeface="Arial"/>
              </a:rPr>
              <a:t>МОЗУ</a:t>
            </a:r>
            <a:r>
              <a:rPr sz="1800" spc="-5" dirty="0">
                <a:latin typeface="Arial"/>
                <a:cs typeface="Arial"/>
              </a:rPr>
              <a:t> 42-4.5:2015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(наказ </a:t>
            </a:r>
            <a:r>
              <a:rPr sz="1800" spc="-5" dirty="0">
                <a:latin typeface="Arial"/>
                <a:cs typeface="Arial"/>
              </a:rPr>
              <a:t>МОЗ</a:t>
            </a:r>
            <a:r>
              <a:rPr sz="1800" spc="-15" dirty="0">
                <a:latin typeface="Arial"/>
                <a:cs typeface="Arial"/>
              </a:rPr>
              <a:t> України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№ </a:t>
            </a:r>
            <a:r>
              <a:rPr sz="1800" spc="-5" dirty="0">
                <a:latin typeface="Arial"/>
                <a:cs typeface="Arial"/>
              </a:rPr>
              <a:t>398 від 01.07.15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р.).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138160" y="1890535"/>
            <a:ext cx="3578013" cy="852169"/>
            <a:chOff x="6103620" y="1890534"/>
            <a:chExt cx="2683510" cy="852169"/>
          </a:xfrm>
        </p:grpSpPr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03620" y="1890534"/>
              <a:ext cx="2683002" cy="80389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55436" y="1912619"/>
              <a:ext cx="2615184" cy="82981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49721" y="1916810"/>
              <a:ext cx="2597657" cy="71856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149721" y="1916810"/>
              <a:ext cx="2597785" cy="718820"/>
            </a:xfrm>
            <a:custGeom>
              <a:avLst/>
              <a:gdLst/>
              <a:ahLst/>
              <a:cxnLst/>
              <a:rect l="l" t="t" r="r" b="b"/>
              <a:pathLst>
                <a:path w="2597784" h="718819">
                  <a:moveTo>
                    <a:pt x="0" y="119761"/>
                  </a:moveTo>
                  <a:lnTo>
                    <a:pt x="9407" y="73134"/>
                  </a:lnTo>
                  <a:lnTo>
                    <a:pt x="35067" y="35067"/>
                  </a:lnTo>
                  <a:lnTo>
                    <a:pt x="73134" y="9407"/>
                  </a:lnTo>
                  <a:lnTo>
                    <a:pt x="119761" y="0"/>
                  </a:lnTo>
                  <a:lnTo>
                    <a:pt x="2477897" y="0"/>
                  </a:lnTo>
                  <a:lnTo>
                    <a:pt x="2524523" y="9407"/>
                  </a:lnTo>
                  <a:lnTo>
                    <a:pt x="2562590" y="35067"/>
                  </a:lnTo>
                  <a:lnTo>
                    <a:pt x="2588250" y="73134"/>
                  </a:lnTo>
                  <a:lnTo>
                    <a:pt x="2597657" y="119761"/>
                  </a:lnTo>
                  <a:lnTo>
                    <a:pt x="2597657" y="598804"/>
                  </a:lnTo>
                  <a:lnTo>
                    <a:pt x="2588250" y="645431"/>
                  </a:lnTo>
                  <a:lnTo>
                    <a:pt x="2562590" y="683498"/>
                  </a:lnTo>
                  <a:lnTo>
                    <a:pt x="2524523" y="709158"/>
                  </a:lnTo>
                  <a:lnTo>
                    <a:pt x="2477897" y="718565"/>
                  </a:lnTo>
                  <a:lnTo>
                    <a:pt x="119761" y="718565"/>
                  </a:lnTo>
                  <a:lnTo>
                    <a:pt x="73134" y="709158"/>
                  </a:lnTo>
                  <a:lnTo>
                    <a:pt x="35067" y="683498"/>
                  </a:lnTo>
                  <a:lnTo>
                    <a:pt x="9407" y="645431"/>
                  </a:lnTo>
                  <a:lnTo>
                    <a:pt x="0" y="598804"/>
                  </a:lnTo>
                  <a:lnTo>
                    <a:pt x="0" y="11976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330269" y="1982723"/>
            <a:ext cx="3053927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Наказу </a:t>
            </a:r>
            <a:r>
              <a:rPr sz="1800" dirty="0">
                <a:latin typeface="Arial"/>
                <a:cs typeface="Arial"/>
              </a:rPr>
              <a:t>МОЗ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України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№ </a:t>
            </a:r>
            <a:r>
              <a:rPr sz="1800" spc="-5" dirty="0">
                <a:latin typeface="Arial"/>
                <a:cs typeface="Arial"/>
              </a:rPr>
              <a:t>812 від 17.10.12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968500" y="1352930"/>
            <a:ext cx="3831167" cy="801370"/>
          </a:xfrm>
          <a:custGeom>
            <a:avLst/>
            <a:gdLst/>
            <a:ahLst/>
            <a:cxnLst/>
            <a:rect l="l" t="t" r="r" b="b"/>
            <a:pathLst>
              <a:path w="2873375" h="801369">
                <a:moveTo>
                  <a:pt x="2873248" y="0"/>
                </a:moveTo>
                <a:lnTo>
                  <a:pt x="2860548" y="0"/>
                </a:lnTo>
                <a:lnTo>
                  <a:pt x="2860548" y="166751"/>
                </a:lnTo>
                <a:lnTo>
                  <a:pt x="2003679" y="166751"/>
                </a:lnTo>
                <a:lnTo>
                  <a:pt x="2003679" y="165100"/>
                </a:lnTo>
                <a:lnTo>
                  <a:pt x="995553" y="165100"/>
                </a:lnTo>
                <a:lnTo>
                  <a:pt x="995553" y="743204"/>
                </a:lnTo>
                <a:lnTo>
                  <a:pt x="35991" y="743204"/>
                </a:lnTo>
                <a:lnTo>
                  <a:pt x="91948" y="710565"/>
                </a:lnTo>
                <a:lnTo>
                  <a:pt x="94996" y="708914"/>
                </a:lnTo>
                <a:lnTo>
                  <a:pt x="96012" y="704977"/>
                </a:lnTo>
                <a:lnTo>
                  <a:pt x="92456" y="698881"/>
                </a:lnTo>
                <a:lnTo>
                  <a:pt x="88646" y="697865"/>
                </a:lnTo>
                <a:lnTo>
                  <a:pt x="0" y="749554"/>
                </a:lnTo>
                <a:lnTo>
                  <a:pt x="88646" y="801243"/>
                </a:lnTo>
                <a:lnTo>
                  <a:pt x="92456" y="800227"/>
                </a:lnTo>
                <a:lnTo>
                  <a:pt x="94234" y="797179"/>
                </a:lnTo>
                <a:lnTo>
                  <a:pt x="96012" y="794258"/>
                </a:lnTo>
                <a:lnTo>
                  <a:pt x="94996" y="790321"/>
                </a:lnTo>
                <a:lnTo>
                  <a:pt x="35991" y="755904"/>
                </a:lnTo>
                <a:lnTo>
                  <a:pt x="1008253" y="755904"/>
                </a:lnTo>
                <a:lnTo>
                  <a:pt x="1008253" y="749554"/>
                </a:lnTo>
                <a:lnTo>
                  <a:pt x="1008253" y="743204"/>
                </a:lnTo>
                <a:lnTo>
                  <a:pt x="1008253" y="177800"/>
                </a:lnTo>
                <a:lnTo>
                  <a:pt x="1996948" y="177800"/>
                </a:lnTo>
                <a:lnTo>
                  <a:pt x="1996948" y="311607"/>
                </a:lnTo>
                <a:lnTo>
                  <a:pt x="1962531" y="252603"/>
                </a:lnTo>
                <a:lnTo>
                  <a:pt x="1958721" y="251587"/>
                </a:lnTo>
                <a:lnTo>
                  <a:pt x="1952625" y="255143"/>
                </a:lnTo>
                <a:lnTo>
                  <a:pt x="1951609" y="259080"/>
                </a:lnTo>
                <a:lnTo>
                  <a:pt x="2003298" y="347726"/>
                </a:lnTo>
                <a:lnTo>
                  <a:pt x="2010625" y="335153"/>
                </a:lnTo>
                <a:lnTo>
                  <a:pt x="2054987" y="259080"/>
                </a:lnTo>
                <a:lnTo>
                  <a:pt x="2053971" y="255143"/>
                </a:lnTo>
                <a:lnTo>
                  <a:pt x="2047875" y="251587"/>
                </a:lnTo>
                <a:lnTo>
                  <a:pt x="2044065" y="252603"/>
                </a:lnTo>
                <a:lnTo>
                  <a:pt x="2009648" y="311607"/>
                </a:lnTo>
                <a:lnTo>
                  <a:pt x="2009648" y="179451"/>
                </a:lnTo>
                <a:lnTo>
                  <a:pt x="2873248" y="179451"/>
                </a:lnTo>
                <a:lnTo>
                  <a:pt x="2873248" y="166751"/>
                </a:lnTo>
                <a:lnTo>
                  <a:pt x="287324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6424338" y="1352930"/>
            <a:ext cx="5173980" cy="2773680"/>
            <a:chOff x="4818253" y="1352930"/>
            <a:chExt cx="3880485" cy="2773680"/>
          </a:xfrm>
        </p:grpSpPr>
        <p:sp>
          <p:nvSpPr>
            <p:cNvPr id="36" name="object 36"/>
            <p:cNvSpPr/>
            <p:nvPr/>
          </p:nvSpPr>
          <p:spPr>
            <a:xfrm>
              <a:off x="4818253" y="1352930"/>
              <a:ext cx="2682240" cy="563880"/>
            </a:xfrm>
            <a:custGeom>
              <a:avLst/>
              <a:gdLst/>
              <a:ahLst/>
              <a:cxnLst/>
              <a:rect l="l" t="t" r="r" b="b"/>
              <a:pathLst>
                <a:path w="2682240" h="563880">
                  <a:moveTo>
                    <a:pt x="2585720" y="467487"/>
                  </a:moveTo>
                  <a:lnTo>
                    <a:pt x="2579624" y="471043"/>
                  </a:lnTo>
                  <a:lnTo>
                    <a:pt x="2578607" y="474980"/>
                  </a:lnTo>
                  <a:lnTo>
                    <a:pt x="2630297" y="563626"/>
                  </a:lnTo>
                  <a:lnTo>
                    <a:pt x="2637646" y="551053"/>
                  </a:lnTo>
                  <a:lnTo>
                    <a:pt x="2623947" y="551053"/>
                  </a:lnTo>
                  <a:lnTo>
                    <a:pt x="2623947" y="527285"/>
                  </a:lnTo>
                  <a:lnTo>
                    <a:pt x="2589656" y="468503"/>
                  </a:lnTo>
                  <a:lnTo>
                    <a:pt x="2585720" y="467487"/>
                  </a:lnTo>
                  <a:close/>
                </a:path>
                <a:path w="2682240" h="563880">
                  <a:moveTo>
                    <a:pt x="2623947" y="527285"/>
                  </a:moveTo>
                  <a:lnTo>
                    <a:pt x="2623947" y="551053"/>
                  </a:lnTo>
                  <a:lnTo>
                    <a:pt x="2636647" y="551053"/>
                  </a:lnTo>
                  <a:lnTo>
                    <a:pt x="2636647" y="547751"/>
                  </a:lnTo>
                  <a:lnTo>
                    <a:pt x="2624836" y="547751"/>
                  </a:lnTo>
                  <a:lnTo>
                    <a:pt x="2630360" y="538280"/>
                  </a:lnTo>
                  <a:lnTo>
                    <a:pt x="2623947" y="527285"/>
                  </a:lnTo>
                  <a:close/>
                </a:path>
                <a:path w="2682240" h="563880">
                  <a:moveTo>
                    <a:pt x="2675001" y="467487"/>
                  </a:moveTo>
                  <a:lnTo>
                    <a:pt x="2671064" y="468503"/>
                  </a:lnTo>
                  <a:lnTo>
                    <a:pt x="2636647" y="527503"/>
                  </a:lnTo>
                  <a:lnTo>
                    <a:pt x="2636647" y="551053"/>
                  </a:lnTo>
                  <a:lnTo>
                    <a:pt x="2637646" y="551053"/>
                  </a:lnTo>
                  <a:lnTo>
                    <a:pt x="2680335" y="478028"/>
                  </a:lnTo>
                  <a:lnTo>
                    <a:pt x="2681986" y="474980"/>
                  </a:lnTo>
                  <a:lnTo>
                    <a:pt x="2680970" y="471043"/>
                  </a:lnTo>
                  <a:lnTo>
                    <a:pt x="2678049" y="469265"/>
                  </a:lnTo>
                  <a:lnTo>
                    <a:pt x="2675001" y="467487"/>
                  </a:lnTo>
                  <a:close/>
                </a:path>
                <a:path w="2682240" h="563880">
                  <a:moveTo>
                    <a:pt x="2630360" y="538280"/>
                  </a:moveTo>
                  <a:lnTo>
                    <a:pt x="2624836" y="547751"/>
                  </a:lnTo>
                  <a:lnTo>
                    <a:pt x="2635885" y="547751"/>
                  </a:lnTo>
                  <a:lnTo>
                    <a:pt x="2630360" y="538280"/>
                  </a:lnTo>
                  <a:close/>
                </a:path>
                <a:path w="2682240" h="563880">
                  <a:moveTo>
                    <a:pt x="2636647" y="527503"/>
                  </a:moveTo>
                  <a:lnTo>
                    <a:pt x="2630360" y="538280"/>
                  </a:lnTo>
                  <a:lnTo>
                    <a:pt x="2635885" y="547751"/>
                  </a:lnTo>
                  <a:lnTo>
                    <a:pt x="2636647" y="547751"/>
                  </a:lnTo>
                  <a:lnTo>
                    <a:pt x="2636647" y="527503"/>
                  </a:lnTo>
                  <a:close/>
                </a:path>
                <a:path w="2682240" h="563880">
                  <a:moveTo>
                    <a:pt x="2623947" y="281813"/>
                  </a:moveTo>
                  <a:lnTo>
                    <a:pt x="2623947" y="527285"/>
                  </a:lnTo>
                  <a:lnTo>
                    <a:pt x="2630360" y="538280"/>
                  </a:lnTo>
                  <a:lnTo>
                    <a:pt x="2636647" y="527503"/>
                  </a:lnTo>
                  <a:lnTo>
                    <a:pt x="2636647" y="288163"/>
                  </a:lnTo>
                  <a:lnTo>
                    <a:pt x="2630297" y="288163"/>
                  </a:lnTo>
                  <a:lnTo>
                    <a:pt x="2623947" y="281813"/>
                  </a:lnTo>
                  <a:close/>
                </a:path>
                <a:path w="2682240" h="563880">
                  <a:moveTo>
                    <a:pt x="12700" y="0"/>
                  </a:moveTo>
                  <a:lnTo>
                    <a:pt x="0" y="0"/>
                  </a:lnTo>
                  <a:lnTo>
                    <a:pt x="0" y="288163"/>
                  </a:lnTo>
                  <a:lnTo>
                    <a:pt x="2623947" y="288163"/>
                  </a:lnTo>
                  <a:lnTo>
                    <a:pt x="2623947" y="281813"/>
                  </a:lnTo>
                  <a:lnTo>
                    <a:pt x="12700" y="281813"/>
                  </a:lnTo>
                  <a:lnTo>
                    <a:pt x="6350" y="275463"/>
                  </a:lnTo>
                  <a:lnTo>
                    <a:pt x="12700" y="275463"/>
                  </a:lnTo>
                  <a:lnTo>
                    <a:pt x="12700" y="0"/>
                  </a:lnTo>
                  <a:close/>
                </a:path>
                <a:path w="2682240" h="563880">
                  <a:moveTo>
                    <a:pt x="2636647" y="275463"/>
                  </a:moveTo>
                  <a:lnTo>
                    <a:pt x="12700" y="275463"/>
                  </a:lnTo>
                  <a:lnTo>
                    <a:pt x="12700" y="281813"/>
                  </a:lnTo>
                  <a:lnTo>
                    <a:pt x="2623947" y="281813"/>
                  </a:lnTo>
                  <a:lnTo>
                    <a:pt x="2630297" y="288163"/>
                  </a:lnTo>
                  <a:lnTo>
                    <a:pt x="2636647" y="288163"/>
                  </a:lnTo>
                  <a:lnTo>
                    <a:pt x="2636647" y="275463"/>
                  </a:lnTo>
                  <a:close/>
                </a:path>
                <a:path w="2682240" h="563880">
                  <a:moveTo>
                    <a:pt x="12700" y="275463"/>
                  </a:moveTo>
                  <a:lnTo>
                    <a:pt x="6350" y="275463"/>
                  </a:lnTo>
                  <a:lnTo>
                    <a:pt x="12700" y="281813"/>
                  </a:lnTo>
                  <a:lnTo>
                    <a:pt x="12700" y="275463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92924" y="2706623"/>
              <a:ext cx="1305305" cy="1419606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7632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7129" y="3500628"/>
            <a:ext cx="1154175" cy="14394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3407" y="3357372"/>
            <a:ext cx="1186687" cy="155752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96207" y="3429000"/>
            <a:ext cx="1343152" cy="145770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5400" y="3716274"/>
            <a:ext cx="1824736" cy="122377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01285" y="1029328"/>
            <a:ext cx="9460316" cy="1864484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175510">
              <a:lnSpc>
                <a:spcPct val="100000"/>
              </a:lnSpc>
              <a:spcBef>
                <a:spcPts val="894"/>
              </a:spcBef>
            </a:pPr>
            <a:r>
              <a:rPr sz="1800" b="1" i="1" spc="-10" dirty="0">
                <a:latin typeface="Arial"/>
                <a:cs typeface="Arial"/>
              </a:rPr>
              <a:t>Оформлення </a:t>
            </a:r>
            <a:r>
              <a:rPr sz="1800" b="1" i="1" spc="-5" dirty="0">
                <a:latin typeface="Arial"/>
                <a:cs typeface="Arial"/>
              </a:rPr>
              <a:t>до </a:t>
            </a:r>
            <a:r>
              <a:rPr sz="1800" b="1" i="1" dirty="0">
                <a:latin typeface="Arial"/>
                <a:cs typeface="Arial"/>
              </a:rPr>
              <a:t>відпуску</a:t>
            </a:r>
            <a:r>
              <a:rPr sz="1800" b="1" i="1" spc="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298450" indent="-285750" algn="just">
              <a:lnSpc>
                <a:spcPct val="100000"/>
              </a:lnSpc>
              <a:spcBef>
                <a:spcPts val="745"/>
              </a:spcBef>
              <a:buFont typeface="Wingdings" panose="05000000000000000000" pitchFamily="2" charset="2"/>
              <a:buChar char="v"/>
            </a:pPr>
            <a:r>
              <a:rPr sz="1700" spc="-10" dirty="0" err="1" smtClean="0">
                <a:latin typeface="Arial"/>
                <a:cs typeface="Arial"/>
              </a:rPr>
              <a:t>Номер</a:t>
            </a:r>
            <a:r>
              <a:rPr sz="1700" spc="25" dirty="0" smtClean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рецепту</a:t>
            </a:r>
            <a:endParaRPr sz="1700" dirty="0">
              <a:latin typeface="Arial"/>
              <a:cs typeface="Arial"/>
            </a:endParaRPr>
          </a:p>
          <a:p>
            <a:pPr marL="298450" indent="-285750" algn="just">
              <a:lnSpc>
                <a:spcPct val="100000"/>
              </a:lnSpc>
              <a:spcBef>
                <a:spcPts val="1019"/>
              </a:spcBef>
              <a:buFont typeface="Wingdings" panose="05000000000000000000" pitchFamily="2" charset="2"/>
              <a:buChar char="v"/>
            </a:pPr>
            <a:r>
              <a:rPr sz="1700" spc="-5" dirty="0">
                <a:latin typeface="Arial"/>
                <a:cs typeface="Arial"/>
              </a:rPr>
              <a:t>Етикетка «Внутрішнє» або</a:t>
            </a:r>
            <a:r>
              <a:rPr sz="1700" spc="6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«Мікстура»;</a:t>
            </a:r>
            <a:endParaRPr sz="170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30000"/>
              </a:lnSpc>
              <a:spcBef>
                <a:spcPts val="409"/>
              </a:spcBef>
              <a:buFont typeface="Wingdings" panose="05000000000000000000" pitchFamily="2" charset="2"/>
              <a:buChar char="v"/>
            </a:pPr>
            <a:r>
              <a:rPr sz="1700" spc="-20" dirty="0">
                <a:latin typeface="Arial"/>
                <a:cs typeface="Arial"/>
              </a:rPr>
              <a:t>Розчини, </a:t>
            </a:r>
            <a:r>
              <a:rPr sz="1700" spc="-5" dirty="0">
                <a:latin typeface="Arial"/>
                <a:cs typeface="Arial"/>
              </a:rPr>
              <a:t>до складу яких </a:t>
            </a:r>
            <a:r>
              <a:rPr sz="1700" spc="-15" dirty="0">
                <a:latin typeface="Arial"/>
                <a:cs typeface="Arial"/>
              </a:rPr>
              <a:t>входять отруйні </a:t>
            </a:r>
            <a:r>
              <a:rPr sz="1700" spc="-10" dirty="0">
                <a:latin typeface="Arial"/>
                <a:cs typeface="Arial"/>
              </a:rPr>
              <a:t>речовини, </a:t>
            </a:r>
            <a:r>
              <a:rPr sz="1700" spc="-15" dirty="0">
                <a:latin typeface="Arial"/>
                <a:cs typeface="Arial"/>
              </a:rPr>
              <a:t>опечатують,  </a:t>
            </a:r>
            <a:r>
              <a:rPr sz="1700" spc="-10" dirty="0">
                <a:latin typeface="Arial"/>
                <a:cs typeface="Arial"/>
              </a:rPr>
              <a:t>оформляють сигнатурою </a:t>
            </a:r>
            <a:r>
              <a:rPr sz="1700" spc="-5" dirty="0">
                <a:latin typeface="Arial"/>
                <a:cs typeface="Arial"/>
              </a:rPr>
              <a:t>і </a:t>
            </a:r>
            <a:r>
              <a:rPr sz="1700" spc="-15" dirty="0">
                <a:latin typeface="Arial"/>
                <a:cs typeface="Arial"/>
              </a:rPr>
              <a:t>додатковою </a:t>
            </a:r>
            <a:r>
              <a:rPr sz="1700" spc="-10" dirty="0">
                <a:latin typeface="Arial"/>
                <a:cs typeface="Arial"/>
              </a:rPr>
              <a:t>етикеткою «Поводитися </a:t>
            </a:r>
            <a:r>
              <a:rPr sz="1700" spc="-5" dirty="0">
                <a:latin typeface="Arial"/>
                <a:cs typeface="Arial"/>
              </a:rPr>
              <a:t>з  обережністю»;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1284" y="5204664"/>
            <a:ext cx="9994053" cy="1036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700" spc="-5" dirty="0">
                <a:latin typeface="Arial"/>
                <a:cs typeface="Arial"/>
              </a:rPr>
              <a:t>Оформляють </a:t>
            </a:r>
            <a:r>
              <a:rPr sz="1700" spc="-15" dirty="0">
                <a:latin typeface="Arial"/>
                <a:cs typeface="Arial"/>
              </a:rPr>
              <a:t>додатковою </a:t>
            </a:r>
            <a:r>
              <a:rPr sz="1700" spc="-10" dirty="0">
                <a:latin typeface="Arial"/>
                <a:cs typeface="Arial"/>
              </a:rPr>
              <a:t>етикеткою </a:t>
            </a:r>
            <a:r>
              <a:rPr sz="1700" spc="-5" dirty="0">
                <a:latin typeface="Arial"/>
                <a:cs typeface="Arial"/>
              </a:rPr>
              <a:t>«Берегти від </a:t>
            </a:r>
            <a:r>
              <a:rPr sz="1700" spc="-10" dirty="0">
                <a:latin typeface="Arial"/>
                <a:cs typeface="Arial"/>
              </a:rPr>
              <a:t>дітей», </a:t>
            </a:r>
            <a:r>
              <a:rPr sz="1700" spc="-5" dirty="0">
                <a:latin typeface="Arial"/>
                <a:cs typeface="Arial"/>
              </a:rPr>
              <a:t>якщо лікарський  </a:t>
            </a:r>
            <a:r>
              <a:rPr sz="1700" spc="-10" dirty="0">
                <a:latin typeface="Arial"/>
                <a:cs typeface="Arial"/>
              </a:rPr>
              <a:t>препарат вимагає </a:t>
            </a:r>
            <a:r>
              <a:rPr sz="1700" spc="-15" dirty="0">
                <a:latin typeface="Arial"/>
                <a:cs typeface="Arial"/>
              </a:rPr>
              <a:t>особливих </a:t>
            </a:r>
            <a:r>
              <a:rPr sz="1700" spc="-5" dirty="0">
                <a:latin typeface="Arial"/>
                <a:cs typeface="Arial"/>
              </a:rPr>
              <a:t>умов </a:t>
            </a:r>
            <a:r>
              <a:rPr sz="1700" spc="-15" dirty="0">
                <a:latin typeface="Arial"/>
                <a:cs typeface="Arial"/>
              </a:rPr>
              <a:t>зберігання, </a:t>
            </a:r>
            <a:r>
              <a:rPr sz="1700" spc="-10" dirty="0">
                <a:latin typeface="Arial"/>
                <a:cs typeface="Arial"/>
              </a:rPr>
              <a:t>наклеюють</a:t>
            </a:r>
            <a:r>
              <a:rPr sz="1700" spc="220" dirty="0">
                <a:latin typeface="Arial"/>
                <a:cs typeface="Arial"/>
              </a:rPr>
              <a:t> </a:t>
            </a:r>
            <a:r>
              <a:rPr sz="1700" spc="-15" dirty="0">
                <a:latin typeface="Arial"/>
                <a:cs typeface="Arial"/>
              </a:rPr>
              <a:t>етикетки</a:t>
            </a:r>
            <a:endParaRPr sz="1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700" spc="-15" dirty="0">
                <a:latin typeface="Arial"/>
                <a:cs typeface="Arial"/>
              </a:rPr>
              <a:t>«Зберігати </a:t>
            </a:r>
            <a:r>
              <a:rPr sz="1700" spc="-5" dirty="0">
                <a:latin typeface="Arial"/>
                <a:cs typeface="Arial"/>
              </a:rPr>
              <a:t>в </a:t>
            </a:r>
            <a:r>
              <a:rPr sz="1700" spc="-10" dirty="0">
                <a:latin typeface="Arial"/>
                <a:cs typeface="Arial"/>
              </a:rPr>
              <a:t>прохолодному </a:t>
            </a:r>
            <a:r>
              <a:rPr sz="1700" spc="-5" dirty="0">
                <a:latin typeface="Arial"/>
                <a:cs typeface="Arial"/>
              </a:rPr>
              <a:t>місці», </a:t>
            </a:r>
            <a:r>
              <a:rPr sz="1700" spc="-10" dirty="0">
                <a:latin typeface="Arial"/>
                <a:cs typeface="Arial"/>
              </a:rPr>
              <a:t>«Перед вживанням збовтувати» </a:t>
            </a:r>
            <a:r>
              <a:rPr sz="1700" spc="-15" dirty="0">
                <a:latin typeface="Arial"/>
                <a:cs typeface="Arial"/>
              </a:rPr>
              <a:t>та</a:t>
            </a:r>
            <a:r>
              <a:rPr sz="1700" spc="22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ін.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09599" y="176856"/>
            <a:ext cx="9916159" cy="827791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524000" marR="5080" indent="-1524000" algn="ctr">
              <a:lnSpc>
                <a:spcPct val="100000"/>
              </a:lnSpc>
              <a:spcBef>
                <a:spcPts val="95"/>
              </a:spcBef>
              <a:tabLst>
                <a:tab pos="1616075" algn="l"/>
              </a:tabLst>
            </a:pPr>
            <a:r>
              <a:rPr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8. ОЦІНКА </a:t>
            </a:r>
            <a:r>
              <a:rPr sz="200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ЯКОСТІ </a:t>
            </a:r>
            <a:r>
              <a:rPr sz="2000" spc="-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ТА </a:t>
            </a:r>
            <a:r>
              <a:rPr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ОФОРМЛЕННЯ ДО </a:t>
            </a:r>
            <a:r>
              <a:rPr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ВІДПУСКУ </a:t>
            </a:r>
            <a:r>
              <a:rPr sz="2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РІДКИХ  </a:t>
            </a:r>
            <a:r>
              <a:rPr sz="200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ЛІКАРСЬКИХ</a:t>
            </a:r>
            <a:r>
              <a:rPr sz="2000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sz="2000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ПРЕПАРАТІВ</a:t>
            </a: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16031" y="981455"/>
            <a:ext cx="1276096" cy="145694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25759" y="4078986"/>
            <a:ext cx="1477264" cy="86410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84336" y="3500628"/>
            <a:ext cx="1477264" cy="147904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4129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4439" y="167894"/>
            <a:ext cx="7215293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Arial"/>
                <a:cs typeface="Arial"/>
              </a:rPr>
              <a:t>1. </a:t>
            </a:r>
            <a:r>
              <a:rPr sz="2000" b="1" spc="-25" dirty="0">
                <a:latin typeface="Arial"/>
                <a:cs typeface="Arial"/>
              </a:rPr>
              <a:t>СТАНДАРТНІ </a:t>
            </a:r>
            <a:r>
              <a:rPr sz="2000" b="1" spc="-10" dirty="0">
                <a:latin typeface="Arial"/>
                <a:cs typeface="Arial"/>
              </a:rPr>
              <a:t>ФАРМАКОПЕЙНІ</a:t>
            </a:r>
            <a:r>
              <a:rPr sz="2000" b="1" spc="3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РОЗЧИНИ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8022" y="454405"/>
            <a:ext cx="10394527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69">
              <a:lnSpc>
                <a:spcPts val="1730"/>
              </a:lnSpc>
              <a:spcBef>
                <a:spcPts val="100"/>
              </a:spcBef>
            </a:pPr>
            <a:r>
              <a:rPr sz="1600" b="1" i="1" spc="-5" dirty="0">
                <a:latin typeface="Arial"/>
                <a:cs typeface="Arial"/>
              </a:rPr>
              <a:t>Стандартні фармакопейні </a:t>
            </a:r>
            <a:r>
              <a:rPr sz="1600" b="1" i="1" spc="-15" dirty="0">
                <a:latin typeface="Arial"/>
                <a:cs typeface="Arial"/>
              </a:rPr>
              <a:t>розчини </a:t>
            </a:r>
            <a:r>
              <a:rPr sz="1600" dirty="0">
                <a:latin typeface="Arial"/>
                <a:cs typeface="Arial"/>
              </a:rPr>
              <a:t>– </a:t>
            </a:r>
            <a:r>
              <a:rPr sz="1600" spc="-10" dirty="0">
                <a:latin typeface="Arial"/>
                <a:cs typeface="Arial"/>
              </a:rPr>
              <a:t>це </a:t>
            </a:r>
            <a:r>
              <a:rPr sz="1600" spc="-15" dirty="0">
                <a:latin typeface="Arial"/>
                <a:cs typeface="Arial"/>
              </a:rPr>
              <a:t>водні розчини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(заводського</a:t>
            </a:r>
            <a:endParaRPr sz="1600">
              <a:latin typeface="Arial"/>
              <a:cs typeface="Arial"/>
            </a:endParaRPr>
          </a:p>
          <a:p>
            <a:pPr marL="121920" marR="5080">
              <a:lnSpc>
                <a:spcPct val="80000"/>
              </a:lnSpc>
              <a:spcBef>
                <a:spcPts val="195"/>
              </a:spcBef>
            </a:pPr>
            <a:r>
              <a:rPr sz="1600" spc="-5" dirty="0">
                <a:latin typeface="Arial"/>
                <a:cs typeface="Arial"/>
              </a:rPr>
              <a:t>виробництва) деяких </a:t>
            </a:r>
            <a:r>
              <a:rPr sz="1600" dirty="0">
                <a:latin typeface="Arial"/>
                <a:cs typeface="Arial"/>
              </a:rPr>
              <a:t>лікарських </a:t>
            </a:r>
            <a:r>
              <a:rPr sz="1600" spc="-10" dirty="0">
                <a:latin typeface="Arial"/>
                <a:cs typeface="Arial"/>
              </a:rPr>
              <a:t>речовин (твердих, </a:t>
            </a:r>
            <a:r>
              <a:rPr sz="1600" spc="-5" dirty="0">
                <a:latin typeface="Arial"/>
                <a:cs typeface="Arial"/>
              </a:rPr>
              <a:t>рідких, </a:t>
            </a:r>
            <a:r>
              <a:rPr sz="1600" spc="-15" dirty="0">
                <a:latin typeface="Arial"/>
                <a:cs typeface="Arial"/>
              </a:rPr>
              <a:t>газоподібних) </a:t>
            </a:r>
            <a:r>
              <a:rPr sz="1600" dirty="0">
                <a:latin typeface="Arial"/>
                <a:cs typeface="Arial"/>
              </a:rPr>
              <a:t>в </a:t>
            </a:r>
            <a:r>
              <a:rPr sz="1600" spc="-10" dirty="0">
                <a:latin typeface="Arial"/>
                <a:cs typeface="Arial"/>
              </a:rPr>
              <a:t>строго  визначеній </a:t>
            </a:r>
            <a:r>
              <a:rPr sz="1600" spc="-5" dirty="0">
                <a:latin typeface="Arial"/>
                <a:cs typeface="Arial"/>
              </a:rPr>
              <a:t>концентрації, </a:t>
            </a:r>
            <a:r>
              <a:rPr sz="1600" spc="-10" dirty="0">
                <a:latin typeface="Arial"/>
                <a:cs typeface="Arial"/>
              </a:rPr>
              <a:t>зазначеній </a:t>
            </a:r>
            <a:r>
              <a:rPr sz="1600" dirty="0">
                <a:latin typeface="Arial"/>
                <a:cs typeface="Arial"/>
              </a:rPr>
              <a:t>у </a:t>
            </a:r>
            <a:r>
              <a:rPr sz="1600" spc="-5" dirty="0">
                <a:latin typeface="Arial"/>
                <a:cs typeface="Arial"/>
              </a:rPr>
              <a:t>відповідних </a:t>
            </a:r>
            <a:r>
              <a:rPr sz="1600" spc="-10" dirty="0">
                <a:latin typeface="Arial"/>
                <a:cs typeface="Arial"/>
              </a:rPr>
              <a:t>статтях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ДФУ.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1800" b="1" spc="-5" dirty="0">
                <a:latin typeface="Arial"/>
                <a:cs typeface="Arial"/>
              </a:rPr>
              <a:t>1.1. </a:t>
            </a:r>
            <a:r>
              <a:rPr sz="1800" b="1" spc="-10" dirty="0">
                <a:latin typeface="Arial"/>
                <a:cs typeface="Arial"/>
              </a:rPr>
              <a:t>Способи </a:t>
            </a:r>
            <a:r>
              <a:rPr sz="1800" b="1" spc="-5" dirty="0">
                <a:latin typeface="Arial"/>
                <a:cs typeface="Arial"/>
              </a:rPr>
              <a:t>прописування </a:t>
            </a:r>
            <a:r>
              <a:rPr sz="1800" b="1" spc="-10" dirty="0">
                <a:latin typeface="Arial"/>
                <a:cs typeface="Arial"/>
              </a:rPr>
              <a:t>стандартних фармакопейних</a:t>
            </a:r>
            <a:r>
              <a:rPr sz="1800" b="1" spc="8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розчинів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050" y="1700276"/>
            <a:ext cx="11426020" cy="452240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10117" y="1687577"/>
          <a:ext cx="11426612" cy="4522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9573"/>
                <a:gridCol w="4282440"/>
                <a:gridCol w="3784599"/>
              </a:tblGrid>
              <a:tr h="518160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Хімічна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назва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73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2030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Умовна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назва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73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Середня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33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концентрація,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 marL="90805" marR="1930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Розчин </a:t>
                      </a: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алюмінію </a:t>
                      </a:r>
                      <a:r>
                        <a:rPr sz="150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ацетату  </a:t>
                      </a: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лужного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Рідина</a:t>
                      </a:r>
                      <a:r>
                        <a:rPr sz="15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Бурова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54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Розчин </a:t>
                      </a:r>
                      <a:r>
                        <a:rPr sz="15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калію</a:t>
                      </a:r>
                      <a:r>
                        <a:rPr sz="1500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ацетату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Рідина </a:t>
                      </a:r>
                      <a:r>
                        <a:rPr sz="15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калію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ацетату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Розчин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формальдегіду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Формалін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76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Розчин</a:t>
                      </a: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перекису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5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водню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концентрованого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5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Пергідроль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549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 marL="90805" marR="3384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Розчин </a:t>
                      </a: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перекису </a:t>
                      </a:r>
                      <a:r>
                        <a:rPr sz="15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водню  розведеного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–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3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5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Розчин</a:t>
                      </a: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аміаку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–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Кислота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оцтова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–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30;</a:t>
                      </a:r>
                      <a:r>
                        <a:rPr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98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203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Кислота</a:t>
                      </a:r>
                      <a:r>
                        <a:rPr sz="150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хлористоводнева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–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78">
                <a:tc>
                  <a:txBody>
                    <a:bodyPr/>
                    <a:lstStyle/>
                    <a:p>
                      <a:pPr marL="90805" marR="106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Кислота </a:t>
                      </a:r>
                      <a:r>
                        <a:rPr sz="15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хлористоводнева  </a:t>
                      </a:r>
                      <a:r>
                        <a:rPr sz="15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розведена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–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63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8,3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14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9890" y="25907"/>
            <a:ext cx="8591127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chemeClr val="tx1"/>
                </a:solidFill>
                <a:latin typeface="Times New Roman"/>
                <a:cs typeface="Times New Roman"/>
              </a:rPr>
              <a:t>1.2. </a:t>
            </a:r>
            <a:r>
              <a:rPr sz="1800" b="1" spc="-30" dirty="0">
                <a:solidFill>
                  <a:schemeClr val="tx1"/>
                </a:solidFill>
                <a:latin typeface="Times New Roman"/>
                <a:cs typeface="Times New Roman"/>
              </a:rPr>
              <a:t>РОЗРАХУНОК </a:t>
            </a:r>
            <a:r>
              <a:rPr sz="1800" b="1" spc="-10" dirty="0">
                <a:solidFill>
                  <a:schemeClr val="tx1"/>
                </a:solidFill>
                <a:latin typeface="Times New Roman"/>
                <a:cs typeface="Times New Roman"/>
              </a:rPr>
              <a:t>КІЛЬКОСТІ </a:t>
            </a:r>
            <a:r>
              <a:rPr sz="1800" b="1" spc="-20" dirty="0">
                <a:solidFill>
                  <a:schemeClr val="tx1"/>
                </a:solidFill>
                <a:latin typeface="Times New Roman"/>
                <a:cs typeface="Times New Roman"/>
              </a:rPr>
              <a:t>ПРОПИСАНОГО</a:t>
            </a:r>
            <a:r>
              <a:rPr sz="1800" b="1" spc="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chemeClr val="tx1"/>
                </a:solidFill>
                <a:latin typeface="Times New Roman"/>
                <a:cs typeface="Times New Roman"/>
              </a:rPr>
              <a:t>РОЗЧИНУ</a:t>
            </a:r>
            <a:endParaRPr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57043" y="334136"/>
            <a:ext cx="7467600" cy="420628"/>
          </a:xfrm>
          <a:prstGeom prst="rect">
            <a:avLst/>
          </a:prstGeom>
          <a:solidFill>
            <a:srgbClr val="FF99CC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25"/>
              </a:lnSpc>
            </a:pPr>
            <a:r>
              <a:rPr sz="1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1.2. </a:t>
            </a:r>
            <a:r>
              <a:rPr sz="14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Фармакопейний </a:t>
            </a:r>
            <a:r>
              <a:rPr sz="1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розчин виписаний</a:t>
            </a:r>
            <a:r>
              <a:rPr sz="14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під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u="heavy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умовною</a:t>
            </a:r>
            <a:r>
              <a:rPr sz="1400" b="1" i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назвою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16147" y="908686"/>
            <a:ext cx="6096000" cy="420628"/>
          </a:xfrm>
          <a:prstGeom prst="rect">
            <a:avLst/>
          </a:prstGeom>
          <a:solidFill>
            <a:srgbClr val="FFCC00">
              <a:alpha val="25881"/>
            </a:srgbClr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25"/>
              </a:lnSpc>
            </a:pP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При </a:t>
            </a: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розрахунках </a:t>
            </a:r>
            <a:r>
              <a:rPr sz="1400" b="1" spc="-5" dirty="0">
                <a:latin typeface="Times New Roman"/>
                <a:cs typeface="Times New Roman"/>
              </a:rPr>
              <a:t>концентрації</a:t>
            </a:r>
            <a:r>
              <a:rPr sz="1400" b="1" spc="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стандартного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Times New Roman"/>
                <a:cs typeface="Times New Roman"/>
              </a:rPr>
              <a:t>розчинуах приймають </a:t>
            </a:r>
            <a:r>
              <a:rPr sz="1400" b="1" dirty="0">
                <a:latin typeface="Times New Roman"/>
                <a:cs typeface="Times New Roman"/>
              </a:rPr>
              <a:t>за </a:t>
            </a:r>
            <a:r>
              <a:rPr sz="1400" b="1" spc="-10" dirty="0">
                <a:latin typeface="Times New Roman"/>
                <a:cs typeface="Times New Roman"/>
              </a:rPr>
              <a:t>одиницю </a:t>
            </a:r>
            <a:r>
              <a:rPr sz="1400" b="1" dirty="0">
                <a:latin typeface="Times New Roman"/>
                <a:cs typeface="Times New Roman"/>
              </a:rPr>
              <a:t>(100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%)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4243" y="1413128"/>
            <a:ext cx="4724400" cy="1313180"/>
          </a:xfrm>
          <a:prstGeom prst="rect">
            <a:avLst/>
          </a:prstGeom>
          <a:solidFill>
            <a:srgbClr val="CCFFCC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701040" algn="ctr">
              <a:lnSpc>
                <a:spcPts val="1630"/>
              </a:lnSpc>
            </a:pPr>
            <a:r>
              <a:rPr sz="1400" b="1" spc="-5" dirty="0">
                <a:latin typeface="Times New Roman"/>
                <a:cs typeface="Times New Roman"/>
              </a:rPr>
              <a:t>Rp.: Solutionis Formalini 5 % 100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ml</a:t>
            </a:r>
            <a:endParaRPr sz="1400">
              <a:latin typeface="Times New Roman"/>
              <a:cs typeface="Times New Roman"/>
            </a:endParaRPr>
          </a:p>
          <a:p>
            <a:pPr marR="723265" algn="ctr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D. S. Для </a:t>
            </a:r>
            <a:r>
              <a:rPr sz="1400" b="1" spc="-10" dirty="0">
                <a:latin typeface="Times New Roman"/>
                <a:cs typeface="Times New Roman"/>
              </a:rPr>
              <a:t>промивання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ран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або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Rp.: Formalini 5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ml</a:t>
            </a:r>
            <a:endParaRPr sz="1400">
              <a:latin typeface="Times New Roman"/>
              <a:cs typeface="Times New Roman"/>
            </a:endParaRPr>
          </a:p>
          <a:p>
            <a:pPr marL="34544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Aquae purificatae ad 100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ml</a:t>
            </a:r>
            <a:endParaRPr sz="1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Times New Roman"/>
                <a:cs typeface="Times New Roman"/>
              </a:rPr>
              <a:t>D. </a:t>
            </a:r>
            <a:r>
              <a:rPr sz="1400" b="1" dirty="0">
                <a:latin typeface="Times New Roman"/>
                <a:cs typeface="Times New Roman"/>
              </a:rPr>
              <a:t>S. </a:t>
            </a:r>
            <a:r>
              <a:rPr sz="1400" b="1" spc="-5" dirty="0">
                <a:latin typeface="Times New Roman"/>
                <a:cs typeface="Times New Roman"/>
              </a:rPr>
              <a:t>Для </a:t>
            </a:r>
            <a:r>
              <a:rPr sz="1400" b="1" spc="-10" dirty="0">
                <a:latin typeface="Times New Roman"/>
                <a:cs typeface="Times New Roman"/>
              </a:rPr>
              <a:t>промивання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ран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84243" y="2781680"/>
            <a:ext cx="4724400" cy="647700"/>
          </a:xfrm>
          <a:prstGeom prst="rect">
            <a:avLst/>
          </a:prstGeom>
          <a:solidFill>
            <a:srgbClr val="BADFE2"/>
          </a:solidFill>
          <a:ln w="9905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marR="1040765">
              <a:lnSpc>
                <a:spcPct val="100000"/>
              </a:lnSpc>
              <a:spcBef>
                <a:spcPts val="5"/>
              </a:spcBef>
            </a:pPr>
            <a:r>
              <a:rPr sz="1400" spc="-15" dirty="0">
                <a:latin typeface="Times New Roman"/>
                <a:cs typeface="Times New Roman"/>
              </a:rPr>
              <a:t>Розчин </a:t>
            </a:r>
            <a:r>
              <a:rPr sz="1400" spc="-5" dirty="0">
                <a:latin typeface="Times New Roman"/>
                <a:cs typeface="Times New Roman"/>
              </a:rPr>
              <a:t>формальдегіду 37% 5 мл;  </a:t>
            </a: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10" dirty="0">
                <a:latin typeface="Times New Roman"/>
                <a:cs typeface="Times New Roman"/>
              </a:rPr>
              <a:t>очищеної </a:t>
            </a:r>
            <a:r>
              <a:rPr sz="1400" dirty="0">
                <a:latin typeface="Times New Roman"/>
                <a:cs typeface="Times New Roman"/>
              </a:rPr>
              <a:t>100-5=95 </a:t>
            </a:r>
            <a:r>
              <a:rPr sz="1400" spc="-5" dirty="0">
                <a:latin typeface="Times New Roman"/>
                <a:cs typeface="Times New Roman"/>
              </a:rPr>
              <a:t>мл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6148" y="3501009"/>
            <a:ext cx="6049433" cy="3019416"/>
          </a:xfrm>
          <a:prstGeom prst="rect">
            <a:avLst/>
          </a:prstGeom>
          <a:solidFill>
            <a:srgbClr val="CC99FF"/>
          </a:solidFill>
          <a:ln w="990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R="496570">
              <a:lnSpc>
                <a:spcPts val="168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Якщо вихідний </a:t>
            </a:r>
            <a:r>
              <a:rPr sz="1400" spc="-10" dirty="0">
                <a:latin typeface="Times New Roman"/>
                <a:cs typeface="Times New Roman"/>
              </a:rPr>
              <a:t>розчин </a:t>
            </a:r>
            <a:r>
              <a:rPr sz="1400" spc="-5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аптеці </a:t>
            </a:r>
            <a:r>
              <a:rPr sz="1400" spc="-5" dirty="0">
                <a:latin typeface="Times New Roman"/>
                <a:cs typeface="Times New Roman"/>
              </a:rPr>
              <a:t>слабше стандартного  (30-35%), </a:t>
            </a:r>
            <a:r>
              <a:rPr sz="1400" spc="-15" dirty="0">
                <a:latin typeface="Times New Roman"/>
                <a:cs typeface="Times New Roman"/>
              </a:rPr>
              <a:t>то </a:t>
            </a:r>
            <a:r>
              <a:rPr sz="1400" spc="-10" dirty="0">
                <a:latin typeface="Times New Roman"/>
                <a:cs typeface="Times New Roman"/>
              </a:rPr>
              <a:t>необхідно </a:t>
            </a:r>
            <a:r>
              <a:rPr sz="1400" spc="-5" dirty="0">
                <a:latin typeface="Times New Roman"/>
                <a:cs typeface="Times New Roman"/>
              </a:rPr>
              <a:t>зробити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перерахунок:</a:t>
            </a: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ts val="1625"/>
              </a:lnSpc>
            </a:pPr>
            <a:r>
              <a:rPr sz="1400" b="1" spc="-5" dirty="0">
                <a:latin typeface="Times New Roman"/>
                <a:cs typeface="Times New Roman"/>
              </a:rPr>
              <a:t>КП=37/34=1,08</a:t>
            </a: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,</a:t>
            </a:r>
            <a:endParaRPr sz="1400" dirty="0">
              <a:latin typeface="Times New Roman"/>
              <a:cs typeface="Times New Roman"/>
            </a:endParaRPr>
          </a:p>
          <a:p>
            <a:pPr marL="463550" marR="457200" algn="ctr">
              <a:lnSpc>
                <a:spcPct val="100000"/>
              </a:lnSpc>
              <a:spcBef>
                <a:spcPts val="5"/>
              </a:spcBef>
            </a:pPr>
            <a:r>
              <a:rPr sz="1400" spc="-20" dirty="0">
                <a:latin typeface="Times New Roman"/>
                <a:cs typeface="Times New Roman"/>
              </a:rPr>
              <a:t>тоді </a:t>
            </a:r>
            <a:r>
              <a:rPr sz="1400" spc="-10" dirty="0">
                <a:latin typeface="Times New Roman"/>
                <a:cs typeface="Times New Roman"/>
              </a:rPr>
              <a:t>розчин </a:t>
            </a:r>
            <a:r>
              <a:rPr sz="1400" spc="-5" dirty="0">
                <a:latin typeface="Times New Roman"/>
                <a:cs typeface="Times New Roman"/>
              </a:rPr>
              <a:t>формальдегіду 34 %: 5</a:t>
            </a:r>
            <a:r>
              <a:rPr sz="1400" spc="-5" dirty="0">
                <a:latin typeface="Symbol"/>
                <a:cs typeface="Symbol"/>
              </a:rPr>
              <a:t></a:t>
            </a:r>
            <a:r>
              <a:rPr sz="1400" spc="-5" dirty="0">
                <a:latin typeface="Times New Roman"/>
                <a:cs typeface="Times New Roman"/>
              </a:rPr>
              <a:t>1,08=5,4 мл  </a:t>
            </a: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10" dirty="0">
                <a:latin typeface="Times New Roman"/>
                <a:cs typeface="Times New Roman"/>
              </a:rPr>
              <a:t>очищеної </a:t>
            </a:r>
            <a:r>
              <a:rPr sz="1400" spc="-5" dirty="0">
                <a:latin typeface="Times New Roman"/>
                <a:cs typeface="Times New Roman"/>
              </a:rPr>
              <a:t>100-5,4=94,6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134745" marR="1127760" indent="362585">
              <a:lnSpc>
                <a:spcPct val="100000"/>
              </a:lnSpc>
              <a:tabLst>
                <a:tab pos="2852420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ППК (лицевий бік)  </a:t>
            </a:r>
            <a:r>
              <a:rPr sz="1400" b="1" spc="-10" dirty="0">
                <a:latin typeface="Times New Roman"/>
                <a:cs typeface="Times New Roman"/>
              </a:rPr>
              <a:t>Дата	</a:t>
            </a:r>
            <a:r>
              <a:rPr sz="1400" b="1" spc="-5" dirty="0">
                <a:latin typeface="Times New Roman"/>
                <a:cs typeface="Times New Roman"/>
              </a:rPr>
              <a:t>№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рец.</a:t>
            </a:r>
            <a:endParaRPr sz="1400" dirty="0">
              <a:latin typeface="Times New Roman"/>
              <a:cs typeface="Times New Roman"/>
            </a:endParaRPr>
          </a:p>
          <a:p>
            <a:pPr marL="1111250" marR="1104900" indent="17399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Aquae purificatae 94,6 ml  </a:t>
            </a:r>
            <a:endParaRPr lang="en-US" sz="1400" b="1" spc="-5" dirty="0" smtClean="0">
              <a:latin typeface="Times New Roman"/>
              <a:cs typeface="Times New Roman"/>
            </a:endParaRPr>
          </a:p>
          <a:p>
            <a:pPr marL="1111250" marR="1104900" indent="173990">
              <a:lnSpc>
                <a:spcPct val="100000"/>
              </a:lnSpc>
            </a:pPr>
            <a:r>
              <a:rPr sz="1400" b="1" spc="-5" dirty="0" err="1" smtClean="0">
                <a:latin typeface="Times New Roman"/>
                <a:cs typeface="Times New Roman"/>
              </a:rPr>
              <a:t>Solutionis</a:t>
            </a:r>
            <a:r>
              <a:rPr sz="1400" b="1" spc="-5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Formaldehydi 34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%</a:t>
            </a:r>
            <a:endParaRPr sz="1400" dirty="0">
              <a:latin typeface="Times New Roman"/>
              <a:cs typeface="Times New Roman"/>
            </a:endParaRPr>
          </a:p>
          <a:p>
            <a:pPr marL="1147445">
              <a:lnSpc>
                <a:spcPct val="100000"/>
              </a:lnSpc>
              <a:tabLst>
                <a:tab pos="2080895" algn="l"/>
              </a:tabLst>
            </a:pP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5,4 ml (КП=1,08)</a:t>
            </a:r>
            <a:endParaRPr sz="1400" dirty="0">
              <a:latin typeface="Times New Roman"/>
              <a:cs typeface="Times New Roman"/>
            </a:endParaRPr>
          </a:p>
          <a:p>
            <a:pPr marL="1753235" marR="1753235" indent="64769">
              <a:lnSpc>
                <a:spcPct val="100000"/>
              </a:lnSpc>
            </a:pPr>
            <a:r>
              <a:rPr sz="1400" b="1" spc="5" dirty="0">
                <a:latin typeface="Times New Roman"/>
                <a:cs typeface="Times New Roman"/>
              </a:rPr>
              <a:t>V</a:t>
            </a:r>
            <a:r>
              <a:rPr sz="1350" b="1" spc="7" baseline="-21604" dirty="0">
                <a:latin typeface="Times New Roman"/>
                <a:cs typeface="Times New Roman"/>
              </a:rPr>
              <a:t>заг</a:t>
            </a:r>
            <a:r>
              <a:rPr sz="1400" b="1" spc="5" dirty="0">
                <a:latin typeface="Times New Roman"/>
                <a:cs typeface="Times New Roman"/>
              </a:rPr>
              <a:t>=100 </a:t>
            </a:r>
            <a:r>
              <a:rPr sz="1400" b="1" dirty="0">
                <a:latin typeface="Times New Roman"/>
                <a:cs typeface="Times New Roman"/>
              </a:rPr>
              <a:t>ml  </a:t>
            </a:r>
            <a:endParaRPr lang="en-US" sz="1400" b="1" dirty="0" smtClean="0">
              <a:latin typeface="Times New Roman"/>
              <a:cs typeface="Times New Roman"/>
            </a:endParaRPr>
          </a:p>
          <a:p>
            <a:pPr marL="1753235" marR="1753235" indent="64769">
              <a:lnSpc>
                <a:spcPct val="100000"/>
              </a:lnSpc>
            </a:pPr>
            <a:r>
              <a:rPr sz="1400" b="1" spc="-5" dirty="0" err="1" smtClean="0">
                <a:latin typeface="Times New Roman"/>
                <a:cs typeface="Times New Roman"/>
              </a:rPr>
              <a:t>При</a:t>
            </a:r>
            <a:r>
              <a:rPr sz="1400" b="1" spc="-40" dirty="0" err="1" smtClean="0">
                <a:latin typeface="Times New Roman"/>
                <a:cs typeface="Times New Roman"/>
              </a:rPr>
              <a:t>г</a:t>
            </a:r>
            <a:r>
              <a:rPr sz="1400" b="1" spc="-25" dirty="0" err="1" smtClean="0">
                <a:latin typeface="Times New Roman"/>
                <a:cs typeface="Times New Roman"/>
              </a:rPr>
              <a:t>о</a:t>
            </a:r>
            <a:r>
              <a:rPr sz="1400" b="1" spc="-30" dirty="0" err="1" smtClean="0">
                <a:latin typeface="Times New Roman"/>
                <a:cs typeface="Times New Roman"/>
              </a:rPr>
              <a:t>т</a:t>
            </a:r>
            <a:r>
              <a:rPr sz="1400" b="1" spc="-5" dirty="0" err="1" smtClean="0">
                <a:latin typeface="Times New Roman"/>
                <a:cs typeface="Times New Roman"/>
              </a:rPr>
              <a:t>ув</a:t>
            </a:r>
            <a:r>
              <a:rPr sz="1400" b="1" dirty="0" err="1" smtClean="0">
                <a:latin typeface="Times New Roman"/>
                <a:cs typeface="Times New Roman"/>
              </a:rPr>
              <a:t>а</a:t>
            </a:r>
            <a:r>
              <a:rPr sz="1400" b="1" spc="-10" dirty="0" err="1" smtClean="0">
                <a:latin typeface="Times New Roman"/>
                <a:cs typeface="Times New Roman"/>
              </a:rPr>
              <a:t>в</a:t>
            </a:r>
            <a:r>
              <a:rPr sz="1400" b="1" spc="-10" dirty="0">
                <a:latin typeface="Times New Roman"/>
                <a:cs typeface="Times New Roman"/>
              </a:rPr>
              <a:t>:  </a:t>
            </a:r>
            <a:endParaRPr lang="en-US" sz="1400" b="1" spc="-10" dirty="0" smtClean="0">
              <a:latin typeface="Times New Roman"/>
              <a:cs typeface="Times New Roman"/>
            </a:endParaRPr>
          </a:p>
          <a:p>
            <a:pPr marL="1753235" marR="1753235" indent="64769">
              <a:lnSpc>
                <a:spcPct val="100000"/>
              </a:lnSpc>
            </a:pPr>
            <a:r>
              <a:rPr sz="1400" b="1" spc="-5" dirty="0" err="1" smtClean="0">
                <a:latin typeface="Times New Roman"/>
                <a:cs typeface="Times New Roman"/>
              </a:rPr>
              <a:t>Перевірив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84807" y="544830"/>
            <a:ext cx="1831340" cy="690880"/>
            <a:chOff x="1038605" y="544830"/>
            <a:chExt cx="1373505" cy="690880"/>
          </a:xfrm>
        </p:grpSpPr>
        <p:sp>
          <p:nvSpPr>
            <p:cNvPr id="9" name="object 9"/>
            <p:cNvSpPr/>
            <p:nvPr/>
          </p:nvSpPr>
          <p:spPr>
            <a:xfrm>
              <a:off x="1043558" y="549783"/>
              <a:ext cx="649605" cy="647700"/>
            </a:xfrm>
            <a:custGeom>
              <a:avLst/>
              <a:gdLst/>
              <a:ahLst/>
              <a:cxnLst/>
              <a:rect l="l" t="t" r="r" b="b"/>
              <a:pathLst>
                <a:path w="649605" h="647700">
                  <a:moveTo>
                    <a:pt x="0" y="0"/>
                  </a:moveTo>
                  <a:lnTo>
                    <a:pt x="0" y="647700"/>
                  </a:lnTo>
                </a:path>
                <a:path w="649605" h="647700">
                  <a:moveTo>
                    <a:pt x="0" y="0"/>
                  </a:moveTo>
                  <a:lnTo>
                    <a:pt x="649223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43558" y="1159383"/>
              <a:ext cx="1369060" cy="76200"/>
            </a:xfrm>
            <a:custGeom>
              <a:avLst/>
              <a:gdLst/>
              <a:ahLst/>
              <a:cxnLst/>
              <a:rect l="l" t="t" r="r" b="b"/>
              <a:pathLst>
                <a:path w="1369060" h="76200">
                  <a:moveTo>
                    <a:pt x="1292352" y="0"/>
                  </a:moveTo>
                  <a:lnTo>
                    <a:pt x="1292352" y="76200"/>
                  </a:lnTo>
                  <a:lnTo>
                    <a:pt x="1355852" y="44450"/>
                  </a:lnTo>
                  <a:lnTo>
                    <a:pt x="1305052" y="44450"/>
                  </a:lnTo>
                  <a:lnTo>
                    <a:pt x="1305052" y="31750"/>
                  </a:lnTo>
                  <a:lnTo>
                    <a:pt x="1355852" y="31750"/>
                  </a:lnTo>
                  <a:lnTo>
                    <a:pt x="1292352" y="0"/>
                  </a:lnTo>
                  <a:close/>
                </a:path>
                <a:path w="1369060" h="76200">
                  <a:moveTo>
                    <a:pt x="129235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292352" y="44450"/>
                  </a:lnTo>
                  <a:lnTo>
                    <a:pt x="1292352" y="31750"/>
                  </a:lnTo>
                  <a:close/>
                </a:path>
                <a:path w="1369060" h="76200">
                  <a:moveTo>
                    <a:pt x="1355852" y="31750"/>
                  </a:moveTo>
                  <a:lnTo>
                    <a:pt x="1305052" y="31750"/>
                  </a:lnTo>
                  <a:lnTo>
                    <a:pt x="1305052" y="44450"/>
                  </a:lnTo>
                  <a:lnTo>
                    <a:pt x="1355852" y="44450"/>
                  </a:lnTo>
                  <a:lnTo>
                    <a:pt x="1368552" y="38100"/>
                  </a:lnTo>
                  <a:lnTo>
                    <a:pt x="135585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384808" y="2055877"/>
            <a:ext cx="2600113" cy="3067685"/>
            <a:chOff x="1038605" y="2055876"/>
            <a:chExt cx="1950085" cy="3067685"/>
          </a:xfrm>
        </p:grpSpPr>
        <p:sp>
          <p:nvSpPr>
            <p:cNvPr id="12" name="object 12"/>
            <p:cNvSpPr/>
            <p:nvPr/>
          </p:nvSpPr>
          <p:spPr>
            <a:xfrm>
              <a:off x="1043558" y="2060829"/>
              <a:ext cx="1945005" cy="3024505"/>
            </a:xfrm>
            <a:custGeom>
              <a:avLst/>
              <a:gdLst/>
              <a:ahLst/>
              <a:cxnLst/>
              <a:rect l="l" t="t" r="r" b="b"/>
              <a:pathLst>
                <a:path w="1945005" h="3024504">
                  <a:moveTo>
                    <a:pt x="0" y="0"/>
                  </a:moveTo>
                  <a:lnTo>
                    <a:pt x="0" y="3024378"/>
                  </a:lnTo>
                </a:path>
                <a:path w="1945005" h="3024504">
                  <a:moveTo>
                    <a:pt x="0" y="0"/>
                  </a:moveTo>
                  <a:lnTo>
                    <a:pt x="1944624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43559" y="3030854"/>
              <a:ext cx="1945005" cy="2092960"/>
            </a:xfrm>
            <a:custGeom>
              <a:avLst/>
              <a:gdLst/>
              <a:ahLst/>
              <a:cxnLst/>
              <a:rect l="l" t="t" r="r" b="b"/>
              <a:pathLst>
                <a:path w="1945005" h="2092960">
                  <a:moveTo>
                    <a:pt x="1368552" y="2054352"/>
                  </a:moveTo>
                  <a:lnTo>
                    <a:pt x="1355852" y="2048002"/>
                  </a:lnTo>
                  <a:lnTo>
                    <a:pt x="1292352" y="2016252"/>
                  </a:lnTo>
                  <a:lnTo>
                    <a:pt x="1292352" y="2048002"/>
                  </a:lnTo>
                  <a:lnTo>
                    <a:pt x="0" y="2048002"/>
                  </a:lnTo>
                  <a:lnTo>
                    <a:pt x="0" y="2060702"/>
                  </a:lnTo>
                  <a:lnTo>
                    <a:pt x="1292352" y="2060702"/>
                  </a:lnTo>
                  <a:lnTo>
                    <a:pt x="1292352" y="2092452"/>
                  </a:lnTo>
                  <a:lnTo>
                    <a:pt x="1355852" y="2060702"/>
                  </a:lnTo>
                  <a:lnTo>
                    <a:pt x="1368552" y="2054352"/>
                  </a:lnTo>
                  <a:close/>
                </a:path>
                <a:path w="1945005" h="2092960">
                  <a:moveTo>
                    <a:pt x="1944624" y="38100"/>
                  </a:moveTo>
                  <a:lnTo>
                    <a:pt x="1931924" y="31750"/>
                  </a:lnTo>
                  <a:lnTo>
                    <a:pt x="1868424" y="0"/>
                  </a:lnTo>
                  <a:lnTo>
                    <a:pt x="1868424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1868424" y="44450"/>
                  </a:lnTo>
                  <a:lnTo>
                    <a:pt x="1868424" y="76200"/>
                  </a:lnTo>
                  <a:lnTo>
                    <a:pt x="1931924" y="44450"/>
                  </a:lnTo>
                  <a:lnTo>
                    <a:pt x="1944624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93704" y="6076950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22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58444" y="1033781"/>
            <a:ext cx="7730067" cy="2053589"/>
            <a:chOff x="1817116" y="1034541"/>
            <a:chExt cx="5797550" cy="2053589"/>
          </a:xfrm>
        </p:grpSpPr>
        <p:sp>
          <p:nvSpPr>
            <p:cNvPr id="3" name="object 3"/>
            <p:cNvSpPr/>
            <p:nvPr/>
          </p:nvSpPr>
          <p:spPr>
            <a:xfrm>
              <a:off x="1834896" y="1052321"/>
              <a:ext cx="5715000" cy="432434"/>
            </a:xfrm>
            <a:custGeom>
              <a:avLst/>
              <a:gdLst/>
              <a:ahLst/>
              <a:cxnLst/>
              <a:rect l="l" t="t" r="r" b="b"/>
              <a:pathLst>
                <a:path w="5715000" h="432434">
                  <a:moveTo>
                    <a:pt x="5715000" y="0"/>
                  </a:moveTo>
                  <a:lnTo>
                    <a:pt x="0" y="0"/>
                  </a:lnTo>
                  <a:lnTo>
                    <a:pt x="0" y="432053"/>
                  </a:lnTo>
                  <a:lnTo>
                    <a:pt x="5715000" y="432053"/>
                  </a:lnTo>
                  <a:lnTo>
                    <a:pt x="5715000" y="0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34896" y="1052321"/>
              <a:ext cx="5715000" cy="432434"/>
            </a:xfrm>
            <a:custGeom>
              <a:avLst/>
              <a:gdLst/>
              <a:ahLst/>
              <a:cxnLst/>
              <a:rect l="l" t="t" r="r" b="b"/>
              <a:pathLst>
                <a:path w="5715000" h="432434">
                  <a:moveTo>
                    <a:pt x="0" y="432053"/>
                  </a:moveTo>
                  <a:lnTo>
                    <a:pt x="5715000" y="432053"/>
                  </a:lnTo>
                  <a:lnTo>
                    <a:pt x="5715000" y="0"/>
                  </a:lnTo>
                  <a:lnTo>
                    <a:pt x="0" y="0"/>
                  </a:lnTo>
                  <a:lnTo>
                    <a:pt x="0" y="432053"/>
                  </a:lnTo>
                  <a:close/>
                </a:path>
              </a:pathLst>
            </a:custGeom>
            <a:ln w="350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11422" y="1456436"/>
              <a:ext cx="1362710" cy="17145"/>
            </a:xfrm>
            <a:custGeom>
              <a:avLst/>
              <a:gdLst/>
              <a:ahLst/>
              <a:cxnLst/>
              <a:rect l="l" t="t" r="r" b="b"/>
              <a:pathLst>
                <a:path w="1362710" h="17144">
                  <a:moveTo>
                    <a:pt x="1362455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362455" y="16763"/>
                  </a:lnTo>
                  <a:lnTo>
                    <a:pt x="13624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4896" y="1557527"/>
              <a:ext cx="5761990" cy="1512570"/>
            </a:xfrm>
            <a:custGeom>
              <a:avLst/>
              <a:gdLst/>
              <a:ahLst/>
              <a:cxnLst/>
              <a:rect l="l" t="t" r="r" b="b"/>
              <a:pathLst>
                <a:path w="5761990" h="1512570">
                  <a:moveTo>
                    <a:pt x="5761482" y="0"/>
                  </a:moveTo>
                  <a:lnTo>
                    <a:pt x="0" y="0"/>
                  </a:lnTo>
                  <a:lnTo>
                    <a:pt x="0" y="1512570"/>
                  </a:lnTo>
                  <a:lnTo>
                    <a:pt x="5761482" y="1512570"/>
                  </a:lnTo>
                  <a:lnTo>
                    <a:pt x="576148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34896" y="1557527"/>
              <a:ext cx="5761990" cy="1512570"/>
            </a:xfrm>
            <a:custGeom>
              <a:avLst/>
              <a:gdLst/>
              <a:ahLst/>
              <a:cxnLst/>
              <a:rect l="l" t="t" r="r" b="b"/>
              <a:pathLst>
                <a:path w="5761990" h="1512570">
                  <a:moveTo>
                    <a:pt x="0" y="1512570"/>
                  </a:moveTo>
                  <a:lnTo>
                    <a:pt x="5761482" y="1512570"/>
                  </a:lnTo>
                  <a:lnTo>
                    <a:pt x="5761482" y="0"/>
                  </a:lnTo>
                  <a:lnTo>
                    <a:pt x="0" y="0"/>
                  </a:lnTo>
                  <a:lnTo>
                    <a:pt x="0" y="1512570"/>
                  </a:lnTo>
                  <a:close/>
                </a:path>
              </a:pathLst>
            </a:custGeom>
            <a:ln w="350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430272" y="1033781"/>
            <a:ext cx="7714827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32660" marR="1402080" indent="-869950">
              <a:lnSpc>
                <a:spcPct val="100000"/>
              </a:lnSpc>
              <a:spcBef>
                <a:spcPts val="95"/>
              </a:spcBef>
            </a:pPr>
            <a:r>
              <a:rPr sz="1400" u="heavy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Фармакопейний </a:t>
            </a:r>
            <a:r>
              <a:rPr sz="1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розчин виписаний </a:t>
            </a:r>
            <a:r>
              <a:rPr sz="1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під </a:t>
            </a:r>
            <a:r>
              <a:rPr sz="1400" b="1" i="1" spc="-5" dirty="0">
                <a:latin typeface="Times New Roman"/>
                <a:cs typeface="Times New Roman"/>
              </a:rPr>
              <a:t> хімічною</a:t>
            </a:r>
            <a:r>
              <a:rPr sz="1400" b="1" i="1" spc="5" dirty="0">
                <a:latin typeface="Times New Roman"/>
                <a:cs typeface="Times New Roman"/>
              </a:rPr>
              <a:t> </a:t>
            </a:r>
            <a:r>
              <a:rPr sz="1400" b="1" i="1" spc="-10" dirty="0">
                <a:latin typeface="Times New Roman"/>
                <a:cs typeface="Times New Roman"/>
              </a:rPr>
              <a:t>назвою</a:t>
            </a: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  <a:buSzPct val="91666"/>
              <a:buFont typeface="Wingdings"/>
              <a:buChar char=""/>
              <a:tabLst>
                <a:tab pos="134620" algn="l"/>
              </a:tabLst>
            </a:pPr>
            <a:endParaRPr lang="en-US" sz="1200" spc="-5" dirty="0" smtClean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  <a:buSzPct val="91666"/>
              <a:buFont typeface="Wingdings"/>
              <a:buChar char=""/>
              <a:tabLst>
                <a:tab pos="134620" algn="l"/>
              </a:tabLst>
            </a:pPr>
            <a:r>
              <a:rPr sz="1200" spc="-5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Якщо</a:t>
            </a:r>
            <a:r>
              <a:rPr sz="12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002060"/>
                </a:solidFill>
                <a:latin typeface="Times New Roman"/>
                <a:cs typeface="Times New Roman"/>
              </a:rPr>
              <a:t>вказана </a:t>
            </a:r>
            <a:r>
              <a:rPr sz="1200" spc="-10" dirty="0">
                <a:solidFill>
                  <a:srgbClr val="002060"/>
                </a:solidFill>
                <a:latin typeface="Times New Roman"/>
                <a:cs typeface="Times New Roman"/>
              </a:rPr>
              <a:t>концентрація фармакопейної </a:t>
            </a:r>
            <a:r>
              <a:rPr sz="1200" spc="-5" dirty="0">
                <a:solidFill>
                  <a:srgbClr val="002060"/>
                </a:solidFill>
                <a:latin typeface="Times New Roman"/>
                <a:cs typeface="Times New Roman"/>
              </a:rPr>
              <a:t>рідини, </a:t>
            </a:r>
            <a:r>
              <a:rPr sz="1200" spc="-15" dirty="0">
                <a:solidFill>
                  <a:srgbClr val="002060"/>
                </a:solidFill>
                <a:latin typeface="Times New Roman"/>
                <a:cs typeface="Times New Roman"/>
              </a:rPr>
              <a:t>то </a:t>
            </a:r>
            <a:r>
              <a:rPr sz="1200" spc="-5" dirty="0">
                <a:solidFill>
                  <a:srgbClr val="002060"/>
                </a:solidFill>
                <a:latin typeface="Times New Roman"/>
                <a:cs typeface="Times New Roman"/>
              </a:rPr>
              <a:t>при </a:t>
            </a:r>
            <a:r>
              <a:rPr sz="1200" spc="-10" dirty="0">
                <a:solidFill>
                  <a:srgbClr val="002060"/>
                </a:solidFill>
                <a:latin typeface="Times New Roman"/>
                <a:cs typeface="Times New Roman"/>
              </a:rPr>
              <a:t>розрахунках </a:t>
            </a:r>
            <a:r>
              <a:rPr sz="1200" spc="-15" dirty="0">
                <a:solidFill>
                  <a:srgbClr val="002060"/>
                </a:solidFill>
                <a:latin typeface="Times New Roman"/>
                <a:cs typeface="Times New Roman"/>
              </a:rPr>
              <a:t>виходять </a:t>
            </a:r>
            <a:r>
              <a:rPr sz="1200" dirty="0">
                <a:solidFill>
                  <a:srgbClr val="002060"/>
                </a:solidFill>
                <a:latin typeface="Times New Roman"/>
                <a:cs typeface="Times New Roman"/>
              </a:rPr>
              <a:t>з  </a:t>
            </a:r>
            <a:r>
              <a:rPr sz="1200" spc="-5" dirty="0">
                <a:solidFill>
                  <a:srgbClr val="002060"/>
                </a:solidFill>
                <a:latin typeface="Times New Roman"/>
                <a:cs typeface="Times New Roman"/>
              </a:rPr>
              <a:t>фактичного </a:t>
            </a:r>
            <a:r>
              <a:rPr sz="1200" spc="-10" dirty="0">
                <a:solidFill>
                  <a:srgbClr val="002060"/>
                </a:solidFill>
                <a:latin typeface="Times New Roman"/>
                <a:cs typeface="Times New Roman"/>
              </a:rPr>
              <a:t>змісту </a:t>
            </a:r>
            <a:r>
              <a:rPr sz="1200" spc="-5" dirty="0">
                <a:solidFill>
                  <a:srgbClr val="002060"/>
                </a:solidFill>
                <a:latin typeface="Times New Roman"/>
                <a:cs typeface="Times New Roman"/>
              </a:rPr>
              <a:t>речовини </a:t>
            </a:r>
            <a:r>
              <a:rPr sz="1200" dirty="0">
                <a:solidFill>
                  <a:srgbClr val="002060"/>
                </a:solidFill>
                <a:latin typeface="Times New Roman"/>
                <a:cs typeface="Times New Roman"/>
              </a:rPr>
              <a:t>в </a:t>
            </a:r>
            <a:r>
              <a:rPr sz="1200" spc="-5" dirty="0">
                <a:solidFill>
                  <a:srgbClr val="002060"/>
                </a:solidFill>
                <a:latin typeface="Times New Roman"/>
                <a:cs typeface="Times New Roman"/>
              </a:rPr>
              <a:t>стандартному розчині </a:t>
            </a:r>
            <a:r>
              <a:rPr sz="1200" dirty="0">
                <a:solidFill>
                  <a:srgbClr val="002060"/>
                </a:solidFill>
                <a:latin typeface="Times New Roman"/>
                <a:cs typeface="Times New Roman"/>
              </a:rPr>
              <a:t>за</a:t>
            </a:r>
            <a:r>
              <a:rPr sz="1200" spc="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002060"/>
                </a:solidFill>
                <a:latin typeface="Times New Roman"/>
                <a:cs typeface="Times New Roman"/>
              </a:rPr>
              <a:t>формулою:</a:t>
            </a:r>
            <a:endParaRPr sz="12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32354" y="2088135"/>
            <a:ext cx="32935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0273" y="2271015"/>
            <a:ext cx="297772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Х – </a:t>
            </a:r>
            <a:r>
              <a:rPr sz="1200" spc="-5" dirty="0">
                <a:latin typeface="Times New Roman"/>
                <a:cs typeface="Times New Roman"/>
              </a:rPr>
              <a:t>об’єм стандартної рідини,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мл;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41280" y="2168437"/>
            <a:ext cx="21336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672" y="0"/>
                </a:lnTo>
              </a:path>
            </a:pathLst>
          </a:custGeom>
          <a:ln w="6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24051" y="2161543"/>
            <a:ext cx="21844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latin typeface="Times New Roman"/>
                <a:cs typeface="Times New Roman"/>
              </a:rPr>
              <a:t>A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4970" y="1995162"/>
            <a:ext cx="1227384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latin typeface="Times New Roman"/>
                <a:cs typeface="Times New Roman"/>
              </a:rPr>
              <a:t>X </a:t>
            </a:r>
            <a:r>
              <a:rPr sz="1500" b="1" dirty="0">
                <a:latin typeface="Symbol"/>
                <a:cs typeface="Symbol"/>
              </a:rPr>
              <a:t></a:t>
            </a:r>
            <a:r>
              <a:rPr sz="1500" b="1" dirty="0">
                <a:latin typeface="Times New Roman"/>
                <a:cs typeface="Times New Roman"/>
              </a:rPr>
              <a:t> </a:t>
            </a:r>
            <a:r>
              <a:rPr sz="1500" b="1" spc="5" dirty="0">
                <a:latin typeface="Times New Roman"/>
                <a:cs typeface="Times New Roman"/>
              </a:rPr>
              <a:t>V </a:t>
            </a:r>
            <a:r>
              <a:rPr sz="1500" b="1" dirty="0">
                <a:latin typeface="Symbol"/>
                <a:cs typeface="Symbol"/>
              </a:rPr>
              <a:t></a:t>
            </a:r>
            <a:r>
              <a:rPr sz="1500" b="1" spc="-210" dirty="0">
                <a:latin typeface="Times New Roman"/>
                <a:cs typeface="Times New Roman"/>
              </a:rPr>
              <a:t> </a:t>
            </a:r>
            <a:r>
              <a:rPr sz="2250" b="1" baseline="35185" dirty="0">
                <a:latin typeface="Times New Roman"/>
                <a:cs typeface="Times New Roman"/>
              </a:rPr>
              <a:t>B</a:t>
            </a:r>
            <a:endParaRPr sz="2250" baseline="35185" dirty="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422821" y="3123946"/>
            <a:ext cx="7730067" cy="1619885"/>
            <a:chOff x="1817116" y="3123945"/>
            <a:chExt cx="5797550" cy="1619885"/>
          </a:xfrm>
        </p:grpSpPr>
        <p:sp>
          <p:nvSpPr>
            <p:cNvPr id="15" name="object 15"/>
            <p:cNvSpPr/>
            <p:nvPr/>
          </p:nvSpPr>
          <p:spPr>
            <a:xfrm>
              <a:off x="1834896" y="3141725"/>
              <a:ext cx="5761990" cy="1584325"/>
            </a:xfrm>
            <a:custGeom>
              <a:avLst/>
              <a:gdLst/>
              <a:ahLst/>
              <a:cxnLst/>
              <a:rect l="l" t="t" r="r" b="b"/>
              <a:pathLst>
                <a:path w="5761990" h="1584325">
                  <a:moveTo>
                    <a:pt x="5761482" y="0"/>
                  </a:moveTo>
                  <a:lnTo>
                    <a:pt x="0" y="0"/>
                  </a:lnTo>
                  <a:lnTo>
                    <a:pt x="0" y="1584198"/>
                  </a:lnTo>
                  <a:lnTo>
                    <a:pt x="5761482" y="1584198"/>
                  </a:lnTo>
                  <a:lnTo>
                    <a:pt x="576148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34896" y="3141725"/>
              <a:ext cx="5761990" cy="1584325"/>
            </a:xfrm>
            <a:custGeom>
              <a:avLst/>
              <a:gdLst/>
              <a:ahLst/>
              <a:cxnLst/>
              <a:rect l="l" t="t" r="r" b="b"/>
              <a:pathLst>
                <a:path w="5761990" h="1584325">
                  <a:moveTo>
                    <a:pt x="0" y="1584198"/>
                  </a:moveTo>
                  <a:lnTo>
                    <a:pt x="5761482" y="1584198"/>
                  </a:lnTo>
                  <a:lnTo>
                    <a:pt x="5761482" y="0"/>
                  </a:lnTo>
                  <a:lnTo>
                    <a:pt x="0" y="0"/>
                  </a:lnTo>
                  <a:lnTo>
                    <a:pt x="0" y="1584198"/>
                  </a:lnTo>
                  <a:close/>
                </a:path>
              </a:pathLst>
            </a:custGeom>
            <a:ln w="350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430272" y="2453894"/>
            <a:ext cx="4736253" cy="1121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241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V </a:t>
            </a:r>
            <a:r>
              <a:rPr sz="1200" dirty="0">
                <a:latin typeface="Times New Roman"/>
                <a:cs typeface="Times New Roman"/>
              </a:rPr>
              <a:t>– </a:t>
            </a:r>
            <a:r>
              <a:rPr sz="1200" spc="-5" dirty="0">
                <a:latin typeface="Times New Roman"/>
                <a:cs typeface="Times New Roman"/>
              </a:rPr>
              <a:t>об’єм рідини, </a:t>
            </a:r>
            <a:r>
              <a:rPr sz="1200" dirty="0">
                <a:latin typeface="Times New Roman"/>
                <a:cs typeface="Times New Roman"/>
              </a:rPr>
              <a:t>якій </a:t>
            </a:r>
            <a:r>
              <a:rPr sz="1200" spc="-10" dirty="0">
                <a:latin typeface="Times New Roman"/>
                <a:cs typeface="Times New Roman"/>
              </a:rPr>
              <a:t>необхідно </a:t>
            </a:r>
            <a:r>
              <a:rPr sz="1200" spc="-15" dirty="0">
                <a:latin typeface="Times New Roman"/>
                <a:cs typeface="Times New Roman"/>
              </a:rPr>
              <a:t>приготувати, </a:t>
            </a:r>
            <a:r>
              <a:rPr sz="1200" dirty="0">
                <a:latin typeface="Times New Roman"/>
                <a:cs typeface="Times New Roman"/>
              </a:rPr>
              <a:t>мл;  В – </a:t>
            </a:r>
            <a:r>
              <a:rPr sz="1200" spc="-5" dirty="0">
                <a:latin typeface="Times New Roman"/>
                <a:cs typeface="Times New Roman"/>
              </a:rPr>
              <a:t>прописана </a:t>
            </a:r>
            <a:r>
              <a:rPr sz="1200" dirty="0">
                <a:latin typeface="Times New Roman"/>
                <a:cs typeface="Times New Roman"/>
              </a:rPr>
              <a:t>в рецепті </a:t>
            </a:r>
            <a:r>
              <a:rPr sz="1200" spc="-5" dirty="0">
                <a:latin typeface="Times New Roman"/>
                <a:cs typeface="Times New Roman"/>
              </a:rPr>
              <a:t>концентрація,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%;</a:t>
            </a:r>
          </a:p>
          <a:p>
            <a:pPr marL="12700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А – </a:t>
            </a:r>
            <a:r>
              <a:rPr sz="1200" spc="-5" dirty="0">
                <a:latin typeface="Times New Roman"/>
                <a:cs typeface="Times New Roman"/>
              </a:rPr>
              <a:t>фактична концентрація стандартної рідини, </a:t>
            </a:r>
            <a:r>
              <a:rPr sz="1200" dirty="0">
                <a:latin typeface="Times New Roman"/>
                <a:cs typeface="Times New Roman"/>
              </a:rPr>
              <a:t>%.</a:t>
            </a: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sz="1400" b="1" spc="-5" dirty="0">
                <a:latin typeface="Times New Roman"/>
                <a:cs typeface="Times New Roman"/>
              </a:rPr>
              <a:t>Rp.: Solutionis Formaldehydi 5 % 100 ml</a:t>
            </a:r>
            <a:endParaRPr sz="1400" dirty="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D. S. Для дезінфекції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приміщень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60672" y="3794506"/>
            <a:ext cx="25433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37 % </a:t>
            </a:r>
            <a:r>
              <a:rPr sz="1200" spc="-5" dirty="0">
                <a:latin typeface="Times New Roman"/>
                <a:cs typeface="Times New Roman"/>
              </a:rPr>
              <a:t>розчину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формальдегіду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30273" y="3977385"/>
            <a:ext cx="196511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Times New Roman"/>
                <a:cs typeface="Times New Roman"/>
              </a:rPr>
              <a:t>води </a:t>
            </a:r>
            <a:r>
              <a:rPr sz="1200" spc="-5" dirty="0">
                <a:latin typeface="Times New Roman"/>
                <a:cs typeface="Times New Roman"/>
              </a:rPr>
              <a:t>100-13,3=86,7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мл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927091" y="3836028"/>
            <a:ext cx="460587" cy="0"/>
          </a:xfrm>
          <a:custGeom>
            <a:avLst/>
            <a:gdLst/>
            <a:ahLst/>
            <a:cxnLst/>
            <a:rect l="l" t="t" r="r" b="b"/>
            <a:pathLst>
              <a:path w="345439">
                <a:moveTo>
                  <a:pt x="0" y="0"/>
                </a:moveTo>
                <a:lnTo>
                  <a:pt x="344909" y="0"/>
                </a:lnTo>
              </a:path>
            </a:pathLst>
          </a:custGeom>
          <a:ln w="59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044060" y="3827846"/>
            <a:ext cx="223520" cy="1859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5" dirty="0">
                <a:latin typeface="Times New Roman"/>
                <a:cs typeface="Times New Roman"/>
              </a:rPr>
              <a:t>37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36625" y="3715787"/>
            <a:ext cx="1618827" cy="1859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100" i="1" spc="25" dirty="0">
                <a:latin typeface="Times New Roman"/>
                <a:cs typeface="Times New Roman"/>
              </a:rPr>
              <a:t>Х </a:t>
            </a:r>
            <a:r>
              <a:rPr sz="1100" spc="20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650" spc="44" baseline="35353" dirty="0">
                <a:latin typeface="Times New Roman"/>
                <a:cs typeface="Times New Roman"/>
              </a:rPr>
              <a:t>5</a:t>
            </a:r>
            <a:r>
              <a:rPr sz="1650" spc="44" baseline="35353" dirty="0">
                <a:latin typeface="Symbol"/>
                <a:cs typeface="Symbol"/>
              </a:rPr>
              <a:t></a:t>
            </a:r>
            <a:r>
              <a:rPr sz="1650" spc="44" baseline="35353" dirty="0">
                <a:latin typeface="Times New Roman"/>
                <a:cs typeface="Times New Roman"/>
              </a:rPr>
              <a:t>100 </a:t>
            </a:r>
            <a:r>
              <a:rPr sz="1100" spc="20" dirty="0">
                <a:latin typeface="Symbol"/>
                <a:cs typeface="Symbol"/>
              </a:rPr>
              <a:t>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13,3</a:t>
            </a:r>
            <a:r>
              <a:rPr sz="1100" spc="-235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Times New Roman"/>
                <a:cs typeface="Times New Roman"/>
              </a:rPr>
              <a:t>мл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217119" y="4482941"/>
            <a:ext cx="462280" cy="0"/>
          </a:xfrm>
          <a:custGeom>
            <a:avLst/>
            <a:gdLst/>
            <a:ahLst/>
            <a:cxnLst/>
            <a:rect l="l" t="t" r="r" b="b"/>
            <a:pathLst>
              <a:path w="346710">
                <a:moveTo>
                  <a:pt x="0" y="0"/>
                </a:moveTo>
                <a:lnTo>
                  <a:pt x="346245" y="0"/>
                </a:lnTo>
              </a:path>
            </a:pathLst>
          </a:custGeom>
          <a:ln w="59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336125" y="4474740"/>
            <a:ext cx="224367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Times New Roman"/>
                <a:cs typeface="Times New Roman"/>
              </a:rPr>
              <a:t>30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47205" y="4353538"/>
            <a:ext cx="656674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aseline="4629" dirty="0">
                <a:latin typeface="Times New Roman"/>
                <a:cs typeface="Times New Roman"/>
              </a:rPr>
              <a:t>або </a:t>
            </a:r>
            <a:r>
              <a:rPr sz="1100" i="1" spc="25" dirty="0">
                <a:latin typeface="Times New Roman"/>
                <a:cs typeface="Times New Roman"/>
              </a:rPr>
              <a:t>Х </a:t>
            </a:r>
            <a:r>
              <a:rPr sz="1100" spc="25" dirty="0">
                <a:latin typeface="Symbol"/>
                <a:cs typeface="Symbol"/>
              </a:rPr>
              <a:t>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650" spc="44" baseline="35353" dirty="0">
                <a:latin typeface="Times New Roman"/>
                <a:cs typeface="Times New Roman"/>
              </a:rPr>
              <a:t>5</a:t>
            </a:r>
            <a:r>
              <a:rPr sz="1650" spc="44" baseline="35353" dirty="0">
                <a:latin typeface="Symbol"/>
                <a:cs typeface="Symbol"/>
              </a:rPr>
              <a:t></a:t>
            </a:r>
            <a:r>
              <a:rPr sz="1650" spc="44" baseline="35353" dirty="0">
                <a:latin typeface="Times New Roman"/>
                <a:cs typeface="Times New Roman"/>
              </a:rPr>
              <a:t>100 </a:t>
            </a:r>
            <a:r>
              <a:rPr sz="1100" spc="25" dirty="0">
                <a:latin typeface="Symbol"/>
                <a:cs typeface="Symbol"/>
              </a:rPr>
              <a:t>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16,7 </a:t>
            </a:r>
            <a:r>
              <a:rPr sz="1100" spc="-15" dirty="0">
                <a:latin typeface="Times New Roman"/>
                <a:cs typeface="Times New Roman"/>
              </a:rPr>
              <a:t>мл </a:t>
            </a:r>
            <a:r>
              <a:rPr sz="1800" baseline="4629" dirty="0">
                <a:latin typeface="Times New Roman"/>
                <a:cs typeface="Times New Roman"/>
              </a:rPr>
              <a:t>30 % </a:t>
            </a:r>
            <a:r>
              <a:rPr sz="1800" spc="-7" baseline="4629" dirty="0">
                <a:latin typeface="Times New Roman"/>
                <a:cs typeface="Times New Roman"/>
              </a:rPr>
              <a:t>розчину формальдегіду </a:t>
            </a:r>
            <a:r>
              <a:rPr sz="1800" spc="-22" baseline="4629" dirty="0">
                <a:latin typeface="Times New Roman"/>
                <a:cs typeface="Times New Roman"/>
              </a:rPr>
              <a:t>води </a:t>
            </a:r>
            <a:r>
              <a:rPr sz="1800" baseline="4629" dirty="0">
                <a:latin typeface="Times New Roman"/>
                <a:cs typeface="Times New Roman"/>
              </a:rPr>
              <a:t>100-16,7=83,3</a:t>
            </a:r>
            <a:r>
              <a:rPr sz="1800" spc="67" baseline="4629" dirty="0">
                <a:latin typeface="Times New Roman"/>
                <a:cs typeface="Times New Roman"/>
              </a:rPr>
              <a:t> </a:t>
            </a:r>
            <a:r>
              <a:rPr sz="1800" baseline="4629" dirty="0">
                <a:latin typeface="Times New Roman"/>
                <a:cs typeface="Times New Roman"/>
              </a:rPr>
              <a:t>мл</a:t>
            </a:r>
            <a:endParaRPr sz="1800" baseline="4629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655063" y="1179576"/>
            <a:ext cx="4464472" cy="3815079"/>
            <a:chOff x="1241297" y="1179575"/>
            <a:chExt cx="3348354" cy="3815079"/>
          </a:xfrm>
        </p:grpSpPr>
        <p:sp>
          <p:nvSpPr>
            <p:cNvPr id="27" name="object 27"/>
            <p:cNvSpPr/>
            <p:nvPr/>
          </p:nvSpPr>
          <p:spPr>
            <a:xfrm>
              <a:off x="1258823" y="1197101"/>
              <a:ext cx="576580" cy="3744595"/>
            </a:xfrm>
            <a:custGeom>
              <a:avLst/>
              <a:gdLst/>
              <a:ahLst/>
              <a:cxnLst/>
              <a:rect l="l" t="t" r="r" b="b"/>
              <a:pathLst>
                <a:path w="576580" h="3744595">
                  <a:moveTo>
                    <a:pt x="0" y="0"/>
                  </a:moveTo>
                  <a:lnTo>
                    <a:pt x="0" y="3744468"/>
                  </a:lnTo>
                </a:path>
                <a:path w="576580" h="3744595">
                  <a:moveTo>
                    <a:pt x="0" y="0"/>
                  </a:moveTo>
                  <a:lnTo>
                    <a:pt x="576071" y="0"/>
                  </a:lnTo>
                </a:path>
              </a:pathLst>
            </a:custGeom>
            <a:ln w="350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58823" y="2368295"/>
              <a:ext cx="576580" cy="105410"/>
            </a:xfrm>
            <a:custGeom>
              <a:avLst/>
              <a:gdLst/>
              <a:ahLst/>
              <a:cxnLst/>
              <a:rect l="l" t="t" r="r" b="b"/>
              <a:pathLst>
                <a:path w="576580" h="105410">
                  <a:moveTo>
                    <a:pt x="470915" y="0"/>
                  </a:moveTo>
                  <a:lnTo>
                    <a:pt x="470915" y="105155"/>
                  </a:lnTo>
                  <a:lnTo>
                    <a:pt x="541019" y="70103"/>
                  </a:lnTo>
                  <a:lnTo>
                    <a:pt x="488442" y="70103"/>
                  </a:lnTo>
                  <a:lnTo>
                    <a:pt x="488442" y="35051"/>
                  </a:lnTo>
                  <a:lnTo>
                    <a:pt x="541019" y="35051"/>
                  </a:lnTo>
                  <a:lnTo>
                    <a:pt x="470915" y="0"/>
                  </a:lnTo>
                  <a:close/>
                </a:path>
                <a:path w="576580" h="105410">
                  <a:moveTo>
                    <a:pt x="470915" y="35051"/>
                  </a:moveTo>
                  <a:lnTo>
                    <a:pt x="0" y="35051"/>
                  </a:lnTo>
                  <a:lnTo>
                    <a:pt x="0" y="70103"/>
                  </a:lnTo>
                  <a:lnTo>
                    <a:pt x="470915" y="70103"/>
                  </a:lnTo>
                  <a:lnTo>
                    <a:pt x="470915" y="35051"/>
                  </a:lnTo>
                  <a:close/>
                </a:path>
                <a:path w="576580" h="105410">
                  <a:moveTo>
                    <a:pt x="541019" y="35051"/>
                  </a:moveTo>
                  <a:lnTo>
                    <a:pt x="488442" y="35051"/>
                  </a:lnTo>
                  <a:lnTo>
                    <a:pt x="488442" y="70103"/>
                  </a:lnTo>
                  <a:lnTo>
                    <a:pt x="541019" y="70103"/>
                  </a:lnTo>
                  <a:lnTo>
                    <a:pt x="576071" y="52577"/>
                  </a:lnTo>
                  <a:lnTo>
                    <a:pt x="541019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72000" y="3068574"/>
              <a:ext cx="0" cy="73660"/>
            </a:xfrm>
            <a:custGeom>
              <a:avLst/>
              <a:gdLst/>
              <a:ahLst/>
              <a:cxnLst/>
              <a:rect l="l" t="t" r="r" b="b"/>
              <a:pathLst>
                <a:path h="73660">
                  <a:moveTo>
                    <a:pt x="0" y="0"/>
                  </a:moveTo>
                  <a:lnTo>
                    <a:pt x="0" y="73151"/>
                  </a:lnTo>
                </a:path>
              </a:pathLst>
            </a:custGeom>
            <a:ln w="350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58823" y="4888991"/>
              <a:ext cx="576580" cy="105410"/>
            </a:xfrm>
            <a:custGeom>
              <a:avLst/>
              <a:gdLst/>
              <a:ahLst/>
              <a:cxnLst/>
              <a:rect l="l" t="t" r="r" b="b"/>
              <a:pathLst>
                <a:path w="576580" h="105410">
                  <a:moveTo>
                    <a:pt x="470915" y="0"/>
                  </a:moveTo>
                  <a:lnTo>
                    <a:pt x="470915" y="105155"/>
                  </a:lnTo>
                  <a:lnTo>
                    <a:pt x="541019" y="70103"/>
                  </a:lnTo>
                  <a:lnTo>
                    <a:pt x="488442" y="70103"/>
                  </a:lnTo>
                  <a:lnTo>
                    <a:pt x="488442" y="35051"/>
                  </a:lnTo>
                  <a:lnTo>
                    <a:pt x="541019" y="35051"/>
                  </a:lnTo>
                  <a:lnTo>
                    <a:pt x="470915" y="0"/>
                  </a:lnTo>
                  <a:close/>
                </a:path>
                <a:path w="576580" h="105410">
                  <a:moveTo>
                    <a:pt x="470915" y="35051"/>
                  </a:moveTo>
                  <a:lnTo>
                    <a:pt x="0" y="35051"/>
                  </a:lnTo>
                  <a:lnTo>
                    <a:pt x="0" y="70103"/>
                  </a:lnTo>
                  <a:lnTo>
                    <a:pt x="470915" y="70103"/>
                  </a:lnTo>
                  <a:lnTo>
                    <a:pt x="470915" y="35051"/>
                  </a:lnTo>
                  <a:close/>
                </a:path>
                <a:path w="576580" h="105410">
                  <a:moveTo>
                    <a:pt x="541019" y="35051"/>
                  </a:moveTo>
                  <a:lnTo>
                    <a:pt x="488442" y="35051"/>
                  </a:lnTo>
                  <a:lnTo>
                    <a:pt x="488442" y="70103"/>
                  </a:lnTo>
                  <a:lnTo>
                    <a:pt x="541019" y="70103"/>
                  </a:lnTo>
                  <a:lnTo>
                    <a:pt x="576071" y="52577"/>
                  </a:lnTo>
                  <a:lnTo>
                    <a:pt x="541019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2423161" y="4780027"/>
          <a:ext cx="7693657" cy="15316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8893"/>
                <a:gridCol w="2113279"/>
                <a:gridCol w="2399453"/>
                <a:gridCol w="1452032"/>
              </a:tblGrid>
              <a:tr h="360425">
                <a:tc gridSpan="4"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Bef>
                          <a:spcPts val="5"/>
                        </a:spcBef>
                        <a:buSzPct val="91666"/>
                        <a:buFont typeface="Wingdings"/>
                        <a:buChar char=""/>
                        <a:tabLst>
                          <a:tab pos="122555" algn="l"/>
                        </a:tabLst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Якщо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концентрація фармакопейної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рідини не вказана,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то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відпускають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розчини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стандартної (середньої)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концентрації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4249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28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635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–розчин перекису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водню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4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457200" marR="26098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(для внутрішньоапечної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заготовки)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стабілізують 0,05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натрію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бензоату)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розчин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кислоти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оцтової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14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1CF0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763777" y="368553"/>
            <a:ext cx="8591127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1.2. </a:t>
            </a:r>
            <a:r>
              <a:rPr sz="1800" b="1" spc="-30" dirty="0">
                <a:latin typeface="Times New Roman"/>
                <a:cs typeface="Times New Roman"/>
              </a:rPr>
              <a:t>РОЗРАХУНОК </a:t>
            </a:r>
            <a:r>
              <a:rPr sz="1800" b="1" spc="-10" dirty="0">
                <a:latin typeface="Times New Roman"/>
                <a:cs typeface="Times New Roman"/>
              </a:rPr>
              <a:t>КІЛЬКОСТІ </a:t>
            </a:r>
            <a:r>
              <a:rPr sz="1800" b="1" spc="-20" dirty="0">
                <a:latin typeface="Times New Roman"/>
                <a:cs typeface="Times New Roman"/>
              </a:rPr>
              <a:t>ПРОПИСАНОГО</a:t>
            </a:r>
            <a:r>
              <a:rPr sz="1800" b="1" spc="3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РОЗЧИНУ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76476" y="981837"/>
            <a:ext cx="8382000" cy="420628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25"/>
              </a:lnSpc>
            </a:pP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Кислота хлористоводнева виписується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під хімічною назвою,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але</a:t>
            </a:r>
            <a:r>
              <a:rPr sz="1400" b="1" spc="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при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розрахунках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її концентрацію </a:t>
            </a: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приймають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за </a:t>
            </a: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одиницю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(100</a:t>
            </a:r>
            <a:r>
              <a:rPr sz="1400" b="1" spc="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%)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9589" y="1531620"/>
            <a:ext cx="5013113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кислота </a:t>
            </a:r>
            <a:r>
              <a:rPr sz="1200" spc="-10" dirty="0">
                <a:latin typeface="Arial"/>
                <a:cs typeface="Arial"/>
              </a:rPr>
              <a:t>хлористоводнева </a:t>
            </a:r>
            <a:r>
              <a:rPr sz="1200" spc="-5" dirty="0">
                <a:latin typeface="Arial"/>
                <a:cs typeface="Arial"/>
              </a:rPr>
              <a:t>25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%;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Arial"/>
                <a:cs typeface="Arial"/>
              </a:rPr>
              <a:t>кислота </a:t>
            </a:r>
            <a:r>
              <a:rPr sz="1200" spc="-10" dirty="0">
                <a:latin typeface="Arial"/>
                <a:cs typeface="Arial"/>
              </a:rPr>
              <a:t>хлористоводнева розведена </a:t>
            </a:r>
            <a:r>
              <a:rPr sz="1200" spc="-5" dirty="0">
                <a:latin typeface="Arial"/>
                <a:cs typeface="Arial"/>
              </a:rPr>
              <a:t>8,3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%;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spc="-15" dirty="0">
                <a:latin typeface="Arial"/>
                <a:cs typeface="Arial"/>
              </a:rPr>
              <a:t>розчин </a:t>
            </a:r>
            <a:r>
              <a:rPr sz="1200" spc="-5" dirty="0">
                <a:latin typeface="Arial"/>
                <a:cs typeface="Arial"/>
              </a:rPr>
              <a:t>кислоти </a:t>
            </a:r>
            <a:r>
              <a:rPr sz="1200" spc="-10" dirty="0">
                <a:latin typeface="Arial"/>
                <a:cs typeface="Arial"/>
              </a:rPr>
              <a:t>хлористоводневої розведеної </a:t>
            </a:r>
            <a:r>
              <a:rPr sz="1200" spc="-5" dirty="0">
                <a:latin typeface="Arial"/>
                <a:cs typeface="Arial"/>
              </a:rPr>
              <a:t>0,83 </a:t>
            </a:r>
            <a:r>
              <a:rPr sz="1200" dirty="0">
                <a:latin typeface="Arial"/>
                <a:cs typeface="Arial"/>
              </a:rPr>
              <a:t>%  </a:t>
            </a:r>
            <a:r>
              <a:rPr sz="1200" spc="-5" dirty="0">
                <a:latin typeface="Arial"/>
                <a:cs typeface="Arial"/>
              </a:rPr>
              <a:t>(внутрішньоаптечна</a:t>
            </a:r>
            <a:r>
              <a:rPr sz="1200" spc="-10" dirty="0">
                <a:latin typeface="Arial"/>
                <a:cs typeface="Arial"/>
              </a:rPr>
              <a:t> заготовка)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0403" y="2421255"/>
            <a:ext cx="3810000" cy="179536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91160">
              <a:lnSpc>
                <a:spcPts val="1395"/>
              </a:lnSpc>
            </a:pP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Для внутрішнього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застосування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4263" y="2781300"/>
            <a:ext cx="11858413" cy="581660"/>
          </a:xfrm>
          <a:custGeom>
            <a:avLst/>
            <a:gdLst/>
            <a:ahLst/>
            <a:cxnLst/>
            <a:rect l="l" t="t" r="r" b="b"/>
            <a:pathLst>
              <a:path w="8893810" h="581660">
                <a:moveTo>
                  <a:pt x="8893302" y="0"/>
                </a:moveTo>
                <a:lnTo>
                  <a:pt x="0" y="0"/>
                </a:lnTo>
                <a:lnTo>
                  <a:pt x="0" y="581405"/>
                </a:lnTo>
                <a:lnTo>
                  <a:pt x="8893302" y="581405"/>
                </a:lnTo>
                <a:lnTo>
                  <a:pt x="8893302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9589" y="2809494"/>
            <a:ext cx="116459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Якщо </a:t>
            </a:r>
            <a:r>
              <a:rPr sz="1600" spc="-5" dirty="0">
                <a:latin typeface="Arial"/>
                <a:cs typeface="Arial"/>
              </a:rPr>
              <a:t>прописана кислота </a:t>
            </a:r>
            <a:r>
              <a:rPr sz="1600" spc="-10" dirty="0">
                <a:latin typeface="Arial"/>
                <a:cs typeface="Arial"/>
              </a:rPr>
              <a:t>хлористоводнева </a:t>
            </a:r>
            <a:r>
              <a:rPr sz="1600" spc="-20" dirty="0">
                <a:latin typeface="Arial"/>
                <a:cs typeface="Arial"/>
              </a:rPr>
              <a:t>без </a:t>
            </a:r>
            <a:r>
              <a:rPr sz="1600" spc="-10" dirty="0">
                <a:latin typeface="Arial"/>
                <a:cs typeface="Arial"/>
              </a:rPr>
              <a:t>зазначення </a:t>
            </a:r>
            <a:r>
              <a:rPr sz="1600" spc="-5" dirty="0">
                <a:latin typeface="Arial"/>
                <a:cs typeface="Arial"/>
              </a:rPr>
              <a:t>концентрації, </a:t>
            </a:r>
            <a:r>
              <a:rPr sz="1600" spc="-10" dirty="0">
                <a:latin typeface="Arial"/>
                <a:cs typeface="Arial"/>
              </a:rPr>
              <a:t>то </a:t>
            </a:r>
            <a:r>
              <a:rPr sz="1600" spc="-5" dirty="0">
                <a:latin typeface="Arial"/>
                <a:cs typeface="Arial"/>
              </a:rPr>
              <a:t>відпускають  </a:t>
            </a:r>
            <a:r>
              <a:rPr sz="1600" spc="-15" dirty="0">
                <a:latin typeface="Arial"/>
                <a:cs typeface="Arial"/>
              </a:rPr>
              <a:t>розведену </a:t>
            </a:r>
            <a:r>
              <a:rPr sz="1600" spc="-5" dirty="0">
                <a:latin typeface="Arial"/>
                <a:cs typeface="Arial"/>
              </a:rPr>
              <a:t>кислоту </a:t>
            </a:r>
            <a:r>
              <a:rPr sz="1600" spc="-10" dirty="0">
                <a:latin typeface="Arial"/>
                <a:cs typeface="Arial"/>
              </a:rPr>
              <a:t>хлористоводневу </a:t>
            </a:r>
            <a:r>
              <a:rPr sz="1600" spc="-5" dirty="0">
                <a:latin typeface="Arial"/>
                <a:cs typeface="Arial"/>
              </a:rPr>
              <a:t>8,3 </a:t>
            </a:r>
            <a:r>
              <a:rPr sz="1600" dirty="0">
                <a:latin typeface="Arial"/>
                <a:cs typeface="Arial"/>
              </a:rPr>
              <a:t>% у кількості, </a:t>
            </a:r>
            <a:r>
              <a:rPr sz="1600" spc="-5" dirty="0">
                <a:latin typeface="Arial"/>
                <a:cs typeface="Arial"/>
              </a:rPr>
              <a:t>вказаної </a:t>
            </a:r>
            <a:r>
              <a:rPr sz="1600" dirty="0">
                <a:latin typeface="Arial"/>
                <a:cs typeface="Arial"/>
              </a:rPr>
              <a:t>в</a:t>
            </a:r>
            <a:r>
              <a:rPr sz="1600" spc="1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рецепті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60016" y="3385565"/>
            <a:ext cx="4058073" cy="800100"/>
          </a:xfrm>
          <a:custGeom>
            <a:avLst/>
            <a:gdLst/>
            <a:ahLst/>
            <a:cxnLst/>
            <a:rect l="l" t="t" r="r" b="b"/>
            <a:pathLst>
              <a:path w="3043554" h="800100">
                <a:moveTo>
                  <a:pt x="3043428" y="0"/>
                </a:moveTo>
                <a:lnTo>
                  <a:pt x="0" y="0"/>
                </a:lnTo>
                <a:lnTo>
                  <a:pt x="0" y="800099"/>
                </a:lnTo>
                <a:lnTo>
                  <a:pt x="3043428" y="800099"/>
                </a:lnTo>
                <a:lnTo>
                  <a:pt x="30434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42744" y="3366769"/>
            <a:ext cx="2831253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Rp.: Acidi hydrochlorici 4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62952" y="3360420"/>
            <a:ext cx="3200400" cy="65530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70" rIns="0" bIns="0" rtlCol="0">
            <a:spAutoFit/>
          </a:bodyPr>
          <a:lstStyle/>
          <a:p>
            <a:pPr marL="635" marR="393700">
              <a:lnSpc>
                <a:spcPts val="168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кислоти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хлористоводневої  </a:t>
            </a:r>
            <a:r>
              <a:rPr sz="1400" spc="-5" dirty="0">
                <a:latin typeface="Times New Roman"/>
                <a:cs typeface="Times New Roman"/>
              </a:rPr>
              <a:t>розведеної 8,3 % 3 </a:t>
            </a:r>
            <a:r>
              <a:rPr sz="1400" spc="-10" dirty="0">
                <a:latin typeface="Times New Roman"/>
                <a:cs typeface="Times New Roman"/>
              </a:rPr>
              <a:t>мл,  </a:t>
            </a: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10" dirty="0">
                <a:latin typeface="Times New Roman"/>
                <a:cs typeface="Times New Roman"/>
              </a:rPr>
              <a:t>очищеної </a:t>
            </a:r>
            <a:r>
              <a:rPr sz="1400" spc="-5" dirty="0">
                <a:latin typeface="Times New Roman"/>
                <a:cs typeface="Times New Roman"/>
              </a:rPr>
              <a:t>150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4263" y="4221479"/>
            <a:ext cx="11858413" cy="825500"/>
          </a:xfrm>
          <a:custGeom>
            <a:avLst/>
            <a:gdLst/>
            <a:ahLst/>
            <a:cxnLst/>
            <a:rect l="l" t="t" r="r" b="b"/>
            <a:pathLst>
              <a:path w="8893810" h="825500">
                <a:moveTo>
                  <a:pt x="8893302" y="0"/>
                </a:moveTo>
                <a:lnTo>
                  <a:pt x="0" y="0"/>
                </a:lnTo>
                <a:lnTo>
                  <a:pt x="0" y="825246"/>
                </a:lnTo>
                <a:lnTo>
                  <a:pt x="8893302" y="825246"/>
                </a:lnTo>
                <a:lnTo>
                  <a:pt x="8893302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9588" y="3580129"/>
            <a:ext cx="6590453" cy="938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3576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Aquae purificatae 200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ml</a:t>
            </a:r>
            <a:endParaRPr sz="1400">
              <a:latin typeface="Times New Roman"/>
              <a:cs typeface="Times New Roman"/>
            </a:endParaRPr>
          </a:p>
          <a:p>
            <a:pPr marL="1645920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D. S. По 1 </a:t>
            </a:r>
            <a:r>
              <a:rPr sz="1400" spc="-10" dirty="0">
                <a:latin typeface="Times New Roman"/>
                <a:cs typeface="Times New Roman"/>
              </a:rPr>
              <a:t>столовій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ложці</a:t>
            </a:r>
            <a:endParaRPr sz="1400">
              <a:latin typeface="Times New Roman"/>
              <a:cs typeface="Times New Roman"/>
            </a:endParaRPr>
          </a:p>
          <a:p>
            <a:pPr marL="2045970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3 рази на день </a:t>
            </a:r>
            <a:r>
              <a:rPr sz="1400" spc="-10" dirty="0">
                <a:latin typeface="Times New Roman"/>
                <a:cs typeface="Times New Roman"/>
              </a:rPr>
              <a:t>перед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їжею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  <a:tabLst>
                <a:tab pos="586740" algn="l"/>
                <a:tab pos="1541145" algn="l"/>
                <a:tab pos="2209800" algn="l"/>
                <a:tab pos="2976245" algn="l"/>
                <a:tab pos="4836160" algn="l"/>
              </a:tabLst>
            </a:pPr>
            <a:r>
              <a:rPr sz="1400" spc="-5" dirty="0">
                <a:latin typeface="Times New Roman"/>
                <a:cs typeface="Times New Roman"/>
              </a:rPr>
              <a:t>Як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роп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ано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" dirty="0">
                <a:latin typeface="Times New Roman"/>
                <a:cs typeface="Times New Roman"/>
              </a:rPr>
              <a:t>ро</a:t>
            </a:r>
            <a:r>
              <a:rPr sz="1400" spc="-40" dirty="0">
                <a:latin typeface="Times New Roman"/>
                <a:cs typeface="Times New Roman"/>
              </a:rPr>
              <a:t>з</a:t>
            </a:r>
            <a:r>
              <a:rPr sz="1400" spc="-5" dirty="0">
                <a:latin typeface="Times New Roman"/>
                <a:cs typeface="Times New Roman"/>
              </a:rPr>
              <a:t>чин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ти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600" dirty="0">
                <a:latin typeface="Arial"/>
                <a:cs typeface="Arial"/>
              </a:rPr>
              <a:t>х</a:t>
            </a:r>
            <a:r>
              <a:rPr sz="1600" spc="20" dirty="0">
                <a:latin typeface="Arial"/>
                <a:cs typeface="Arial"/>
              </a:rPr>
              <a:t>л</a:t>
            </a:r>
            <a:r>
              <a:rPr sz="1600" spc="-5" dirty="0">
                <a:latin typeface="Arial"/>
                <a:cs typeface="Arial"/>
              </a:rPr>
              <a:t>о</a:t>
            </a:r>
            <a:r>
              <a:rPr sz="1600" spc="-10" dirty="0">
                <a:latin typeface="Arial"/>
                <a:cs typeface="Arial"/>
              </a:rPr>
              <a:t>р</a:t>
            </a:r>
            <a:r>
              <a:rPr sz="1600" dirty="0">
                <a:latin typeface="Arial"/>
                <a:cs typeface="Arial"/>
              </a:rPr>
              <a:t>ис</a:t>
            </a:r>
            <a:r>
              <a:rPr sz="1600" spc="-15" dirty="0">
                <a:latin typeface="Arial"/>
                <a:cs typeface="Arial"/>
              </a:rPr>
              <a:t>т</a:t>
            </a:r>
            <a:r>
              <a:rPr sz="1600" spc="-5" dirty="0">
                <a:latin typeface="Arial"/>
                <a:cs typeface="Arial"/>
              </a:rPr>
              <a:t>о</a:t>
            </a:r>
            <a:r>
              <a:rPr sz="1600" spc="-20" dirty="0">
                <a:latin typeface="Arial"/>
                <a:cs typeface="Arial"/>
              </a:rPr>
              <a:t>в</a:t>
            </a:r>
            <a:r>
              <a:rPr sz="1600" spc="-40" dirty="0">
                <a:latin typeface="Arial"/>
                <a:cs typeface="Arial"/>
              </a:rPr>
              <a:t>о</a:t>
            </a:r>
            <a:r>
              <a:rPr sz="1600" spc="-5" dirty="0">
                <a:latin typeface="Arial"/>
                <a:cs typeface="Arial"/>
              </a:rPr>
              <a:t>дне</a:t>
            </a:r>
            <a:r>
              <a:rPr sz="1600" spc="-20" dirty="0">
                <a:latin typeface="Arial"/>
                <a:cs typeface="Arial"/>
              </a:rPr>
              <a:t>в</a:t>
            </a:r>
            <a:r>
              <a:rPr sz="1600" spc="-5" dirty="0">
                <a:latin typeface="Arial"/>
                <a:cs typeface="Arial"/>
              </a:rPr>
              <a:t>о</a:t>
            </a:r>
            <a:r>
              <a:rPr sz="1600" dirty="0">
                <a:latin typeface="Arial"/>
                <a:cs typeface="Arial"/>
              </a:rPr>
              <a:t>ї	з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05472" y="4248912"/>
            <a:ext cx="488103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2395" algn="l"/>
                <a:tab pos="2731135" algn="l"/>
                <a:tab pos="3237230" algn="l"/>
              </a:tabLst>
            </a:pPr>
            <a:r>
              <a:rPr sz="1600" spc="-5" dirty="0">
                <a:latin typeface="Arial"/>
                <a:cs typeface="Arial"/>
              </a:rPr>
              <a:t>з</a:t>
            </a:r>
            <a:r>
              <a:rPr sz="1600" spc="-20" dirty="0">
                <a:latin typeface="Arial"/>
                <a:cs typeface="Arial"/>
              </a:rPr>
              <a:t>а</a:t>
            </a:r>
            <a:r>
              <a:rPr sz="1600" spc="-5" dirty="0">
                <a:latin typeface="Arial"/>
                <a:cs typeface="Arial"/>
              </a:rPr>
              <a:t>зн</a:t>
            </a:r>
            <a:r>
              <a:rPr sz="1600" spc="-40" dirty="0">
                <a:latin typeface="Arial"/>
                <a:cs typeface="Arial"/>
              </a:rPr>
              <a:t>а</a:t>
            </a:r>
            <a:r>
              <a:rPr sz="1600" dirty="0">
                <a:latin typeface="Arial"/>
                <a:cs typeface="Arial"/>
              </a:rPr>
              <a:t>чен</a:t>
            </a:r>
            <a:r>
              <a:rPr sz="1600" spc="-5" dirty="0">
                <a:latin typeface="Arial"/>
                <a:cs typeface="Arial"/>
              </a:rPr>
              <a:t>ня</a:t>
            </a:r>
            <a:r>
              <a:rPr sz="1600" dirty="0">
                <a:latin typeface="Arial"/>
                <a:cs typeface="Arial"/>
              </a:rPr>
              <a:t>м	</a:t>
            </a:r>
            <a:r>
              <a:rPr sz="1600" spc="15" dirty="0">
                <a:latin typeface="Arial"/>
                <a:cs typeface="Arial"/>
              </a:rPr>
              <a:t>к</a:t>
            </a:r>
            <a:r>
              <a:rPr sz="1600" spc="-10" dirty="0">
                <a:latin typeface="Arial"/>
                <a:cs typeface="Arial"/>
              </a:rPr>
              <a:t>о</a:t>
            </a:r>
            <a:r>
              <a:rPr sz="1600" spc="-5" dirty="0">
                <a:latin typeface="Arial"/>
                <a:cs typeface="Arial"/>
              </a:rPr>
              <a:t>н</a:t>
            </a:r>
            <a:r>
              <a:rPr sz="1600" spc="-25" dirty="0">
                <a:latin typeface="Arial"/>
                <a:cs typeface="Arial"/>
              </a:rPr>
              <a:t>ц</a:t>
            </a:r>
            <a:r>
              <a:rPr sz="1600" spc="-5" dirty="0">
                <a:latin typeface="Arial"/>
                <a:cs typeface="Arial"/>
              </a:rPr>
              <a:t>ентра</a:t>
            </a:r>
            <a:r>
              <a:rPr sz="1600" spc="-10" dirty="0">
                <a:latin typeface="Arial"/>
                <a:cs typeface="Arial"/>
              </a:rPr>
              <a:t>ц</a:t>
            </a:r>
            <a:r>
              <a:rPr sz="1600" spc="-5" dirty="0">
                <a:latin typeface="Arial"/>
                <a:cs typeface="Arial"/>
              </a:rPr>
              <a:t>і</a:t>
            </a:r>
            <a:r>
              <a:rPr sz="1600" dirty="0">
                <a:latin typeface="Arial"/>
                <a:cs typeface="Arial"/>
              </a:rPr>
              <a:t>ї	</a:t>
            </a:r>
            <a:r>
              <a:rPr sz="1600" spc="5" dirty="0">
                <a:latin typeface="Arial"/>
                <a:cs typeface="Arial"/>
              </a:rPr>
              <a:t>д</a:t>
            </a:r>
            <a:r>
              <a:rPr sz="1600" spc="-5" dirty="0">
                <a:latin typeface="Arial"/>
                <a:cs typeface="Arial"/>
              </a:rPr>
              <a:t>л</a:t>
            </a:r>
            <a:r>
              <a:rPr sz="1600" dirty="0">
                <a:latin typeface="Arial"/>
                <a:cs typeface="Arial"/>
              </a:rPr>
              <a:t>я	йо</a:t>
            </a:r>
            <a:r>
              <a:rPr sz="1600" spc="-40" dirty="0">
                <a:latin typeface="Arial"/>
                <a:cs typeface="Arial"/>
              </a:rPr>
              <a:t>г</a:t>
            </a:r>
            <a:r>
              <a:rPr sz="1600" dirty="0">
                <a:latin typeface="Arial"/>
                <a:cs typeface="Arial"/>
              </a:rPr>
              <a:t>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9589" y="4493515"/>
            <a:ext cx="11647593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приготування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також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беруть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кислоту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хлористоводневу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розведену</a:t>
            </a:r>
            <a:r>
              <a:rPr sz="1600" spc="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8,3</a:t>
            </a:r>
            <a:r>
              <a:rPr sz="1600" spc="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прийняв</a:t>
            </a:r>
            <a:r>
              <a:rPr sz="1600" spc="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її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при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розрахунках за </a:t>
            </a:r>
            <a:r>
              <a:rPr sz="1600" spc="-10" dirty="0">
                <a:latin typeface="Arial"/>
                <a:cs typeface="Arial"/>
              </a:rPr>
              <a:t>одиницю </a:t>
            </a:r>
            <a:r>
              <a:rPr sz="1600" spc="-5" dirty="0">
                <a:latin typeface="Arial"/>
                <a:cs typeface="Arial"/>
              </a:rPr>
              <a:t>(100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%)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60015" y="5044440"/>
            <a:ext cx="3936153" cy="87439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35" rIns="0" bIns="0" rtlCol="0">
            <a:spAutoFit/>
          </a:bodyPr>
          <a:lstStyle/>
          <a:p>
            <a:pPr marL="310515" marR="808355" indent="-311150">
              <a:lnSpc>
                <a:spcPts val="168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Rp.: Solutionis Acidi  hydrochlorici 2 % 200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ml</a:t>
            </a:r>
            <a:endParaRPr sz="1400">
              <a:latin typeface="Times New Roman"/>
              <a:cs typeface="Times New Roman"/>
            </a:endParaRPr>
          </a:p>
          <a:p>
            <a:pPr marL="310515">
              <a:lnSpc>
                <a:spcPts val="1625"/>
              </a:lnSpc>
            </a:pPr>
            <a:r>
              <a:rPr sz="1400" spc="-5" dirty="0">
                <a:latin typeface="Times New Roman"/>
                <a:cs typeface="Times New Roman"/>
              </a:rPr>
              <a:t>D. S. По 1 </a:t>
            </a:r>
            <a:r>
              <a:rPr sz="1400" spc="-10" dirty="0">
                <a:latin typeface="Times New Roman"/>
                <a:cs typeface="Times New Roman"/>
              </a:rPr>
              <a:t>столовій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ложці</a:t>
            </a:r>
            <a:endParaRPr sz="1400">
              <a:latin typeface="Times New Roman"/>
              <a:cs typeface="Times New Roman"/>
            </a:endParaRPr>
          </a:p>
          <a:p>
            <a:pPr marL="710565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3 рази на </a:t>
            </a:r>
            <a:r>
              <a:rPr sz="1400" spc="-15" dirty="0">
                <a:latin typeface="Times New Roman"/>
                <a:cs typeface="Times New Roman"/>
              </a:rPr>
              <a:t>добу </a:t>
            </a:r>
            <a:r>
              <a:rPr sz="1400" spc="-10" dirty="0">
                <a:latin typeface="Times New Roman"/>
                <a:cs typeface="Times New Roman"/>
              </a:rPr>
              <a:t>перед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їжею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57439" y="5045964"/>
            <a:ext cx="3200400" cy="64248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70" rIns="0" bIns="0" rtlCol="0">
            <a:spAutoFit/>
          </a:bodyPr>
          <a:lstStyle/>
          <a:p>
            <a:pPr marR="394335">
              <a:lnSpc>
                <a:spcPts val="1680"/>
              </a:lnSpc>
              <a:spcBef>
                <a:spcPts val="10"/>
              </a:spcBef>
            </a:pPr>
            <a:r>
              <a:rPr sz="1400" spc="-5" dirty="0">
                <a:latin typeface="Times New Roman"/>
                <a:cs typeface="Times New Roman"/>
              </a:rPr>
              <a:t>кислоти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хлористоводневої  </a:t>
            </a:r>
            <a:r>
              <a:rPr sz="1400" spc="-5" dirty="0">
                <a:latin typeface="Times New Roman"/>
                <a:cs typeface="Times New Roman"/>
              </a:rPr>
              <a:t>розведеної 8,3 % 4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мл,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ts val="1625"/>
              </a:lnSpc>
            </a:pP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10" dirty="0">
                <a:latin typeface="Times New Roman"/>
                <a:cs typeface="Times New Roman"/>
              </a:rPr>
              <a:t>очищеної </a:t>
            </a:r>
            <a:r>
              <a:rPr sz="1400" dirty="0">
                <a:latin typeface="Times New Roman"/>
                <a:cs typeface="Times New Roman"/>
              </a:rPr>
              <a:t>200-4=196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71600" y="5932308"/>
            <a:ext cx="10820400" cy="939800"/>
          </a:xfrm>
          <a:custGeom>
            <a:avLst/>
            <a:gdLst/>
            <a:ahLst/>
            <a:cxnLst/>
            <a:rect l="l" t="t" r="r" b="b"/>
            <a:pathLst>
              <a:path w="8115300" h="939800">
                <a:moveTo>
                  <a:pt x="8115299" y="0"/>
                </a:moveTo>
                <a:lnTo>
                  <a:pt x="0" y="0"/>
                </a:lnTo>
                <a:lnTo>
                  <a:pt x="0" y="939544"/>
                </a:lnTo>
                <a:lnTo>
                  <a:pt x="8115299" y="939544"/>
                </a:lnTo>
                <a:lnTo>
                  <a:pt x="8115299" y="0"/>
                </a:lnTo>
                <a:close/>
              </a:path>
            </a:pathLst>
          </a:custGeom>
          <a:solidFill>
            <a:srgbClr val="BADFE2">
              <a:alpha val="819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476586" y="5950965"/>
            <a:ext cx="1028361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Для підвищення точності </a:t>
            </a:r>
            <a:r>
              <a:rPr sz="1400" spc="-10" dirty="0">
                <a:latin typeface="Times New Roman"/>
                <a:cs typeface="Times New Roman"/>
              </a:rPr>
              <a:t>відмірювання невеликих </a:t>
            </a:r>
            <a:r>
              <a:rPr sz="1400" spc="-5" dirty="0">
                <a:latin typeface="Times New Roman"/>
                <a:cs typeface="Times New Roman"/>
              </a:rPr>
              <a:t>об’ємів </a:t>
            </a:r>
            <a:r>
              <a:rPr sz="1400" spc="-10" dirty="0">
                <a:latin typeface="Times New Roman"/>
                <a:cs typeface="Times New Roman"/>
              </a:rPr>
              <a:t>сильнодіючих речовин, </a:t>
            </a:r>
            <a:r>
              <a:rPr sz="1400" spc="-15" dirty="0">
                <a:latin typeface="Times New Roman"/>
                <a:cs typeface="Times New Roman"/>
              </a:rPr>
              <a:t>рекомендується  </a:t>
            </a:r>
            <a:r>
              <a:rPr sz="1400" spc="-20" dirty="0">
                <a:latin typeface="Times New Roman"/>
                <a:cs typeface="Times New Roman"/>
              </a:rPr>
              <a:t>використовувати </a:t>
            </a:r>
            <a:r>
              <a:rPr sz="1400" spc="-5" dirty="0">
                <a:latin typeface="Times New Roman"/>
                <a:cs typeface="Times New Roman"/>
              </a:rPr>
              <a:t>внутрішньоаптечну </a:t>
            </a:r>
            <a:r>
              <a:rPr sz="1400" spc="-15" dirty="0">
                <a:latin typeface="Times New Roman"/>
                <a:cs typeface="Times New Roman"/>
              </a:rPr>
              <a:t>заготовку </a:t>
            </a:r>
            <a:r>
              <a:rPr sz="1400" spc="-5" dirty="0">
                <a:latin typeface="Times New Roman"/>
                <a:cs typeface="Times New Roman"/>
              </a:rPr>
              <a:t>– Solutio Acidi hydrochlorici diluti (1:10)уз </a:t>
            </a:r>
            <a:r>
              <a:rPr sz="1400" spc="-15" dirty="0">
                <a:latin typeface="Times New Roman"/>
                <a:cs typeface="Times New Roman"/>
              </a:rPr>
              <a:t>вмістом  </a:t>
            </a:r>
            <a:r>
              <a:rPr sz="1400" spc="-10" dirty="0">
                <a:latin typeface="Times New Roman"/>
                <a:cs typeface="Times New Roman"/>
              </a:rPr>
              <a:t>хлористого </a:t>
            </a:r>
            <a:r>
              <a:rPr sz="1400" spc="-15" dirty="0">
                <a:latin typeface="Times New Roman"/>
                <a:cs typeface="Times New Roman"/>
              </a:rPr>
              <a:t>водню </a:t>
            </a:r>
            <a:r>
              <a:rPr sz="1400" spc="-5" dirty="0">
                <a:latin typeface="Times New Roman"/>
                <a:cs typeface="Times New Roman"/>
              </a:rPr>
              <a:t>0,83 %.(розчина </a:t>
            </a:r>
            <a:r>
              <a:rPr sz="1400" spc="-10" dirty="0">
                <a:latin typeface="Times New Roman"/>
                <a:cs typeface="Times New Roman"/>
              </a:rPr>
              <a:t>кислоти хлористоводневої </a:t>
            </a:r>
            <a:r>
              <a:rPr sz="1400" spc="-5" dirty="0">
                <a:latin typeface="Times New Roman"/>
                <a:cs typeface="Times New Roman"/>
              </a:rPr>
              <a:t>розведеної </a:t>
            </a:r>
            <a:r>
              <a:rPr sz="1400" dirty="0">
                <a:latin typeface="Times New Roman"/>
                <a:cs typeface="Times New Roman"/>
              </a:rPr>
              <a:t>(1:10) </a:t>
            </a:r>
            <a:r>
              <a:rPr sz="1400" spc="-5" dirty="0">
                <a:latin typeface="Times New Roman"/>
                <a:cs typeface="Times New Roman"/>
              </a:rPr>
              <a:t>40 мл, </a:t>
            </a: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10" dirty="0">
                <a:latin typeface="Times New Roman"/>
                <a:cs typeface="Times New Roman"/>
              </a:rPr>
              <a:t>очищеної  </a:t>
            </a:r>
            <a:r>
              <a:rPr sz="1400" spc="-5" dirty="0">
                <a:latin typeface="Times New Roman"/>
                <a:cs typeface="Times New Roman"/>
              </a:rPr>
              <a:t>160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мл)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-6096" y="5913120"/>
            <a:ext cx="1385147" cy="924560"/>
            <a:chOff x="-4572" y="5913120"/>
            <a:chExt cx="1038860" cy="924560"/>
          </a:xfrm>
        </p:grpSpPr>
        <p:sp>
          <p:nvSpPr>
            <p:cNvPr id="20" name="object 20"/>
            <p:cNvSpPr/>
            <p:nvPr/>
          </p:nvSpPr>
          <p:spPr>
            <a:xfrm>
              <a:off x="381" y="5918073"/>
              <a:ext cx="1028700" cy="914400"/>
            </a:xfrm>
            <a:custGeom>
              <a:avLst/>
              <a:gdLst/>
              <a:ahLst/>
              <a:cxnLst/>
              <a:rect l="l" t="t" r="r" b="b"/>
              <a:pathLst>
                <a:path w="1028700" h="914400">
                  <a:moveTo>
                    <a:pt x="32143" y="228600"/>
                  </a:moveTo>
                  <a:lnTo>
                    <a:pt x="0" y="228600"/>
                  </a:lnTo>
                  <a:lnTo>
                    <a:pt x="0" y="685800"/>
                  </a:lnTo>
                  <a:lnTo>
                    <a:pt x="32143" y="685800"/>
                  </a:lnTo>
                  <a:lnTo>
                    <a:pt x="32143" y="228600"/>
                  </a:lnTo>
                  <a:close/>
                </a:path>
                <a:path w="1028700" h="914400">
                  <a:moveTo>
                    <a:pt x="128587" y="228600"/>
                  </a:moveTo>
                  <a:lnTo>
                    <a:pt x="64287" y="228600"/>
                  </a:lnTo>
                  <a:lnTo>
                    <a:pt x="64287" y="685800"/>
                  </a:lnTo>
                  <a:lnTo>
                    <a:pt x="128587" y="685800"/>
                  </a:lnTo>
                  <a:lnTo>
                    <a:pt x="128587" y="228600"/>
                  </a:lnTo>
                  <a:close/>
                </a:path>
                <a:path w="1028700" h="914400">
                  <a:moveTo>
                    <a:pt x="1028700" y="457200"/>
                  </a:moveTo>
                  <a:lnTo>
                    <a:pt x="771525" y="0"/>
                  </a:lnTo>
                  <a:lnTo>
                    <a:pt x="771525" y="228600"/>
                  </a:lnTo>
                  <a:lnTo>
                    <a:pt x="160731" y="228600"/>
                  </a:lnTo>
                  <a:lnTo>
                    <a:pt x="160731" y="685800"/>
                  </a:lnTo>
                  <a:lnTo>
                    <a:pt x="771525" y="685800"/>
                  </a:lnTo>
                  <a:lnTo>
                    <a:pt x="771525" y="914400"/>
                  </a:lnTo>
                  <a:lnTo>
                    <a:pt x="1028700" y="457200"/>
                  </a:lnTo>
                  <a:close/>
                </a:path>
              </a:pathLst>
            </a:custGeom>
            <a:solidFill>
              <a:srgbClr val="FF99CC">
                <a:alpha val="5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674" y="5918073"/>
              <a:ext cx="964565" cy="914400"/>
            </a:xfrm>
            <a:custGeom>
              <a:avLst/>
              <a:gdLst/>
              <a:ahLst/>
              <a:cxnLst/>
              <a:rect l="l" t="t" r="r" b="b"/>
              <a:pathLst>
                <a:path w="964565" h="914400">
                  <a:moveTo>
                    <a:pt x="707231" y="0"/>
                  </a:moveTo>
                  <a:lnTo>
                    <a:pt x="707231" y="228599"/>
                  </a:lnTo>
                  <a:lnTo>
                    <a:pt x="96437" y="228599"/>
                  </a:lnTo>
                  <a:lnTo>
                    <a:pt x="96437" y="685799"/>
                  </a:lnTo>
                  <a:lnTo>
                    <a:pt x="707231" y="685799"/>
                  </a:lnTo>
                  <a:lnTo>
                    <a:pt x="707231" y="914398"/>
                  </a:lnTo>
                  <a:lnTo>
                    <a:pt x="964406" y="457199"/>
                  </a:lnTo>
                  <a:lnTo>
                    <a:pt x="707231" y="0"/>
                  </a:lnTo>
                  <a:close/>
                </a:path>
                <a:path w="964565" h="914400">
                  <a:moveTo>
                    <a:pt x="0" y="685799"/>
                  </a:moveTo>
                  <a:lnTo>
                    <a:pt x="64293" y="685799"/>
                  </a:lnTo>
                  <a:lnTo>
                    <a:pt x="64293" y="228599"/>
                  </a:lnTo>
                  <a:lnTo>
                    <a:pt x="0" y="228599"/>
                  </a:lnTo>
                  <a:lnTo>
                    <a:pt x="0" y="685799"/>
                  </a:lnTo>
                  <a:close/>
                </a:path>
              </a:pathLst>
            </a:custGeom>
            <a:ln w="990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0" y="6146673"/>
              <a:ext cx="32384" cy="457200"/>
            </a:xfrm>
            <a:custGeom>
              <a:avLst/>
              <a:gdLst/>
              <a:ahLst/>
              <a:cxnLst/>
              <a:rect l="l" t="t" r="r" b="b"/>
              <a:pathLst>
                <a:path w="32384" h="457200">
                  <a:moveTo>
                    <a:pt x="0" y="457199"/>
                  </a:moveTo>
                  <a:lnTo>
                    <a:pt x="32146" y="457199"/>
                  </a:lnTo>
                  <a:lnTo>
                    <a:pt x="32146" y="0"/>
                  </a:lnTo>
                  <a:lnTo>
                    <a:pt x="0" y="0"/>
                  </a:lnTo>
                  <a:lnTo>
                    <a:pt x="0" y="457199"/>
                  </a:lnTo>
                  <a:close/>
                </a:path>
              </a:pathLst>
            </a:custGeom>
            <a:ln w="9906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19363" y="6169660"/>
            <a:ext cx="676487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FF0000"/>
                </a:solidFill>
                <a:latin typeface="Times New Roman"/>
                <a:cs typeface="Times New Roman"/>
              </a:rPr>
              <a:t>NB!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62676" y="905636"/>
            <a:ext cx="1016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232663" y="2487929"/>
            <a:ext cx="7215293" cy="2673985"/>
            <a:chOff x="174497" y="2487929"/>
            <a:chExt cx="5411470" cy="2673985"/>
          </a:xfrm>
        </p:grpSpPr>
        <p:sp>
          <p:nvSpPr>
            <p:cNvPr id="26" name="object 26"/>
            <p:cNvSpPr/>
            <p:nvPr/>
          </p:nvSpPr>
          <p:spPr>
            <a:xfrm>
              <a:off x="179450" y="2492882"/>
              <a:ext cx="0" cy="2089785"/>
            </a:xfrm>
            <a:custGeom>
              <a:avLst/>
              <a:gdLst/>
              <a:ahLst/>
              <a:cxnLst/>
              <a:rect l="l" t="t" r="r" b="b"/>
              <a:pathLst>
                <a:path h="2089785">
                  <a:moveTo>
                    <a:pt x="0" y="0"/>
                  </a:moveTo>
                  <a:lnTo>
                    <a:pt x="0" y="208940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450" y="3104006"/>
              <a:ext cx="144780" cy="762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450" y="4544186"/>
              <a:ext cx="144780" cy="7620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79450" y="2492882"/>
              <a:ext cx="721360" cy="0"/>
            </a:xfrm>
            <a:custGeom>
              <a:avLst/>
              <a:gdLst/>
              <a:ahLst/>
              <a:cxnLst/>
              <a:rect l="l" t="t" r="r" b="b"/>
              <a:pathLst>
                <a:path w="721360">
                  <a:moveTo>
                    <a:pt x="0" y="0"/>
                  </a:moveTo>
                  <a:lnTo>
                    <a:pt x="720852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72381" y="3645026"/>
              <a:ext cx="936625" cy="71755"/>
            </a:xfrm>
            <a:custGeom>
              <a:avLst/>
              <a:gdLst/>
              <a:ahLst/>
              <a:cxnLst/>
              <a:rect l="l" t="t" r="r" b="b"/>
              <a:pathLst>
                <a:path w="936625" h="71754">
                  <a:moveTo>
                    <a:pt x="29260" y="17919"/>
                  </a:moveTo>
                  <a:lnTo>
                    <a:pt x="0" y="17919"/>
                  </a:lnTo>
                  <a:lnTo>
                    <a:pt x="0" y="53721"/>
                  </a:lnTo>
                  <a:lnTo>
                    <a:pt x="29260" y="53721"/>
                  </a:lnTo>
                  <a:lnTo>
                    <a:pt x="29260" y="17919"/>
                  </a:lnTo>
                  <a:close/>
                </a:path>
                <a:path w="936625" h="71754">
                  <a:moveTo>
                    <a:pt x="117068" y="17919"/>
                  </a:moveTo>
                  <a:lnTo>
                    <a:pt x="58547" y="17919"/>
                  </a:lnTo>
                  <a:lnTo>
                    <a:pt x="58547" y="53721"/>
                  </a:lnTo>
                  <a:lnTo>
                    <a:pt x="117068" y="53721"/>
                  </a:lnTo>
                  <a:lnTo>
                    <a:pt x="117068" y="17919"/>
                  </a:lnTo>
                  <a:close/>
                </a:path>
                <a:path w="936625" h="71754">
                  <a:moveTo>
                    <a:pt x="936498" y="35814"/>
                  </a:moveTo>
                  <a:lnTo>
                    <a:pt x="702310" y="0"/>
                  </a:lnTo>
                  <a:lnTo>
                    <a:pt x="702310" y="17907"/>
                  </a:lnTo>
                  <a:lnTo>
                    <a:pt x="146304" y="17907"/>
                  </a:lnTo>
                  <a:lnTo>
                    <a:pt x="146304" y="53721"/>
                  </a:lnTo>
                  <a:lnTo>
                    <a:pt x="702310" y="53721"/>
                  </a:lnTo>
                  <a:lnTo>
                    <a:pt x="702310" y="71628"/>
                  </a:lnTo>
                  <a:lnTo>
                    <a:pt x="936498" y="35814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72381" y="3645026"/>
              <a:ext cx="936625" cy="71755"/>
            </a:xfrm>
            <a:custGeom>
              <a:avLst/>
              <a:gdLst/>
              <a:ahLst/>
              <a:cxnLst/>
              <a:rect l="l" t="t" r="r" b="b"/>
              <a:pathLst>
                <a:path w="936625" h="71754">
                  <a:moveTo>
                    <a:pt x="702310" y="0"/>
                  </a:moveTo>
                  <a:lnTo>
                    <a:pt x="702310" y="17906"/>
                  </a:lnTo>
                  <a:lnTo>
                    <a:pt x="146304" y="17906"/>
                  </a:lnTo>
                  <a:lnTo>
                    <a:pt x="146304" y="53721"/>
                  </a:lnTo>
                  <a:lnTo>
                    <a:pt x="702310" y="53721"/>
                  </a:lnTo>
                  <a:lnTo>
                    <a:pt x="702310" y="71628"/>
                  </a:lnTo>
                  <a:lnTo>
                    <a:pt x="936498" y="35814"/>
                  </a:lnTo>
                  <a:lnTo>
                    <a:pt x="702310" y="0"/>
                  </a:lnTo>
                  <a:close/>
                </a:path>
                <a:path w="936625" h="71754">
                  <a:moveTo>
                    <a:pt x="58547" y="53721"/>
                  </a:moveTo>
                  <a:lnTo>
                    <a:pt x="117077" y="53721"/>
                  </a:lnTo>
                  <a:lnTo>
                    <a:pt x="117077" y="17907"/>
                  </a:lnTo>
                  <a:lnTo>
                    <a:pt x="58547" y="17907"/>
                  </a:lnTo>
                  <a:lnTo>
                    <a:pt x="58547" y="53721"/>
                  </a:lnTo>
                  <a:close/>
                </a:path>
                <a:path w="936625" h="71754">
                  <a:moveTo>
                    <a:pt x="0" y="53721"/>
                  </a:moveTo>
                  <a:lnTo>
                    <a:pt x="29265" y="53721"/>
                  </a:lnTo>
                  <a:lnTo>
                    <a:pt x="29265" y="17907"/>
                  </a:lnTo>
                  <a:lnTo>
                    <a:pt x="0" y="17907"/>
                  </a:lnTo>
                  <a:lnTo>
                    <a:pt x="0" y="5372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44009" y="5085206"/>
              <a:ext cx="936625" cy="71755"/>
            </a:xfrm>
            <a:custGeom>
              <a:avLst/>
              <a:gdLst/>
              <a:ahLst/>
              <a:cxnLst/>
              <a:rect l="l" t="t" r="r" b="b"/>
              <a:pathLst>
                <a:path w="936625" h="71754">
                  <a:moveTo>
                    <a:pt x="29260" y="17907"/>
                  </a:moveTo>
                  <a:lnTo>
                    <a:pt x="0" y="17907"/>
                  </a:lnTo>
                  <a:lnTo>
                    <a:pt x="0" y="53721"/>
                  </a:lnTo>
                  <a:lnTo>
                    <a:pt x="29260" y="53721"/>
                  </a:lnTo>
                  <a:lnTo>
                    <a:pt x="29260" y="17907"/>
                  </a:lnTo>
                  <a:close/>
                </a:path>
                <a:path w="936625" h="71754">
                  <a:moveTo>
                    <a:pt x="117068" y="17907"/>
                  </a:moveTo>
                  <a:lnTo>
                    <a:pt x="58547" y="17907"/>
                  </a:lnTo>
                  <a:lnTo>
                    <a:pt x="58547" y="53721"/>
                  </a:lnTo>
                  <a:lnTo>
                    <a:pt x="117068" y="53721"/>
                  </a:lnTo>
                  <a:lnTo>
                    <a:pt x="117068" y="17907"/>
                  </a:lnTo>
                  <a:close/>
                </a:path>
                <a:path w="936625" h="71754">
                  <a:moveTo>
                    <a:pt x="936498" y="35814"/>
                  </a:moveTo>
                  <a:lnTo>
                    <a:pt x="702310" y="0"/>
                  </a:lnTo>
                  <a:lnTo>
                    <a:pt x="702310" y="17907"/>
                  </a:lnTo>
                  <a:lnTo>
                    <a:pt x="146304" y="17907"/>
                  </a:lnTo>
                  <a:lnTo>
                    <a:pt x="146304" y="53721"/>
                  </a:lnTo>
                  <a:lnTo>
                    <a:pt x="702310" y="53721"/>
                  </a:lnTo>
                  <a:lnTo>
                    <a:pt x="702310" y="71628"/>
                  </a:lnTo>
                  <a:lnTo>
                    <a:pt x="936498" y="35814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44008" y="5085206"/>
              <a:ext cx="936625" cy="71755"/>
            </a:xfrm>
            <a:custGeom>
              <a:avLst/>
              <a:gdLst/>
              <a:ahLst/>
              <a:cxnLst/>
              <a:rect l="l" t="t" r="r" b="b"/>
              <a:pathLst>
                <a:path w="936625" h="71754">
                  <a:moveTo>
                    <a:pt x="702310" y="0"/>
                  </a:moveTo>
                  <a:lnTo>
                    <a:pt x="702310" y="17907"/>
                  </a:lnTo>
                  <a:lnTo>
                    <a:pt x="146303" y="17907"/>
                  </a:lnTo>
                  <a:lnTo>
                    <a:pt x="146303" y="53721"/>
                  </a:lnTo>
                  <a:lnTo>
                    <a:pt x="702310" y="53721"/>
                  </a:lnTo>
                  <a:lnTo>
                    <a:pt x="702310" y="71628"/>
                  </a:lnTo>
                  <a:lnTo>
                    <a:pt x="936498" y="35814"/>
                  </a:lnTo>
                  <a:lnTo>
                    <a:pt x="702310" y="0"/>
                  </a:lnTo>
                  <a:close/>
                </a:path>
                <a:path w="936625" h="71754">
                  <a:moveTo>
                    <a:pt x="58546" y="53721"/>
                  </a:moveTo>
                  <a:lnTo>
                    <a:pt x="117077" y="53721"/>
                  </a:lnTo>
                  <a:lnTo>
                    <a:pt x="117077" y="17907"/>
                  </a:lnTo>
                  <a:lnTo>
                    <a:pt x="58546" y="17907"/>
                  </a:lnTo>
                  <a:lnTo>
                    <a:pt x="58546" y="53721"/>
                  </a:lnTo>
                  <a:close/>
                </a:path>
                <a:path w="936625" h="71754">
                  <a:moveTo>
                    <a:pt x="0" y="53721"/>
                  </a:moveTo>
                  <a:lnTo>
                    <a:pt x="29265" y="53721"/>
                  </a:lnTo>
                  <a:lnTo>
                    <a:pt x="29265" y="17907"/>
                  </a:lnTo>
                  <a:lnTo>
                    <a:pt x="0" y="17907"/>
                  </a:lnTo>
                  <a:lnTo>
                    <a:pt x="0" y="5372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540000" y="161037"/>
            <a:ext cx="72593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chemeClr val="tx1"/>
                </a:solidFill>
                <a:latin typeface="Times New Roman"/>
                <a:cs typeface="Times New Roman"/>
              </a:rPr>
              <a:t>1.3. </a:t>
            </a:r>
            <a:r>
              <a:rPr sz="18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ОСОБЛИВОСТІ </a:t>
            </a:r>
            <a:r>
              <a:rPr sz="1800" b="1" spc="-20" dirty="0">
                <a:solidFill>
                  <a:schemeClr val="tx1"/>
                </a:solidFill>
                <a:latin typeface="Times New Roman"/>
                <a:cs typeface="Times New Roman"/>
              </a:rPr>
              <a:t>ПРИГОТУВАННЯ</a:t>
            </a:r>
            <a:r>
              <a:rPr sz="1800"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РОЗЧИНІВ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29152" y="435864"/>
            <a:ext cx="5080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Times New Roman"/>
                <a:cs typeface="Times New Roman"/>
              </a:rPr>
              <a:t>КИСЛОТИ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ХЛОРИСТОВОДНЕВОЇ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6" name="object 3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33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4439" y="0"/>
            <a:ext cx="7215293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chemeClr val="tx1"/>
                </a:solidFill>
                <a:latin typeface="Arial"/>
                <a:cs typeface="Arial"/>
              </a:rPr>
              <a:t>1. </a:t>
            </a:r>
            <a:r>
              <a:rPr sz="2000" b="1" spc="-25" dirty="0">
                <a:solidFill>
                  <a:schemeClr val="tx1"/>
                </a:solidFill>
                <a:latin typeface="Arial"/>
                <a:cs typeface="Arial"/>
              </a:rPr>
              <a:t>СТАНДАРТНІ </a:t>
            </a:r>
            <a:r>
              <a:rPr sz="2000" b="1" spc="-10" dirty="0">
                <a:solidFill>
                  <a:schemeClr val="tx1"/>
                </a:solidFill>
                <a:latin typeface="Arial"/>
                <a:cs typeface="Arial"/>
              </a:rPr>
              <a:t>ФАРМАКОПЕЙНІ</a:t>
            </a:r>
            <a:r>
              <a:rPr sz="2000" b="1" spc="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chemeClr val="tx1"/>
                </a:solidFill>
                <a:latin typeface="Arial"/>
                <a:cs typeface="Arial"/>
              </a:rPr>
              <a:t>РОЗЧИНИ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71980" y="334136"/>
            <a:ext cx="3718560" cy="205184"/>
          </a:xfrm>
          <a:prstGeom prst="rect">
            <a:avLst/>
          </a:prstGeom>
          <a:solidFill>
            <a:srgbClr val="FFFFFF"/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33045">
              <a:lnSpc>
                <a:spcPts val="1625"/>
              </a:lnSpc>
            </a:pPr>
            <a:r>
              <a:rPr sz="1400" u="sng" spc="-5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Для </a:t>
            </a:r>
            <a:r>
              <a:rPr sz="1400" u="sng" spc="-10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зовнішнього</a:t>
            </a:r>
            <a:r>
              <a:rPr sz="1400" u="sng" spc="-5" dirty="0">
                <a:solidFill>
                  <a:srgbClr val="000080"/>
                </a:solidFill>
                <a:uFill>
                  <a:solidFill>
                    <a:srgbClr val="000080"/>
                  </a:solidFill>
                </a:uFill>
                <a:latin typeface="Times New Roman"/>
                <a:cs typeface="Times New Roman"/>
              </a:rPr>
              <a:t> застосування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91411" y="943736"/>
            <a:ext cx="457200" cy="76200"/>
          </a:xfrm>
          <a:custGeom>
            <a:avLst/>
            <a:gdLst/>
            <a:ahLst/>
            <a:cxnLst/>
            <a:rect l="l" t="t" r="r" b="b"/>
            <a:pathLst>
              <a:path w="342900" h="76200">
                <a:moveTo>
                  <a:pt x="266700" y="0"/>
                </a:moveTo>
                <a:lnTo>
                  <a:pt x="266700" y="76200"/>
                </a:lnTo>
                <a:lnTo>
                  <a:pt x="330200" y="44450"/>
                </a:lnTo>
                <a:lnTo>
                  <a:pt x="279400" y="44450"/>
                </a:lnTo>
                <a:lnTo>
                  <a:pt x="279400" y="31750"/>
                </a:lnTo>
                <a:lnTo>
                  <a:pt x="330200" y="31750"/>
                </a:lnTo>
                <a:lnTo>
                  <a:pt x="266700" y="0"/>
                </a:lnTo>
                <a:close/>
              </a:path>
              <a:path w="342900" h="76200">
                <a:moveTo>
                  <a:pt x="2667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66700" y="44450"/>
                </a:lnTo>
                <a:lnTo>
                  <a:pt x="266700" y="31750"/>
                </a:lnTo>
                <a:close/>
              </a:path>
              <a:path w="342900" h="76200">
                <a:moveTo>
                  <a:pt x="330200" y="31750"/>
                </a:moveTo>
                <a:lnTo>
                  <a:pt x="279400" y="31750"/>
                </a:lnTo>
                <a:lnTo>
                  <a:pt x="279400" y="44450"/>
                </a:lnTo>
                <a:lnTo>
                  <a:pt x="330200" y="44450"/>
                </a:lnTo>
                <a:lnTo>
                  <a:pt x="342900" y="38100"/>
                </a:lnTo>
                <a:lnTo>
                  <a:pt x="3302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71471" y="691895"/>
            <a:ext cx="8315960" cy="534121"/>
          </a:xfrm>
          <a:prstGeom prst="rect">
            <a:avLst/>
          </a:prstGeom>
          <a:solidFill>
            <a:srgbClr val="CC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5"/>
              </a:spcBef>
            </a:pPr>
            <a:r>
              <a:rPr sz="1600" spc="-5" dirty="0">
                <a:solidFill>
                  <a:srgbClr val="000080"/>
                </a:solidFill>
                <a:latin typeface="Arial"/>
                <a:cs typeface="Arial"/>
              </a:rPr>
              <a:t>Використовується </a:t>
            </a:r>
            <a:r>
              <a:rPr sz="1600" spc="-10" dirty="0">
                <a:solidFill>
                  <a:srgbClr val="000080"/>
                </a:solidFill>
                <a:latin typeface="Arial"/>
                <a:cs typeface="Arial"/>
              </a:rPr>
              <a:t>к</a:t>
            </a:r>
            <a:r>
              <a:rPr sz="1600" i="1" spc="-10" dirty="0">
                <a:solidFill>
                  <a:srgbClr val="000080"/>
                </a:solidFill>
                <a:latin typeface="Arial"/>
                <a:cs typeface="Arial"/>
              </a:rPr>
              <a:t>ислота хлористоводнева </a:t>
            </a:r>
            <a:r>
              <a:rPr sz="1600" i="1" spc="-5" dirty="0">
                <a:solidFill>
                  <a:srgbClr val="000080"/>
                </a:solidFill>
                <a:latin typeface="Arial"/>
                <a:cs typeface="Arial"/>
              </a:rPr>
              <a:t>25</a:t>
            </a:r>
            <a:r>
              <a:rPr sz="1600" i="1" spc="10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80"/>
                </a:solidFill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600" dirty="0">
                <a:solidFill>
                  <a:srgbClr val="000080"/>
                </a:solidFill>
                <a:latin typeface="Arial"/>
                <a:cs typeface="Arial"/>
              </a:rPr>
              <a:t>(при </a:t>
            </a:r>
            <a:r>
              <a:rPr sz="1600" spc="-10" dirty="0">
                <a:solidFill>
                  <a:srgbClr val="000080"/>
                </a:solidFill>
                <a:latin typeface="Arial"/>
                <a:cs typeface="Arial"/>
              </a:rPr>
              <a:t>приготуванні </a:t>
            </a:r>
            <a:r>
              <a:rPr sz="1600" spc="-5" dirty="0">
                <a:solidFill>
                  <a:srgbClr val="000080"/>
                </a:solidFill>
                <a:latin typeface="Arial"/>
                <a:cs typeface="Arial"/>
              </a:rPr>
              <a:t>рідини Демьяновича для лікування</a:t>
            </a:r>
            <a:r>
              <a:rPr sz="1600" spc="45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80"/>
                </a:solidFill>
                <a:latin typeface="Arial"/>
                <a:cs typeface="Arial"/>
              </a:rPr>
              <a:t>корости):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91410" y="476631"/>
            <a:ext cx="480907" cy="505459"/>
          </a:xfrm>
          <a:custGeom>
            <a:avLst/>
            <a:gdLst/>
            <a:ahLst/>
            <a:cxnLst/>
            <a:rect l="l" t="t" r="r" b="b"/>
            <a:pathLst>
              <a:path w="360680" h="505459">
                <a:moveTo>
                  <a:pt x="0" y="505206"/>
                </a:moveTo>
                <a:lnTo>
                  <a:pt x="0" y="0"/>
                </a:lnTo>
              </a:path>
              <a:path w="360680" h="505459">
                <a:moveTo>
                  <a:pt x="0" y="0"/>
                </a:moveTo>
                <a:lnTo>
                  <a:pt x="360425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69515" y="1529714"/>
            <a:ext cx="3048000" cy="857286"/>
          </a:xfrm>
          <a:prstGeom prst="rect">
            <a:avLst/>
          </a:prstGeom>
          <a:solidFill>
            <a:srgbClr val="00FF00">
              <a:alpha val="50195"/>
            </a:srgbClr>
          </a:solidFill>
          <a:ln w="990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354965" marR="88265" indent="-356235">
              <a:lnSpc>
                <a:spcPts val="1680"/>
              </a:lnSpc>
              <a:spcBef>
                <a:spcPts val="5"/>
              </a:spcBef>
            </a:pP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Rp.: Solutionis Natrii  thiosulfatis 60 % 100</a:t>
            </a:r>
            <a:r>
              <a:rPr sz="1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ml</a:t>
            </a:r>
            <a:endParaRPr sz="1400">
              <a:latin typeface="Times New Roman"/>
              <a:cs typeface="Times New Roman"/>
            </a:endParaRPr>
          </a:p>
          <a:p>
            <a:pPr marL="354965">
              <a:lnSpc>
                <a:spcPts val="1625"/>
              </a:lnSpc>
            </a:pP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D. S.</a:t>
            </a:r>
            <a:r>
              <a:rPr sz="1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Зовнішнє</a:t>
            </a:r>
            <a:endParaRPr sz="1400">
              <a:latin typeface="Times New Roman"/>
              <a:cs typeface="Times New Roman"/>
            </a:endParaRPr>
          </a:p>
          <a:p>
            <a:pPr marL="755015">
              <a:lnSpc>
                <a:spcPct val="100000"/>
              </a:lnSpc>
            </a:pP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(розчин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№1)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609166" y="1408049"/>
            <a:ext cx="4585547" cy="2818130"/>
            <a:chOff x="4206875" y="1408049"/>
            <a:chExt cx="3439160" cy="2818130"/>
          </a:xfrm>
        </p:grpSpPr>
        <p:sp>
          <p:nvSpPr>
            <p:cNvPr id="9" name="object 9"/>
            <p:cNvSpPr/>
            <p:nvPr/>
          </p:nvSpPr>
          <p:spPr>
            <a:xfrm>
              <a:off x="4211955" y="1413129"/>
              <a:ext cx="3429000" cy="2807970"/>
            </a:xfrm>
            <a:custGeom>
              <a:avLst/>
              <a:gdLst/>
              <a:ahLst/>
              <a:cxnLst/>
              <a:rect l="l" t="t" r="r" b="b"/>
              <a:pathLst>
                <a:path w="3429000" h="2807970">
                  <a:moveTo>
                    <a:pt x="3429000" y="0"/>
                  </a:moveTo>
                  <a:lnTo>
                    <a:pt x="0" y="0"/>
                  </a:lnTo>
                  <a:lnTo>
                    <a:pt x="0" y="2807970"/>
                  </a:lnTo>
                  <a:lnTo>
                    <a:pt x="3429000" y="2807970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0000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11955" y="1413129"/>
              <a:ext cx="3429000" cy="2807970"/>
            </a:xfrm>
            <a:custGeom>
              <a:avLst/>
              <a:gdLst/>
              <a:ahLst/>
              <a:cxnLst/>
              <a:rect l="l" t="t" r="r" b="b"/>
              <a:pathLst>
                <a:path w="3429000" h="2807970">
                  <a:moveTo>
                    <a:pt x="0" y="2807970"/>
                  </a:moveTo>
                  <a:lnTo>
                    <a:pt x="3429000" y="2807970"/>
                  </a:lnTo>
                  <a:lnTo>
                    <a:pt x="3429000" y="0"/>
                  </a:lnTo>
                  <a:lnTo>
                    <a:pt x="0" y="0"/>
                  </a:lnTo>
                  <a:lnTo>
                    <a:pt x="0" y="28079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11700" y="1603248"/>
              <a:ext cx="831850" cy="8890"/>
            </a:xfrm>
            <a:custGeom>
              <a:avLst/>
              <a:gdLst/>
              <a:ahLst/>
              <a:cxnLst/>
              <a:rect l="l" t="t" r="r" b="b"/>
              <a:pathLst>
                <a:path w="831850" h="8890">
                  <a:moveTo>
                    <a:pt x="831341" y="0"/>
                  </a:moveTo>
                  <a:lnTo>
                    <a:pt x="0" y="0"/>
                  </a:lnTo>
                  <a:lnTo>
                    <a:pt x="0" y="8382"/>
                  </a:lnTo>
                  <a:lnTo>
                    <a:pt x="831341" y="8382"/>
                  </a:lnTo>
                  <a:lnTo>
                    <a:pt x="83134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622545" y="1418082"/>
            <a:ext cx="4559300" cy="192360"/>
          </a:xfrm>
          <a:prstGeom prst="rect">
            <a:avLst/>
          </a:prstGeom>
          <a:solidFill>
            <a:srgbClr val="0000FF">
              <a:alpha val="4392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400" spc="-15" dirty="0">
                <a:solidFill>
                  <a:srgbClr val="FF0000"/>
                </a:solidFill>
                <a:latin typeface="Times New Roman"/>
                <a:cs typeface="Times New Roman"/>
              </a:rPr>
              <a:t>Розчин </a:t>
            </a:r>
            <a:r>
              <a:rPr sz="1400" spc="-5" dirty="0">
                <a:solidFill>
                  <a:srgbClr val="FF0000"/>
                </a:solidFill>
                <a:latin typeface="Times New Roman"/>
                <a:cs typeface="Times New Roman"/>
              </a:rPr>
              <a:t>№1: </a:t>
            </a:r>
            <a:r>
              <a:rPr sz="1400" spc="-15" dirty="0">
                <a:latin typeface="Times New Roman"/>
                <a:cs typeface="Times New Roman"/>
              </a:rPr>
              <a:t>готується </a:t>
            </a:r>
            <a:r>
              <a:rPr sz="1400" spc="-5" dirty="0">
                <a:latin typeface="Times New Roman"/>
                <a:cs typeface="Times New Roman"/>
              </a:rPr>
              <a:t>за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масою.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22545" y="1611630"/>
            <a:ext cx="4559300" cy="2378215"/>
          </a:xfrm>
          <a:prstGeom prst="rect">
            <a:avLst/>
          </a:prstGeom>
          <a:solidFill>
            <a:srgbClr val="0000FF">
              <a:alpha val="43920"/>
            </a:srgbClr>
          </a:solidFill>
        </p:spPr>
        <p:txBody>
          <a:bodyPr vert="horz" wrap="square" lIns="0" tIns="8255" rIns="0" bIns="0" rtlCol="0">
            <a:spAutoFit/>
          </a:bodyPr>
          <a:lstStyle/>
          <a:p>
            <a:pPr marL="452120" marR="13335">
              <a:lnSpc>
                <a:spcPct val="100000"/>
              </a:lnSpc>
              <a:spcBef>
                <a:spcPts val="65"/>
              </a:spcBef>
            </a:pPr>
            <a:r>
              <a:rPr sz="1400" spc="-5" dirty="0">
                <a:latin typeface="Times New Roman"/>
                <a:cs typeface="Times New Roman"/>
              </a:rPr>
              <a:t>Якщо 60,0 </a:t>
            </a:r>
            <a:r>
              <a:rPr sz="1400" spc="-10" dirty="0">
                <a:latin typeface="Times New Roman"/>
                <a:cs typeface="Times New Roman"/>
              </a:rPr>
              <a:t>речовини </a:t>
            </a:r>
            <a:r>
              <a:rPr sz="1400" spc="-5" dirty="0">
                <a:latin typeface="Times New Roman"/>
                <a:cs typeface="Times New Roman"/>
              </a:rPr>
              <a:t>+ 40,0 (мл) </a:t>
            </a: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5" dirty="0">
                <a:latin typeface="Times New Roman"/>
                <a:cs typeface="Times New Roman"/>
              </a:rPr>
              <a:t>=  100,0 </a:t>
            </a:r>
            <a:r>
              <a:rPr sz="1400" spc="-10" dirty="0">
                <a:latin typeface="Times New Roman"/>
                <a:cs typeface="Times New Roman"/>
              </a:rPr>
              <a:t>розчина </a:t>
            </a:r>
            <a:r>
              <a:rPr sz="1400" spc="-5" dirty="0">
                <a:latin typeface="Times New Roman"/>
                <a:cs typeface="Times New Roman"/>
              </a:rPr>
              <a:t>60 %, </a:t>
            </a:r>
            <a:r>
              <a:rPr sz="1400" dirty="0">
                <a:latin typeface="Times New Roman"/>
                <a:cs typeface="Times New Roman"/>
              </a:rPr>
              <a:t>але </a:t>
            </a:r>
            <a:r>
              <a:rPr sz="1400" spc="-10" dirty="0">
                <a:latin typeface="Times New Roman"/>
                <a:cs typeface="Times New Roman"/>
              </a:rPr>
              <a:t>V=73,5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мл.</a:t>
            </a:r>
            <a:endParaRPr sz="1400">
              <a:latin typeface="Times New Roman"/>
              <a:cs typeface="Times New Roman"/>
            </a:endParaRPr>
          </a:p>
          <a:p>
            <a:pPr marL="452120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Якщо 60,0 </a:t>
            </a:r>
            <a:r>
              <a:rPr sz="1400" spc="-10" dirty="0">
                <a:latin typeface="Times New Roman"/>
                <a:cs typeface="Times New Roman"/>
              </a:rPr>
              <a:t>речовини </a:t>
            </a:r>
            <a:r>
              <a:rPr sz="1400" spc="-5" dirty="0">
                <a:latin typeface="Times New Roman"/>
                <a:cs typeface="Times New Roman"/>
              </a:rPr>
              <a:t>+ </a:t>
            </a:r>
            <a:r>
              <a:rPr sz="1400" spc="-20" dirty="0">
                <a:latin typeface="Times New Roman"/>
                <a:cs typeface="Times New Roman"/>
              </a:rPr>
              <a:t>води </a:t>
            </a:r>
            <a:r>
              <a:rPr sz="1400" spc="-5" dirty="0">
                <a:latin typeface="Times New Roman"/>
                <a:cs typeface="Times New Roman"/>
              </a:rPr>
              <a:t>до 100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</a:t>
            </a:r>
            <a:endParaRPr sz="1400">
              <a:latin typeface="Times New Roman"/>
              <a:cs typeface="Times New Roman"/>
            </a:endParaRPr>
          </a:p>
          <a:p>
            <a:pPr marL="452120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= 100 мл, </a:t>
            </a:r>
            <a:r>
              <a:rPr sz="1400" dirty="0">
                <a:latin typeface="Times New Roman"/>
                <a:cs typeface="Times New Roman"/>
              </a:rPr>
              <a:t>але </a:t>
            </a:r>
            <a:r>
              <a:rPr sz="1400" spc="-5" dirty="0">
                <a:latin typeface="Times New Roman"/>
                <a:cs typeface="Times New Roman"/>
              </a:rPr>
              <a:t>46,37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%.</a:t>
            </a:r>
            <a:endParaRPr sz="1400">
              <a:latin typeface="Times New Roman"/>
              <a:cs typeface="Times New Roman"/>
            </a:endParaRPr>
          </a:p>
          <a:p>
            <a:pPr marL="452120" marR="755015">
              <a:lnSpc>
                <a:spcPct val="100000"/>
              </a:lnSpc>
            </a:pPr>
            <a:r>
              <a:rPr sz="1400" spc="-40" dirty="0">
                <a:latin typeface="Times New Roman"/>
                <a:cs typeface="Times New Roman"/>
              </a:rPr>
              <a:t>Тому </a:t>
            </a:r>
            <a:r>
              <a:rPr sz="1400" spc="-10" dirty="0">
                <a:latin typeface="Times New Roman"/>
                <a:cs typeface="Times New Roman"/>
              </a:rPr>
              <a:t>необхідно </a:t>
            </a:r>
            <a:r>
              <a:rPr sz="1400" spc="-5" dirty="0">
                <a:latin typeface="Times New Roman"/>
                <a:cs typeface="Times New Roman"/>
              </a:rPr>
              <a:t>взяти </a:t>
            </a:r>
            <a:r>
              <a:rPr sz="1400" spc="-10" dirty="0">
                <a:latin typeface="Times New Roman"/>
                <a:cs typeface="Times New Roman"/>
              </a:rPr>
              <a:t>натрію  </a:t>
            </a:r>
            <a:r>
              <a:rPr sz="1400" spc="-15" dirty="0">
                <a:latin typeface="Times New Roman"/>
                <a:cs typeface="Times New Roman"/>
              </a:rPr>
              <a:t>тіосульфату:</a:t>
            </a:r>
            <a:endParaRPr sz="1400">
              <a:latin typeface="Times New Roman"/>
              <a:cs typeface="Times New Roman"/>
            </a:endParaRPr>
          </a:p>
          <a:p>
            <a:pPr marR="1000125" algn="r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60,0 – 73,5 </a:t>
            </a:r>
            <a:r>
              <a:rPr sz="1400" spc="-10" dirty="0">
                <a:latin typeface="Times New Roman"/>
                <a:cs typeface="Times New Roman"/>
              </a:rPr>
              <a:t>мл</a:t>
            </a:r>
            <a:endParaRPr sz="1400">
              <a:latin typeface="Times New Roman"/>
              <a:cs typeface="Times New Roman"/>
            </a:endParaRPr>
          </a:p>
          <a:p>
            <a:pPr marR="1043305" algn="r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х – 100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</a:t>
            </a:r>
            <a:endParaRPr sz="1400">
              <a:latin typeface="Times New Roman"/>
              <a:cs typeface="Times New Roman"/>
            </a:endParaRPr>
          </a:p>
          <a:p>
            <a:pPr marR="88265" algn="ctr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х=81,63</a:t>
            </a:r>
            <a:endParaRPr sz="1400">
              <a:latin typeface="Times New Roman"/>
              <a:cs typeface="Times New Roman"/>
            </a:endParaRPr>
          </a:p>
          <a:p>
            <a:pPr marL="452120" marR="428625" algn="just">
              <a:lnSpc>
                <a:spcPct val="100000"/>
              </a:lnSpc>
            </a:pP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10" dirty="0">
                <a:latin typeface="Times New Roman"/>
                <a:cs typeface="Times New Roman"/>
              </a:rPr>
              <a:t>очищеної: </a:t>
            </a:r>
            <a:r>
              <a:rPr sz="1400" spc="-5" dirty="0">
                <a:latin typeface="Times New Roman"/>
                <a:cs typeface="Times New Roman"/>
              </a:rPr>
              <a:t>до об’єму 100 </a:t>
            </a:r>
            <a:r>
              <a:rPr sz="1400" spc="-10" dirty="0">
                <a:latin typeface="Times New Roman"/>
                <a:cs typeface="Times New Roman"/>
              </a:rPr>
              <a:t>мл  </a:t>
            </a:r>
            <a:r>
              <a:rPr sz="1400" spc="-5" dirty="0">
                <a:latin typeface="Times New Roman"/>
                <a:cs typeface="Times New Roman"/>
              </a:rPr>
              <a:t>або з </a:t>
            </a:r>
            <a:r>
              <a:rPr sz="1400" spc="-10" dirty="0">
                <a:latin typeface="Times New Roman"/>
                <a:cs typeface="Times New Roman"/>
              </a:rPr>
              <a:t>урахуванням </a:t>
            </a:r>
            <a:r>
              <a:rPr sz="1400" spc="-15" dirty="0">
                <a:latin typeface="Times New Roman"/>
                <a:cs typeface="Times New Roman"/>
              </a:rPr>
              <a:t>КУО=0,51мл/г  </a:t>
            </a:r>
            <a:r>
              <a:rPr sz="1400" spc="-5" dirty="0">
                <a:latin typeface="Times New Roman"/>
                <a:cs typeface="Times New Roman"/>
              </a:rPr>
              <a:t>100 – (81,63</a:t>
            </a:r>
            <a:r>
              <a:rPr sz="1400" spc="-5" dirty="0">
                <a:latin typeface="Symbol"/>
                <a:cs typeface="Symbol"/>
              </a:rPr>
              <a:t></a:t>
            </a:r>
            <a:r>
              <a:rPr sz="1400" spc="-5" dirty="0">
                <a:latin typeface="Times New Roman"/>
                <a:cs typeface="Times New Roman"/>
              </a:rPr>
              <a:t>0,51)=58,4≈58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69515" y="4365878"/>
            <a:ext cx="3048000" cy="926536"/>
          </a:xfrm>
          <a:prstGeom prst="rect">
            <a:avLst/>
          </a:prstGeom>
          <a:solidFill>
            <a:srgbClr val="00FF00">
              <a:alpha val="50195"/>
            </a:srgbClr>
          </a:solidFill>
          <a:ln w="990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309880" marR="36195" indent="-311150">
              <a:lnSpc>
                <a:spcPts val="1680"/>
              </a:lnSpc>
              <a:spcBef>
                <a:spcPts val="5"/>
              </a:spcBef>
            </a:pP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Rp.: Solutionis Acidi  hydrochlorici 6 % 100</a:t>
            </a:r>
            <a:r>
              <a:rPr sz="1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ml</a:t>
            </a:r>
            <a:endParaRPr sz="1400">
              <a:latin typeface="Times New Roman"/>
              <a:cs typeface="Times New Roman"/>
            </a:endParaRPr>
          </a:p>
          <a:p>
            <a:pPr marL="354965">
              <a:lnSpc>
                <a:spcPts val="1860"/>
              </a:lnSpc>
            </a:pPr>
            <a:r>
              <a:rPr sz="1600" dirty="0">
                <a:latin typeface="Times New Roman"/>
                <a:cs typeface="Times New Roman"/>
              </a:rPr>
              <a:t>D. </a:t>
            </a:r>
            <a:r>
              <a:rPr sz="1600" spc="-5" dirty="0">
                <a:latin typeface="Times New Roman"/>
                <a:cs typeface="Times New Roman"/>
              </a:rPr>
              <a:t>S.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Зовнішнє</a:t>
            </a:r>
            <a:endParaRPr sz="1600">
              <a:latin typeface="Times New Roman"/>
              <a:cs typeface="Times New Roman"/>
            </a:endParaRPr>
          </a:p>
          <a:p>
            <a:pPr marL="86233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(розчин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№2)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15939" y="4365878"/>
            <a:ext cx="4724400" cy="1290097"/>
          </a:xfrm>
          <a:prstGeom prst="rect">
            <a:avLst/>
          </a:prstGeom>
          <a:solidFill>
            <a:srgbClr val="0000FF">
              <a:alpha val="54116"/>
            </a:srgbClr>
          </a:solidFill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7200">
              <a:lnSpc>
                <a:spcPts val="1630"/>
              </a:lnSpc>
            </a:pPr>
            <a:r>
              <a:rPr sz="14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Розчин </a:t>
            </a:r>
            <a:r>
              <a:rPr sz="1400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№2:</a:t>
            </a:r>
            <a:endParaRPr sz="1400">
              <a:latin typeface="Times New Roman"/>
              <a:cs typeface="Times New Roman"/>
            </a:endParaRPr>
          </a:p>
          <a:p>
            <a:pPr marL="457200">
              <a:lnSpc>
                <a:spcPct val="100000"/>
              </a:lnSpc>
              <a:tabLst>
                <a:tab pos="1151255" algn="l"/>
                <a:tab pos="2195195" algn="l"/>
              </a:tabLst>
            </a:pPr>
            <a:r>
              <a:rPr sz="1400" spc="-5" dirty="0">
                <a:latin typeface="Times New Roman"/>
                <a:cs typeface="Times New Roman"/>
              </a:rPr>
              <a:t>кислоти </a:t>
            </a:r>
            <a:r>
              <a:rPr sz="1400" spc="-10" dirty="0">
                <a:latin typeface="Times New Roman"/>
                <a:cs typeface="Times New Roman"/>
              </a:rPr>
              <a:t>хлористоводневої </a:t>
            </a:r>
            <a:r>
              <a:rPr sz="1400" spc="-5" dirty="0">
                <a:latin typeface="Times New Roman"/>
                <a:cs typeface="Times New Roman"/>
              </a:rPr>
              <a:t>25 % 6 </a:t>
            </a:r>
            <a:r>
              <a:rPr sz="1400" spc="-10" dirty="0">
                <a:latin typeface="Times New Roman"/>
                <a:cs typeface="Times New Roman"/>
              </a:rPr>
              <a:t>мл  </a:t>
            </a:r>
            <a:r>
              <a:rPr sz="1400" spc="-5" dirty="0">
                <a:latin typeface="Times New Roman"/>
                <a:cs typeface="Times New Roman"/>
              </a:rPr>
              <a:t>або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" dirty="0">
                <a:latin typeface="Times New Roman"/>
                <a:cs typeface="Times New Roman"/>
              </a:rPr>
              <a:t>кисл</a:t>
            </a:r>
            <a:r>
              <a:rPr sz="1400" spc="-2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ти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" dirty="0">
                <a:latin typeface="Times New Roman"/>
                <a:cs typeface="Times New Roman"/>
              </a:rPr>
              <a:t>хл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рис</a:t>
            </a:r>
            <a:r>
              <a:rPr sz="1400" spc="-2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4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5" dirty="0">
                <a:latin typeface="Times New Roman"/>
                <a:cs typeface="Times New Roman"/>
              </a:rPr>
              <a:t>е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ої  розведеної 8,3 % 18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мл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457200">
              <a:lnSpc>
                <a:spcPct val="100000"/>
              </a:lnSpc>
            </a:pPr>
            <a:r>
              <a:rPr sz="1400" spc="-15" dirty="0">
                <a:latin typeface="Times New Roman"/>
                <a:cs typeface="Times New Roman"/>
              </a:rPr>
              <a:t>води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очищеної</a:t>
            </a:r>
            <a:endParaRPr sz="1400">
              <a:latin typeface="Times New Roman"/>
              <a:cs typeface="Times New Roman"/>
            </a:endParaRPr>
          </a:p>
          <a:p>
            <a:pPr marL="4572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100 –6 (18) =94 (82)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39868" y="4831460"/>
            <a:ext cx="576579" cy="76200"/>
          </a:xfrm>
          <a:custGeom>
            <a:avLst/>
            <a:gdLst/>
            <a:ahLst/>
            <a:cxnLst/>
            <a:rect l="l" t="t" r="r" b="b"/>
            <a:pathLst>
              <a:path w="432435" h="76200">
                <a:moveTo>
                  <a:pt x="355853" y="0"/>
                </a:moveTo>
                <a:lnTo>
                  <a:pt x="355853" y="76200"/>
                </a:lnTo>
                <a:lnTo>
                  <a:pt x="419353" y="44450"/>
                </a:lnTo>
                <a:lnTo>
                  <a:pt x="368553" y="44450"/>
                </a:lnTo>
                <a:lnTo>
                  <a:pt x="368553" y="31750"/>
                </a:lnTo>
                <a:lnTo>
                  <a:pt x="419353" y="31750"/>
                </a:lnTo>
                <a:lnTo>
                  <a:pt x="355853" y="0"/>
                </a:lnTo>
                <a:close/>
              </a:path>
              <a:path w="432435" h="76200">
                <a:moveTo>
                  <a:pt x="35585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5853" y="44450"/>
                </a:lnTo>
                <a:lnTo>
                  <a:pt x="355853" y="31750"/>
                </a:lnTo>
                <a:close/>
              </a:path>
              <a:path w="432435" h="76200">
                <a:moveTo>
                  <a:pt x="419353" y="31750"/>
                </a:moveTo>
                <a:lnTo>
                  <a:pt x="368553" y="31750"/>
                </a:lnTo>
                <a:lnTo>
                  <a:pt x="368553" y="44450"/>
                </a:lnTo>
                <a:lnTo>
                  <a:pt x="419353" y="44450"/>
                </a:lnTo>
                <a:lnTo>
                  <a:pt x="432053" y="38100"/>
                </a:lnTo>
                <a:lnTo>
                  <a:pt x="419353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39868" y="1948814"/>
            <a:ext cx="576579" cy="76200"/>
          </a:xfrm>
          <a:custGeom>
            <a:avLst/>
            <a:gdLst/>
            <a:ahLst/>
            <a:cxnLst/>
            <a:rect l="l" t="t" r="r" b="b"/>
            <a:pathLst>
              <a:path w="432435" h="76200">
                <a:moveTo>
                  <a:pt x="355853" y="0"/>
                </a:moveTo>
                <a:lnTo>
                  <a:pt x="355853" y="76200"/>
                </a:lnTo>
                <a:lnTo>
                  <a:pt x="419353" y="44450"/>
                </a:lnTo>
                <a:lnTo>
                  <a:pt x="368553" y="44450"/>
                </a:lnTo>
                <a:lnTo>
                  <a:pt x="368553" y="31750"/>
                </a:lnTo>
                <a:lnTo>
                  <a:pt x="419353" y="31750"/>
                </a:lnTo>
                <a:lnTo>
                  <a:pt x="355853" y="0"/>
                </a:lnTo>
                <a:close/>
              </a:path>
              <a:path w="432435" h="76200">
                <a:moveTo>
                  <a:pt x="35585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5853" y="44450"/>
                </a:lnTo>
                <a:lnTo>
                  <a:pt x="355853" y="31750"/>
                </a:lnTo>
                <a:close/>
              </a:path>
              <a:path w="432435" h="76200">
                <a:moveTo>
                  <a:pt x="419353" y="31750"/>
                </a:moveTo>
                <a:lnTo>
                  <a:pt x="368553" y="31750"/>
                </a:lnTo>
                <a:lnTo>
                  <a:pt x="368553" y="44450"/>
                </a:lnTo>
                <a:lnTo>
                  <a:pt x="419353" y="44450"/>
                </a:lnTo>
                <a:lnTo>
                  <a:pt x="432053" y="38100"/>
                </a:lnTo>
                <a:lnTo>
                  <a:pt x="419353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12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20" y="1509775"/>
            <a:ext cx="203200" cy="1600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20" y="1838960"/>
            <a:ext cx="203200" cy="1600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20" y="2168144"/>
            <a:ext cx="203200" cy="16002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20" y="3045967"/>
            <a:ext cx="203200" cy="1600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50297" y="1373184"/>
            <a:ext cx="9819640" cy="2160848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75565" algn="just">
              <a:lnSpc>
                <a:spcPct val="100000"/>
              </a:lnSpc>
              <a:spcBef>
                <a:spcPts val="530"/>
              </a:spcBef>
            </a:pPr>
            <a:r>
              <a:rPr sz="1800" spc="-5" dirty="0">
                <a:latin typeface="Arial"/>
                <a:cs typeface="Arial"/>
              </a:rPr>
              <a:t>Номер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рецепту;</a:t>
            </a:r>
            <a:endParaRPr sz="1800">
              <a:latin typeface="Arial"/>
              <a:cs typeface="Arial"/>
            </a:endParaRPr>
          </a:p>
          <a:p>
            <a:pPr marL="75565" algn="just">
              <a:lnSpc>
                <a:spcPct val="100000"/>
              </a:lnSpc>
              <a:spcBef>
                <a:spcPts val="430"/>
              </a:spcBef>
            </a:pPr>
            <a:r>
              <a:rPr sz="1800" spc="-5" dirty="0">
                <a:latin typeface="Arial"/>
                <a:cs typeface="Arial"/>
              </a:rPr>
              <a:t>Основна </a:t>
            </a:r>
            <a:r>
              <a:rPr sz="1800" spc="-10" dirty="0">
                <a:latin typeface="Arial"/>
                <a:cs typeface="Arial"/>
              </a:rPr>
              <a:t>етикетка </a:t>
            </a:r>
            <a:r>
              <a:rPr sz="1800" spc="-5" dirty="0">
                <a:latin typeface="Arial"/>
                <a:cs typeface="Arial"/>
              </a:rPr>
              <a:t>«Внутрішнє» або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«Зовнішнє»;</a:t>
            </a:r>
            <a:endParaRPr sz="1800">
              <a:latin typeface="Arial"/>
              <a:cs typeface="Arial"/>
            </a:endParaRPr>
          </a:p>
          <a:p>
            <a:pPr marL="12700" marR="486409" indent="62865" algn="just">
              <a:lnSpc>
                <a:spcPct val="100000"/>
              </a:lnSpc>
              <a:spcBef>
                <a:spcPts val="434"/>
              </a:spcBef>
            </a:pPr>
            <a:r>
              <a:rPr sz="1800" spc="-20" dirty="0">
                <a:latin typeface="Arial"/>
                <a:cs typeface="Arial"/>
              </a:rPr>
              <a:t>Розчини, </a:t>
            </a:r>
            <a:r>
              <a:rPr sz="1800" spc="-5" dirty="0">
                <a:latin typeface="Arial"/>
                <a:cs typeface="Arial"/>
              </a:rPr>
              <a:t>до складу яких </a:t>
            </a:r>
            <a:r>
              <a:rPr sz="1800" spc="-15" dirty="0">
                <a:latin typeface="Arial"/>
                <a:cs typeface="Arial"/>
              </a:rPr>
              <a:t>входять </a:t>
            </a:r>
            <a:r>
              <a:rPr sz="1800" spc="-10" dirty="0">
                <a:latin typeface="Arial"/>
                <a:cs typeface="Arial"/>
              </a:rPr>
              <a:t>отруйні речовини, </a:t>
            </a:r>
            <a:r>
              <a:rPr sz="1800" spc="-15" dirty="0">
                <a:latin typeface="Arial"/>
                <a:cs typeface="Arial"/>
              </a:rPr>
              <a:t>опечатують,  </a:t>
            </a:r>
            <a:r>
              <a:rPr sz="1800" spc="-10" dirty="0">
                <a:latin typeface="Arial"/>
                <a:cs typeface="Arial"/>
              </a:rPr>
              <a:t>оформляють сигнатурою </a:t>
            </a:r>
            <a:r>
              <a:rPr sz="1800" dirty="0">
                <a:latin typeface="Arial"/>
                <a:cs typeface="Arial"/>
              </a:rPr>
              <a:t>і </a:t>
            </a:r>
            <a:r>
              <a:rPr sz="1800" spc="-15" dirty="0">
                <a:latin typeface="Arial"/>
                <a:cs typeface="Arial"/>
              </a:rPr>
              <a:t>додатковою етикеткою </a:t>
            </a:r>
            <a:r>
              <a:rPr sz="1800" spc="-10" dirty="0">
                <a:latin typeface="Arial"/>
                <a:cs typeface="Arial"/>
              </a:rPr>
              <a:t>«Поводитися </a:t>
            </a:r>
            <a:r>
              <a:rPr sz="1800" dirty="0">
                <a:latin typeface="Arial"/>
                <a:cs typeface="Arial"/>
              </a:rPr>
              <a:t>з  </a:t>
            </a:r>
            <a:r>
              <a:rPr sz="1800" spc="-5" dirty="0">
                <a:latin typeface="Arial"/>
                <a:cs typeface="Arial"/>
              </a:rPr>
              <a:t>обережністю»;</a:t>
            </a:r>
            <a:endParaRPr sz="1800">
              <a:latin typeface="Arial"/>
              <a:cs typeface="Arial"/>
            </a:endParaRPr>
          </a:p>
          <a:p>
            <a:pPr marL="12700" marR="5080" indent="62865">
              <a:lnSpc>
                <a:spcPct val="100000"/>
              </a:lnSpc>
              <a:spcBef>
                <a:spcPts val="430"/>
              </a:spcBef>
            </a:pPr>
            <a:r>
              <a:rPr sz="1800" spc="-5" dirty="0">
                <a:latin typeface="Arial"/>
                <a:cs typeface="Arial"/>
              </a:rPr>
              <a:t>Оформляють </a:t>
            </a:r>
            <a:r>
              <a:rPr sz="1800" spc="-15" dirty="0">
                <a:latin typeface="Arial"/>
                <a:cs typeface="Arial"/>
              </a:rPr>
              <a:t>додатковою етикеткою </a:t>
            </a:r>
            <a:r>
              <a:rPr sz="1800" spc="-5" dirty="0">
                <a:latin typeface="Arial"/>
                <a:cs typeface="Arial"/>
              </a:rPr>
              <a:t>«Берегти від </a:t>
            </a:r>
            <a:r>
              <a:rPr sz="1800" spc="-10" dirty="0">
                <a:latin typeface="Arial"/>
                <a:cs typeface="Arial"/>
              </a:rPr>
              <a:t>дітей», якщо  </a:t>
            </a:r>
            <a:r>
              <a:rPr sz="1800" dirty="0">
                <a:latin typeface="Arial"/>
                <a:cs typeface="Arial"/>
              </a:rPr>
              <a:t>лікарський </a:t>
            </a:r>
            <a:r>
              <a:rPr sz="1800" spc="-10" dirty="0">
                <a:latin typeface="Arial"/>
                <a:cs typeface="Arial"/>
              </a:rPr>
              <a:t>препарат </a:t>
            </a:r>
            <a:r>
              <a:rPr sz="1800" spc="-15" dirty="0">
                <a:latin typeface="Arial"/>
                <a:cs typeface="Arial"/>
              </a:rPr>
              <a:t>вимагає особливих </a:t>
            </a:r>
            <a:r>
              <a:rPr sz="1800" spc="-5" dirty="0">
                <a:latin typeface="Arial"/>
                <a:cs typeface="Arial"/>
              </a:rPr>
              <a:t>умов </a:t>
            </a:r>
            <a:r>
              <a:rPr sz="1800" spc="-10" dirty="0">
                <a:latin typeface="Arial"/>
                <a:cs typeface="Arial"/>
              </a:rPr>
              <a:t>зберігання, наклеюють  </a:t>
            </a:r>
            <a:r>
              <a:rPr sz="1800" spc="-15" dirty="0">
                <a:latin typeface="Arial"/>
                <a:cs typeface="Arial"/>
              </a:rPr>
              <a:t>етикетки «Зберігати </a:t>
            </a:r>
            <a:r>
              <a:rPr sz="1800" dirty="0">
                <a:latin typeface="Arial"/>
                <a:cs typeface="Arial"/>
              </a:rPr>
              <a:t>в </a:t>
            </a:r>
            <a:r>
              <a:rPr sz="1800" spc="-10" dirty="0">
                <a:latin typeface="Arial"/>
                <a:cs typeface="Arial"/>
              </a:rPr>
              <a:t>прохолодному </a:t>
            </a:r>
            <a:r>
              <a:rPr sz="1800" spc="-5" dirty="0">
                <a:latin typeface="Arial"/>
                <a:cs typeface="Arial"/>
              </a:rPr>
              <a:t>темному </a:t>
            </a:r>
            <a:r>
              <a:rPr sz="1800" dirty="0">
                <a:latin typeface="Arial"/>
                <a:cs typeface="Arial"/>
              </a:rPr>
              <a:t>місці» </a:t>
            </a:r>
            <a:r>
              <a:rPr sz="1800" spc="-10" dirty="0">
                <a:latin typeface="Arial"/>
                <a:cs typeface="Arial"/>
              </a:rPr>
              <a:t>та </a:t>
            </a:r>
            <a:r>
              <a:rPr sz="1800" spc="-5" dirty="0">
                <a:latin typeface="Arial"/>
                <a:cs typeface="Arial"/>
              </a:rPr>
              <a:t>ін.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27667" y="172974"/>
            <a:ext cx="9734973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1760"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chemeClr val="tx1"/>
                </a:solidFill>
                <a:latin typeface="Arial"/>
                <a:cs typeface="Arial"/>
              </a:rPr>
              <a:t>2. ОЦІНКА </a:t>
            </a:r>
            <a:r>
              <a:rPr sz="2000" b="1" spc="-15" dirty="0">
                <a:solidFill>
                  <a:schemeClr val="tx1"/>
                </a:solidFill>
                <a:latin typeface="Arial"/>
                <a:cs typeface="Arial"/>
              </a:rPr>
              <a:t>ЯКОСТІ </a:t>
            </a:r>
            <a:r>
              <a:rPr sz="2000" b="1" spc="-5" dirty="0">
                <a:solidFill>
                  <a:schemeClr val="tx1"/>
                </a:solidFill>
                <a:latin typeface="Arial"/>
                <a:cs typeface="Arial"/>
              </a:rPr>
              <a:t>І </a:t>
            </a:r>
            <a:r>
              <a:rPr sz="2000" b="1" spc="-10" dirty="0">
                <a:solidFill>
                  <a:schemeClr val="tx1"/>
                </a:solidFill>
                <a:latin typeface="Arial"/>
                <a:cs typeface="Arial"/>
              </a:rPr>
              <a:t>ОФОРМЛЕННЯ </a:t>
            </a:r>
            <a:r>
              <a:rPr lang="ru-RU" sz="2000" b="1" spc="-5" dirty="0">
                <a:solidFill>
                  <a:schemeClr val="tx1"/>
                </a:solidFill>
                <a:latin typeface="Arial"/>
                <a:cs typeface="Arial"/>
              </a:rPr>
              <a:t>ДО</a:t>
            </a:r>
            <a:r>
              <a:rPr lang="ru-RU" sz="20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Arial"/>
                <a:cs typeface="Arial"/>
              </a:rPr>
              <a:t>ВІДПУСКУ </a:t>
            </a:r>
            <a:r>
              <a:rPr sz="2000" b="1" spc="-5" dirty="0" smtClean="0">
                <a:solidFill>
                  <a:schemeClr val="tx1"/>
                </a:solidFill>
                <a:latin typeface="Arial"/>
                <a:cs typeface="Arial"/>
              </a:rPr>
              <a:t>РІДКИХ </a:t>
            </a:r>
            <a:r>
              <a:rPr sz="2000" b="1" spc="-10" dirty="0">
                <a:solidFill>
                  <a:schemeClr val="tx1"/>
                </a:solidFill>
                <a:latin typeface="Arial"/>
                <a:cs typeface="Arial"/>
              </a:rPr>
              <a:t>ЛІКАРСЬКИХ  </a:t>
            </a:r>
            <a:r>
              <a:rPr sz="2000" b="1" spc="-30" dirty="0">
                <a:solidFill>
                  <a:schemeClr val="tx1"/>
                </a:solidFill>
                <a:latin typeface="Arial"/>
                <a:cs typeface="Arial"/>
              </a:rPr>
              <a:t>ПРЕПАРАТІВ, </a:t>
            </a:r>
            <a:r>
              <a:rPr sz="2000" b="1" spc="-5" dirty="0">
                <a:solidFill>
                  <a:schemeClr val="tx1"/>
                </a:solidFill>
                <a:latin typeface="Arial"/>
                <a:cs typeface="Arial"/>
              </a:rPr>
              <a:t>ЩО </a:t>
            </a:r>
            <a:r>
              <a:rPr sz="2000" b="1" spc="-15" dirty="0">
                <a:solidFill>
                  <a:schemeClr val="tx1"/>
                </a:solidFill>
                <a:latin typeface="Arial"/>
                <a:cs typeface="Arial"/>
              </a:rPr>
              <a:t>МІСТЯТЬ </a:t>
            </a:r>
            <a:r>
              <a:rPr sz="2000" b="1" spc="-25" dirty="0">
                <a:solidFill>
                  <a:schemeClr val="tx1"/>
                </a:solidFill>
                <a:latin typeface="Arial"/>
                <a:cs typeface="Arial"/>
              </a:rPr>
              <a:t>СТАНДАРТНІ</a:t>
            </a:r>
            <a:r>
              <a:rPr sz="2000" b="1" spc="5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Arial"/>
                <a:cs typeface="Arial"/>
              </a:rPr>
              <a:t>ФАРМАКОПЕЙНІ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133600" algn="ctr">
              <a:lnSpc>
                <a:spcPct val="100000"/>
              </a:lnSpc>
            </a:pPr>
            <a:r>
              <a:rPr sz="2000" b="1" spc="-20" dirty="0" smtClean="0">
                <a:solidFill>
                  <a:schemeClr val="tx1"/>
                </a:solidFill>
                <a:latin typeface="Arial"/>
                <a:cs typeface="Arial"/>
              </a:rPr>
              <a:t>РОЗЧИНИ</a:t>
            </a:r>
            <a:endParaRPr sz="2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7207" y="3919728"/>
            <a:ext cx="2601976" cy="248488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00273" y="3895344"/>
            <a:ext cx="2217927" cy="25328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06031" y="3932682"/>
            <a:ext cx="4288536" cy="250698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33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1696" y="25907"/>
            <a:ext cx="334941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chemeClr val="tx1"/>
                </a:solidFill>
                <a:latin typeface="Times New Roman"/>
                <a:cs typeface="Times New Roman"/>
              </a:rPr>
              <a:t>3. </a:t>
            </a:r>
            <a:r>
              <a:rPr sz="1800" b="1" spc="-20" dirty="0">
                <a:solidFill>
                  <a:schemeClr val="tx1"/>
                </a:solidFill>
                <a:latin typeface="Times New Roman"/>
                <a:cs typeface="Times New Roman"/>
              </a:rPr>
              <a:t>НЕВОДНІ</a:t>
            </a:r>
            <a:r>
              <a:rPr sz="1800" b="1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chemeClr val="tx1"/>
                </a:solidFill>
                <a:latin typeface="Times New Roman"/>
                <a:cs typeface="Times New Roman"/>
              </a:rPr>
              <a:t>РОЗЧИНИ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6147" y="405003"/>
            <a:ext cx="5500623" cy="5638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216148" y="405002"/>
            <a:ext cx="5500793" cy="393056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1454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5"/>
              </a:spcBef>
            </a:pPr>
            <a:r>
              <a:rPr sz="1600" b="1" spc="-10" dirty="0">
                <a:latin typeface="Times New Roman"/>
                <a:cs typeface="Times New Roman"/>
              </a:rPr>
              <a:t>Неводні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розчини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8949" y="1557908"/>
            <a:ext cx="1493519" cy="3253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88948" y="1557909"/>
            <a:ext cx="1493520" cy="243656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31445">
              <a:lnSpc>
                <a:spcPts val="1864"/>
              </a:lnSpc>
            </a:pPr>
            <a:r>
              <a:rPr sz="1600" spc="-10" dirty="0">
                <a:latin typeface="Times New Roman"/>
                <a:cs typeface="Times New Roman"/>
              </a:rPr>
              <a:t>примочки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40076" y="1989201"/>
            <a:ext cx="1494536" cy="32613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40076" y="1989201"/>
            <a:ext cx="1495213" cy="243656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6515">
              <a:lnSpc>
                <a:spcPts val="1870"/>
              </a:lnSpc>
            </a:pPr>
            <a:r>
              <a:rPr sz="1600" dirty="0">
                <a:latin typeface="Times New Roman"/>
                <a:cs typeface="Times New Roman"/>
              </a:rPr>
              <a:t>полоскання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91203" y="1557908"/>
            <a:ext cx="1736344" cy="3253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791204" y="1557909"/>
            <a:ext cx="1736513" cy="243656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5730">
              <a:lnSpc>
                <a:spcPts val="1864"/>
              </a:lnSpc>
            </a:pPr>
            <a:r>
              <a:rPr sz="1600" spc="-10" dirty="0">
                <a:latin typeface="Times New Roman"/>
                <a:cs typeface="Times New Roman"/>
              </a:rPr>
              <a:t>змащування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377261" y="1552829"/>
            <a:ext cx="1508760" cy="335915"/>
            <a:chOff x="4782946" y="1552828"/>
            <a:chExt cx="1131570" cy="33591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88026" y="1557908"/>
              <a:ext cx="1120902" cy="32537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88026" y="1557908"/>
              <a:ext cx="1121410" cy="325755"/>
            </a:xfrm>
            <a:custGeom>
              <a:avLst/>
              <a:gdLst/>
              <a:ahLst/>
              <a:cxnLst/>
              <a:rect l="l" t="t" r="r" b="b"/>
              <a:pathLst>
                <a:path w="1121410" h="325755">
                  <a:moveTo>
                    <a:pt x="0" y="325374"/>
                  </a:moveTo>
                  <a:lnTo>
                    <a:pt x="1120902" y="325374"/>
                  </a:lnTo>
                  <a:lnTo>
                    <a:pt x="1120902" y="0"/>
                  </a:lnTo>
                  <a:lnTo>
                    <a:pt x="0" y="0"/>
                  </a:lnTo>
                  <a:lnTo>
                    <a:pt x="0" y="325374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390639" y="1537970"/>
            <a:ext cx="14884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imes New Roman"/>
                <a:cs typeface="Times New Roman"/>
              </a:rPr>
              <a:t>обмивання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36179" y="1989201"/>
            <a:ext cx="1494536" cy="32613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536179" y="1989201"/>
            <a:ext cx="1495213" cy="243656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82575">
              <a:lnSpc>
                <a:spcPts val="1870"/>
              </a:lnSpc>
            </a:pPr>
            <a:r>
              <a:rPr sz="1600" spc="-5" dirty="0">
                <a:latin typeface="Times New Roman"/>
                <a:cs typeface="Times New Roman"/>
              </a:rPr>
              <a:t>краплі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91804" y="1557908"/>
            <a:ext cx="1494536" cy="32537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591804" y="1557909"/>
            <a:ext cx="1495213" cy="243656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81610">
              <a:lnSpc>
                <a:spcPts val="1864"/>
              </a:lnSpc>
            </a:pPr>
            <a:r>
              <a:rPr sz="1600" dirty="0">
                <a:latin typeface="Times New Roman"/>
                <a:cs typeface="Times New Roman"/>
              </a:rPr>
              <a:t>інгаляції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408172" y="2853309"/>
            <a:ext cx="4921504" cy="56845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408172" y="2853308"/>
            <a:ext cx="4921672" cy="408445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160655" rIns="0" bIns="0" rtlCol="0">
            <a:spAutoFit/>
          </a:bodyPr>
          <a:lstStyle/>
          <a:p>
            <a:pPr marL="1126490">
              <a:lnSpc>
                <a:spcPct val="100000"/>
              </a:lnSpc>
              <a:spcBef>
                <a:spcPts val="1265"/>
              </a:spcBef>
            </a:pPr>
            <a:r>
              <a:rPr sz="1600" b="1" spc="-10" dirty="0">
                <a:latin typeface="Times New Roman"/>
                <a:cs typeface="Times New Roman"/>
              </a:rPr>
              <a:t>Неводні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розчинники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0403" y="3789807"/>
            <a:ext cx="1736344" cy="36195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5340" y="4724780"/>
            <a:ext cx="2317496" cy="105918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35371" y="3789807"/>
            <a:ext cx="1736344" cy="36195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47844" y="4653153"/>
            <a:ext cx="2628391" cy="154457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497315" y="3789807"/>
            <a:ext cx="2171191" cy="36195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97315" y="4724780"/>
            <a:ext cx="2122423" cy="800100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2159508" y="976376"/>
            <a:ext cx="4851400" cy="1012825"/>
          </a:xfrm>
          <a:custGeom>
            <a:avLst/>
            <a:gdLst/>
            <a:ahLst/>
            <a:cxnLst/>
            <a:rect l="l" t="t" r="r" b="b"/>
            <a:pathLst>
              <a:path w="3638550" h="1012825">
                <a:moveTo>
                  <a:pt x="1011301" y="10922"/>
                </a:moveTo>
                <a:lnTo>
                  <a:pt x="1004951" y="0"/>
                </a:lnTo>
                <a:lnTo>
                  <a:pt x="63017" y="538251"/>
                </a:lnTo>
                <a:lnTo>
                  <a:pt x="47244" y="510667"/>
                </a:lnTo>
                <a:lnTo>
                  <a:pt x="0" y="581533"/>
                </a:lnTo>
                <a:lnTo>
                  <a:pt x="85090" y="576834"/>
                </a:lnTo>
                <a:lnTo>
                  <a:pt x="72885" y="555498"/>
                </a:lnTo>
                <a:lnTo>
                  <a:pt x="69291" y="549224"/>
                </a:lnTo>
                <a:lnTo>
                  <a:pt x="1011301" y="10922"/>
                </a:lnTo>
                <a:close/>
              </a:path>
              <a:path w="3638550" h="1012825">
                <a:moveTo>
                  <a:pt x="1229868" y="7239"/>
                </a:moveTo>
                <a:lnTo>
                  <a:pt x="1217676" y="3683"/>
                </a:lnTo>
                <a:lnTo>
                  <a:pt x="951255" y="937806"/>
                </a:lnTo>
                <a:lnTo>
                  <a:pt x="920750" y="929132"/>
                </a:lnTo>
                <a:lnTo>
                  <a:pt x="936498" y="1012825"/>
                </a:lnTo>
                <a:lnTo>
                  <a:pt x="990765" y="953516"/>
                </a:lnTo>
                <a:lnTo>
                  <a:pt x="994029" y="949960"/>
                </a:lnTo>
                <a:lnTo>
                  <a:pt x="963472" y="941285"/>
                </a:lnTo>
                <a:lnTo>
                  <a:pt x="1229868" y="7239"/>
                </a:lnTo>
                <a:close/>
              </a:path>
              <a:path w="3638550" h="1012825">
                <a:moveTo>
                  <a:pt x="1911096" y="505333"/>
                </a:moveTo>
                <a:lnTo>
                  <a:pt x="1879346" y="505333"/>
                </a:lnTo>
                <a:lnTo>
                  <a:pt x="1879346" y="5461"/>
                </a:lnTo>
                <a:lnTo>
                  <a:pt x="1866646" y="5461"/>
                </a:lnTo>
                <a:lnTo>
                  <a:pt x="1866646" y="505333"/>
                </a:lnTo>
                <a:lnTo>
                  <a:pt x="1834896" y="505333"/>
                </a:lnTo>
                <a:lnTo>
                  <a:pt x="1872996" y="581533"/>
                </a:lnTo>
                <a:lnTo>
                  <a:pt x="1904746" y="518033"/>
                </a:lnTo>
                <a:lnTo>
                  <a:pt x="1911096" y="505333"/>
                </a:lnTo>
                <a:close/>
              </a:path>
              <a:path w="3638550" h="1012825">
                <a:moveTo>
                  <a:pt x="3638550" y="505333"/>
                </a:moveTo>
                <a:lnTo>
                  <a:pt x="3606800" y="505333"/>
                </a:lnTo>
                <a:lnTo>
                  <a:pt x="3606800" y="5461"/>
                </a:lnTo>
                <a:lnTo>
                  <a:pt x="3594100" y="5461"/>
                </a:lnTo>
                <a:lnTo>
                  <a:pt x="3594100" y="505333"/>
                </a:lnTo>
                <a:lnTo>
                  <a:pt x="3562350" y="505333"/>
                </a:lnTo>
                <a:lnTo>
                  <a:pt x="3600450" y="581533"/>
                </a:lnTo>
                <a:lnTo>
                  <a:pt x="3632200" y="518033"/>
                </a:lnTo>
                <a:lnTo>
                  <a:pt x="3638550" y="505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41371" y="976121"/>
            <a:ext cx="1928707" cy="1013460"/>
          </a:xfrm>
          <a:custGeom>
            <a:avLst/>
            <a:gdLst/>
            <a:ahLst/>
            <a:cxnLst/>
            <a:rect l="l" t="t" r="r" b="b"/>
            <a:pathLst>
              <a:path w="1446529" h="1013460">
                <a:moveTo>
                  <a:pt x="941959" y="1013079"/>
                </a:moveTo>
                <a:lnTo>
                  <a:pt x="929576" y="970915"/>
                </a:lnTo>
                <a:lnTo>
                  <a:pt x="917956" y="931291"/>
                </a:lnTo>
                <a:lnTo>
                  <a:pt x="894676" y="952969"/>
                </a:lnTo>
                <a:lnTo>
                  <a:pt x="9398" y="1397"/>
                </a:lnTo>
                <a:lnTo>
                  <a:pt x="0" y="10033"/>
                </a:lnTo>
                <a:lnTo>
                  <a:pt x="885405" y="961605"/>
                </a:lnTo>
                <a:lnTo>
                  <a:pt x="862203" y="983234"/>
                </a:lnTo>
                <a:lnTo>
                  <a:pt x="941959" y="1013079"/>
                </a:lnTo>
                <a:close/>
              </a:path>
              <a:path w="1446529" h="1013460">
                <a:moveTo>
                  <a:pt x="1446403" y="581787"/>
                </a:moveTo>
                <a:lnTo>
                  <a:pt x="1429689" y="560578"/>
                </a:lnTo>
                <a:lnTo>
                  <a:pt x="1393698" y="514858"/>
                </a:lnTo>
                <a:lnTo>
                  <a:pt x="1380134" y="543610"/>
                </a:lnTo>
                <a:lnTo>
                  <a:pt x="223774" y="0"/>
                </a:lnTo>
                <a:lnTo>
                  <a:pt x="218440" y="11430"/>
                </a:lnTo>
                <a:lnTo>
                  <a:pt x="1374686" y="555167"/>
                </a:lnTo>
                <a:lnTo>
                  <a:pt x="1361186" y="583819"/>
                </a:lnTo>
                <a:lnTo>
                  <a:pt x="1446403" y="5817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69516" y="3423158"/>
            <a:ext cx="7487920" cy="391795"/>
          </a:xfrm>
          <a:custGeom>
            <a:avLst/>
            <a:gdLst/>
            <a:ahLst/>
            <a:cxnLst/>
            <a:rect l="l" t="t" r="r" b="b"/>
            <a:pathLst>
              <a:path w="5615940" h="391795">
                <a:moveTo>
                  <a:pt x="1656461" y="12446"/>
                </a:moveTo>
                <a:lnTo>
                  <a:pt x="1653667" y="0"/>
                </a:lnTo>
                <a:lnTo>
                  <a:pt x="73075" y="344271"/>
                </a:lnTo>
                <a:lnTo>
                  <a:pt x="66294" y="313182"/>
                </a:lnTo>
                <a:lnTo>
                  <a:pt x="0" y="366649"/>
                </a:lnTo>
                <a:lnTo>
                  <a:pt x="82550" y="387604"/>
                </a:lnTo>
                <a:lnTo>
                  <a:pt x="76352" y="359283"/>
                </a:lnTo>
                <a:lnTo>
                  <a:pt x="75768" y="356590"/>
                </a:lnTo>
                <a:lnTo>
                  <a:pt x="1656461" y="12446"/>
                </a:lnTo>
                <a:close/>
              </a:path>
              <a:path w="5615940" h="391795">
                <a:moveTo>
                  <a:pt x="2988564" y="290449"/>
                </a:moveTo>
                <a:lnTo>
                  <a:pt x="2956814" y="290449"/>
                </a:lnTo>
                <a:lnTo>
                  <a:pt x="2956814" y="6223"/>
                </a:lnTo>
                <a:lnTo>
                  <a:pt x="2944114" y="6223"/>
                </a:lnTo>
                <a:lnTo>
                  <a:pt x="2944114" y="290449"/>
                </a:lnTo>
                <a:lnTo>
                  <a:pt x="2912364" y="290449"/>
                </a:lnTo>
                <a:lnTo>
                  <a:pt x="2950464" y="366649"/>
                </a:lnTo>
                <a:lnTo>
                  <a:pt x="2982214" y="303149"/>
                </a:lnTo>
                <a:lnTo>
                  <a:pt x="2988564" y="290449"/>
                </a:lnTo>
                <a:close/>
              </a:path>
              <a:path w="5615940" h="391795">
                <a:moveTo>
                  <a:pt x="5615940" y="366649"/>
                </a:moveTo>
                <a:lnTo>
                  <a:pt x="5609729" y="362077"/>
                </a:lnTo>
                <a:lnTo>
                  <a:pt x="5547360" y="316103"/>
                </a:lnTo>
                <a:lnTo>
                  <a:pt x="5541950" y="347472"/>
                </a:lnTo>
                <a:lnTo>
                  <a:pt x="3528314" y="0"/>
                </a:lnTo>
                <a:lnTo>
                  <a:pt x="3526155" y="12446"/>
                </a:lnTo>
                <a:lnTo>
                  <a:pt x="5539803" y="359930"/>
                </a:lnTo>
                <a:lnTo>
                  <a:pt x="5534406" y="391287"/>
                </a:lnTo>
                <a:lnTo>
                  <a:pt x="5615940" y="3666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808736" y="3784853"/>
          <a:ext cx="2319017" cy="1994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233"/>
                <a:gridCol w="769620"/>
                <a:gridCol w="967739"/>
                <a:gridCol w="196425"/>
              </a:tblGrid>
              <a:tr h="361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431800">
                        <a:lnSpc>
                          <a:spcPts val="1864"/>
                        </a:lnSpc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леткі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  <a:tr h="57302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59180">
                <a:tc gridSpan="4">
                  <a:txBody>
                    <a:bodyPr/>
                    <a:lstStyle/>
                    <a:p>
                      <a:pPr marL="161925" indent="-163195">
                        <a:lnSpc>
                          <a:spcPts val="1870"/>
                        </a:lnSpc>
                        <a:buSzPct val="93750"/>
                        <a:buFont typeface="Wingdings"/>
                        <a:buChar char=""/>
                        <a:tabLst>
                          <a:tab pos="162560" algn="l"/>
                        </a:tabLst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етанол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61925" indent="-163195">
                        <a:lnSpc>
                          <a:spcPct val="100000"/>
                        </a:lnSpc>
                        <a:buSzPct val="93750"/>
                        <a:buFont typeface="Wingdings"/>
                        <a:buChar char=""/>
                        <a:tabLst>
                          <a:tab pos="162560" algn="l"/>
                        </a:tabLst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хлороформ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114935">
                        <a:lnSpc>
                          <a:spcPct val="100000"/>
                        </a:lnSpc>
                        <a:buSzPct val="93750"/>
                        <a:buFont typeface="Wingdings"/>
                        <a:buChar char=""/>
                        <a:tabLst>
                          <a:tab pos="162560" algn="l"/>
                        </a:tabLst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ефір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медичний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  др.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4841238" y="3784854"/>
          <a:ext cx="2629747" cy="2407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867"/>
                <a:gridCol w="768773"/>
                <a:gridCol w="968587"/>
                <a:gridCol w="604520"/>
              </a:tblGrid>
              <a:tr h="361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332105">
                        <a:lnSpc>
                          <a:spcPts val="1864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нелеткі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  <a:tr h="5013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544574">
                <a:tc gridSpan="4">
                  <a:txBody>
                    <a:bodyPr/>
                    <a:lstStyle/>
                    <a:p>
                      <a:pPr marL="161925" indent="-163195">
                        <a:lnSpc>
                          <a:spcPts val="1870"/>
                        </a:lnSpc>
                        <a:buSzPct val="93750"/>
                        <a:buFont typeface="Wingdings"/>
                        <a:buChar char=""/>
                        <a:tabLst>
                          <a:tab pos="16256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гліцерин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61925" indent="-163195">
                        <a:lnSpc>
                          <a:spcPct val="100000"/>
                        </a:lnSpc>
                        <a:buSzPct val="93750"/>
                        <a:buFont typeface="Wingdings"/>
                        <a:buChar char=""/>
                        <a:tabLst>
                          <a:tab pos="162560" algn="l"/>
                        </a:tabLst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жирні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масла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61925" indent="-163195">
                        <a:lnSpc>
                          <a:spcPct val="100000"/>
                        </a:lnSpc>
                        <a:buSzPct val="93750"/>
                        <a:buFont typeface="Wingdings"/>
                        <a:buChar char=""/>
                        <a:tabLst>
                          <a:tab pos="162560" algn="l"/>
                        </a:tabLst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вазелінове масло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61925" indent="-163195">
                        <a:lnSpc>
                          <a:spcPct val="100000"/>
                        </a:lnSpc>
                        <a:buSzPct val="93750"/>
                        <a:buFont typeface="Wingdings"/>
                        <a:buChar char=""/>
                        <a:tabLst>
                          <a:tab pos="162560" algn="l"/>
                        </a:tabLst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дімексид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61925" indent="-163195">
                        <a:lnSpc>
                          <a:spcPct val="100000"/>
                        </a:lnSpc>
                        <a:buSzPct val="93750"/>
                        <a:buFont typeface="Wingdings"/>
                        <a:buChar char=""/>
                        <a:tabLst>
                          <a:tab pos="162560" algn="l"/>
                        </a:tabLst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ПЭО-400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61925" indent="-163195">
                        <a:lnSpc>
                          <a:spcPct val="100000"/>
                        </a:lnSpc>
                        <a:buSzPct val="93750"/>
                        <a:buFont typeface="Wingdings"/>
                        <a:buChar char=""/>
                        <a:tabLst>
                          <a:tab pos="162560" algn="l"/>
                        </a:tabLst>
                      </a:pPr>
                      <a:r>
                        <a:rPr sz="1600" spc="5" dirty="0">
                          <a:latin typeface="Times New Roman"/>
                          <a:cs typeface="Times New Roman"/>
                        </a:rPr>
                        <a:t>есілон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8490713" y="3784853"/>
          <a:ext cx="2147145" cy="1735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0120"/>
                <a:gridCol w="1187025"/>
              </a:tblGrid>
              <a:tr h="361950">
                <a:tc gridSpan="2">
                  <a:txBody>
                    <a:bodyPr/>
                    <a:lstStyle/>
                    <a:p>
                      <a:pPr marL="295910">
                        <a:lnSpc>
                          <a:spcPts val="1864"/>
                        </a:lnSpc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комбіновані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730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00100">
                <a:tc gridSpan="2">
                  <a:txBody>
                    <a:bodyPr/>
                    <a:lstStyle/>
                    <a:p>
                      <a:pPr marL="528320" marR="487680" indent="-50800" algn="ctr">
                        <a:lnSpc>
                          <a:spcPts val="1920"/>
                        </a:lnSpc>
                        <a:spcBef>
                          <a:spcPts val="1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Різні  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су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міші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10160" algn="ctr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розчинників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33" name="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43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53129" y="25907"/>
            <a:ext cx="3233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chemeClr val="tx1"/>
                </a:solidFill>
                <a:latin typeface="Times New Roman"/>
                <a:cs typeface="Times New Roman"/>
              </a:rPr>
              <a:t>3. </a:t>
            </a:r>
            <a:r>
              <a:rPr sz="1800" b="1" spc="-20" dirty="0">
                <a:solidFill>
                  <a:schemeClr val="tx1"/>
                </a:solidFill>
                <a:latin typeface="Times New Roman"/>
                <a:cs typeface="Times New Roman"/>
              </a:rPr>
              <a:t>НЕВОДНІ</a:t>
            </a:r>
            <a:r>
              <a:rPr sz="1800" b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chemeClr val="tx1"/>
                </a:solidFill>
                <a:latin typeface="Times New Roman"/>
                <a:cs typeface="Times New Roman"/>
              </a:rPr>
              <a:t>РОЗЧИНІ</a:t>
            </a:r>
            <a:endParaRPr sz="18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26343" y="616330"/>
            <a:ext cx="6414347" cy="370840"/>
            <a:chOff x="2119757" y="616330"/>
            <a:chExt cx="4810760" cy="3708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4837" y="621410"/>
              <a:ext cx="4800599" cy="3604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24837" y="621410"/>
              <a:ext cx="4800600" cy="360680"/>
            </a:xfrm>
            <a:custGeom>
              <a:avLst/>
              <a:gdLst/>
              <a:ahLst/>
              <a:cxnLst/>
              <a:rect l="l" t="t" r="r" b="b"/>
              <a:pathLst>
                <a:path w="4800600" h="360680">
                  <a:moveTo>
                    <a:pt x="0" y="0"/>
                  </a:moveTo>
                  <a:lnTo>
                    <a:pt x="4800599" y="0"/>
                  </a:lnTo>
                  <a:lnTo>
                    <a:pt x="4800599" y="360425"/>
                  </a:lnTo>
                  <a:lnTo>
                    <a:pt x="0" y="360425"/>
                  </a:lnTo>
                  <a:lnTo>
                    <a:pt x="0" y="0"/>
                  </a:lnTo>
                  <a:close/>
                </a:path>
                <a:path w="4800600" h="360680">
                  <a:moveTo>
                    <a:pt x="0" y="0"/>
                  </a:moveTo>
                  <a:lnTo>
                    <a:pt x="45085" y="45085"/>
                  </a:lnTo>
                </a:path>
                <a:path w="4800600" h="360680">
                  <a:moveTo>
                    <a:pt x="0" y="360425"/>
                  </a:moveTo>
                  <a:lnTo>
                    <a:pt x="45085" y="315340"/>
                  </a:lnTo>
                </a:path>
                <a:path w="4800600" h="360680">
                  <a:moveTo>
                    <a:pt x="4800599" y="0"/>
                  </a:moveTo>
                  <a:lnTo>
                    <a:pt x="4755515" y="45085"/>
                  </a:lnTo>
                </a:path>
                <a:path w="4800600" h="360680">
                  <a:moveTo>
                    <a:pt x="4800599" y="360425"/>
                  </a:moveTo>
                  <a:lnTo>
                    <a:pt x="4755515" y="31534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893230" y="666495"/>
            <a:ext cx="6280573" cy="243656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38125">
              <a:lnSpc>
                <a:spcPts val="1860"/>
              </a:lnSpc>
            </a:pPr>
            <a:r>
              <a:rPr sz="1600" b="1" dirty="0">
                <a:latin typeface="Times New Roman"/>
                <a:cs typeface="Times New Roman"/>
              </a:rPr>
              <a:t>3.1. </a:t>
            </a:r>
            <a:r>
              <a:rPr sz="1600" b="1" spc="-5" dirty="0">
                <a:latin typeface="Times New Roman"/>
                <a:cs typeface="Times New Roman"/>
              </a:rPr>
              <a:t>Особливості </a:t>
            </a:r>
            <a:r>
              <a:rPr sz="1600" b="1" spc="-10" dirty="0">
                <a:latin typeface="Times New Roman"/>
                <a:cs typeface="Times New Roman"/>
              </a:rPr>
              <a:t>технології неводних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розчинів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6147" y="1125856"/>
            <a:ext cx="6705600" cy="4175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216147" y="1125855"/>
            <a:ext cx="6705600" cy="205184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6565">
              <a:lnSpc>
                <a:spcPts val="1630"/>
              </a:lnSpc>
            </a:pPr>
            <a:r>
              <a:rPr sz="1400" spc="-10" dirty="0">
                <a:latin typeface="Times New Roman"/>
                <a:cs typeface="Times New Roman"/>
              </a:rPr>
              <a:t>розчини </a:t>
            </a:r>
            <a:r>
              <a:rPr sz="1400" spc="-15" dirty="0">
                <a:latin typeface="Times New Roman"/>
                <a:cs typeface="Times New Roman"/>
              </a:rPr>
              <a:t>готують </a:t>
            </a:r>
            <a:r>
              <a:rPr sz="1400" spc="-5" dirty="0">
                <a:latin typeface="Times New Roman"/>
                <a:cs typeface="Times New Roman"/>
              </a:rPr>
              <a:t>безпосередньо у </a:t>
            </a:r>
            <a:r>
              <a:rPr sz="1400" spc="-20" dirty="0">
                <a:latin typeface="Times New Roman"/>
                <a:cs typeface="Times New Roman"/>
              </a:rPr>
              <a:t>флаконах </a:t>
            </a:r>
            <a:r>
              <a:rPr sz="1400" spc="-5" dirty="0">
                <a:latin typeface="Times New Roman"/>
                <a:cs typeface="Times New Roman"/>
              </a:rPr>
              <a:t>для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відпуску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6147" y="1629536"/>
            <a:ext cx="6705600" cy="4396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216147" y="1629537"/>
            <a:ext cx="6705600" cy="440055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6565" marR="617855">
              <a:lnSpc>
                <a:spcPts val="1680"/>
              </a:lnSpc>
            </a:pPr>
            <a:r>
              <a:rPr sz="1400" spc="-10" dirty="0">
                <a:latin typeface="Times New Roman"/>
                <a:cs typeface="Times New Roman"/>
              </a:rPr>
              <a:t>першим </a:t>
            </a:r>
            <a:r>
              <a:rPr sz="1400" spc="-5" dirty="0">
                <a:latin typeface="Times New Roman"/>
                <a:cs typeface="Times New Roman"/>
              </a:rPr>
              <a:t>у </a:t>
            </a:r>
            <a:r>
              <a:rPr sz="1400" spc="-25" dirty="0">
                <a:latin typeface="Times New Roman"/>
                <a:cs typeface="Times New Roman"/>
              </a:rPr>
              <a:t>флакон </a:t>
            </a:r>
            <a:r>
              <a:rPr sz="1400" spc="-10" dirty="0">
                <a:latin typeface="Times New Roman"/>
                <a:cs typeface="Times New Roman"/>
              </a:rPr>
              <a:t>поміщають сухі речовини, </a:t>
            </a:r>
            <a:r>
              <a:rPr sz="1400" spc="-5" dirty="0">
                <a:latin typeface="Times New Roman"/>
                <a:cs typeface="Times New Roman"/>
              </a:rPr>
              <a:t>потім  </a:t>
            </a:r>
            <a:r>
              <a:rPr sz="1400" spc="-10" dirty="0">
                <a:latin typeface="Times New Roman"/>
                <a:cs typeface="Times New Roman"/>
              </a:rPr>
              <a:t>розчинник </a:t>
            </a:r>
            <a:r>
              <a:rPr sz="1400" spc="-5" dirty="0">
                <a:latin typeface="Times New Roman"/>
                <a:cs typeface="Times New Roman"/>
              </a:rPr>
              <a:t>(спирт – по </a:t>
            </a:r>
            <a:r>
              <a:rPr sz="1400" spc="-25" dirty="0">
                <a:latin typeface="Times New Roman"/>
                <a:cs typeface="Times New Roman"/>
              </a:rPr>
              <a:t>об’єму, </a:t>
            </a:r>
            <a:r>
              <a:rPr sz="1400" spc="-5" dirty="0">
                <a:latin typeface="Times New Roman"/>
                <a:cs typeface="Times New Roman"/>
              </a:rPr>
              <a:t>усі </a:t>
            </a:r>
            <a:r>
              <a:rPr sz="1400" spc="5" dirty="0">
                <a:latin typeface="Times New Roman"/>
                <a:cs typeface="Times New Roman"/>
              </a:rPr>
              <a:t>останні </a:t>
            </a:r>
            <a:r>
              <a:rPr sz="1400" spc="-5" dirty="0">
                <a:latin typeface="Times New Roman"/>
                <a:cs typeface="Times New Roman"/>
              </a:rPr>
              <a:t>– по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масі)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09373" y="2128901"/>
            <a:ext cx="6719147" cy="1559560"/>
            <a:chOff x="2407030" y="2128901"/>
            <a:chExt cx="5039360" cy="155956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2110" y="2133981"/>
              <a:ext cx="5029200" cy="67817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12110" y="2133981"/>
              <a:ext cx="5029200" cy="678180"/>
            </a:xfrm>
            <a:custGeom>
              <a:avLst/>
              <a:gdLst/>
              <a:ahLst/>
              <a:cxnLst/>
              <a:rect l="l" t="t" r="r" b="b"/>
              <a:pathLst>
                <a:path w="5029200" h="678180">
                  <a:moveTo>
                    <a:pt x="0" y="678179"/>
                  </a:moveTo>
                  <a:lnTo>
                    <a:pt x="5029200" y="678179"/>
                  </a:lnTo>
                  <a:lnTo>
                    <a:pt x="5029200" y="0"/>
                  </a:lnTo>
                  <a:lnTo>
                    <a:pt x="0" y="0"/>
                  </a:lnTo>
                  <a:lnTo>
                    <a:pt x="0" y="67817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12110" y="2853309"/>
              <a:ext cx="5029200" cy="82981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412110" y="2853309"/>
              <a:ext cx="5029200" cy="829944"/>
            </a:xfrm>
            <a:custGeom>
              <a:avLst/>
              <a:gdLst/>
              <a:ahLst/>
              <a:cxnLst/>
              <a:rect l="l" t="t" r="r" b="b"/>
              <a:pathLst>
                <a:path w="5029200" h="829945">
                  <a:moveTo>
                    <a:pt x="0" y="829818"/>
                  </a:moveTo>
                  <a:lnTo>
                    <a:pt x="5029200" y="829818"/>
                  </a:lnTo>
                  <a:lnTo>
                    <a:pt x="5029200" y="0"/>
                  </a:lnTo>
                  <a:lnTo>
                    <a:pt x="0" y="0"/>
                  </a:lnTo>
                  <a:lnTo>
                    <a:pt x="0" y="82981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222753" y="2115057"/>
            <a:ext cx="6692900" cy="1168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1484" marR="216535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для запобігання </a:t>
            </a:r>
            <a:r>
              <a:rPr sz="1400" spc="-15" dirty="0">
                <a:latin typeface="Times New Roman"/>
                <a:cs typeface="Times New Roman"/>
              </a:rPr>
              <a:t>втрат </a:t>
            </a:r>
            <a:r>
              <a:rPr sz="1400" spc="-10" dirty="0">
                <a:latin typeface="Times New Roman"/>
                <a:cs typeface="Times New Roman"/>
              </a:rPr>
              <a:t>небажані </a:t>
            </a:r>
            <a:r>
              <a:rPr sz="1400" spc="-5" dirty="0">
                <a:latin typeface="Times New Roman"/>
                <a:cs typeface="Times New Roman"/>
              </a:rPr>
              <a:t>операції проціджування і  </a:t>
            </a:r>
            <a:r>
              <a:rPr sz="1400" spc="-10" dirty="0">
                <a:latin typeface="Times New Roman"/>
                <a:cs typeface="Times New Roman"/>
              </a:rPr>
              <a:t>фільтрування;</a:t>
            </a:r>
            <a:endParaRPr sz="1400">
              <a:latin typeface="Times New Roman"/>
              <a:cs typeface="Times New Roman"/>
            </a:endParaRPr>
          </a:p>
          <a:p>
            <a:pPr marL="451484">
              <a:lnSpc>
                <a:spcPts val="1920"/>
              </a:lnSpc>
            </a:pPr>
            <a:r>
              <a:rPr sz="1400" spc="-5" dirty="0">
                <a:latin typeface="Times New Roman"/>
                <a:cs typeface="Times New Roman"/>
              </a:rPr>
              <a:t>для летких – </a:t>
            </a:r>
            <a:r>
              <a:rPr sz="1400" spc="-10" dirty="0">
                <a:latin typeface="Times New Roman"/>
                <a:cs typeface="Times New Roman"/>
              </a:rPr>
              <a:t>небажано </a:t>
            </a:r>
            <a:r>
              <a:rPr sz="1400" spc="-5" dirty="0">
                <a:latin typeface="Times New Roman"/>
                <a:cs typeface="Times New Roman"/>
              </a:rPr>
              <a:t>нагрівання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(вогненебезпечні</a:t>
            </a:r>
            <a:r>
              <a:rPr sz="1600" spc="-5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451484" marR="72390">
              <a:lnSpc>
                <a:spcPct val="100000"/>
              </a:lnSpc>
              <a:spcBef>
                <a:spcPts val="385"/>
              </a:spcBef>
            </a:pPr>
            <a:r>
              <a:rPr sz="1400" spc="-10" dirty="0">
                <a:latin typeface="Times New Roman"/>
                <a:cs typeface="Times New Roman"/>
              </a:rPr>
              <a:t>розчини </a:t>
            </a: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spc="-10" dirty="0">
                <a:latin typeface="Times New Roman"/>
                <a:cs typeface="Times New Roman"/>
              </a:rPr>
              <a:t>в’язких </a:t>
            </a:r>
            <a:r>
              <a:rPr sz="1400" spc="-5" dirty="0">
                <a:latin typeface="Times New Roman"/>
                <a:cs typeface="Times New Roman"/>
              </a:rPr>
              <a:t>нелетких </a:t>
            </a:r>
            <a:r>
              <a:rPr sz="1400" spc="-10" dirty="0">
                <a:latin typeface="Times New Roman"/>
                <a:cs typeface="Times New Roman"/>
              </a:rPr>
              <a:t>розчинниках </a:t>
            </a:r>
            <a:r>
              <a:rPr sz="1400" spc="-5" dirty="0">
                <a:latin typeface="Times New Roman"/>
                <a:cs typeface="Times New Roman"/>
              </a:rPr>
              <a:t>з термостійкими  </a:t>
            </a:r>
            <a:r>
              <a:rPr sz="1400" spc="-10" dirty="0">
                <a:latin typeface="Times New Roman"/>
                <a:cs typeface="Times New Roman"/>
              </a:rPr>
              <a:t>лікарськими речовинами </a:t>
            </a:r>
            <a:r>
              <a:rPr sz="1400" spc="-15" dirty="0">
                <a:latin typeface="Times New Roman"/>
                <a:cs typeface="Times New Roman"/>
              </a:rPr>
              <a:t>готують шляхом </a:t>
            </a:r>
            <a:r>
              <a:rPr sz="1400" spc="-5" dirty="0">
                <a:latin typeface="Times New Roman"/>
                <a:cs typeface="Times New Roman"/>
              </a:rPr>
              <a:t>нагрівання </a:t>
            </a:r>
            <a:r>
              <a:rPr sz="1400" spc="-10" dirty="0">
                <a:latin typeface="Times New Roman"/>
                <a:cs typeface="Times New Roman"/>
              </a:rPr>
              <a:t>на  водяній </a:t>
            </a:r>
            <a:r>
              <a:rPr sz="1400" dirty="0">
                <a:latin typeface="Times New Roman"/>
                <a:cs typeface="Times New Roman"/>
              </a:rPr>
              <a:t>бані </a:t>
            </a:r>
            <a:r>
              <a:rPr sz="1400" spc="-10" dirty="0">
                <a:latin typeface="Times New Roman"/>
                <a:cs typeface="Times New Roman"/>
              </a:rPr>
              <a:t>речовин сумісно </a:t>
            </a:r>
            <a:r>
              <a:rPr sz="1400" dirty="0">
                <a:latin typeface="Times New Roman"/>
                <a:cs typeface="Times New Roman"/>
              </a:rPr>
              <a:t>з </a:t>
            </a:r>
            <a:r>
              <a:rPr sz="1400" spc="-15" dirty="0">
                <a:latin typeface="Times New Roman"/>
                <a:cs typeface="Times New Roman"/>
              </a:rPr>
              <a:t>розчинником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50-60</a:t>
            </a:r>
            <a:r>
              <a:rPr sz="1400" spc="-5" dirty="0">
                <a:latin typeface="Symbol"/>
                <a:cs typeface="Symbol"/>
              </a:rPr>
              <a:t></a:t>
            </a:r>
            <a:r>
              <a:rPr sz="1400" spc="-5" dirty="0"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16147" y="3789807"/>
            <a:ext cx="6705600" cy="148590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216147" y="3789807"/>
            <a:ext cx="6705600" cy="1100942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456565" marR="82550">
              <a:lnSpc>
                <a:spcPts val="1680"/>
              </a:lnSpc>
              <a:spcBef>
                <a:spcPts val="5"/>
              </a:spcBef>
            </a:pPr>
            <a:r>
              <a:rPr sz="1400" spc="-15" dirty="0">
                <a:latin typeface="Times New Roman"/>
                <a:cs typeface="Times New Roman"/>
              </a:rPr>
              <a:t>Розчини </a:t>
            </a:r>
            <a:r>
              <a:rPr sz="1400" spc="-5" dirty="0">
                <a:latin typeface="Times New Roman"/>
                <a:cs typeface="Times New Roman"/>
              </a:rPr>
              <a:t>на </a:t>
            </a:r>
            <a:r>
              <a:rPr sz="1400" spc="-10" dirty="0">
                <a:latin typeface="Times New Roman"/>
                <a:cs typeface="Times New Roman"/>
              </a:rPr>
              <a:t>в’язких </a:t>
            </a:r>
            <a:r>
              <a:rPr sz="1400" spc="-5" dirty="0">
                <a:latin typeface="Times New Roman"/>
                <a:cs typeface="Times New Roman"/>
              </a:rPr>
              <a:t>нелетких </a:t>
            </a:r>
            <a:r>
              <a:rPr sz="1400" spc="-10" dirty="0">
                <a:latin typeface="Times New Roman"/>
                <a:cs typeface="Times New Roman"/>
              </a:rPr>
              <a:t>розчинниках </a:t>
            </a:r>
            <a:r>
              <a:rPr sz="1400" spc="-5" dirty="0">
                <a:latin typeface="Times New Roman"/>
                <a:cs typeface="Times New Roman"/>
              </a:rPr>
              <a:t>з  термолабільними, леткими, барвними </a:t>
            </a:r>
            <a:r>
              <a:rPr sz="1400" spc="-10" dirty="0">
                <a:latin typeface="Times New Roman"/>
                <a:cs typeface="Times New Roman"/>
              </a:rPr>
              <a:t>лікарськими  речовинами (ментол, камфора, фенол) </a:t>
            </a:r>
            <a:r>
              <a:rPr sz="1400" spc="-15" dirty="0">
                <a:latin typeface="Times New Roman"/>
                <a:cs typeface="Times New Roman"/>
              </a:rPr>
              <a:t>готують, </a:t>
            </a:r>
            <a:r>
              <a:rPr sz="1400" spc="-5" dirty="0">
                <a:latin typeface="Times New Roman"/>
                <a:cs typeface="Times New Roman"/>
              </a:rPr>
              <a:t>розчинів </a:t>
            </a:r>
            <a:r>
              <a:rPr sz="1400" spc="-10" dirty="0">
                <a:latin typeface="Times New Roman"/>
                <a:cs typeface="Times New Roman"/>
              </a:rPr>
              <a:t>ці  речовини </a:t>
            </a:r>
            <a:r>
              <a:rPr sz="1400" spc="-5" dirty="0">
                <a:latin typeface="Times New Roman"/>
                <a:cs typeface="Times New Roman"/>
              </a:rPr>
              <a:t>у </a:t>
            </a:r>
            <a:r>
              <a:rPr sz="1400" spc="-20" dirty="0">
                <a:latin typeface="Times New Roman"/>
                <a:cs typeface="Times New Roman"/>
              </a:rPr>
              <a:t>розчиннику, </a:t>
            </a:r>
            <a:r>
              <a:rPr sz="1400" spc="-5" dirty="0">
                <a:latin typeface="Times New Roman"/>
                <a:cs typeface="Times New Roman"/>
              </a:rPr>
              <a:t>у попередньо </a:t>
            </a:r>
            <a:r>
              <a:rPr sz="1400" spc="-10" dirty="0">
                <a:latin typeface="Times New Roman"/>
                <a:cs typeface="Times New Roman"/>
              </a:rPr>
              <a:t>підігрітому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  <a:p>
            <a:pPr marL="456565">
              <a:lnSpc>
                <a:spcPts val="1630"/>
              </a:lnSpc>
            </a:pPr>
            <a:r>
              <a:rPr sz="1400" spc="-20" dirty="0">
                <a:latin typeface="Times New Roman"/>
                <a:cs typeface="Times New Roman"/>
              </a:rPr>
              <a:t>флаконі </a:t>
            </a:r>
            <a:r>
              <a:rPr sz="1400" dirty="0">
                <a:latin typeface="Times New Roman"/>
                <a:cs typeface="Times New Roman"/>
              </a:rPr>
              <a:t>для </a:t>
            </a:r>
            <a:r>
              <a:rPr sz="1400" spc="-10" dirty="0">
                <a:latin typeface="Times New Roman"/>
                <a:cs typeface="Times New Roman"/>
              </a:rPr>
              <a:t>відпуску </a:t>
            </a:r>
            <a:r>
              <a:rPr sz="1400" dirty="0">
                <a:latin typeface="Times New Roman"/>
                <a:cs typeface="Times New Roman"/>
              </a:rPr>
              <a:t>до 40-50</a:t>
            </a:r>
            <a:r>
              <a:rPr sz="1400" dirty="0">
                <a:latin typeface="Symbol"/>
                <a:cs typeface="Symbol"/>
              </a:rPr>
              <a:t></a:t>
            </a:r>
            <a:r>
              <a:rPr sz="1400" dirty="0">
                <a:latin typeface="Times New Roman"/>
                <a:cs typeface="Times New Roman"/>
              </a:rPr>
              <a:t> С (порядок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розчинення</a:t>
            </a:r>
            <a:endParaRPr sz="1400">
              <a:latin typeface="Times New Roman"/>
              <a:cs typeface="Times New Roman"/>
            </a:endParaRPr>
          </a:p>
          <a:p>
            <a:pPr marL="456565">
              <a:lnSpc>
                <a:spcPct val="100000"/>
              </a:lnSpc>
              <a:spcBef>
                <a:spcPts val="190"/>
              </a:spcBef>
            </a:pPr>
            <a:r>
              <a:rPr sz="1400" spc="-10" dirty="0">
                <a:latin typeface="Times New Roman"/>
                <a:cs typeface="Times New Roman"/>
              </a:rPr>
              <a:t>обов’язково </a:t>
            </a:r>
            <a:r>
              <a:rPr sz="1400" spc="-5" dirty="0">
                <a:latin typeface="Times New Roman"/>
                <a:cs typeface="Times New Roman"/>
              </a:rPr>
              <a:t>відображається на </a:t>
            </a:r>
            <a:r>
              <a:rPr sz="1400" spc="-10" dirty="0">
                <a:latin typeface="Times New Roman"/>
                <a:cs typeface="Times New Roman"/>
              </a:rPr>
              <a:t>лицевому </a:t>
            </a:r>
            <a:r>
              <a:rPr sz="1400" spc="-5" dirty="0">
                <a:latin typeface="Times New Roman"/>
                <a:cs typeface="Times New Roman"/>
              </a:rPr>
              <a:t>боці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ППК)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36468" y="5372480"/>
            <a:ext cx="6705600" cy="1296924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236468" y="5372481"/>
            <a:ext cx="6705600" cy="859851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457200" marR="225425">
              <a:lnSpc>
                <a:spcPts val="168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Якщо прописані </a:t>
            </a:r>
            <a:r>
              <a:rPr sz="1400" spc="-15" dirty="0">
                <a:latin typeface="Times New Roman"/>
                <a:cs typeface="Times New Roman"/>
              </a:rPr>
              <a:t>зубні </a:t>
            </a:r>
            <a:r>
              <a:rPr sz="1400" spc="-10" dirty="0">
                <a:latin typeface="Times New Roman"/>
                <a:cs typeface="Times New Roman"/>
              </a:rPr>
              <a:t>краплі, </a:t>
            </a:r>
            <a:r>
              <a:rPr sz="1400" spc="-5" dirty="0">
                <a:latin typeface="Times New Roman"/>
                <a:cs typeface="Times New Roman"/>
              </a:rPr>
              <a:t>які </a:t>
            </a:r>
            <a:r>
              <a:rPr sz="1400" spc="-10" dirty="0">
                <a:latin typeface="Times New Roman"/>
                <a:cs typeface="Times New Roman"/>
              </a:rPr>
              <a:t>представляють </a:t>
            </a:r>
            <a:r>
              <a:rPr sz="1400" spc="-5" dirty="0">
                <a:latin typeface="Times New Roman"/>
                <a:cs typeface="Times New Roman"/>
              </a:rPr>
              <a:t>собою  </a:t>
            </a:r>
            <a:r>
              <a:rPr sz="1400" spc="-10" dirty="0">
                <a:latin typeface="Times New Roman"/>
                <a:cs typeface="Times New Roman"/>
              </a:rPr>
              <a:t>евтектичні </a:t>
            </a:r>
            <a:r>
              <a:rPr sz="1400" spc="-5" dirty="0">
                <a:latin typeface="Times New Roman"/>
                <a:cs typeface="Times New Roman"/>
              </a:rPr>
              <a:t>сплав з </a:t>
            </a:r>
            <a:r>
              <a:rPr sz="1400" spc="-15" dirty="0">
                <a:latin typeface="Times New Roman"/>
                <a:cs typeface="Times New Roman"/>
              </a:rPr>
              <a:t>декількох </a:t>
            </a:r>
            <a:r>
              <a:rPr sz="1400" spc="-10" dirty="0">
                <a:latin typeface="Times New Roman"/>
                <a:cs typeface="Times New Roman"/>
              </a:rPr>
              <a:t>твердих речовин (ментол,  камфора, </a:t>
            </a:r>
            <a:r>
              <a:rPr sz="1400" spc="-15" dirty="0">
                <a:latin typeface="Times New Roman"/>
                <a:cs typeface="Times New Roman"/>
              </a:rPr>
              <a:t>хлоралгідрат, </a:t>
            </a:r>
            <a:r>
              <a:rPr sz="1400" spc="-5" dirty="0">
                <a:latin typeface="Times New Roman"/>
                <a:cs typeface="Times New Roman"/>
              </a:rPr>
              <a:t>фенілсаліцилат), </a:t>
            </a:r>
            <a:r>
              <a:rPr sz="1400" spc="-15" dirty="0">
                <a:latin typeface="Times New Roman"/>
                <a:cs typeface="Times New Roman"/>
              </a:rPr>
              <a:t>то </a:t>
            </a:r>
            <a:r>
              <a:rPr sz="1400" spc="-5" dirty="0">
                <a:latin typeface="Times New Roman"/>
                <a:cs typeface="Times New Roman"/>
              </a:rPr>
              <a:t>всі </a:t>
            </a:r>
            <a:r>
              <a:rPr sz="1400" spc="-10" dirty="0">
                <a:latin typeface="Times New Roman"/>
                <a:cs typeface="Times New Roman"/>
              </a:rPr>
              <a:t>сухі  речовини поміщають </a:t>
            </a:r>
            <a:r>
              <a:rPr sz="1400" spc="-5" dirty="0">
                <a:latin typeface="Times New Roman"/>
                <a:cs typeface="Times New Roman"/>
              </a:rPr>
              <a:t>у </a:t>
            </a:r>
            <a:r>
              <a:rPr sz="1400" spc="-25" dirty="0">
                <a:latin typeface="Times New Roman"/>
                <a:cs typeface="Times New Roman"/>
              </a:rPr>
              <a:t>флакон </a:t>
            </a:r>
            <a:r>
              <a:rPr sz="1400" spc="-5" dirty="0">
                <a:latin typeface="Times New Roman"/>
                <a:cs typeface="Times New Roman"/>
              </a:rPr>
              <a:t>для </a:t>
            </a:r>
            <a:r>
              <a:rPr sz="1400" spc="-10" dirty="0">
                <a:latin typeface="Times New Roman"/>
                <a:cs typeface="Times New Roman"/>
              </a:rPr>
              <a:t>відпуску </a:t>
            </a:r>
            <a:r>
              <a:rPr sz="1400" spc="-5" dirty="0">
                <a:latin typeface="Times New Roman"/>
                <a:cs typeface="Times New Roman"/>
              </a:rPr>
              <a:t>і ставлять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  <a:p>
            <a:pPr marL="457200">
              <a:lnSpc>
                <a:spcPts val="1630"/>
              </a:lnSpc>
            </a:pPr>
            <a:r>
              <a:rPr sz="1400" spc="-5" dirty="0">
                <a:latin typeface="Times New Roman"/>
                <a:cs typeface="Times New Roman"/>
              </a:rPr>
              <a:t>теплу </a:t>
            </a:r>
            <a:r>
              <a:rPr sz="1400" spc="-15" dirty="0">
                <a:latin typeface="Times New Roman"/>
                <a:cs typeface="Times New Roman"/>
              </a:rPr>
              <a:t>водяну </a:t>
            </a:r>
            <a:r>
              <a:rPr sz="1400" spc="-5" dirty="0">
                <a:latin typeface="Times New Roman"/>
                <a:cs typeface="Times New Roman"/>
              </a:rPr>
              <a:t>баню (при </a:t>
            </a:r>
            <a:r>
              <a:rPr sz="1400" dirty="0">
                <a:latin typeface="Times New Roman"/>
                <a:cs typeface="Times New Roman"/>
              </a:rPr>
              <a:t>40</a:t>
            </a:r>
            <a:r>
              <a:rPr sz="1400" dirty="0">
                <a:latin typeface="Symbol"/>
                <a:cs typeface="Symbol"/>
              </a:rPr>
              <a:t>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С) до </a:t>
            </a:r>
            <a:r>
              <a:rPr sz="1400" spc="-10" dirty="0">
                <a:latin typeface="Times New Roman"/>
                <a:cs typeface="Times New Roman"/>
              </a:rPr>
              <a:t>повного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розчинення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865376" y="760477"/>
            <a:ext cx="1351280" cy="5227955"/>
            <a:chOff x="1399032" y="760476"/>
            <a:chExt cx="1013460" cy="5227955"/>
          </a:xfrm>
        </p:grpSpPr>
        <p:sp>
          <p:nvSpPr>
            <p:cNvPr id="22" name="object 22"/>
            <p:cNvSpPr/>
            <p:nvPr/>
          </p:nvSpPr>
          <p:spPr>
            <a:xfrm>
              <a:off x="1403985" y="765429"/>
              <a:ext cx="721360" cy="5184775"/>
            </a:xfrm>
            <a:custGeom>
              <a:avLst/>
              <a:gdLst/>
              <a:ahLst/>
              <a:cxnLst/>
              <a:rect l="l" t="t" r="r" b="b"/>
              <a:pathLst>
                <a:path w="721360" h="5184775">
                  <a:moveTo>
                    <a:pt x="720852" y="0"/>
                  </a:moveTo>
                  <a:lnTo>
                    <a:pt x="0" y="0"/>
                  </a:lnTo>
                </a:path>
                <a:path w="721360" h="5184775">
                  <a:moveTo>
                    <a:pt x="0" y="0"/>
                  </a:moveTo>
                  <a:lnTo>
                    <a:pt x="0" y="518464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03985" y="1303400"/>
              <a:ext cx="1008380" cy="4685030"/>
            </a:xfrm>
            <a:custGeom>
              <a:avLst/>
              <a:gdLst/>
              <a:ahLst/>
              <a:cxnLst/>
              <a:rect l="l" t="t" r="r" b="b"/>
              <a:pathLst>
                <a:path w="1008380" h="4685030">
                  <a:moveTo>
                    <a:pt x="1008126" y="4646676"/>
                  </a:moveTo>
                  <a:lnTo>
                    <a:pt x="995426" y="4640326"/>
                  </a:lnTo>
                  <a:lnTo>
                    <a:pt x="931926" y="4608576"/>
                  </a:lnTo>
                  <a:lnTo>
                    <a:pt x="931926" y="4640326"/>
                  </a:lnTo>
                  <a:lnTo>
                    <a:pt x="0" y="4640326"/>
                  </a:lnTo>
                  <a:lnTo>
                    <a:pt x="0" y="4653026"/>
                  </a:lnTo>
                  <a:lnTo>
                    <a:pt x="931926" y="4653026"/>
                  </a:lnTo>
                  <a:lnTo>
                    <a:pt x="931926" y="4684776"/>
                  </a:lnTo>
                  <a:lnTo>
                    <a:pt x="995426" y="4653026"/>
                  </a:lnTo>
                  <a:lnTo>
                    <a:pt x="1008126" y="4646676"/>
                  </a:lnTo>
                  <a:close/>
                </a:path>
                <a:path w="1008380" h="4685030">
                  <a:moveTo>
                    <a:pt x="1008126" y="3205734"/>
                  </a:moveTo>
                  <a:lnTo>
                    <a:pt x="995426" y="3199384"/>
                  </a:lnTo>
                  <a:lnTo>
                    <a:pt x="931926" y="3167634"/>
                  </a:lnTo>
                  <a:lnTo>
                    <a:pt x="931926" y="3199384"/>
                  </a:lnTo>
                  <a:lnTo>
                    <a:pt x="0" y="3199384"/>
                  </a:lnTo>
                  <a:lnTo>
                    <a:pt x="0" y="3212084"/>
                  </a:lnTo>
                  <a:lnTo>
                    <a:pt x="931926" y="3212084"/>
                  </a:lnTo>
                  <a:lnTo>
                    <a:pt x="931926" y="3243834"/>
                  </a:lnTo>
                  <a:lnTo>
                    <a:pt x="995426" y="3212084"/>
                  </a:lnTo>
                  <a:lnTo>
                    <a:pt x="1008126" y="3205734"/>
                  </a:lnTo>
                  <a:close/>
                </a:path>
                <a:path w="1008380" h="4685030">
                  <a:moveTo>
                    <a:pt x="1008126" y="2054352"/>
                  </a:moveTo>
                  <a:lnTo>
                    <a:pt x="995426" y="2048002"/>
                  </a:lnTo>
                  <a:lnTo>
                    <a:pt x="931926" y="2016252"/>
                  </a:lnTo>
                  <a:lnTo>
                    <a:pt x="931926" y="2048002"/>
                  </a:lnTo>
                  <a:lnTo>
                    <a:pt x="0" y="2048002"/>
                  </a:lnTo>
                  <a:lnTo>
                    <a:pt x="0" y="2060702"/>
                  </a:lnTo>
                  <a:lnTo>
                    <a:pt x="931926" y="2060702"/>
                  </a:lnTo>
                  <a:lnTo>
                    <a:pt x="931926" y="2092452"/>
                  </a:lnTo>
                  <a:lnTo>
                    <a:pt x="995426" y="2060702"/>
                  </a:lnTo>
                  <a:lnTo>
                    <a:pt x="1008126" y="2054352"/>
                  </a:lnTo>
                  <a:close/>
                </a:path>
                <a:path w="1008380" h="4685030">
                  <a:moveTo>
                    <a:pt x="1008126" y="1189482"/>
                  </a:moveTo>
                  <a:lnTo>
                    <a:pt x="995426" y="1183132"/>
                  </a:lnTo>
                  <a:lnTo>
                    <a:pt x="931926" y="1151382"/>
                  </a:lnTo>
                  <a:lnTo>
                    <a:pt x="931926" y="1183132"/>
                  </a:lnTo>
                  <a:lnTo>
                    <a:pt x="0" y="1183132"/>
                  </a:lnTo>
                  <a:lnTo>
                    <a:pt x="0" y="1195832"/>
                  </a:lnTo>
                  <a:lnTo>
                    <a:pt x="931926" y="1195832"/>
                  </a:lnTo>
                  <a:lnTo>
                    <a:pt x="931926" y="1227582"/>
                  </a:lnTo>
                  <a:lnTo>
                    <a:pt x="995426" y="1195832"/>
                  </a:lnTo>
                  <a:lnTo>
                    <a:pt x="1008126" y="1189482"/>
                  </a:lnTo>
                  <a:close/>
                </a:path>
                <a:path w="1008380" h="4685030">
                  <a:moveTo>
                    <a:pt x="1008126" y="541782"/>
                  </a:moveTo>
                  <a:lnTo>
                    <a:pt x="995426" y="535432"/>
                  </a:lnTo>
                  <a:lnTo>
                    <a:pt x="931926" y="503682"/>
                  </a:lnTo>
                  <a:lnTo>
                    <a:pt x="931926" y="535432"/>
                  </a:lnTo>
                  <a:lnTo>
                    <a:pt x="0" y="535432"/>
                  </a:lnTo>
                  <a:lnTo>
                    <a:pt x="0" y="548132"/>
                  </a:lnTo>
                  <a:lnTo>
                    <a:pt x="931926" y="548132"/>
                  </a:lnTo>
                  <a:lnTo>
                    <a:pt x="931926" y="579882"/>
                  </a:lnTo>
                  <a:lnTo>
                    <a:pt x="995426" y="548132"/>
                  </a:lnTo>
                  <a:lnTo>
                    <a:pt x="1008126" y="541782"/>
                  </a:lnTo>
                  <a:close/>
                </a:path>
                <a:path w="1008380" h="4685030">
                  <a:moveTo>
                    <a:pt x="1008126" y="38100"/>
                  </a:moveTo>
                  <a:lnTo>
                    <a:pt x="995426" y="31750"/>
                  </a:lnTo>
                  <a:lnTo>
                    <a:pt x="931926" y="0"/>
                  </a:lnTo>
                  <a:lnTo>
                    <a:pt x="931926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931926" y="44450"/>
                  </a:lnTo>
                  <a:lnTo>
                    <a:pt x="931926" y="76200"/>
                  </a:lnTo>
                  <a:lnTo>
                    <a:pt x="995426" y="44450"/>
                  </a:lnTo>
                  <a:lnTo>
                    <a:pt x="1008126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09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432807" y="0"/>
            <a:ext cx="3596640" cy="369570"/>
          </a:xfrm>
          <a:custGeom>
            <a:avLst/>
            <a:gdLst/>
            <a:ahLst/>
            <a:cxnLst/>
            <a:rect l="l" t="t" r="r" b="b"/>
            <a:pathLst>
              <a:path w="2697479" h="369570">
                <a:moveTo>
                  <a:pt x="2697479" y="0"/>
                </a:moveTo>
                <a:lnTo>
                  <a:pt x="0" y="0"/>
                </a:lnTo>
                <a:lnTo>
                  <a:pt x="0" y="369570"/>
                </a:lnTo>
                <a:lnTo>
                  <a:pt x="2697479" y="369570"/>
                </a:lnTo>
                <a:lnTo>
                  <a:pt x="2697479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56760" y="25907"/>
            <a:ext cx="334941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3</a:t>
            </a:r>
            <a:r>
              <a:rPr sz="1800" b="1" dirty="0">
                <a:solidFill>
                  <a:schemeClr val="tx1"/>
                </a:solidFill>
                <a:latin typeface="Times New Roman"/>
                <a:cs typeface="Times New Roman"/>
              </a:rPr>
              <a:t>. </a:t>
            </a:r>
            <a:r>
              <a:rPr sz="1800" b="1" spc="-15" dirty="0">
                <a:solidFill>
                  <a:schemeClr val="tx1"/>
                </a:solidFill>
                <a:latin typeface="Times New Roman"/>
                <a:cs typeface="Times New Roman"/>
              </a:rPr>
              <a:t>НЕВОДНІ</a:t>
            </a:r>
            <a:r>
              <a:rPr sz="1800" b="1" spc="-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chemeClr val="tx1"/>
                </a:solidFill>
                <a:latin typeface="Times New Roman"/>
                <a:cs typeface="Times New Roman"/>
              </a:rPr>
              <a:t>РОЗЧИНИ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986" y="204720"/>
            <a:ext cx="11982873" cy="1001394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2239645">
              <a:lnSpc>
                <a:spcPct val="100000"/>
              </a:lnSpc>
              <a:spcBef>
                <a:spcPts val="1315"/>
              </a:spcBef>
            </a:pPr>
            <a:r>
              <a:rPr sz="1800" b="1" dirty="0">
                <a:latin typeface="Times New Roman"/>
                <a:cs typeface="Times New Roman"/>
              </a:rPr>
              <a:t>3.2. </a:t>
            </a:r>
            <a:r>
              <a:rPr sz="1800" b="1" spc="-15" dirty="0">
                <a:latin typeface="Times New Roman"/>
                <a:cs typeface="Times New Roman"/>
              </a:rPr>
              <a:t>ТЕХНОЛОГІЯ </a:t>
            </a:r>
            <a:r>
              <a:rPr sz="1800" b="1" spc="-5" dirty="0">
                <a:latin typeface="Times New Roman"/>
                <a:cs typeface="Times New Roman"/>
              </a:rPr>
              <a:t>СПИРТОВИХ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РОЗЧИНІВ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944"/>
              </a:spcBef>
              <a:buSzPct val="92857"/>
              <a:buFont typeface="Wingdings"/>
              <a:buChar char=""/>
              <a:tabLst>
                <a:tab pos="154940" algn="l"/>
              </a:tabLst>
            </a:pP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Якщо в рецепті ні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вказана концентрація </a:t>
            </a:r>
            <a:r>
              <a:rPr sz="1400" spc="-30" dirty="0">
                <a:solidFill>
                  <a:srgbClr val="CC0000"/>
                </a:solidFill>
                <a:latin typeface="Times New Roman"/>
                <a:cs typeface="Times New Roman"/>
              </a:rPr>
              <a:t>спирту, </a:t>
            </a:r>
            <a:r>
              <a:rPr sz="1400" spc="-15" dirty="0">
                <a:solidFill>
                  <a:srgbClr val="CC0000"/>
                </a:solidFill>
                <a:latin typeface="Times New Roman"/>
                <a:cs typeface="Times New Roman"/>
              </a:rPr>
              <a:t>то використовують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90% </a:t>
            </a:r>
            <a:r>
              <a:rPr sz="1400" spc="-20" dirty="0">
                <a:solidFill>
                  <a:srgbClr val="CC0000"/>
                </a:solidFill>
                <a:latin typeface="Times New Roman"/>
                <a:cs typeface="Times New Roman"/>
              </a:rPr>
              <a:t>етанолу, </a:t>
            </a:r>
            <a:r>
              <a:rPr sz="1400" dirty="0">
                <a:solidFill>
                  <a:srgbClr val="CC0000"/>
                </a:solidFill>
                <a:latin typeface="Times New Roman"/>
                <a:cs typeface="Times New Roman"/>
              </a:rPr>
              <a:t>за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виключенням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випадків, </a:t>
            </a:r>
            <a:r>
              <a:rPr sz="1400" spc="-25" dirty="0">
                <a:solidFill>
                  <a:srgbClr val="CC0000"/>
                </a:solidFill>
                <a:latin typeface="Times New Roman"/>
                <a:cs typeface="Times New Roman"/>
              </a:rPr>
              <a:t>коли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в  </a:t>
            </a:r>
            <a:r>
              <a:rPr sz="1400" spc="-35" dirty="0">
                <a:solidFill>
                  <a:srgbClr val="CC0000"/>
                </a:solidFill>
                <a:latin typeface="Times New Roman"/>
                <a:cs typeface="Times New Roman"/>
              </a:rPr>
              <a:t>НТД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вказана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друга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концентрація (наказ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МОЗ </a:t>
            </a:r>
            <a:r>
              <a:rPr sz="1400" spc="-20" dirty="0">
                <a:solidFill>
                  <a:srgbClr val="CC0000"/>
                </a:solidFill>
                <a:latin typeface="Times New Roman"/>
                <a:cs typeface="Times New Roman"/>
              </a:rPr>
              <a:t>України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№</a:t>
            </a:r>
            <a:r>
              <a:rPr sz="1400" spc="1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197):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8742" y="1264031"/>
            <a:ext cx="2612813" cy="467359"/>
            <a:chOff x="329056" y="1264030"/>
            <a:chExt cx="1959610" cy="467359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136" y="1269110"/>
              <a:ext cx="1949195" cy="4572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4136" y="1269110"/>
              <a:ext cx="1949450" cy="457200"/>
            </a:xfrm>
            <a:custGeom>
              <a:avLst/>
              <a:gdLst/>
              <a:ahLst/>
              <a:cxnLst/>
              <a:rect l="l" t="t" r="r" b="b"/>
              <a:pathLst>
                <a:path w="1949450" h="457200">
                  <a:moveTo>
                    <a:pt x="0" y="228600"/>
                  </a:moveTo>
                  <a:lnTo>
                    <a:pt x="23493" y="178488"/>
                  </a:lnTo>
                  <a:lnTo>
                    <a:pt x="63689" y="147149"/>
                  </a:lnTo>
                  <a:lnTo>
                    <a:pt x="121753" y="117879"/>
                  </a:lnTo>
                  <a:lnTo>
                    <a:pt x="196177" y="91032"/>
                  </a:lnTo>
                  <a:lnTo>
                    <a:pt x="239053" y="78627"/>
                  </a:lnTo>
                  <a:lnTo>
                    <a:pt x="285454" y="66960"/>
                  </a:lnTo>
                  <a:lnTo>
                    <a:pt x="335191" y="56076"/>
                  </a:lnTo>
                  <a:lnTo>
                    <a:pt x="388076" y="46019"/>
                  </a:lnTo>
                  <a:lnTo>
                    <a:pt x="443921" y="36832"/>
                  </a:lnTo>
                  <a:lnTo>
                    <a:pt x="502536" y="28561"/>
                  </a:lnTo>
                  <a:lnTo>
                    <a:pt x="563733" y="21248"/>
                  </a:lnTo>
                  <a:lnTo>
                    <a:pt x="627325" y="14940"/>
                  </a:lnTo>
                  <a:lnTo>
                    <a:pt x="693122" y="9679"/>
                  </a:lnTo>
                  <a:lnTo>
                    <a:pt x="760937" y="5511"/>
                  </a:lnTo>
                  <a:lnTo>
                    <a:pt x="830580" y="2478"/>
                  </a:lnTo>
                  <a:lnTo>
                    <a:pt x="901863" y="627"/>
                  </a:lnTo>
                  <a:lnTo>
                    <a:pt x="974597" y="0"/>
                  </a:lnTo>
                  <a:lnTo>
                    <a:pt x="1047329" y="627"/>
                  </a:lnTo>
                  <a:lnTo>
                    <a:pt x="1118610" y="2478"/>
                  </a:lnTo>
                  <a:lnTo>
                    <a:pt x="1188251" y="5511"/>
                  </a:lnTo>
                  <a:lnTo>
                    <a:pt x="1256063" y="9679"/>
                  </a:lnTo>
                  <a:lnTo>
                    <a:pt x="1321860" y="14940"/>
                  </a:lnTo>
                  <a:lnTo>
                    <a:pt x="1385451" y="21248"/>
                  </a:lnTo>
                  <a:lnTo>
                    <a:pt x="1446648" y="28561"/>
                  </a:lnTo>
                  <a:lnTo>
                    <a:pt x="1505263" y="36832"/>
                  </a:lnTo>
                  <a:lnTo>
                    <a:pt x="1561108" y="46019"/>
                  </a:lnTo>
                  <a:lnTo>
                    <a:pt x="1613993" y="56076"/>
                  </a:lnTo>
                  <a:lnTo>
                    <a:pt x="1663731" y="66960"/>
                  </a:lnTo>
                  <a:lnTo>
                    <a:pt x="1710133" y="78627"/>
                  </a:lnTo>
                  <a:lnTo>
                    <a:pt x="1753010" y="91032"/>
                  </a:lnTo>
                  <a:lnTo>
                    <a:pt x="1792174" y="104131"/>
                  </a:lnTo>
                  <a:lnTo>
                    <a:pt x="1858609" y="132234"/>
                  </a:lnTo>
                  <a:lnTo>
                    <a:pt x="1907930" y="162582"/>
                  </a:lnTo>
                  <a:lnTo>
                    <a:pt x="1938628" y="194822"/>
                  </a:lnTo>
                  <a:lnTo>
                    <a:pt x="1949195" y="228600"/>
                  </a:lnTo>
                  <a:lnTo>
                    <a:pt x="1946522" y="245658"/>
                  </a:lnTo>
                  <a:lnTo>
                    <a:pt x="1925701" y="278711"/>
                  </a:lnTo>
                  <a:lnTo>
                    <a:pt x="1885503" y="310050"/>
                  </a:lnTo>
                  <a:lnTo>
                    <a:pt x="1827437" y="339320"/>
                  </a:lnTo>
                  <a:lnTo>
                    <a:pt x="1753010" y="366167"/>
                  </a:lnTo>
                  <a:lnTo>
                    <a:pt x="1710133" y="378572"/>
                  </a:lnTo>
                  <a:lnTo>
                    <a:pt x="1663731" y="390239"/>
                  </a:lnTo>
                  <a:lnTo>
                    <a:pt x="1613993" y="401123"/>
                  </a:lnTo>
                  <a:lnTo>
                    <a:pt x="1561108" y="411180"/>
                  </a:lnTo>
                  <a:lnTo>
                    <a:pt x="1505263" y="420367"/>
                  </a:lnTo>
                  <a:lnTo>
                    <a:pt x="1446648" y="428638"/>
                  </a:lnTo>
                  <a:lnTo>
                    <a:pt x="1385451" y="435951"/>
                  </a:lnTo>
                  <a:lnTo>
                    <a:pt x="1321860" y="442259"/>
                  </a:lnTo>
                  <a:lnTo>
                    <a:pt x="1256063" y="447520"/>
                  </a:lnTo>
                  <a:lnTo>
                    <a:pt x="1188251" y="451688"/>
                  </a:lnTo>
                  <a:lnTo>
                    <a:pt x="1118610" y="454721"/>
                  </a:lnTo>
                  <a:lnTo>
                    <a:pt x="1047329" y="456572"/>
                  </a:lnTo>
                  <a:lnTo>
                    <a:pt x="974597" y="457200"/>
                  </a:lnTo>
                  <a:lnTo>
                    <a:pt x="901863" y="456572"/>
                  </a:lnTo>
                  <a:lnTo>
                    <a:pt x="830579" y="454721"/>
                  </a:lnTo>
                  <a:lnTo>
                    <a:pt x="760937" y="451688"/>
                  </a:lnTo>
                  <a:lnTo>
                    <a:pt x="693122" y="447520"/>
                  </a:lnTo>
                  <a:lnTo>
                    <a:pt x="627325" y="442259"/>
                  </a:lnTo>
                  <a:lnTo>
                    <a:pt x="563733" y="435951"/>
                  </a:lnTo>
                  <a:lnTo>
                    <a:pt x="502536" y="428638"/>
                  </a:lnTo>
                  <a:lnTo>
                    <a:pt x="443921" y="420367"/>
                  </a:lnTo>
                  <a:lnTo>
                    <a:pt x="388076" y="411180"/>
                  </a:lnTo>
                  <a:lnTo>
                    <a:pt x="335191" y="401123"/>
                  </a:lnTo>
                  <a:lnTo>
                    <a:pt x="285454" y="390239"/>
                  </a:lnTo>
                  <a:lnTo>
                    <a:pt x="239053" y="378572"/>
                  </a:lnTo>
                  <a:lnTo>
                    <a:pt x="196177" y="366167"/>
                  </a:lnTo>
                  <a:lnTo>
                    <a:pt x="157014" y="353068"/>
                  </a:lnTo>
                  <a:lnTo>
                    <a:pt x="90582" y="324965"/>
                  </a:lnTo>
                  <a:lnTo>
                    <a:pt x="41263" y="294617"/>
                  </a:lnTo>
                  <a:lnTo>
                    <a:pt x="10567" y="262377"/>
                  </a:lnTo>
                  <a:lnTo>
                    <a:pt x="0" y="22860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22096" y="1315975"/>
            <a:ext cx="144356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96 %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етанол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8742" y="1840103"/>
            <a:ext cx="2612813" cy="467359"/>
            <a:chOff x="329056" y="1840102"/>
            <a:chExt cx="1959610" cy="467359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4136" y="1845182"/>
              <a:ext cx="1949195" cy="4572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34136" y="1845182"/>
              <a:ext cx="1949450" cy="457200"/>
            </a:xfrm>
            <a:custGeom>
              <a:avLst/>
              <a:gdLst/>
              <a:ahLst/>
              <a:cxnLst/>
              <a:rect l="l" t="t" r="r" b="b"/>
              <a:pathLst>
                <a:path w="1949450" h="457200">
                  <a:moveTo>
                    <a:pt x="0" y="228600"/>
                  </a:moveTo>
                  <a:lnTo>
                    <a:pt x="23493" y="178488"/>
                  </a:lnTo>
                  <a:lnTo>
                    <a:pt x="63689" y="147149"/>
                  </a:lnTo>
                  <a:lnTo>
                    <a:pt x="121753" y="117879"/>
                  </a:lnTo>
                  <a:lnTo>
                    <a:pt x="196177" y="91032"/>
                  </a:lnTo>
                  <a:lnTo>
                    <a:pt x="239053" y="78627"/>
                  </a:lnTo>
                  <a:lnTo>
                    <a:pt x="285454" y="66960"/>
                  </a:lnTo>
                  <a:lnTo>
                    <a:pt x="335191" y="56076"/>
                  </a:lnTo>
                  <a:lnTo>
                    <a:pt x="388076" y="46019"/>
                  </a:lnTo>
                  <a:lnTo>
                    <a:pt x="443921" y="36832"/>
                  </a:lnTo>
                  <a:lnTo>
                    <a:pt x="502536" y="28561"/>
                  </a:lnTo>
                  <a:lnTo>
                    <a:pt x="563733" y="21248"/>
                  </a:lnTo>
                  <a:lnTo>
                    <a:pt x="627325" y="14940"/>
                  </a:lnTo>
                  <a:lnTo>
                    <a:pt x="693122" y="9679"/>
                  </a:lnTo>
                  <a:lnTo>
                    <a:pt x="760937" y="5511"/>
                  </a:lnTo>
                  <a:lnTo>
                    <a:pt x="830580" y="2478"/>
                  </a:lnTo>
                  <a:lnTo>
                    <a:pt x="901863" y="627"/>
                  </a:lnTo>
                  <a:lnTo>
                    <a:pt x="974597" y="0"/>
                  </a:lnTo>
                  <a:lnTo>
                    <a:pt x="1047329" y="627"/>
                  </a:lnTo>
                  <a:lnTo>
                    <a:pt x="1118610" y="2478"/>
                  </a:lnTo>
                  <a:lnTo>
                    <a:pt x="1188251" y="5511"/>
                  </a:lnTo>
                  <a:lnTo>
                    <a:pt x="1256063" y="9679"/>
                  </a:lnTo>
                  <a:lnTo>
                    <a:pt x="1321860" y="14940"/>
                  </a:lnTo>
                  <a:lnTo>
                    <a:pt x="1385451" y="21248"/>
                  </a:lnTo>
                  <a:lnTo>
                    <a:pt x="1446648" y="28561"/>
                  </a:lnTo>
                  <a:lnTo>
                    <a:pt x="1505263" y="36832"/>
                  </a:lnTo>
                  <a:lnTo>
                    <a:pt x="1561108" y="46019"/>
                  </a:lnTo>
                  <a:lnTo>
                    <a:pt x="1613993" y="56076"/>
                  </a:lnTo>
                  <a:lnTo>
                    <a:pt x="1663731" y="66960"/>
                  </a:lnTo>
                  <a:lnTo>
                    <a:pt x="1710133" y="78627"/>
                  </a:lnTo>
                  <a:lnTo>
                    <a:pt x="1753010" y="91032"/>
                  </a:lnTo>
                  <a:lnTo>
                    <a:pt x="1792174" y="104131"/>
                  </a:lnTo>
                  <a:lnTo>
                    <a:pt x="1858609" y="132234"/>
                  </a:lnTo>
                  <a:lnTo>
                    <a:pt x="1907930" y="162582"/>
                  </a:lnTo>
                  <a:lnTo>
                    <a:pt x="1938628" y="194822"/>
                  </a:lnTo>
                  <a:lnTo>
                    <a:pt x="1949195" y="228600"/>
                  </a:lnTo>
                  <a:lnTo>
                    <a:pt x="1946522" y="245658"/>
                  </a:lnTo>
                  <a:lnTo>
                    <a:pt x="1925701" y="278711"/>
                  </a:lnTo>
                  <a:lnTo>
                    <a:pt x="1885503" y="310050"/>
                  </a:lnTo>
                  <a:lnTo>
                    <a:pt x="1827437" y="339320"/>
                  </a:lnTo>
                  <a:lnTo>
                    <a:pt x="1753010" y="366167"/>
                  </a:lnTo>
                  <a:lnTo>
                    <a:pt x="1710133" y="378572"/>
                  </a:lnTo>
                  <a:lnTo>
                    <a:pt x="1663731" y="390239"/>
                  </a:lnTo>
                  <a:lnTo>
                    <a:pt x="1613993" y="401123"/>
                  </a:lnTo>
                  <a:lnTo>
                    <a:pt x="1561108" y="411180"/>
                  </a:lnTo>
                  <a:lnTo>
                    <a:pt x="1505263" y="420367"/>
                  </a:lnTo>
                  <a:lnTo>
                    <a:pt x="1446648" y="428638"/>
                  </a:lnTo>
                  <a:lnTo>
                    <a:pt x="1385451" y="435951"/>
                  </a:lnTo>
                  <a:lnTo>
                    <a:pt x="1321860" y="442259"/>
                  </a:lnTo>
                  <a:lnTo>
                    <a:pt x="1256063" y="447520"/>
                  </a:lnTo>
                  <a:lnTo>
                    <a:pt x="1188251" y="451688"/>
                  </a:lnTo>
                  <a:lnTo>
                    <a:pt x="1118610" y="454721"/>
                  </a:lnTo>
                  <a:lnTo>
                    <a:pt x="1047329" y="456572"/>
                  </a:lnTo>
                  <a:lnTo>
                    <a:pt x="974597" y="457200"/>
                  </a:lnTo>
                  <a:lnTo>
                    <a:pt x="901863" y="456572"/>
                  </a:lnTo>
                  <a:lnTo>
                    <a:pt x="830579" y="454721"/>
                  </a:lnTo>
                  <a:lnTo>
                    <a:pt x="760937" y="451688"/>
                  </a:lnTo>
                  <a:lnTo>
                    <a:pt x="693122" y="447520"/>
                  </a:lnTo>
                  <a:lnTo>
                    <a:pt x="627325" y="442259"/>
                  </a:lnTo>
                  <a:lnTo>
                    <a:pt x="563733" y="435951"/>
                  </a:lnTo>
                  <a:lnTo>
                    <a:pt x="502536" y="428638"/>
                  </a:lnTo>
                  <a:lnTo>
                    <a:pt x="443921" y="420367"/>
                  </a:lnTo>
                  <a:lnTo>
                    <a:pt x="388076" y="411180"/>
                  </a:lnTo>
                  <a:lnTo>
                    <a:pt x="335191" y="401123"/>
                  </a:lnTo>
                  <a:lnTo>
                    <a:pt x="285454" y="390239"/>
                  </a:lnTo>
                  <a:lnTo>
                    <a:pt x="239053" y="378572"/>
                  </a:lnTo>
                  <a:lnTo>
                    <a:pt x="196177" y="366167"/>
                  </a:lnTo>
                  <a:lnTo>
                    <a:pt x="157014" y="353068"/>
                  </a:lnTo>
                  <a:lnTo>
                    <a:pt x="90582" y="324965"/>
                  </a:lnTo>
                  <a:lnTo>
                    <a:pt x="41263" y="294617"/>
                  </a:lnTo>
                  <a:lnTo>
                    <a:pt x="10567" y="262377"/>
                  </a:lnTo>
                  <a:lnTo>
                    <a:pt x="0" y="22860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74345" y="1891538"/>
            <a:ext cx="153839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95 %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етанол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8742" y="2848230"/>
            <a:ext cx="2612813" cy="467359"/>
            <a:chOff x="329056" y="2848229"/>
            <a:chExt cx="1959610" cy="467359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4136" y="2853309"/>
              <a:ext cx="1949195" cy="4572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34136" y="2853309"/>
              <a:ext cx="1949450" cy="457200"/>
            </a:xfrm>
            <a:custGeom>
              <a:avLst/>
              <a:gdLst/>
              <a:ahLst/>
              <a:cxnLst/>
              <a:rect l="l" t="t" r="r" b="b"/>
              <a:pathLst>
                <a:path w="1949450" h="457200">
                  <a:moveTo>
                    <a:pt x="0" y="228600"/>
                  </a:moveTo>
                  <a:lnTo>
                    <a:pt x="23493" y="178488"/>
                  </a:lnTo>
                  <a:lnTo>
                    <a:pt x="63689" y="147149"/>
                  </a:lnTo>
                  <a:lnTo>
                    <a:pt x="121753" y="117879"/>
                  </a:lnTo>
                  <a:lnTo>
                    <a:pt x="196177" y="91032"/>
                  </a:lnTo>
                  <a:lnTo>
                    <a:pt x="239053" y="78627"/>
                  </a:lnTo>
                  <a:lnTo>
                    <a:pt x="285454" y="66960"/>
                  </a:lnTo>
                  <a:lnTo>
                    <a:pt x="335191" y="56076"/>
                  </a:lnTo>
                  <a:lnTo>
                    <a:pt x="388076" y="46019"/>
                  </a:lnTo>
                  <a:lnTo>
                    <a:pt x="443921" y="36832"/>
                  </a:lnTo>
                  <a:lnTo>
                    <a:pt x="502536" y="28561"/>
                  </a:lnTo>
                  <a:lnTo>
                    <a:pt x="563733" y="21248"/>
                  </a:lnTo>
                  <a:lnTo>
                    <a:pt x="627325" y="14940"/>
                  </a:lnTo>
                  <a:lnTo>
                    <a:pt x="693122" y="9679"/>
                  </a:lnTo>
                  <a:lnTo>
                    <a:pt x="760937" y="5511"/>
                  </a:lnTo>
                  <a:lnTo>
                    <a:pt x="830580" y="2478"/>
                  </a:lnTo>
                  <a:lnTo>
                    <a:pt x="901863" y="627"/>
                  </a:lnTo>
                  <a:lnTo>
                    <a:pt x="974597" y="0"/>
                  </a:lnTo>
                  <a:lnTo>
                    <a:pt x="1047329" y="627"/>
                  </a:lnTo>
                  <a:lnTo>
                    <a:pt x="1118610" y="2478"/>
                  </a:lnTo>
                  <a:lnTo>
                    <a:pt x="1188251" y="5511"/>
                  </a:lnTo>
                  <a:lnTo>
                    <a:pt x="1256063" y="9679"/>
                  </a:lnTo>
                  <a:lnTo>
                    <a:pt x="1321860" y="14940"/>
                  </a:lnTo>
                  <a:lnTo>
                    <a:pt x="1385451" y="21248"/>
                  </a:lnTo>
                  <a:lnTo>
                    <a:pt x="1446648" y="28561"/>
                  </a:lnTo>
                  <a:lnTo>
                    <a:pt x="1505263" y="36832"/>
                  </a:lnTo>
                  <a:lnTo>
                    <a:pt x="1561108" y="46019"/>
                  </a:lnTo>
                  <a:lnTo>
                    <a:pt x="1613993" y="56076"/>
                  </a:lnTo>
                  <a:lnTo>
                    <a:pt x="1663731" y="66960"/>
                  </a:lnTo>
                  <a:lnTo>
                    <a:pt x="1710133" y="78627"/>
                  </a:lnTo>
                  <a:lnTo>
                    <a:pt x="1753010" y="91032"/>
                  </a:lnTo>
                  <a:lnTo>
                    <a:pt x="1792174" y="104131"/>
                  </a:lnTo>
                  <a:lnTo>
                    <a:pt x="1858609" y="132234"/>
                  </a:lnTo>
                  <a:lnTo>
                    <a:pt x="1907930" y="162582"/>
                  </a:lnTo>
                  <a:lnTo>
                    <a:pt x="1938628" y="194822"/>
                  </a:lnTo>
                  <a:lnTo>
                    <a:pt x="1949195" y="228600"/>
                  </a:lnTo>
                  <a:lnTo>
                    <a:pt x="1946522" y="245658"/>
                  </a:lnTo>
                  <a:lnTo>
                    <a:pt x="1925701" y="278711"/>
                  </a:lnTo>
                  <a:lnTo>
                    <a:pt x="1885503" y="310050"/>
                  </a:lnTo>
                  <a:lnTo>
                    <a:pt x="1827437" y="339320"/>
                  </a:lnTo>
                  <a:lnTo>
                    <a:pt x="1753010" y="366167"/>
                  </a:lnTo>
                  <a:lnTo>
                    <a:pt x="1710133" y="378572"/>
                  </a:lnTo>
                  <a:lnTo>
                    <a:pt x="1663731" y="390239"/>
                  </a:lnTo>
                  <a:lnTo>
                    <a:pt x="1613993" y="401123"/>
                  </a:lnTo>
                  <a:lnTo>
                    <a:pt x="1561108" y="411180"/>
                  </a:lnTo>
                  <a:lnTo>
                    <a:pt x="1505263" y="420367"/>
                  </a:lnTo>
                  <a:lnTo>
                    <a:pt x="1446648" y="428638"/>
                  </a:lnTo>
                  <a:lnTo>
                    <a:pt x="1385451" y="435951"/>
                  </a:lnTo>
                  <a:lnTo>
                    <a:pt x="1321860" y="442259"/>
                  </a:lnTo>
                  <a:lnTo>
                    <a:pt x="1256063" y="447520"/>
                  </a:lnTo>
                  <a:lnTo>
                    <a:pt x="1188251" y="451688"/>
                  </a:lnTo>
                  <a:lnTo>
                    <a:pt x="1118610" y="454721"/>
                  </a:lnTo>
                  <a:lnTo>
                    <a:pt x="1047329" y="456572"/>
                  </a:lnTo>
                  <a:lnTo>
                    <a:pt x="974597" y="457200"/>
                  </a:lnTo>
                  <a:lnTo>
                    <a:pt x="901863" y="456572"/>
                  </a:lnTo>
                  <a:lnTo>
                    <a:pt x="830579" y="454721"/>
                  </a:lnTo>
                  <a:lnTo>
                    <a:pt x="760937" y="451688"/>
                  </a:lnTo>
                  <a:lnTo>
                    <a:pt x="693122" y="447520"/>
                  </a:lnTo>
                  <a:lnTo>
                    <a:pt x="627325" y="442259"/>
                  </a:lnTo>
                  <a:lnTo>
                    <a:pt x="563733" y="435951"/>
                  </a:lnTo>
                  <a:lnTo>
                    <a:pt x="502536" y="428638"/>
                  </a:lnTo>
                  <a:lnTo>
                    <a:pt x="443921" y="420367"/>
                  </a:lnTo>
                  <a:lnTo>
                    <a:pt x="388076" y="411180"/>
                  </a:lnTo>
                  <a:lnTo>
                    <a:pt x="335191" y="401123"/>
                  </a:lnTo>
                  <a:lnTo>
                    <a:pt x="285454" y="390239"/>
                  </a:lnTo>
                  <a:lnTo>
                    <a:pt x="239053" y="378572"/>
                  </a:lnTo>
                  <a:lnTo>
                    <a:pt x="196177" y="366167"/>
                  </a:lnTo>
                  <a:lnTo>
                    <a:pt x="157014" y="353068"/>
                  </a:lnTo>
                  <a:lnTo>
                    <a:pt x="90582" y="324965"/>
                  </a:lnTo>
                  <a:lnTo>
                    <a:pt x="41263" y="294617"/>
                  </a:lnTo>
                  <a:lnTo>
                    <a:pt x="10567" y="262377"/>
                  </a:lnTo>
                  <a:lnTo>
                    <a:pt x="0" y="22860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74345" y="2899664"/>
            <a:ext cx="153839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70 %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етанол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33230" y="3856355"/>
            <a:ext cx="2517985" cy="467359"/>
            <a:chOff x="399922" y="3856354"/>
            <a:chExt cx="1888489" cy="467359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002" y="3861434"/>
              <a:ext cx="1878329" cy="4572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05002" y="3861434"/>
              <a:ext cx="1878330" cy="457200"/>
            </a:xfrm>
            <a:custGeom>
              <a:avLst/>
              <a:gdLst/>
              <a:ahLst/>
              <a:cxnLst/>
              <a:rect l="l" t="t" r="r" b="b"/>
              <a:pathLst>
                <a:path w="1878330" h="457200">
                  <a:moveTo>
                    <a:pt x="0" y="228600"/>
                  </a:moveTo>
                  <a:lnTo>
                    <a:pt x="24804" y="176188"/>
                  </a:lnTo>
                  <a:lnTo>
                    <a:pt x="67160" y="143549"/>
                  </a:lnTo>
                  <a:lnTo>
                    <a:pt x="128224" y="113227"/>
                  </a:lnTo>
                  <a:lnTo>
                    <a:pt x="165250" y="99062"/>
                  </a:lnTo>
                  <a:lnTo>
                    <a:pt x="206325" y="85628"/>
                  </a:lnTo>
                  <a:lnTo>
                    <a:pt x="251243" y="72977"/>
                  </a:lnTo>
                  <a:lnTo>
                    <a:pt x="299793" y="61159"/>
                  </a:lnTo>
                  <a:lnTo>
                    <a:pt x="351767" y="50225"/>
                  </a:lnTo>
                  <a:lnTo>
                    <a:pt x="406957" y="40226"/>
                  </a:lnTo>
                  <a:lnTo>
                    <a:pt x="465153" y="31213"/>
                  </a:lnTo>
                  <a:lnTo>
                    <a:pt x="526146" y="23237"/>
                  </a:lnTo>
                  <a:lnTo>
                    <a:pt x="589728" y="16349"/>
                  </a:lnTo>
                  <a:lnTo>
                    <a:pt x="655691" y="10599"/>
                  </a:lnTo>
                  <a:lnTo>
                    <a:pt x="723824" y="6038"/>
                  </a:lnTo>
                  <a:lnTo>
                    <a:pt x="793920" y="2717"/>
                  </a:lnTo>
                  <a:lnTo>
                    <a:pt x="865770" y="687"/>
                  </a:lnTo>
                  <a:lnTo>
                    <a:pt x="939165" y="0"/>
                  </a:lnTo>
                  <a:lnTo>
                    <a:pt x="1012557" y="687"/>
                  </a:lnTo>
                  <a:lnTo>
                    <a:pt x="1084406" y="2717"/>
                  </a:lnTo>
                  <a:lnTo>
                    <a:pt x="1154501" y="6038"/>
                  </a:lnTo>
                  <a:lnTo>
                    <a:pt x="1222633" y="10599"/>
                  </a:lnTo>
                  <a:lnTo>
                    <a:pt x="1288595" y="16349"/>
                  </a:lnTo>
                  <a:lnTo>
                    <a:pt x="1352177" y="23237"/>
                  </a:lnTo>
                  <a:lnTo>
                    <a:pt x="1413171" y="31213"/>
                  </a:lnTo>
                  <a:lnTo>
                    <a:pt x="1471367" y="40226"/>
                  </a:lnTo>
                  <a:lnTo>
                    <a:pt x="1526557" y="50225"/>
                  </a:lnTo>
                  <a:lnTo>
                    <a:pt x="1578531" y="61159"/>
                  </a:lnTo>
                  <a:lnTo>
                    <a:pt x="1627082" y="72977"/>
                  </a:lnTo>
                  <a:lnTo>
                    <a:pt x="1672000" y="85628"/>
                  </a:lnTo>
                  <a:lnTo>
                    <a:pt x="1713076" y="99062"/>
                  </a:lnTo>
                  <a:lnTo>
                    <a:pt x="1750102" y="113227"/>
                  </a:lnTo>
                  <a:lnTo>
                    <a:pt x="1811167" y="143549"/>
                  </a:lnTo>
                  <a:lnTo>
                    <a:pt x="1853525" y="176188"/>
                  </a:lnTo>
                  <a:lnTo>
                    <a:pt x="1875504" y="210736"/>
                  </a:lnTo>
                  <a:lnTo>
                    <a:pt x="1878329" y="228600"/>
                  </a:lnTo>
                  <a:lnTo>
                    <a:pt x="1875504" y="246463"/>
                  </a:lnTo>
                  <a:lnTo>
                    <a:pt x="1853525" y="281011"/>
                  </a:lnTo>
                  <a:lnTo>
                    <a:pt x="1811167" y="313650"/>
                  </a:lnTo>
                  <a:lnTo>
                    <a:pt x="1750102" y="343972"/>
                  </a:lnTo>
                  <a:lnTo>
                    <a:pt x="1713076" y="358137"/>
                  </a:lnTo>
                  <a:lnTo>
                    <a:pt x="1672000" y="371571"/>
                  </a:lnTo>
                  <a:lnTo>
                    <a:pt x="1627082" y="384222"/>
                  </a:lnTo>
                  <a:lnTo>
                    <a:pt x="1578531" y="396040"/>
                  </a:lnTo>
                  <a:lnTo>
                    <a:pt x="1526557" y="406974"/>
                  </a:lnTo>
                  <a:lnTo>
                    <a:pt x="1471367" y="416973"/>
                  </a:lnTo>
                  <a:lnTo>
                    <a:pt x="1413171" y="425986"/>
                  </a:lnTo>
                  <a:lnTo>
                    <a:pt x="1352177" y="433962"/>
                  </a:lnTo>
                  <a:lnTo>
                    <a:pt x="1288595" y="440850"/>
                  </a:lnTo>
                  <a:lnTo>
                    <a:pt x="1222633" y="446600"/>
                  </a:lnTo>
                  <a:lnTo>
                    <a:pt x="1154501" y="451161"/>
                  </a:lnTo>
                  <a:lnTo>
                    <a:pt x="1084406" y="454482"/>
                  </a:lnTo>
                  <a:lnTo>
                    <a:pt x="1012557" y="456512"/>
                  </a:lnTo>
                  <a:lnTo>
                    <a:pt x="939165" y="457200"/>
                  </a:lnTo>
                  <a:lnTo>
                    <a:pt x="865770" y="456512"/>
                  </a:lnTo>
                  <a:lnTo>
                    <a:pt x="793920" y="454482"/>
                  </a:lnTo>
                  <a:lnTo>
                    <a:pt x="723824" y="451161"/>
                  </a:lnTo>
                  <a:lnTo>
                    <a:pt x="655691" y="446600"/>
                  </a:lnTo>
                  <a:lnTo>
                    <a:pt x="589728" y="440850"/>
                  </a:lnTo>
                  <a:lnTo>
                    <a:pt x="526146" y="433962"/>
                  </a:lnTo>
                  <a:lnTo>
                    <a:pt x="465153" y="425986"/>
                  </a:lnTo>
                  <a:lnTo>
                    <a:pt x="406957" y="416973"/>
                  </a:lnTo>
                  <a:lnTo>
                    <a:pt x="351767" y="406974"/>
                  </a:lnTo>
                  <a:lnTo>
                    <a:pt x="299793" y="396040"/>
                  </a:lnTo>
                  <a:lnTo>
                    <a:pt x="251243" y="384222"/>
                  </a:lnTo>
                  <a:lnTo>
                    <a:pt x="206325" y="371571"/>
                  </a:lnTo>
                  <a:lnTo>
                    <a:pt x="165250" y="358137"/>
                  </a:lnTo>
                  <a:lnTo>
                    <a:pt x="128224" y="343972"/>
                  </a:lnTo>
                  <a:lnTo>
                    <a:pt x="67160" y="313650"/>
                  </a:lnTo>
                  <a:lnTo>
                    <a:pt x="24804" y="281011"/>
                  </a:lnTo>
                  <a:lnTo>
                    <a:pt x="2825" y="246463"/>
                  </a:lnTo>
                  <a:lnTo>
                    <a:pt x="0" y="22860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22096" y="3907790"/>
            <a:ext cx="1539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60 %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етанол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84243" y="1269111"/>
            <a:ext cx="3962399" cy="50444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984243" y="1269112"/>
            <a:ext cx="3962400" cy="446276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25"/>
              </a:lnSpc>
            </a:pPr>
            <a:r>
              <a:rPr sz="1400" spc="-5" dirty="0">
                <a:latin typeface="Times New Roman"/>
                <a:cs typeface="Times New Roman"/>
              </a:rPr>
              <a:t>1-2 % </a:t>
            </a:r>
            <a:r>
              <a:rPr sz="1400" spc="-10" dirty="0">
                <a:latin typeface="Times New Roman"/>
                <a:cs typeface="Times New Roman"/>
              </a:rPr>
              <a:t>розчин </a:t>
            </a:r>
            <a:r>
              <a:rPr sz="1400" spc="-15" dirty="0">
                <a:latin typeface="Times New Roman"/>
                <a:cs typeface="Times New Roman"/>
              </a:rPr>
              <a:t>йоду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r>
              <a:rPr sz="1400" spc="-5" dirty="0">
                <a:latin typeface="Times New Roman"/>
                <a:cs typeface="Times New Roman"/>
              </a:rPr>
              <a:t>1 % </a:t>
            </a:r>
            <a:r>
              <a:rPr sz="1400" spc="-10" dirty="0">
                <a:latin typeface="Times New Roman"/>
                <a:cs typeface="Times New Roman"/>
              </a:rPr>
              <a:t>розчин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цитралю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84243" y="1916810"/>
            <a:ext cx="3962399" cy="288798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3984243" y="1916810"/>
            <a:ext cx="3962400" cy="234038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</a:pPr>
            <a:r>
              <a:rPr sz="1400" spc="-5" dirty="0">
                <a:latin typeface="Times New Roman"/>
                <a:cs typeface="Times New Roman"/>
              </a:rPr>
              <a:t>1,5 % </a:t>
            </a:r>
            <a:r>
              <a:rPr sz="1400" spc="-10" dirty="0">
                <a:latin typeface="Times New Roman"/>
                <a:cs typeface="Times New Roman"/>
              </a:rPr>
              <a:t>розчин </a:t>
            </a:r>
            <a:r>
              <a:rPr sz="1400" spc="-15" dirty="0">
                <a:latin typeface="Times New Roman"/>
                <a:cs typeface="Times New Roman"/>
              </a:rPr>
              <a:t>водню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пероксид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6" name="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84243" y="2277236"/>
            <a:ext cx="5029200" cy="1512570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3984243" y="2277236"/>
            <a:ext cx="5029200" cy="1512570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25"/>
              </a:lnSpc>
            </a:pPr>
            <a:r>
              <a:rPr sz="1400" spc="-5" dirty="0">
                <a:latin typeface="Times New Roman"/>
                <a:cs typeface="Times New Roman"/>
              </a:rPr>
              <a:t>1-2 %  </a:t>
            </a:r>
            <a:r>
              <a:rPr sz="1400" spc="-10" dirty="0">
                <a:latin typeface="Times New Roman"/>
                <a:cs typeface="Times New Roman"/>
              </a:rPr>
              <a:t>розчини кислоти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саліцилової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0,5-1-2-3 </a:t>
            </a:r>
            <a:r>
              <a:rPr sz="1400" dirty="0">
                <a:latin typeface="Times New Roman"/>
                <a:cs typeface="Times New Roman"/>
              </a:rPr>
              <a:t>% </a:t>
            </a:r>
            <a:r>
              <a:rPr sz="1400" spc="-5" dirty="0">
                <a:latin typeface="Times New Roman"/>
                <a:cs typeface="Times New Roman"/>
              </a:rPr>
              <a:t>розчини кислоти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борної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1-2 % </a:t>
            </a:r>
            <a:r>
              <a:rPr sz="1400" spc="-10" dirty="0">
                <a:latin typeface="Times New Roman"/>
                <a:cs typeface="Times New Roman"/>
              </a:rPr>
              <a:t>розчини </a:t>
            </a:r>
            <a:r>
              <a:rPr sz="1400" spc="-5" dirty="0">
                <a:latin typeface="Times New Roman"/>
                <a:cs typeface="Times New Roman"/>
              </a:rPr>
              <a:t>резорцину</a:t>
            </a:r>
            <a:endParaRPr sz="1400">
              <a:latin typeface="Times New Roman"/>
              <a:cs typeface="Times New Roman"/>
            </a:endParaRPr>
          </a:p>
          <a:p>
            <a:pPr marR="890905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0,25-1-2-3-5 % </a:t>
            </a:r>
            <a:r>
              <a:rPr sz="1400" spc="-10" dirty="0">
                <a:latin typeface="Times New Roman"/>
                <a:cs typeface="Times New Roman"/>
              </a:rPr>
              <a:t>розчини левоміцетину  </a:t>
            </a:r>
            <a:r>
              <a:rPr sz="1400" spc="-5" dirty="0">
                <a:latin typeface="Times New Roman"/>
                <a:cs typeface="Times New Roman"/>
              </a:rPr>
              <a:t>4 % </a:t>
            </a:r>
            <a:r>
              <a:rPr sz="1400" spc="-10" dirty="0">
                <a:latin typeface="Times New Roman"/>
                <a:cs typeface="Times New Roman"/>
              </a:rPr>
              <a:t>розчин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таніну</a:t>
            </a:r>
            <a:endParaRPr sz="1400">
              <a:latin typeface="Times New Roman"/>
              <a:cs typeface="Times New Roman"/>
            </a:endParaRPr>
          </a:p>
          <a:p>
            <a:pPr marR="1925955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2 % спирт </a:t>
            </a:r>
            <a:r>
              <a:rPr sz="1400" spc="-10" dirty="0">
                <a:latin typeface="Times New Roman"/>
                <a:cs typeface="Times New Roman"/>
              </a:rPr>
              <a:t>камфорний  </a:t>
            </a:r>
            <a:r>
              <a:rPr sz="1400" spc="-5" dirty="0">
                <a:latin typeface="Times New Roman"/>
                <a:cs typeface="Times New Roman"/>
              </a:rPr>
              <a:t>10 % </a:t>
            </a:r>
            <a:r>
              <a:rPr sz="1400" spc="-10" dirty="0">
                <a:latin typeface="Times New Roman"/>
                <a:cs typeface="Times New Roman"/>
              </a:rPr>
              <a:t>спирт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мурашковий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84243" y="3861434"/>
            <a:ext cx="5029200" cy="441198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3984243" y="3861435"/>
            <a:ext cx="5029200" cy="420628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25"/>
              </a:lnSpc>
            </a:pPr>
            <a:r>
              <a:rPr sz="1400" spc="-5" dirty="0">
                <a:latin typeface="Times New Roman"/>
                <a:cs typeface="Times New Roman"/>
              </a:rPr>
              <a:t>1-2 % </a:t>
            </a:r>
            <a:r>
              <a:rPr sz="1400" spc="-10" dirty="0">
                <a:latin typeface="Times New Roman"/>
                <a:cs typeface="Times New Roman"/>
              </a:rPr>
              <a:t>розчини діамантового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зеленого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1 % </a:t>
            </a:r>
            <a:r>
              <a:rPr sz="1400" spc="-5" dirty="0">
                <a:latin typeface="Times New Roman"/>
                <a:cs typeface="Times New Roman"/>
              </a:rPr>
              <a:t>розчин </a:t>
            </a:r>
            <a:r>
              <a:rPr sz="1400" spc="-10" dirty="0">
                <a:latin typeface="Times New Roman"/>
                <a:cs typeface="Times New Roman"/>
              </a:rPr>
              <a:t>метиленового блакитного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025140" y="1446657"/>
            <a:ext cx="959273" cy="76200"/>
          </a:xfrm>
          <a:custGeom>
            <a:avLst/>
            <a:gdLst/>
            <a:ahLst/>
            <a:cxnLst/>
            <a:rect l="l" t="t" r="r" b="b"/>
            <a:pathLst>
              <a:path w="719455" h="76200">
                <a:moveTo>
                  <a:pt x="643127" y="0"/>
                </a:moveTo>
                <a:lnTo>
                  <a:pt x="643127" y="76200"/>
                </a:lnTo>
                <a:lnTo>
                  <a:pt x="706627" y="44450"/>
                </a:lnTo>
                <a:lnTo>
                  <a:pt x="655827" y="44450"/>
                </a:lnTo>
                <a:lnTo>
                  <a:pt x="655827" y="31750"/>
                </a:lnTo>
                <a:lnTo>
                  <a:pt x="706627" y="31750"/>
                </a:lnTo>
                <a:lnTo>
                  <a:pt x="643127" y="0"/>
                </a:lnTo>
                <a:close/>
              </a:path>
              <a:path w="719455" h="76200">
                <a:moveTo>
                  <a:pt x="64312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43127" y="44450"/>
                </a:lnTo>
                <a:lnTo>
                  <a:pt x="643127" y="31750"/>
                </a:lnTo>
                <a:close/>
              </a:path>
              <a:path w="719455" h="76200">
                <a:moveTo>
                  <a:pt x="706627" y="31750"/>
                </a:moveTo>
                <a:lnTo>
                  <a:pt x="655827" y="31750"/>
                </a:lnTo>
                <a:lnTo>
                  <a:pt x="655827" y="44450"/>
                </a:lnTo>
                <a:lnTo>
                  <a:pt x="706627" y="44450"/>
                </a:lnTo>
                <a:lnTo>
                  <a:pt x="719327" y="38100"/>
                </a:lnTo>
                <a:lnTo>
                  <a:pt x="70662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25140" y="2022729"/>
            <a:ext cx="959273" cy="76200"/>
          </a:xfrm>
          <a:custGeom>
            <a:avLst/>
            <a:gdLst/>
            <a:ahLst/>
            <a:cxnLst/>
            <a:rect l="l" t="t" r="r" b="b"/>
            <a:pathLst>
              <a:path w="719455" h="76200">
                <a:moveTo>
                  <a:pt x="643127" y="0"/>
                </a:moveTo>
                <a:lnTo>
                  <a:pt x="643127" y="76200"/>
                </a:lnTo>
                <a:lnTo>
                  <a:pt x="706627" y="44450"/>
                </a:lnTo>
                <a:lnTo>
                  <a:pt x="655827" y="44450"/>
                </a:lnTo>
                <a:lnTo>
                  <a:pt x="655827" y="31750"/>
                </a:lnTo>
                <a:lnTo>
                  <a:pt x="706627" y="31750"/>
                </a:lnTo>
                <a:lnTo>
                  <a:pt x="643127" y="0"/>
                </a:lnTo>
                <a:close/>
              </a:path>
              <a:path w="719455" h="76200">
                <a:moveTo>
                  <a:pt x="64312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43127" y="44450"/>
                </a:lnTo>
                <a:lnTo>
                  <a:pt x="643127" y="31750"/>
                </a:lnTo>
                <a:close/>
              </a:path>
              <a:path w="719455" h="76200">
                <a:moveTo>
                  <a:pt x="706627" y="31750"/>
                </a:moveTo>
                <a:lnTo>
                  <a:pt x="655827" y="31750"/>
                </a:lnTo>
                <a:lnTo>
                  <a:pt x="655827" y="44450"/>
                </a:lnTo>
                <a:lnTo>
                  <a:pt x="706627" y="44450"/>
                </a:lnTo>
                <a:lnTo>
                  <a:pt x="719327" y="38100"/>
                </a:lnTo>
                <a:lnTo>
                  <a:pt x="70662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25140" y="3030854"/>
            <a:ext cx="959273" cy="76200"/>
          </a:xfrm>
          <a:custGeom>
            <a:avLst/>
            <a:gdLst/>
            <a:ahLst/>
            <a:cxnLst/>
            <a:rect l="l" t="t" r="r" b="b"/>
            <a:pathLst>
              <a:path w="719455" h="76200">
                <a:moveTo>
                  <a:pt x="643127" y="0"/>
                </a:moveTo>
                <a:lnTo>
                  <a:pt x="643127" y="76200"/>
                </a:lnTo>
                <a:lnTo>
                  <a:pt x="706627" y="44450"/>
                </a:lnTo>
                <a:lnTo>
                  <a:pt x="655827" y="44450"/>
                </a:lnTo>
                <a:lnTo>
                  <a:pt x="655827" y="31750"/>
                </a:lnTo>
                <a:lnTo>
                  <a:pt x="706627" y="31750"/>
                </a:lnTo>
                <a:lnTo>
                  <a:pt x="643127" y="0"/>
                </a:lnTo>
                <a:close/>
              </a:path>
              <a:path w="719455" h="76200">
                <a:moveTo>
                  <a:pt x="64312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43127" y="44450"/>
                </a:lnTo>
                <a:lnTo>
                  <a:pt x="643127" y="31750"/>
                </a:lnTo>
                <a:close/>
              </a:path>
              <a:path w="719455" h="76200">
                <a:moveTo>
                  <a:pt x="706627" y="31750"/>
                </a:moveTo>
                <a:lnTo>
                  <a:pt x="655827" y="31750"/>
                </a:lnTo>
                <a:lnTo>
                  <a:pt x="655827" y="44450"/>
                </a:lnTo>
                <a:lnTo>
                  <a:pt x="706627" y="44450"/>
                </a:lnTo>
                <a:lnTo>
                  <a:pt x="719327" y="38100"/>
                </a:lnTo>
                <a:lnTo>
                  <a:pt x="70662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25140" y="4038980"/>
            <a:ext cx="959273" cy="76200"/>
          </a:xfrm>
          <a:custGeom>
            <a:avLst/>
            <a:gdLst/>
            <a:ahLst/>
            <a:cxnLst/>
            <a:rect l="l" t="t" r="r" b="b"/>
            <a:pathLst>
              <a:path w="719455" h="76200">
                <a:moveTo>
                  <a:pt x="643127" y="0"/>
                </a:moveTo>
                <a:lnTo>
                  <a:pt x="643127" y="76200"/>
                </a:lnTo>
                <a:lnTo>
                  <a:pt x="706627" y="44450"/>
                </a:lnTo>
                <a:lnTo>
                  <a:pt x="655827" y="44450"/>
                </a:lnTo>
                <a:lnTo>
                  <a:pt x="655827" y="31750"/>
                </a:lnTo>
                <a:lnTo>
                  <a:pt x="706627" y="31750"/>
                </a:lnTo>
                <a:lnTo>
                  <a:pt x="643127" y="0"/>
                </a:lnTo>
                <a:close/>
              </a:path>
              <a:path w="719455" h="76200">
                <a:moveTo>
                  <a:pt x="64312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43127" y="44450"/>
                </a:lnTo>
                <a:lnTo>
                  <a:pt x="643127" y="31750"/>
                </a:lnTo>
                <a:close/>
              </a:path>
              <a:path w="719455" h="76200">
                <a:moveTo>
                  <a:pt x="706627" y="31750"/>
                </a:moveTo>
                <a:lnTo>
                  <a:pt x="655827" y="31750"/>
                </a:lnTo>
                <a:lnTo>
                  <a:pt x="655827" y="44450"/>
                </a:lnTo>
                <a:lnTo>
                  <a:pt x="706627" y="44450"/>
                </a:lnTo>
                <a:lnTo>
                  <a:pt x="719327" y="38100"/>
                </a:lnTo>
                <a:lnTo>
                  <a:pt x="70662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52177" y="5386197"/>
            <a:ext cx="370840" cy="0"/>
          </a:xfrm>
          <a:custGeom>
            <a:avLst/>
            <a:gdLst/>
            <a:ahLst/>
            <a:cxnLst/>
            <a:rect l="l" t="t" r="r" b="b"/>
            <a:pathLst>
              <a:path w="278129">
                <a:moveTo>
                  <a:pt x="0" y="0"/>
                </a:moveTo>
                <a:lnTo>
                  <a:pt x="277546" y="0"/>
                </a:lnTo>
              </a:path>
            </a:pathLst>
          </a:custGeom>
          <a:ln w="116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1120" y="4392930"/>
            <a:ext cx="11606953" cy="1101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9705" indent="-142240">
              <a:lnSpc>
                <a:spcPct val="100000"/>
              </a:lnSpc>
              <a:spcBef>
                <a:spcPts val="95"/>
              </a:spcBef>
              <a:buSzPct val="92857"/>
              <a:buFont typeface="Wingdings"/>
              <a:buChar char=""/>
              <a:tabLst>
                <a:tab pos="180340" algn="l"/>
              </a:tabLst>
            </a:pP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КЗО при розчиненні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сухих речовин,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які прописані в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кількості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більш 3 %, в спиртових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розчинах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не</a:t>
            </a:r>
            <a:r>
              <a:rPr sz="1400" spc="25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CC0000"/>
                </a:solidFill>
                <a:latin typeface="Times New Roman"/>
                <a:cs typeface="Times New Roman"/>
              </a:rPr>
              <a:t>враховують;</a:t>
            </a:r>
            <a:endParaRPr sz="1400">
              <a:latin typeface="Times New Roman"/>
              <a:cs typeface="Times New Roman"/>
            </a:endParaRPr>
          </a:p>
          <a:p>
            <a:pPr marL="322580" marR="30480" lvl="1" indent="-44450">
              <a:lnSpc>
                <a:spcPct val="100000"/>
              </a:lnSpc>
              <a:spcBef>
                <a:spcPts val="20"/>
              </a:spcBef>
              <a:buSzPct val="92857"/>
              <a:buFont typeface="Wingdings"/>
              <a:buChar char=""/>
              <a:tabLst>
                <a:tab pos="420370" algn="l"/>
              </a:tabLst>
            </a:pP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За відсутністю в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аптеці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етанолу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необхідної концентрації </a:t>
            </a:r>
            <a:r>
              <a:rPr sz="1400" spc="-15" dirty="0">
                <a:solidFill>
                  <a:srgbClr val="CC0000"/>
                </a:solidFill>
                <a:latin typeface="Times New Roman"/>
                <a:cs typeface="Times New Roman"/>
              </a:rPr>
              <a:t>його готують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зі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спирту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більш </a:t>
            </a:r>
            <a:r>
              <a:rPr sz="1400" spc="-15" dirty="0">
                <a:solidFill>
                  <a:srgbClr val="CC0000"/>
                </a:solidFill>
                <a:latin typeface="Times New Roman"/>
                <a:cs typeface="Times New Roman"/>
              </a:rPr>
              <a:t>високої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концентрації, 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за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допомогою алкоголеметричних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таблиць № 3, 4, 5 </a:t>
            </a:r>
            <a:r>
              <a:rPr sz="1400" spc="-90" dirty="0">
                <a:solidFill>
                  <a:srgbClr val="CC0000"/>
                </a:solidFill>
                <a:latin typeface="Times New Roman"/>
                <a:cs typeface="Times New Roman"/>
              </a:rPr>
              <a:t>ДФУ,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або </a:t>
            </a:r>
            <a:r>
              <a:rPr sz="1400" spc="-15" dirty="0">
                <a:solidFill>
                  <a:srgbClr val="CC0000"/>
                </a:solidFill>
                <a:latin typeface="Times New Roman"/>
                <a:cs typeface="Times New Roman"/>
              </a:rPr>
              <a:t>розраховують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кількість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спирту </a:t>
            </a:r>
            <a:r>
              <a:rPr sz="1400" spc="-5" dirty="0">
                <a:solidFill>
                  <a:srgbClr val="CC0000"/>
                </a:solidFill>
                <a:latin typeface="Times New Roman"/>
                <a:cs typeface="Times New Roman"/>
              </a:rPr>
              <a:t>за</a:t>
            </a:r>
            <a:r>
              <a:rPr sz="1400" spc="29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CC0000"/>
                </a:solidFill>
                <a:latin typeface="Times New Roman"/>
                <a:cs typeface="Times New Roman"/>
              </a:rPr>
              <a:t>формулою: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R="206375" algn="ctr">
              <a:lnSpc>
                <a:spcPct val="100000"/>
              </a:lnSpc>
              <a:spcBef>
                <a:spcPts val="5"/>
              </a:spcBef>
            </a:pPr>
            <a:r>
              <a:rPr sz="1650" i="1" spc="620" dirty="0">
                <a:latin typeface="Times New Roman"/>
                <a:cs typeface="Times New Roman"/>
              </a:rPr>
              <a:t>X </a:t>
            </a:r>
            <a:r>
              <a:rPr sz="1650" spc="560" dirty="0">
                <a:latin typeface="Symbol"/>
                <a:cs typeface="Symbol"/>
              </a:rPr>
              <a:t></a:t>
            </a:r>
            <a:r>
              <a:rPr sz="1650" spc="560" dirty="0">
                <a:latin typeface="Times New Roman"/>
                <a:cs typeface="Times New Roman"/>
              </a:rPr>
              <a:t> </a:t>
            </a:r>
            <a:r>
              <a:rPr sz="1650" i="1" spc="620" dirty="0">
                <a:latin typeface="Times New Roman"/>
                <a:cs typeface="Times New Roman"/>
              </a:rPr>
              <a:t>V</a:t>
            </a:r>
            <a:r>
              <a:rPr sz="1650" i="1" spc="-70" dirty="0">
                <a:latin typeface="Times New Roman"/>
                <a:cs typeface="Times New Roman"/>
              </a:rPr>
              <a:t> </a:t>
            </a:r>
            <a:r>
              <a:rPr sz="1650" spc="254" dirty="0">
                <a:latin typeface="Symbol"/>
                <a:cs typeface="Symbol"/>
              </a:rPr>
              <a:t></a:t>
            </a:r>
            <a:r>
              <a:rPr sz="1650" spc="254" dirty="0">
                <a:latin typeface="Times New Roman"/>
                <a:cs typeface="Times New Roman"/>
              </a:rPr>
              <a:t> </a:t>
            </a:r>
            <a:r>
              <a:rPr sz="2475" i="1" spc="930" baseline="35353" dirty="0">
                <a:latin typeface="Times New Roman"/>
                <a:cs typeface="Times New Roman"/>
              </a:rPr>
              <a:t>B</a:t>
            </a:r>
            <a:endParaRPr sz="2475" baseline="35353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61734" y="5384032"/>
            <a:ext cx="6508327" cy="1312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26415" algn="ctr">
              <a:lnSpc>
                <a:spcPct val="100000"/>
              </a:lnSpc>
              <a:spcBef>
                <a:spcPts val="125"/>
              </a:spcBef>
            </a:pPr>
            <a:r>
              <a:rPr sz="1650" i="1" spc="620" dirty="0"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  <a:p>
            <a:pPr marR="346075" algn="ctr">
              <a:lnSpc>
                <a:spcPct val="100000"/>
              </a:lnSpc>
              <a:spcBef>
                <a:spcPts val="1405"/>
              </a:spcBef>
              <a:tabLst>
                <a:tab pos="351790" algn="l"/>
              </a:tabLst>
            </a:pPr>
            <a:r>
              <a:rPr sz="1400" spc="-5" dirty="0">
                <a:latin typeface="Times New Roman"/>
                <a:cs typeface="Times New Roman"/>
              </a:rPr>
              <a:t>де:	Х – кількість </a:t>
            </a:r>
            <a:r>
              <a:rPr sz="1400" spc="-10" dirty="0">
                <a:latin typeface="Times New Roman"/>
                <a:cs typeface="Times New Roman"/>
              </a:rPr>
              <a:t>міцного </a:t>
            </a:r>
            <a:r>
              <a:rPr sz="1400" spc="-30" dirty="0">
                <a:latin typeface="Times New Roman"/>
                <a:cs typeface="Times New Roman"/>
              </a:rPr>
              <a:t>спирту,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мл;</a:t>
            </a:r>
            <a:endParaRPr sz="1400">
              <a:latin typeface="Times New Roman"/>
              <a:cs typeface="Times New Roman"/>
            </a:endParaRPr>
          </a:p>
          <a:p>
            <a:pPr marL="521970" marR="518159" algn="ctr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V – кількість етанолу </a:t>
            </a:r>
            <a:r>
              <a:rPr sz="1400" spc="-10" dirty="0">
                <a:latin typeface="Times New Roman"/>
                <a:cs typeface="Times New Roman"/>
              </a:rPr>
              <a:t>необхідної концентрації, </a:t>
            </a:r>
            <a:r>
              <a:rPr sz="1400" spc="-5" dirty="0">
                <a:latin typeface="Times New Roman"/>
                <a:cs typeface="Times New Roman"/>
              </a:rPr>
              <a:t>мл;  В – </a:t>
            </a:r>
            <a:r>
              <a:rPr sz="1400" spc="-10" dirty="0">
                <a:latin typeface="Times New Roman"/>
                <a:cs typeface="Times New Roman"/>
              </a:rPr>
              <a:t>необхідна концентрація </a:t>
            </a:r>
            <a:r>
              <a:rPr sz="1400" spc="-30" dirty="0">
                <a:latin typeface="Times New Roman"/>
                <a:cs typeface="Times New Roman"/>
              </a:rPr>
              <a:t>спирту,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%;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Times New Roman"/>
                <a:cs typeface="Times New Roman"/>
              </a:rPr>
              <a:t>А – </a:t>
            </a:r>
            <a:r>
              <a:rPr sz="1400" spc="-10" dirty="0">
                <a:latin typeface="Times New Roman"/>
                <a:cs typeface="Times New Roman"/>
              </a:rPr>
              <a:t>концентрація міцного </a:t>
            </a:r>
            <a:r>
              <a:rPr sz="1400" spc="-30" dirty="0">
                <a:latin typeface="Times New Roman"/>
                <a:cs typeface="Times New Roman"/>
              </a:rPr>
              <a:t>спирту, </a:t>
            </a:r>
            <a:r>
              <a:rPr sz="1400" spc="-5" dirty="0">
                <a:latin typeface="Times New Roman"/>
                <a:cs typeface="Times New Roman"/>
              </a:rPr>
              <a:t>який підлягає розведенню,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%.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46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17727" y="2661667"/>
            <a:ext cx="1232747" cy="813435"/>
            <a:chOff x="463295" y="2661666"/>
            <a:chExt cx="924560" cy="813435"/>
          </a:xfrm>
        </p:grpSpPr>
        <p:sp>
          <p:nvSpPr>
            <p:cNvPr id="4" name="object 4"/>
            <p:cNvSpPr/>
            <p:nvPr/>
          </p:nvSpPr>
          <p:spPr>
            <a:xfrm>
              <a:off x="468248" y="2666619"/>
              <a:ext cx="914400" cy="803275"/>
            </a:xfrm>
            <a:custGeom>
              <a:avLst/>
              <a:gdLst/>
              <a:ahLst/>
              <a:cxnLst/>
              <a:rect l="l" t="t" r="r" b="b"/>
              <a:pathLst>
                <a:path w="914400" h="803275">
                  <a:moveTo>
                    <a:pt x="685838" y="0"/>
                  </a:moveTo>
                  <a:lnTo>
                    <a:pt x="685838" y="200786"/>
                  </a:lnTo>
                  <a:lnTo>
                    <a:pt x="0" y="200786"/>
                  </a:lnTo>
                  <a:lnTo>
                    <a:pt x="114274" y="401573"/>
                  </a:lnTo>
                  <a:lnTo>
                    <a:pt x="0" y="602360"/>
                  </a:lnTo>
                  <a:lnTo>
                    <a:pt x="685838" y="602360"/>
                  </a:lnTo>
                  <a:lnTo>
                    <a:pt x="685838" y="803147"/>
                  </a:lnTo>
                  <a:lnTo>
                    <a:pt x="914400" y="401573"/>
                  </a:lnTo>
                  <a:lnTo>
                    <a:pt x="685838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8248" y="2666619"/>
              <a:ext cx="914400" cy="803275"/>
            </a:xfrm>
            <a:custGeom>
              <a:avLst/>
              <a:gdLst/>
              <a:ahLst/>
              <a:cxnLst/>
              <a:rect l="l" t="t" r="r" b="b"/>
              <a:pathLst>
                <a:path w="914400" h="803275">
                  <a:moveTo>
                    <a:pt x="0" y="200786"/>
                  </a:moveTo>
                  <a:lnTo>
                    <a:pt x="685838" y="200786"/>
                  </a:lnTo>
                  <a:lnTo>
                    <a:pt x="685838" y="0"/>
                  </a:lnTo>
                  <a:lnTo>
                    <a:pt x="914400" y="401573"/>
                  </a:lnTo>
                  <a:lnTo>
                    <a:pt x="685838" y="803147"/>
                  </a:lnTo>
                  <a:lnTo>
                    <a:pt x="685838" y="602360"/>
                  </a:lnTo>
                  <a:lnTo>
                    <a:pt x="0" y="602360"/>
                  </a:lnTo>
                  <a:lnTo>
                    <a:pt x="114274" y="401573"/>
                  </a:lnTo>
                  <a:lnTo>
                    <a:pt x="0" y="20078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95097" y="2844546"/>
            <a:ext cx="676487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latin typeface="Times New Roman"/>
                <a:cs typeface="Times New Roman"/>
              </a:rPr>
              <a:t>NB!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7428" y="2630043"/>
            <a:ext cx="9456928" cy="86486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027428" y="2630043"/>
            <a:ext cx="9457267" cy="641842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121920" marR="119380" algn="ctr">
              <a:lnSpc>
                <a:spcPts val="1680"/>
              </a:lnSpc>
              <a:spcBef>
                <a:spcPts val="5"/>
              </a:spcBef>
            </a:pPr>
            <a:r>
              <a:rPr sz="1400" b="1" spc="-5" dirty="0">
                <a:latin typeface="Times New Roman"/>
                <a:cs typeface="Times New Roman"/>
              </a:rPr>
              <a:t>Не </a:t>
            </a:r>
            <a:r>
              <a:rPr sz="1400" b="1" spc="-10" dirty="0">
                <a:latin typeface="Times New Roman"/>
                <a:cs typeface="Times New Roman"/>
              </a:rPr>
              <a:t>дозволяється </a:t>
            </a:r>
            <a:r>
              <a:rPr sz="1400" b="1" spc="-20" dirty="0">
                <a:latin typeface="Times New Roman"/>
                <a:cs typeface="Times New Roman"/>
              </a:rPr>
              <a:t>розраховувати </a:t>
            </a:r>
            <a:r>
              <a:rPr sz="1400" b="1" spc="-10" dirty="0">
                <a:latin typeface="Times New Roman"/>
                <a:cs typeface="Times New Roman"/>
              </a:rPr>
              <a:t>кількість </a:t>
            </a:r>
            <a:r>
              <a:rPr sz="1400" b="1" spc="-15" dirty="0">
                <a:latin typeface="Times New Roman"/>
                <a:cs typeface="Times New Roman"/>
              </a:rPr>
              <a:t>води </a:t>
            </a:r>
            <a:r>
              <a:rPr sz="1400" b="1" spc="-10" dirty="0">
                <a:latin typeface="Times New Roman"/>
                <a:cs typeface="Times New Roman"/>
              </a:rPr>
              <a:t>очищеної </a:t>
            </a:r>
            <a:r>
              <a:rPr sz="1400" b="1" spc="-5" dirty="0">
                <a:latin typeface="Times New Roman"/>
                <a:cs typeface="Times New Roman"/>
              </a:rPr>
              <a:t>за </a:t>
            </a:r>
            <a:r>
              <a:rPr sz="1400" b="1" spc="-10" dirty="0">
                <a:latin typeface="Times New Roman"/>
                <a:cs typeface="Times New Roman"/>
              </a:rPr>
              <a:t>різницею </a:t>
            </a:r>
            <a:r>
              <a:rPr sz="1400" b="1" spc="-5" dirty="0">
                <a:latin typeface="Times New Roman"/>
                <a:cs typeface="Times New Roman"/>
              </a:rPr>
              <a:t>об’ємів етанолу  </a:t>
            </a:r>
            <a:r>
              <a:rPr sz="1400" b="1" spc="-10" dirty="0">
                <a:latin typeface="Times New Roman"/>
                <a:cs typeface="Times New Roman"/>
              </a:rPr>
              <a:t>необхідної </a:t>
            </a:r>
            <a:r>
              <a:rPr sz="1400" b="1" spc="-5" dirty="0">
                <a:latin typeface="Times New Roman"/>
                <a:cs typeface="Times New Roman"/>
              </a:rPr>
              <a:t>концентрації і </a:t>
            </a:r>
            <a:r>
              <a:rPr sz="1400" b="1" spc="-10" dirty="0">
                <a:latin typeface="Times New Roman"/>
                <a:cs typeface="Times New Roman"/>
              </a:rPr>
              <a:t>міцного </a:t>
            </a:r>
            <a:r>
              <a:rPr sz="1400" b="1" spc="-20" dirty="0">
                <a:latin typeface="Times New Roman"/>
                <a:cs typeface="Times New Roman"/>
              </a:rPr>
              <a:t>етанолу, </a:t>
            </a:r>
            <a:r>
              <a:rPr sz="1400" b="1" spc="-15" dirty="0">
                <a:latin typeface="Times New Roman"/>
                <a:cs typeface="Times New Roman"/>
              </a:rPr>
              <a:t>бо </a:t>
            </a:r>
            <a:r>
              <a:rPr sz="1400" b="1" spc="-5" dirty="0">
                <a:latin typeface="Times New Roman"/>
                <a:cs typeface="Times New Roman"/>
              </a:rPr>
              <a:t>при </a:t>
            </a:r>
            <a:r>
              <a:rPr sz="1400" b="1" spc="-10" dirty="0">
                <a:latin typeface="Times New Roman"/>
                <a:cs typeface="Times New Roman"/>
              </a:rPr>
              <a:t>цьому </a:t>
            </a:r>
            <a:r>
              <a:rPr sz="1400" b="1" spc="-5" dirty="0">
                <a:latin typeface="Times New Roman"/>
                <a:cs typeface="Times New Roman"/>
              </a:rPr>
              <a:t>не </a:t>
            </a:r>
            <a:r>
              <a:rPr sz="1400" b="1" spc="-15" dirty="0">
                <a:latin typeface="Times New Roman"/>
                <a:cs typeface="Times New Roman"/>
              </a:rPr>
              <a:t>враховується </a:t>
            </a:r>
            <a:r>
              <a:rPr sz="1400" b="1" spc="-10" dirty="0">
                <a:latin typeface="Times New Roman"/>
                <a:cs typeface="Times New Roman"/>
              </a:rPr>
              <a:t>зменшення  </a:t>
            </a:r>
            <a:r>
              <a:rPr sz="1400" b="1" spc="-5" dirty="0">
                <a:latin typeface="Times New Roman"/>
                <a:cs typeface="Times New Roman"/>
              </a:rPr>
              <a:t>об’єму </a:t>
            </a:r>
            <a:r>
              <a:rPr sz="1400" b="1" spc="-15" dirty="0">
                <a:latin typeface="Times New Roman"/>
                <a:cs typeface="Times New Roman"/>
              </a:rPr>
              <a:t>водно-спиртового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розчину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25"/>
              </a:lnSpc>
            </a:pPr>
            <a:r>
              <a:rPr sz="1400" b="1" spc="-5" dirty="0">
                <a:latin typeface="Times New Roman"/>
                <a:cs typeface="Times New Roman"/>
              </a:rPr>
              <a:t>(явище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контракції)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02722" y="3777488"/>
            <a:ext cx="4593167" cy="10922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502920" marR="680085" indent="-490855">
              <a:lnSpc>
                <a:spcPts val="2000"/>
              </a:lnSpc>
              <a:spcBef>
                <a:spcPts val="300"/>
              </a:spcBef>
              <a:tabLst>
                <a:tab pos="654050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Rp.:		Acidi salicylici </a:t>
            </a:r>
            <a:r>
              <a:rPr sz="1800" b="1" dirty="0">
                <a:latin typeface="Times New Roman"/>
                <a:cs typeface="Times New Roman"/>
              </a:rPr>
              <a:t>0,3 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Spiritus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aethуlici 30</a:t>
            </a:r>
            <a:r>
              <a:rPr sz="1800" b="1" u="heavy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ml</a:t>
            </a:r>
            <a:endParaRPr sz="1800">
              <a:latin typeface="Times New Roman"/>
              <a:cs typeface="Times New Roman"/>
            </a:endParaRPr>
          </a:p>
          <a:p>
            <a:pPr marL="12700" marR="5080" indent="419100">
              <a:lnSpc>
                <a:spcPts val="1960"/>
              </a:lnSpc>
              <a:spcBef>
                <a:spcPts val="305"/>
              </a:spcBef>
            </a:pPr>
            <a:r>
              <a:rPr sz="1800" b="1" dirty="0">
                <a:latin typeface="Times New Roman"/>
                <a:cs typeface="Times New Roman"/>
              </a:rPr>
              <a:t>M.D. </a:t>
            </a:r>
            <a:r>
              <a:rPr sz="1800" b="1" spc="-5" dirty="0">
                <a:latin typeface="Times New Roman"/>
                <a:cs typeface="Times New Roman"/>
              </a:rPr>
              <a:t>S. </a:t>
            </a:r>
            <a:r>
              <a:rPr sz="1800" b="1" spc="-15" dirty="0">
                <a:latin typeface="Times New Roman"/>
                <a:cs typeface="Times New Roman"/>
              </a:rPr>
              <a:t>Протирати </a:t>
            </a:r>
            <a:r>
              <a:rPr sz="1800" b="1" spc="-5" dirty="0">
                <a:latin typeface="Times New Roman"/>
                <a:cs typeface="Times New Roman"/>
              </a:rPr>
              <a:t>ступні ніг  </a:t>
            </a:r>
            <a:r>
              <a:rPr sz="1800" b="1" dirty="0">
                <a:latin typeface="Times New Roman"/>
                <a:cs typeface="Times New Roman"/>
              </a:rPr>
              <a:t>Підпис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лікаря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59961" y="4569714"/>
            <a:ext cx="1822027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Штамп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ЛПУ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985" y="5471921"/>
            <a:ext cx="931417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Times New Roman"/>
                <a:cs typeface="Times New Roman"/>
              </a:rPr>
              <a:t>Даний лікарський препарат </a:t>
            </a:r>
            <a:r>
              <a:rPr sz="1400" spc="-5" dirty="0">
                <a:latin typeface="Times New Roman"/>
                <a:cs typeface="Times New Roman"/>
              </a:rPr>
              <a:t>– спиртовий </a:t>
            </a:r>
            <a:r>
              <a:rPr sz="1400" spc="-10" dirty="0">
                <a:latin typeface="Times New Roman"/>
                <a:cs typeface="Times New Roman"/>
              </a:rPr>
              <a:t>розчин </a:t>
            </a:r>
            <a:r>
              <a:rPr sz="1400" spc="-5" dirty="0">
                <a:latin typeface="Times New Roman"/>
                <a:cs typeface="Times New Roman"/>
              </a:rPr>
              <a:t>для </a:t>
            </a:r>
            <a:r>
              <a:rPr sz="1400" spc="-10" dirty="0">
                <a:latin typeface="Times New Roman"/>
                <a:cs typeface="Times New Roman"/>
              </a:rPr>
              <a:t>зовнішнього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застосування.</a:t>
            </a:r>
            <a:endParaRPr sz="1400">
              <a:latin typeface="Times New Roman"/>
              <a:cs typeface="Times New Roman"/>
            </a:endParaRPr>
          </a:p>
          <a:p>
            <a:pPr marL="56515" marR="5080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Згідно </a:t>
            </a:r>
            <a:r>
              <a:rPr sz="1400" spc="-10" dirty="0">
                <a:latin typeface="Times New Roman"/>
                <a:cs typeface="Times New Roman"/>
              </a:rPr>
              <a:t>нормативно-технічної </a:t>
            </a:r>
            <a:r>
              <a:rPr sz="1400" spc="-5" dirty="0">
                <a:latin typeface="Times New Roman"/>
                <a:cs typeface="Times New Roman"/>
              </a:rPr>
              <a:t>документації </a:t>
            </a:r>
            <a:r>
              <a:rPr sz="1400" spc="-10" dirty="0">
                <a:latin typeface="Times New Roman"/>
                <a:cs typeface="Times New Roman"/>
              </a:rPr>
              <a:t>(наказ </a:t>
            </a:r>
            <a:r>
              <a:rPr sz="1400" spc="-5" dirty="0">
                <a:latin typeface="Times New Roman"/>
                <a:cs typeface="Times New Roman"/>
              </a:rPr>
              <a:t>МОЗ </a:t>
            </a:r>
            <a:r>
              <a:rPr sz="1400" spc="-20" dirty="0">
                <a:latin typeface="Times New Roman"/>
                <a:cs typeface="Times New Roman"/>
              </a:rPr>
              <a:t>України </a:t>
            </a:r>
            <a:r>
              <a:rPr sz="1400" spc="-5" dirty="0">
                <a:latin typeface="Times New Roman"/>
                <a:cs typeface="Times New Roman"/>
              </a:rPr>
              <a:t>№ 197) прописаний </a:t>
            </a:r>
            <a:r>
              <a:rPr sz="1400" spc="-10" dirty="0">
                <a:latin typeface="Times New Roman"/>
                <a:cs typeface="Times New Roman"/>
              </a:rPr>
              <a:t>розчин  </a:t>
            </a:r>
            <a:r>
              <a:rPr sz="1400" spc="-15" dirty="0">
                <a:latin typeface="Times New Roman"/>
                <a:cs typeface="Times New Roman"/>
              </a:rPr>
              <a:t>готують </a:t>
            </a:r>
            <a:r>
              <a:rPr sz="1400" spc="-5" dirty="0">
                <a:latin typeface="Times New Roman"/>
                <a:cs typeface="Times New Roman"/>
              </a:rPr>
              <a:t>на 70 %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етанолі.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476495" y="183134"/>
            <a:ext cx="3350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3. </a:t>
            </a:r>
            <a:r>
              <a:rPr sz="1800" b="1" spc="-15" dirty="0">
                <a:latin typeface="Times New Roman"/>
                <a:cs typeface="Times New Roman"/>
              </a:rPr>
              <a:t>НЕВОДНІ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РОЗЧИНИ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4085" y="742695"/>
            <a:ext cx="10662073" cy="11817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Times New Roman"/>
                <a:cs typeface="Times New Roman"/>
              </a:rPr>
              <a:t>Для </a:t>
            </a:r>
            <a:r>
              <a:rPr sz="1400" spc="-10" dirty="0">
                <a:latin typeface="Times New Roman"/>
                <a:cs typeface="Times New Roman"/>
              </a:rPr>
              <a:t>розрахунку кількості </a:t>
            </a:r>
            <a:r>
              <a:rPr sz="1400" spc="-5" dirty="0">
                <a:latin typeface="Times New Roman"/>
                <a:cs typeface="Times New Roman"/>
              </a:rPr>
              <a:t>етанолу і </a:t>
            </a: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10" dirty="0">
                <a:latin typeface="Times New Roman"/>
                <a:cs typeface="Times New Roman"/>
              </a:rPr>
              <a:t>застосовують алкоголеметричні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таблиці:</a:t>
            </a:r>
            <a:endParaRPr sz="1400">
              <a:latin typeface="Times New Roman"/>
              <a:cs typeface="Times New Roman"/>
            </a:endParaRPr>
          </a:p>
          <a:p>
            <a:pPr marL="25400" marR="1075055">
              <a:lnSpc>
                <a:spcPct val="100000"/>
              </a:lnSpc>
              <a:spcBef>
                <a:spcPts val="1130"/>
              </a:spcBef>
            </a:pP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Таблиця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№3</a:t>
            </a:r>
            <a:r>
              <a:rPr sz="1400" spc="-5" dirty="0">
                <a:latin typeface="Times New Roman"/>
                <a:cs typeface="Times New Roman"/>
              </a:rPr>
              <a:t> – кількість </a:t>
            </a: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5" dirty="0">
                <a:latin typeface="Times New Roman"/>
                <a:cs typeface="Times New Roman"/>
              </a:rPr>
              <a:t>для розведення на 1 л </a:t>
            </a:r>
            <a:r>
              <a:rPr sz="1400" spc="-10" dirty="0">
                <a:latin typeface="Times New Roman"/>
                <a:cs typeface="Times New Roman"/>
              </a:rPr>
              <a:t>міцного спирту </a:t>
            </a:r>
            <a:r>
              <a:rPr sz="1400" spc="-5" dirty="0">
                <a:latin typeface="Times New Roman"/>
                <a:cs typeface="Times New Roman"/>
              </a:rPr>
              <a:t>для отримання етанолу  </a:t>
            </a:r>
            <a:r>
              <a:rPr sz="1400" spc="-10" dirty="0">
                <a:latin typeface="Times New Roman"/>
                <a:cs typeface="Times New Roman"/>
              </a:rPr>
              <a:t>необхідної </a:t>
            </a:r>
            <a:r>
              <a:rPr sz="1400" dirty="0">
                <a:latin typeface="Times New Roman"/>
                <a:cs typeface="Times New Roman"/>
              </a:rPr>
              <a:t>міцності </a:t>
            </a:r>
            <a:r>
              <a:rPr sz="1400" spc="-5" dirty="0">
                <a:latin typeface="Times New Roman"/>
                <a:cs typeface="Times New Roman"/>
              </a:rPr>
              <a:t>при 20ºС</a:t>
            </a:r>
            <a:endParaRPr sz="1400">
              <a:latin typeface="Times New Roman"/>
              <a:cs typeface="Times New Roman"/>
            </a:endParaRPr>
          </a:p>
          <a:p>
            <a:pPr marL="25400" marR="5080">
              <a:lnSpc>
                <a:spcPct val="100000"/>
              </a:lnSpc>
              <a:spcBef>
                <a:spcPts val="530"/>
              </a:spcBef>
            </a:pP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Таблиця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№4</a:t>
            </a:r>
            <a:r>
              <a:rPr sz="1400" spc="-5" dirty="0">
                <a:latin typeface="Times New Roman"/>
                <a:cs typeface="Times New Roman"/>
              </a:rPr>
              <a:t> – кількість </a:t>
            </a:r>
            <a:r>
              <a:rPr sz="1400" spc="-15" dirty="0">
                <a:latin typeface="Times New Roman"/>
                <a:cs typeface="Times New Roman"/>
              </a:rPr>
              <a:t>води </a:t>
            </a:r>
            <a:r>
              <a:rPr sz="1400" spc="-5" dirty="0">
                <a:latin typeface="Times New Roman"/>
                <a:cs typeface="Times New Roman"/>
              </a:rPr>
              <a:t>і </a:t>
            </a:r>
            <a:r>
              <a:rPr sz="1400" spc="-10" dirty="0">
                <a:latin typeface="Times New Roman"/>
                <a:cs typeface="Times New Roman"/>
              </a:rPr>
              <a:t>спирту </a:t>
            </a:r>
            <a:r>
              <a:rPr sz="1400" spc="-5" dirty="0">
                <a:latin typeface="Times New Roman"/>
                <a:cs typeface="Times New Roman"/>
              </a:rPr>
              <a:t>різної </a:t>
            </a:r>
            <a:r>
              <a:rPr sz="1400" dirty="0">
                <a:latin typeface="Times New Roman"/>
                <a:cs typeface="Times New Roman"/>
              </a:rPr>
              <a:t>міцності, </a:t>
            </a:r>
            <a:r>
              <a:rPr sz="1400" spc="-5" dirty="0">
                <a:latin typeface="Times New Roman"/>
                <a:cs typeface="Times New Roman"/>
              </a:rPr>
              <a:t>які </a:t>
            </a:r>
            <a:r>
              <a:rPr sz="1400" spc="-10" dirty="0">
                <a:latin typeface="Times New Roman"/>
                <a:cs typeface="Times New Roman"/>
              </a:rPr>
              <a:t>необхідно змішати, </a:t>
            </a:r>
            <a:r>
              <a:rPr sz="1400" spc="-5" dirty="0">
                <a:latin typeface="Times New Roman"/>
                <a:cs typeface="Times New Roman"/>
              </a:rPr>
              <a:t>щоб </a:t>
            </a:r>
            <a:r>
              <a:rPr sz="1400" spc="-15" dirty="0">
                <a:latin typeface="Times New Roman"/>
                <a:cs typeface="Times New Roman"/>
              </a:rPr>
              <a:t>одержати </a:t>
            </a:r>
            <a:r>
              <a:rPr sz="1400" spc="-5" dirty="0">
                <a:latin typeface="Times New Roman"/>
                <a:cs typeface="Times New Roman"/>
              </a:rPr>
              <a:t>1 л міцністю  від 30 % до 90 %.</a:t>
            </a:r>
            <a:endParaRPr sz="14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780"/>
              </a:spcBef>
            </a:pP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Таблиця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№5</a:t>
            </a:r>
            <a:r>
              <a:rPr sz="1400" spc="-5" dirty="0">
                <a:latin typeface="Times New Roman"/>
                <a:cs typeface="Times New Roman"/>
              </a:rPr>
              <a:t> – для розведення етанолу більш </a:t>
            </a:r>
            <a:r>
              <a:rPr sz="1400" spc="-15" dirty="0">
                <a:latin typeface="Times New Roman"/>
                <a:cs typeface="Times New Roman"/>
              </a:rPr>
              <a:t>високої </a:t>
            </a:r>
            <a:r>
              <a:rPr sz="1400" spc="-10" dirty="0">
                <a:latin typeface="Times New Roman"/>
                <a:cs typeface="Times New Roman"/>
              </a:rPr>
              <a:t>концентрації </a:t>
            </a:r>
            <a:r>
              <a:rPr sz="1400" spc="-5" dirty="0">
                <a:latin typeface="Times New Roman"/>
                <a:cs typeface="Times New Roman"/>
              </a:rPr>
              <a:t>(95,1 –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96,7%).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17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24340" y="431546"/>
            <a:ext cx="3232573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3. </a:t>
            </a:r>
            <a:r>
              <a:rPr sz="1800" b="1" spc="-20" dirty="0">
                <a:latin typeface="Times New Roman"/>
                <a:cs typeface="Times New Roman"/>
              </a:rPr>
              <a:t>НЕВОДНІ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РОЗЧИНІ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87000" y="1334389"/>
          <a:ext cx="9888219" cy="4419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96272"/>
                <a:gridCol w="4991947"/>
              </a:tblGrid>
              <a:tr h="4419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91440" marR="1807845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ППК (зворотній</a:t>
                      </a:r>
                      <a:r>
                        <a:rPr sz="16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бік)  а)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етанолу 70 %:  Х=30</a:t>
                      </a:r>
                      <a:r>
                        <a:rPr sz="1400" spc="-5" dirty="0">
                          <a:latin typeface="Symbol"/>
                          <a:cs typeface="Symbol"/>
                        </a:rPr>
                        <a:t>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70/90=23,3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води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очищеної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– до 30</a:t>
                      </a:r>
                      <a:r>
                        <a:rPr sz="14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або за 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т.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№ 3 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(т.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22 у</a:t>
                      </a:r>
                      <a:r>
                        <a:rPr sz="14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посібнику)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 marR="60833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 1000 мл 90 % етанолу – 310 мл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води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 23,3 мл 90 % етанолу –</a:t>
                      </a:r>
                      <a:r>
                        <a:rPr sz="14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ts val="168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Х=7,22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 marR="125920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б)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т.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№ 4 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(т.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23 у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посібнику)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етанолу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 marR="589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 1000 мл 70 % етанолу – 778 мл 90 % 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спирту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 marR="160655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 30 мл 70 % етанолу – х 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Х=23,4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води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очищеної: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1000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мл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70 %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етанолу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– 240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мл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води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 marR="160655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 30 мл 70 % етанолу – х  Х=7,2 мл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ППК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(лицевій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бік)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tabLst>
                          <a:tab pos="2082164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Дата	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рец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350010" indent="-305435">
                        <a:lnSpc>
                          <a:spcPct val="100000"/>
                        </a:lnSpc>
                        <a:buSzPct val="114285"/>
                        <a:buAutoNum type="arabicPeriod"/>
                        <a:tabLst>
                          <a:tab pos="1350010" algn="l"/>
                          <a:tab pos="135064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Acidi salicylici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0,3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433830" marR="692150" indent="-734695">
                        <a:lnSpc>
                          <a:spcPct val="100000"/>
                        </a:lnSpc>
                        <a:tabLst>
                          <a:tab pos="966469" algn="l"/>
                        </a:tabLst>
                      </a:pP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4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Spiritus aethylici </a:t>
                      </a: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70 % 30</a:t>
                      </a:r>
                      <a:r>
                        <a:rPr sz="1400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ml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350" spc="7" baseline="-24691" dirty="0">
                          <a:latin typeface="Times New Roman"/>
                          <a:cs typeface="Times New Roman"/>
                        </a:rPr>
                        <a:t>заг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=30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ml 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Приготував 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Перевірив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00430" marR="625475" indent="146050">
                        <a:lnSpc>
                          <a:spcPct val="100000"/>
                        </a:lnSpc>
                        <a:buAutoNum type="arabicPeriod" startAt="2"/>
                        <a:tabLst>
                          <a:tab pos="1348740" algn="l"/>
                          <a:tab pos="13493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Acidi salicylici 0,3  Spiritus aethylici 90 % 27,3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ml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433830" marR="701040" indent="-725170">
                        <a:lnSpc>
                          <a:spcPct val="100000"/>
                        </a:lnSpc>
                        <a:tabLst>
                          <a:tab pos="965835" algn="l"/>
                          <a:tab pos="2413635" algn="l"/>
                        </a:tabLst>
                      </a:pP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4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Aquae</a:t>
                      </a:r>
                      <a:r>
                        <a:rPr sz="1400" u="sng" spc="3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purificatae	ad 30</a:t>
                      </a:r>
                      <a:r>
                        <a:rPr sz="1400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ml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200" spc="-7" baseline="-24305" dirty="0">
                          <a:latin typeface="Times New Roman"/>
                          <a:cs typeface="Times New Roman"/>
                        </a:rPr>
                        <a:t>заг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=30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ml 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Приготував 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Перевірив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084580" marR="810895" indent="-38100">
                        <a:lnSpc>
                          <a:spcPct val="100000"/>
                        </a:lnSpc>
                        <a:buAutoNum type="arabicPeriod" startAt="3"/>
                        <a:tabLst>
                          <a:tab pos="1348740" algn="l"/>
                          <a:tab pos="13493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Acidi salicylici 0,3  Spiritus aethylici 23,3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ml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433830" marR="785495" indent="-641350">
                        <a:lnSpc>
                          <a:spcPct val="100000"/>
                        </a:lnSpc>
                        <a:tabLst>
                          <a:tab pos="1049655" algn="l"/>
                          <a:tab pos="2497455" algn="l"/>
                        </a:tabLst>
                      </a:pP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4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Aquae</a:t>
                      </a:r>
                      <a:r>
                        <a:rPr sz="1400" u="sng" spc="3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purificatae	7,2</a:t>
                      </a:r>
                      <a:r>
                        <a:rPr sz="1400" u="sng" spc="-7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ml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350" spc="7" baseline="-24691" dirty="0">
                          <a:latin typeface="Times New Roman"/>
                          <a:cs typeface="Times New Roman"/>
                        </a:rPr>
                        <a:t>заг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=30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ml 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Приготував 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Перевірив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3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95423" y="685800"/>
            <a:ext cx="6648027" cy="367030"/>
          </a:xfrm>
          <a:custGeom>
            <a:avLst/>
            <a:gdLst/>
            <a:ahLst/>
            <a:cxnLst/>
            <a:rect l="l" t="t" r="r" b="b"/>
            <a:pathLst>
              <a:path w="4986020" h="367030">
                <a:moveTo>
                  <a:pt x="4985765" y="0"/>
                </a:moveTo>
                <a:lnTo>
                  <a:pt x="0" y="0"/>
                </a:lnTo>
                <a:lnTo>
                  <a:pt x="0" y="366522"/>
                </a:lnTo>
                <a:lnTo>
                  <a:pt x="4985765" y="366522"/>
                </a:lnTo>
                <a:lnTo>
                  <a:pt x="4985765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17647" y="711708"/>
            <a:ext cx="560493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20" dirty="0">
                <a:latin typeface="Times New Roman"/>
                <a:cs typeface="Times New Roman"/>
              </a:rPr>
              <a:t>Контроль </a:t>
            </a:r>
            <a:r>
              <a:rPr sz="1800" b="1" i="1" spc="-15" dirty="0">
                <a:latin typeface="Times New Roman"/>
                <a:cs typeface="Times New Roman"/>
              </a:rPr>
              <a:t>якості </a:t>
            </a:r>
            <a:r>
              <a:rPr sz="1800" b="1" i="1" spc="-50" dirty="0">
                <a:latin typeface="Times New Roman"/>
                <a:cs typeface="Times New Roman"/>
              </a:rPr>
              <a:t>РЛФ </a:t>
            </a:r>
            <a:r>
              <a:rPr sz="1800" b="1" i="1" spc="-10" dirty="0">
                <a:latin typeface="Times New Roman"/>
                <a:cs typeface="Times New Roman"/>
              </a:rPr>
              <a:t>виконують</a:t>
            </a:r>
            <a:r>
              <a:rPr sz="1800" b="1" i="1" spc="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згідно</a:t>
            </a:r>
            <a:r>
              <a:rPr sz="1800" spc="-5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8379" y="1197484"/>
            <a:ext cx="1205991" cy="3985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08379" y="1197483"/>
            <a:ext cx="1206500" cy="285335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37490">
              <a:lnSpc>
                <a:spcPct val="100000"/>
              </a:lnSpc>
              <a:spcBef>
                <a:spcPts val="305"/>
              </a:spcBef>
            </a:pPr>
            <a:r>
              <a:rPr sz="1600" spc="-45" dirty="0">
                <a:latin typeface="Times New Roman"/>
                <a:cs typeface="Times New Roman"/>
              </a:rPr>
              <a:t>ДФУ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40676" y="1197483"/>
            <a:ext cx="4390136" cy="34899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440676" y="1197483"/>
            <a:ext cx="4390813" cy="243656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2870">
              <a:lnSpc>
                <a:spcPts val="1864"/>
              </a:lnSpc>
            </a:pPr>
            <a:r>
              <a:rPr sz="1600" spc="-5" dirty="0">
                <a:latin typeface="Times New Roman"/>
                <a:cs typeface="Times New Roman"/>
              </a:rPr>
              <a:t>Наказів </a:t>
            </a:r>
            <a:r>
              <a:rPr sz="1600" spc="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інструкцій </a:t>
            </a:r>
            <a:r>
              <a:rPr sz="1600" spc="-5" dirty="0">
                <a:latin typeface="Times New Roman"/>
                <a:cs typeface="Times New Roman"/>
              </a:rPr>
              <a:t>МОЗ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України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83436" y="967359"/>
            <a:ext cx="7874000" cy="248285"/>
          </a:xfrm>
          <a:custGeom>
            <a:avLst/>
            <a:gdLst/>
            <a:ahLst/>
            <a:cxnLst/>
            <a:rect l="l" t="t" r="r" b="b"/>
            <a:pathLst>
              <a:path w="5905500" h="248284">
                <a:moveTo>
                  <a:pt x="575310" y="12065"/>
                </a:moveTo>
                <a:lnTo>
                  <a:pt x="570738" y="127"/>
                </a:lnTo>
                <a:lnTo>
                  <a:pt x="68630" y="196430"/>
                </a:lnTo>
                <a:lnTo>
                  <a:pt x="57099" y="166878"/>
                </a:lnTo>
                <a:lnTo>
                  <a:pt x="0" y="230124"/>
                </a:lnTo>
                <a:lnTo>
                  <a:pt x="84836" y="237871"/>
                </a:lnTo>
                <a:lnTo>
                  <a:pt x="75107" y="212979"/>
                </a:lnTo>
                <a:lnTo>
                  <a:pt x="73291" y="208356"/>
                </a:lnTo>
                <a:lnTo>
                  <a:pt x="575310" y="12065"/>
                </a:lnTo>
                <a:close/>
              </a:path>
              <a:path w="5905500" h="248284">
                <a:moveTo>
                  <a:pt x="5905500" y="230124"/>
                </a:moveTo>
                <a:lnTo>
                  <a:pt x="5894273" y="220345"/>
                </a:lnTo>
                <a:lnTo>
                  <a:pt x="5841238" y="174117"/>
                </a:lnTo>
                <a:lnTo>
                  <a:pt x="5833300" y="204863"/>
                </a:lnTo>
                <a:lnTo>
                  <a:pt x="5042281" y="0"/>
                </a:lnTo>
                <a:lnTo>
                  <a:pt x="5038979" y="12192"/>
                </a:lnTo>
                <a:lnTo>
                  <a:pt x="5830113" y="217170"/>
                </a:lnTo>
                <a:lnTo>
                  <a:pt x="5822188" y="247904"/>
                </a:lnTo>
                <a:lnTo>
                  <a:pt x="5905500" y="230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446527" y="1629155"/>
            <a:ext cx="6947747" cy="593111"/>
          </a:xfrm>
          <a:prstGeom prst="rect">
            <a:avLst/>
          </a:prstGeom>
          <a:solidFill>
            <a:srgbClr val="CCEBFF"/>
          </a:solidFill>
        </p:spPr>
        <p:txBody>
          <a:bodyPr vert="horz" wrap="square" lIns="0" tIns="38735" rIns="0" bIns="0" rtlCol="0">
            <a:spAutoFit/>
          </a:bodyPr>
          <a:lstStyle/>
          <a:p>
            <a:pPr marR="46990" algn="ctr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Times New Roman"/>
                <a:cs typeface="Times New Roman"/>
              </a:rPr>
              <a:t>Перевірка </a:t>
            </a:r>
            <a:r>
              <a:rPr sz="1800" spc="-10" dirty="0">
                <a:latin typeface="Times New Roman"/>
                <a:cs typeface="Times New Roman"/>
              </a:rPr>
              <a:t>якості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включає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20" dirty="0">
                <a:latin typeface="Times New Roman"/>
                <a:cs typeface="Times New Roman"/>
              </a:rPr>
              <a:t>усі </a:t>
            </a:r>
            <a:r>
              <a:rPr sz="1800" b="1" i="1" dirty="0">
                <a:latin typeface="Times New Roman"/>
                <a:cs typeface="Times New Roman"/>
              </a:rPr>
              <a:t>види </a:t>
            </a:r>
            <a:r>
              <a:rPr sz="1800" b="1" i="1" spc="-5" dirty="0">
                <a:latin typeface="Times New Roman"/>
                <a:cs typeface="Times New Roman"/>
              </a:rPr>
              <a:t>внутрішньоаптечного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контролю</a:t>
            </a:r>
            <a:r>
              <a:rPr sz="1800" spc="-15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3690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110" indent="-106045">
              <a:lnSpc>
                <a:spcPts val="1930"/>
              </a:lnSpc>
              <a:spcBef>
                <a:spcPts val="100"/>
              </a:spcBef>
              <a:buSzPct val="94444"/>
              <a:buFont typeface="Symbol"/>
              <a:buChar char=""/>
              <a:tabLst>
                <a:tab pos="118745" algn="l"/>
              </a:tabLst>
            </a:pPr>
            <a:r>
              <a:rPr spc="-5" dirty="0"/>
              <a:t>письмовий</a:t>
            </a:r>
          </a:p>
          <a:p>
            <a:pPr marL="118110" indent="-106045">
              <a:lnSpc>
                <a:spcPts val="1700"/>
              </a:lnSpc>
              <a:buSzPct val="94444"/>
              <a:buFont typeface="Symbol"/>
              <a:buChar char=""/>
              <a:tabLst>
                <a:tab pos="118745" algn="l"/>
              </a:tabLst>
            </a:pPr>
            <a:r>
              <a:rPr spc="-5" dirty="0"/>
              <a:t>опитувальний</a:t>
            </a:r>
          </a:p>
          <a:p>
            <a:pPr marL="118110" indent="-106045">
              <a:lnSpc>
                <a:spcPts val="1930"/>
              </a:lnSpc>
              <a:buSzPct val="94444"/>
              <a:buFont typeface="Symbol"/>
              <a:buChar char=""/>
              <a:tabLst>
                <a:tab pos="118745" algn="l"/>
              </a:tabLst>
            </a:pPr>
            <a:r>
              <a:rPr spc="-5" dirty="0"/>
              <a:t>органолептичній </a:t>
            </a:r>
            <a:r>
              <a:rPr spc="-20" dirty="0"/>
              <a:t>(колір, </a:t>
            </a:r>
            <a:r>
              <a:rPr spc="-5" dirty="0"/>
              <a:t>смак, </a:t>
            </a:r>
            <a:r>
              <a:rPr spc="-10" dirty="0"/>
              <a:t>запах), </a:t>
            </a:r>
            <a:r>
              <a:rPr dirty="0"/>
              <a:t>а</a:t>
            </a:r>
            <a:r>
              <a:rPr spc="20" dirty="0"/>
              <a:t> </a:t>
            </a:r>
            <a:r>
              <a:rPr spc="-25" dirty="0"/>
              <a:t>також</a:t>
            </a:r>
          </a:p>
          <a:p>
            <a:pPr marL="12700">
              <a:lnSpc>
                <a:spcPts val="1989"/>
              </a:lnSpc>
            </a:pPr>
            <a:r>
              <a:rPr spc="-5" dirty="0"/>
              <a:t>однорідність </a:t>
            </a:r>
            <a:r>
              <a:rPr dirty="0"/>
              <a:t>і </a:t>
            </a:r>
            <a:r>
              <a:rPr spc="-5" dirty="0"/>
              <a:t>відсутність механічних</a:t>
            </a:r>
            <a:r>
              <a:rPr spc="-35" dirty="0"/>
              <a:t> </a:t>
            </a:r>
            <a:r>
              <a:rPr spc="-5" dirty="0"/>
              <a:t>домішок</a:t>
            </a:r>
          </a:p>
          <a:p>
            <a:pPr marL="118110" indent="-106045">
              <a:lnSpc>
                <a:spcPts val="1989"/>
              </a:lnSpc>
              <a:buSzPct val="94444"/>
              <a:buFont typeface="Symbol"/>
              <a:buChar char=""/>
              <a:tabLst>
                <a:tab pos="118745" algn="l"/>
              </a:tabLst>
            </a:pPr>
            <a:r>
              <a:rPr dirty="0"/>
              <a:t>фізичний (загальна маса, </a:t>
            </a:r>
            <a:r>
              <a:rPr spc="-15" dirty="0"/>
              <a:t>яка </a:t>
            </a:r>
            <a:r>
              <a:rPr spc="-5" dirty="0"/>
              <a:t>після</a:t>
            </a:r>
            <a:r>
              <a:rPr spc="-15" dirty="0"/>
              <a:t> приготування</a:t>
            </a:r>
          </a:p>
          <a:p>
            <a:pPr marL="12700">
              <a:lnSpc>
                <a:spcPct val="100000"/>
              </a:lnSpc>
            </a:pPr>
            <a:r>
              <a:rPr spc="-20" dirty="0"/>
              <a:t>лікарського </a:t>
            </a:r>
            <a:r>
              <a:rPr spc="-15" dirty="0"/>
              <a:t>препарату </a:t>
            </a:r>
            <a:r>
              <a:rPr spc="-5" dirty="0"/>
              <a:t>не повинна </a:t>
            </a:r>
            <a:r>
              <a:rPr spc="-10" dirty="0"/>
              <a:t>перевищувати</a:t>
            </a:r>
            <a:r>
              <a:rPr spc="30" dirty="0"/>
              <a:t> </a:t>
            </a:r>
            <a:r>
              <a:rPr spc="-10" dirty="0"/>
              <a:t>норми</a:t>
            </a:r>
          </a:p>
          <a:p>
            <a:pPr marL="12700">
              <a:lnSpc>
                <a:spcPts val="2035"/>
              </a:lnSpc>
            </a:pPr>
            <a:r>
              <a:rPr dirty="0"/>
              <a:t>допустимих</a:t>
            </a:r>
            <a:r>
              <a:rPr spc="-15" dirty="0"/>
              <a:t> </a:t>
            </a:r>
            <a:r>
              <a:rPr spc="-5" dirty="0"/>
              <a:t>відхилень)</a:t>
            </a:r>
          </a:p>
          <a:p>
            <a:pPr marL="118110" indent="-106045">
              <a:lnSpc>
                <a:spcPts val="2035"/>
              </a:lnSpc>
              <a:buSzPct val="94444"/>
              <a:buFont typeface="Symbol"/>
              <a:buChar char=""/>
              <a:tabLst>
                <a:tab pos="118745" algn="l"/>
              </a:tabLst>
            </a:pPr>
            <a:r>
              <a:rPr dirty="0"/>
              <a:t>хімічний </a:t>
            </a:r>
            <a:r>
              <a:rPr spc="-15" dirty="0"/>
              <a:t>контроль </a:t>
            </a:r>
            <a:r>
              <a:rPr spc="-10" dirty="0"/>
              <a:t>(вибірково)</a:t>
            </a:r>
          </a:p>
          <a:p>
            <a:pPr marL="118110" indent="-106045">
              <a:lnSpc>
                <a:spcPct val="100000"/>
              </a:lnSpc>
              <a:spcBef>
                <a:spcPts val="105"/>
              </a:spcBef>
              <a:buSzPct val="94444"/>
              <a:buFont typeface="Symbol"/>
              <a:buChar char=""/>
              <a:tabLst>
                <a:tab pos="118745" algn="l"/>
              </a:tabLst>
            </a:pPr>
            <a:r>
              <a:rPr spc="-15" dirty="0"/>
              <a:t>контроль </a:t>
            </a:r>
            <a:r>
              <a:rPr spc="-5" dirty="0"/>
              <a:t>при</a:t>
            </a:r>
            <a:r>
              <a:rPr dirty="0"/>
              <a:t> </a:t>
            </a:r>
            <a:r>
              <a:rPr spc="-10" dirty="0"/>
              <a:t>відпуску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7303" y="4581905"/>
            <a:ext cx="4472939" cy="316112"/>
          </a:xfrm>
          <a:prstGeom prst="rect">
            <a:avLst/>
          </a:prstGeom>
          <a:solidFill>
            <a:srgbClr val="66FFCC"/>
          </a:solidFill>
        </p:spPr>
        <p:txBody>
          <a:bodyPr vert="horz" wrap="square" lIns="0" tIns="387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5"/>
              </a:spcBef>
            </a:pPr>
            <a:r>
              <a:rPr sz="1800" b="1" i="1" spc="-15" dirty="0">
                <a:latin typeface="Times New Roman"/>
                <a:cs typeface="Times New Roman"/>
              </a:rPr>
              <a:t>Оформлення </a:t>
            </a:r>
            <a:r>
              <a:rPr sz="1800" b="1" i="1" dirty="0">
                <a:latin typeface="Times New Roman"/>
                <a:cs typeface="Times New Roman"/>
              </a:rPr>
              <a:t>до</a:t>
            </a:r>
            <a:r>
              <a:rPr sz="1800" b="1" i="1" spc="-5" dirty="0">
                <a:latin typeface="Times New Roman"/>
                <a:cs typeface="Times New Roman"/>
              </a:rPr>
              <a:t> відпуску: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6787" y="5039614"/>
            <a:ext cx="10843260" cy="156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110" indent="-106045">
              <a:lnSpc>
                <a:spcPts val="1930"/>
              </a:lnSpc>
              <a:spcBef>
                <a:spcPts val="100"/>
              </a:spcBef>
              <a:buSzPct val="94444"/>
              <a:buFont typeface="Symbol"/>
              <a:buChar char=""/>
              <a:tabLst>
                <a:tab pos="1187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етикетка </a:t>
            </a:r>
            <a:r>
              <a:rPr sz="1800" dirty="0">
                <a:latin typeface="Times New Roman"/>
                <a:cs typeface="Times New Roman"/>
              </a:rPr>
              <a:t>«Внутрішнє» або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«Зовнішнє»</a:t>
            </a:r>
            <a:endParaRPr sz="1800">
              <a:latin typeface="Times New Roman"/>
              <a:cs typeface="Times New Roman"/>
            </a:endParaRPr>
          </a:p>
          <a:p>
            <a:pPr marL="377190" lvl="1" indent="-106045">
              <a:lnSpc>
                <a:spcPts val="1930"/>
              </a:lnSpc>
              <a:buSzPct val="94444"/>
              <a:buFont typeface="Symbol"/>
              <a:buChar char=""/>
              <a:tabLst>
                <a:tab pos="377825" algn="l"/>
              </a:tabLst>
            </a:pPr>
            <a:r>
              <a:rPr sz="1800" spc="-5" dirty="0">
                <a:latin typeface="Times New Roman"/>
                <a:cs typeface="Times New Roman"/>
              </a:rPr>
              <a:t>розчини, </a:t>
            </a:r>
            <a:r>
              <a:rPr sz="1800" dirty="0">
                <a:latin typeface="Times New Roman"/>
                <a:cs typeface="Times New Roman"/>
              </a:rPr>
              <a:t>що </a:t>
            </a:r>
            <a:r>
              <a:rPr sz="1800" spc="-5" dirty="0">
                <a:latin typeface="Times New Roman"/>
                <a:cs typeface="Times New Roman"/>
              </a:rPr>
              <a:t>містять отруйні </a:t>
            </a:r>
            <a:r>
              <a:rPr sz="1800" spc="-10" dirty="0">
                <a:latin typeface="Times New Roman"/>
                <a:cs typeface="Times New Roman"/>
              </a:rPr>
              <a:t>речовини, </a:t>
            </a:r>
            <a:r>
              <a:rPr sz="1800" spc="-15" dirty="0">
                <a:latin typeface="Times New Roman"/>
                <a:cs typeface="Times New Roman"/>
              </a:rPr>
              <a:t>опечатують, </a:t>
            </a:r>
            <a:r>
              <a:rPr sz="1800" spc="-10" dirty="0">
                <a:latin typeface="Times New Roman"/>
                <a:cs typeface="Times New Roman"/>
              </a:rPr>
              <a:t>оформляють сигнатурою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  <a:p>
            <a:pPr marL="271780">
              <a:lnSpc>
                <a:spcPts val="1989"/>
              </a:lnSpc>
            </a:pPr>
            <a:r>
              <a:rPr sz="1800" spc="-25" dirty="0">
                <a:latin typeface="Times New Roman"/>
                <a:cs typeface="Times New Roman"/>
              </a:rPr>
              <a:t>додатковою </a:t>
            </a:r>
            <a:r>
              <a:rPr sz="1800" spc="-15" dirty="0">
                <a:latin typeface="Times New Roman"/>
                <a:cs typeface="Times New Roman"/>
              </a:rPr>
              <a:t>етикеткою </a:t>
            </a:r>
            <a:r>
              <a:rPr sz="1800" spc="-10" dirty="0">
                <a:latin typeface="Times New Roman"/>
                <a:cs typeface="Times New Roman"/>
              </a:rPr>
              <a:t>«Поводитися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обережністю»</a:t>
            </a:r>
            <a:endParaRPr sz="1800">
              <a:latin typeface="Times New Roman"/>
              <a:cs typeface="Times New Roman"/>
            </a:endParaRPr>
          </a:p>
          <a:p>
            <a:pPr marL="355600" lvl="1" indent="-106680">
              <a:lnSpc>
                <a:spcPts val="1989"/>
              </a:lnSpc>
              <a:buSzPct val="94444"/>
              <a:buFont typeface="Symbol"/>
              <a:buChar char=""/>
              <a:tabLst>
                <a:tab pos="356235" algn="l"/>
              </a:tabLst>
            </a:pPr>
            <a:r>
              <a:rPr sz="1800" dirty="0">
                <a:latin typeface="Times New Roman"/>
                <a:cs typeface="Times New Roman"/>
              </a:rPr>
              <a:t>якщо </a:t>
            </a:r>
            <a:r>
              <a:rPr sz="1800" spc="-5" dirty="0">
                <a:latin typeface="Times New Roman"/>
                <a:cs typeface="Times New Roman"/>
              </a:rPr>
              <a:t>лікарський </a:t>
            </a:r>
            <a:r>
              <a:rPr sz="1800" spc="-10" dirty="0">
                <a:latin typeface="Times New Roman"/>
                <a:cs typeface="Times New Roman"/>
              </a:rPr>
              <a:t>препарат потребує </a:t>
            </a:r>
            <a:r>
              <a:rPr sz="1800" spc="-5" dirty="0">
                <a:latin typeface="Times New Roman"/>
                <a:cs typeface="Times New Roman"/>
              </a:rPr>
              <a:t>особливих </a:t>
            </a:r>
            <a:r>
              <a:rPr sz="1800" spc="-10" dirty="0">
                <a:latin typeface="Times New Roman"/>
                <a:cs typeface="Times New Roman"/>
              </a:rPr>
              <a:t>умов </a:t>
            </a:r>
            <a:r>
              <a:rPr sz="1800" spc="-5" dirty="0">
                <a:latin typeface="Times New Roman"/>
                <a:cs typeface="Times New Roman"/>
              </a:rPr>
              <a:t>збереження, </a:t>
            </a:r>
            <a:r>
              <a:rPr sz="1800" spc="-15" dirty="0">
                <a:latin typeface="Times New Roman"/>
                <a:cs typeface="Times New Roman"/>
              </a:rPr>
              <a:t>то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наклеюють</a:t>
            </a:r>
            <a:endParaRPr sz="1800">
              <a:latin typeface="Times New Roman"/>
              <a:cs typeface="Times New Roman"/>
            </a:endParaRPr>
          </a:p>
          <a:p>
            <a:pPr marL="249554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додаткові </a:t>
            </a:r>
            <a:r>
              <a:rPr sz="1800" spc="-5" dirty="0">
                <a:latin typeface="Times New Roman"/>
                <a:cs typeface="Times New Roman"/>
              </a:rPr>
              <a:t>етикетки, наприклад </a:t>
            </a:r>
            <a:r>
              <a:rPr sz="1800" spc="-10" dirty="0">
                <a:latin typeface="Times New Roman"/>
                <a:cs typeface="Times New Roman"/>
              </a:rPr>
              <a:t>«Зберігати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45" dirty="0">
                <a:latin typeface="Times New Roman"/>
                <a:cs typeface="Times New Roman"/>
              </a:rPr>
              <a:t>сухому, </a:t>
            </a:r>
            <a:r>
              <a:rPr sz="1800" spc="-25" dirty="0">
                <a:latin typeface="Times New Roman"/>
                <a:cs typeface="Times New Roman"/>
              </a:rPr>
              <a:t>прохолодному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місці»,</a:t>
            </a:r>
            <a:endParaRPr sz="1800">
              <a:latin typeface="Times New Roman"/>
              <a:cs typeface="Times New Roman"/>
            </a:endParaRPr>
          </a:p>
          <a:p>
            <a:pPr marL="249554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«Перед застосуванням </a:t>
            </a:r>
            <a:r>
              <a:rPr sz="1800" spc="-15" dirty="0">
                <a:latin typeface="Times New Roman"/>
                <a:cs typeface="Times New Roman"/>
              </a:rPr>
              <a:t>збовтувати” </a:t>
            </a:r>
            <a:r>
              <a:rPr sz="1800" spc="-70" dirty="0">
                <a:latin typeface="Times New Roman"/>
                <a:cs typeface="Times New Roman"/>
              </a:rPr>
              <a:t>т.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629069" y="38100"/>
            <a:ext cx="706543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. </a:t>
            </a:r>
            <a:r>
              <a:rPr sz="18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ОЦІНКА </a:t>
            </a:r>
            <a:r>
              <a:rPr sz="1800" b="1" spc="-10" dirty="0">
                <a:solidFill>
                  <a:schemeClr val="tx1"/>
                </a:solidFill>
                <a:latin typeface="Times New Roman"/>
                <a:cs typeface="Times New Roman"/>
              </a:rPr>
              <a:t>ЯКОСТІ </a:t>
            </a:r>
            <a:r>
              <a:rPr sz="1800" b="1" spc="-45" dirty="0">
                <a:solidFill>
                  <a:schemeClr val="tx1"/>
                </a:solidFill>
                <a:latin typeface="Times New Roman"/>
                <a:cs typeface="Times New Roman"/>
              </a:rPr>
              <a:t>ТА </a:t>
            </a:r>
            <a:r>
              <a:rPr sz="1800" b="1" dirty="0">
                <a:solidFill>
                  <a:schemeClr val="tx1"/>
                </a:solidFill>
                <a:latin typeface="Times New Roman"/>
                <a:cs typeface="Times New Roman"/>
              </a:rPr>
              <a:t>ОФОРМЛЕННЯ </a:t>
            </a:r>
            <a:r>
              <a:rPr lang="ru-RU" sz="1800" b="1" dirty="0">
                <a:solidFill>
                  <a:schemeClr val="tx1"/>
                </a:solidFill>
                <a:latin typeface="Times New Roman"/>
                <a:cs typeface="Times New Roman"/>
              </a:rPr>
              <a:t>ДО</a:t>
            </a:r>
            <a:r>
              <a:rPr lang="ru-RU" sz="1800" b="1" spc="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800" b="1" spc="-10" dirty="0">
                <a:solidFill>
                  <a:schemeClr val="tx1"/>
                </a:solidFill>
                <a:latin typeface="Times New Roman"/>
                <a:cs typeface="Times New Roman"/>
              </a:rPr>
              <a:t>ВІДПУСКУ</a:t>
            </a:r>
            <a:r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/>
                <a:cs typeface="Times New Roman"/>
              </a:rPr>
            </a:br>
            <a:r>
              <a:rPr sz="18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РІДКИХ  </a:t>
            </a:r>
            <a:r>
              <a:rPr sz="18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ЛІКАРСЬКИХ </a:t>
            </a:r>
            <a:r>
              <a:rPr sz="1800" b="1" spc="-40" dirty="0" smtClean="0">
                <a:solidFill>
                  <a:schemeClr val="tx1"/>
                </a:solidFill>
                <a:latin typeface="Times New Roman"/>
                <a:cs typeface="Times New Roman"/>
              </a:rPr>
              <a:t>ПРЕПАРАТІВ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80095" y="4005071"/>
            <a:ext cx="3691128" cy="105918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4367" y="1596009"/>
            <a:ext cx="1303528" cy="228295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91672" y="6032753"/>
            <a:ext cx="812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09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8997" y="261254"/>
            <a:ext cx="9875520" cy="63304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Приклади: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78" y="1889089"/>
            <a:ext cx="5131576" cy="4426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136" y="1889089"/>
            <a:ext cx="6469975" cy="39877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3444" y="1062614"/>
            <a:ext cx="5187315" cy="68922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30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91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71" y="2441417"/>
            <a:ext cx="10383449" cy="3567497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48465" y="438935"/>
            <a:ext cx="9875520" cy="63304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Приклади: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23" y="1351799"/>
            <a:ext cx="7293293" cy="96903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660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27711"/>
            <a:ext cx="117195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54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8948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27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9" y="1"/>
            <a:ext cx="1201674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661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7729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5209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7729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476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7729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10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443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7729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578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7195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5681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7195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515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7195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591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7195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79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19" y="1"/>
            <a:ext cx="117195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7020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1" y="1"/>
            <a:ext cx="117729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436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081" y="408633"/>
            <a:ext cx="9875520" cy="94789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ПИТАННЯ ДЛЯ САМОСТІЙНОЇ РОБОТИ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514" y="1524837"/>
            <a:ext cx="10784393" cy="494630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1. Нормативна документація, що регламентує виготовлення рідких </a:t>
            </a:r>
            <a:r>
              <a:rPr lang="uk-UA" sz="1800" dirty="0" smtClean="0">
                <a:solidFill>
                  <a:schemeClr val="tx1"/>
                </a:solidFill>
              </a:rPr>
              <a:t>лікарських </a:t>
            </a:r>
            <a:r>
              <a:rPr lang="uk-UA" sz="1800" dirty="0">
                <a:solidFill>
                  <a:schemeClr val="tx1"/>
                </a:solidFill>
              </a:rPr>
              <a:t>препаратів.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2. Характеристика,  вимоги та методи отримання води очищеної.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3.  Перевірка доз сильнодіючих засобів у мікстурах.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4. Номенклатура стандартних фармакопейних рідин, їх концентрації.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5. Способи прописування стандартних фармакопейних рідин (хімічна </a:t>
            </a:r>
            <a:r>
              <a:rPr lang="uk-UA" sz="1800" dirty="0" smtClean="0">
                <a:solidFill>
                  <a:schemeClr val="tx1"/>
                </a:solidFill>
              </a:rPr>
              <a:t>та </a:t>
            </a:r>
            <a:r>
              <a:rPr lang="uk-UA" sz="1800" dirty="0">
                <a:solidFill>
                  <a:schemeClr val="tx1"/>
                </a:solidFill>
              </a:rPr>
              <a:t>умовна назва).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6. Особливості розрахунків стандартних фармакопейних рідин і води </a:t>
            </a:r>
            <a:r>
              <a:rPr lang="uk-UA" sz="1800" dirty="0" smtClean="0">
                <a:solidFill>
                  <a:schemeClr val="tx1"/>
                </a:solidFill>
              </a:rPr>
              <a:t>очищеної </a:t>
            </a:r>
            <a:r>
              <a:rPr lang="uk-UA" sz="1800" dirty="0">
                <a:solidFill>
                  <a:schemeClr val="tx1"/>
                </a:solidFill>
              </a:rPr>
              <a:t>в залежності від його способу прописування.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7. Технологія розчинів стандартних фармакопейних рідин.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8. Особливості розрахунків і технології розчинів формаліну, пергідролю.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9. Особливості виготовлення розчинів кислоти хлористоводневої для </a:t>
            </a:r>
            <a:r>
              <a:rPr lang="uk-UA" sz="1800" dirty="0" smtClean="0">
                <a:solidFill>
                  <a:schemeClr val="tx1"/>
                </a:solidFill>
              </a:rPr>
              <a:t> орального </a:t>
            </a:r>
            <a:r>
              <a:rPr lang="uk-UA" sz="1800" dirty="0">
                <a:solidFill>
                  <a:schemeClr val="tx1"/>
                </a:solidFill>
              </a:rPr>
              <a:t>і зовнішнього застосування. Рідина Дем’яновича.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10. Засоби малої механізації, що застосовуються для виготовлення </a:t>
            </a:r>
            <a:r>
              <a:rPr lang="uk-UA" sz="1800" dirty="0" smtClean="0">
                <a:solidFill>
                  <a:schemeClr val="tx1"/>
                </a:solidFill>
              </a:rPr>
              <a:t>рідких </a:t>
            </a:r>
            <a:r>
              <a:rPr lang="uk-UA" sz="1800" dirty="0">
                <a:solidFill>
                  <a:schemeClr val="tx1"/>
                </a:solidFill>
              </a:rPr>
              <a:t>лікарських засобів.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11. Оцінка якості та зберігання розчинів стандартних фармакопейних </a:t>
            </a:r>
            <a:r>
              <a:rPr lang="uk-UA" sz="1800" dirty="0" smtClean="0">
                <a:solidFill>
                  <a:schemeClr val="tx1"/>
                </a:solidFill>
              </a:rPr>
              <a:t>рідин  </a:t>
            </a:r>
            <a:r>
              <a:rPr lang="uk-UA" sz="1800" dirty="0">
                <a:solidFill>
                  <a:schemeClr val="tx1"/>
                </a:solidFill>
              </a:rPr>
              <a:t>у відповідності з вимогами нормативних документів.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12. Оформлення розчинів до відпуску.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</a:rPr>
              <a:t>• 13. Правила техніки безпеки при роботі із сильнодіючими засобами, </a:t>
            </a:r>
            <a:r>
              <a:rPr lang="uk-UA" sz="1800" dirty="0" smtClean="0">
                <a:solidFill>
                  <a:schemeClr val="tx1"/>
                </a:solidFill>
              </a:rPr>
              <a:t>кислотами</a:t>
            </a:r>
            <a:r>
              <a:rPr lang="uk-UA" sz="1800" dirty="0">
                <a:solidFill>
                  <a:schemeClr val="tx1"/>
                </a:solidFill>
              </a:rPr>
              <a:t>, формаліном, пергідролем та іншими рідинами.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46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55344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82" y="1699473"/>
            <a:ext cx="6328641" cy="14638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8275" y="288052"/>
            <a:ext cx="5278262" cy="626347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Тести</a:t>
            </a:r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75" y="914399"/>
            <a:ext cx="5940531" cy="8906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89" y="3163361"/>
            <a:ext cx="5866417" cy="33320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997" y="1125414"/>
            <a:ext cx="5308898" cy="192789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47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40250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736879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Список літератури: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062614" y="1735852"/>
            <a:ext cx="9872871" cy="4038600"/>
          </a:xfrm>
        </p:spPr>
        <p:txBody>
          <a:bodyPr/>
          <a:lstStyle/>
          <a:p>
            <a:pPr algn="just"/>
            <a:r>
              <a:rPr lang="uk-UA" dirty="0" smtClean="0">
                <a:solidFill>
                  <a:schemeClr val="tx1"/>
                </a:solidFill>
              </a:rPr>
              <a:t>1. Технологія </a:t>
            </a:r>
            <a:r>
              <a:rPr lang="uk-UA" dirty="0">
                <a:solidFill>
                  <a:schemeClr val="tx1"/>
                </a:solidFill>
              </a:rPr>
              <a:t>ліків: Навчальний посібник / О. С. Марчук, Н. Б. Андрощук – Київ: Медицина, 2008. – 488 с.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2. </a:t>
            </a:r>
            <a:r>
              <a:rPr lang="uk-UA" dirty="0">
                <a:solidFill>
                  <a:schemeClr val="tx1"/>
                </a:solidFill>
              </a:rPr>
              <a:t>Технологія ліків. Навчально-методичний посібник: Навчальний посібник для вищих навчальних закладів / О. І. Тихонов, П. А. Логвин, С. О. Тихонова, О. В. </a:t>
            </a:r>
            <a:r>
              <a:rPr lang="uk-UA" dirty="0" err="1">
                <a:solidFill>
                  <a:schemeClr val="tx1"/>
                </a:solidFill>
              </a:rPr>
              <a:t>Мазулін</a:t>
            </a:r>
            <a:r>
              <a:rPr lang="uk-UA" dirty="0">
                <a:solidFill>
                  <a:schemeClr val="tx1"/>
                </a:solidFill>
              </a:rPr>
              <a:t>, Т. Г. </a:t>
            </a:r>
            <a:r>
              <a:rPr lang="uk-UA" dirty="0" err="1">
                <a:solidFill>
                  <a:schemeClr val="tx1"/>
                </a:solidFill>
              </a:rPr>
              <a:t>Ярних</a:t>
            </a:r>
            <a:r>
              <a:rPr lang="uk-UA" dirty="0">
                <a:solidFill>
                  <a:schemeClr val="tx1"/>
                </a:solidFill>
              </a:rPr>
              <a:t>, О. С. Шпичак, О. М. </a:t>
            </a:r>
            <a:r>
              <a:rPr lang="uk-UA" dirty="0" err="1">
                <a:solidFill>
                  <a:schemeClr val="tx1"/>
                </a:solidFill>
              </a:rPr>
              <a:t>Котенко</a:t>
            </a:r>
            <a:r>
              <a:rPr lang="uk-UA" dirty="0">
                <a:solidFill>
                  <a:schemeClr val="tx1"/>
                </a:solidFill>
              </a:rPr>
              <a:t>; За редакцією О. І. Тихонова – Харківський: </a:t>
            </a:r>
            <a:r>
              <a:rPr lang="uk-UA" dirty="0" err="1">
                <a:solidFill>
                  <a:schemeClr val="tx1"/>
                </a:solidFill>
              </a:rPr>
              <a:t>НФаУ</a:t>
            </a:r>
            <a:r>
              <a:rPr lang="uk-UA" dirty="0">
                <a:solidFill>
                  <a:schemeClr val="tx1"/>
                </a:solidFill>
              </a:rPr>
              <a:t>; Оригінал, 2009. – 432 с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3. </a:t>
            </a:r>
            <a:r>
              <a:rPr lang="uk-UA" dirty="0" smtClean="0">
                <a:solidFill>
                  <a:schemeClr val="tx1"/>
                </a:solidFill>
              </a:rPr>
              <a:t>Практикум з аптечної технології ліків/</a:t>
            </a:r>
            <a:r>
              <a:rPr lang="uk-UA" dirty="0">
                <a:solidFill>
                  <a:schemeClr val="tx1"/>
                </a:solidFill>
              </a:rPr>
              <a:t> О. І. Тихонов, </a:t>
            </a:r>
            <a:r>
              <a:rPr lang="uk-UA" dirty="0" smtClean="0">
                <a:solidFill>
                  <a:schemeClr val="tx1"/>
                </a:solidFill>
              </a:rPr>
              <a:t>С.О. Тихонов, О.П. </a:t>
            </a:r>
            <a:r>
              <a:rPr lang="uk-UA" dirty="0" err="1" smtClean="0">
                <a:solidFill>
                  <a:schemeClr val="tx1"/>
                </a:solidFill>
              </a:rPr>
              <a:t>Гудзенко</a:t>
            </a:r>
            <a:r>
              <a:rPr lang="uk-UA" dirty="0" smtClean="0">
                <a:solidFill>
                  <a:schemeClr val="tx1"/>
                </a:solidFill>
              </a:rPr>
              <a:t>; </a:t>
            </a:r>
            <a:r>
              <a:rPr lang="uk-UA" dirty="0">
                <a:solidFill>
                  <a:schemeClr val="tx1"/>
                </a:solidFill>
              </a:rPr>
              <a:t>За редакцією О. І. Тихонова – Харківський: </a:t>
            </a:r>
            <a:r>
              <a:rPr lang="uk-UA" dirty="0" err="1">
                <a:solidFill>
                  <a:schemeClr val="tx1"/>
                </a:solidFill>
              </a:rPr>
              <a:t>НФаУ</a:t>
            </a:r>
            <a:r>
              <a:rPr lang="uk-UA" dirty="0">
                <a:solidFill>
                  <a:schemeClr val="tx1"/>
                </a:solidFill>
              </a:rPr>
              <a:t>; Оригінал</a:t>
            </a:r>
            <a:r>
              <a:rPr lang="uk-UA" dirty="0" smtClean="0">
                <a:solidFill>
                  <a:schemeClr val="tx1"/>
                </a:solidFill>
              </a:rPr>
              <a:t>, 2014-448с.</a:t>
            </a: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uk-UA" dirty="0" smtClean="0">
                <a:solidFill>
                  <a:schemeClr val="tx1"/>
                </a:solidFill>
              </a:rPr>
              <a:t>3. </a:t>
            </a:r>
            <a:r>
              <a:rPr lang="ru-RU" dirty="0" err="1" smtClean="0">
                <a:solidFill>
                  <a:schemeClr val="tx1"/>
                </a:solidFill>
              </a:rPr>
              <a:t>Лекція</a:t>
            </a:r>
            <a:r>
              <a:rPr lang="ru-RU" dirty="0" smtClean="0">
                <a:solidFill>
                  <a:schemeClr val="tx1"/>
                </a:solidFill>
              </a:rPr>
              <a:t> для </a:t>
            </a:r>
            <a:r>
              <a:rPr lang="ru-RU" dirty="0" err="1" smtClean="0">
                <a:solidFill>
                  <a:schemeClr val="tx1"/>
                </a:solidFill>
              </a:rPr>
              <a:t>студентів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спеціальності</a:t>
            </a:r>
            <a:r>
              <a:rPr lang="ru-RU" dirty="0" smtClean="0">
                <a:solidFill>
                  <a:schemeClr val="tx1"/>
                </a:solidFill>
              </a:rPr>
              <a:t> «</a:t>
            </a:r>
            <a:r>
              <a:rPr lang="ru-RU" dirty="0" err="1" smtClean="0">
                <a:solidFill>
                  <a:schemeClr val="tx1"/>
                </a:solidFill>
              </a:rPr>
              <a:t>Фармація</a:t>
            </a:r>
            <a:r>
              <a:rPr lang="ru-RU" dirty="0" smtClean="0">
                <a:solidFill>
                  <a:schemeClr val="tx1"/>
                </a:solidFill>
              </a:rPr>
              <a:t>»/ </a:t>
            </a:r>
            <a:r>
              <a:rPr lang="ru-RU" dirty="0" err="1">
                <a:solidFill>
                  <a:schemeClr val="tx1"/>
                </a:solidFill>
              </a:rPr>
              <a:t>Шпичак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О. С.-</a:t>
            </a:r>
            <a:r>
              <a:rPr lang="uk-UA" dirty="0">
                <a:solidFill>
                  <a:schemeClr val="tx1"/>
                </a:solidFill>
              </a:rPr>
              <a:t> Харківський: </a:t>
            </a:r>
            <a:r>
              <a:rPr lang="uk-UA" dirty="0" err="1" smtClean="0">
                <a:solidFill>
                  <a:schemeClr val="tx1"/>
                </a:solidFill>
              </a:rPr>
              <a:t>НФаУ</a:t>
            </a:r>
            <a:r>
              <a:rPr lang="uk-UA" dirty="0" smtClean="0">
                <a:solidFill>
                  <a:schemeClr val="tx1"/>
                </a:solidFill>
              </a:rPr>
              <a:t>, 24с.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48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865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8800" dirty="0" smtClean="0">
                <a:solidFill>
                  <a:schemeClr val="tx1"/>
                </a:solidFill>
              </a:rPr>
              <a:t>Дякую за увагу!</a:t>
            </a:r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050BA-3BC3-45C6-B087-C9C8607923F3}" type="slidenum">
              <a:rPr lang="uk-UA" smtClean="0"/>
              <a:t>49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0834061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629</TotalTime>
  <Words>3534</Words>
  <Application>Microsoft Office PowerPoint</Application>
  <PresentationFormat>Произвольный</PresentationFormat>
  <Paragraphs>569</Paragraphs>
  <Slides>49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Базис</vt:lpstr>
      <vt:lpstr>Практичне заняття 3 Приготування мікстур з використанням концентрованих розчинів і розчиненням сухих лікарських речовин, прописаних у різних кількостях. Оцінка якості мікстур. Неводні розчини (спиртові, гліцеринові, олійні). Приготування спиртових розчинів і водних розчинів стандартних фармакопейних рідин. Оцінка якості. Розчини високомолекулярних сполук, особливості їх технології в залежності від структури макромолекул. Розчини захищених колоїдів.</vt:lpstr>
      <vt:lpstr>1. ПОНЯТТЯ ПРО МІКСТУРИ. ПЕРЕВІРКА ДОЗ ОТРУЙНИХ, НАРКОТИЧНИХ І СИЛЬНОДІЮЧИХ ЛІКАРСЬКИХ ЗАСОБІВ  Нормативна база : ДФУ стаття 5.N.1.1, проект доповнення до статті ДФУ 5.N.1.1, накази МОЗ України № 197 від 07.09.93 р. і № 812 від 17.10.12 р.)  Мікстури – рідкі лікарські форми для внутрішнього застосування, які дозуються ложками (столовими, десертними, чайними). Rp.:  Analgini 3,0   Kalii bromidi 4,0   Aquae purificatae 200 ml   Tincturae Belladonnae 5 ml   Tincturae Valerianae 10 ml   M. D. S. По 1 столовій ложці 3 рази на день   Підпис лікаря  Печатка лікаря</vt:lpstr>
      <vt:lpstr>Презентация PowerPoint</vt:lpstr>
      <vt:lpstr>2.. ЗАГАЛЬНА ТЕХНОЛОГІЯ РІДКИХ ЛІКАРСЬКИХ ФОРМ</vt:lpstr>
      <vt:lpstr>3. ПРАВИЛА ВВЕДЕННЯ В МІКСТУРИ РІДКИХ  ЛІКАРСЬКИХ ЗАСОБІВ (проект доповнення до статті ДФУ 5.N.1.1,  наказ МОЗ України № 197 від 07.09.93 р. )</vt:lpstr>
      <vt:lpstr>4. ТЕХНОЛОГІЯ МІКСТУР З ВИКОРИСТАННЯМ  КОНЦЕНТРОВАНИХ РОЗЧИНІВ</vt:lpstr>
      <vt:lpstr>4. ТЕХНОЛОГІЯ МІКСТУР З ВИКОРИСТАННЯМ  КОНЦЕНТРОВАНИХ РОЗЧИНІВ</vt:lpstr>
      <vt:lpstr>5. ВИГОТОВЛЕННЯ РІДКИХ ЛІКАРСЬКИХ ФОРМ ШЛЯХОМ  РОЗЧИНЕННЯ СУХИХ ЛІКАРСЬКИХ РЕЧОВИН У КІЛЬКОСТІ ДО 3 %</vt:lpstr>
      <vt:lpstr>5. ВИГОТОВЛЕННЯ РІДКИХ ЛІКАРСЬКИХ ФОРМ ШЛЯХОМ  РОЗЧИНЕННЯ СУХИХ ЛІКАРСЬКИХ РЕЧОВИН У КІЛЬКОСТІ ДО 3 %</vt:lpstr>
      <vt:lpstr>Презентация PowerPoint</vt:lpstr>
      <vt:lpstr>6. ВИГОТОВЛЕННЯ РІДКИХ ЛІКАРСЬКИХ ФОРМ ШЛЯХОМ  РОЗЧИНЕННЯ СУХИХ ЛІКАРСЬКИХ РЕЧОВИН У КІЛЬКОСТІ 3 % ТА БІЛЬШЕ</vt:lpstr>
      <vt:lpstr>6. ВИГОТОВЛЕННЯ РІДКИХ ЛІКАРСЬКИХ ФОРМ ШЛЯХОМ  РОЗЧИНЕННЯ СУХИХ ЛІКАРСЬКИХ РЕЧОВИН У КІЛЬКОСТІ 3 % ТА БІЛЬШЕ</vt:lpstr>
      <vt:lpstr>6. ВИГОТОВЛЕННЯ РІДКИХ ЛІКАРСЬКИХ ФОРМ ШЛЯХОМ  РОЗЧИНЕННЯ СУХИХ ЛІКАРСЬКИХ РЕЧОВИН У КІЛЬКОСТІ 3 % ТА БІЛЬШЕ</vt:lpstr>
      <vt:lpstr>6. ВИГОТОВЛЕННЯ РІДКИХ ЛІКАРСЬКИХ ФОРМ ШЛЯХОМ  РОЗЧИНЕННЯ СУХИХ ЛІКАРСЬКИХ РЕЧОВИН У КІЛЬКОСТІ 3 % та більше</vt:lpstr>
      <vt:lpstr>Презентация PowerPoint</vt:lpstr>
      <vt:lpstr>8. ОЦІНКА ЯКОСТІ ТА ОФОРМЛЕННЯ ДО ВІДПУСКУ РІДКИХ  ЛІКАРСЬКИХ ПРЕПАРАТІВ</vt:lpstr>
      <vt:lpstr>8. ОЦІНКА ЯКОСТІ ТА ОФОРМЛЕННЯ ДО ВІДПУСКУ РІДКИХ  ЛІКАРСЬКИХ ПРЕПАРАТІВ</vt:lpstr>
      <vt:lpstr>1. СТАНДАРТНІ ФАРМАКОПЕЙНІ РОЗЧИНИ</vt:lpstr>
      <vt:lpstr>1.2. РОЗРАХУНОК КІЛЬКОСТІ ПРОПИСАНОГО РОЗЧИНУ</vt:lpstr>
      <vt:lpstr>1.2. РОЗРАХУНОК КІЛЬКОСТІ ПРОПИСАНОГО РОЗЧИНУ</vt:lpstr>
      <vt:lpstr>1.3. ОСОБЛИВОСТІ ПРИГОТУВАННЯ РОЗЧИНІВ</vt:lpstr>
      <vt:lpstr>1. СТАНДАРТНІ ФАРМАКОПЕЙНІ РОЗЧИНИ</vt:lpstr>
      <vt:lpstr>2. ОЦІНКА ЯКОСТІ І ОФОРМЛЕННЯ ДО ВІДПУСКУ РІДКИХ ЛІКАРСЬКИХ  ПРЕПАРАТІВ, ЩО МІСТЯТЬ СТАНДАРТНІ ФАРМАКОПЕЙНІ РОЗЧИНИ</vt:lpstr>
      <vt:lpstr>3. НЕВОДНІ РОЗЧИНИ</vt:lpstr>
      <vt:lpstr>3. НЕВОДНІ РОЗЧИНІ</vt:lpstr>
      <vt:lpstr>3. НЕВОДНІ РОЗЧИНИ</vt:lpstr>
      <vt:lpstr>3. НЕВОДНІ РОЗЧИНИ</vt:lpstr>
      <vt:lpstr>Презентация PowerPoint</vt:lpstr>
      <vt:lpstr>4. ОЦІНКА ЯКОСТІ ТА ОФОРМЛЕННЯ ДО ВІДПУСКУ РІДКИХ  ЛІКАРСЬКИХ ПРЕПАРАТІВ</vt:lpstr>
      <vt:lpstr>Приклади:</vt:lpstr>
      <vt:lpstr>Приклади: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ПИТАННЯ ДЛЯ САМОСТІЙНОЇ РОБОТИ</vt:lpstr>
      <vt:lpstr>Тести</vt:lpstr>
      <vt:lpstr>Список літератури: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Виготовлення рідких лікарських форм шляхом розведення стандартних фармакопейних рідин. Неводні розчини.</dc:title>
  <dc:creator>User</dc:creator>
  <cp:lastModifiedBy>RePack by Diakov</cp:lastModifiedBy>
  <cp:revision>34</cp:revision>
  <dcterms:created xsi:type="dcterms:W3CDTF">2020-11-10T19:55:32Z</dcterms:created>
  <dcterms:modified xsi:type="dcterms:W3CDTF">2021-01-15T08:46:20Z</dcterms:modified>
</cp:coreProperties>
</file>