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74"/>
  </p:notesMasterIdLst>
  <p:sldIdLst>
    <p:sldId id="256" r:id="rId2"/>
    <p:sldId id="257" r:id="rId3"/>
    <p:sldId id="261" r:id="rId4"/>
    <p:sldId id="260" r:id="rId5"/>
    <p:sldId id="262" r:id="rId6"/>
    <p:sldId id="263" r:id="rId7"/>
    <p:sldId id="264" r:id="rId8"/>
    <p:sldId id="267" r:id="rId9"/>
    <p:sldId id="268" r:id="rId10"/>
    <p:sldId id="265" r:id="rId11"/>
    <p:sldId id="269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8" r:id="rId24"/>
    <p:sldId id="283" r:id="rId25"/>
    <p:sldId id="284" r:id="rId26"/>
    <p:sldId id="285" r:id="rId27"/>
    <p:sldId id="286" r:id="rId28"/>
    <p:sldId id="287" r:id="rId29"/>
    <p:sldId id="270" r:id="rId30"/>
    <p:sldId id="271" r:id="rId31"/>
    <p:sldId id="266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01" r:id="rId41"/>
    <p:sldId id="302" r:id="rId42"/>
    <p:sldId id="303" r:id="rId43"/>
    <p:sldId id="304" r:id="rId44"/>
    <p:sldId id="305" r:id="rId45"/>
    <p:sldId id="306" r:id="rId46"/>
    <p:sldId id="307" r:id="rId47"/>
    <p:sldId id="308" r:id="rId48"/>
    <p:sldId id="309" r:id="rId49"/>
    <p:sldId id="310" r:id="rId50"/>
    <p:sldId id="311" r:id="rId51"/>
    <p:sldId id="312" r:id="rId52"/>
    <p:sldId id="313" r:id="rId53"/>
    <p:sldId id="314" r:id="rId54"/>
    <p:sldId id="315" r:id="rId55"/>
    <p:sldId id="316" r:id="rId56"/>
    <p:sldId id="317" r:id="rId57"/>
    <p:sldId id="318" r:id="rId58"/>
    <p:sldId id="319" r:id="rId59"/>
    <p:sldId id="320" r:id="rId60"/>
    <p:sldId id="321" r:id="rId61"/>
    <p:sldId id="322" r:id="rId62"/>
    <p:sldId id="323" r:id="rId63"/>
    <p:sldId id="324" r:id="rId64"/>
    <p:sldId id="325" r:id="rId65"/>
    <p:sldId id="326" r:id="rId66"/>
    <p:sldId id="327" r:id="rId67"/>
    <p:sldId id="328" r:id="rId68"/>
    <p:sldId id="290" r:id="rId69"/>
    <p:sldId id="329" r:id="rId70"/>
    <p:sldId id="292" r:id="rId71"/>
    <p:sldId id="330" r:id="rId72"/>
    <p:sldId id="289" r:id="rId7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75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DB0FB9-7F95-4748-B4F0-7EEB40CFC95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42B563C9-C591-4229-BCDC-7A99EB44B72D}">
      <dgm:prSet/>
      <dgm:spPr/>
      <dgm:t>
        <a:bodyPr/>
        <a:lstStyle/>
        <a:p>
          <a:pPr rtl="0"/>
          <a:r>
            <a:rPr lang="uk-UA" dirty="0" smtClean="0">
              <a:solidFill>
                <a:schemeClr val="tx1"/>
              </a:solidFill>
            </a:rPr>
            <a:t>СУСПЕНЗІЇ ЗАСТОСОВУЮТЬ: </a:t>
          </a:r>
          <a:endParaRPr lang="ru-RU" dirty="0">
            <a:solidFill>
              <a:schemeClr val="tx1"/>
            </a:solidFill>
          </a:endParaRPr>
        </a:p>
      </dgm:t>
    </dgm:pt>
    <dgm:pt modelId="{9DD01F30-18B8-4CFA-B960-3A8186A83447}" type="parTrans" cxnId="{520E0575-07A7-4EAF-9DAA-DEF2870514C0}">
      <dgm:prSet/>
      <dgm:spPr/>
      <dgm:t>
        <a:bodyPr/>
        <a:lstStyle/>
        <a:p>
          <a:endParaRPr lang="ru-RU"/>
        </a:p>
      </dgm:t>
    </dgm:pt>
    <dgm:pt modelId="{747F72C0-BD37-4ECA-991F-2C87DCD42602}" type="sibTrans" cxnId="{520E0575-07A7-4EAF-9DAA-DEF2870514C0}">
      <dgm:prSet/>
      <dgm:spPr/>
      <dgm:t>
        <a:bodyPr/>
        <a:lstStyle/>
        <a:p>
          <a:endParaRPr lang="ru-RU"/>
        </a:p>
      </dgm:t>
    </dgm:pt>
    <dgm:pt modelId="{3DC48B51-AAD2-48FE-A8A9-366B28242266}">
      <dgm:prSet/>
      <dgm:spPr/>
      <dgm:t>
        <a:bodyPr/>
        <a:lstStyle/>
        <a:p>
          <a:pPr rtl="0"/>
          <a:r>
            <a:rPr lang="uk-UA" smtClean="0"/>
            <a:t>орально</a:t>
          </a:r>
          <a:r>
            <a:rPr lang="uk-UA" dirty="0" smtClean="0"/>
            <a:t> (мікстури: тонкі, грубі), </a:t>
          </a:r>
          <a:endParaRPr lang="ru-RU" dirty="0"/>
        </a:p>
      </dgm:t>
    </dgm:pt>
    <dgm:pt modelId="{65AE512E-BE43-4FDB-860D-0C2AF054543B}" type="parTrans" cxnId="{BDC0BE1C-8DD4-4C8C-A793-E72A584B2C82}">
      <dgm:prSet/>
      <dgm:spPr/>
      <dgm:t>
        <a:bodyPr/>
        <a:lstStyle/>
        <a:p>
          <a:endParaRPr lang="ru-RU"/>
        </a:p>
      </dgm:t>
    </dgm:pt>
    <dgm:pt modelId="{2DBFC283-539F-4D67-9F09-C762A0E0B465}" type="sibTrans" cxnId="{BDC0BE1C-8DD4-4C8C-A793-E72A584B2C82}">
      <dgm:prSet/>
      <dgm:spPr/>
      <dgm:t>
        <a:bodyPr/>
        <a:lstStyle/>
        <a:p>
          <a:endParaRPr lang="ru-RU"/>
        </a:p>
      </dgm:t>
    </dgm:pt>
    <dgm:pt modelId="{D2BAB67A-40B1-4760-8919-3723F88501D3}">
      <dgm:prSet/>
      <dgm:spPr/>
      <dgm:t>
        <a:bodyPr/>
        <a:lstStyle/>
        <a:p>
          <a:pPr rtl="0"/>
          <a:r>
            <a:rPr lang="uk-UA" smtClean="0"/>
            <a:t>зовнішньо (змащування, спринцювання, примочки), </a:t>
          </a:r>
          <a:endParaRPr lang="ru-RU"/>
        </a:p>
      </dgm:t>
    </dgm:pt>
    <dgm:pt modelId="{F3A243E6-66F7-4E98-866A-141B264ED797}" type="parTrans" cxnId="{854BCE49-FE4B-456E-941E-AB2A442F2F18}">
      <dgm:prSet/>
      <dgm:spPr/>
      <dgm:t>
        <a:bodyPr/>
        <a:lstStyle/>
        <a:p>
          <a:endParaRPr lang="ru-RU"/>
        </a:p>
      </dgm:t>
    </dgm:pt>
    <dgm:pt modelId="{00CBA867-049E-4099-A122-5297DA625D46}" type="sibTrans" cxnId="{854BCE49-FE4B-456E-941E-AB2A442F2F18}">
      <dgm:prSet/>
      <dgm:spPr/>
      <dgm:t>
        <a:bodyPr/>
        <a:lstStyle/>
        <a:p>
          <a:endParaRPr lang="ru-RU"/>
        </a:p>
      </dgm:t>
    </dgm:pt>
    <dgm:pt modelId="{8776B9E2-FE92-4634-ABA7-12847A300597}">
      <dgm:prSet/>
      <dgm:spPr/>
      <dgm:t>
        <a:bodyPr/>
        <a:lstStyle/>
        <a:p>
          <a:pPr rtl="0"/>
          <a:r>
            <a:rPr lang="uk-UA" dirty="0" err="1" smtClean="0"/>
            <a:t>парентерально</a:t>
          </a:r>
          <a:r>
            <a:rPr lang="uk-UA" dirty="0" smtClean="0"/>
            <a:t>(</a:t>
          </a:r>
          <a:r>
            <a:rPr lang="uk-UA" dirty="0" err="1" smtClean="0"/>
            <a:t>внутрішньом’язові</a:t>
          </a:r>
          <a:r>
            <a:rPr lang="uk-UA" dirty="0" smtClean="0"/>
            <a:t> введення).</a:t>
          </a:r>
          <a:endParaRPr lang="ru-RU" dirty="0"/>
        </a:p>
      </dgm:t>
    </dgm:pt>
    <dgm:pt modelId="{20DA3AB6-E23C-4CE2-981B-7DC10EADC626}" type="parTrans" cxnId="{D115374A-975D-4808-AB0B-88CE3DFD9F3C}">
      <dgm:prSet/>
      <dgm:spPr/>
      <dgm:t>
        <a:bodyPr/>
        <a:lstStyle/>
        <a:p>
          <a:endParaRPr lang="ru-RU"/>
        </a:p>
      </dgm:t>
    </dgm:pt>
    <dgm:pt modelId="{55FFDEAE-EE6A-47DC-B6AF-C5072F06984B}" type="sibTrans" cxnId="{D115374A-975D-4808-AB0B-88CE3DFD9F3C}">
      <dgm:prSet/>
      <dgm:spPr/>
      <dgm:t>
        <a:bodyPr/>
        <a:lstStyle/>
        <a:p>
          <a:endParaRPr lang="ru-RU"/>
        </a:p>
      </dgm:t>
    </dgm:pt>
    <dgm:pt modelId="{8D5EBE71-5441-4F2B-9728-670EF95C9A38}" type="pres">
      <dgm:prSet presAssocID="{F4DB0FB9-7F95-4748-B4F0-7EEB40CFC9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CCE4006-3546-4A7F-8FA1-AA84B6B1CBE4}" type="pres">
      <dgm:prSet presAssocID="{42B563C9-C591-4229-BCDC-7A99EB44B72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81B7B4-EA0A-41FF-ADEC-A7174A838BB4}" type="pres">
      <dgm:prSet presAssocID="{42B563C9-C591-4229-BCDC-7A99EB44B72D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5CDD104-E6C2-45C9-97A4-4412FCE8754B}" type="presOf" srcId="{D2BAB67A-40B1-4760-8919-3723F88501D3}" destId="{5581B7B4-EA0A-41FF-ADEC-A7174A838BB4}" srcOrd="0" destOrd="1" presId="urn:microsoft.com/office/officeart/2005/8/layout/vList2"/>
    <dgm:cxn modelId="{520E0575-07A7-4EAF-9DAA-DEF2870514C0}" srcId="{F4DB0FB9-7F95-4748-B4F0-7EEB40CFC95C}" destId="{42B563C9-C591-4229-BCDC-7A99EB44B72D}" srcOrd="0" destOrd="0" parTransId="{9DD01F30-18B8-4CFA-B960-3A8186A83447}" sibTransId="{747F72C0-BD37-4ECA-991F-2C87DCD42602}"/>
    <dgm:cxn modelId="{BDC0BE1C-8DD4-4C8C-A793-E72A584B2C82}" srcId="{42B563C9-C591-4229-BCDC-7A99EB44B72D}" destId="{3DC48B51-AAD2-48FE-A8A9-366B28242266}" srcOrd="0" destOrd="0" parTransId="{65AE512E-BE43-4FDB-860D-0C2AF054543B}" sibTransId="{2DBFC283-539F-4D67-9F09-C762A0E0B465}"/>
    <dgm:cxn modelId="{CACF5A07-2E25-423A-89F1-96C3229A8BB9}" type="presOf" srcId="{42B563C9-C591-4229-BCDC-7A99EB44B72D}" destId="{FCCE4006-3546-4A7F-8FA1-AA84B6B1CBE4}" srcOrd="0" destOrd="0" presId="urn:microsoft.com/office/officeart/2005/8/layout/vList2"/>
    <dgm:cxn modelId="{854BCE49-FE4B-456E-941E-AB2A442F2F18}" srcId="{42B563C9-C591-4229-BCDC-7A99EB44B72D}" destId="{D2BAB67A-40B1-4760-8919-3723F88501D3}" srcOrd="1" destOrd="0" parTransId="{F3A243E6-66F7-4E98-866A-141B264ED797}" sibTransId="{00CBA867-049E-4099-A122-5297DA625D46}"/>
    <dgm:cxn modelId="{EF3230D7-AAEB-47C7-874E-491CE002B245}" type="presOf" srcId="{F4DB0FB9-7F95-4748-B4F0-7EEB40CFC95C}" destId="{8D5EBE71-5441-4F2B-9728-670EF95C9A38}" srcOrd="0" destOrd="0" presId="urn:microsoft.com/office/officeart/2005/8/layout/vList2"/>
    <dgm:cxn modelId="{320EA3DC-79FC-4B5E-8179-2144D9A1F4B9}" type="presOf" srcId="{8776B9E2-FE92-4634-ABA7-12847A300597}" destId="{5581B7B4-EA0A-41FF-ADEC-A7174A838BB4}" srcOrd="0" destOrd="2" presId="urn:microsoft.com/office/officeart/2005/8/layout/vList2"/>
    <dgm:cxn modelId="{1FAB932D-C1EA-453F-9715-17652492536E}" type="presOf" srcId="{3DC48B51-AAD2-48FE-A8A9-366B28242266}" destId="{5581B7B4-EA0A-41FF-ADEC-A7174A838BB4}" srcOrd="0" destOrd="0" presId="urn:microsoft.com/office/officeart/2005/8/layout/vList2"/>
    <dgm:cxn modelId="{D115374A-975D-4808-AB0B-88CE3DFD9F3C}" srcId="{42B563C9-C591-4229-BCDC-7A99EB44B72D}" destId="{8776B9E2-FE92-4634-ABA7-12847A300597}" srcOrd="2" destOrd="0" parTransId="{20DA3AB6-E23C-4CE2-981B-7DC10EADC626}" sibTransId="{55FFDEAE-EE6A-47DC-B6AF-C5072F06984B}"/>
    <dgm:cxn modelId="{EC5E94B7-3D5A-4E8C-AD62-EB684632A75B}" type="presParOf" srcId="{8D5EBE71-5441-4F2B-9728-670EF95C9A38}" destId="{FCCE4006-3546-4A7F-8FA1-AA84B6B1CBE4}" srcOrd="0" destOrd="0" presId="urn:microsoft.com/office/officeart/2005/8/layout/vList2"/>
    <dgm:cxn modelId="{2CF17D55-98B1-4AAC-984D-89AAEA41FBD9}" type="presParOf" srcId="{8D5EBE71-5441-4F2B-9728-670EF95C9A38}" destId="{5581B7B4-EA0A-41FF-ADEC-A7174A838BB4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6798E37-DCA1-4D67-B185-00C3B2D33FD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2A48C7D-136D-449F-AB74-28A022FC0D52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3600" dirty="0" smtClean="0"/>
            <a:t>ПЕРЕВАГИ СУСПЕНЗІЙ:</a:t>
          </a:r>
          <a:endParaRPr lang="ru-RU" sz="3600" dirty="0"/>
        </a:p>
      </dgm:t>
    </dgm:pt>
    <dgm:pt modelId="{25DF4841-A3DD-48FC-9FED-1B58F02CA003}" type="parTrans" cxnId="{FEA457E2-2EAF-4255-B8B9-5186950A6460}">
      <dgm:prSet/>
      <dgm:spPr/>
      <dgm:t>
        <a:bodyPr/>
        <a:lstStyle/>
        <a:p>
          <a:endParaRPr lang="ru-RU"/>
        </a:p>
      </dgm:t>
    </dgm:pt>
    <dgm:pt modelId="{CD6C4DCF-10F5-4D07-A2AA-4D3FD55E097D}" type="sibTrans" cxnId="{FEA457E2-2EAF-4255-B8B9-5186950A6460}">
      <dgm:prSet/>
      <dgm:spPr/>
      <dgm:t>
        <a:bodyPr/>
        <a:lstStyle/>
        <a:p>
          <a:endParaRPr lang="ru-RU"/>
        </a:p>
      </dgm:t>
    </dgm:pt>
    <dgm:pt modelId="{4FCBD82E-4655-4608-B0CC-D94BE260C511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marL="114300" indent="247650" algn="just" rtl="0">
            <a:tabLst/>
          </a:pPr>
          <a:r>
            <a:rPr lang="uk-UA" sz="1800" dirty="0" smtClean="0"/>
            <a:t>•	підвищують лікувальний ефект згідно з </a:t>
          </a:r>
          <a:r>
            <a:rPr lang="uk-UA" sz="1800" dirty="0" err="1" smtClean="0"/>
            <a:t>біофармацевтичними</a:t>
          </a:r>
          <a:r>
            <a:rPr lang="uk-UA" sz="1800" dirty="0" smtClean="0"/>
            <a:t> дослідженнями;</a:t>
          </a:r>
          <a:endParaRPr lang="ru-RU" sz="1800" dirty="0"/>
        </a:p>
      </dgm:t>
    </dgm:pt>
    <dgm:pt modelId="{17075D8E-8CA7-4141-8CEF-C781979AC0DF}" type="parTrans" cxnId="{1F339EA3-8DE2-4DA5-8615-D27A77CE4689}">
      <dgm:prSet/>
      <dgm:spPr/>
      <dgm:t>
        <a:bodyPr/>
        <a:lstStyle/>
        <a:p>
          <a:endParaRPr lang="ru-RU"/>
        </a:p>
      </dgm:t>
    </dgm:pt>
    <dgm:pt modelId="{2F213667-458C-401E-8081-7F699DB83163}" type="sibTrans" cxnId="{1F339EA3-8DE2-4DA5-8615-D27A77CE4689}">
      <dgm:prSet/>
      <dgm:spPr/>
      <dgm:t>
        <a:bodyPr/>
        <a:lstStyle/>
        <a:p>
          <a:endParaRPr lang="ru-RU"/>
        </a:p>
      </dgm:t>
    </dgm:pt>
    <dgm:pt modelId="{12B17492-DFD5-4961-B16D-F29C29979A9F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marL="114300" indent="247650" algn="just" rtl="0">
            <a:tabLst/>
          </a:pPr>
          <a:r>
            <a:rPr lang="uk-UA" sz="1800" dirty="0" smtClean="0"/>
            <a:t>•	забезпечують </a:t>
          </a:r>
          <a:r>
            <a:rPr lang="uk-UA" sz="1800" dirty="0" err="1" smtClean="0"/>
            <a:t>пролонгованість</a:t>
          </a:r>
          <a:r>
            <a:rPr lang="uk-UA" sz="1800" dirty="0" smtClean="0"/>
            <a:t> дії лікарських засобів;</a:t>
          </a:r>
          <a:endParaRPr lang="ru-RU" sz="1800" dirty="0"/>
        </a:p>
      </dgm:t>
    </dgm:pt>
    <dgm:pt modelId="{96173A22-8018-453D-B950-BE42451D9598}" type="parTrans" cxnId="{48378E8B-A92E-4C5C-9CEF-9ECC8A423923}">
      <dgm:prSet/>
      <dgm:spPr/>
      <dgm:t>
        <a:bodyPr/>
        <a:lstStyle/>
        <a:p>
          <a:endParaRPr lang="ru-RU"/>
        </a:p>
      </dgm:t>
    </dgm:pt>
    <dgm:pt modelId="{B8F6119B-B0D4-421D-9568-AD5FD39C71FE}" type="sibTrans" cxnId="{48378E8B-A92E-4C5C-9CEF-9ECC8A423923}">
      <dgm:prSet/>
      <dgm:spPr/>
      <dgm:t>
        <a:bodyPr/>
        <a:lstStyle/>
        <a:p>
          <a:endParaRPr lang="ru-RU"/>
        </a:p>
      </dgm:t>
    </dgm:pt>
    <dgm:pt modelId="{A192C1D8-7FED-495E-B7AF-20041C833567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marL="114300" indent="247650" algn="just" rtl="0">
            <a:tabLst/>
          </a:pPr>
          <a:r>
            <a:rPr lang="uk-UA" sz="1800" dirty="0" smtClean="0"/>
            <a:t>•	пом’якшують подразнювальну дію лікарських засобів (особливо в дитячих ліках);</a:t>
          </a:r>
          <a:endParaRPr lang="ru-RU" sz="1800" dirty="0"/>
        </a:p>
      </dgm:t>
    </dgm:pt>
    <dgm:pt modelId="{7969C822-08EE-4D79-A3BB-899B0D159D36}" type="parTrans" cxnId="{4590BE3B-86F0-4A5C-BB80-B65AB9A4C2BD}">
      <dgm:prSet/>
      <dgm:spPr/>
      <dgm:t>
        <a:bodyPr/>
        <a:lstStyle/>
        <a:p>
          <a:endParaRPr lang="ru-RU"/>
        </a:p>
      </dgm:t>
    </dgm:pt>
    <dgm:pt modelId="{A7AD7491-A8DA-411C-ADC0-1E314EC42752}" type="sibTrans" cxnId="{4590BE3B-86F0-4A5C-BB80-B65AB9A4C2BD}">
      <dgm:prSet/>
      <dgm:spPr/>
      <dgm:t>
        <a:bodyPr/>
        <a:lstStyle/>
        <a:p>
          <a:endParaRPr lang="ru-RU"/>
        </a:p>
      </dgm:t>
    </dgm:pt>
    <dgm:pt modelId="{B26F18BB-52B4-4D66-A4B5-85F9F27E6948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marL="114300" indent="247650" algn="just" rtl="0"/>
          <a:r>
            <a:rPr lang="uk-UA" sz="1800" dirty="0" smtClean="0"/>
            <a:t>•	дають можливість:</a:t>
          </a:r>
          <a:endParaRPr lang="ru-RU" sz="1800" dirty="0"/>
        </a:p>
      </dgm:t>
    </dgm:pt>
    <dgm:pt modelId="{57BF11D8-A0E7-486D-B425-213E0C1E2520}" type="parTrans" cxnId="{E39ECAAC-B8D9-4B26-84DB-05EB8B7E0A9A}">
      <dgm:prSet/>
      <dgm:spPr/>
      <dgm:t>
        <a:bodyPr/>
        <a:lstStyle/>
        <a:p>
          <a:endParaRPr lang="ru-RU"/>
        </a:p>
      </dgm:t>
    </dgm:pt>
    <dgm:pt modelId="{949497E4-F03C-4506-AFC7-AC12C16F38BC}" type="sibTrans" cxnId="{E39ECAAC-B8D9-4B26-84DB-05EB8B7E0A9A}">
      <dgm:prSet/>
      <dgm:spPr/>
      <dgm:t>
        <a:bodyPr/>
        <a:lstStyle/>
        <a:p>
          <a:endParaRPr lang="ru-RU"/>
        </a:p>
      </dgm:t>
    </dgm:pt>
    <dgm:pt modelId="{273F1B10-1575-4887-A95B-38B15B72EBCF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marL="114300" indent="0" algn="just" rtl="0"/>
          <a:r>
            <a:rPr lang="uk-UA" sz="1800" dirty="0" smtClean="0"/>
            <a:t>—	маскувати неприємний смак лікарських засобів;</a:t>
          </a:r>
          <a:endParaRPr lang="ru-RU" sz="1800" dirty="0"/>
        </a:p>
      </dgm:t>
    </dgm:pt>
    <dgm:pt modelId="{B3DB5CAE-7376-433F-953D-1639F11BEFDA}" type="parTrans" cxnId="{11FA0549-3ABF-41C7-B97C-9B6AB9DD63AB}">
      <dgm:prSet/>
      <dgm:spPr/>
      <dgm:t>
        <a:bodyPr/>
        <a:lstStyle/>
        <a:p>
          <a:endParaRPr lang="ru-RU"/>
        </a:p>
      </dgm:t>
    </dgm:pt>
    <dgm:pt modelId="{78E7B16B-B616-4960-BA9B-9532BE20EF75}" type="sibTrans" cxnId="{11FA0549-3ABF-41C7-B97C-9B6AB9DD63AB}">
      <dgm:prSet/>
      <dgm:spPr/>
      <dgm:t>
        <a:bodyPr/>
        <a:lstStyle/>
        <a:p>
          <a:endParaRPr lang="ru-RU"/>
        </a:p>
      </dgm:t>
    </dgm:pt>
    <dgm:pt modelId="{BB9445B7-873A-4109-805E-EA99A49CBDB2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marL="114300" indent="0" algn="just" rtl="0"/>
          <a:r>
            <a:rPr lang="uk-UA" sz="1800" dirty="0" smtClean="0"/>
            <a:t>—	відпускати ліки у вигляді сухого напівфабрикату — порошків або гранул, до яких перед застосуванням додають воду або іншу відповідну рідину.</a:t>
          </a:r>
          <a:endParaRPr lang="ru-RU" sz="1800" dirty="0"/>
        </a:p>
      </dgm:t>
    </dgm:pt>
    <dgm:pt modelId="{DE04F1C2-BD41-4B36-80D9-E626FEFBA810}" type="parTrans" cxnId="{081132AE-A9A4-4B25-A756-585BD06FB497}">
      <dgm:prSet/>
      <dgm:spPr/>
      <dgm:t>
        <a:bodyPr/>
        <a:lstStyle/>
        <a:p>
          <a:endParaRPr lang="ru-RU"/>
        </a:p>
      </dgm:t>
    </dgm:pt>
    <dgm:pt modelId="{C8C99956-6FE3-46B3-8418-CC854A28AE0A}" type="sibTrans" cxnId="{081132AE-A9A4-4B25-A756-585BD06FB497}">
      <dgm:prSet/>
      <dgm:spPr/>
      <dgm:t>
        <a:bodyPr/>
        <a:lstStyle/>
        <a:p>
          <a:endParaRPr lang="ru-RU"/>
        </a:p>
      </dgm:t>
    </dgm:pt>
    <dgm:pt modelId="{6CBD4101-5531-48C1-AB57-1730BD112914}" type="pres">
      <dgm:prSet presAssocID="{46798E37-DCA1-4D67-B185-00C3B2D33FD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84CE082-79F7-411C-950B-B71998773095}" type="pres">
      <dgm:prSet presAssocID="{82A48C7D-136D-449F-AB74-28A022FC0D52}" presName="linNode" presStyleCnt="0"/>
      <dgm:spPr/>
    </dgm:pt>
    <dgm:pt modelId="{E1BAB206-90EB-4EBE-9033-9BCD8E893AB5}" type="pres">
      <dgm:prSet presAssocID="{82A48C7D-136D-449F-AB74-28A022FC0D52}" presName="parentText" presStyleLbl="node1" presStyleIdx="0" presStyleCnt="1" custLinFactNeighborX="43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1818D6-B8B5-4A13-A730-32AB482DB033}" type="pres">
      <dgm:prSet presAssocID="{82A48C7D-136D-449F-AB74-28A022FC0D52}" presName="descendantText" presStyleLbl="alignAccFollowNode1" presStyleIdx="0" presStyleCnt="1" custScaleY="125000" custLinFactNeighborX="-1446" custLinFactNeighborY="9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590BE3B-86F0-4A5C-BB80-B65AB9A4C2BD}" srcId="{82A48C7D-136D-449F-AB74-28A022FC0D52}" destId="{A192C1D8-7FED-495E-B7AF-20041C833567}" srcOrd="2" destOrd="0" parTransId="{7969C822-08EE-4D79-A3BB-899B0D159D36}" sibTransId="{A7AD7491-A8DA-411C-ADC0-1E314EC42752}"/>
    <dgm:cxn modelId="{A58D2641-50CB-45BB-875A-AFC7048C6111}" type="presOf" srcId="{B26F18BB-52B4-4D66-A4B5-85F9F27E6948}" destId="{A21818D6-B8B5-4A13-A730-32AB482DB033}" srcOrd="0" destOrd="3" presId="urn:microsoft.com/office/officeart/2005/8/layout/vList5"/>
    <dgm:cxn modelId="{106077A8-D23B-4A00-A048-D8345309A61F}" type="presOf" srcId="{12B17492-DFD5-4961-B16D-F29C29979A9F}" destId="{A21818D6-B8B5-4A13-A730-32AB482DB033}" srcOrd="0" destOrd="1" presId="urn:microsoft.com/office/officeart/2005/8/layout/vList5"/>
    <dgm:cxn modelId="{A9E0122E-CEF8-455A-84CB-946E7E9F4AA8}" type="presOf" srcId="{4FCBD82E-4655-4608-B0CC-D94BE260C511}" destId="{A21818D6-B8B5-4A13-A730-32AB482DB033}" srcOrd="0" destOrd="0" presId="urn:microsoft.com/office/officeart/2005/8/layout/vList5"/>
    <dgm:cxn modelId="{CE055D6F-3D5A-492E-8F7B-8FCAA40F3624}" type="presOf" srcId="{46798E37-DCA1-4D67-B185-00C3B2D33FD9}" destId="{6CBD4101-5531-48C1-AB57-1730BD112914}" srcOrd="0" destOrd="0" presId="urn:microsoft.com/office/officeart/2005/8/layout/vList5"/>
    <dgm:cxn modelId="{FEA457E2-2EAF-4255-B8B9-5186950A6460}" srcId="{46798E37-DCA1-4D67-B185-00C3B2D33FD9}" destId="{82A48C7D-136D-449F-AB74-28A022FC0D52}" srcOrd="0" destOrd="0" parTransId="{25DF4841-A3DD-48FC-9FED-1B58F02CA003}" sibTransId="{CD6C4DCF-10F5-4D07-A2AA-4D3FD55E097D}"/>
    <dgm:cxn modelId="{E50E522B-B7A4-4539-BA65-C59563F474C7}" type="presOf" srcId="{82A48C7D-136D-449F-AB74-28A022FC0D52}" destId="{E1BAB206-90EB-4EBE-9033-9BCD8E893AB5}" srcOrd="0" destOrd="0" presId="urn:microsoft.com/office/officeart/2005/8/layout/vList5"/>
    <dgm:cxn modelId="{48378E8B-A92E-4C5C-9CEF-9ECC8A423923}" srcId="{82A48C7D-136D-449F-AB74-28A022FC0D52}" destId="{12B17492-DFD5-4961-B16D-F29C29979A9F}" srcOrd="1" destOrd="0" parTransId="{96173A22-8018-453D-B950-BE42451D9598}" sibTransId="{B8F6119B-B0D4-421D-9568-AD5FD39C71FE}"/>
    <dgm:cxn modelId="{37820E56-4CE6-4437-B246-211AAA18A84D}" type="presOf" srcId="{A192C1D8-7FED-495E-B7AF-20041C833567}" destId="{A21818D6-B8B5-4A13-A730-32AB482DB033}" srcOrd="0" destOrd="2" presId="urn:microsoft.com/office/officeart/2005/8/layout/vList5"/>
    <dgm:cxn modelId="{081132AE-A9A4-4B25-A756-585BD06FB497}" srcId="{82A48C7D-136D-449F-AB74-28A022FC0D52}" destId="{BB9445B7-873A-4109-805E-EA99A49CBDB2}" srcOrd="5" destOrd="0" parTransId="{DE04F1C2-BD41-4B36-80D9-E626FEFBA810}" sibTransId="{C8C99956-6FE3-46B3-8418-CC854A28AE0A}"/>
    <dgm:cxn modelId="{579C0AE4-8A2C-4FC4-B64F-93F800E1D9FA}" type="presOf" srcId="{BB9445B7-873A-4109-805E-EA99A49CBDB2}" destId="{A21818D6-B8B5-4A13-A730-32AB482DB033}" srcOrd="0" destOrd="5" presId="urn:microsoft.com/office/officeart/2005/8/layout/vList5"/>
    <dgm:cxn modelId="{C1F57E02-19ED-44F7-A79C-BD1A0FA0D319}" type="presOf" srcId="{273F1B10-1575-4887-A95B-38B15B72EBCF}" destId="{A21818D6-B8B5-4A13-A730-32AB482DB033}" srcOrd="0" destOrd="4" presId="urn:microsoft.com/office/officeart/2005/8/layout/vList5"/>
    <dgm:cxn modelId="{1F339EA3-8DE2-4DA5-8615-D27A77CE4689}" srcId="{82A48C7D-136D-449F-AB74-28A022FC0D52}" destId="{4FCBD82E-4655-4608-B0CC-D94BE260C511}" srcOrd="0" destOrd="0" parTransId="{17075D8E-8CA7-4141-8CEF-C781979AC0DF}" sibTransId="{2F213667-458C-401E-8081-7F699DB83163}"/>
    <dgm:cxn modelId="{E39ECAAC-B8D9-4B26-84DB-05EB8B7E0A9A}" srcId="{82A48C7D-136D-449F-AB74-28A022FC0D52}" destId="{B26F18BB-52B4-4D66-A4B5-85F9F27E6948}" srcOrd="3" destOrd="0" parTransId="{57BF11D8-A0E7-486D-B425-213E0C1E2520}" sibTransId="{949497E4-F03C-4506-AFC7-AC12C16F38BC}"/>
    <dgm:cxn modelId="{11FA0549-3ABF-41C7-B97C-9B6AB9DD63AB}" srcId="{82A48C7D-136D-449F-AB74-28A022FC0D52}" destId="{273F1B10-1575-4887-A95B-38B15B72EBCF}" srcOrd="4" destOrd="0" parTransId="{B3DB5CAE-7376-433F-953D-1639F11BEFDA}" sibTransId="{78E7B16B-B616-4960-BA9B-9532BE20EF75}"/>
    <dgm:cxn modelId="{3833DC77-B6F7-48DD-8296-92652727046B}" type="presParOf" srcId="{6CBD4101-5531-48C1-AB57-1730BD112914}" destId="{584CE082-79F7-411C-950B-B71998773095}" srcOrd="0" destOrd="0" presId="urn:microsoft.com/office/officeart/2005/8/layout/vList5"/>
    <dgm:cxn modelId="{BB416523-5352-4EFB-9D2E-46C204276CC4}" type="presParOf" srcId="{584CE082-79F7-411C-950B-B71998773095}" destId="{E1BAB206-90EB-4EBE-9033-9BCD8E893AB5}" srcOrd="0" destOrd="0" presId="urn:microsoft.com/office/officeart/2005/8/layout/vList5"/>
    <dgm:cxn modelId="{DE564FBA-339C-4D24-B52F-9509F5DC5B96}" type="presParOf" srcId="{584CE082-79F7-411C-950B-B71998773095}" destId="{A21818D6-B8B5-4A13-A730-32AB482DB03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873F365-17CB-47D8-92CE-40D30B1753F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ECB4756-9CCA-4FD3-B89D-9BD80D04D059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3600" dirty="0" smtClean="0"/>
            <a:t>НЕДОЛІКИ СУСПЕНЗІЙ:</a:t>
          </a:r>
          <a:endParaRPr lang="ru-RU" sz="3600" dirty="0"/>
        </a:p>
      </dgm:t>
    </dgm:pt>
    <dgm:pt modelId="{8C1CCB25-84DD-4A11-B8BE-4B20F9DDFAA1}" type="parTrans" cxnId="{636655BA-EAB0-4044-8865-BCE947F3DE7B}">
      <dgm:prSet/>
      <dgm:spPr/>
      <dgm:t>
        <a:bodyPr/>
        <a:lstStyle/>
        <a:p>
          <a:endParaRPr lang="ru-RU"/>
        </a:p>
      </dgm:t>
    </dgm:pt>
    <dgm:pt modelId="{9B0178C1-1913-4C85-BC96-42FCF34D2640}" type="sibTrans" cxnId="{636655BA-EAB0-4044-8865-BCE947F3DE7B}">
      <dgm:prSet/>
      <dgm:spPr/>
      <dgm:t>
        <a:bodyPr/>
        <a:lstStyle/>
        <a:p>
          <a:endParaRPr lang="ru-RU"/>
        </a:p>
      </dgm:t>
    </dgm:pt>
    <dgm:pt modelId="{6D24A3E3-269D-4CC0-A5B0-133BDF45F1B5}">
      <dgm:prSet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mtClean="0"/>
            <a:t>•	нестійкі при зберіганні (особливо водні — гідролізують);</a:t>
          </a:r>
          <a:endParaRPr lang="ru-RU"/>
        </a:p>
      </dgm:t>
    </dgm:pt>
    <dgm:pt modelId="{FA93E5FC-05B9-4F04-9235-19C82176AC81}" type="parTrans" cxnId="{184FAA1A-6C77-4570-96DC-C9382A648959}">
      <dgm:prSet/>
      <dgm:spPr/>
      <dgm:t>
        <a:bodyPr/>
        <a:lstStyle/>
        <a:p>
          <a:endParaRPr lang="ru-RU"/>
        </a:p>
      </dgm:t>
    </dgm:pt>
    <dgm:pt modelId="{A4A3AB29-B2E3-4998-B693-AE6E49A4B50F}" type="sibTrans" cxnId="{184FAA1A-6C77-4570-96DC-C9382A648959}">
      <dgm:prSet/>
      <dgm:spPr/>
      <dgm:t>
        <a:bodyPr/>
        <a:lstStyle/>
        <a:p>
          <a:endParaRPr lang="ru-RU"/>
        </a:p>
      </dgm:t>
    </dgm:pt>
    <dgm:pt modelId="{08B860E7-F732-4000-B0D8-ADD226A2F4AC}">
      <dgm:prSet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dirty="0" smtClean="0"/>
            <a:t>•	</a:t>
          </a:r>
          <a:r>
            <a:rPr lang="uk-UA" dirty="0" err="1" smtClean="0"/>
            <a:t>важкодозовані</a:t>
          </a:r>
          <a:r>
            <a:rPr lang="uk-UA" dirty="0" smtClean="0"/>
            <a:t> ліки — отруйні і сильнодіючі лікарські засоби в них не відпускають.</a:t>
          </a:r>
          <a:endParaRPr lang="ru-RU" dirty="0"/>
        </a:p>
      </dgm:t>
    </dgm:pt>
    <dgm:pt modelId="{7460A8B5-CAD0-45EB-B3E8-22D43AF2CF5C}" type="parTrans" cxnId="{D0693987-CFA6-4F7E-A470-90EF682A0E23}">
      <dgm:prSet/>
      <dgm:spPr/>
      <dgm:t>
        <a:bodyPr/>
        <a:lstStyle/>
        <a:p>
          <a:endParaRPr lang="ru-RU"/>
        </a:p>
      </dgm:t>
    </dgm:pt>
    <dgm:pt modelId="{B17B10CF-F873-4891-9A31-40713EAD6972}" type="sibTrans" cxnId="{D0693987-CFA6-4F7E-A470-90EF682A0E23}">
      <dgm:prSet/>
      <dgm:spPr/>
      <dgm:t>
        <a:bodyPr/>
        <a:lstStyle/>
        <a:p>
          <a:endParaRPr lang="ru-RU"/>
        </a:p>
      </dgm:t>
    </dgm:pt>
    <dgm:pt modelId="{7F6EF819-668D-4A8E-8195-9A8AFA967CC1}">
      <dgm:prSet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mtClean="0"/>
            <a:t>(Виняток — коли кількість отруйних і сильнодіючих лікарських засобів, виписаних у рецепті, не перевищує ВРД у всьому об’ємі ліків.)</a:t>
          </a:r>
          <a:endParaRPr lang="ru-RU"/>
        </a:p>
      </dgm:t>
    </dgm:pt>
    <dgm:pt modelId="{2A4CFF28-3020-4300-99AD-05D58630B7CD}" type="parTrans" cxnId="{6341B0F7-9B96-4686-A25A-66060E8EA8D8}">
      <dgm:prSet/>
      <dgm:spPr/>
      <dgm:t>
        <a:bodyPr/>
        <a:lstStyle/>
        <a:p>
          <a:endParaRPr lang="ru-RU"/>
        </a:p>
      </dgm:t>
    </dgm:pt>
    <dgm:pt modelId="{37314288-B354-43A3-979F-9BDBB4E3D013}" type="sibTrans" cxnId="{6341B0F7-9B96-4686-A25A-66060E8EA8D8}">
      <dgm:prSet/>
      <dgm:spPr/>
      <dgm:t>
        <a:bodyPr/>
        <a:lstStyle/>
        <a:p>
          <a:endParaRPr lang="ru-RU"/>
        </a:p>
      </dgm:t>
    </dgm:pt>
    <dgm:pt modelId="{210EF9BE-9383-425E-B1BF-4CFAD7E51FBA}" type="pres">
      <dgm:prSet presAssocID="{E873F365-17CB-47D8-92CE-40D30B1753F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970565E-C111-4F87-9DB3-51FE7551D915}" type="pres">
      <dgm:prSet presAssocID="{AECB4756-9CCA-4FD3-B89D-9BD80D04D059}" presName="linNode" presStyleCnt="0"/>
      <dgm:spPr/>
    </dgm:pt>
    <dgm:pt modelId="{E99B67EC-1CDA-4EA1-8E96-6A103320796D}" type="pres">
      <dgm:prSet presAssocID="{AECB4756-9CCA-4FD3-B89D-9BD80D04D059}" presName="parentText" presStyleLbl="node1" presStyleIdx="0" presStyleCnt="1" custLinFactNeighborX="148" custLinFactNeighborY="68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7AE4C6-DEC4-4256-9924-B94A7372C1A4}" type="pres">
      <dgm:prSet presAssocID="{AECB4756-9CCA-4FD3-B89D-9BD80D04D059}" presName="descendantText" presStyleLbl="alignAccFollowNode1" presStyleIdx="0" presStyleCnt="1" custScaleY="125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84FAA1A-6C77-4570-96DC-C9382A648959}" srcId="{AECB4756-9CCA-4FD3-B89D-9BD80D04D059}" destId="{6D24A3E3-269D-4CC0-A5B0-133BDF45F1B5}" srcOrd="0" destOrd="0" parTransId="{FA93E5FC-05B9-4F04-9235-19C82176AC81}" sibTransId="{A4A3AB29-B2E3-4998-B693-AE6E49A4B50F}"/>
    <dgm:cxn modelId="{6341B0F7-9B96-4686-A25A-66060E8EA8D8}" srcId="{AECB4756-9CCA-4FD3-B89D-9BD80D04D059}" destId="{7F6EF819-668D-4A8E-8195-9A8AFA967CC1}" srcOrd="2" destOrd="0" parTransId="{2A4CFF28-3020-4300-99AD-05D58630B7CD}" sibTransId="{37314288-B354-43A3-979F-9BDBB4E3D013}"/>
    <dgm:cxn modelId="{20C8FC49-DEB4-404A-97B0-293BD4464E31}" type="presOf" srcId="{E873F365-17CB-47D8-92CE-40D30B1753FB}" destId="{210EF9BE-9383-425E-B1BF-4CFAD7E51FBA}" srcOrd="0" destOrd="0" presId="urn:microsoft.com/office/officeart/2005/8/layout/vList5"/>
    <dgm:cxn modelId="{161D9786-1164-445A-BC6C-A4136246B364}" type="presOf" srcId="{6D24A3E3-269D-4CC0-A5B0-133BDF45F1B5}" destId="{AE7AE4C6-DEC4-4256-9924-B94A7372C1A4}" srcOrd="0" destOrd="0" presId="urn:microsoft.com/office/officeart/2005/8/layout/vList5"/>
    <dgm:cxn modelId="{D0693987-CFA6-4F7E-A470-90EF682A0E23}" srcId="{AECB4756-9CCA-4FD3-B89D-9BD80D04D059}" destId="{08B860E7-F732-4000-B0D8-ADD226A2F4AC}" srcOrd="1" destOrd="0" parTransId="{7460A8B5-CAD0-45EB-B3E8-22D43AF2CF5C}" sibTransId="{B17B10CF-F873-4891-9A31-40713EAD6972}"/>
    <dgm:cxn modelId="{DA85FD63-0A55-4C47-9C1F-3524C38157DE}" type="presOf" srcId="{AECB4756-9CCA-4FD3-B89D-9BD80D04D059}" destId="{E99B67EC-1CDA-4EA1-8E96-6A103320796D}" srcOrd="0" destOrd="0" presId="urn:microsoft.com/office/officeart/2005/8/layout/vList5"/>
    <dgm:cxn modelId="{FE6F60A3-01FF-4FBF-8E5A-A8A62CCFB8AC}" type="presOf" srcId="{7F6EF819-668D-4A8E-8195-9A8AFA967CC1}" destId="{AE7AE4C6-DEC4-4256-9924-B94A7372C1A4}" srcOrd="0" destOrd="2" presId="urn:microsoft.com/office/officeart/2005/8/layout/vList5"/>
    <dgm:cxn modelId="{882EBB32-E9AE-403B-A81E-524D2A921EB9}" type="presOf" srcId="{08B860E7-F732-4000-B0D8-ADD226A2F4AC}" destId="{AE7AE4C6-DEC4-4256-9924-B94A7372C1A4}" srcOrd="0" destOrd="1" presId="urn:microsoft.com/office/officeart/2005/8/layout/vList5"/>
    <dgm:cxn modelId="{636655BA-EAB0-4044-8865-BCE947F3DE7B}" srcId="{E873F365-17CB-47D8-92CE-40D30B1753FB}" destId="{AECB4756-9CCA-4FD3-B89D-9BD80D04D059}" srcOrd="0" destOrd="0" parTransId="{8C1CCB25-84DD-4A11-B8BE-4B20F9DDFAA1}" sibTransId="{9B0178C1-1913-4C85-BC96-42FCF34D2640}"/>
    <dgm:cxn modelId="{0F44750B-B1F2-4A68-ACB2-BADA84490FA9}" type="presParOf" srcId="{210EF9BE-9383-425E-B1BF-4CFAD7E51FBA}" destId="{8970565E-C111-4F87-9DB3-51FE7551D915}" srcOrd="0" destOrd="0" presId="urn:microsoft.com/office/officeart/2005/8/layout/vList5"/>
    <dgm:cxn modelId="{605A8226-4D61-4DCE-AA07-828644001641}" type="presParOf" srcId="{8970565E-C111-4F87-9DB3-51FE7551D915}" destId="{E99B67EC-1CDA-4EA1-8E96-6A103320796D}" srcOrd="0" destOrd="0" presId="urn:microsoft.com/office/officeart/2005/8/layout/vList5"/>
    <dgm:cxn modelId="{7ECBC875-E9D6-491E-9257-EFD7CDAC07D7}" type="presParOf" srcId="{8970565E-C111-4F87-9DB3-51FE7551D915}" destId="{AE7AE4C6-DEC4-4256-9924-B94A7372C1A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A4F5682-822C-4102-A4D3-FC799DBDAB6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8D168B3-155F-430D-91F6-049629341C13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dirty="0" smtClean="0">
              <a:solidFill>
                <a:schemeClr val="tx1"/>
              </a:solidFill>
            </a:rPr>
            <a:t>В АПТЕЧНИХ УМОВАХ МІКСТУРИ-СУСПЕНЗІЇ УТВОРЮЮТЬСЯ НАЙЧАСТІШЕ ВНАСЛІДОК:</a:t>
          </a:r>
          <a:endParaRPr lang="ru-RU" dirty="0">
            <a:solidFill>
              <a:schemeClr val="tx1"/>
            </a:solidFill>
          </a:endParaRPr>
        </a:p>
      </dgm:t>
    </dgm:pt>
    <dgm:pt modelId="{D9AB3CD6-B188-4E48-831F-870F489A00C6}" type="parTrans" cxnId="{83AD0EED-CF73-4A2C-8EA9-AB41F8C7D1D6}">
      <dgm:prSet/>
      <dgm:spPr/>
      <dgm:t>
        <a:bodyPr/>
        <a:lstStyle/>
        <a:p>
          <a:endParaRPr lang="ru-RU"/>
        </a:p>
      </dgm:t>
    </dgm:pt>
    <dgm:pt modelId="{6419B194-67CF-48AF-B37D-103FCA541CF6}" type="sibTrans" cxnId="{83AD0EED-CF73-4A2C-8EA9-AB41F8C7D1D6}">
      <dgm:prSet/>
      <dgm:spPr/>
      <dgm:t>
        <a:bodyPr/>
        <a:lstStyle/>
        <a:p>
          <a:endParaRPr lang="ru-RU"/>
        </a:p>
      </dgm:t>
    </dgm:pt>
    <dgm:pt modelId="{ABC3D258-04CA-4DE3-B448-39CE54813B7A}">
      <dgm:prSet/>
      <dgm:spPr/>
      <dgm:t>
        <a:bodyPr/>
        <a:lstStyle/>
        <a:p>
          <a:pPr rtl="0"/>
          <a:r>
            <a:rPr lang="uk-UA" smtClean="0"/>
            <a:t>—	реакцій обмінного розкладу;</a:t>
          </a:r>
          <a:endParaRPr lang="ru-RU"/>
        </a:p>
      </dgm:t>
    </dgm:pt>
    <dgm:pt modelId="{763D952B-C3CB-4465-AA28-BF224382D16F}" type="parTrans" cxnId="{CE680C89-B0CC-4001-A5C0-10171D73EA80}">
      <dgm:prSet/>
      <dgm:spPr/>
      <dgm:t>
        <a:bodyPr/>
        <a:lstStyle/>
        <a:p>
          <a:endParaRPr lang="ru-RU"/>
        </a:p>
      </dgm:t>
    </dgm:pt>
    <dgm:pt modelId="{723D586D-B9BE-46A0-84B1-0AC8E8E10DF5}" type="sibTrans" cxnId="{CE680C89-B0CC-4001-A5C0-10171D73EA80}">
      <dgm:prSet/>
      <dgm:spPr/>
      <dgm:t>
        <a:bodyPr/>
        <a:lstStyle/>
        <a:p>
          <a:endParaRPr lang="ru-RU"/>
        </a:p>
      </dgm:t>
    </dgm:pt>
    <dgm:pt modelId="{0E940F45-D45F-46CE-A1DD-BE1C761C1A81}">
      <dgm:prSet/>
      <dgm:spPr/>
      <dgm:t>
        <a:bodyPr/>
        <a:lstStyle/>
        <a:p>
          <a:pPr rtl="0"/>
          <a:r>
            <a:rPr lang="uk-UA" smtClean="0"/>
            <a:t>—	реакцій гідролізу;</a:t>
          </a:r>
          <a:endParaRPr lang="ru-RU"/>
        </a:p>
      </dgm:t>
    </dgm:pt>
    <dgm:pt modelId="{48B65281-67FA-4CA1-A8CC-C6EC3C037EBC}" type="parTrans" cxnId="{5C74C3C7-A60C-48E7-87CF-2A76F3E4F3BB}">
      <dgm:prSet/>
      <dgm:spPr/>
      <dgm:t>
        <a:bodyPr/>
        <a:lstStyle/>
        <a:p>
          <a:endParaRPr lang="ru-RU"/>
        </a:p>
      </dgm:t>
    </dgm:pt>
    <dgm:pt modelId="{B0EDF634-F4E3-40FF-B5A3-CA40BF36AAB1}" type="sibTrans" cxnId="{5C74C3C7-A60C-48E7-87CF-2A76F3E4F3BB}">
      <dgm:prSet/>
      <dgm:spPr/>
      <dgm:t>
        <a:bodyPr/>
        <a:lstStyle/>
        <a:p>
          <a:endParaRPr lang="ru-RU"/>
        </a:p>
      </dgm:t>
    </dgm:pt>
    <dgm:pt modelId="{D1A138E7-0FFC-4A05-8AA8-DBF56C34D9D5}">
      <dgm:prSet/>
      <dgm:spPr/>
      <dgm:t>
        <a:bodyPr/>
        <a:lstStyle/>
        <a:p>
          <a:pPr rtl="0"/>
          <a:r>
            <a:rPr lang="uk-UA" dirty="0" smtClean="0"/>
            <a:t>—	окислювально-відновних реакцій та ін.</a:t>
          </a:r>
          <a:endParaRPr lang="ru-RU" dirty="0"/>
        </a:p>
      </dgm:t>
    </dgm:pt>
    <dgm:pt modelId="{CD01A4F6-02A9-4769-B45A-FD4A7AD5BCC2}" type="parTrans" cxnId="{618AE9DB-A555-4078-ACF2-17BC701D15D2}">
      <dgm:prSet/>
      <dgm:spPr/>
      <dgm:t>
        <a:bodyPr/>
        <a:lstStyle/>
        <a:p>
          <a:endParaRPr lang="ru-RU"/>
        </a:p>
      </dgm:t>
    </dgm:pt>
    <dgm:pt modelId="{9826D9E3-CFDD-4B04-BF7E-D062F35FF460}" type="sibTrans" cxnId="{618AE9DB-A555-4078-ACF2-17BC701D15D2}">
      <dgm:prSet/>
      <dgm:spPr/>
      <dgm:t>
        <a:bodyPr/>
        <a:lstStyle/>
        <a:p>
          <a:endParaRPr lang="ru-RU"/>
        </a:p>
      </dgm:t>
    </dgm:pt>
    <dgm:pt modelId="{7792DFBC-FF8A-4114-AD11-A459081F334D}" type="pres">
      <dgm:prSet presAssocID="{EA4F5682-822C-4102-A4D3-FC799DBDAB6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4EDB687-04B9-46F1-81CC-96A79953DEC7}" type="pres">
      <dgm:prSet presAssocID="{38D168B3-155F-430D-91F6-049629341C13}" presName="parentText" presStyleLbl="node1" presStyleIdx="0" presStyleCnt="1" custLinFactNeighborY="-3872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4EAC1F-1BCD-44F2-8271-E0DA9C8515D6}" type="pres">
      <dgm:prSet presAssocID="{38D168B3-155F-430D-91F6-049629341C13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B3A25DF-C5E3-477D-9844-FE97A717C748}" type="presOf" srcId="{0E940F45-D45F-46CE-A1DD-BE1C761C1A81}" destId="{CE4EAC1F-1BCD-44F2-8271-E0DA9C8515D6}" srcOrd="0" destOrd="1" presId="urn:microsoft.com/office/officeart/2005/8/layout/vList2"/>
    <dgm:cxn modelId="{83AD0EED-CF73-4A2C-8EA9-AB41F8C7D1D6}" srcId="{EA4F5682-822C-4102-A4D3-FC799DBDAB63}" destId="{38D168B3-155F-430D-91F6-049629341C13}" srcOrd="0" destOrd="0" parTransId="{D9AB3CD6-B188-4E48-831F-870F489A00C6}" sibTransId="{6419B194-67CF-48AF-B37D-103FCA541CF6}"/>
    <dgm:cxn modelId="{618AE9DB-A555-4078-ACF2-17BC701D15D2}" srcId="{38D168B3-155F-430D-91F6-049629341C13}" destId="{D1A138E7-0FFC-4A05-8AA8-DBF56C34D9D5}" srcOrd="2" destOrd="0" parTransId="{CD01A4F6-02A9-4769-B45A-FD4A7AD5BCC2}" sibTransId="{9826D9E3-CFDD-4B04-BF7E-D062F35FF460}"/>
    <dgm:cxn modelId="{CE680C89-B0CC-4001-A5C0-10171D73EA80}" srcId="{38D168B3-155F-430D-91F6-049629341C13}" destId="{ABC3D258-04CA-4DE3-B448-39CE54813B7A}" srcOrd="0" destOrd="0" parTransId="{763D952B-C3CB-4465-AA28-BF224382D16F}" sibTransId="{723D586D-B9BE-46A0-84B1-0AC8E8E10DF5}"/>
    <dgm:cxn modelId="{0B79C3B1-5BAD-44FA-8AF2-1D5CDC9D5EC8}" type="presOf" srcId="{EA4F5682-822C-4102-A4D3-FC799DBDAB63}" destId="{7792DFBC-FF8A-4114-AD11-A459081F334D}" srcOrd="0" destOrd="0" presId="urn:microsoft.com/office/officeart/2005/8/layout/vList2"/>
    <dgm:cxn modelId="{C9781833-5AEA-4278-B42C-C8E716C3E6E8}" type="presOf" srcId="{ABC3D258-04CA-4DE3-B448-39CE54813B7A}" destId="{CE4EAC1F-1BCD-44F2-8271-E0DA9C8515D6}" srcOrd="0" destOrd="0" presId="urn:microsoft.com/office/officeart/2005/8/layout/vList2"/>
    <dgm:cxn modelId="{5C74C3C7-A60C-48E7-87CF-2A76F3E4F3BB}" srcId="{38D168B3-155F-430D-91F6-049629341C13}" destId="{0E940F45-D45F-46CE-A1DD-BE1C761C1A81}" srcOrd="1" destOrd="0" parTransId="{48B65281-67FA-4CA1-A8CC-C6EC3C037EBC}" sibTransId="{B0EDF634-F4E3-40FF-B5A3-CA40BF36AAB1}"/>
    <dgm:cxn modelId="{0B1526A7-5F74-4BB5-84AE-F1B2942751BB}" type="presOf" srcId="{38D168B3-155F-430D-91F6-049629341C13}" destId="{84EDB687-04B9-46F1-81CC-96A79953DEC7}" srcOrd="0" destOrd="0" presId="urn:microsoft.com/office/officeart/2005/8/layout/vList2"/>
    <dgm:cxn modelId="{5CA83299-5291-4019-9F5C-3A4D21C32F37}" type="presOf" srcId="{D1A138E7-0FFC-4A05-8AA8-DBF56C34D9D5}" destId="{CE4EAC1F-1BCD-44F2-8271-E0DA9C8515D6}" srcOrd="0" destOrd="2" presId="urn:microsoft.com/office/officeart/2005/8/layout/vList2"/>
    <dgm:cxn modelId="{D3F7A15D-F324-44E4-B9D9-8B78365DD504}" type="presParOf" srcId="{7792DFBC-FF8A-4114-AD11-A459081F334D}" destId="{84EDB687-04B9-46F1-81CC-96A79953DEC7}" srcOrd="0" destOrd="0" presId="urn:microsoft.com/office/officeart/2005/8/layout/vList2"/>
    <dgm:cxn modelId="{B30EC6C6-50DA-4A22-A8BF-A1A00462F048}" type="presParOf" srcId="{7792DFBC-FF8A-4114-AD11-A459081F334D}" destId="{CE4EAC1F-1BCD-44F2-8271-E0DA9C8515D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CE4006-3546-4A7F-8FA1-AA84B6B1CBE4}">
      <dsp:nvSpPr>
        <dsp:cNvPr id="0" name=""/>
        <dsp:cNvSpPr/>
      </dsp:nvSpPr>
      <dsp:spPr>
        <a:xfrm>
          <a:off x="0" y="13614"/>
          <a:ext cx="10567517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dirty="0" smtClean="0">
              <a:solidFill>
                <a:schemeClr val="tx1"/>
              </a:solidFill>
            </a:rPr>
            <a:t>СУСПЕНЗІЇ ЗАСТОСОВУЮТЬ: </a:t>
          </a:r>
          <a:endParaRPr lang="ru-RU" sz="2300" kern="1200" dirty="0">
            <a:solidFill>
              <a:schemeClr val="tx1"/>
            </a:solidFill>
          </a:endParaRPr>
        </a:p>
      </dsp:txBody>
      <dsp:txXfrm>
        <a:off x="26930" y="40544"/>
        <a:ext cx="10513657" cy="497795"/>
      </dsp:txXfrm>
    </dsp:sp>
    <dsp:sp modelId="{5581B7B4-EA0A-41FF-ADEC-A7174A838BB4}">
      <dsp:nvSpPr>
        <dsp:cNvPr id="0" name=""/>
        <dsp:cNvSpPr/>
      </dsp:nvSpPr>
      <dsp:spPr>
        <a:xfrm>
          <a:off x="0" y="565269"/>
          <a:ext cx="10567517" cy="9283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5519" tIns="29210" rIns="163576" bIns="29210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1800" kern="1200" smtClean="0"/>
            <a:t>орально</a:t>
          </a:r>
          <a:r>
            <a:rPr lang="uk-UA" sz="1800" kern="1200" dirty="0" smtClean="0"/>
            <a:t> (мікстури: тонкі, грубі), </a:t>
          </a:r>
          <a:endParaRPr lang="ru-RU" sz="1800" kern="120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1800" kern="1200" smtClean="0"/>
            <a:t>зовнішньо (змащування, спринцювання, примочки), </a:t>
          </a:r>
          <a:endParaRPr lang="ru-RU" sz="1800" kern="120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1800" kern="1200" dirty="0" err="1" smtClean="0"/>
            <a:t>парентерально</a:t>
          </a:r>
          <a:r>
            <a:rPr lang="uk-UA" sz="1800" kern="1200" dirty="0" smtClean="0"/>
            <a:t>(</a:t>
          </a:r>
          <a:r>
            <a:rPr lang="uk-UA" sz="1800" kern="1200" dirty="0" err="1" smtClean="0"/>
            <a:t>внутрішньом’язові</a:t>
          </a:r>
          <a:r>
            <a:rPr lang="uk-UA" sz="1800" kern="1200" dirty="0" smtClean="0"/>
            <a:t> введення).</a:t>
          </a:r>
          <a:endParaRPr lang="ru-RU" sz="1800" kern="1200" dirty="0"/>
        </a:p>
      </dsp:txBody>
      <dsp:txXfrm>
        <a:off x="0" y="565269"/>
        <a:ext cx="10567517" cy="9283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1818D6-B8B5-4A13-A730-32AB482DB033}">
      <dsp:nvSpPr>
        <dsp:cNvPr id="0" name=""/>
        <dsp:cNvSpPr/>
      </dsp:nvSpPr>
      <dsp:spPr>
        <a:xfrm rot="5400000">
          <a:off x="6249445" y="-2222058"/>
          <a:ext cx="2810283" cy="7259894"/>
        </a:xfrm>
        <a:prstGeom prst="round2SameRect">
          <a:avLst/>
        </a:prstGeom>
        <a:solidFill>
          <a:schemeClr val="lt1"/>
        </a:solidFill>
        <a:ln w="1905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247650" algn="just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tabLst/>
          </a:pPr>
          <a:r>
            <a:rPr lang="uk-UA" sz="1800" kern="1200" dirty="0" smtClean="0"/>
            <a:t>•	підвищують лікувальний ефект згідно з </a:t>
          </a:r>
          <a:r>
            <a:rPr lang="uk-UA" sz="1800" kern="1200" dirty="0" err="1" smtClean="0"/>
            <a:t>біофармацевтичними</a:t>
          </a:r>
          <a:r>
            <a:rPr lang="uk-UA" sz="1800" kern="1200" dirty="0" smtClean="0"/>
            <a:t> дослідженнями;</a:t>
          </a:r>
          <a:endParaRPr lang="ru-RU" sz="1800" kern="1200" dirty="0"/>
        </a:p>
        <a:p>
          <a:pPr marL="114300" lvl="1" indent="247650" algn="just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tabLst/>
          </a:pPr>
          <a:r>
            <a:rPr lang="uk-UA" sz="1800" kern="1200" dirty="0" smtClean="0"/>
            <a:t>•	забезпечують </a:t>
          </a:r>
          <a:r>
            <a:rPr lang="uk-UA" sz="1800" kern="1200" dirty="0" err="1" smtClean="0"/>
            <a:t>пролонгованість</a:t>
          </a:r>
          <a:r>
            <a:rPr lang="uk-UA" sz="1800" kern="1200" dirty="0" smtClean="0"/>
            <a:t> дії лікарських засобів;</a:t>
          </a:r>
          <a:endParaRPr lang="ru-RU" sz="1800" kern="1200" dirty="0"/>
        </a:p>
        <a:p>
          <a:pPr marL="114300" lvl="1" indent="247650" algn="just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tabLst/>
          </a:pPr>
          <a:r>
            <a:rPr lang="uk-UA" sz="1800" kern="1200" dirty="0" smtClean="0"/>
            <a:t>•	пом’якшують подразнювальну дію лікарських засобів (особливо в дитячих ліках);</a:t>
          </a:r>
          <a:endParaRPr lang="ru-RU" sz="1800" kern="1200" dirty="0"/>
        </a:p>
        <a:p>
          <a:pPr marL="114300" lvl="1" indent="247650" algn="just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dirty="0" smtClean="0"/>
            <a:t>•	дають можливість:</a:t>
          </a:r>
          <a:endParaRPr lang="ru-RU" sz="1800" kern="1200" dirty="0"/>
        </a:p>
        <a:p>
          <a:pPr marL="114300" lvl="1" indent="0" algn="just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dirty="0" smtClean="0"/>
            <a:t>—	маскувати неприємний смак лікарських засобів;</a:t>
          </a:r>
          <a:endParaRPr lang="ru-RU" sz="1800" kern="1200" dirty="0"/>
        </a:p>
        <a:p>
          <a:pPr marL="114300" lvl="1" indent="0" algn="just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dirty="0" smtClean="0"/>
            <a:t>—	відпускати ліки у вигляді сухого напівфабрикату — порошків або гранул, до яких перед застосуванням додають воду або іншу відповідну рідину.</a:t>
          </a:r>
          <a:endParaRPr lang="ru-RU" sz="1800" kern="1200" dirty="0"/>
        </a:p>
      </dsp:txBody>
      <dsp:txXfrm rot="-5400000">
        <a:off x="4024640" y="139934"/>
        <a:ext cx="7122707" cy="2535909"/>
      </dsp:txXfrm>
    </dsp:sp>
    <dsp:sp modelId="{E1BAB206-90EB-4EBE-9033-9BCD8E893AB5}">
      <dsp:nvSpPr>
        <dsp:cNvPr id="0" name=""/>
        <dsp:cNvSpPr/>
      </dsp:nvSpPr>
      <dsp:spPr>
        <a:xfrm>
          <a:off x="31290" y="1373"/>
          <a:ext cx="4083690" cy="2810283"/>
        </a:xfrm>
        <a:prstGeom prst="roundRect">
          <a:avLst/>
        </a:prstGeom>
        <a:solidFill>
          <a:schemeClr val="accent5">
            <a:tint val="55000"/>
            <a:satMod val="130000"/>
          </a:schemeClr>
        </a:solidFill>
        <a:ln w="10000" cap="flat" cmpd="sng" algn="ctr">
          <a:solidFill>
            <a:schemeClr val="accent5"/>
          </a:solidFill>
          <a:prstDash val="solid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/>
            <a:t>ПЕРЕВАГИ СУСПЕНЗІЙ:</a:t>
          </a:r>
          <a:endParaRPr lang="ru-RU" sz="3600" kern="1200" dirty="0"/>
        </a:p>
      </dsp:txBody>
      <dsp:txXfrm>
        <a:off x="168477" y="138560"/>
        <a:ext cx="3809316" cy="25359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7AE4C6-DEC4-4256-9924-B94A7372C1A4}">
      <dsp:nvSpPr>
        <dsp:cNvPr id="0" name=""/>
        <dsp:cNvSpPr/>
      </dsp:nvSpPr>
      <dsp:spPr>
        <a:xfrm rot="5400000">
          <a:off x="6624598" y="-2598785"/>
          <a:ext cx="1959428" cy="7156999"/>
        </a:xfrm>
        <a:prstGeom prst="round2SameRect">
          <a:avLst/>
        </a:prstGeom>
        <a:solidFill>
          <a:schemeClr val="lt1"/>
        </a:solidFill>
        <a:ln w="1905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900" kern="1200" smtClean="0"/>
            <a:t>•	нестійкі при зберіганні (особливо водні — гідролізують);</a:t>
          </a:r>
          <a:endParaRPr lang="ru-RU" sz="1900" kern="120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900" kern="1200" dirty="0" smtClean="0"/>
            <a:t>•	</a:t>
          </a:r>
          <a:r>
            <a:rPr lang="uk-UA" sz="1900" kern="1200" dirty="0" err="1" smtClean="0"/>
            <a:t>важкодозовані</a:t>
          </a:r>
          <a:r>
            <a:rPr lang="uk-UA" sz="1900" kern="1200" dirty="0" smtClean="0"/>
            <a:t> ліки — отруйні і сильнодіючі лікарські засоби в них не відпускають.</a:t>
          </a:r>
          <a:endParaRPr lang="ru-RU" sz="1900" kern="1200" dirty="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900" kern="1200" smtClean="0"/>
            <a:t>(Виняток — коли кількість отруйних і сильнодіючих лікарських засобів, виписаних у рецепті, не перевищує ВРД у всьому об’ємі ліків.)</a:t>
          </a:r>
          <a:endParaRPr lang="ru-RU" sz="1900" kern="1200"/>
        </a:p>
      </dsp:txBody>
      <dsp:txXfrm rot="-5400000">
        <a:off x="4025813" y="95651"/>
        <a:ext cx="7061348" cy="1768126"/>
      </dsp:txXfrm>
    </dsp:sp>
    <dsp:sp modelId="{E99B67EC-1CDA-4EA1-8E96-6A103320796D}">
      <dsp:nvSpPr>
        <dsp:cNvPr id="0" name=""/>
        <dsp:cNvSpPr/>
      </dsp:nvSpPr>
      <dsp:spPr>
        <a:xfrm>
          <a:off x="10592" y="0"/>
          <a:ext cx="4025812" cy="1959428"/>
        </a:xfrm>
        <a:prstGeom prst="roundRect">
          <a:avLst/>
        </a:prstGeom>
        <a:solidFill>
          <a:schemeClr val="accent5">
            <a:tint val="55000"/>
            <a:satMod val="130000"/>
          </a:schemeClr>
        </a:solidFill>
        <a:ln w="10000" cap="flat" cmpd="sng" algn="ctr">
          <a:solidFill>
            <a:schemeClr val="accent5"/>
          </a:solidFill>
          <a:prstDash val="solid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/>
            <a:t>НЕДОЛІКИ СУСПЕНЗІЙ:</a:t>
          </a:r>
          <a:endParaRPr lang="ru-RU" sz="3600" kern="1200" dirty="0"/>
        </a:p>
      </dsp:txBody>
      <dsp:txXfrm>
        <a:off x="106243" y="95651"/>
        <a:ext cx="3834510" cy="176812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EDB687-04B9-46F1-81CC-96A79953DEC7}">
      <dsp:nvSpPr>
        <dsp:cNvPr id="0" name=""/>
        <dsp:cNvSpPr/>
      </dsp:nvSpPr>
      <dsp:spPr>
        <a:xfrm>
          <a:off x="0" y="0"/>
          <a:ext cx="10890627" cy="1074060"/>
        </a:xfrm>
        <a:prstGeom prst="roundRect">
          <a:avLst/>
        </a:prstGeom>
        <a:solidFill>
          <a:schemeClr val="accent5">
            <a:tint val="55000"/>
            <a:satMod val="130000"/>
          </a:schemeClr>
        </a:solidFill>
        <a:ln w="10000" cap="flat" cmpd="sng" algn="ctr">
          <a:solidFill>
            <a:schemeClr val="accent5"/>
          </a:solidFill>
          <a:prstDash val="solid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kern="1200" dirty="0" smtClean="0">
              <a:solidFill>
                <a:schemeClr val="tx1"/>
              </a:solidFill>
            </a:rPr>
            <a:t>В АПТЕЧНИХ УМОВАХ МІКСТУРИ-СУСПЕНЗІЇ УТВОРЮЮТЬСЯ НАЙЧАСТІШЕ ВНАСЛІДОК:</a:t>
          </a:r>
          <a:endParaRPr lang="ru-RU" sz="2700" kern="1200" dirty="0">
            <a:solidFill>
              <a:schemeClr val="tx1"/>
            </a:solidFill>
          </a:endParaRPr>
        </a:p>
      </dsp:txBody>
      <dsp:txXfrm>
        <a:off x="52431" y="52431"/>
        <a:ext cx="10785765" cy="969198"/>
      </dsp:txXfrm>
    </dsp:sp>
    <dsp:sp modelId="{CE4EAC1F-1BCD-44F2-8271-E0DA9C8515D6}">
      <dsp:nvSpPr>
        <dsp:cNvPr id="0" name=""/>
        <dsp:cNvSpPr/>
      </dsp:nvSpPr>
      <dsp:spPr>
        <a:xfrm>
          <a:off x="0" y="1075650"/>
          <a:ext cx="10890627" cy="10898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5777" tIns="34290" rIns="192024" bIns="34290" numCol="1" spcCol="1270" anchor="t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100" kern="1200" smtClean="0"/>
            <a:t>—	реакцій обмінного розкладу;</a:t>
          </a:r>
          <a:endParaRPr lang="ru-RU" sz="2100" kern="120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100" kern="1200" smtClean="0"/>
            <a:t>—	реакцій гідролізу;</a:t>
          </a:r>
          <a:endParaRPr lang="ru-RU" sz="2100" kern="120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100" kern="1200" dirty="0" smtClean="0"/>
            <a:t>—	окислювально-відновних реакцій та ін.</a:t>
          </a:r>
          <a:endParaRPr lang="ru-RU" sz="2100" kern="1200" dirty="0"/>
        </a:p>
      </dsp:txBody>
      <dsp:txXfrm>
        <a:off x="0" y="1075650"/>
        <a:ext cx="10890627" cy="10898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FAC359-0AFE-4A75-AB11-F1A7DA411510}" type="datetimeFigureOut">
              <a:rPr lang="uk-UA" smtClean="0"/>
              <a:t>15.01.2021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570C18-CD3E-4535-BB18-9F37972877C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21967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70C18-CD3E-4535-BB18-9F37972877CF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71699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4143FD8-BCE5-47A9-83C5-0B8833B04021}" type="datetime1">
              <a:rPr lang="uk-UA" smtClean="0"/>
              <a:t>15.01.2021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5486EAA-07B8-443A-B9B1-71A1D2566F5D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5740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54746-54CF-4950-85C8-784413AFB812}" type="datetime1">
              <a:rPr lang="uk-UA" smtClean="0"/>
              <a:t>15.01.2021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0747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B31AA-A0F4-478A-AA40-5D3AC1294C84}" type="datetime1">
              <a:rPr lang="uk-UA" smtClean="0"/>
              <a:t>15.01.2021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‹#›</a:t>
            </a:fld>
            <a:endParaRPr lang="uk-UA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7690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C7A8D-30D5-462A-9CB6-D73E8F8FC8D1}" type="datetime1">
              <a:rPr lang="uk-UA" smtClean="0"/>
              <a:t>15.01.2021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42126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B7460-73E5-4046-92C3-25F627EEC360}" type="datetime1">
              <a:rPr lang="uk-UA" smtClean="0"/>
              <a:t>15.01.2021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16577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EFC28-880C-4FFA-8C78-46AE9521C8F1}" type="datetime1">
              <a:rPr lang="uk-UA" smtClean="0"/>
              <a:t>15.01.2021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31168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AAD4B-2FC5-43CB-8EF5-B8F11D42A265}" type="datetime1">
              <a:rPr lang="uk-UA" smtClean="0"/>
              <a:t>15.01.2021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3167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EF7BD-1BF5-4557-9B92-C0D04C56620C}" type="datetime1">
              <a:rPr lang="uk-UA" smtClean="0"/>
              <a:t>15.01.2021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95304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38A21-2FF2-44CF-B160-531DFF5B25EF}" type="datetime1">
              <a:rPr lang="uk-UA" smtClean="0"/>
              <a:t>15.01.2021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3116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1E497-E1AC-431B-B02B-1B54C8D1BC3C}" type="datetime1">
              <a:rPr lang="uk-UA" smtClean="0"/>
              <a:t>15.01.2021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20676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CAD17-15E2-44B3-ACE5-DDD59ED8E275}" type="datetime1">
              <a:rPr lang="uk-UA" smtClean="0"/>
              <a:t>15.01.2021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23410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C522E83B-F52D-4934-8BD2-EF3592BED255}" type="datetime1">
              <a:rPr lang="uk-UA" smtClean="0"/>
              <a:t>15.01.2021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F5486EAA-07B8-443A-B9B1-71A1D2566F5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130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1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52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3" Type="http://schemas.openxmlformats.org/officeDocument/2006/relationships/image" Target="../media/image130.png"/><Relationship Id="rId7" Type="http://schemas.openxmlformats.org/officeDocument/2006/relationships/image" Target="../media/image134.jp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jpg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7" Type="http://schemas.openxmlformats.org/officeDocument/2006/relationships/image" Target="../media/image146.jp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5.jpg"/><Relationship Id="rId5" Type="http://schemas.openxmlformats.org/officeDocument/2006/relationships/image" Target="../media/image144.jpg"/><Relationship Id="rId4" Type="http://schemas.openxmlformats.org/officeDocument/2006/relationships/image" Target="../media/image14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74488" y="438074"/>
            <a:ext cx="9472273" cy="95410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ОДЕСЬКИЙ НАЦ</a:t>
            </a:r>
            <a:r>
              <a:rPr lang="uk-UA" sz="2800" b="1" dirty="0" smtClean="0">
                <a:solidFill>
                  <a:schemeClr val="tx1"/>
                </a:solidFill>
              </a:rPr>
              <a:t>І</a:t>
            </a:r>
            <a:r>
              <a:rPr lang="ru-RU" sz="2800" b="1" dirty="0" smtClean="0">
                <a:solidFill>
                  <a:schemeClr val="tx1"/>
                </a:solidFill>
              </a:rPr>
              <a:t>ОНАЛЬНИЙ МЕДИЧНИЙ УНІВЕРСИТЕТ</a:t>
            </a:r>
          </a:p>
          <a:p>
            <a:pPr algn="ctr"/>
            <a:r>
              <a:rPr lang="uk-UA" sz="2800" b="1" dirty="0">
                <a:solidFill>
                  <a:schemeClr val="tx1"/>
                </a:solidFill>
              </a:rPr>
              <a:t>КАФЕДРА ТЕХНОЛОГІЇ </a:t>
            </a:r>
            <a:r>
              <a:rPr lang="uk-UA" sz="2800" b="1" dirty="0" smtClean="0">
                <a:solidFill>
                  <a:schemeClr val="tx1"/>
                </a:solidFill>
              </a:rPr>
              <a:t>ЛІКІВ</a:t>
            </a:r>
            <a:endParaRPr lang="uk-UA" sz="2800" b="1" dirty="0">
              <a:solidFill>
                <a:schemeClr val="tx1"/>
              </a:solidFill>
            </a:endParaRPr>
          </a:p>
        </p:txBody>
      </p:sp>
      <p:pic>
        <p:nvPicPr>
          <p:cNvPr id="6" name="Picture 2" descr="https://onmedu.edu.ua/wp-content/themes/medun/img/logos/logo-defaul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390" y="229711"/>
            <a:ext cx="148590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874489" y="2172812"/>
            <a:ext cx="8360388" cy="1337149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dirty="0" err="1" smtClean="0">
                <a:solidFill>
                  <a:schemeClr val="tx1"/>
                </a:solidFill>
              </a:rPr>
              <a:t>Практичне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заняття</a:t>
            </a:r>
            <a:r>
              <a:rPr lang="ru-RU" sz="2000" dirty="0" smtClean="0">
                <a:solidFill>
                  <a:schemeClr val="tx1"/>
                </a:solidFill>
              </a:rPr>
              <a:t> 4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err="1" smtClean="0">
                <a:solidFill>
                  <a:schemeClr val="tx1"/>
                </a:solidFill>
              </a:rPr>
              <a:t>Суспензії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та </a:t>
            </a:r>
            <a:r>
              <a:rPr lang="ru-RU" sz="2000" dirty="0" err="1">
                <a:solidFill>
                  <a:schemeClr val="tx1"/>
                </a:solidFill>
              </a:rPr>
              <a:t>емульсії</a:t>
            </a:r>
            <a:r>
              <a:rPr lang="ru-RU" sz="2000" dirty="0">
                <a:solidFill>
                  <a:schemeClr val="tx1"/>
                </a:solidFill>
              </a:rPr>
              <a:t> для </a:t>
            </a:r>
            <a:r>
              <a:rPr lang="ru-RU" sz="2000" dirty="0" err="1">
                <a:solidFill>
                  <a:schemeClr val="tx1"/>
                </a:solidFill>
              </a:rPr>
              <a:t>внутрішнього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застосування</a:t>
            </a:r>
            <a:r>
              <a:rPr lang="ru-RU" sz="2000" dirty="0">
                <a:solidFill>
                  <a:schemeClr val="tx1"/>
                </a:solidFill>
              </a:rPr>
              <a:t>. </a:t>
            </a:r>
            <a:r>
              <a:rPr lang="ru-RU" sz="2000" dirty="0" err="1">
                <a:solidFill>
                  <a:schemeClr val="tx1"/>
                </a:solidFill>
              </a:rPr>
              <a:t>Приготування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суспензій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дисперсійним</a:t>
            </a:r>
            <a:r>
              <a:rPr lang="ru-RU" sz="2000" dirty="0">
                <a:solidFill>
                  <a:schemeClr val="tx1"/>
                </a:solidFill>
              </a:rPr>
              <a:t> та </a:t>
            </a:r>
            <a:r>
              <a:rPr lang="ru-RU" sz="2000" dirty="0" err="1">
                <a:solidFill>
                  <a:schemeClr val="tx1"/>
                </a:solidFill>
              </a:rPr>
              <a:t>конденсаційним</a:t>
            </a:r>
            <a:r>
              <a:rPr lang="ru-RU" sz="2000" dirty="0">
                <a:solidFill>
                  <a:schemeClr val="tx1"/>
                </a:solidFill>
              </a:rPr>
              <a:t> методами. </a:t>
            </a:r>
            <a:r>
              <a:rPr lang="ru-RU" sz="2000" dirty="0" err="1">
                <a:solidFill>
                  <a:schemeClr val="tx1"/>
                </a:solidFill>
              </a:rPr>
              <a:t>Приготування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емульсій</a:t>
            </a:r>
            <a:r>
              <a:rPr lang="ru-RU" sz="2000" dirty="0">
                <a:solidFill>
                  <a:schemeClr val="tx1"/>
                </a:solidFill>
              </a:rPr>
              <a:t> з </a:t>
            </a:r>
            <a:r>
              <a:rPr lang="ru-RU" sz="2000" dirty="0" err="1">
                <a:solidFill>
                  <a:schemeClr val="tx1"/>
                </a:solidFill>
              </a:rPr>
              <a:t>використанням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різних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емульгаторів</a:t>
            </a:r>
            <a:r>
              <a:rPr lang="ru-RU" sz="2000" dirty="0">
                <a:solidFill>
                  <a:schemeClr val="tx1"/>
                </a:solidFill>
              </a:rPr>
              <a:t>. </a:t>
            </a:r>
            <a:r>
              <a:rPr lang="ru-RU" sz="2000" dirty="0" err="1">
                <a:solidFill>
                  <a:schemeClr val="tx1"/>
                </a:solidFill>
              </a:rPr>
              <a:t>Оцінка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якості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суспензій</a:t>
            </a:r>
            <a:r>
              <a:rPr lang="ru-RU" sz="2000" dirty="0">
                <a:solidFill>
                  <a:schemeClr val="tx1"/>
                </a:solidFill>
              </a:rPr>
              <a:t> та </a:t>
            </a:r>
            <a:r>
              <a:rPr lang="ru-RU" sz="2000" dirty="0" err="1">
                <a:solidFill>
                  <a:schemeClr val="tx1"/>
                </a:solidFill>
              </a:rPr>
              <a:t>емульсій</a:t>
            </a:r>
            <a:r>
              <a:rPr lang="ru-RU" sz="2000" dirty="0">
                <a:solidFill>
                  <a:schemeClr val="tx1"/>
                </a:solidFill>
              </a:rPr>
              <a:t>.</a:t>
            </a:r>
            <a:endParaRPr lang="uk-UA" sz="20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28068" y="3865414"/>
            <a:ext cx="68890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 smtClean="0"/>
              <a:t>Практичні заняття з дисципліни «Технологія ліків»</a:t>
            </a:r>
            <a:endParaRPr lang="uk-UA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8571244" y="4682532"/>
            <a:ext cx="3154623" cy="165103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altLang="ru-RU" sz="2000" b="1" dirty="0" err="1" smtClean="0">
                <a:solidFill>
                  <a:schemeClr val="tx1"/>
                </a:solidFill>
              </a:rPr>
              <a:t>Презентацію</a:t>
            </a:r>
            <a:r>
              <a:rPr lang="ru-RU" altLang="ru-RU" sz="2000" b="1" dirty="0" smtClean="0">
                <a:solidFill>
                  <a:schemeClr val="tx1"/>
                </a:solidFill>
              </a:rPr>
              <a:t> </a:t>
            </a:r>
            <a:r>
              <a:rPr lang="ru-RU" altLang="ru-RU" sz="2000" b="1" dirty="0" err="1" smtClean="0">
                <a:solidFill>
                  <a:schemeClr val="tx1"/>
                </a:solidFill>
              </a:rPr>
              <a:t>підготував</a:t>
            </a:r>
            <a:r>
              <a:rPr lang="ru-RU" altLang="ru-RU" sz="2000" b="1" dirty="0" smtClean="0">
                <a:solidFill>
                  <a:schemeClr val="tx1"/>
                </a:solidFill>
              </a:rPr>
              <a:t>:</a:t>
            </a:r>
            <a:endParaRPr lang="uk-UA" sz="2000" b="1" dirty="0" smtClean="0">
              <a:solidFill>
                <a:schemeClr val="tx1"/>
              </a:solidFill>
            </a:endParaRPr>
          </a:p>
          <a:p>
            <a:pPr algn="r"/>
            <a:r>
              <a:rPr lang="uk-UA" sz="2000" dirty="0" err="1" smtClean="0">
                <a:solidFill>
                  <a:schemeClr val="tx1"/>
                </a:solidFill>
              </a:rPr>
              <a:t>д.фарм.н</a:t>
            </a:r>
            <a:r>
              <a:rPr lang="uk-UA" sz="2000" dirty="0" smtClean="0">
                <a:solidFill>
                  <a:schemeClr val="tx1"/>
                </a:solidFill>
              </a:rPr>
              <a:t>. Борисюк І.Ю.</a:t>
            </a:r>
          </a:p>
          <a:p>
            <a:pPr algn="r"/>
            <a:r>
              <a:rPr lang="uk-UA" sz="2000" dirty="0" smtClean="0">
                <a:solidFill>
                  <a:schemeClr val="tx1"/>
                </a:solidFill>
              </a:rPr>
              <a:t>доц. </a:t>
            </a:r>
            <a:r>
              <a:rPr lang="uk-UA" sz="2000" dirty="0" err="1" smtClean="0">
                <a:solidFill>
                  <a:schemeClr val="tx1"/>
                </a:solidFill>
              </a:rPr>
              <a:t>Фізор</a:t>
            </a:r>
            <a:r>
              <a:rPr lang="uk-UA" sz="2000" dirty="0" smtClean="0">
                <a:solidFill>
                  <a:schemeClr val="tx1"/>
                </a:solidFill>
              </a:rPr>
              <a:t> Н.С.</a:t>
            </a:r>
          </a:p>
          <a:p>
            <a:pPr algn="r"/>
            <a:r>
              <a:rPr lang="uk-UA" sz="2000" dirty="0" smtClean="0">
                <a:solidFill>
                  <a:schemeClr val="tx1"/>
                </a:solidFill>
              </a:rPr>
              <a:t>ас. Молодан Ю.О.</a:t>
            </a:r>
          </a:p>
          <a:p>
            <a:pPr algn="r"/>
            <a:r>
              <a:rPr lang="uk-UA" sz="2000" dirty="0" smtClean="0">
                <a:solidFill>
                  <a:schemeClr val="tx1"/>
                </a:solidFill>
              </a:rPr>
              <a:t>ас. </a:t>
            </a:r>
            <a:r>
              <a:rPr lang="uk-UA" sz="2000" dirty="0" err="1" smtClean="0">
                <a:solidFill>
                  <a:schemeClr val="tx1"/>
                </a:solidFill>
              </a:rPr>
              <a:t>Акішева</a:t>
            </a:r>
            <a:r>
              <a:rPr lang="uk-UA" sz="2000" dirty="0" smtClean="0">
                <a:solidFill>
                  <a:schemeClr val="tx1"/>
                </a:solidFill>
              </a:rPr>
              <a:t> А.С. </a:t>
            </a:r>
            <a:endParaRPr lang="uk-UA" sz="2000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37778" y="6148899"/>
            <a:ext cx="1345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Одеса-2020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996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9033" y="1243484"/>
            <a:ext cx="11477730" cy="2866293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uk-UA" b="1" i="1" dirty="0">
                <a:solidFill>
                  <a:schemeClr val="tx1"/>
                </a:solidFill>
              </a:rPr>
              <a:t>Суспензії</a:t>
            </a:r>
            <a:r>
              <a:rPr lang="uk-UA" dirty="0">
                <a:solidFill>
                  <a:schemeClr val="tx1"/>
                </a:solidFill>
              </a:rPr>
              <a:t> — зависі, що є </a:t>
            </a:r>
            <a:r>
              <a:rPr lang="uk-UA" dirty="0" err="1">
                <a:solidFill>
                  <a:schemeClr val="tx1"/>
                </a:solidFill>
              </a:rPr>
              <a:t>мікрогетерогенними</a:t>
            </a:r>
            <a:r>
              <a:rPr lang="uk-UA" dirty="0">
                <a:solidFill>
                  <a:schemeClr val="tx1"/>
                </a:solidFill>
              </a:rPr>
              <a:t>, важко </a:t>
            </a:r>
            <a:r>
              <a:rPr lang="uk-UA" dirty="0" smtClean="0">
                <a:solidFill>
                  <a:schemeClr val="tx1"/>
                </a:solidFill>
              </a:rPr>
              <a:t>дозованими </a:t>
            </a:r>
            <a:r>
              <a:rPr lang="uk-UA" dirty="0">
                <a:solidFill>
                  <a:schemeClr val="tx1"/>
                </a:solidFill>
              </a:rPr>
              <a:t>дисперсними системами, дисперсною фазою яких </a:t>
            </a:r>
            <a:r>
              <a:rPr lang="uk-UA" dirty="0" smtClean="0">
                <a:solidFill>
                  <a:schemeClr val="tx1"/>
                </a:solidFill>
              </a:rPr>
              <a:t>виступають подрібнені </a:t>
            </a:r>
            <a:r>
              <a:rPr lang="uk-UA" dirty="0">
                <a:solidFill>
                  <a:schemeClr val="tx1"/>
                </a:solidFill>
              </a:rPr>
              <a:t>порошкоподібні лікарські засоби, нерозчинні в </a:t>
            </a:r>
            <a:r>
              <a:rPr lang="uk-UA" dirty="0" smtClean="0">
                <a:solidFill>
                  <a:schemeClr val="tx1"/>
                </a:solidFill>
              </a:rPr>
              <a:t>рідкому дисперсійному </a:t>
            </a:r>
            <a:r>
              <a:rPr lang="uk-UA" dirty="0">
                <a:solidFill>
                  <a:schemeClr val="tx1"/>
                </a:solidFill>
              </a:rPr>
              <a:t>середовищі:</a:t>
            </a:r>
          </a:p>
          <a:p>
            <a:pPr marL="44450" indent="317500">
              <a:buNone/>
            </a:pPr>
            <a:r>
              <a:rPr lang="uk-UA" dirty="0">
                <a:solidFill>
                  <a:schemeClr val="tx1"/>
                </a:solidFill>
              </a:rPr>
              <a:t>—	очищеній воді;</a:t>
            </a:r>
          </a:p>
          <a:p>
            <a:pPr marL="44450" indent="317500">
              <a:buNone/>
            </a:pPr>
            <a:r>
              <a:rPr lang="uk-UA" dirty="0">
                <a:solidFill>
                  <a:schemeClr val="tx1"/>
                </a:solidFill>
              </a:rPr>
              <a:t>—	водних витяжках;</a:t>
            </a:r>
          </a:p>
          <a:p>
            <a:pPr marL="44450" indent="317500">
              <a:buNone/>
            </a:pPr>
            <a:r>
              <a:rPr lang="uk-UA" dirty="0">
                <a:solidFill>
                  <a:schemeClr val="tx1"/>
                </a:solidFill>
              </a:rPr>
              <a:t>—	гліцерині;</a:t>
            </a:r>
          </a:p>
          <a:p>
            <a:pPr marL="44450" indent="317500">
              <a:buNone/>
            </a:pPr>
            <a:r>
              <a:rPr lang="uk-UA" dirty="0">
                <a:solidFill>
                  <a:schemeClr val="tx1"/>
                </a:solidFill>
              </a:rPr>
              <a:t>—	жирних оліях та ін.</a:t>
            </a:r>
          </a:p>
          <a:p>
            <a:endParaRPr lang="uk-UA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5119" y="2068590"/>
            <a:ext cx="4562792" cy="443132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06140" y="318293"/>
            <a:ext cx="7641964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4400" b="1" i="1" dirty="0" smtClean="0"/>
              <a:t>1. Характеристика </a:t>
            </a:r>
            <a:r>
              <a:rPr lang="ru-RU" sz="4400" b="1" i="1" dirty="0" err="1" smtClean="0"/>
              <a:t>суспенз</a:t>
            </a:r>
            <a:r>
              <a:rPr lang="uk-UA" sz="4400" b="1" i="1" dirty="0" err="1" smtClean="0"/>
              <a:t>ій</a:t>
            </a:r>
            <a:endParaRPr lang="uk-UA" sz="4400" b="1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50808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2951" y="311500"/>
            <a:ext cx="9875520" cy="87420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uk-UA" b="1" i="1" dirty="0" smtClean="0">
                <a:solidFill>
                  <a:schemeClr val="tx1"/>
                </a:solidFill>
              </a:rPr>
              <a:t>2. Класифікація суспензій</a:t>
            </a:r>
            <a:endParaRPr lang="uk-UA" b="1" i="1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424" r="100000">
                        <a14:foregroundMark x1="88475" y1="26506" x2="88475" y2="26506"/>
                        <a14:foregroundMark x1="36864" y1="87608" x2="36864" y2="87608"/>
                        <a14:foregroundMark x1="9237" y1="49742" x2="9237" y2="49742"/>
                        <a14:foregroundMark x1="22288" y1="60241" x2="22288" y2="60241"/>
                        <a14:foregroundMark x1="26610" y1="26678" x2="26610" y2="26678"/>
                        <a14:foregroundMark x1="41271" y1="9294" x2="41271" y2="9294"/>
                        <a14:foregroundMark x1="69492" y1="24957" x2="69492" y2="24957"/>
                        <a14:foregroundMark x1="69322" y1="52324" x2="69322" y2="52324"/>
                        <a14:foregroundMark x1="68729" y1="79690" x2="68729" y2="79690"/>
                        <a14:backgroundMark x1="43983" y1="33735" x2="43983" y2="33735"/>
                        <a14:backgroundMark x1="53220" y1="36145" x2="53220" y2="36145"/>
                        <a14:backgroundMark x1="48136" y1="48881" x2="48136" y2="48881"/>
                        <a14:backgroundMark x1="25254" y1="34079" x2="25254" y2="34079"/>
                        <a14:backgroundMark x1="51102" y1="79346" x2="51102" y2="79346"/>
                        <a14:backgroundMark x1="50847" y1="66437" x2="50847" y2="66437"/>
                        <a14:backgroundMark x1="50847" y1="65577" x2="51610" y2="79174"/>
                        <a14:backgroundMark x1="49153" y1="57487" x2="49492" y2="91394"/>
                        <a14:backgroundMark x1="50000" y1="59725" x2="49661" y2="26162"/>
                        <a14:backgroundMark x1="24407" y1="35628" x2="18644" y2="29604"/>
                        <a14:backgroundMark x1="43475" y1="97762" x2="49746" y2="90878"/>
                        <a14:backgroundMark x1="55254" y1="97590" x2="61610" y2="98107"/>
                        <a14:backgroundMark x1="53390" y1="74699" x2="63136" y2="70740"/>
                        <a14:backgroundMark x1="70339" y1="70912" x2="80508" y2="73666"/>
                        <a14:backgroundMark x1="83898" y1="73150" x2="90424" y2="95353"/>
                        <a14:backgroundMark x1="36441" y1="69019" x2="43644" y2="7228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11988" y="1296210"/>
            <a:ext cx="7326529" cy="3607385"/>
          </a:xfrm>
          <a:prstGeom prst="rect">
            <a:avLst/>
          </a:prstGeom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718055076"/>
              </p:ext>
            </p:extLst>
          </p:nvPr>
        </p:nvGraphicFramePr>
        <p:xfrm>
          <a:off x="636395" y="5014100"/>
          <a:ext cx="10567517" cy="15072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15629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7018" y="372295"/>
            <a:ext cx="9875520" cy="75362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uk-UA" b="1" i="1" dirty="0" smtClean="0">
                <a:solidFill>
                  <a:schemeClr val="tx1"/>
                </a:solidFill>
              </a:rPr>
              <a:t>3. Переваги та недоліки суспензій</a:t>
            </a:r>
            <a:endParaRPr lang="uk-UA" b="1" i="1" dirty="0">
              <a:solidFill>
                <a:schemeClr val="tx1"/>
              </a:solidFill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187212405"/>
              </p:ext>
            </p:extLst>
          </p:nvPr>
        </p:nvGraphicFramePr>
        <p:xfrm>
          <a:off x="412986" y="1537905"/>
          <a:ext cx="11343585" cy="2813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995931491"/>
              </p:ext>
            </p:extLst>
          </p:nvPr>
        </p:nvGraphicFramePr>
        <p:xfrm>
          <a:off x="412986" y="4461469"/>
          <a:ext cx="11182812" cy="19594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00946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1453" y="472273"/>
            <a:ext cx="9875520" cy="77020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uk-UA" b="1" i="1" dirty="0" smtClean="0">
                <a:solidFill>
                  <a:schemeClr val="tx1"/>
                </a:solidFill>
              </a:rPr>
              <a:t>4. Випадки </a:t>
            </a:r>
            <a:r>
              <a:rPr lang="uk-UA" b="1" i="1" dirty="0">
                <a:solidFill>
                  <a:schemeClr val="tx1"/>
                </a:solidFill>
              </a:rPr>
              <a:t>утворення </a:t>
            </a:r>
            <a:r>
              <a:rPr lang="uk-UA" b="1" i="1" dirty="0" smtClean="0">
                <a:solidFill>
                  <a:schemeClr val="tx1"/>
                </a:solidFill>
              </a:rPr>
              <a:t>суспензій</a:t>
            </a:r>
            <a:endParaRPr lang="uk-UA" b="1" i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1354" y="1861036"/>
            <a:ext cx="9636370" cy="3971610"/>
          </a:xfrm>
        </p:spPr>
        <p:txBody>
          <a:bodyPr>
            <a:normAutofit/>
          </a:bodyPr>
          <a:lstStyle/>
          <a:p>
            <a:pPr algn="just"/>
            <a:r>
              <a:rPr lang="uk-UA" dirty="0" smtClean="0">
                <a:solidFill>
                  <a:schemeClr val="tx1"/>
                </a:solidFill>
              </a:rPr>
              <a:t>1</a:t>
            </a:r>
            <a:r>
              <a:rPr lang="uk-UA" dirty="0">
                <a:solidFill>
                  <a:schemeClr val="tx1"/>
                </a:solidFill>
              </a:rPr>
              <a:t>.	Лікарський засіб нерозчинний у даному розчиннику (</a:t>
            </a:r>
            <a:r>
              <a:rPr lang="uk-UA" dirty="0" smtClean="0">
                <a:solidFill>
                  <a:schemeClr val="tx1"/>
                </a:solidFill>
              </a:rPr>
              <a:t>окис цинку</a:t>
            </a:r>
            <a:r>
              <a:rPr lang="uk-UA" dirty="0">
                <a:solidFill>
                  <a:schemeClr val="tx1"/>
                </a:solidFill>
              </a:rPr>
              <a:t>, камфора, глина біла в поєднанні з водою).</a:t>
            </a:r>
          </a:p>
          <a:p>
            <a:pPr algn="just"/>
            <a:r>
              <a:rPr lang="uk-UA" dirty="0">
                <a:solidFill>
                  <a:schemeClr val="tx1"/>
                </a:solidFill>
              </a:rPr>
              <a:t>2.	Завищена межа розчинності (розчин кислоти борної 5 %).</a:t>
            </a:r>
          </a:p>
          <a:p>
            <a:pPr algn="just"/>
            <a:r>
              <a:rPr lang="uk-UA" dirty="0">
                <a:solidFill>
                  <a:schemeClr val="tx1"/>
                </a:solidFill>
              </a:rPr>
              <a:t>3.	При змішуванні двох розчинників погіршуються умови </a:t>
            </a:r>
            <a:r>
              <a:rPr lang="uk-UA" dirty="0" smtClean="0">
                <a:solidFill>
                  <a:schemeClr val="tx1"/>
                </a:solidFill>
              </a:rPr>
              <a:t>розчинності </a:t>
            </a:r>
            <a:r>
              <a:rPr lang="uk-UA" dirty="0">
                <a:solidFill>
                  <a:schemeClr val="tx1"/>
                </a:solidFill>
              </a:rPr>
              <a:t>лікарських речовин (заміна розчинника).</a:t>
            </a:r>
          </a:p>
          <a:p>
            <a:pPr algn="just"/>
            <a:r>
              <a:rPr lang="uk-UA" dirty="0">
                <a:solidFill>
                  <a:schemeClr val="tx1"/>
                </a:solidFill>
              </a:rPr>
              <a:t>4.	Внаслідок хімічної взаємодії двох розчинних лікарських </a:t>
            </a:r>
            <a:r>
              <a:rPr lang="uk-UA" dirty="0" smtClean="0">
                <a:solidFill>
                  <a:schemeClr val="tx1"/>
                </a:solidFill>
              </a:rPr>
              <a:t>засобів </a:t>
            </a:r>
            <a:r>
              <a:rPr lang="uk-UA" dirty="0">
                <a:solidFill>
                  <a:schemeClr val="tx1"/>
                </a:solidFill>
              </a:rPr>
              <a:t>у даному розчиннику утворюється нова речовина, </a:t>
            </a:r>
            <a:r>
              <a:rPr lang="uk-UA" dirty="0" smtClean="0">
                <a:solidFill>
                  <a:schemeClr val="tx1"/>
                </a:solidFill>
              </a:rPr>
              <a:t>нерозчинна </a:t>
            </a:r>
            <a:r>
              <a:rPr lang="uk-UA" dirty="0">
                <a:solidFill>
                  <a:schemeClr val="tx1"/>
                </a:solidFill>
              </a:rPr>
              <a:t>в ньому: (</a:t>
            </a:r>
            <a:r>
              <a:rPr lang="uk-UA" dirty="0" smtClean="0">
                <a:solidFill>
                  <a:schemeClr val="tx1"/>
                </a:solidFill>
              </a:rPr>
              <a:t>СаСІ2 </a:t>
            </a:r>
            <a:r>
              <a:rPr lang="uk-UA" dirty="0">
                <a:solidFill>
                  <a:schemeClr val="tx1"/>
                </a:solidFill>
              </a:rPr>
              <a:t>+ </a:t>
            </a:r>
            <a:r>
              <a:rPr lang="de-DE" dirty="0" err="1" smtClean="0">
                <a:solidFill>
                  <a:schemeClr val="tx1"/>
                </a:solidFill>
              </a:rPr>
              <a:t>NaHCO</a:t>
            </a:r>
            <a:r>
              <a:rPr lang="uk-UA" dirty="0">
                <a:solidFill>
                  <a:schemeClr val="tx1"/>
                </a:solidFill>
              </a:rPr>
              <a:t>3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>
                <a:solidFill>
                  <a:schemeClr val="tx1"/>
                </a:solidFill>
              </a:rPr>
              <a:t>-&gt; </a:t>
            </a:r>
            <a:r>
              <a:rPr lang="uk-UA" dirty="0" smtClean="0">
                <a:solidFill>
                  <a:schemeClr val="tx1"/>
                </a:solidFill>
              </a:rPr>
              <a:t>СаСО3 </a:t>
            </a:r>
            <a:r>
              <a:rPr lang="uk-UA" dirty="0">
                <a:solidFill>
                  <a:schemeClr val="tx1"/>
                </a:solidFill>
              </a:rPr>
              <a:t>+ ...).</a:t>
            </a:r>
          </a:p>
          <a:p>
            <a:pPr algn="just"/>
            <a:endParaRPr lang="uk-UA" dirty="0"/>
          </a:p>
        </p:txBody>
      </p:sp>
      <p:sp>
        <p:nvSpPr>
          <p:cNvPr id="4" name="Правая фигурная скобка 3"/>
          <p:cNvSpPr/>
          <p:nvPr/>
        </p:nvSpPr>
        <p:spPr>
          <a:xfrm>
            <a:off x="9857432" y="1866482"/>
            <a:ext cx="311499" cy="1087733"/>
          </a:xfrm>
          <a:prstGeom prst="rightBrac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TextBox 4"/>
          <p:cNvSpPr txBox="1"/>
          <p:nvPr/>
        </p:nvSpPr>
        <p:spPr>
          <a:xfrm>
            <a:off x="10239271" y="2059912"/>
            <a:ext cx="1609736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dirty="0" smtClean="0"/>
              <a:t>Утворюються</a:t>
            </a:r>
          </a:p>
          <a:p>
            <a:r>
              <a:rPr lang="uk-UA" dirty="0"/>
              <a:t>г</a:t>
            </a:r>
            <a:r>
              <a:rPr lang="uk-UA" dirty="0" smtClean="0"/>
              <a:t>рубі суспензії</a:t>
            </a:r>
            <a:endParaRPr lang="uk-UA" dirty="0"/>
          </a:p>
        </p:txBody>
      </p:sp>
      <p:sp>
        <p:nvSpPr>
          <p:cNvPr id="6" name="Правая фигурная скобка 5"/>
          <p:cNvSpPr/>
          <p:nvPr/>
        </p:nvSpPr>
        <p:spPr>
          <a:xfrm>
            <a:off x="9917724" y="3144297"/>
            <a:ext cx="251208" cy="1608573"/>
          </a:xfrm>
          <a:prstGeom prst="rightBrac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TextBox 6"/>
          <p:cNvSpPr txBox="1"/>
          <p:nvPr/>
        </p:nvSpPr>
        <p:spPr>
          <a:xfrm>
            <a:off x="10239271" y="3523676"/>
            <a:ext cx="1619354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dirty="0" smtClean="0"/>
              <a:t>Утворюються</a:t>
            </a:r>
          </a:p>
          <a:p>
            <a:r>
              <a:rPr lang="uk-UA" dirty="0" smtClean="0"/>
              <a:t>тонкі суспензії</a:t>
            </a:r>
            <a:endParaRPr lang="uk-UA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98234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2710" y="378420"/>
            <a:ext cx="9875520" cy="71678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uk-UA" b="1" i="1" dirty="0" smtClean="0">
                <a:solidFill>
                  <a:schemeClr val="tx1"/>
                </a:solidFill>
              </a:rPr>
              <a:t>5. Властивості </a:t>
            </a:r>
            <a:r>
              <a:rPr lang="uk-UA" b="1" i="1" dirty="0">
                <a:solidFill>
                  <a:schemeClr val="tx1"/>
                </a:solidFill>
              </a:rPr>
              <a:t>суспензій: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3175" y="1399641"/>
            <a:ext cx="4772548" cy="345269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uk-UA" sz="2800" dirty="0" smtClean="0">
                <a:solidFill>
                  <a:schemeClr val="tx1"/>
                </a:solidFill>
              </a:rPr>
              <a:t>оптична </a:t>
            </a:r>
            <a:r>
              <a:rPr lang="uk-UA" sz="2800" dirty="0">
                <a:solidFill>
                  <a:schemeClr val="tx1"/>
                </a:solidFill>
              </a:rPr>
              <a:t>неоднорідність, </a:t>
            </a:r>
            <a:endParaRPr lang="uk-UA" sz="2800" dirty="0" smtClean="0">
              <a:solidFill>
                <a:schemeClr val="tx1"/>
              </a:solidFill>
            </a:endParaRPr>
          </a:p>
          <a:p>
            <a:r>
              <a:rPr lang="uk-UA" sz="2800" dirty="0" smtClean="0">
                <a:solidFill>
                  <a:schemeClr val="tx1"/>
                </a:solidFill>
              </a:rPr>
              <a:t>не </a:t>
            </a:r>
            <a:r>
              <a:rPr lang="uk-UA" sz="2800" dirty="0">
                <a:solidFill>
                  <a:schemeClr val="tx1"/>
                </a:solidFill>
              </a:rPr>
              <a:t>дифундують,</a:t>
            </a:r>
          </a:p>
          <a:p>
            <a:r>
              <a:rPr lang="uk-UA" sz="2800" dirty="0">
                <a:solidFill>
                  <a:schemeClr val="tx1"/>
                </a:solidFill>
              </a:rPr>
              <a:t>не </a:t>
            </a:r>
            <a:r>
              <a:rPr lang="uk-UA" sz="2800" dirty="0" err="1">
                <a:solidFill>
                  <a:schemeClr val="tx1"/>
                </a:solidFill>
              </a:rPr>
              <a:t>діалізують</a:t>
            </a:r>
            <a:r>
              <a:rPr lang="uk-UA" sz="2800" dirty="0">
                <a:solidFill>
                  <a:schemeClr val="tx1"/>
                </a:solidFill>
              </a:rPr>
              <a:t>, </a:t>
            </a:r>
            <a:endParaRPr lang="uk-UA" sz="2800" dirty="0" smtClean="0">
              <a:solidFill>
                <a:schemeClr val="tx1"/>
              </a:solidFill>
            </a:endParaRPr>
          </a:p>
          <a:p>
            <a:r>
              <a:rPr lang="uk-UA" sz="2800" dirty="0" err="1" smtClean="0">
                <a:solidFill>
                  <a:schemeClr val="tx1"/>
                </a:solidFill>
              </a:rPr>
              <a:t>седиментаційно</a:t>
            </a:r>
            <a:r>
              <a:rPr lang="uk-UA" sz="2800" dirty="0" smtClean="0">
                <a:solidFill>
                  <a:schemeClr val="tx1"/>
                </a:solidFill>
              </a:rPr>
              <a:t> </a:t>
            </a:r>
            <a:r>
              <a:rPr lang="uk-UA" sz="2800" dirty="0">
                <a:solidFill>
                  <a:schemeClr val="tx1"/>
                </a:solidFill>
              </a:rPr>
              <a:t>і </a:t>
            </a:r>
            <a:r>
              <a:rPr lang="uk-UA" sz="2800" dirty="0" err="1">
                <a:solidFill>
                  <a:schemeClr val="tx1"/>
                </a:solidFill>
              </a:rPr>
              <a:t>агрегативно</a:t>
            </a:r>
            <a:r>
              <a:rPr lang="uk-UA" sz="2800" dirty="0">
                <a:solidFill>
                  <a:schemeClr val="tx1"/>
                </a:solidFill>
              </a:rPr>
              <a:t> нестійкі (частинки </a:t>
            </a:r>
            <a:r>
              <a:rPr lang="uk-UA" sz="2800" dirty="0" smtClean="0">
                <a:solidFill>
                  <a:schemeClr val="tx1"/>
                </a:solidFill>
              </a:rPr>
              <a:t>їх осідають </a:t>
            </a:r>
            <a:r>
              <a:rPr lang="uk-UA" sz="2800" dirty="0">
                <a:solidFill>
                  <a:schemeClr val="tx1"/>
                </a:solidFill>
              </a:rPr>
              <a:t>під дією різних чинників).</a:t>
            </a:r>
          </a:p>
          <a:p>
            <a:endParaRPr lang="uk-UA" sz="2800" dirty="0">
              <a:solidFill>
                <a:schemeClr val="tx1"/>
              </a:solidFill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703804" y="5737944"/>
            <a:ext cx="10467034" cy="904017"/>
          </a:xfrm>
          <a:prstGeom prst="horizontalScroll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2800" dirty="0">
                <a:solidFill>
                  <a:schemeClr val="tx1"/>
                </a:solidFill>
              </a:rPr>
              <a:t>Характерна особливість суспензій – їх здатність до відстоювання.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7899" y="1201668"/>
            <a:ext cx="5372939" cy="4536276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32826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2612" y="321546"/>
            <a:ext cx="10714055" cy="93449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3200" b="1" i="1" dirty="0" smtClean="0">
                <a:solidFill>
                  <a:schemeClr val="tx1"/>
                </a:solidFill>
              </a:rPr>
              <a:t>6. ФАКТОРИ</a:t>
            </a:r>
            <a:r>
              <a:rPr lang="ru-RU" sz="3200" b="1" i="1" dirty="0">
                <a:solidFill>
                  <a:schemeClr val="tx1"/>
                </a:solidFill>
              </a:rPr>
              <a:t>, ЩО ВПЛИВАЮТЬ НА </a:t>
            </a:r>
            <a:r>
              <a:rPr lang="ru-RU" sz="3200" b="1" i="1" dirty="0" smtClean="0">
                <a:solidFill>
                  <a:schemeClr val="tx1"/>
                </a:solidFill>
              </a:rPr>
              <a:t>СТІЙКІСТЬ ГЕТЕРОГЕННИХ </a:t>
            </a:r>
            <a:r>
              <a:rPr lang="ru-RU" sz="3200" b="1" i="1" dirty="0">
                <a:solidFill>
                  <a:schemeClr val="tx1"/>
                </a:solidFill>
              </a:rPr>
              <a:t>СИСТЕМ</a:t>
            </a:r>
            <a:endParaRPr lang="uk-UA" sz="3200" b="1" i="1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7770" y="1256043"/>
            <a:ext cx="7099421" cy="280719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7673" y="3928906"/>
            <a:ext cx="7316263" cy="2592475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50926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0351" y="341643"/>
            <a:ext cx="9875520" cy="84054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uk-UA" b="1" i="1" dirty="0" smtClean="0">
                <a:solidFill>
                  <a:schemeClr val="tx1"/>
                </a:solidFill>
              </a:rPr>
              <a:t>7. Методи отримання суспензій</a:t>
            </a:r>
            <a:endParaRPr lang="uk-UA" b="1" i="1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09" y="1475976"/>
            <a:ext cx="6031996" cy="494973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7570" y="1324994"/>
            <a:ext cx="5524481" cy="4965274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11034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0350" y="261150"/>
            <a:ext cx="9875520" cy="1095271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b="1" i="1" dirty="0" smtClean="0"/>
              <a:t>8. Алгоритм приготування суспензій</a:t>
            </a:r>
            <a:br>
              <a:rPr lang="uk-UA" b="1" i="1" dirty="0" smtClean="0"/>
            </a:br>
            <a:r>
              <a:rPr lang="uk-UA" b="1" i="1" dirty="0" smtClean="0"/>
              <a:t>дисперсійним методом</a:t>
            </a:r>
            <a:endParaRPr lang="uk-UA" b="1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4963" y="1426653"/>
            <a:ext cx="11226293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i="1" u="sng" dirty="0"/>
              <a:t>Особливості приготування:</a:t>
            </a:r>
          </a:p>
          <a:p>
            <a:pPr indent="361950" algn="just"/>
            <a:r>
              <a:rPr lang="uk-UA" sz="2400" dirty="0"/>
              <a:t>•	підібрати контейнер для відпуску безбарвного </a:t>
            </a:r>
            <a:r>
              <a:rPr lang="uk-UA" sz="2400" dirty="0" smtClean="0"/>
              <a:t>прозорого скла</a:t>
            </a:r>
            <a:r>
              <a:rPr lang="uk-UA" sz="2400" dirty="0"/>
              <a:t>;</a:t>
            </a:r>
          </a:p>
          <a:p>
            <a:pPr indent="361950" algn="just"/>
            <a:r>
              <a:rPr lang="uk-UA" sz="2400" dirty="0"/>
              <a:t>•	готувати на “</a:t>
            </a:r>
            <a:r>
              <a:rPr lang="uk-UA" sz="2400" dirty="0" err="1"/>
              <a:t>ех</a:t>
            </a:r>
            <a:r>
              <a:rPr lang="uk-UA" sz="2400" dirty="0"/>
              <a:t> </a:t>
            </a:r>
            <a:r>
              <a:rPr lang="uk-UA" sz="2400" dirty="0" err="1"/>
              <a:t>tempore</a:t>
            </a:r>
            <a:r>
              <a:rPr lang="uk-UA" sz="2400" dirty="0" smtClean="0"/>
              <a:t>!”:водні </a:t>
            </a:r>
            <a:r>
              <a:rPr lang="uk-UA" sz="2400" dirty="0"/>
              <a:t>суспензії з концентрацією лікарських засобів до 3 % </a:t>
            </a:r>
            <a:r>
              <a:rPr lang="uk-UA" sz="2400" dirty="0" smtClean="0"/>
              <a:t>—масо-об’ємним </a:t>
            </a:r>
            <a:r>
              <a:rPr lang="uk-UA" sz="2400" dirty="0"/>
              <a:t>методом, 3 % і більше — за масою;</a:t>
            </a:r>
          </a:p>
          <a:p>
            <a:pPr indent="361950" algn="just"/>
            <a:r>
              <a:rPr lang="uk-UA" sz="2400" dirty="0"/>
              <a:t>•	</a:t>
            </a:r>
            <a:r>
              <a:rPr lang="uk-UA" sz="2400" dirty="0" err="1"/>
              <a:t>диспергувати</a:t>
            </a:r>
            <a:r>
              <a:rPr lang="uk-UA" sz="2400" dirty="0"/>
              <a:t> (подрібнити) в ступці тверді лікарські </a:t>
            </a:r>
            <a:r>
              <a:rPr lang="uk-UA" sz="2400" dirty="0" smtClean="0"/>
              <a:t>засоби спочатку </a:t>
            </a:r>
            <a:r>
              <a:rPr lang="uk-UA" sz="2400" dirty="0"/>
              <a:t>в сухому вигляді, а потім з невеликою </a:t>
            </a:r>
            <a:r>
              <a:rPr lang="uk-UA" sz="2400" dirty="0" err="1"/>
              <a:t>кількостю</a:t>
            </a:r>
            <a:r>
              <a:rPr lang="uk-UA" sz="2400" dirty="0"/>
              <a:t> </a:t>
            </a:r>
            <a:r>
              <a:rPr lang="uk-UA" sz="2400" dirty="0" smtClean="0"/>
              <a:t>рідини</a:t>
            </a:r>
            <a:r>
              <a:rPr lang="uk-UA" sz="2400" dirty="0"/>
              <a:t>: 0,4—0,6 мл на 1,0 лікарського засобу (за правилом </a:t>
            </a:r>
            <a:r>
              <a:rPr lang="uk-UA" sz="2400" dirty="0" err="1" smtClean="0"/>
              <a:t>Дерягіна</a:t>
            </a:r>
            <a:r>
              <a:rPr lang="uk-UA" sz="2400" dirty="0"/>
              <a:t>);</a:t>
            </a:r>
          </a:p>
          <a:p>
            <a:pPr indent="361950" algn="just"/>
            <a:r>
              <a:rPr lang="uk-UA" sz="2400" dirty="0"/>
              <a:t>•	додати ПАР, в’язкі рідини (гліцерин, сиропи), гідрофільні </a:t>
            </a:r>
            <a:r>
              <a:rPr lang="uk-UA" sz="2400" dirty="0" smtClean="0"/>
              <a:t>колоїди</a:t>
            </a:r>
            <a:r>
              <a:rPr lang="uk-UA" sz="2400" dirty="0"/>
              <a:t>, крохмаль та інші з метою підвищення стійкості суспензій;</a:t>
            </a:r>
          </a:p>
          <a:p>
            <a:pPr indent="361950" algn="just"/>
            <a:r>
              <a:rPr lang="uk-UA" sz="2400" dirty="0"/>
              <a:t>•	не проціджувати, не фільтрувати</a:t>
            </a:r>
            <a:r>
              <a:rPr lang="uk-UA" sz="2400" dirty="0" smtClean="0"/>
              <a:t>; </a:t>
            </a:r>
          </a:p>
          <a:p>
            <a:pPr indent="361950" algn="just"/>
            <a:r>
              <a:rPr lang="uk-UA" sz="2400" dirty="0"/>
              <a:t>•	маркувати суспензії обов’язково додатковою етикеткою „</a:t>
            </a:r>
            <a:r>
              <a:rPr lang="uk-UA" sz="2400" dirty="0" smtClean="0"/>
              <a:t>Перед </a:t>
            </a:r>
            <a:r>
              <a:rPr lang="uk-UA" sz="2400" dirty="0"/>
              <a:t>вживанням збовтувати”;</a:t>
            </a:r>
          </a:p>
          <a:p>
            <a:pPr indent="361950" algn="just"/>
            <a:r>
              <a:rPr lang="uk-UA" sz="2400" dirty="0"/>
              <a:t>•	зберігати суспензії не більше трьох діб у прохолодному місці.</a:t>
            </a:r>
          </a:p>
          <a:p>
            <a:pPr algn="just"/>
            <a:endParaRPr lang="uk-UA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98731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035" y="235943"/>
            <a:ext cx="9121930" cy="6386113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8922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0351" y="351693"/>
            <a:ext cx="9875520" cy="110531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i="1" dirty="0">
                <a:solidFill>
                  <a:schemeClr val="tx1"/>
                </a:solidFill>
              </a:rPr>
              <a:t>9</a:t>
            </a:r>
            <a:r>
              <a:rPr lang="ru-RU" b="1" i="1" dirty="0" smtClean="0">
                <a:solidFill>
                  <a:schemeClr val="tx1"/>
                </a:solidFill>
              </a:rPr>
              <a:t>. </a:t>
            </a:r>
            <a:r>
              <a:rPr lang="ru-RU" b="1" i="1" dirty="0" err="1" smtClean="0">
                <a:solidFill>
                  <a:schemeClr val="tx1"/>
                </a:solidFill>
              </a:rPr>
              <a:t>Приготування</a:t>
            </a:r>
            <a:r>
              <a:rPr lang="ru-RU" b="1" i="1" dirty="0" smtClean="0">
                <a:solidFill>
                  <a:schemeClr val="tx1"/>
                </a:solidFill>
              </a:rPr>
              <a:t> </a:t>
            </a:r>
            <a:r>
              <a:rPr lang="ru-RU" b="1" i="1" dirty="0" err="1" smtClean="0">
                <a:solidFill>
                  <a:schemeClr val="tx1"/>
                </a:solidFill>
              </a:rPr>
              <a:t>суспензій</a:t>
            </a:r>
            <a:r>
              <a:rPr lang="ru-RU" b="1" i="1" dirty="0" smtClean="0">
                <a:solidFill>
                  <a:schemeClr val="tx1"/>
                </a:solidFill>
              </a:rPr>
              <a:t> з </a:t>
            </a:r>
            <a:r>
              <a:rPr lang="ru-RU" b="1" i="1" dirty="0" err="1">
                <a:solidFill>
                  <a:schemeClr val="tx1"/>
                </a:solidFill>
              </a:rPr>
              <a:t>гідрофільних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лікарських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 smtClean="0">
                <a:solidFill>
                  <a:schemeClr val="tx1"/>
                </a:solidFill>
              </a:rPr>
              <a:t>засобів</a:t>
            </a:r>
            <a:endParaRPr lang="uk-UA" b="1" i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6974" y="1529584"/>
            <a:ext cx="10758437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61950" algn="just"/>
            <a:r>
              <a:rPr lang="uk-UA" sz="2400" dirty="0"/>
              <a:t>Гідрофільні лікарські засоби змочуються дисперсійним </a:t>
            </a:r>
            <a:r>
              <a:rPr lang="uk-UA" sz="2400" dirty="0" smtClean="0"/>
              <a:t>середовищем </a:t>
            </a:r>
            <a:r>
              <a:rPr lang="uk-UA" sz="2400" dirty="0"/>
              <a:t>і навколо кожної частинки утворюється водна (</a:t>
            </a:r>
            <a:r>
              <a:rPr lang="uk-UA" sz="2400" dirty="0" err="1" smtClean="0"/>
              <a:t>сольватна</a:t>
            </a:r>
            <a:r>
              <a:rPr lang="uk-UA" sz="2400" dirty="0" smtClean="0"/>
              <a:t>) оболонка</a:t>
            </a:r>
            <a:r>
              <a:rPr lang="uk-UA" sz="2400" dirty="0"/>
              <a:t>, яка перешкоджає їх злипанню в більші агрегати, тому </a:t>
            </a:r>
            <a:r>
              <a:rPr lang="uk-UA" sz="2400" dirty="0" smtClean="0"/>
              <a:t>готують </a:t>
            </a:r>
            <a:r>
              <a:rPr lang="uk-UA" sz="2400" dirty="0"/>
              <a:t>такі суспензії без додавання стабілізаторів.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295" y="3099244"/>
            <a:ext cx="5613886" cy="335179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8053" y="2701789"/>
            <a:ext cx="4049486" cy="3749253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11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38375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537" y="351691"/>
            <a:ext cx="11075796" cy="121585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sz="3600" b="1" i="1" dirty="0">
                <a:solidFill>
                  <a:schemeClr val="tx1"/>
                </a:solidFill>
              </a:rPr>
              <a:t>9</a:t>
            </a:r>
            <a:r>
              <a:rPr lang="uk-UA" sz="3600" b="1" i="1" dirty="0" smtClean="0">
                <a:solidFill>
                  <a:schemeClr val="tx1"/>
                </a:solidFill>
              </a:rPr>
              <a:t>.1. Приклад приготування суспензії з гідрофільним лікарським засобом</a:t>
            </a:r>
            <a:r>
              <a:rPr lang="uk-UA" b="1" i="1" dirty="0" smtClean="0">
                <a:solidFill>
                  <a:schemeClr val="tx1"/>
                </a:solidFill>
              </a:rPr>
              <a:t/>
            </a:r>
            <a:br>
              <a:rPr lang="uk-UA" b="1" i="1" dirty="0" smtClean="0">
                <a:solidFill>
                  <a:schemeClr val="tx1"/>
                </a:solidFill>
              </a:rPr>
            </a:br>
            <a:r>
              <a:rPr lang="uk-UA" sz="3100" i="1" u="sng" dirty="0" smtClean="0">
                <a:solidFill>
                  <a:schemeClr val="tx1"/>
                </a:solidFill>
              </a:rPr>
              <a:t>Методом диспергування</a:t>
            </a:r>
            <a:endParaRPr lang="uk-UA" sz="3100" i="1" u="sng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233" y="1642506"/>
            <a:ext cx="3764877" cy="147057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5593" y="1708220"/>
            <a:ext cx="7707941" cy="77433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233" y="3125037"/>
            <a:ext cx="7169942" cy="15455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800" y="4682532"/>
            <a:ext cx="7314620" cy="191381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6283" y="3022242"/>
            <a:ext cx="4047251" cy="1513784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12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22755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351" y="1640709"/>
            <a:ext cx="5818408" cy="1755633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541537" y="351691"/>
            <a:ext cx="11075796" cy="121585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sz="3600" b="1" i="1" dirty="0" smtClean="0">
                <a:solidFill>
                  <a:schemeClr val="tx1"/>
                </a:solidFill>
              </a:rPr>
              <a:t>9.1. Приклад приготування суспензії з гідрофільним лікарським засобом</a:t>
            </a:r>
            <a:r>
              <a:rPr lang="uk-UA" b="1" i="1" dirty="0" smtClean="0">
                <a:solidFill>
                  <a:schemeClr val="tx1"/>
                </a:solidFill>
              </a:rPr>
              <a:t/>
            </a:r>
            <a:br>
              <a:rPr lang="uk-UA" b="1" i="1" dirty="0" smtClean="0">
                <a:solidFill>
                  <a:schemeClr val="tx1"/>
                </a:solidFill>
              </a:rPr>
            </a:br>
            <a:r>
              <a:rPr lang="uk-UA" sz="3100" i="1" u="sng" dirty="0" smtClean="0">
                <a:solidFill>
                  <a:schemeClr val="tx1"/>
                </a:solidFill>
              </a:rPr>
              <a:t>Методом диспергування</a:t>
            </a:r>
            <a:endParaRPr lang="uk-UA" sz="3100" i="1" u="sng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358" y="3620235"/>
            <a:ext cx="9413070" cy="2589646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13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287910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521440" y="316206"/>
            <a:ext cx="11075796" cy="89964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i="1" dirty="0" smtClean="0">
                <a:solidFill>
                  <a:schemeClr val="tx1"/>
                </a:solidFill>
              </a:rPr>
              <a:t>9.1. Приклад приготування суспензії з гідрофільним лікарським засобом</a:t>
            </a:r>
            <a:r>
              <a:rPr lang="uk-UA" b="1" i="1" dirty="0" smtClean="0">
                <a:solidFill>
                  <a:schemeClr val="tx1"/>
                </a:solidFill>
              </a:rPr>
              <a:t/>
            </a:r>
            <a:br>
              <a:rPr lang="uk-UA" b="1" i="1" dirty="0" smtClean="0">
                <a:solidFill>
                  <a:schemeClr val="tx1"/>
                </a:solidFill>
              </a:rPr>
            </a:br>
            <a:r>
              <a:rPr lang="uk-UA" sz="3100" i="1" u="sng" dirty="0" smtClean="0">
                <a:solidFill>
                  <a:schemeClr val="tx1"/>
                </a:solidFill>
              </a:rPr>
              <a:t>Методом диспергування</a:t>
            </a:r>
            <a:endParaRPr lang="uk-UA" sz="3100" i="1" u="sng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281" y="1215851"/>
            <a:ext cx="5954756" cy="207285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8722" y="1282573"/>
            <a:ext cx="5506498" cy="40122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281" y="4055074"/>
            <a:ext cx="4602251" cy="2400591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14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33216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4014" y="97134"/>
            <a:ext cx="10372776" cy="167137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uk-UA" b="1" i="1" dirty="0" smtClean="0">
                <a:solidFill>
                  <a:schemeClr val="tx1"/>
                </a:solidFill>
              </a:rPr>
              <a:t>10. Приготування суспензій із </a:t>
            </a:r>
            <a:r>
              <a:rPr lang="uk-UA" b="1" i="1" dirty="0">
                <a:solidFill>
                  <a:schemeClr val="tx1"/>
                </a:solidFill>
              </a:rPr>
              <a:t>гідрофобних лікарських </a:t>
            </a:r>
            <a:r>
              <a:rPr lang="uk-UA" b="1" i="1" dirty="0" smtClean="0">
                <a:solidFill>
                  <a:schemeClr val="tx1"/>
                </a:solidFill>
              </a:rPr>
              <a:t>засобів</a:t>
            </a:r>
            <a:br>
              <a:rPr lang="uk-UA" b="1" i="1" dirty="0" smtClean="0">
                <a:solidFill>
                  <a:schemeClr val="tx1"/>
                </a:solidFill>
              </a:rPr>
            </a:br>
            <a:r>
              <a:rPr lang="uk-UA" sz="2200" b="1" i="1" dirty="0" smtClean="0">
                <a:solidFill>
                  <a:schemeClr val="tx1"/>
                </a:solidFill>
              </a:rPr>
              <a:t>Технологія приготування</a:t>
            </a:r>
            <a:endParaRPr lang="uk-UA" sz="2200" b="1" i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0871" y="2009671"/>
            <a:ext cx="7164474" cy="3918857"/>
          </a:xfrm>
          <a:solidFill>
            <a:schemeClr val="bg2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uk-UA" dirty="0">
                <a:solidFill>
                  <a:schemeClr val="tx1"/>
                </a:solidFill>
              </a:rPr>
              <a:t>Гідрофобні лікарські засоби не змочуються водою, і простим </a:t>
            </a:r>
            <a:r>
              <a:rPr lang="uk-UA" dirty="0" smtClean="0">
                <a:solidFill>
                  <a:schemeClr val="tx1"/>
                </a:solidFill>
              </a:rPr>
              <a:t>розтиранням </a:t>
            </a:r>
            <a:r>
              <a:rPr lang="uk-UA" dirty="0">
                <a:solidFill>
                  <a:schemeClr val="tx1"/>
                </a:solidFill>
              </a:rPr>
              <a:t>з рідиною стійкої суспензії їх отримати не можна, </a:t>
            </a:r>
            <a:r>
              <a:rPr lang="uk-UA" b="1" i="1" dirty="0" smtClean="0">
                <a:solidFill>
                  <a:schemeClr val="tx1"/>
                </a:solidFill>
              </a:rPr>
              <a:t>потрібно додати </a:t>
            </a:r>
            <a:r>
              <a:rPr lang="uk-UA" b="1" i="1" dirty="0">
                <a:solidFill>
                  <a:schemeClr val="tx1"/>
                </a:solidFill>
              </a:rPr>
              <a:t>стабілізатори </a:t>
            </a:r>
            <a:r>
              <a:rPr lang="uk-UA" dirty="0">
                <a:solidFill>
                  <a:schemeClr val="tx1"/>
                </a:solidFill>
              </a:rPr>
              <a:t>залежно від ступеня гідрофобності </a:t>
            </a:r>
            <a:r>
              <a:rPr lang="uk-UA" dirty="0" smtClean="0">
                <a:solidFill>
                  <a:schemeClr val="tx1"/>
                </a:solidFill>
              </a:rPr>
              <a:t>лікарських засобів: вони утворять на поверхні частинок </a:t>
            </a:r>
            <a:r>
              <a:rPr lang="uk-UA" dirty="0" err="1" smtClean="0">
                <a:solidFill>
                  <a:schemeClr val="tx1"/>
                </a:solidFill>
              </a:rPr>
              <a:t>сольватні</a:t>
            </a:r>
            <a:r>
              <a:rPr lang="uk-UA" dirty="0" smtClean="0">
                <a:solidFill>
                  <a:schemeClr val="tx1"/>
                </a:solidFill>
              </a:rPr>
              <a:t> оболонки і попередять </a:t>
            </a:r>
            <a:r>
              <a:rPr lang="uk-UA" dirty="0">
                <a:solidFill>
                  <a:schemeClr val="tx1"/>
                </a:solidFill>
              </a:rPr>
              <a:t>їх злипання (агрегацію).</a:t>
            </a:r>
          </a:p>
          <a:p>
            <a:pPr algn="just"/>
            <a:r>
              <a:rPr lang="uk-UA" dirty="0">
                <a:solidFill>
                  <a:schemeClr val="tx1"/>
                </a:solidFill>
              </a:rPr>
              <a:t>•	Змішують подрібнений порошок зі стабілізатором і </a:t>
            </a:r>
            <a:r>
              <a:rPr lang="uk-UA" dirty="0" smtClean="0">
                <a:solidFill>
                  <a:schemeClr val="tx1"/>
                </a:solidFill>
              </a:rPr>
              <a:t>частиною дисперсійного </a:t>
            </a:r>
            <a:r>
              <a:rPr lang="uk-UA" dirty="0">
                <a:solidFill>
                  <a:schemeClr val="tx1"/>
                </a:solidFill>
              </a:rPr>
              <a:t>середовища в кількості 1/2 від суми </a:t>
            </a:r>
            <a:r>
              <a:rPr lang="uk-UA" dirty="0" smtClean="0">
                <a:solidFill>
                  <a:schemeClr val="tx1"/>
                </a:solidFill>
              </a:rPr>
              <a:t>гідрофобної </a:t>
            </a:r>
            <a:r>
              <a:rPr lang="uk-UA" dirty="0">
                <a:solidFill>
                  <a:schemeClr val="tx1"/>
                </a:solidFill>
              </a:rPr>
              <a:t>речовини і </a:t>
            </a:r>
            <a:r>
              <a:rPr lang="uk-UA" dirty="0" smtClean="0">
                <a:solidFill>
                  <a:schemeClr val="tx1"/>
                </a:solidFill>
              </a:rPr>
              <a:t>стабілізатора; </a:t>
            </a:r>
          </a:p>
          <a:p>
            <a:pPr algn="just"/>
            <a:r>
              <a:rPr lang="uk-UA" dirty="0">
                <a:solidFill>
                  <a:schemeClr val="tx1"/>
                </a:solidFill>
              </a:rPr>
              <a:t>• </a:t>
            </a:r>
            <a:r>
              <a:rPr lang="uk-UA" dirty="0" smtClean="0">
                <a:solidFill>
                  <a:schemeClr val="tx1"/>
                </a:solidFill>
              </a:rPr>
              <a:t>          </a:t>
            </a:r>
            <a:r>
              <a:rPr lang="uk-UA" dirty="0" err="1">
                <a:solidFill>
                  <a:schemeClr val="tx1"/>
                </a:solidFill>
              </a:rPr>
              <a:t>Д</a:t>
            </a:r>
            <a:r>
              <a:rPr lang="uk-UA" dirty="0" err="1" smtClean="0">
                <a:solidFill>
                  <a:schemeClr val="tx1"/>
                </a:solidFill>
              </a:rPr>
              <a:t>испергують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доти, поки кожна частинка не буде покрита </a:t>
            </a:r>
            <a:r>
              <a:rPr lang="uk-UA" dirty="0" err="1" smtClean="0">
                <a:solidFill>
                  <a:schemeClr val="tx1"/>
                </a:solidFill>
              </a:rPr>
              <a:t>сольватною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оболонкою;</a:t>
            </a:r>
          </a:p>
          <a:p>
            <a:pPr algn="just"/>
            <a:r>
              <a:rPr lang="uk-UA" dirty="0">
                <a:solidFill>
                  <a:schemeClr val="tx1"/>
                </a:solidFill>
              </a:rPr>
              <a:t>•	</a:t>
            </a:r>
            <a:r>
              <a:rPr lang="uk-UA" dirty="0" smtClean="0">
                <a:solidFill>
                  <a:schemeClr val="tx1"/>
                </a:solidFill>
              </a:rPr>
              <a:t>Змивають </a:t>
            </a:r>
            <a:r>
              <a:rPr lang="uk-UA" dirty="0">
                <a:solidFill>
                  <a:schemeClr val="tx1"/>
                </a:solidFill>
              </a:rPr>
              <a:t>одержану пульпу </a:t>
            </a:r>
            <a:r>
              <a:rPr lang="uk-UA" dirty="0" err="1">
                <a:solidFill>
                  <a:schemeClr val="tx1"/>
                </a:solidFill>
              </a:rPr>
              <a:t>солевим</a:t>
            </a:r>
            <a:r>
              <a:rPr lang="uk-UA" dirty="0">
                <a:solidFill>
                  <a:schemeClr val="tx1"/>
                </a:solidFill>
              </a:rPr>
              <a:t> розчином (або водою) </a:t>
            </a:r>
            <a:r>
              <a:rPr lang="uk-UA" dirty="0" smtClean="0">
                <a:solidFill>
                  <a:schemeClr val="tx1"/>
                </a:solidFill>
              </a:rPr>
              <a:t>у контейнер </a:t>
            </a:r>
            <a:r>
              <a:rPr lang="uk-UA" dirty="0">
                <a:solidFill>
                  <a:schemeClr val="tx1"/>
                </a:solidFill>
              </a:rPr>
              <a:t>для відпуску</a:t>
            </a:r>
            <a:r>
              <a:rPr lang="uk-UA" dirty="0" smtClean="0">
                <a:solidFill>
                  <a:schemeClr val="tx1"/>
                </a:solidFill>
              </a:rPr>
              <a:t>.</a:t>
            </a:r>
            <a:endParaRPr lang="uk-UA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9451" y="1623722"/>
            <a:ext cx="4229467" cy="4907705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15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593758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160448" y="353756"/>
            <a:ext cx="9875520" cy="71214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b="1" i="1" dirty="0" smtClean="0">
                <a:solidFill>
                  <a:schemeClr val="tx1"/>
                </a:solidFill>
              </a:rPr>
              <a:t>10. Приготування суспензій із гідрофобних лікарських засобів</a:t>
            </a:r>
          </a:p>
          <a:p>
            <a:pPr algn="ctr"/>
            <a:r>
              <a:rPr lang="uk-UA" sz="4000" i="1" dirty="0" smtClean="0">
                <a:solidFill>
                  <a:schemeClr val="tx1"/>
                </a:solidFill>
              </a:rPr>
              <a:t>Стабілізатори</a:t>
            </a:r>
            <a:endParaRPr lang="uk-UA" sz="4000" i="1" dirty="0">
              <a:solidFill>
                <a:schemeClr val="tx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3639" y="1065902"/>
            <a:ext cx="8174471" cy="107617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2436" y="2142072"/>
            <a:ext cx="4890221" cy="382200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129" y="2142072"/>
            <a:ext cx="5824178" cy="195269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129" y="4053073"/>
            <a:ext cx="5931079" cy="17919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868" y="5844973"/>
            <a:ext cx="6421568" cy="922247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16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44659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46332" y="353537"/>
            <a:ext cx="11075796" cy="121585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i="1" dirty="0" smtClean="0">
                <a:solidFill>
                  <a:schemeClr val="tx1"/>
                </a:solidFill>
              </a:rPr>
              <a:t>10.1. Приклад приготування суспензії з лікарським засобом з </a:t>
            </a:r>
            <a:r>
              <a:rPr lang="uk-UA" sz="3600" b="1" i="1" dirty="0" err="1" smtClean="0">
                <a:solidFill>
                  <a:schemeClr val="tx1"/>
                </a:solidFill>
              </a:rPr>
              <a:t>нерізко</a:t>
            </a:r>
            <a:r>
              <a:rPr lang="uk-UA" sz="3600" b="1" i="1" dirty="0" smtClean="0">
                <a:solidFill>
                  <a:schemeClr val="tx1"/>
                </a:solidFill>
              </a:rPr>
              <a:t> вираженими гідрофобними властивостями</a:t>
            </a:r>
            <a:endParaRPr lang="uk-UA" sz="3100" i="1" u="sng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521" y="1676809"/>
            <a:ext cx="5628815" cy="16793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3549" y="1676809"/>
            <a:ext cx="7654412" cy="82291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537" y="3570990"/>
            <a:ext cx="7043139" cy="2146522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17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919181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07538" y="1567543"/>
            <a:ext cx="6470570" cy="36877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521" y="1676810"/>
            <a:ext cx="4977017" cy="148487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1" y="4655393"/>
            <a:ext cx="4766001" cy="1730478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646332" y="353537"/>
            <a:ext cx="11075796" cy="121585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i="1" dirty="0" smtClean="0">
                <a:solidFill>
                  <a:schemeClr val="tx1"/>
                </a:solidFill>
              </a:rPr>
              <a:t>10.1. Приклад приготування суспензії з лікарським засобом з </a:t>
            </a:r>
            <a:r>
              <a:rPr lang="uk-UA" sz="3600" b="1" i="1" dirty="0" err="1" smtClean="0">
                <a:solidFill>
                  <a:schemeClr val="tx1"/>
                </a:solidFill>
              </a:rPr>
              <a:t>нерізко</a:t>
            </a:r>
            <a:r>
              <a:rPr lang="uk-UA" sz="3600" b="1" i="1" dirty="0" smtClean="0">
                <a:solidFill>
                  <a:schemeClr val="tx1"/>
                </a:solidFill>
              </a:rPr>
              <a:t> вираженими гідрофобними властивостями</a:t>
            </a:r>
            <a:endParaRPr lang="uk-UA" sz="3100" i="1" u="sng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18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76155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46332" y="353537"/>
            <a:ext cx="11075796" cy="121585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i="1" dirty="0" smtClean="0">
                <a:solidFill>
                  <a:schemeClr val="tx1"/>
                </a:solidFill>
              </a:rPr>
              <a:t>10.2. Приклад приготування суспензії з лікарським засобом з різко вираженими гідрофобними властивостями</a:t>
            </a:r>
            <a:endParaRPr lang="uk-UA" sz="3100" i="1" u="sng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573" y="1669872"/>
            <a:ext cx="9082762" cy="13044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341" y="2974312"/>
            <a:ext cx="5609613" cy="12438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7329" y="3356148"/>
            <a:ext cx="6179822" cy="62521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969" y="4479716"/>
            <a:ext cx="6397183" cy="209190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19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597393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46332" y="353537"/>
            <a:ext cx="11075796" cy="121585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i="1" dirty="0" smtClean="0">
                <a:solidFill>
                  <a:schemeClr val="tx1"/>
                </a:solidFill>
              </a:rPr>
              <a:t>10.2. Приклад приготування суспензії з лікарським засобом з різко вираженими гідрофобними властивостями</a:t>
            </a:r>
            <a:endParaRPr lang="uk-UA" sz="3100" i="1" u="sng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0824" y="1738365"/>
            <a:ext cx="6297760" cy="317527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660" y="1738365"/>
            <a:ext cx="5392147" cy="119560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660" y="3992632"/>
            <a:ext cx="5517754" cy="2179976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20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85545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0351" y="338294"/>
            <a:ext cx="9875520" cy="70673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uk-UA" b="1" i="1" dirty="0" smtClean="0">
                <a:solidFill>
                  <a:schemeClr val="tx1"/>
                </a:solidFill>
              </a:rPr>
              <a:t>11. Суспензії сірки</a:t>
            </a:r>
            <a:endParaRPr lang="uk-UA" b="1" i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4367" y="1154618"/>
            <a:ext cx="11492687" cy="5065312"/>
          </a:xfr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uk-UA" dirty="0">
                <a:solidFill>
                  <a:schemeClr val="tx1"/>
                </a:solidFill>
              </a:rPr>
              <a:t>Сірка належить до особливих лікарських засобів з різко </a:t>
            </a:r>
            <a:r>
              <a:rPr lang="uk-UA" dirty="0" smtClean="0">
                <a:solidFill>
                  <a:schemeClr val="tx1"/>
                </a:solidFill>
              </a:rPr>
              <a:t>вираженими </a:t>
            </a:r>
            <a:r>
              <a:rPr lang="uk-UA" dirty="0">
                <a:solidFill>
                  <a:schemeClr val="tx1"/>
                </a:solidFill>
              </a:rPr>
              <a:t>гідрофобними властивостями.</a:t>
            </a:r>
          </a:p>
          <a:p>
            <a:pPr algn="just"/>
            <a:r>
              <a:rPr lang="uk-UA" dirty="0">
                <a:solidFill>
                  <a:schemeClr val="tx1"/>
                </a:solidFill>
              </a:rPr>
              <a:t>Вона адсорбується на поверхні повітряних бульбашок і її </a:t>
            </a:r>
            <a:r>
              <a:rPr lang="uk-UA" dirty="0" smtClean="0">
                <a:solidFill>
                  <a:schemeClr val="tx1"/>
                </a:solidFill>
              </a:rPr>
              <a:t>частинки </a:t>
            </a:r>
            <a:r>
              <a:rPr lang="uk-UA" dirty="0">
                <a:solidFill>
                  <a:schemeClr val="tx1"/>
                </a:solidFill>
              </a:rPr>
              <a:t>спливають на поверхню у вигляді пінистого шару</a:t>
            </a:r>
            <a:r>
              <a:rPr lang="uk-UA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endParaRPr lang="uk-UA" dirty="0">
              <a:solidFill>
                <a:schemeClr val="tx1"/>
              </a:solidFill>
            </a:endParaRPr>
          </a:p>
          <a:p>
            <a:pPr algn="just"/>
            <a:endParaRPr lang="uk-UA" dirty="0" smtClean="0">
              <a:solidFill>
                <a:schemeClr val="tx1"/>
              </a:solidFill>
            </a:endParaRPr>
          </a:p>
          <a:p>
            <a:pPr algn="just"/>
            <a:endParaRPr lang="uk-UA" dirty="0">
              <a:solidFill>
                <a:schemeClr val="tx1"/>
              </a:solidFill>
            </a:endParaRPr>
          </a:p>
          <a:p>
            <a:pPr algn="just"/>
            <a:r>
              <a:rPr lang="uk-UA" dirty="0" smtClean="0">
                <a:solidFill>
                  <a:schemeClr val="tx1"/>
                </a:solidFill>
              </a:rPr>
              <a:t>•</a:t>
            </a:r>
            <a:r>
              <a:rPr lang="uk-UA" dirty="0">
                <a:solidFill>
                  <a:schemeClr val="tx1"/>
                </a:solidFill>
              </a:rPr>
              <a:t>	</a:t>
            </a:r>
            <a:r>
              <a:rPr lang="uk-UA" i="1" dirty="0">
                <a:solidFill>
                  <a:schemeClr val="tx1"/>
                </a:solidFill>
              </a:rPr>
              <a:t>Не застосовують:</a:t>
            </a:r>
          </a:p>
          <a:p>
            <a:pPr algn="just"/>
            <a:r>
              <a:rPr lang="uk-UA" dirty="0">
                <a:solidFill>
                  <a:schemeClr val="tx1"/>
                </a:solidFill>
              </a:rPr>
              <a:t>—	звичайні стабілізатори (зменшують фармакологічну </a:t>
            </a:r>
            <a:r>
              <a:rPr lang="uk-UA" dirty="0" smtClean="0">
                <a:solidFill>
                  <a:schemeClr val="tx1"/>
                </a:solidFill>
              </a:rPr>
              <a:t>дію сірки</a:t>
            </a:r>
            <a:r>
              <a:rPr lang="uk-UA" dirty="0">
                <a:solidFill>
                  <a:schemeClr val="tx1"/>
                </a:solidFill>
              </a:rPr>
              <a:t>);</a:t>
            </a:r>
          </a:p>
          <a:p>
            <a:pPr algn="just"/>
            <a:r>
              <a:rPr lang="uk-UA" dirty="0">
                <a:solidFill>
                  <a:schemeClr val="tx1"/>
                </a:solidFill>
              </a:rPr>
              <a:t>—	медичне мило, якщо в суспензію входять солі важких </a:t>
            </a:r>
            <a:r>
              <a:rPr lang="uk-UA" dirty="0" smtClean="0">
                <a:solidFill>
                  <a:schemeClr val="tx1"/>
                </a:solidFill>
              </a:rPr>
              <a:t>або лужноземельних </a:t>
            </a:r>
            <a:r>
              <a:rPr lang="uk-UA" dirty="0">
                <a:solidFill>
                  <a:schemeClr val="tx1"/>
                </a:solidFill>
              </a:rPr>
              <a:t>металів, кислоти (утворюють </a:t>
            </a:r>
            <a:r>
              <a:rPr lang="uk-UA" dirty="0" smtClean="0">
                <a:solidFill>
                  <a:schemeClr val="tx1"/>
                </a:solidFill>
              </a:rPr>
              <a:t>нерозчинні осади</a:t>
            </a:r>
            <a:r>
              <a:rPr lang="uk-UA" dirty="0">
                <a:solidFill>
                  <a:schemeClr val="tx1"/>
                </a:solidFill>
              </a:rPr>
              <a:t>).</a:t>
            </a:r>
          </a:p>
          <a:p>
            <a:pPr algn="just"/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785358" y="2414677"/>
            <a:ext cx="10840585" cy="1815679"/>
          </a:xfrm>
          <a:prstGeom prst="horizontalScrol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800" b="1" i="1" dirty="0">
                <a:solidFill>
                  <a:schemeClr val="tx1"/>
                </a:solidFill>
              </a:rPr>
              <a:t>Для стабілізації використовують калійне мило (зелене мило) із розрахунку на 1,0 сірки — 0,1 —0,2 мила, за вказівкою лікаря.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21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60185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6332" y="1193760"/>
            <a:ext cx="3941703" cy="1629827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46332" y="353537"/>
            <a:ext cx="11075796" cy="6010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i="1" dirty="0" smtClean="0">
                <a:solidFill>
                  <a:schemeClr val="tx1"/>
                </a:solidFill>
              </a:rPr>
              <a:t>11.1. Приклад приготування суспензії сірки</a:t>
            </a:r>
            <a:endParaRPr lang="uk-UA" sz="3100" i="1" u="sng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332" y="3062754"/>
            <a:ext cx="8627685" cy="2377014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22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301734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2279" y="600021"/>
            <a:ext cx="2914650" cy="16478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47846"/>
            <a:ext cx="6543675" cy="45339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3675" y="3063856"/>
            <a:ext cx="5588879" cy="3717890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537019" y="299492"/>
            <a:ext cx="8215253" cy="1187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i="1" dirty="0" smtClean="0">
                <a:solidFill>
                  <a:schemeClr val="tx1"/>
                </a:solidFill>
              </a:rPr>
              <a:t>11.1. Приклад приготування суспензії сірки</a:t>
            </a:r>
            <a:endParaRPr lang="uk-UA" sz="3100" i="1" u="sng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23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977969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43578" y="1587640"/>
            <a:ext cx="10902462" cy="455860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uk-UA" dirty="0">
                <a:solidFill>
                  <a:schemeClr val="tx1"/>
                </a:solidFill>
              </a:rPr>
              <a:t>Цей метод дає можливість одержати опалесцентні або </a:t>
            </a:r>
            <a:r>
              <a:rPr lang="uk-UA" dirty="0" smtClean="0">
                <a:solidFill>
                  <a:schemeClr val="tx1"/>
                </a:solidFill>
              </a:rPr>
              <a:t>каламутні </a:t>
            </a:r>
            <a:r>
              <a:rPr lang="uk-UA" dirty="0">
                <a:solidFill>
                  <a:schemeClr val="tx1"/>
                </a:solidFill>
              </a:rPr>
              <a:t>мікстури — тонші суспензії, ніж при механічному </a:t>
            </a:r>
            <a:r>
              <a:rPr lang="uk-UA" dirty="0" smtClean="0">
                <a:solidFill>
                  <a:schemeClr val="tx1"/>
                </a:solidFill>
              </a:rPr>
              <a:t>диспергуванні (розмір </a:t>
            </a:r>
            <a:r>
              <a:rPr lang="uk-UA" dirty="0">
                <a:solidFill>
                  <a:schemeClr val="tx1"/>
                </a:solidFill>
              </a:rPr>
              <a:t>частинок 0,1 — 1 </a:t>
            </a:r>
            <a:r>
              <a:rPr lang="uk-UA" dirty="0" err="1">
                <a:solidFill>
                  <a:schemeClr val="tx1"/>
                </a:solidFill>
              </a:rPr>
              <a:t>мкм</a:t>
            </a:r>
            <a:r>
              <a:rPr lang="uk-UA" dirty="0">
                <a:solidFill>
                  <a:schemeClr val="tx1"/>
                </a:solidFill>
              </a:rPr>
              <a:t>).</a:t>
            </a:r>
          </a:p>
          <a:p>
            <a:pPr algn="just"/>
            <a:r>
              <a:rPr lang="uk-UA" b="1" i="1" dirty="0">
                <a:solidFill>
                  <a:schemeClr val="tx1"/>
                </a:solidFill>
              </a:rPr>
              <a:t>Опалесцентні мікстури </a:t>
            </a:r>
            <a:r>
              <a:rPr lang="uk-UA" dirty="0">
                <a:solidFill>
                  <a:schemeClr val="tx1"/>
                </a:solidFill>
              </a:rPr>
              <a:t>утворюються при змішуванні водних </a:t>
            </a:r>
            <a:r>
              <a:rPr lang="uk-UA" dirty="0" smtClean="0">
                <a:solidFill>
                  <a:schemeClr val="tx1"/>
                </a:solidFill>
              </a:rPr>
              <a:t>розчинів </a:t>
            </a:r>
            <a:r>
              <a:rPr lang="uk-UA" dirty="0">
                <a:solidFill>
                  <a:schemeClr val="tx1"/>
                </a:solidFill>
              </a:rPr>
              <a:t>або водних рідин із спиртовими настоянками і екстрактами.</a:t>
            </a:r>
          </a:p>
          <a:p>
            <a:pPr algn="just"/>
            <a:r>
              <a:rPr lang="uk-UA" dirty="0">
                <a:solidFill>
                  <a:schemeClr val="tx1"/>
                </a:solidFill>
              </a:rPr>
              <a:t>При цьому концентрація спирту зменшується і екстрактивні </a:t>
            </a:r>
            <a:r>
              <a:rPr lang="uk-UA" dirty="0" smtClean="0">
                <a:solidFill>
                  <a:schemeClr val="tx1"/>
                </a:solidFill>
              </a:rPr>
              <a:t>речовини</a:t>
            </a:r>
            <a:r>
              <a:rPr lang="uk-UA" dirty="0">
                <a:solidFill>
                  <a:schemeClr val="tx1"/>
                </a:solidFill>
              </a:rPr>
              <a:t>, які розчинні лише в міцному етиловому спирті, виділяються </a:t>
            </a:r>
            <a:r>
              <a:rPr lang="uk-UA" dirty="0" smtClean="0">
                <a:solidFill>
                  <a:schemeClr val="tx1"/>
                </a:solidFill>
              </a:rPr>
              <a:t>з настоянок </a:t>
            </a:r>
            <a:r>
              <a:rPr lang="uk-UA" dirty="0">
                <a:solidFill>
                  <a:schemeClr val="tx1"/>
                </a:solidFill>
              </a:rPr>
              <a:t>і екстрактів у вигляді осаду.</a:t>
            </a:r>
          </a:p>
          <a:p>
            <a:pPr algn="just"/>
            <a:r>
              <a:rPr lang="uk-UA" b="1" dirty="0">
                <a:solidFill>
                  <a:schemeClr val="tx1"/>
                </a:solidFill>
              </a:rPr>
              <a:t>С</a:t>
            </a:r>
            <a:r>
              <a:rPr lang="uk-UA" b="1" dirty="0" smtClean="0">
                <a:solidFill>
                  <a:schemeClr val="tx1"/>
                </a:solidFill>
              </a:rPr>
              <a:t>пиртові </a:t>
            </a:r>
            <a:r>
              <a:rPr lang="uk-UA" b="1" dirty="0">
                <a:solidFill>
                  <a:schemeClr val="tx1"/>
                </a:solidFill>
              </a:rPr>
              <a:t>настоянки </a:t>
            </a:r>
            <a:r>
              <a:rPr lang="uk-UA" dirty="0">
                <a:solidFill>
                  <a:schemeClr val="tx1"/>
                </a:solidFill>
              </a:rPr>
              <a:t>додають частинами останніми до </a:t>
            </a:r>
            <a:r>
              <a:rPr lang="uk-UA" dirty="0" smtClean="0">
                <a:solidFill>
                  <a:schemeClr val="tx1"/>
                </a:solidFill>
              </a:rPr>
              <a:t>готової мікстури</a:t>
            </a:r>
            <a:r>
              <a:rPr lang="uk-UA" dirty="0">
                <a:solidFill>
                  <a:schemeClr val="tx1"/>
                </a:solidFill>
              </a:rPr>
              <a:t>, збовтуючи (щоб уникнути різкої зміни концентрації </a:t>
            </a:r>
            <a:r>
              <a:rPr lang="uk-UA" dirty="0" smtClean="0">
                <a:solidFill>
                  <a:schemeClr val="tx1"/>
                </a:solidFill>
              </a:rPr>
              <a:t>етилового </a:t>
            </a:r>
            <a:r>
              <a:rPr lang="uk-UA" dirty="0">
                <a:solidFill>
                  <a:schemeClr val="tx1"/>
                </a:solidFill>
              </a:rPr>
              <a:t>спирту). Завись утвориться дрібнодисперсна, довго буде </a:t>
            </a:r>
            <a:r>
              <a:rPr lang="uk-UA" dirty="0" smtClean="0">
                <a:solidFill>
                  <a:schemeClr val="tx1"/>
                </a:solidFill>
              </a:rPr>
              <a:t>у суспендованому </a:t>
            </a:r>
            <a:r>
              <a:rPr lang="uk-UA" dirty="0">
                <a:solidFill>
                  <a:schemeClr val="tx1"/>
                </a:solidFill>
              </a:rPr>
              <a:t>стані, легко дозуватиметься.</a:t>
            </a:r>
          </a:p>
          <a:p>
            <a:pPr algn="just"/>
            <a:r>
              <a:rPr lang="de-DE" b="1" i="1" dirty="0">
                <a:solidFill>
                  <a:schemeClr val="tx1"/>
                </a:solidFill>
              </a:rPr>
              <a:t>Nota </a:t>
            </a:r>
            <a:r>
              <a:rPr lang="de-DE" b="1" i="1" dirty="0" err="1">
                <a:solidFill>
                  <a:schemeClr val="tx1"/>
                </a:solidFill>
              </a:rPr>
              <a:t>bene</a:t>
            </a:r>
            <a:r>
              <a:rPr lang="de-DE" b="1" i="1" dirty="0">
                <a:solidFill>
                  <a:schemeClr val="tx1"/>
                </a:solidFill>
              </a:rPr>
              <a:t>! </a:t>
            </a:r>
            <a:r>
              <a:rPr lang="uk-UA" b="1" i="1" dirty="0">
                <a:solidFill>
                  <a:schemeClr val="tx1"/>
                </a:solidFill>
              </a:rPr>
              <a:t>Правила відмірювання настоянок:</a:t>
            </a:r>
          </a:p>
          <a:p>
            <a:pPr marL="45720" indent="0" algn="just">
              <a:buNone/>
            </a:pPr>
            <a:r>
              <a:rPr lang="uk-UA" dirty="0">
                <a:solidFill>
                  <a:schemeClr val="tx1"/>
                </a:solidFill>
              </a:rPr>
              <a:t>—	від меншої кількості до більшої;</a:t>
            </a:r>
          </a:p>
          <a:p>
            <a:pPr marL="45720" indent="0" algn="just">
              <a:buNone/>
            </a:pPr>
            <a:r>
              <a:rPr lang="uk-UA" dirty="0">
                <a:solidFill>
                  <a:schemeClr val="tx1"/>
                </a:solidFill>
              </a:rPr>
              <a:t>—	у порядку збільшення міцності спирту;</a:t>
            </a:r>
          </a:p>
          <a:p>
            <a:pPr marL="45720" indent="0" algn="just">
              <a:buNone/>
            </a:pPr>
            <a:r>
              <a:rPr lang="uk-UA" dirty="0">
                <a:solidFill>
                  <a:schemeClr val="tx1"/>
                </a:solidFill>
              </a:rPr>
              <a:t>—	пахучі і леткі — останніми.</a:t>
            </a:r>
          </a:p>
          <a:p>
            <a:pPr algn="just"/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140351" y="321441"/>
            <a:ext cx="9875520" cy="109527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b="1" i="1" dirty="0" smtClean="0"/>
              <a:t>12. Алгоритм приготування суспензій</a:t>
            </a:r>
            <a:br>
              <a:rPr lang="uk-UA" b="1" i="1" dirty="0" smtClean="0"/>
            </a:br>
            <a:r>
              <a:rPr lang="uk-UA" b="1" i="1" dirty="0" smtClean="0"/>
              <a:t>конденсаційним методом</a:t>
            </a:r>
            <a:endParaRPr lang="uk-UA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7764083" y="4235795"/>
            <a:ext cx="3251788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2400" dirty="0" smtClean="0"/>
              <a:t>Конденсаційний метод</a:t>
            </a:r>
            <a:endParaRPr lang="uk-UA" sz="2400" dirty="0"/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7999112" y="4697441"/>
            <a:ext cx="368241" cy="5698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6942766" y="5279290"/>
            <a:ext cx="2112693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uk-UA" i="1" u="sng" dirty="0"/>
              <a:t>Заміна розчинника </a:t>
            </a:r>
            <a:endParaRPr lang="uk-UA" i="1" u="sng" dirty="0" smtClean="0"/>
          </a:p>
          <a:p>
            <a:pPr algn="ctr"/>
            <a:r>
              <a:rPr lang="uk-UA" i="1" u="sng" dirty="0" smtClean="0"/>
              <a:t>(</a:t>
            </a:r>
            <a:r>
              <a:rPr lang="uk-UA" i="1" u="sng" dirty="0"/>
              <a:t>фізичний метод)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272664" y="5279290"/>
            <a:ext cx="2590581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uk-UA" u="sng" dirty="0"/>
              <a:t>Хімічна взаємодія </a:t>
            </a:r>
            <a:endParaRPr lang="uk-UA" u="sng" dirty="0" smtClean="0"/>
          </a:p>
          <a:p>
            <a:r>
              <a:rPr lang="uk-UA" u="sng" dirty="0" smtClean="0"/>
              <a:t>(</a:t>
            </a:r>
            <a:r>
              <a:rPr lang="uk-UA" u="sng" dirty="0"/>
              <a:t>хімічне диспергування)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10271046" y="4680424"/>
            <a:ext cx="398947" cy="5868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24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587946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36" y="1446962"/>
            <a:ext cx="5493211" cy="1345519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46332" y="353537"/>
            <a:ext cx="11075796" cy="9627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i="1" dirty="0" smtClean="0">
                <a:solidFill>
                  <a:schemeClr val="tx1"/>
                </a:solidFill>
              </a:rPr>
              <a:t>12.1. Приклад приготування суспензії конденсаційним методом</a:t>
            </a:r>
          </a:p>
          <a:p>
            <a:pPr algn="ctr"/>
            <a:r>
              <a:rPr lang="uk-UA" sz="3100" i="1" u="sng" dirty="0">
                <a:solidFill>
                  <a:schemeClr val="tx1"/>
                </a:solidFill>
              </a:rPr>
              <a:t>Заміна розчинника (фізичний метод</a:t>
            </a:r>
            <a:r>
              <a:rPr lang="uk-UA" sz="3100" i="1" u="sng" dirty="0" smtClean="0">
                <a:solidFill>
                  <a:schemeClr val="tx1"/>
                </a:solidFill>
              </a:rPr>
              <a:t>)</a:t>
            </a:r>
            <a:endParaRPr lang="uk-UA" sz="3100" i="1" u="sng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7947" y="1597688"/>
            <a:ext cx="6158209" cy="79177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736" y="2923109"/>
            <a:ext cx="5722484" cy="160869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7947" y="2796471"/>
            <a:ext cx="6053900" cy="185591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9468" y="4779025"/>
            <a:ext cx="5684818" cy="174841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736" y="4779025"/>
            <a:ext cx="4710807" cy="1674113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25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4682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1347" y="381836"/>
            <a:ext cx="9875520" cy="83401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uk-UA" b="1" i="1" dirty="0" smtClean="0">
                <a:solidFill>
                  <a:schemeClr val="tx1"/>
                </a:solidFill>
              </a:rPr>
              <a:t>12.2.Каламутні </a:t>
            </a:r>
            <a:r>
              <a:rPr lang="uk-UA" b="1" i="1" dirty="0">
                <a:solidFill>
                  <a:schemeClr val="tx1"/>
                </a:solidFill>
              </a:rPr>
              <a:t>мікстури</a:t>
            </a:r>
            <a:endParaRPr lang="uk-UA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2658" y="1384159"/>
            <a:ext cx="11264204" cy="4946301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uk-UA" dirty="0" smtClean="0">
                <a:solidFill>
                  <a:schemeClr val="tx1"/>
                </a:solidFill>
              </a:rPr>
              <a:t>Каламутні мікстури утворюються </a:t>
            </a:r>
            <a:r>
              <a:rPr lang="uk-UA" dirty="0">
                <a:solidFill>
                  <a:schemeClr val="tx1"/>
                </a:solidFill>
              </a:rPr>
              <a:t>при змішуванні водних </a:t>
            </a:r>
            <a:r>
              <a:rPr lang="uk-UA" dirty="0" smtClean="0">
                <a:solidFill>
                  <a:schemeClr val="tx1"/>
                </a:solidFill>
              </a:rPr>
              <a:t>розчинів </a:t>
            </a:r>
            <a:r>
              <a:rPr lang="uk-UA" dirty="0">
                <a:solidFill>
                  <a:schemeClr val="tx1"/>
                </a:solidFill>
              </a:rPr>
              <a:t>зі:</a:t>
            </a:r>
          </a:p>
          <a:p>
            <a:pPr marL="4572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>
                <a:solidFill>
                  <a:schemeClr val="tx1"/>
                </a:solidFill>
              </a:rPr>
              <a:t>—	спиртовими настоянками (які містять ефірні олії);</a:t>
            </a:r>
          </a:p>
          <a:p>
            <a:pPr marL="4572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>
                <a:solidFill>
                  <a:schemeClr val="tx1"/>
                </a:solidFill>
              </a:rPr>
              <a:t>—	спиртовими розчинами ефірних олій;</a:t>
            </a:r>
          </a:p>
          <a:p>
            <a:pPr marL="4572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>
                <a:solidFill>
                  <a:schemeClr val="tx1"/>
                </a:solidFill>
              </a:rPr>
              <a:t>—	смолистими речовинами.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uk-UA" dirty="0">
                <a:solidFill>
                  <a:schemeClr val="tx1"/>
                </a:solidFill>
              </a:rPr>
              <a:t>До них відносять:</a:t>
            </a:r>
          </a:p>
          <a:p>
            <a:pPr marL="4572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>
                <a:solidFill>
                  <a:schemeClr val="tx1"/>
                </a:solidFill>
              </a:rPr>
              <a:t>—	нашатирно-анісові краплі (ефірна олія анісова);</a:t>
            </a:r>
          </a:p>
          <a:p>
            <a:pPr marL="4572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>
                <a:solidFill>
                  <a:schemeClr val="tx1"/>
                </a:solidFill>
              </a:rPr>
              <a:t>—	грудний еліксир (ефірна олія анісова);</a:t>
            </a:r>
          </a:p>
          <a:p>
            <a:pPr marL="4572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>
                <a:solidFill>
                  <a:schemeClr val="tx1"/>
                </a:solidFill>
              </a:rPr>
              <a:t>—	настоянку м’яти (ефірна олія м’яти перцевої);</a:t>
            </a:r>
          </a:p>
          <a:p>
            <a:pPr marL="4572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>
                <a:solidFill>
                  <a:schemeClr val="tx1"/>
                </a:solidFill>
              </a:rPr>
              <a:t>—	спиртовий розчин </a:t>
            </a:r>
            <a:r>
              <a:rPr lang="uk-UA" dirty="0" err="1">
                <a:solidFill>
                  <a:schemeClr val="tx1"/>
                </a:solidFill>
              </a:rPr>
              <a:t>цитралю</a:t>
            </a:r>
            <a:r>
              <a:rPr lang="uk-UA" dirty="0">
                <a:solidFill>
                  <a:schemeClr val="tx1"/>
                </a:solidFill>
              </a:rPr>
              <a:t> (ефірна олія цитрусових);</a:t>
            </a:r>
          </a:p>
          <a:p>
            <a:pPr marL="4572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>
                <a:solidFill>
                  <a:schemeClr val="tx1"/>
                </a:solidFill>
              </a:rPr>
              <a:t>—	валідол;</a:t>
            </a:r>
          </a:p>
          <a:p>
            <a:pPr marL="4572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>
                <a:solidFill>
                  <a:schemeClr val="tx1"/>
                </a:solidFill>
              </a:rPr>
              <a:t>—	нітрогліцерин.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uk-UA" dirty="0">
                <a:solidFill>
                  <a:schemeClr val="tx1"/>
                </a:solidFill>
              </a:rPr>
              <a:t>Додають вищеназвані лікарські засоби до готової мікстури, </a:t>
            </a:r>
            <a:r>
              <a:rPr lang="uk-UA" dirty="0" smtClean="0">
                <a:solidFill>
                  <a:schemeClr val="tx1"/>
                </a:solidFill>
              </a:rPr>
              <a:t>попередньо </a:t>
            </a:r>
            <a:r>
              <a:rPr lang="uk-UA" dirty="0">
                <a:solidFill>
                  <a:schemeClr val="tx1"/>
                </a:solidFill>
              </a:rPr>
              <a:t>змішавши з цукровим сиропом (якщо він прописаний), а </a:t>
            </a:r>
            <a:r>
              <a:rPr lang="uk-UA" dirty="0" smtClean="0">
                <a:solidFill>
                  <a:schemeClr val="tx1"/>
                </a:solidFill>
              </a:rPr>
              <a:t>за його </a:t>
            </a:r>
            <a:r>
              <a:rPr lang="uk-UA" dirty="0">
                <a:solidFill>
                  <a:schemeClr val="tx1"/>
                </a:solidFill>
              </a:rPr>
              <a:t>відсутності — з рівною кількістю розчину. Додають </a:t>
            </a:r>
            <a:r>
              <a:rPr lang="uk-UA" dirty="0" smtClean="0">
                <a:solidFill>
                  <a:schemeClr val="tx1"/>
                </a:solidFill>
              </a:rPr>
              <a:t>одержану суміш </a:t>
            </a:r>
            <a:r>
              <a:rPr lang="uk-UA" dirty="0">
                <a:solidFill>
                  <a:schemeClr val="tx1"/>
                </a:solidFill>
              </a:rPr>
              <a:t>частинами до розчину в контейнер для відпуску, збовтуючи.</a:t>
            </a:r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26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367882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237" y="1404298"/>
            <a:ext cx="5814763" cy="20247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3912" y="1249215"/>
            <a:ext cx="7326613" cy="18682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6765" y="3584082"/>
            <a:ext cx="7193760" cy="1546283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27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53224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3549865"/>
              </p:ext>
            </p:extLst>
          </p:nvPr>
        </p:nvGraphicFramePr>
        <p:xfrm>
          <a:off x="738915" y="1416817"/>
          <a:ext cx="10890627" cy="21670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>
          <a:xfrm>
            <a:off x="351692" y="313343"/>
            <a:ext cx="11370435" cy="110347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i="1" dirty="0" smtClean="0">
                <a:solidFill>
                  <a:schemeClr val="tx1"/>
                </a:solidFill>
              </a:rPr>
              <a:t>12.3. Приклад приготування суспензії конденсаційним методом</a:t>
            </a:r>
          </a:p>
          <a:p>
            <a:pPr algn="ctr"/>
            <a:r>
              <a:rPr lang="uk-UA" sz="3100" i="1" u="sng" dirty="0">
                <a:solidFill>
                  <a:schemeClr val="tx1"/>
                </a:solidFill>
              </a:rPr>
              <a:t>Хімічна взаємодія (хімічне диспергування)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961" y="3696771"/>
            <a:ext cx="4988731" cy="156041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3548" y="3674565"/>
            <a:ext cx="6828580" cy="202285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0335" y="5257190"/>
            <a:ext cx="6763414" cy="135345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28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184465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426" y="1436645"/>
            <a:ext cx="5883746" cy="2533511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140351" y="401933"/>
            <a:ext cx="9875520" cy="80035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b="1" i="1" dirty="0" smtClean="0"/>
              <a:t>13. Алгоритм приготування суспензій</a:t>
            </a:r>
            <a:endParaRPr lang="uk-UA" b="1" i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4153" y="1603635"/>
            <a:ext cx="5897183" cy="4733042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29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906729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140351" y="401933"/>
            <a:ext cx="9875520" cy="80035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b="1" i="1" dirty="0" smtClean="0"/>
              <a:t>13. Алгоритм приготування суспензій</a:t>
            </a:r>
            <a:endParaRPr lang="uk-UA" b="1" i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2295" y="1391790"/>
            <a:ext cx="7331632" cy="4985931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30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833695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9214" y="1222382"/>
            <a:ext cx="5703091" cy="53557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271306"/>
            <a:ext cx="9875520" cy="95107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uk-UA" b="1" i="1" dirty="0" smtClean="0">
                <a:solidFill>
                  <a:schemeClr val="tx1"/>
                </a:solidFill>
              </a:rPr>
              <a:t>14. Види несумісності в суспензіях</a:t>
            </a:r>
            <a:endParaRPr lang="uk-UA" b="1" i="1" dirty="0">
              <a:solidFill>
                <a:schemeClr val="tx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31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135347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47215" y="533400"/>
            <a:ext cx="114808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635" algn="just">
              <a:lnSpc>
                <a:spcPct val="100000"/>
              </a:lnSpc>
              <a:spcBef>
                <a:spcPts val="100"/>
              </a:spcBef>
            </a:pPr>
            <a:r>
              <a:rPr sz="1600" b="1" i="1" spc="-5" dirty="0">
                <a:latin typeface="Verdana"/>
                <a:cs typeface="Verdana"/>
              </a:rPr>
              <a:t>Емульсії </a:t>
            </a:r>
            <a:r>
              <a:rPr sz="1600" b="1" i="1" dirty="0">
                <a:latin typeface="Verdana"/>
                <a:cs typeface="Verdana"/>
              </a:rPr>
              <a:t>– однорідна за зовнішнім </a:t>
            </a:r>
            <a:r>
              <a:rPr sz="1600" b="1" i="1" spc="-5" dirty="0">
                <a:latin typeface="Verdana"/>
                <a:cs typeface="Verdana"/>
              </a:rPr>
              <a:t>виглядом лікарська  </a:t>
            </a:r>
            <a:r>
              <a:rPr sz="1600" b="1" i="1" dirty="0">
                <a:latin typeface="Verdana"/>
                <a:cs typeface="Verdana"/>
              </a:rPr>
              <a:t>форма, що </a:t>
            </a:r>
            <a:r>
              <a:rPr sz="1600" b="1" i="1" spc="-5" dirty="0">
                <a:latin typeface="Verdana"/>
                <a:cs typeface="Verdana"/>
              </a:rPr>
              <a:t>складається </a:t>
            </a:r>
            <a:r>
              <a:rPr sz="1600" b="1" i="1" dirty="0">
                <a:latin typeface="Verdana"/>
                <a:cs typeface="Verdana"/>
              </a:rPr>
              <a:t>із </a:t>
            </a:r>
            <a:r>
              <a:rPr sz="1600" b="1" i="1" spc="-5" dirty="0">
                <a:latin typeface="Verdana"/>
                <a:cs typeface="Verdana"/>
              </a:rPr>
              <a:t>взаємно </a:t>
            </a:r>
            <a:r>
              <a:rPr sz="1600" b="1" i="1" dirty="0">
                <a:latin typeface="Verdana"/>
                <a:cs typeface="Verdana"/>
              </a:rPr>
              <a:t>нерозчинних, </a:t>
            </a:r>
            <a:r>
              <a:rPr sz="1600" b="1" i="1" spc="-5" dirty="0">
                <a:latin typeface="Verdana"/>
                <a:cs typeface="Verdana"/>
              </a:rPr>
              <a:t>тонко  диспергованих рідин, та </a:t>
            </a:r>
            <a:r>
              <a:rPr sz="1600" b="1" i="1" dirty="0">
                <a:latin typeface="Verdana"/>
                <a:cs typeface="Verdana"/>
              </a:rPr>
              <a:t>призначена </a:t>
            </a:r>
            <a:r>
              <a:rPr sz="1600" b="1" i="1" spc="-5" dirty="0">
                <a:latin typeface="Verdana"/>
                <a:cs typeface="Verdana"/>
              </a:rPr>
              <a:t>для </a:t>
            </a:r>
            <a:r>
              <a:rPr sz="1600" b="1" i="1" dirty="0">
                <a:latin typeface="Verdana"/>
                <a:cs typeface="Verdana"/>
              </a:rPr>
              <a:t>внутрішнього,  зовнішнього або </a:t>
            </a:r>
            <a:r>
              <a:rPr sz="1600" b="1" i="1" spc="-5" dirty="0">
                <a:latin typeface="Verdana"/>
                <a:cs typeface="Verdana"/>
              </a:rPr>
              <a:t>парентерального</a:t>
            </a:r>
            <a:r>
              <a:rPr sz="1600" b="1" i="1" spc="15" dirty="0">
                <a:latin typeface="Verdana"/>
                <a:cs typeface="Verdana"/>
              </a:rPr>
              <a:t> </a:t>
            </a:r>
            <a:r>
              <a:rPr sz="1600" b="1" i="1" dirty="0">
                <a:latin typeface="Verdana"/>
                <a:cs typeface="Verdana"/>
              </a:rPr>
              <a:t>застосування.</a:t>
            </a:r>
            <a:endParaRPr sz="1600" dirty="0">
              <a:latin typeface="Verdana"/>
              <a:cs typeface="Verdana"/>
            </a:endParaRPr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6703" y="16001"/>
            <a:ext cx="10608056" cy="675894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2810623" y="1623646"/>
            <a:ext cx="6613424" cy="7326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chemeClr val="tx1"/>
                </a:solidFill>
                <a:latin typeface="Tahoma"/>
                <a:cs typeface="Tahoma"/>
              </a:rPr>
              <a:t>Застосування</a:t>
            </a:r>
            <a:r>
              <a:rPr lang="ru-RU" b="1" spc="-75" dirty="0">
                <a:solidFill>
                  <a:schemeClr val="tx1"/>
                </a:solidFill>
                <a:latin typeface="Tahoma"/>
                <a:cs typeface="Tahoma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ahoma"/>
                <a:cs typeface="Tahoma"/>
              </a:rPr>
              <a:t>фармацевтичних</a:t>
            </a:r>
            <a:r>
              <a:rPr lang="ru-RU" b="1" dirty="0">
                <a:solidFill>
                  <a:schemeClr val="tx1"/>
                </a:solidFill>
                <a:latin typeface="Tahoma"/>
                <a:cs typeface="Tahoma"/>
              </a:rPr>
              <a:t>  </a:t>
            </a:r>
            <a:r>
              <a:rPr lang="ru-RU" b="1" spc="-5" dirty="0" err="1">
                <a:solidFill>
                  <a:schemeClr val="tx1"/>
                </a:solidFill>
                <a:latin typeface="Tahoma"/>
                <a:cs typeface="Tahoma"/>
              </a:rPr>
              <a:t>емульсій</a:t>
            </a:r>
            <a:endParaRPr lang="ru-RU" dirty="0">
              <a:solidFill>
                <a:schemeClr val="tx1"/>
              </a:solidFill>
              <a:latin typeface="Tahoma"/>
              <a:cs typeface="Tahoma"/>
            </a:endParaRPr>
          </a:p>
          <a:p>
            <a:pPr algn="ctr"/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1388223" y="2729534"/>
            <a:ext cx="2844800" cy="10042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spc="-5" dirty="0" err="1" smtClean="0">
                <a:solidFill>
                  <a:schemeClr val="tx1"/>
                </a:solidFill>
                <a:latin typeface="Tahoma"/>
                <a:cs typeface="Tahoma"/>
              </a:rPr>
              <a:t>пероральне</a:t>
            </a:r>
            <a:endParaRPr lang="ru-RU" b="1" dirty="0" smtClean="0">
              <a:solidFill>
                <a:schemeClr val="tx1"/>
              </a:solidFill>
              <a:latin typeface="Tahoma"/>
              <a:cs typeface="Tahoma"/>
            </a:endParaRPr>
          </a:p>
          <a:p>
            <a:pPr algn="ctr"/>
            <a:r>
              <a:rPr lang="uk-UA" dirty="0" smtClean="0">
                <a:solidFill>
                  <a:schemeClr val="tx1"/>
                </a:solidFill>
              </a:rPr>
              <a:t>(емульсії типу олія у воді о</a:t>
            </a:r>
            <a:r>
              <a:rPr lang="en-US" dirty="0" smtClean="0">
                <a:solidFill>
                  <a:schemeClr val="tx1"/>
                </a:solidFill>
              </a:rPr>
              <a:t>/</a:t>
            </a:r>
            <a:r>
              <a:rPr lang="ru-RU" dirty="0" smtClean="0">
                <a:solidFill>
                  <a:schemeClr val="tx1"/>
                </a:solidFill>
              </a:rPr>
              <a:t>в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8704565" y="2734934"/>
            <a:ext cx="2663303" cy="14849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spc="-5" dirty="0" err="1" smtClean="0">
                <a:solidFill>
                  <a:schemeClr val="tx1"/>
                </a:solidFill>
                <a:latin typeface="Verdana"/>
                <a:cs typeface="Verdana"/>
              </a:rPr>
              <a:t>місцеве</a:t>
            </a:r>
            <a:r>
              <a:rPr lang="ru-RU" b="1" spc="-5" dirty="0" smtClean="0">
                <a:solidFill>
                  <a:schemeClr val="tx1"/>
                </a:solidFill>
                <a:latin typeface="Verdana"/>
                <a:cs typeface="Verdana"/>
              </a:rPr>
              <a:t>:</a:t>
            </a:r>
          </a:p>
          <a:p>
            <a:pPr marL="294005" indent="-203200">
              <a:lnSpc>
                <a:spcPct val="100000"/>
              </a:lnSpc>
              <a:buFont typeface="Wingdings"/>
              <a:buChar char=""/>
              <a:tabLst>
                <a:tab pos="294005" algn="l"/>
              </a:tabLst>
            </a:pPr>
            <a:r>
              <a:rPr lang="ru-RU" spc="-10" dirty="0" err="1" smtClean="0">
                <a:solidFill>
                  <a:schemeClr val="tx1"/>
                </a:solidFill>
                <a:latin typeface="Verdana"/>
                <a:cs typeface="Verdana"/>
              </a:rPr>
              <a:t>мазі</a:t>
            </a:r>
            <a:endParaRPr lang="ru-RU" dirty="0" smtClean="0">
              <a:solidFill>
                <a:schemeClr val="tx1"/>
              </a:solidFill>
              <a:latin typeface="Verdana"/>
              <a:cs typeface="Verdana"/>
            </a:endParaRPr>
          </a:p>
          <a:p>
            <a:pPr marL="294005" indent="-203200">
              <a:lnSpc>
                <a:spcPct val="100000"/>
              </a:lnSpc>
              <a:buFont typeface="Wingdings"/>
              <a:buChar char=""/>
              <a:tabLst>
                <a:tab pos="294005" algn="l"/>
              </a:tabLst>
            </a:pPr>
            <a:r>
              <a:rPr lang="ru-RU" spc="-5" dirty="0" err="1" smtClean="0">
                <a:solidFill>
                  <a:schemeClr val="tx1"/>
                </a:solidFill>
                <a:latin typeface="Verdana"/>
                <a:cs typeface="Verdana"/>
              </a:rPr>
              <a:t>креми</a:t>
            </a:r>
            <a:endParaRPr lang="ru-RU" dirty="0" smtClean="0">
              <a:solidFill>
                <a:schemeClr val="tx1"/>
              </a:solidFill>
              <a:latin typeface="Verdana"/>
              <a:cs typeface="Verdana"/>
            </a:endParaRPr>
          </a:p>
          <a:p>
            <a:pPr marL="294005" indent="-203200">
              <a:lnSpc>
                <a:spcPct val="100000"/>
              </a:lnSpc>
              <a:buFont typeface="Wingdings"/>
              <a:buChar char=""/>
              <a:tabLst>
                <a:tab pos="294005" algn="l"/>
              </a:tabLst>
            </a:pPr>
            <a:r>
              <a:rPr lang="ru-RU" spc="-5" dirty="0" err="1" smtClean="0">
                <a:solidFill>
                  <a:schemeClr val="tx1"/>
                </a:solidFill>
                <a:latin typeface="Verdana"/>
                <a:cs typeface="Verdana"/>
              </a:rPr>
              <a:t>лініменти</a:t>
            </a:r>
            <a:endParaRPr lang="ru-RU" dirty="0" smtClean="0">
              <a:solidFill>
                <a:schemeClr val="tx1"/>
              </a:solidFill>
              <a:latin typeface="Verdana"/>
              <a:cs typeface="Verdana"/>
            </a:endParaRPr>
          </a:p>
          <a:p>
            <a:pPr algn="ctr"/>
            <a:endParaRPr lang="ru-RU" dirty="0" smtClean="0">
              <a:latin typeface="Verdana"/>
              <a:cs typeface="Verdana"/>
            </a:endParaRPr>
          </a:p>
          <a:p>
            <a:pPr algn="ctr"/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128414" y="4698107"/>
            <a:ext cx="8437985" cy="1905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13535">
              <a:lnSpc>
                <a:spcPct val="100000"/>
              </a:lnSpc>
              <a:spcBef>
                <a:spcPts val="350"/>
              </a:spcBef>
            </a:pPr>
            <a:r>
              <a:rPr lang="ru-RU" b="1" i="1" spc="-5" dirty="0" err="1" smtClean="0">
                <a:solidFill>
                  <a:schemeClr val="tx1"/>
                </a:solidFill>
                <a:latin typeface="Verdana"/>
                <a:cs typeface="Verdana"/>
              </a:rPr>
              <a:t>парентеральне</a:t>
            </a:r>
            <a:r>
              <a:rPr lang="ru-RU" b="1" spc="-5" dirty="0" smtClean="0">
                <a:solidFill>
                  <a:schemeClr val="tx1"/>
                </a:solidFill>
                <a:latin typeface="Verdana"/>
                <a:cs typeface="Verdana"/>
              </a:rPr>
              <a:t>:</a:t>
            </a:r>
            <a:endParaRPr lang="ru-RU" b="1" dirty="0" smtClean="0">
              <a:solidFill>
                <a:schemeClr val="tx1"/>
              </a:solidFill>
              <a:latin typeface="Verdana"/>
              <a:cs typeface="Verdana"/>
            </a:endParaRPr>
          </a:p>
          <a:p>
            <a:pPr marL="273685" marR="668020" indent="-182880" algn="just">
              <a:lnSpc>
                <a:spcPct val="100000"/>
              </a:lnSpc>
              <a:buFont typeface="Wingdings"/>
              <a:buChar char=""/>
              <a:tabLst>
                <a:tab pos="274320" algn="l"/>
              </a:tabLst>
            </a:pPr>
            <a:r>
              <a:rPr lang="ru-RU" i="1" spc="-5" dirty="0" err="1" smtClean="0">
                <a:solidFill>
                  <a:schemeClr val="tx1"/>
                </a:solidFill>
                <a:latin typeface="Verdana"/>
                <a:cs typeface="Verdana"/>
              </a:rPr>
              <a:t>жирові</a:t>
            </a:r>
            <a:r>
              <a:rPr lang="ru-RU" i="1" spc="-5" dirty="0" smtClean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lang="ru-RU" i="1" spc="-5" dirty="0" err="1" smtClean="0">
                <a:solidFill>
                  <a:schemeClr val="tx1"/>
                </a:solidFill>
                <a:latin typeface="Verdana"/>
                <a:cs typeface="Verdana"/>
              </a:rPr>
              <a:t>емульсії</a:t>
            </a:r>
            <a:r>
              <a:rPr lang="ru-RU" i="1" spc="-5" dirty="0" smtClean="0">
                <a:solidFill>
                  <a:schemeClr val="tx1"/>
                </a:solidFill>
                <a:latin typeface="Verdana"/>
                <a:cs typeface="Verdana"/>
              </a:rPr>
              <a:t> для парентерального  </a:t>
            </a:r>
            <a:r>
              <a:rPr lang="ru-RU" i="1" spc="-5" dirty="0" err="1" smtClean="0">
                <a:solidFill>
                  <a:schemeClr val="tx1"/>
                </a:solidFill>
                <a:latin typeface="Verdana"/>
                <a:cs typeface="Verdana"/>
              </a:rPr>
              <a:t>живлення</a:t>
            </a:r>
            <a:endParaRPr lang="ru-RU" dirty="0" smtClean="0">
              <a:solidFill>
                <a:schemeClr val="tx1"/>
              </a:solidFill>
              <a:latin typeface="Verdana"/>
              <a:cs typeface="Verdana"/>
            </a:endParaRPr>
          </a:p>
          <a:p>
            <a:pPr marL="273685" marR="631825" indent="-182880" algn="just">
              <a:lnSpc>
                <a:spcPct val="100000"/>
              </a:lnSpc>
              <a:buFont typeface="Wingdings"/>
              <a:buChar char=""/>
              <a:tabLst>
                <a:tab pos="274320" algn="l"/>
              </a:tabLst>
            </a:pPr>
            <a:r>
              <a:rPr lang="ru-RU" i="1" spc="-5" dirty="0" err="1" smtClean="0">
                <a:solidFill>
                  <a:schemeClr val="tx1"/>
                </a:solidFill>
                <a:latin typeface="Verdana"/>
                <a:cs typeface="Verdana"/>
              </a:rPr>
              <a:t>емульсії</a:t>
            </a:r>
            <a:r>
              <a:rPr lang="ru-RU" i="1" spc="-5" dirty="0" smtClean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lang="ru-RU" i="1" spc="-5" dirty="0" err="1" smtClean="0">
                <a:solidFill>
                  <a:schemeClr val="tx1"/>
                </a:solidFill>
                <a:latin typeface="Verdana"/>
                <a:cs typeface="Verdana"/>
              </a:rPr>
              <a:t>перфторвуглеводів</a:t>
            </a:r>
            <a:r>
              <a:rPr lang="ru-RU" i="1" spc="-5" dirty="0" smtClean="0">
                <a:solidFill>
                  <a:schemeClr val="tx1"/>
                </a:solidFill>
                <a:latin typeface="Verdana"/>
                <a:cs typeface="Verdana"/>
              </a:rPr>
              <a:t>, </a:t>
            </a:r>
            <a:r>
              <a:rPr lang="ru-RU" i="1" spc="-5" dirty="0" err="1" smtClean="0">
                <a:solidFill>
                  <a:schemeClr val="tx1"/>
                </a:solidFill>
                <a:latin typeface="Verdana"/>
                <a:cs typeface="Verdana"/>
              </a:rPr>
              <a:t>що</a:t>
            </a:r>
            <a:r>
              <a:rPr lang="ru-RU" i="1" spc="-5" dirty="0" smtClean="0">
                <a:solidFill>
                  <a:schemeClr val="tx1"/>
                </a:solidFill>
                <a:latin typeface="Verdana"/>
                <a:cs typeface="Verdana"/>
              </a:rPr>
              <a:t>  </a:t>
            </a:r>
            <a:r>
              <a:rPr lang="ru-RU" i="1" spc="-5" dirty="0" err="1" smtClean="0">
                <a:solidFill>
                  <a:schemeClr val="tx1"/>
                </a:solidFill>
                <a:latin typeface="Verdana"/>
                <a:cs typeface="Verdana"/>
              </a:rPr>
              <a:t>використовуються</a:t>
            </a:r>
            <a:r>
              <a:rPr lang="ru-RU" i="1" spc="-5" dirty="0" smtClean="0">
                <a:solidFill>
                  <a:schemeClr val="tx1"/>
                </a:solidFill>
                <a:latin typeface="Verdana"/>
                <a:cs typeface="Verdana"/>
              </a:rPr>
              <a:t> як</a:t>
            </a:r>
            <a:r>
              <a:rPr lang="ru-RU" i="1" spc="-20" dirty="0" smtClean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lang="ru-RU" i="1" spc="-5" dirty="0" err="1" smtClean="0">
                <a:solidFill>
                  <a:schemeClr val="tx1"/>
                </a:solidFill>
                <a:latin typeface="Verdana"/>
                <a:cs typeface="Verdana"/>
              </a:rPr>
              <a:t>кровозамінники</a:t>
            </a:r>
            <a:endParaRPr lang="ru-RU" dirty="0" smtClean="0">
              <a:solidFill>
                <a:schemeClr val="tx1"/>
              </a:solidFill>
              <a:latin typeface="Verdana"/>
              <a:cs typeface="Verdana"/>
            </a:endParaRPr>
          </a:p>
          <a:p>
            <a:pPr algn="ctr"/>
            <a:endParaRPr lang="ru-RU" dirty="0"/>
          </a:p>
        </p:txBody>
      </p:sp>
      <p:sp>
        <p:nvSpPr>
          <p:cNvPr id="33" name="Стрелка вниз 32"/>
          <p:cNvSpPr/>
          <p:nvPr/>
        </p:nvSpPr>
        <p:spPr>
          <a:xfrm>
            <a:off x="8534401" y="2409093"/>
            <a:ext cx="889647" cy="3204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 вниз 33"/>
          <p:cNvSpPr/>
          <p:nvPr/>
        </p:nvSpPr>
        <p:spPr>
          <a:xfrm>
            <a:off x="3251200" y="2409092"/>
            <a:ext cx="711200" cy="3258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низ 34"/>
          <p:cNvSpPr/>
          <p:nvPr/>
        </p:nvSpPr>
        <p:spPr>
          <a:xfrm>
            <a:off x="5283200" y="2409092"/>
            <a:ext cx="1828800" cy="22890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32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596332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4511" y="153924"/>
            <a:ext cx="10608056" cy="675893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04800" y="1157478"/>
            <a:ext cx="11480800" cy="345620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spcBef>
                <a:spcPts val="15"/>
              </a:spcBef>
            </a:pPr>
            <a:r>
              <a:rPr lang="ru-RU" sz="3200" u="sng" spc="-10" dirty="0" err="1" smtClean="0">
                <a:solidFill>
                  <a:srgbClr val="002060"/>
                </a:solidFill>
                <a:latin typeface="Segoe Script" panose="020B0504020000000003" pitchFamily="34" charset="0"/>
                <a:cs typeface="Verdana"/>
              </a:rPr>
              <a:t>Позитивні</a:t>
            </a:r>
            <a:r>
              <a:rPr lang="ru-RU" sz="3200" u="sng" spc="-10" dirty="0" smtClean="0">
                <a:solidFill>
                  <a:srgbClr val="002060"/>
                </a:solidFill>
                <a:latin typeface="Segoe Script" panose="020B0504020000000003" pitchFamily="34" charset="0"/>
                <a:cs typeface="Verdana"/>
              </a:rPr>
              <a:t> </a:t>
            </a:r>
            <a:r>
              <a:rPr lang="ru-RU" sz="3200" u="sng" spc="-5" dirty="0" err="1" smtClean="0">
                <a:solidFill>
                  <a:srgbClr val="002060"/>
                </a:solidFill>
                <a:latin typeface="Segoe Script" panose="020B0504020000000003" pitchFamily="34" charset="0"/>
                <a:cs typeface="Verdana"/>
              </a:rPr>
              <a:t>властивості</a:t>
            </a:r>
            <a:r>
              <a:rPr lang="ru-RU" sz="3200" u="sng" spc="-5" dirty="0" smtClean="0">
                <a:solidFill>
                  <a:srgbClr val="002060"/>
                </a:solidFill>
                <a:latin typeface="Segoe Script" panose="020B0504020000000003" pitchFamily="34" charset="0"/>
                <a:cs typeface="Verdana"/>
              </a:rPr>
              <a:t>  </a:t>
            </a:r>
            <a:r>
              <a:rPr lang="ru-RU" sz="3200" u="sng" spc="-5" dirty="0" err="1" smtClean="0">
                <a:solidFill>
                  <a:srgbClr val="002060"/>
                </a:solidFill>
                <a:latin typeface="Segoe Script" panose="020B0504020000000003" pitchFamily="34" charset="0"/>
                <a:cs typeface="Verdana"/>
              </a:rPr>
              <a:t>емульсій</a:t>
            </a:r>
            <a:endParaRPr lang="ru-RU" sz="3200" u="sng" dirty="0" smtClean="0">
              <a:solidFill>
                <a:srgbClr val="002060"/>
              </a:solidFill>
              <a:latin typeface="Segoe Script" panose="020B0504020000000003" pitchFamily="34" charset="0"/>
              <a:cs typeface="Verdan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650" dirty="0">
              <a:latin typeface="Verdana"/>
              <a:cs typeface="Verdana"/>
            </a:endParaRPr>
          </a:p>
          <a:p>
            <a:pPr marL="274320" marR="5080" indent="-262255" algn="just">
              <a:lnSpc>
                <a:spcPct val="120000"/>
              </a:lnSpc>
              <a:spcBef>
                <a:spcPts val="1885"/>
              </a:spcBef>
              <a:buFont typeface="Wingdings"/>
              <a:buChar char=""/>
              <a:tabLst>
                <a:tab pos="274955" algn="l"/>
              </a:tabLst>
            </a:pPr>
            <a:r>
              <a:rPr sz="1800" spc="-5" dirty="0" err="1" smtClean="0">
                <a:solidFill>
                  <a:srgbClr val="663300"/>
                </a:solidFill>
                <a:latin typeface="Verdana"/>
                <a:cs typeface="Verdana"/>
              </a:rPr>
              <a:t>поєднувати</a:t>
            </a:r>
            <a:r>
              <a:rPr sz="1800" spc="-5" dirty="0" smtClean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в одному лікарському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препараті незмішувані між  собою</a:t>
            </a:r>
            <a:r>
              <a:rPr sz="1800" spc="-1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рідини;</a:t>
            </a:r>
            <a:endParaRPr sz="1800" dirty="0">
              <a:latin typeface="Verdana"/>
              <a:cs typeface="Verdana"/>
            </a:endParaRPr>
          </a:p>
          <a:p>
            <a:pPr marL="274320" marR="693420" indent="-262255" algn="just">
              <a:lnSpc>
                <a:spcPct val="120000"/>
              </a:lnSpc>
              <a:buFont typeface="Wingdings"/>
              <a:buChar char=""/>
              <a:tabLst>
                <a:tab pos="274955" algn="l"/>
              </a:tabLst>
            </a:pP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вводити 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у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препарат </a:t>
            </a:r>
            <a:r>
              <a:rPr sz="1800" spc="-10" dirty="0">
                <a:solidFill>
                  <a:srgbClr val="663300"/>
                </a:solidFill>
                <a:latin typeface="Verdana"/>
                <a:cs typeface="Verdana"/>
              </a:rPr>
              <a:t>гідрофільні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та гідрофобні 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лікарські 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речовини;</a:t>
            </a:r>
            <a:endParaRPr sz="1800" dirty="0">
              <a:latin typeface="Verdana"/>
              <a:cs typeface="Verdana"/>
            </a:endParaRPr>
          </a:p>
          <a:p>
            <a:pPr marL="274320" marR="1258570" indent="-262255" algn="just">
              <a:lnSpc>
                <a:spcPct val="110000"/>
              </a:lnSpc>
              <a:spcBef>
                <a:spcPts val="50"/>
              </a:spcBef>
              <a:buFont typeface="Wingdings"/>
              <a:buChar char=""/>
              <a:tabLst>
                <a:tab pos="274955" algn="l"/>
              </a:tabLst>
            </a:pP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регулювати біодоступність 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лікарських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речовин  (за рахунок швидкого та повного вивільнення 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або 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пролонгування 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дії</a:t>
            </a:r>
            <a:r>
              <a:rPr sz="1800" spc="2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ЛР);</a:t>
            </a:r>
            <a:endParaRPr sz="1800" dirty="0">
              <a:latin typeface="Verdana"/>
              <a:cs typeface="Verdana"/>
            </a:endParaRPr>
          </a:p>
          <a:p>
            <a:pPr marL="274320" marR="488950" indent="-262255" algn="just">
              <a:lnSpc>
                <a:spcPts val="2590"/>
              </a:lnSpc>
              <a:spcBef>
                <a:spcPts val="110"/>
              </a:spcBef>
              <a:buFont typeface="Wingdings"/>
              <a:buChar char=""/>
              <a:tabLst>
                <a:tab pos="274955" algn="l"/>
              </a:tabLst>
            </a:pP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усунути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подразнюючу 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дію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на 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шкіру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та слизові оболонки,  властиві 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окремим лікарським</a:t>
            </a:r>
            <a:r>
              <a:rPr sz="1800" spc="-3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речовинам;</a:t>
            </a:r>
            <a:endParaRPr sz="1800" dirty="0">
              <a:latin typeface="Verdana"/>
              <a:cs typeface="Verdana"/>
            </a:endParaRPr>
          </a:p>
          <a:p>
            <a:pPr marL="274320" marR="744855" indent="-262255" algn="just">
              <a:lnSpc>
                <a:spcPts val="2590"/>
              </a:lnSpc>
              <a:spcBef>
                <a:spcPts val="5"/>
              </a:spcBef>
              <a:buFont typeface="Wingdings"/>
              <a:buChar char=""/>
              <a:tabLst>
                <a:tab pos="274955" algn="l"/>
              </a:tabLst>
            </a:pP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маскувати неприємний смак 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і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запах 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деяких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лікарських  </a:t>
            </a:r>
            <a:r>
              <a:rPr sz="1800" spc="-10" dirty="0">
                <a:solidFill>
                  <a:srgbClr val="663300"/>
                </a:solidFill>
                <a:latin typeface="Verdana"/>
                <a:cs typeface="Verdana"/>
              </a:rPr>
              <a:t>засобів.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33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868938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989" y="1892553"/>
            <a:ext cx="12192000" cy="6858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6703" y="219456"/>
            <a:ext cx="10608056" cy="67589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42755" y="145387"/>
            <a:ext cx="10105812" cy="693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endParaRPr spc="-75" dirty="0"/>
          </a:p>
        </p:txBody>
      </p:sp>
      <p:sp>
        <p:nvSpPr>
          <p:cNvPr id="10" name="object 10"/>
          <p:cNvSpPr txBox="1"/>
          <p:nvPr/>
        </p:nvSpPr>
        <p:spPr>
          <a:xfrm>
            <a:off x="806704" y="1257554"/>
            <a:ext cx="11097769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spcBef>
                <a:spcPts val="15"/>
              </a:spcBef>
            </a:pPr>
            <a:r>
              <a:rPr lang="ru-RU" sz="3200" u="sng" spc="-10" dirty="0" err="1" smtClean="0">
                <a:solidFill>
                  <a:srgbClr val="002060"/>
                </a:solidFill>
                <a:latin typeface="Segoe Script" panose="020B0504020000000003" pitchFamily="34" charset="0"/>
                <a:cs typeface="Verdana"/>
              </a:rPr>
              <a:t>Негативні</a:t>
            </a:r>
            <a:r>
              <a:rPr lang="ru-RU" sz="3200" u="sng" spc="-10" dirty="0" smtClean="0">
                <a:solidFill>
                  <a:srgbClr val="002060"/>
                </a:solidFill>
                <a:latin typeface="Segoe Script" panose="020B0504020000000003" pitchFamily="34" charset="0"/>
                <a:cs typeface="Verdana"/>
              </a:rPr>
              <a:t> </a:t>
            </a:r>
            <a:r>
              <a:rPr lang="ru-RU" sz="3200" u="sng" spc="-5" dirty="0" err="1" smtClean="0">
                <a:solidFill>
                  <a:srgbClr val="002060"/>
                </a:solidFill>
                <a:latin typeface="Segoe Script" panose="020B0504020000000003" pitchFamily="34" charset="0"/>
                <a:cs typeface="Verdana"/>
              </a:rPr>
              <a:t>властивості</a:t>
            </a:r>
            <a:r>
              <a:rPr lang="ru-RU" sz="3200" u="sng" spc="-5" dirty="0" smtClean="0">
                <a:solidFill>
                  <a:srgbClr val="002060"/>
                </a:solidFill>
                <a:latin typeface="Segoe Script" panose="020B0504020000000003" pitchFamily="34" charset="0"/>
                <a:cs typeface="Verdana"/>
              </a:rPr>
              <a:t>  </a:t>
            </a:r>
            <a:r>
              <a:rPr lang="ru-RU" sz="3200" u="sng" spc="-5" dirty="0" err="1" smtClean="0">
                <a:solidFill>
                  <a:srgbClr val="002060"/>
                </a:solidFill>
                <a:latin typeface="Segoe Script" panose="020B0504020000000003" pitchFamily="34" charset="0"/>
                <a:cs typeface="Verdana"/>
              </a:rPr>
              <a:t>емульсій</a:t>
            </a:r>
            <a:endParaRPr lang="ru-RU" sz="3200" u="sng" dirty="0" smtClean="0">
              <a:solidFill>
                <a:srgbClr val="002060"/>
              </a:solidFill>
              <a:latin typeface="Segoe Script" panose="020B0504020000000003" pitchFamily="34" charset="0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8000" y="2748533"/>
            <a:ext cx="11396472" cy="2802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755" marR="690245" indent="-186690" algn="just">
              <a:lnSpc>
                <a:spcPct val="120000"/>
              </a:lnSpc>
              <a:spcBef>
                <a:spcPts val="100"/>
              </a:spcBef>
              <a:buSzPct val="94444"/>
              <a:buFont typeface="Wingdings"/>
              <a:buChar char=""/>
              <a:tabLst>
                <a:tab pos="199390" algn="l"/>
              </a:tabLst>
            </a:pP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нестійкість 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емульсій як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дисперсних систем під впливом  різноманітних 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факторів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(температури, повітря,</a:t>
            </a:r>
            <a:r>
              <a:rPr sz="1800" spc="-7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світла);</a:t>
            </a:r>
            <a:endParaRPr sz="1800" dirty="0">
              <a:latin typeface="Verdana"/>
              <a:cs typeface="Verdana"/>
            </a:endParaRPr>
          </a:p>
          <a:p>
            <a:pPr marL="198755" marR="5080" indent="-186690" algn="just">
              <a:lnSpc>
                <a:spcPts val="2810"/>
              </a:lnSpc>
              <a:spcBef>
                <a:spcPts val="145"/>
              </a:spcBef>
              <a:buSzPct val="94444"/>
              <a:buFont typeface="Wingdings"/>
              <a:buChar char=""/>
              <a:tabLst>
                <a:tab pos="199390" algn="l"/>
              </a:tabLst>
            </a:pP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можливість піддаватися мікробній контомінації (емульсії 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– це 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сприятливе середовище для розвитку</a:t>
            </a:r>
            <a:r>
              <a:rPr sz="1800" spc="4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663300"/>
                </a:solidFill>
                <a:latin typeface="Verdana"/>
                <a:cs typeface="Verdana"/>
              </a:rPr>
              <a:t>мікроорганізмів);</a:t>
            </a:r>
            <a:endParaRPr sz="1800" dirty="0">
              <a:latin typeface="Verdana"/>
              <a:cs typeface="Verdana"/>
            </a:endParaRPr>
          </a:p>
          <a:p>
            <a:pPr marL="198755" indent="-186690" algn="just">
              <a:lnSpc>
                <a:spcPct val="100000"/>
              </a:lnSpc>
              <a:spcBef>
                <a:spcPts val="445"/>
              </a:spcBef>
              <a:buSzPct val="94444"/>
              <a:buFont typeface="Wingdings"/>
              <a:buChar char=""/>
              <a:tabLst>
                <a:tab pos="199390" algn="l"/>
              </a:tabLst>
            </a:pP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відносна тривалість приготування, 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яка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потребує</a:t>
            </a:r>
            <a:r>
              <a:rPr sz="1800" spc="-3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відповідних</a:t>
            </a:r>
            <a:endParaRPr sz="1800" dirty="0">
              <a:latin typeface="Verdana"/>
              <a:cs typeface="Verdana"/>
            </a:endParaRPr>
          </a:p>
          <a:p>
            <a:pPr marL="198755" algn="just">
              <a:lnSpc>
                <a:spcPct val="100000"/>
              </a:lnSpc>
              <a:spcBef>
                <a:spcPts val="645"/>
              </a:spcBef>
            </a:pP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технологічних прийомів та спеціального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663300"/>
                </a:solidFill>
                <a:latin typeface="Verdana"/>
                <a:cs typeface="Verdana"/>
              </a:rPr>
              <a:t>технологічного</a:t>
            </a:r>
            <a:endParaRPr sz="1800" dirty="0">
              <a:latin typeface="Verdana"/>
              <a:cs typeface="Verdana"/>
            </a:endParaRPr>
          </a:p>
          <a:p>
            <a:pPr marL="198755" algn="just">
              <a:lnSpc>
                <a:spcPct val="100000"/>
              </a:lnSpc>
              <a:spcBef>
                <a:spcPts val="650"/>
              </a:spcBef>
            </a:pP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обладнання;</a:t>
            </a:r>
            <a:endParaRPr sz="1800" dirty="0">
              <a:latin typeface="Verdana"/>
              <a:cs typeface="Verdana"/>
            </a:endParaRPr>
          </a:p>
          <a:p>
            <a:pPr marL="198755" marR="655320" indent="-186690" algn="just">
              <a:lnSpc>
                <a:spcPct val="120000"/>
              </a:lnSpc>
              <a:spcBef>
                <a:spcPts val="55"/>
              </a:spcBef>
              <a:buSzPct val="94444"/>
              <a:buFont typeface="Wingdings"/>
              <a:buChar char=""/>
              <a:tabLst>
                <a:tab pos="199390" algn="l"/>
              </a:tabLst>
            </a:pP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необхідність застосування емульгаторів 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для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стабілізації  дисперсної</a:t>
            </a:r>
            <a:r>
              <a:rPr sz="1800" spc="2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системи.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34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443051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261" y="5862"/>
            <a:ext cx="8469999" cy="388620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854" y="3810000"/>
            <a:ext cx="7323892" cy="304800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35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02402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735072" y="2374011"/>
            <a:ext cx="0" cy="1776095"/>
          </a:xfrm>
          <a:custGeom>
            <a:avLst/>
            <a:gdLst/>
            <a:ahLst/>
            <a:cxnLst/>
            <a:rect l="l" t="t" r="r" b="b"/>
            <a:pathLst>
              <a:path h="1776095">
                <a:moveTo>
                  <a:pt x="0" y="0"/>
                </a:moveTo>
                <a:lnTo>
                  <a:pt x="0" y="1775840"/>
                </a:lnTo>
              </a:path>
            </a:pathLst>
          </a:custGeom>
          <a:ln w="76200">
            <a:solidFill>
              <a:srgbClr val="66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6577668" y="4403026"/>
            <a:ext cx="686645" cy="514984"/>
            <a:chOff x="4933251" y="4403026"/>
            <a:chExt cx="514984" cy="514984"/>
          </a:xfrm>
        </p:grpSpPr>
        <p:sp>
          <p:nvSpPr>
            <p:cNvPr id="5" name="object 5"/>
            <p:cNvSpPr/>
            <p:nvPr/>
          </p:nvSpPr>
          <p:spPr>
            <a:xfrm>
              <a:off x="5013706" y="4483481"/>
              <a:ext cx="429895" cy="429895"/>
            </a:xfrm>
            <a:custGeom>
              <a:avLst/>
              <a:gdLst/>
              <a:ahLst/>
              <a:cxnLst/>
              <a:rect l="l" t="t" r="r" b="b"/>
              <a:pathLst>
                <a:path w="429895" h="429895">
                  <a:moveTo>
                    <a:pt x="40513" y="0"/>
                  </a:moveTo>
                  <a:lnTo>
                    <a:pt x="0" y="40513"/>
                  </a:lnTo>
                  <a:lnTo>
                    <a:pt x="287909" y="328422"/>
                  </a:lnTo>
                  <a:lnTo>
                    <a:pt x="267716" y="348615"/>
                  </a:lnTo>
                  <a:lnTo>
                    <a:pt x="429387" y="429387"/>
                  </a:lnTo>
                  <a:lnTo>
                    <a:pt x="348615" y="267716"/>
                  </a:lnTo>
                  <a:lnTo>
                    <a:pt x="328422" y="287909"/>
                  </a:lnTo>
                  <a:lnTo>
                    <a:pt x="40513" y="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38014" y="4407789"/>
              <a:ext cx="100964" cy="10096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013706" y="4483481"/>
              <a:ext cx="429895" cy="429895"/>
            </a:xfrm>
            <a:custGeom>
              <a:avLst/>
              <a:gdLst/>
              <a:ahLst/>
              <a:cxnLst/>
              <a:rect l="l" t="t" r="r" b="b"/>
              <a:pathLst>
                <a:path w="429895" h="429895">
                  <a:moveTo>
                    <a:pt x="348615" y="267716"/>
                  </a:moveTo>
                  <a:lnTo>
                    <a:pt x="328422" y="287909"/>
                  </a:lnTo>
                  <a:lnTo>
                    <a:pt x="40513" y="0"/>
                  </a:lnTo>
                  <a:lnTo>
                    <a:pt x="0" y="40513"/>
                  </a:lnTo>
                  <a:lnTo>
                    <a:pt x="287909" y="328422"/>
                  </a:lnTo>
                  <a:lnTo>
                    <a:pt x="267716" y="348615"/>
                  </a:lnTo>
                  <a:lnTo>
                    <a:pt x="429387" y="429387"/>
                  </a:lnTo>
                  <a:lnTo>
                    <a:pt x="348615" y="267716"/>
                  </a:lnTo>
                  <a:close/>
                </a:path>
              </a:pathLst>
            </a:custGeom>
            <a:ln w="9525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33251" y="4403026"/>
              <a:ext cx="110489" cy="110490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6650652" y="4165029"/>
            <a:ext cx="623993" cy="123825"/>
            <a:chOff x="4987988" y="4165028"/>
            <a:chExt cx="467995" cy="123825"/>
          </a:xfrm>
        </p:grpSpPr>
        <p:sp>
          <p:nvSpPr>
            <p:cNvPr id="10" name="object 10"/>
            <p:cNvSpPr/>
            <p:nvPr/>
          </p:nvSpPr>
          <p:spPr>
            <a:xfrm>
              <a:off x="4992751" y="4169790"/>
              <a:ext cx="458470" cy="114300"/>
            </a:xfrm>
            <a:custGeom>
              <a:avLst/>
              <a:gdLst/>
              <a:ahLst/>
              <a:cxnLst/>
              <a:rect l="l" t="t" r="r" b="b"/>
              <a:pathLst>
                <a:path w="458470" h="114300">
                  <a:moveTo>
                    <a:pt x="18542" y="110490"/>
                  </a:moveTo>
                  <a:lnTo>
                    <a:pt x="14224" y="53467"/>
                  </a:lnTo>
                  <a:lnTo>
                    <a:pt x="0" y="54483"/>
                  </a:lnTo>
                  <a:lnTo>
                    <a:pt x="4318" y="111506"/>
                  </a:lnTo>
                  <a:lnTo>
                    <a:pt x="18542" y="110490"/>
                  </a:lnTo>
                  <a:close/>
                </a:path>
                <a:path w="458470" h="114300">
                  <a:moveTo>
                    <a:pt x="61341" y="107188"/>
                  </a:moveTo>
                  <a:lnTo>
                    <a:pt x="57023" y="50165"/>
                  </a:lnTo>
                  <a:lnTo>
                    <a:pt x="28448" y="52324"/>
                  </a:lnTo>
                  <a:lnTo>
                    <a:pt x="32893" y="109347"/>
                  </a:lnTo>
                  <a:lnTo>
                    <a:pt x="61341" y="107188"/>
                  </a:lnTo>
                  <a:close/>
                </a:path>
                <a:path w="458470" h="114300">
                  <a:moveTo>
                    <a:pt x="458089" y="48260"/>
                  </a:moveTo>
                  <a:lnTo>
                    <a:pt x="339725" y="0"/>
                  </a:lnTo>
                  <a:lnTo>
                    <a:pt x="341884" y="28448"/>
                  </a:lnTo>
                  <a:lnTo>
                    <a:pt x="71247" y="49149"/>
                  </a:lnTo>
                  <a:lnTo>
                    <a:pt x="75565" y="106045"/>
                  </a:lnTo>
                  <a:lnTo>
                    <a:pt x="346202" y="85471"/>
                  </a:lnTo>
                  <a:lnTo>
                    <a:pt x="348488" y="113919"/>
                  </a:lnTo>
                  <a:lnTo>
                    <a:pt x="458089" y="4826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63998" y="4169790"/>
              <a:ext cx="387350" cy="114300"/>
            </a:xfrm>
            <a:custGeom>
              <a:avLst/>
              <a:gdLst/>
              <a:ahLst/>
              <a:cxnLst/>
              <a:rect l="l" t="t" r="r" b="b"/>
              <a:pathLst>
                <a:path w="387350" h="114300">
                  <a:moveTo>
                    <a:pt x="268477" y="0"/>
                  </a:moveTo>
                  <a:lnTo>
                    <a:pt x="270637" y="28447"/>
                  </a:lnTo>
                  <a:lnTo>
                    <a:pt x="0" y="49148"/>
                  </a:lnTo>
                  <a:lnTo>
                    <a:pt x="4317" y="106044"/>
                  </a:lnTo>
                  <a:lnTo>
                    <a:pt x="274954" y="85470"/>
                  </a:lnTo>
                  <a:lnTo>
                    <a:pt x="277240" y="113918"/>
                  </a:lnTo>
                  <a:lnTo>
                    <a:pt x="386841" y="48259"/>
                  </a:lnTo>
                  <a:lnTo>
                    <a:pt x="268477" y="0"/>
                  </a:lnTo>
                  <a:close/>
                </a:path>
              </a:pathLst>
            </a:custGeom>
            <a:ln w="9525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87988" y="4215193"/>
              <a:ext cx="70865" cy="70866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6580717" y="3502343"/>
            <a:ext cx="640079" cy="480059"/>
            <a:chOff x="4935537" y="3502342"/>
            <a:chExt cx="480059" cy="480059"/>
          </a:xfrm>
        </p:grpSpPr>
        <p:sp>
          <p:nvSpPr>
            <p:cNvPr id="14" name="object 14"/>
            <p:cNvSpPr/>
            <p:nvPr/>
          </p:nvSpPr>
          <p:spPr>
            <a:xfrm>
              <a:off x="5010657" y="3507104"/>
              <a:ext cx="400050" cy="400050"/>
            </a:xfrm>
            <a:custGeom>
              <a:avLst/>
              <a:gdLst/>
              <a:ahLst/>
              <a:cxnLst/>
              <a:rect l="l" t="t" r="r" b="b"/>
              <a:pathLst>
                <a:path w="400050" h="400050">
                  <a:moveTo>
                    <a:pt x="399922" y="0"/>
                  </a:moveTo>
                  <a:lnTo>
                    <a:pt x="247014" y="72136"/>
                  </a:lnTo>
                  <a:lnTo>
                    <a:pt x="267207" y="92329"/>
                  </a:lnTo>
                  <a:lnTo>
                    <a:pt x="0" y="359664"/>
                  </a:lnTo>
                  <a:lnTo>
                    <a:pt x="40386" y="400050"/>
                  </a:lnTo>
                  <a:lnTo>
                    <a:pt x="307593" y="132842"/>
                  </a:lnTo>
                  <a:lnTo>
                    <a:pt x="327913" y="153035"/>
                  </a:lnTo>
                  <a:lnTo>
                    <a:pt x="399922" y="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40300" y="3880865"/>
              <a:ext cx="96647" cy="9664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010657" y="3507104"/>
              <a:ext cx="400050" cy="400050"/>
            </a:xfrm>
            <a:custGeom>
              <a:avLst/>
              <a:gdLst/>
              <a:ahLst/>
              <a:cxnLst/>
              <a:rect l="l" t="t" r="r" b="b"/>
              <a:pathLst>
                <a:path w="400050" h="400050">
                  <a:moveTo>
                    <a:pt x="247014" y="72136"/>
                  </a:moveTo>
                  <a:lnTo>
                    <a:pt x="267207" y="92329"/>
                  </a:lnTo>
                  <a:lnTo>
                    <a:pt x="0" y="359664"/>
                  </a:lnTo>
                  <a:lnTo>
                    <a:pt x="40386" y="400050"/>
                  </a:lnTo>
                  <a:lnTo>
                    <a:pt x="307593" y="132842"/>
                  </a:lnTo>
                  <a:lnTo>
                    <a:pt x="327913" y="153035"/>
                  </a:lnTo>
                  <a:lnTo>
                    <a:pt x="399922" y="0"/>
                  </a:lnTo>
                  <a:lnTo>
                    <a:pt x="247014" y="72136"/>
                  </a:lnTo>
                  <a:close/>
                </a:path>
              </a:pathLst>
            </a:custGeom>
            <a:ln w="9525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35537" y="3876103"/>
              <a:ext cx="106172" cy="106171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2682239" y="4043934"/>
            <a:ext cx="927947" cy="238760"/>
            <a:chOff x="2011679" y="4043934"/>
            <a:chExt cx="695960" cy="238760"/>
          </a:xfrm>
        </p:grpSpPr>
        <p:sp>
          <p:nvSpPr>
            <p:cNvPr id="19" name="object 19"/>
            <p:cNvSpPr/>
            <p:nvPr/>
          </p:nvSpPr>
          <p:spPr>
            <a:xfrm>
              <a:off x="2016632" y="4048887"/>
              <a:ext cx="685800" cy="228600"/>
            </a:xfrm>
            <a:custGeom>
              <a:avLst/>
              <a:gdLst/>
              <a:ahLst/>
              <a:cxnLst/>
              <a:rect l="l" t="t" r="r" b="b"/>
              <a:pathLst>
                <a:path w="685800" h="228600">
                  <a:moveTo>
                    <a:pt x="514350" y="0"/>
                  </a:moveTo>
                  <a:lnTo>
                    <a:pt x="514350" y="57150"/>
                  </a:lnTo>
                  <a:lnTo>
                    <a:pt x="0" y="57150"/>
                  </a:lnTo>
                  <a:lnTo>
                    <a:pt x="0" y="171450"/>
                  </a:lnTo>
                  <a:lnTo>
                    <a:pt x="514350" y="171450"/>
                  </a:lnTo>
                  <a:lnTo>
                    <a:pt x="514350" y="228600"/>
                  </a:lnTo>
                  <a:lnTo>
                    <a:pt x="685800" y="114300"/>
                  </a:lnTo>
                  <a:lnTo>
                    <a:pt x="514350" y="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016632" y="4048887"/>
              <a:ext cx="685800" cy="228600"/>
            </a:xfrm>
            <a:custGeom>
              <a:avLst/>
              <a:gdLst/>
              <a:ahLst/>
              <a:cxnLst/>
              <a:rect l="l" t="t" r="r" b="b"/>
              <a:pathLst>
                <a:path w="685800" h="228600">
                  <a:moveTo>
                    <a:pt x="0" y="57150"/>
                  </a:moveTo>
                  <a:lnTo>
                    <a:pt x="514350" y="57150"/>
                  </a:lnTo>
                  <a:lnTo>
                    <a:pt x="514350" y="0"/>
                  </a:lnTo>
                  <a:lnTo>
                    <a:pt x="685800" y="114300"/>
                  </a:lnTo>
                  <a:lnTo>
                    <a:pt x="514350" y="228600"/>
                  </a:lnTo>
                  <a:lnTo>
                    <a:pt x="514350" y="171450"/>
                  </a:lnTo>
                  <a:lnTo>
                    <a:pt x="0" y="171450"/>
                  </a:lnTo>
                  <a:lnTo>
                    <a:pt x="0" y="57150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2682239" y="5788152"/>
            <a:ext cx="927947" cy="238760"/>
            <a:chOff x="2011679" y="5788152"/>
            <a:chExt cx="695960" cy="238760"/>
          </a:xfrm>
        </p:grpSpPr>
        <p:sp>
          <p:nvSpPr>
            <p:cNvPr id="22" name="object 22"/>
            <p:cNvSpPr/>
            <p:nvPr/>
          </p:nvSpPr>
          <p:spPr>
            <a:xfrm>
              <a:off x="2016632" y="5793105"/>
              <a:ext cx="685800" cy="228600"/>
            </a:xfrm>
            <a:custGeom>
              <a:avLst/>
              <a:gdLst/>
              <a:ahLst/>
              <a:cxnLst/>
              <a:rect l="l" t="t" r="r" b="b"/>
              <a:pathLst>
                <a:path w="685800" h="228600">
                  <a:moveTo>
                    <a:pt x="514350" y="0"/>
                  </a:moveTo>
                  <a:lnTo>
                    <a:pt x="514350" y="57150"/>
                  </a:lnTo>
                  <a:lnTo>
                    <a:pt x="0" y="57150"/>
                  </a:lnTo>
                  <a:lnTo>
                    <a:pt x="0" y="171450"/>
                  </a:lnTo>
                  <a:lnTo>
                    <a:pt x="514350" y="171450"/>
                  </a:lnTo>
                  <a:lnTo>
                    <a:pt x="514350" y="228600"/>
                  </a:lnTo>
                  <a:lnTo>
                    <a:pt x="685800" y="114300"/>
                  </a:lnTo>
                  <a:lnTo>
                    <a:pt x="514350" y="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016632" y="5793105"/>
              <a:ext cx="685800" cy="228600"/>
            </a:xfrm>
            <a:custGeom>
              <a:avLst/>
              <a:gdLst/>
              <a:ahLst/>
              <a:cxnLst/>
              <a:rect l="l" t="t" r="r" b="b"/>
              <a:pathLst>
                <a:path w="685800" h="228600">
                  <a:moveTo>
                    <a:pt x="0" y="57150"/>
                  </a:moveTo>
                  <a:lnTo>
                    <a:pt x="514350" y="57150"/>
                  </a:lnTo>
                  <a:lnTo>
                    <a:pt x="514350" y="0"/>
                  </a:lnTo>
                  <a:lnTo>
                    <a:pt x="685800" y="114300"/>
                  </a:lnTo>
                  <a:lnTo>
                    <a:pt x="514350" y="228600"/>
                  </a:lnTo>
                  <a:lnTo>
                    <a:pt x="514350" y="171450"/>
                  </a:lnTo>
                  <a:lnTo>
                    <a:pt x="0" y="171450"/>
                  </a:lnTo>
                  <a:lnTo>
                    <a:pt x="0" y="57150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6651244" y="5875782"/>
            <a:ext cx="616373" cy="124460"/>
            <a:chOff x="4988433" y="5875782"/>
            <a:chExt cx="462280" cy="124460"/>
          </a:xfrm>
        </p:grpSpPr>
        <p:sp>
          <p:nvSpPr>
            <p:cNvPr id="25" name="object 25"/>
            <p:cNvSpPr/>
            <p:nvPr/>
          </p:nvSpPr>
          <p:spPr>
            <a:xfrm>
              <a:off x="5017008" y="5880735"/>
              <a:ext cx="428625" cy="114300"/>
            </a:xfrm>
            <a:custGeom>
              <a:avLst/>
              <a:gdLst/>
              <a:ahLst/>
              <a:cxnLst/>
              <a:rect l="l" t="t" r="r" b="b"/>
              <a:pathLst>
                <a:path w="428625" h="114300">
                  <a:moveTo>
                    <a:pt x="28575" y="28575"/>
                  </a:moveTo>
                  <a:lnTo>
                    <a:pt x="0" y="28575"/>
                  </a:lnTo>
                  <a:lnTo>
                    <a:pt x="0" y="85725"/>
                  </a:lnTo>
                  <a:lnTo>
                    <a:pt x="28575" y="85725"/>
                  </a:lnTo>
                  <a:lnTo>
                    <a:pt x="28575" y="28575"/>
                  </a:lnTo>
                  <a:close/>
                </a:path>
                <a:path w="428625" h="114300">
                  <a:moveTo>
                    <a:pt x="428625" y="57150"/>
                  </a:moveTo>
                  <a:lnTo>
                    <a:pt x="314325" y="0"/>
                  </a:lnTo>
                  <a:lnTo>
                    <a:pt x="314325" y="28575"/>
                  </a:lnTo>
                  <a:lnTo>
                    <a:pt x="42799" y="28575"/>
                  </a:lnTo>
                  <a:lnTo>
                    <a:pt x="42799" y="85725"/>
                  </a:lnTo>
                  <a:lnTo>
                    <a:pt x="314325" y="85725"/>
                  </a:lnTo>
                  <a:lnTo>
                    <a:pt x="314325" y="114300"/>
                  </a:lnTo>
                  <a:lnTo>
                    <a:pt x="428625" y="5715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017008" y="5880735"/>
              <a:ext cx="428625" cy="114300"/>
            </a:xfrm>
            <a:custGeom>
              <a:avLst/>
              <a:gdLst/>
              <a:ahLst/>
              <a:cxnLst/>
              <a:rect l="l" t="t" r="r" b="b"/>
              <a:pathLst>
                <a:path w="428625" h="114300">
                  <a:moveTo>
                    <a:pt x="314325" y="0"/>
                  </a:moveTo>
                  <a:lnTo>
                    <a:pt x="314325" y="28574"/>
                  </a:lnTo>
                  <a:lnTo>
                    <a:pt x="42799" y="28574"/>
                  </a:lnTo>
                  <a:lnTo>
                    <a:pt x="42799" y="85724"/>
                  </a:lnTo>
                  <a:lnTo>
                    <a:pt x="314325" y="85724"/>
                  </a:lnTo>
                  <a:lnTo>
                    <a:pt x="314325" y="114299"/>
                  </a:lnTo>
                  <a:lnTo>
                    <a:pt x="428625" y="57149"/>
                  </a:lnTo>
                  <a:lnTo>
                    <a:pt x="314325" y="0"/>
                  </a:lnTo>
                  <a:close/>
                </a:path>
                <a:path w="428625" h="114300">
                  <a:moveTo>
                    <a:pt x="0" y="85724"/>
                  </a:moveTo>
                  <a:lnTo>
                    <a:pt x="28575" y="85724"/>
                  </a:lnTo>
                  <a:lnTo>
                    <a:pt x="28575" y="28574"/>
                  </a:lnTo>
                  <a:lnTo>
                    <a:pt x="0" y="28574"/>
                  </a:lnTo>
                  <a:lnTo>
                    <a:pt x="0" y="85724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998053" y="5904357"/>
              <a:ext cx="0" cy="67310"/>
            </a:xfrm>
            <a:custGeom>
              <a:avLst/>
              <a:gdLst/>
              <a:ahLst/>
              <a:cxnLst/>
              <a:rect l="l" t="t" r="r" b="b"/>
              <a:pathLst>
                <a:path h="67310">
                  <a:moveTo>
                    <a:pt x="0" y="0"/>
                  </a:moveTo>
                  <a:lnTo>
                    <a:pt x="0" y="67056"/>
                  </a:lnTo>
                </a:path>
              </a:pathLst>
            </a:custGeom>
            <a:ln w="19240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8" name="object 2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77240" y="64007"/>
            <a:ext cx="10724896" cy="675894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777241" y="876808"/>
            <a:ext cx="110498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Verdana"/>
                <a:cs typeface="Verdana"/>
              </a:rPr>
              <a:t>В емульсіях </a:t>
            </a:r>
            <a:r>
              <a:rPr sz="1800" spc="-5" dirty="0">
                <a:latin typeface="Verdana"/>
                <a:cs typeface="Verdana"/>
              </a:rPr>
              <a:t>розмір часток (краплин) дисперсної </a:t>
            </a:r>
            <a:r>
              <a:rPr sz="1800" dirty="0">
                <a:latin typeface="Verdana"/>
                <a:cs typeface="Verdana"/>
              </a:rPr>
              <a:t>фази</a:t>
            </a:r>
            <a:r>
              <a:rPr sz="1800" spc="-5" dirty="0">
                <a:latin typeface="Verdana"/>
                <a:cs typeface="Verdana"/>
              </a:rPr>
              <a:t> складає:</a:t>
            </a:r>
            <a:endParaRPr sz="1800" dirty="0">
              <a:latin typeface="Verdana"/>
              <a:cs typeface="Verdana"/>
            </a:endParaRPr>
          </a:p>
          <a:p>
            <a:pPr marL="2522855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від 1 до 50</a:t>
            </a:r>
            <a:r>
              <a:rPr sz="1800" spc="3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мкм.</a:t>
            </a:r>
            <a:endParaRPr sz="1800" dirty="0">
              <a:latin typeface="Verdana"/>
              <a:cs typeface="Verdana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3596639" y="3929634"/>
            <a:ext cx="3061547" cy="581660"/>
            <a:chOff x="2697479" y="3929634"/>
            <a:chExt cx="2296160" cy="581660"/>
          </a:xfrm>
        </p:grpSpPr>
        <p:sp>
          <p:nvSpPr>
            <p:cNvPr id="32" name="object 32"/>
            <p:cNvSpPr/>
            <p:nvPr/>
          </p:nvSpPr>
          <p:spPr>
            <a:xfrm>
              <a:off x="2702432" y="3934587"/>
              <a:ext cx="2286000" cy="571500"/>
            </a:xfrm>
            <a:custGeom>
              <a:avLst/>
              <a:gdLst/>
              <a:ahLst/>
              <a:cxnLst/>
              <a:rect l="l" t="t" r="r" b="b"/>
              <a:pathLst>
                <a:path w="2286000" h="571500">
                  <a:moveTo>
                    <a:pt x="2285999" y="0"/>
                  </a:moveTo>
                  <a:lnTo>
                    <a:pt x="0" y="0"/>
                  </a:lnTo>
                  <a:lnTo>
                    <a:pt x="0" y="571500"/>
                  </a:lnTo>
                  <a:lnTo>
                    <a:pt x="2285999" y="571500"/>
                  </a:lnTo>
                  <a:lnTo>
                    <a:pt x="2285999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702432" y="3934587"/>
              <a:ext cx="2286000" cy="571500"/>
            </a:xfrm>
            <a:custGeom>
              <a:avLst/>
              <a:gdLst/>
              <a:ahLst/>
              <a:cxnLst/>
              <a:rect l="l" t="t" r="r" b="b"/>
              <a:pathLst>
                <a:path w="2286000" h="571500">
                  <a:moveTo>
                    <a:pt x="0" y="571500"/>
                  </a:moveTo>
                  <a:lnTo>
                    <a:pt x="2285999" y="571500"/>
                  </a:lnTo>
                  <a:lnTo>
                    <a:pt x="2285999" y="0"/>
                  </a:lnTo>
                  <a:lnTo>
                    <a:pt x="0" y="0"/>
                  </a:lnTo>
                  <a:lnTo>
                    <a:pt x="0" y="571500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4145619" y="3966464"/>
            <a:ext cx="1961727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940" marR="5080" indent="-15240">
              <a:lnSpc>
                <a:spcPct val="100000"/>
              </a:lnSpc>
              <a:spcBef>
                <a:spcPts val="95"/>
              </a:spcBef>
            </a:pPr>
            <a:r>
              <a:rPr sz="1400" b="1" i="1" spc="-5" dirty="0">
                <a:solidFill>
                  <a:srgbClr val="663300"/>
                </a:solidFill>
                <a:latin typeface="Verdana"/>
                <a:cs typeface="Verdana"/>
              </a:rPr>
              <a:t>незмішувані</a:t>
            </a:r>
            <a:r>
              <a:rPr sz="1400" b="1" i="1" spc="-5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b="1" i="1" spc="-5" dirty="0">
                <a:solidFill>
                  <a:srgbClr val="663300"/>
                </a:solidFill>
                <a:latin typeface="Verdana"/>
                <a:cs typeface="Verdana"/>
              </a:rPr>
              <a:t>з  </a:t>
            </a:r>
            <a:r>
              <a:rPr sz="1400" b="1" i="1" spc="-10" dirty="0">
                <a:solidFill>
                  <a:srgbClr val="663300"/>
                </a:solidFill>
                <a:latin typeface="Verdana"/>
                <a:cs typeface="Verdana"/>
              </a:rPr>
              <a:t>водою</a:t>
            </a:r>
            <a:r>
              <a:rPr sz="1400" b="1" i="1" spc="-6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b="1" i="1" spc="-5" dirty="0">
                <a:solidFill>
                  <a:srgbClr val="663300"/>
                </a:solidFill>
                <a:latin typeface="Verdana"/>
                <a:cs typeface="Verdana"/>
              </a:rPr>
              <a:t>рідини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260844" y="2806826"/>
            <a:ext cx="3158067" cy="1029769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938530">
              <a:lnSpc>
                <a:spcPct val="100000"/>
              </a:lnSpc>
              <a:spcBef>
                <a:spcPts val="350"/>
              </a:spcBef>
            </a:pPr>
            <a:r>
              <a:rPr sz="1600" spc="-5" dirty="0">
                <a:solidFill>
                  <a:srgbClr val="A40020"/>
                </a:solidFill>
                <a:latin typeface="Verdana"/>
                <a:cs typeface="Verdana"/>
              </a:rPr>
              <a:t>Олії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:</a:t>
            </a:r>
            <a:endParaRPr sz="1600">
              <a:latin typeface="Verdana"/>
              <a:cs typeface="Verdana"/>
            </a:endParaRPr>
          </a:p>
          <a:p>
            <a:pPr marL="325120" indent="-234950">
              <a:lnSpc>
                <a:spcPct val="100000"/>
              </a:lnSpc>
              <a:buFont typeface="Wingdings"/>
              <a:buChar char=""/>
              <a:tabLst>
                <a:tab pos="325755" algn="l"/>
              </a:tabLst>
            </a:pP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персикову</a:t>
            </a:r>
            <a:endParaRPr sz="1600">
              <a:latin typeface="Verdana"/>
              <a:cs typeface="Verdana"/>
            </a:endParaRPr>
          </a:p>
          <a:p>
            <a:pPr marL="325120" indent="-234950">
              <a:lnSpc>
                <a:spcPct val="100000"/>
              </a:lnSpc>
              <a:buFont typeface="Wingdings"/>
              <a:buChar char=""/>
              <a:tabLst>
                <a:tab pos="325755" algn="l"/>
              </a:tabLst>
            </a:pP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оливкову</a:t>
            </a:r>
            <a:endParaRPr sz="1600">
              <a:latin typeface="Verdana"/>
              <a:cs typeface="Verdana"/>
            </a:endParaRPr>
          </a:p>
          <a:p>
            <a:pPr marL="325120" indent="-234950">
              <a:lnSpc>
                <a:spcPct val="100000"/>
              </a:lnSpc>
              <a:buFont typeface="Wingdings"/>
              <a:buChar char=""/>
              <a:tabLst>
                <a:tab pos="325755" algn="l"/>
              </a:tabLst>
            </a:pP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вазелінову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та</a:t>
            </a:r>
            <a:r>
              <a:rPr sz="1600" spc="-4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ін.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3596639" y="5704333"/>
            <a:ext cx="3061547" cy="467359"/>
            <a:chOff x="2697479" y="5704332"/>
            <a:chExt cx="2296160" cy="467359"/>
          </a:xfrm>
        </p:grpSpPr>
        <p:sp>
          <p:nvSpPr>
            <p:cNvPr id="37" name="object 37"/>
            <p:cNvSpPr/>
            <p:nvPr/>
          </p:nvSpPr>
          <p:spPr>
            <a:xfrm>
              <a:off x="2702432" y="5709285"/>
              <a:ext cx="2286000" cy="457200"/>
            </a:xfrm>
            <a:custGeom>
              <a:avLst/>
              <a:gdLst/>
              <a:ahLst/>
              <a:cxnLst/>
              <a:rect l="l" t="t" r="r" b="b"/>
              <a:pathLst>
                <a:path w="2286000" h="457200">
                  <a:moveTo>
                    <a:pt x="2285999" y="0"/>
                  </a:moveTo>
                  <a:lnTo>
                    <a:pt x="0" y="0"/>
                  </a:lnTo>
                  <a:lnTo>
                    <a:pt x="0" y="457199"/>
                  </a:lnTo>
                  <a:lnTo>
                    <a:pt x="2285999" y="457199"/>
                  </a:lnTo>
                  <a:lnTo>
                    <a:pt x="2285999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702432" y="5709285"/>
              <a:ext cx="2286000" cy="457200"/>
            </a:xfrm>
            <a:custGeom>
              <a:avLst/>
              <a:gdLst/>
              <a:ahLst/>
              <a:cxnLst/>
              <a:rect l="l" t="t" r="r" b="b"/>
              <a:pathLst>
                <a:path w="2286000" h="457200">
                  <a:moveTo>
                    <a:pt x="0" y="457199"/>
                  </a:moveTo>
                  <a:lnTo>
                    <a:pt x="2285999" y="457199"/>
                  </a:lnTo>
                  <a:lnTo>
                    <a:pt x="2285999" y="0"/>
                  </a:lnTo>
                  <a:lnTo>
                    <a:pt x="0" y="0"/>
                  </a:lnTo>
                  <a:lnTo>
                    <a:pt x="0" y="457199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3609847" y="5741415"/>
            <a:ext cx="3025987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5140">
              <a:lnSpc>
                <a:spcPct val="100000"/>
              </a:lnSpc>
              <a:spcBef>
                <a:spcPts val="95"/>
              </a:spcBef>
            </a:pPr>
            <a:r>
              <a:rPr sz="1400" b="1" i="1" spc="-5" dirty="0">
                <a:solidFill>
                  <a:srgbClr val="663300"/>
                </a:solidFill>
                <a:latin typeface="Verdana"/>
                <a:cs typeface="Verdana"/>
              </a:rPr>
              <a:t>емульгатори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260844" y="5709284"/>
            <a:ext cx="3158067" cy="291105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50"/>
              </a:spcBef>
            </a:pP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ВМС,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 ПАР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260844" y="4556378"/>
            <a:ext cx="3158067" cy="291105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50"/>
              </a:spcBef>
            </a:pP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Бальзами та</a:t>
            </a:r>
            <a:r>
              <a:rPr sz="1600" spc="-2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ін.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260844" y="4016883"/>
            <a:ext cx="3158067" cy="290464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45"/>
              </a:spcBef>
            </a:pP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Рибний</a:t>
            </a:r>
            <a:r>
              <a:rPr sz="1600" spc="-1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жир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506628" y="1948179"/>
            <a:ext cx="30683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solidFill>
                  <a:srgbClr val="663300"/>
                </a:solidFill>
                <a:latin typeface="Verdana"/>
                <a:cs typeface="Verdana"/>
              </a:rPr>
              <a:t>використовують</a:t>
            </a:r>
            <a:r>
              <a:rPr sz="1800" i="1" spc="-5" dirty="0">
                <a:solidFill>
                  <a:srgbClr val="663300"/>
                </a:solidFill>
                <a:latin typeface="Verdana"/>
                <a:cs typeface="Verdana"/>
              </a:rPr>
              <a:t>:</a:t>
            </a:r>
            <a:endParaRPr sz="1800">
              <a:latin typeface="Verdana"/>
              <a:cs typeface="Verdana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2633473" y="1911858"/>
            <a:ext cx="5775113" cy="467359"/>
            <a:chOff x="1975104" y="1911857"/>
            <a:chExt cx="4331335" cy="467359"/>
          </a:xfrm>
        </p:grpSpPr>
        <p:sp>
          <p:nvSpPr>
            <p:cNvPr id="45" name="object 45"/>
            <p:cNvSpPr/>
            <p:nvPr/>
          </p:nvSpPr>
          <p:spPr>
            <a:xfrm>
              <a:off x="1980057" y="1916810"/>
              <a:ext cx="4321810" cy="457200"/>
            </a:xfrm>
            <a:custGeom>
              <a:avLst/>
              <a:gdLst/>
              <a:ahLst/>
              <a:cxnLst/>
              <a:rect l="l" t="t" r="r" b="b"/>
              <a:pathLst>
                <a:path w="4321810" h="457200">
                  <a:moveTo>
                    <a:pt x="4321302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4321302" y="457200"/>
                  </a:lnTo>
                  <a:lnTo>
                    <a:pt x="4321302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980057" y="1916810"/>
              <a:ext cx="4321810" cy="457200"/>
            </a:xfrm>
            <a:custGeom>
              <a:avLst/>
              <a:gdLst/>
              <a:ahLst/>
              <a:cxnLst/>
              <a:rect l="l" t="t" r="r" b="b"/>
              <a:pathLst>
                <a:path w="4321810" h="457200">
                  <a:moveTo>
                    <a:pt x="0" y="457200"/>
                  </a:moveTo>
                  <a:lnTo>
                    <a:pt x="4321302" y="457200"/>
                  </a:lnTo>
                  <a:lnTo>
                    <a:pt x="4321302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2734057" y="1916810"/>
            <a:ext cx="5668433" cy="321242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176530">
              <a:lnSpc>
                <a:spcPct val="100000"/>
              </a:lnSpc>
              <a:spcBef>
                <a:spcPts val="345"/>
              </a:spcBef>
            </a:pP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Для приготування</a:t>
            </a:r>
            <a:r>
              <a:rPr sz="1800" b="1" i="1" spc="15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емульсій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2733039" y="4076700"/>
            <a:ext cx="0" cy="1874520"/>
          </a:xfrm>
          <a:custGeom>
            <a:avLst/>
            <a:gdLst/>
            <a:ahLst/>
            <a:cxnLst/>
            <a:rect l="l" t="t" r="r" b="b"/>
            <a:pathLst>
              <a:path h="1874520">
                <a:moveTo>
                  <a:pt x="0" y="0"/>
                </a:moveTo>
                <a:lnTo>
                  <a:pt x="0" y="1874520"/>
                </a:lnTo>
              </a:path>
            </a:pathLst>
          </a:custGeom>
          <a:ln w="76200">
            <a:solidFill>
              <a:srgbClr val="66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36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916257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06952" y="0"/>
            <a:ext cx="4607560" cy="66827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793918" y="3815079"/>
            <a:ext cx="24561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sng" spc="-450" dirty="0">
                <a:solidFill>
                  <a:srgbClr val="663300"/>
                </a:solidFill>
                <a:uFill>
                  <a:solidFill>
                    <a:srgbClr val="6633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spc="-5" dirty="0">
                <a:solidFill>
                  <a:srgbClr val="663300"/>
                </a:solidFill>
                <a:uFill>
                  <a:solidFill>
                    <a:srgbClr val="663300"/>
                  </a:solidFill>
                </a:uFill>
                <a:latin typeface="Times New Roman"/>
                <a:cs typeface="Times New Roman"/>
              </a:rPr>
              <a:t>множинні</a:t>
            </a:r>
            <a:r>
              <a:rPr sz="1800" u="sng" spc="-75" dirty="0">
                <a:solidFill>
                  <a:srgbClr val="663300"/>
                </a:solidFill>
                <a:uFill>
                  <a:solidFill>
                    <a:srgbClr val="6633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spc="-15" dirty="0">
                <a:solidFill>
                  <a:srgbClr val="663300"/>
                </a:solidFill>
                <a:uFill>
                  <a:solidFill>
                    <a:srgbClr val="663300"/>
                  </a:solidFill>
                </a:uFill>
                <a:latin typeface="Times New Roman"/>
                <a:cs typeface="Times New Roman"/>
              </a:rPr>
              <a:t>емульсії</a:t>
            </a:r>
            <a:endParaRPr sz="1800" dirty="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32863" y="6509004"/>
            <a:ext cx="165608" cy="12420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56865" y="6509004"/>
            <a:ext cx="165607" cy="124206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639823" y="6431280"/>
            <a:ext cx="127254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–	вода;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44823" y="6431280"/>
            <a:ext cx="872067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–</a:t>
            </a:r>
            <a:r>
              <a:rPr sz="1600" spc="-8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олія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7812" y="476630"/>
            <a:ext cx="11233573" cy="495649"/>
          </a:xfrm>
          <a:prstGeom prst="rect">
            <a:avLst/>
          </a:prstGeom>
          <a:solidFill>
            <a:srgbClr val="EB9D4F"/>
          </a:solidFill>
          <a:ln w="9905">
            <a:solidFill>
              <a:srgbClr val="663300"/>
            </a:solidFill>
          </a:ln>
        </p:spPr>
        <p:txBody>
          <a:bodyPr vert="horz" wrap="square" lIns="0" tIns="64135" rIns="0" bIns="0" rtlCol="0">
            <a:spAutoFit/>
          </a:bodyPr>
          <a:lstStyle/>
          <a:p>
            <a:pPr marL="245745" marR="243840" indent="3175" algn="ctr">
              <a:lnSpc>
                <a:spcPct val="100000"/>
              </a:lnSpc>
              <a:spcBef>
                <a:spcPts val="505"/>
              </a:spcBef>
            </a:pPr>
            <a:r>
              <a:rPr sz="1400" b="1" spc="-5" dirty="0">
                <a:solidFill>
                  <a:srgbClr val="663300"/>
                </a:solidFill>
                <a:latin typeface="Tahoma"/>
                <a:cs typeface="Tahoma"/>
              </a:rPr>
              <a:t>Дві незмішувані </a:t>
            </a:r>
            <a:r>
              <a:rPr sz="1400" b="1" dirty="0">
                <a:solidFill>
                  <a:srgbClr val="663300"/>
                </a:solidFill>
                <a:latin typeface="Tahoma"/>
                <a:cs typeface="Tahoma"/>
              </a:rPr>
              <a:t>між </a:t>
            </a:r>
            <a:r>
              <a:rPr sz="1400" b="1" spc="-5" dirty="0">
                <a:solidFill>
                  <a:srgbClr val="663300"/>
                </a:solidFill>
                <a:latin typeface="Tahoma"/>
                <a:cs typeface="Tahoma"/>
              </a:rPr>
              <a:t>собою рідини </a:t>
            </a:r>
            <a:r>
              <a:rPr sz="1400" b="1" dirty="0">
                <a:solidFill>
                  <a:srgbClr val="663300"/>
                </a:solidFill>
                <a:latin typeface="Tahoma"/>
                <a:cs typeface="Tahoma"/>
              </a:rPr>
              <a:t>можуть утворювати два типи емульсій  в </a:t>
            </a:r>
            <a:r>
              <a:rPr sz="1400" b="1" spc="-5" dirty="0">
                <a:solidFill>
                  <a:srgbClr val="663300"/>
                </a:solidFill>
                <a:latin typeface="Tahoma"/>
                <a:cs typeface="Tahoma"/>
              </a:rPr>
              <a:t>залежності </a:t>
            </a:r>
            <a:r>
              <a:rPr sz="1400" b="1" dirty="0">
                <a:solidFill>
                  <a:srgbClr val="663300"/>
                </a:solidFill>
                <a:latin typeface="Tahoma"/>
                <a:cs typeface="Tahoma"/>
              </a:rPr>
              <a:t>від того, </a:t>
            </a:r>
            <a:r>
              <a:rPr sz="1400" b="1" spc="-5" dirty="0">
                <a:solidFill>
                  <a:srgbClr val="663300"/>
                </a:solidFill>
                <a:latin typeface="Tahoma"/>
                <a:cs typeface="Tahoma"/>
              </a:rPr>
              <a:t>яка </a:t>
            </a:r>
            <a:r>
              <a:rPr sz="1400" b="1" dirty="0">
                <a:solidFill>
                  <a:srgbClr val="663300"/>
                </a:solidFill>
                <a:latin typeface="Tahoma"/>
                <a:cs typeface="Tahoma"/>
              </a:rPr>
              <a:t>з </a:t>
            </a:r>
            <a:r>
              <a:rPr sz="1400" b="1" spc="-5" dirty="0">
                <a:solidFill>
                  <a:srgbClr val="663300"/>
                </a:solidFill>
                <a:latin typeface="Tahoma"/>
                <a:cs typeface="Tahoma"/>
              </a:rPr>
              <a:t>рідин </a:t>
            </a:r>
            <a:r>
              <a:rPr sz="1400" b="1" dirty="0">
                <a:solidFill>
                  <a:srgbClr val="663300"/>
                </a:solidFill>
                <a:latin typeface="Tahoma"/>
                <a:cs typeface="Tahoma"/>
              </a:rPr>
              <a:t>буде </a:t>
            </a:r>
            <a:r>
              <a:rPr sz="1400" b="1" spc="-5" dirty="0">
                <a:solidFill>
                  <a:srgbClr val="663300"/>
                </a:solidFill>
                <a:latin typeface="Tahoma"/>
                <a:cs typeface="Tahoma"/>
              </a:rPr>
              <a:t>перетворена </a:t>
            </a:r>
            <a:r>
              <a:rPr sz="1400" b="1" dirty="0">
                <a:solidFill>
                  <a:srgbClr val="663300"/>
                </a:solidFill>
                <a:latin typeface="Tahoma"/>
                <a:cs typeface="Tahoma"/>
              </a:rPr>
              <a:t>у дисперсну фазу або  дисперсійне</a:t>
            </a:r>
            <a:r>
              <a:rPr sz="1400" b="1" spc="-5" dirty="0">
                <a:solidFill>
                  <a:srgbClr val="663300"/>
                </a:solidFill>
                <a:latin typeface="Tahoma"/>
                <a:cs typeface="Tahoma"/>
              </a:rPr>
              <a:t> середовище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55180" y="3142107"/>
            <a:ext cx="3839633" cy="314830"/>
          </a:xfrm>
          <a:prstGeom prst="rect">
            <a:avLst/>
          </a:prstGeom>
          <a:solidFill>
            <a:srgbClr val="FFE9BC"/>
          </a:solidFill>
          <a:ln w="9905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553085">
              <a:lnSpc>
                <a:spcPct val="100000"/>
              </a:lnSpc>
              <a:spcBef>
                <a:spcPts val="295"/>
              </a:spcBef>
            </a:pPr>
            <a:r>
              <a:rPr sz="1800" spc="-25" dirty="0">
                <a:solidFill>
                  <a:srgbClr val="663300"/>
                </a:solidFill>
                <a:latin typeface="Times New Roman"/>
                <a:cs typeface="Times New Roman"/>
              </a:rPr>
              <a:t>Метод</a:t>
            </a:r>
            <a:r>
              <a:rPr sz="1800" spc="-10" dirty="0">
                <a:solidFill>
                  <a:srgbClr val="663300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663300"/>
                </a:solidFill>
                <a:latin typeface="Times New Roman"/>
                <a:cs typeface="Times New Roman"/>
              </a:rPr>
              <a:t>розведення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55178" y="3867531"/>
            <a:ext cx="3886540" cy="315471"/>
          </a:xfrm>
          <a:prstGeom prst="rect">
            <a:avLst/>
          </a:prstGeom>
          <a:solidFill>
            <a:srgbClr val="FFE9BC"/>
          </a:solidFill>
          <a:ln w="9905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563245">
              <a:lnSpc>
                <a:spcPct val="100000"/>
              </a:lnSpc>
              <a:spcBef>
                <a:spcPts val="300"/>
              </a:spcBef>
            </a:pPr>
            <a:r>
              <a:rPr sz="1800" spc="-25" dirty="0">
                <a:solidFill>
                  <a:srgbClr val="663300"/>
                </a:solidFill>
                <a:latin typeface="Times New Roman"/>
                <a:cs typeface="Times New Roman"/>
              </a:rPr>
              <a:t>Метод</a:t>
            </a:r>
            <a:r>
              <a:rPr sz="1800" spc="-10" dirty="0">
                <a:solidFill>
                  <a:srgbClr val="663300"/>
                </a:solidFill>
                <a:latin typeface="Times New Roman"/>
                <a:cs typeface="Times New Roman"/>
              </a:rPr>
              <a:t> фарбування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55179" y="4592955"/>
            <a:ext cx="4176269" cy="315471"/>
          </a:xfrm>
          <a:prstGeom prst="rect">
            <a:avLst/>
          </a:prstGeom>
          <a:solidFill>
            <a:srgbClr val="FFE9BC"/>
          </a:solidFill>
          <a:ln w="9905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377190">
              <a:lnSpc>
                <a:spcPct val="100000"/>
              </a:lnSpc>
              <a:spcBef>
                <a:spcPts val="300"/>
              </a:spcBef>
            </a:pPr>
            <a:r>
              <a:rPr sz="1800" spc="-25" dirty="0">
                <a:solidFill>
                  <a:srgbClr val="663300"/>
                </a:solidFill>
                <a:latin typeface="Times New Roman"/>
                <a:cs typeface="Times New Roman"/>
              </a:rPr>
              <a:t>Метод</a:t>
            </a:r>
            <a:r>
              <a:rPr sz="1800" spc="-10" dirty="0">
                <a:solidFill>
                  <a:srgbClr val="663300"/>
                </a:solidFill>
                <a:latin typeface="Times New Roman"/>
                <a:cs typeface="Times New Roman"/>
              </a:rPr>
              <a:t> кондуктометричний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55178" y="5319904"/>
            <a:ext cx="4703740" cy="315471"/>
          </a:xfrm>
          <a:prstGeom prst="rect">
            <a:avLst/>
          </a:prstGeom>
          <a:solidFill>
            <a:srgbClr val="FFE9BC"/>
          </a:solidFill>
          <a:ln w="9905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00"/>
              </a:spcBef>
            </a:pPr>
            <a:r>
              <a:rPr sz="1800" spc="-25" dirty="0">
                <a:solidFill>
                  <a:srgbClr val="663300"/>
                </a:solidFill>
                <a:latin typeface="Times New Roman"/>
                <a:cs typeface="Times New Roman"/>
              </a:rPr>
              <a:t>Метод </a:t>
            </a:r>
            <a:r>
              <a:rPr sz="1800" spc="-5" dirty="0">
                <a:solidFill>
                  <a:srgbClr val="663300"/>
                </a:solidFill>
                <a:latin typeface="Times New Roman"/>
                <a:cs typeface="Times New Roman"/>
              </a:rPr>
              <a:t>парафінованої</a:t>
            </a:r>
            <a:r>
              <a:rPr sz="1800" spc="5" dirty="0">
                <a:solidFill>
                  <a:srgbClr val="663300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663300"/>
                </a:solidFill>
                <a:latin typeface="Times New Roman"/>
                <a:cs typeface="Times New Roman"/>
              </a:rPr>
              <a:t>пластинки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57645" y="2060830"/>
            <a:ext cx="4032673" cy="637995"/>
          </a:xfrm>
          <a:prstGeom prst="rect">
            <a:avLst/>
          </a:prstGeom>
          <a:solidFill>
            <a:srgbClr val="EB9D4F"/>
          </a:solidFill>
          <a:ln w="9905">
            <a:solidFill>
              <a:srgbClr val="663300"/>
            </a:solidFill>
          </a:ln>
        </p:spPr>
        <p:txBody>
          <a:bodyPr vert="horz" wrap="square" lIns="0" tIns="83185" rIns="0" bIns="0" rtlCol="0">
            <a:spAutoFit/>
          </a:bodyPr>
          <a:lstStyle/>
          <a:p>
            <a:pPr marL="625475" marR="147320" indent="-471805">
              <a:lnSpc>
                <a:spcPct val="100000"/>
              </a:lnSpc>
              <a:spcBef>
                <a:spcPts val="655"/>
              </a:spcBef>
            </a:pP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способи визначення  типу</a:t>
            </a:r>
            <a:r>
              <a:rPr sz="1800" b="1" i="1" spc="-20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емульсії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921495" y="2781300"/>
            <a:ext cx="304800" cy="360680"/>
          </a:xfrm>
          <a:custGeom>
            <a:avLst/>
            <a:gdLst/>
            <a:ahLst/>
            <a:cxnLst/>
            <a:rect l="l" t="t" r="r" b="b"/>
            <a:pathLst>
              <a:path w="228600" h="360680">
                <a:moveTo>
                  <a:pt x="76200" y="131825"/>
                </a:moveTo>
                <a:lnTo>
                  <a:pt x="0" y="131825"/>
                </a:lnTo>
                <a:lnTo>
                  <a:pt x="114300" y="360425"/>
                </a:lnTo>
                <a:lnTo>
                  <a:pt x="209550" y="169925"/>
                </a:lnTo>
                <a:lnTo>
                  <a:pt x="76200" y="169925"/>
                </a:lnTo>
                <a:lnTo>
                  <a:pt x="76200" y="131825"/>
                </a:lnTo>
                <a:close/>
              </a:path>
              <a:path w="228600" h="360680">
                <a:moveTo>
                  <a:pt x="152400" y="0"/>
                </a:moveTo>
                <a:lnTo>
                  <a:pt x="76200" y="0"/>
                </a:lnTo>
                <a:lnTo>
                  <a:pt x="76200" y="169925"/>
                </a:lnTo>
                <a:lnTo>
                  <a:pt x="152400" y="169925"/>
                </a:lnTo>
                <a:lnTo>
                  <a:pt x="152400" y="0"/>
                </a:lnTo>
                <a:close/>
              </a:path>
              <a:path w="228600" h="360680">
                <a:moveTo>
                  <a:pt x="228600" y="131825"/>
                </a:moveTo>
                <a:lnTo>
                  <a:pt x="152400" y="131825"/>
                </a:lnTo>
                <a:lnTo>
                  <a:pt x="152400" y="169925"/>
                </a:lnTo>
                <a:lnTo>
                  <a:pt x="209550" y="169925"/>
                </a:lnTo>
                <a:lnTo>
                  <a:pt x="228600" y="131825"/>
                </a:lnTo>
                <a:close/>
              </a:path>
            </a:pathLst>
          </a:custGeom>
          <a:solidFill>
            <a:srgbClr val="66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221827" y="1814258"/>
            <a:ext cx="2787227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4300" marR="5080" indent="-102235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solidFill>
                  <a:srgbClr val="C00000"/>
                </a:solidFill>
                <a:latin typeface="Tahoma"/>
                <a:cs typeface="Tahoma"/>
              </a:rPr>
              <a:t>або першого</a:t>
            </a:r>
            <a:r>
              <a:rPr sz="1400" spc="-5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srgbClr val="C00000"/>
                </a:solidFill>
                <a:latin typeface="Tahoma"/>
                <a:cs typeface="Tahoma"/>
              </a:rPr>
              <a:t>роду  (водозмиваючі)</a:t>
            </a:r>
            <a:endParaRPr sz="1400" dirty="0">
              <a:solidFill>
                <a:srgbClr val="C00000"/>
              </a:solidFill>
              <a:latin typeface="Tahoma"/>
              <a:cs typeface="Tahoma"/>
            </a:endParaRPr>
          </a:p>
        </p:txBody>
      </p:sp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437" y="2229357"/>
            <a:ext cx="1375664" cy="1585723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221827" y="1542625"/>
            <a:ext cx="5574453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C00000"/>
                </a:solidFill>
                <a:latin typeface="Tahoma"/>
                <a:cs typeface="Tahoma"/>
              </a:rPr>
              <a:t>Олія-вода </a:t>
            </a:r>
            <a:r>
              <a:rPr sz="1400" spc="-5" dirty="0">
                <a:solidFill>
                  <a:srgbClr val="C00000"/>
                </a:solidFill>
                <a:latin typeface="Tahoma"/>
                <a:cs typeface="Tahoma"/>
              </a:rPr>
              <a:t>(О/В) – </a:t>
            </a:r>
            <a:r>
              <a:rPr sz="1400" spc="-15" dirty="0">
                <a:solidFill>
                  <a:srgbClr val="C00000"/>
                </a:solidFill>
                <a:latin typeface="Tahoma"/>
                <a:cs typeface="Tahoma"/>
              </a:rPr>
              <a:t>прямі,</a:t>
            </a:r>
            <a:r>
              <a:rPr sz="1400" b="1" spc="-15" dirty="0">
                <a:solidFill>
                  <a:srgbClr val="C00000"/>
                </a:solidFill>
                <a:latin typeface="Calibri"/>
                <a:cs typeface="Calibri"/>
              </a:rPr>
              <a:t>Вода-олія </a:t>
            </a:r>
            <a:r>
              <a:rPr sz="1400" spc="-5" dirty="0">
                <a:solidFill>
                  <a:srgbClr val="C00000"/>
                </a:solidFill>
                <a:latin typeface="Calibri"/>
                <a:cs typeface="Calibri"/>
              </a:rPr>
              <a:t>(В/О) –</a:t>
            </a:r>
            <a:r>
              <a:rPr sz="1400" spc="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C00000"/>
                </a:solidFill>
                <a:latin typeface="Calibri"/>
                <a:cs typeface="Calibri"/>
              </a:rPr>
              <a:t>зворотні</a:t>
            </a: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,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307081" y="1770252"/>
            <a:ext cx="2219113" cy="4591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solidFill>
                  <a:srgbClr val="C00000"/>
                </a:solidFill>
                <a:latin typeface="Calibri"/>
                <a:cs typeface="Calibri"/>
              </a:rPr>
              <a:t>або </a:t>
            </a:r>
            <a:r>
              <a:rPr sz="1400" spc="-10" dirty="0">
                <a:solidFill>
                  <a:srgbClr val="C00000"/>
                </a:solidFill>
                <a:latin typeface="Calibri"/>
                <a:cs typeface="Calibri"/>
              </a:rPr>
              <a:t>другого</a:t>
            </a:r>
            <a:r>
              <a:rPr sz="1400" spc="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C00000"/>
                </a:solidFill>
                <a:latin typeface="Calibri"/>
                <a:cs typeface="Calibri"/>
              </a:rPr>
              <a:t>роду</a:t>
            </a:r>
            <a:endParaRPr sz="1400" dirty="0">
              <a:solidFill>
                <a:srgbClr val="C00000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400" spc="-15" dirty="0">
                <a:solidFill>
                  <a:srgbClr val="C00000"/>
                </a:solidFill>
                <a:latin typeface="Arial"/>
                <a:cs typeface="Arial"/>
              </a:rPr>
              <a:t>(незмиваючі</a:t>
            </a:r>
            <a:r>
              <a:rPr sz="1400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spc="-15" dirty="0">
                <a:solidFill>
                  <a:srgbClr val="C00000"/>
                </a:solidFill>
                <a:latin typeface="Arial"/>
                <a:cs typeface="Arial"/>
              </a:rPr>
              <a:t>водою</a:t>
            </a:r>
            <a:r>
              <a:rPr sz="1400" spc="-15" dirty="0">
                <a:solidFill>
                  <a:srgbClr val="663300"/>
                </a:solidFill>
                <a:latin typeface="Arial"/>
                <a:cs typeface="Arial"/>
              </a:rPr>
              <a:t>)</a:t>
            </a:r>
            <a:endParaRPr sz="1400" dirty="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253313" y="2309445"/>
            <a:ext cx="1272880" cy="1640841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3603753" y="4105402"/>
            <a:ext cx="16230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663300"/>
                </a:solidFill>
                <a:latin typeface="Times New Roman"/>
                <a:cs typeface="Times New Roman"/>
              </a:rPr>
              <a:t>Олія-вода-олія</a:t>
            </a:r>
            <a:endParaRPr sz="140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</a:pPr>
            <a:r>
              <a:rPr sz="1400" spc="-5" dirty="0">
                <a:solidFill>
                  <a:srgbClr val="663300"/>
                </a:solidFill>
                <a:latin typeface="Times New Roman"/>
                <a:cs typeface="Times New Roman"/>
              </a:rPr>
              <a:t>(О/В/О)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22" name="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581401" y="4581905"/>
            <a:ext cx="1670303" cy="1799844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812461" y="4105402"/>
            <a:ext cx="1619673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663300"/>
                </a:solidFill>
                <a:latin typeface="Times New Roman"/>
                <a:cs typeface="Times New Roman"/>
              </a:rPr>
              <a:t>Вода-олія-вода</a:t>
            </a:r>
            <a:endParaRPr sz="1400">
              <a:latin typeface="Times New Roman"/>
              <a:cs typeface="Times New Roman"/>
            </a:endParaRPr>
          </a:p>
          <a:p>
            <a:pPr marL="42545" algn="ctr">
              <a:lnSpc>
                <a:spcPct val="100000"/>
              </a:lnSpc>
            </a:pPr>
            <a:r>
              <a:rPr sz="1400" spc="-5" dirty="0">
                <a:solidFill>
                  <a:srgbClr val="663300"/>
                </a:solidFill>
                <a:latin typeface="Times New Roman"/>
                <a:cs typeface="Times New Roman"/>
              </a:rPr>
              <a:t>(В/О/В)</a:t>
            </a:r>
            <a:r>
              <a:rPr sz="1400" spc="-10" dirty="0">
                <a:solidFill>
                  <a:srgbClr val="663300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663300"/>
                </a:solidFill>
                <a:latin typeface="Times New Roman"/>
                <a:cs typeface="Times New Roman"/>
              </a:rPr>
              <a:t>або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24" name="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14831" y="4581905"/>
            <a:ext cx="1670303" cy="1799844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37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80082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6705600" cy="345972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800" y="-29309"/>
            <a:ext cx="6299200" cy="36869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59723"/>
            <a:ext cx="6705600" cy="337483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1" y="3657601"/>
            <a:ext cx="5445980" cy="3176953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38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981687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1" y="370140"/>
            <a:ext cx="10261599" cy="6178897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39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575472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912369" y="2165604"/>
            <a:ext cx="10467340" cy="4227830"/>
          </a:xfrm>
          <a:custGeom>
            <a:avLst/>
            <a:gdLst/>
            <a:ahLst/>
            <a:cxnLst/>
            <a:rect l="l" t="t" r="r" b="b"/>
            <a:pathLst>
              <a:path w="7850505" h="4227830">
                <a:moveTo>
                  <a:pt x="7850124" y="0"/>
                </a:moveTo>
                <a:lnTo>
                  <a:pt x="0" y="0"/>
                </a:lnTo>
                <a:lnTo>
                  <a:pt x="0" y="4227576"/>
                </a:lnTo>
                <a:lnTo>
                  <a:pt x="7850124" y="4227576"/>
                </a:lnTo>
                <a:lnTo>
                  <a:pt x="7850124" y="0"/>
                </a:lnTo>
                <a:close/>
              </a:path>
            </a:pathLst>
          </a:custGeom>
          <a:solidFill>
            <a:srgbClr val="FFE9B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967993" y="1"/>
            <a:ext cx="8716433" cy="929005"/>
            <a:chOff x="1475994" y="0"/>
            <a:chExt cx="6537325" cy="92900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5994" y="0"/>
              <a:ext cx="6537198" cy="56311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10889" y="252984"/>
              <a:ext cx="2955798" cy="675894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355600" y="1936314"/>
            <a:ext cx="11531600" cy="4427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2000" dirty="0">
              <a:latin typeface="Verdana"/>
              <a:cs typeface="Verdana"/>
            </a:endParaRPr>
          </a:p>
          <a:p>
            <a:pPr marL="375285" algn="ctr">
              <a:lnSpc>
                <a:spcPct val="100000"/>
              </a:lnSpc>
            </a:pPr>
            <a:r>
              <a:rPr sz="1600" b="1" i="1" dirty="0">
                <a:solidFill>
                  <a:srgbClr val="A40020"/>
                </a:solidFill>
                <a:latin typeface="Verdana"/>
                <a:cs typeface="Verdana"/>
              </a:rPr>
              <a:t>ВИМОГИ, </a:t>
            </a:r>
            <a:r>
              <a:rPr sz="1600" b="1" i="1" spc="-5" dirty="0">
                <a:solidFill>
                  <a:srgbClr val="A40020"/>
                </a:solidFill>
                <a:latin typeface="Verdana"/>
                <a:cs typeface="Verdana"/>
              </a:rPr>
              <a:t>ЩО </a:t>
            </a:r>
            <a:r>
              <a:rPr sz="1600" b="1" i="1" dirty="0">
                <a:solidFill>
                  <a:srgbClr val="A40020"/>
                </a:solidFill>
                <a:latin typeface="Verdana"/>
                <a:cs typeface="Verdana"/>
              </a:rPr>
              <a:t>ВИСУВАЮТЬСЯ </a:t>
            </a:r>
            <a:r>
              <a:rPr sz="1600" b="1" i="1" spc="-5" dirty="0">
                <a:solidFill>
                  <a:srgbClr val="A40020"/>
                </a:solidFill>
                <a:latin typeface="Verdana"/>
                <a:cs typeface="Verdana"/>
              </a:rPr>
              <a:t>ДО</a:t>
            </a:r>
            <a:r>
              <a:rPr sz="1600" b="1" i="1" spc="10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600" b="1" i="1" spc="-5" dirty="0">
                <a:solidFill>
                  <a:srgbClr val="A40020"/>
                </a:solidFill>
                <a:latin typeface="Verdana"/>
                <a:cs typeface="Verdana"/>
              </a:rPr>
              <a:t>ЕМУЛЬГАТОРІВ:</a:t>
            </a:r>
            <a:endParaRPr sz="16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900" dirty="0">
              <a:latin typeface="Verdana"/>
              <a:cs typeface="Verdana"/>
            </a:endParaRPr>
          </a:p>
          <a:p>
            <a:pPr marL="198120" marR="358775" indent="-186055" algn="just">
              <a:lnSpc>
                <a:spcPct val="120000"/>
              </a:lnSpc>
              <a:buFont typeface="Wingdings"/>
              <a:buChar char=""/>
              <a:tabLst>
                <a:tab pos="198755" algn="l"/>
              </a:tabLst>
            </a:pP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емульгатори повинні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зменшувати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поверхневий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натяг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на межі – дисперсна  фаза/дисперсійне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середовище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до: </a:t>
            </a:r>
            <a:r>
              <a:rPr sz="1400" b="1" spc="-5" dirty="0">
                <a:solidFill>
                  <a:srgbClr val="663300"/>
                </a:solidFill>
                <a:latin typeface="Verdana"/>
                <a:cs typeface="Verdana"/>
              </a:rPr>
              <a:t>5 </a:t>
            </a:r>
            <a:r>
              <a:rPr sz="1400" b="1" i="1" spc="-10" dirty="0">
                <a:solidFill>
                  <a:srgbClr val="663300"/>
                </a:solidFill>
                <a:latin typeface="Verdana"/>
                <a:cs typeface="Verdana"/>
              </a:rPr>
              <a:t>дин/см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для емульсій, приготовлених 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перемішуванням; </a:t>
            </a:r>
            <a:r>
              <a:rPr sz="1400" b="1" spc="-5" dirty="0">
                <a:solidFill>
                  <a:srgbClr val="663300"/>
                </a:solidFill>
                <a:latin typeface="Verdana"/>
                <a:cs typeface="Verdana"/>
              </a:rPr>
              <a:t>0,5 </a:t>
            </a:r>
            <a:r>
              <a:rPr sz="1400" b="1" i="1" spc="-10" dirty="0">
                <a:solidFill>
                  <a:srgbClr val="663300"/>
                </a:solidFill>
                <a:latin typeface="Verdana"/>
                <a:cs typeface="Verdana"/>
              </a:rPr>
              <a:t>дин/см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для емульсій, які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не</a:t>
            </a:r>
            <a:r>
              <a:rPr sz="1400" spc="12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потребують</a:t>
            </a:r>
            <a:endParaRPr sz="1400" dirty="0">
              <a:latin typeface="Verdana"/>
              <a:cs typeface="Verdana"/>
            </a:endParaRPr>
          </a:p>
          <a:p>
            <a:pPr marL="198120" algn="just">
              <a:lnSpc>
                <a:spcPct val="100000"/>
              </a:lnSpc>
              <a:spcBef>
                <a:spcPts val="335"/>
              </a:spcBef>
            </a:pP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інтенсивного</a:t>
            </a:r>
            <a:r>
              <a:rPr sz="1400" spc="1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перемішування;</a:t>
            </a:r>
            <a:endParaRPr sz="1400" dirty="0">
              <a:latin typeface="Verdana"/>
              <a:cs typeface="Verdana"/>
            </a:endParaRPr>
          </a:p>
          <a:p>
            <a:pPr marL="198120" indent="-186055" algn="just">
              <a:lnSpc>
                <a:spcPct val="100000"/>
              </a:lnSpc>
              <a:spcBef>
                <a:spcPts val="340"/>
              </a:spcBef>
              <a:buFont typeface="Wingdings"/>
              <a:buChar char=""/>
              <a:tabLst>
                <a:tab pos="198755" algn="l"/>
              </a:tabLst>
            </a:pP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достатньо швидко адсорбуватися на частках дисперсної фази,</a:t>
            </a:r>
            <a:r>
              <a:rPr sz="1400" spc="7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створюючи</a:t>
            </a:r>
            <a:endParaRPr sz="1400" dirty="0">
              <a:latin typeface="Verdana"/>
              <a:cs typeface="Verdana"/>
            </a:endParaRPr>
          </a:p>
          <a:p>
            <a:pPr marL="198120" algn="just">
              <a:lnSpc>
                <a:spcPct val="100000"/>
              </a:lnSpc>
              <a:spcBef>
                <a:spcPts val="335"/>
              </a:spcBef>
            </a:pPr>
            <a:r>
              <a:rPr sz="1400" i="1" spc="-10" dirty="0">
                <a:solidFill>
                  <a:srgbClr val="663300"/>
                </a:solidFill>
                <a:latin typeface="Verdana"/>
                <a:cs typeface="Verdana"/>
              </a:rPr>
              <a:t>тонкий </a:t>
            </a:r>
            <a:r>
              <a:rPr sz="1400" i="1" spc="-5" dirty="0">
                <a:solidFill>
                  <a:srgbClr val="663300"/>
                </a:solidFill>
                <a:latin typeface="Verdana"/>
                <a:cs typeface="Verdana"/>
              </a:rPr>
              <a:t>шар,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який не змінюється при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зіткненні часток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і</a:t>
            </a:r>
            <a:r>
              <a:rPr sz="1400" spc="11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i="1" spc="-5" dirty="0">
                <a:solidFill>
                  <a:srgbClr val="663300"/>
                </a:solidFill>
                <a:latin typeface="Verdana"/>
                <a:cs typeface="Verdana"/>
              </a:rPr>
              <a:t>перешкоджає</a:t>
            </a:r>
            <a:endParaRPr sz="1400" dirty="0">
              <a:latin typeface="Verdana"/>
              <a:cs typeface="Verdana"/>
            </a:endParaRPr>
          </a:p>
          <a:p>
            <a:pPr marL="198120" algn="just">
              <a:lnSpc>
                <a:spcPct val="100000"/>
              </a:lnSpc>
              <a:spcBef>
                <a:spcPts val="335"/>
              </a:spcBef>
            </a:pPr>
            <a:r>
              <a:rPr sz="1400" b="1" i="1" spc="-5" dirty="0">
                <a:solidFill>
                  <a:srgbClr val="663300"/>
                </a:solidFill>
                <a:latin typeface="Verdana"/>
                <a:cs typeface="Verdana"/>
              </a:rPr>
              <a:t>коагуляції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та</a:t>
            </a:r>
            <a:r>
              <a:rPr sz="1400" spc="1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b="1" i="1" spc="-5" dirty="0">
                <a:solidFill>
                  <a:srgbClr val="663300"/>
                </a:solidFill>
                <a:latin typeface="Verdana"/>
                <a:cs typeface="Verdana"/>
              </a:rPr>
              <a:t>коалесценції;</a:t>
            </a:r>
            <a:endParaRPr sz="1400" dirty="0">
              <a:latin typeface="Verdana"/>
              <a:cs typeface="Verdana"/>
            </a:endParaRPr>
          </a:p>
          <a:p>
            <a:pPr marL="198120" marR="753110" indent="-186055" algn="just">
              <a:lnSpc>
                <a:spcPct val="120000"/>
              </a:lnSpc>
              <a:buFont typeface="Wingdings"/>
              <a:buChar char=""/>
              <a:tabLst>
                <a:tab pos="198755" algn="l"/>
              </a:tabLst>
            </a:pP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мати специфічну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молекулярну структуру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з полярними та неполярними 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групами;</a:t>
            </a:r>
            <a:endParaRPr sz="1400" dirty="0">
              <a:latin typeface="Verdana"/>
              <a:cs typeface="Verdana"/>
            </a:endParaRPr>
          </a:p>
          <a:p>
            <a:pPr marL="198120" indent="-186055" algn="just">
              <a:lnSpc>
                <a:spcPct val="100000"/>
              </a:lnSpc>
              <a:spcBef>
                <a:spcPts val="340"/>
              </a:spcBef>
              <a:buFont typeface="Wingdings"/>
              <a:buChar char=""/>
              <a:tabLst>
                <a:tab pos="198755" algn="l"/>
              </a:tabLst>
            </a:pP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бути доступними,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безпечними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і</a:t>
            </a:r>
            <a:r>
              <a:rPr sz="1400" spc="5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нетоксичними;</a:t>
            </a:r>
            <a:endParaRPr sz="1400" dirty="0">
              <a:latin typeface="Verdana"/>
              <a:cs typeface="Verdana"/>
            </a:endParaRPr>
          </a:p>
          <a:p>
            <a:pPr marL="198120" indent="-186055" algn="just">
              <a:lnSpc>
                <a:spcPct val="100000"/>
              </a:lnSpc>
              <a:spcBef>
                <a:spcPts val="335"/>
              </a:spcBef>
              <a:buFont typeface="Wingdings"/>
              <a:buChar char=""/>
              <a:tabLst>
                <a:tab pos="198755" algn="l"/>
              </a:tabLst>
            </a:pP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добре розчинятися у дисперсійному</a:t>
            </a:r>
            <a:r>
              <a:rPr sz="1400" spc="4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середовищі;</a:t>
            </a:r>
            <a:endParaRPr sz="1400" dirty="0">
              <a:latin typeface="Verdana"/>
              <a:cs typeface="Verdana"/>
            </a:endParaRPr>
          </a:p>
          <a:p>
            <a:pPr marL="198120" indent="-186055" algn="just">
              <a:lnSpc>
                <a:spcPct val="100000"/>
              </a:lnSpc>
              <a:spcBef>
                <a:spcPts val="335"/>
              </a:spcBef>
              <a:buFont typeface="Wingdings"/>
              <a:buChar char=""/>
              <a:tabLst>
                <a:tab pos="198755" algn="l"/>
              </a:tabLst>
            </a:pP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впливати на в’язкість</a:t>
            </a:r>
            <a:r>
              <a:rPr sz="1400" spc="1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емульсії;</a:t>
            </a:r>
            <a:endParaRPr sz="1400" dirty="0">
              <a:latin typeface="Verdana"/>
              <a:cs typeface="Verdana"/>
            </a:endParaRPr>
          </a:p>
          <a:p>
            <a:pPr marL="198120" indent="-186055" algn="just">
              <a:lnSpc>
                <a:spcPct val="100000"/>
              </a:lnSpc>
              <a:spcBef>
                <a:spcPts val="335"/>
              </a:spcBef>
              <a:buFont typeface="Wingdings"/>
              <a:buChar char=""/>
              <a:tabLst>
                <a:tab pos="198755" algn="l"/>
              </a:tabLst>
            </a:pP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мати емульгуючі властивості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навіть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у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малих</a:t>
            </a:r>
            <a:r>
              <a:rPr sz="1400" spc="7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кількостях;</a:t>
            </a:r>
            <a:endParaRPr sz="1400" dirty="0">
              <a:latin typeface="Verdana"/>
              <a:cs typeface="Verdana"/>
            </a:endParaRPr>
          </a:p>
          <a:p>
            <a:pPr marL="198120" indent="-186055" algn="just">
              <a:lnSpc>
                <a:spcPct val="100000"/>
              </a:lnSpc>
              <a:spcBef>
                <a:spcPts val="335"/>
              </a:spcBef>
              <a:buFont typeface="Wingdings"/>
              <a:buChar char=""/>
              <a:tabLst>
                <a:tab pos="198755" algn="l"/>
              </a:tabLst>
            </a:pP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утворювати подвійний електричний шар,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забезпечуючи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стабільність</a:t>
            </a:r>
            <a:r>
              <a:rPr sz="1400" spc="21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емульсій;</a:t>
            </a:r>
            <a:endParaRPr sz="1400" dirty="0">
              <a:latin typeface="Verdana"/>
              <a:cs typeface="Verdana"/>
            </a:endParaRPr>
          </a:p>
          <a:p>
            <a:pPr marL="198120" indent="-186055" algn="just">
              <a:lnSpc>
                <a:spcPct val="100000"/>
              </a:lnSpc>
              <a:spcBef>
                <a:spcPts val="340"/>
              </a:spcBef>
              <a:buFont typeface="Wingdings"/>
              <a:buChar char=""/>
              <a:tabLst>
                <a:tab pos="198755" algn="l"/>
              </a:tabLst>
            </a:pP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для емульгаторів, які використовують при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приготуванні</a:t>
            </a:r>
            <a:r>
              <a:rPr sz="1400" spc="12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парентеральних</a:t>
            </a:r>
            <a:endParaRPr sz="1400" dirty="0">
              <a:latin typeface="Verdana"/>
              <a:cs typeface="Verdana"/>
            </a:endParaRPr>
          </a:p>
          <a:p>
            <a:pPr marL="198120" algn="just">
              <a:lnSpc>
                <a:spcPct val="100000"/>
              </a:lnSpc>
              <a:spcBef>
                <a:spcPts val="335"/>
              </a:spcBef>
            </a:pP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емульсій </a:t>
            </a:r>
            <a:r>
              <a:rPr sz="1400" dirty="0">
                <a:solidFill>
                  <a:srgbClr val="663300"/>
                </a:solidFill>
                <a:latin typeface="Verdana"/>
                <a:cs typeface="Verdana"/>
              </a:rPr>
              <a:t>–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не проявляти гемолітичні</a:t>
            </a:r>
            <a:r>
              <a:rPr sz="1400" spc="4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663300"/>
                </a:solidFill>
                <a:latin typeface="Verdana"/>
                <a:cs typeface="Verdana"/>
              </a:rPr>
              <a:t>властивості.</a:t>
            </a:r>
            <a:endParaRPr sz="1400" dirty="0">
              <a:latin typeface="Verdana"/>
              <a:cs typeface="Verdana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262" y="643684"/>
            <a:ext cx="11028447" cy="1569812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40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058815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28601"/>
            <a:ext cx="11277600" cy="6431163"/>
          </a:xfr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41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20022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843" y="31594"/>
            <a:ext cx="12192000" cy="68580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384039" y="2703576"/>
            <a:ext cx="3019213" cy="1356360"/>
            <a:chOff x="3288029" y="2703576"/>
            <a:chExt cx="2264410" cy="1356360"/>
          </a:xfrm>
        </p:grpSpPr>
        <p:sp>
          <p:nvSpPr>
            <p:cNvPr id="5" name="object 5"/>
            <p:cNvSpPr/>
            <p:nvPr/>
          </p:nvSpPr>
          <p:spPr>
            <a:xfrm>
              <a:off x="3292982" y="2708529"/>
              <a:ext cx="2254250" cy="1346835"/>
            </a:xfrm>
            <a:custGeom>
              <a:avLst/>
              <a:gdLst/>
              <a:ahLst/>
              <a:cxnLst/>
              <a:rect l="l" t="t" r="r" b="b"/>
              <a:pathLst>
                <a:path w="2254250" h="1346835">
                  <a:moveTo>
                    <a:pt x="1795526" y="0"/>
                  </a:moveTo>
                  <a:lnTo>
                    <a:pt x="458469" y="0"/>
                  </a:lnTo>
                  <a:lnTo>
                    <a:pt x="458469" y="573913"/>
                  </a:lnTo>
                  <a:lnTo>
                    <a:pt x="298195" y="573913"/>
                  </a:lnTo>
                  <a:lnTo>
                    <a:pt x="298195" y="450215"/>
                  </a:lnTo>
                  <a:lnTo>
                    <a:pt x="0" y="673226"/>
                  </a:lnTo>
                  <a:lnTo>
                    <a:pt x="298195" y="896238"/>
                  </a:lnTo>
                  <a:lnTo>
                    <a:pt x="298195" y="772541"/>
                  </a:lnTo>
                  <a:lnTo>
                    <a:pt x="458469" y="772541"/>
                  </a:lnTo>
                  <a:lnTo>
                    <a:pt x="458469" y="1346454"/>
                  </a:lnTo>
                  <a:lnTo>
                    <a:pt x="1795526" y="1346454"/>
                  </a:lnTo>
                  <a:lnTo>
                    <a:pt x="1795526" y="772541"/>
                  </a:lnTo>
                  <a:lnTo>
                    <a:pt x="1955800" y="772541"/>
                  </a:lnTo>
                  <a:lnTo>
                    <a:pt x="1955800" y="896238"/>
                  </a:lnTo>
                  <a:lnTo>
                    <a:pt x="2253995" y="673226"/>
                  </a:lnTo>
                  <a:lnTo>
                    <a:pt x="1955800" y="450215"/>
                  </a:lnTo>
                  <a:lnTo>
                    <a:pt x="1955800" y="573913"/>
                  </a:lnTo>
                  <a:lnTo>
                    <a:pt x="1795526" y="573913"/>
                  </a:lnTo>
                  <a:lnTo>
                    <a:pt x="1795526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292982" y="2708529"/>
              <a:ext cx="2254250" cy="1346835"/>
            </a:xfrm>
            <a:custGeom>
              <a:avLst/>
              <a:gdLst/>
              <a:ahLst/>
              <a:cxnLst/>
              <a:rect l="l" t="t" r="r" b="b"/>
              <a:pathLst>
                <a:path w="2254250" h="1346835">
                  <a:moveTo>
                    <a:pt x="0" y="673226"/>
                  </a:moveTo>
                  <a:lnTo>
                    <a:pt x="298195" y="450215"/>
                  </a:lnTo>
                  <a:lnTo>
                    <a:pt x="298195" y="573913"/>
                  </a:lnTo>
                  <a:lnTo>
                    <a:pt x="458469" y="573913"/>
                  </a:lnTo>
                  <a:lnTo>
                    <a:pt x="458469" y="0"/>
                  </a:lnTo>
                  <a:lnTo>
                    <a:pt x="1795526" y="0"/>
                  </a:lnTo>
                  <a:lnTo>
                    <a:pt x="1795526" y="573913"/>
                  </a:lnTo>
                  <a:lnTo>
                    <a:pt x="1955800" y="573913"/>
                  </a:lnTo>
                  <a:lnTo>
                    <a:pt x="1955800" y="450215"/>
                  </a:lnTo>
                  <a:lnTo>
                    <a:pt x="2253995" y="673226"/>
                  </a:lnTo>
                  <a:lnTo>
                    <a:pt x="1955800" y="896238"/>
                  </a:lnTo>
                  <a:lnTo>
                    <a:pt x="1955800" y="772541"/>
                  </a:lnTo>
                  <a:lnTo>
                    <a:pt x="1795526" y="772541"/>
                  </a:lnTo>
                  <a:lnTo>
                    <a:pt x="1795526" y="1346454"/>
                  </a:lnTo>
                  <a:lnTo>
                    <a:pt x="458469" y="1346454"/>
                  </a:lnTo>
                  <a:lnTo>
                    <a:pt x="458469" y="772541"/>
                  </a:lnTo>
                  <a:lnTo>
                    <a:pt x="298195" y="772541"/>
                  </a:lnTo>
                  <a:lnTo>
                    <a:pt x="298195" y="896238"/>
                  </a:lnTo>
                  <a:lnTo>
                    <a:pt x="0" y="673226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277443" y="3167633"/>
            <a:ext cx="12319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4955" marR="5080" indent="-26289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663300"/>
                </a:solidFill>
                <a:latin typeface="Tahoma"/>
                <a:cs typeface="Tahoma"/>
              </a:rPr>
              <a:t>І</a:t>
            </a:r>
            <a:r>
              <a:rPr sz="1400" b="1" spc="-5" dirty="0">
                <a:solidFill>
                  <a:srgbClr val="663300"/>
                </a:solidFill>
                <a:latin typeface="Tahoma"/>
                <a:cs typeface="Tahoma"/>
              </a:rPr>
              <a:t>о</a:t>
            </a:r>
            <a:r>
              <a:rPr sz="1400" b="1" spc="-10" dirty="0">
                <a:solidFill>
                  <a:srgbClr val="663300"/>
                </a:solidFill>
                <a:latin typeface="Tahoma"/>
                <a:cs typeface="Tahoma"/>
              </a:rPr>
              <a:t>ногенні  ПАР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81935" y="3160776"/>
            <a:ext cx="2104813" cy="257122"/>
          </a:xfrm>
          <a:prstGeom prst="rect">
            <a:avLst/>
          </a:prstGeom>
          <a:solidFill>
            <a:srgbClr val="FFE9BC"/>
          </a:solidFill>
          <a:ln w="6096">
            <a:solidFill>
              <a:srgbClr val="000000"/>
            </a:solidFill>
          </a:ln>
        </p:spPr>
        <p:txBody>
          <a:bodyPr vert="horz" wrap="square" lIns="0" tIns="10795" rIns="0" bIns="0" rtlCol="0">
            <a:spAutoFit/>
          </a:bodyPr>
          <a:lstStyle/>
          <a:p>
            <a:pPr marL="467995">
              <a:lnSpc>
                <a:spcPct val="100000"/>
              </a:lnSpc>
              <a:spcBef>
                <a:spcPts val="85"/>
              </a:spcBef>
            </a:pP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Ан</a:t>
            </a:r>
            <a:r>
              <a:rPr sz="1600" spc="-5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онн</a:t>
            </a:r>
            <a:r>
              <a:rPr sz="1600" spc="-5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91400" y="3160776"/>
            <a:ext cx="2106507" cy="257122"/>
          </a:xfrm>
          <a:prstGeom prst="rect">
            <a:avLst/>
          </a:prstGeom>
          <a:solidFill>
            <a:srgbClr val="FFE9BC"/>
          </a:solidFill>
          <a:ln w="6096">
            <a:solidFill>
              <a:srgbClr val="000000"/>
            </a:solidFill>
          </a:ln>
        </p:spPr>
        <p:txBody>
          <a:bodyPr vert="horz" wrap="square" lIns="0" tIns="10795" rIns="0" bIns="0" rtlCol="0">
            <a:spAutoFit/>
          </a:bodyPr>
          <a:lstStyle/>
          <a:p>
            <a:pPr marL="439420">
              <a:lnSpc>
                <a:spcPct val="100000"/>
              </a:lnSpc>
              <a:spcBef>
                <a:spcPts val="85"/>
              </a:spcBef>
            </a:pP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Кат</a:t>
            </a:r>
            <a:r>
              <a:rPr sz="1600" spc="-5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онн</a:t>
            </a:r>
            <a:r>
              <a:rPr sz="1600" spc="-5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81935" y="3651503"/>
            <a:ext cx="2523067" cy="1726114"/>
          </a:xfrm>
          <a:prstGeom prst="rect">
            <a:avLst/>
          </a:prstGeom>
          <a:solidFill>
            <a:srgbClr val="FFE9BC"/>
          </a:solidFill>
          <a:ln w="6096">
            <a:solidFill>
              <a:srgbClr val="000000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М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и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ла</a:t>
            </a:r>
            <a:endParaRPr sz="1400">
              <a:latin typeface="Calibri"/>
              <a:cs typeface="Calibri"/>
            </a:endParaRPr>
          </a:p>
          <a:p>
            <a:pPr marL="250825" marR="243204" algn="ctr">
              <a:lnSpc>
                <a:spcPct val="100000"/>
              </a:lnSpc>
            </a:pP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(</a:t>
            </a:r>
            <a:r>
              <a:rPr sz="1400" i="1" spc="-5" dirty="0">
                <a:solidFill>
                  <a:srgbClr val="663300"/>
                </a:solidFill>
                <a:latin typeface="Calibri"/>
                <a:cs typeface="Calibri"/>
              </a:rPr>
              <a:t>напр., </a:t>
            </a:r>
            <a:r>
              <a:rPr sz="1400" i="1" spc="-10" dirty="0">
                <a:solidFill>
                  <a:srgbClr val="663300"/>
                </a:solidFill>
                <a:latin typeface="Calibri"/>
                <a:cs typeface="Calibri"/>
              </a:rPr>
              <a:t>сол</a:t>
            </a:r>
            <a:r>
              <a:rPr sz="1400" i="1" spc="-10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r>
              <a:rPr sz="1400" i="1" spc="-120" dirty="0">
                <a:solidFill>
                  <a:srgbClr val="663300"/>
                </a:solidFill>
                <a:latin typeface="Arial"/>
                <a:cs typeface="Arial"/>
              </a:rPr>
              <a:t> </a:t>
            </a:r>
            <a:r>
              <a:rPr sz="1400" i="1" spc="-5" dirty="0">
                <a:solidFill>
                  <a:srgbClr val="663300"/>
                </a:solidFill>
                <a:latin typeface="Calibri"/>
                <a:cs typeface="Calibri"/>
              </a:rPr>
              <a:t>в</a:t>
            </a:r>
            <a:r>
              <a:rPr sz="1400" i="1" spc="-5" dirty="0">
                <a:solidFill>
                  <a:srgbClr val="663300"/>
                </a:solidFill>
                <a:latin typeface="Arial"/>
                <a:cs typeface="Arial"/>
              </a:rPr>
              <a:t>ищ</a:t>
            </a:r>
            <a:r>
              <a:rPr sz="1400" i="1" spc="-5" dirty="0">
                <a:solidFill>
                  <a:srgbClr val="663300"/>
                </a:solidFill>
                <a:latin typeface="Calibri"/>
                <a:cs typeface="Calibri"/>
              </a:rPr>
              <a:t>их  жирн</a:t>
            </a:r>
            <a:r>
              <a:rPr sz="1400" i="1" spc="-5" dirty="0">
                <a:solidFill>
                  <a:srgbClr val="663300"/>
                </a:solidFill>
                <a:latin typeface="Arial"/>
                <a:cs typeface="Arial"/>
              </a:rPr>
              <a:t>и</a:t>
            </a:r>
            <a:r>
              <a:rPr sz="1400" i="1" spc="-5" dirty="0">
                <a:solidFill>
                  <a:srgbClr val="663300"/>
                </a:solidFill>
                <a:latin typeface="Calibri"/>
                <a:cs typeface="Calibri"/>
              </a:rPr>
              <a:t>х</a:t>
            </a:r>
            <a:r>
              <a:rPr sz="1400" i="1" spc="-15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663300"/>
                </a:solidFill>
                <a:latin typeface="Calibri"/>
                <a:cs typeface="Calibri"/>
              </a:rPr>
              <a:t>кислот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),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Сол</a:t>
            </a:r>
            <a:r>
              <a:rPr sz="1400" spc="-10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endParaRPr sz="1400">
              <a:latin typeface="Arial"/>
              <a:cs typeface="Arial"/>
            </a:endParaRPr>
          </a:p>
          <a:p>
            <a:pPr marL="379730" marR="371475" indent="-1270" algn="ctr">
              <a:lnSpc>
                <a:spcPct val="100000"/>
              </a:lnSpc>
            </a:pP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сульфо</a:t>
            </a:r>
            <a:r>
              <a:rPr sz="1400" spc="-10" dirty="0">
                <a:solidFill>
                  <a:srgbClr val="663300"/>
                </a:solidFill>
                <a:latin typeface="Arial"/>
                <a:cs typeface="Arial"/>
              </a:rPr>
              <a:t>е</a:t>
            </a: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ф</a:t>
            </a:r>
            <a:r>
              <a:rPr sz="1400" spc="-10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р</a:t>
            </a:r>
            <a:r>
              <a:rPr sz="1400" spc="-10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в  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в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ищи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х</a:t>
            </a:r>
            <a:r>
              <a:rPr sz="1400" spc="-45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жирн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и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х  спирт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в</a:t>
            </a:r>
            <a:endParaRPr sz="1400">
              <a:latin typeface="Calibri"/>
              <a:cs typeface="Calibri"/>
            </a:endParaRPr>
          </a:p>
          <a:p>
            <a:pPr marL="310515" marR="304165" indent="1270" algn="ctr">
              <a:lnSpc>
                <a:spcPct val="100000"/>
              </a:lnSpc>
            </a:pPr>
            <a:r>
              <a:rPr sz="1400" i="1" spc="-5" dirty="0">
                <a:solidFill>
                  <a:srgbClr val="663300"/>
                </a:solidFill>
                <a:latin typeface="Calibri"/>
                <a:cs typeface="Calibri"/>
              </a:rPr>
              <a:t>(напр., натр</a:t>
            </a:r>
            <a:r>
              <a:rPr sz="1400" i="1" spc="-5" dirty="0">
                <a:solidFill>
                  <a:srgbClr val="663300"/>
                </a:solidFill>
                <a:latin typeface="Arial"/>
                <a:cs typeface="Arial"/>
              </a:rPr>
              <a:t>ію  </a:t>
            </a:r>
            <a:r>
              <a:rPr sz="1400" i="1" spc="-10" dirty="0">
                <a:solidFill>
                  <a:srgbClr val="663300"/>
                </a:solidFill>
                <a:latin typeface="Calibri"/>
                <a:cs typeface="Calibri"/>
              </a:rPr>
              <a:t>лаур</a:t>
            </a:r>
            <a:r>
              <a:rPr sz="1400" i="1" spc="-5" dirty="0">
                <a:solidFill>
                  <a:srgbClr val="663300"/>
                </a:solidFill>
                <a:latin typeface="Calibri"/>
                <a:cs typeface="Calibri"/>
              </a:rPr>
              <a:t>и</a:t>
            </a:r>
            <a:r>
              <a:rPr sz="1400" i="1" spc="-10" dirty="0">
                <a:solidFill>
                  <a:srgbClr val="663300"/>
                </a:solidFill>
                <a:latin typeface="Calibri"/>
                <a:cs typeface="Calibri"/>
              </a:rPr>
              <a:t>лс</a:t>
            </a:r>
            <a:r>
              <a:rPr sz="1400" i="1" spc="-25" dirty="0">
                <a:solidFill>
                  <a:srgbClr val="663300"/>
                </a:solidFill>
                <a:latin typeface="Calibri"/>
                <a:cs typeface="Calibri"/>
              </a:rPr>
              <a:t>у</a:t>
            </a:r>
            <a:r>
              <a:rPr sz="1400" i="1" spc="-10" dirty="0">
                <a:solidFill>
                  <a:srgbClr val="663300"/>
                </a:solidFill>
                <a:latin typeface="Calibri"/>
                <a:cs typeface="Calibri"/>
              </a:rPr>
              <a:t>льфат)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41895" y="3651504"/>
            <a:ext cx="3063384" cy="874598"/>
          </a:xfrm>
          <a:prstGeom prst="rect">
            <a:avLst/>
          </a:prstGeom>
          <a:solidFill>
            <a:srgbClr val="FFE9BC"/>
          </a:solidFill>
          <a:ln w="6096">
            <a:solidFill>
              <a:srgbClr val="000000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 algn="ctr">
              <a:lnSpc>
                <a:spcPts val="1675"/>
              </a:lnSpc>
              <a:spcBef>
                <a:spcPts val="20"/>
              </a:spcBef>
            </a:pP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Сол</a:t>
            </a:r>
            <a:r>
              <a:rPr sz="1400" spc="-10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endParaRPr sz="1400" dirty="0">
              <a:latin typeface="Arial"/>
              <a:cs typeface="Arial"/>
            </a:endParaRPr>
          </a:p>
          <a:p>
            <a:pPr marL="467359" marR="459740" algn="ctr">
              <a:lnSpc>
                <a:spcPts val="1689"/>
              </a:lnSpc>
              <a:spcBef>
                <a:spcPts val="40"/>
              </a:spcBef>
            </a:pPr>
            <a:r>
              <a:rPr sz="1400" spc="-5" dirty="0" err="1" smtClean="0">
                <a:solidFill>
                  <a:srgbClr val="663300"/>
                </a:solidFill>
                <a:latin typeface="Calibri"/>
                <a:cs typeface="Calibri"/>
              </a:rPr>
              <a:t>ам</a:t>
            </a:r>
            <a:r>
              <a:rPr sz="1400" spc="-10" dirty="0" err="1" smtClean="0">
                <a:solidFill>
                  <a:srgbClr val="663300"/>
                </a:solidFill>
                <a:latin typeface="Calibri"/>
                <a:cs typeface="Calibri"/>
              </a:rPr>
              <a:t>м</a:t>
            </a:r>
            <a:r>
              <a:rPr sz="1400" spc="-5" dirty="0" err="1" smtClean="0">
                <a:solidFill>
                  <a:srgbClr val="663300"/>
                </a:solidFill>
                <a:latin typeface="Calibri"/>
                <a:cs typeface="Calibri"/>
              </a:rPr>
              <a:t>он</a:t>
            </a:r>
            <a:r>
              <a:rPr sz="1400" spc="-5" dirty="0" err="1" smtClean="0">
                <a:solidFill>
                  <a:srgbClr val="663300"/>
                </a:solidFill>
                <a:latin typeface="Arial"/>
                <a:cs typeface="Arial"/>
              </a:rPr>
              <a:t>іє</a:t>
            </a:r>
            <a:r>
              <a:rPr sz="1400" spc="-5" dirty="0" err="1" smtClean="0">
                <a:solidFill>
                  <a:srgbClr val="663300"/>
                </a:solidFill>
                <a:latin typeface="Calibri"/>
                <a:cs typeface="Calibri"/>
              </a:rPr>
              <a:t>в</a:t>
            </a:r>
            <a:r>
              <a:rPr sz="1400" spc="-10" dirty="0" err="1" smtClean="0">
                <a:solidFill>
                  <a:srgbClr val="663300"/>
                </a:solidFill>
                <a:latin typeface="Arial"/>
                <a:cs typeface="Arial"/>
              </a:rPr>
              <a:t>и</a:t>
            </a:r>
            <a:r>
              <a:rPr sz="1400" spc="-5" dirty="0" err="1" smtClean="0">
                <a:solidFill>
                  <a:srgbClr val="663300"/>
                </a:solidFill>
                <a:latin typeface="Calibri"/>
                <a:cs typeface="Calibri"/>
              </a:rPr>
              <a:t>х</a:t>
            </a:r>
            <a:r>
              <a:rPr lang="uk-UA" sz="1400" spc="-5" dirty="0" smtClean="0">
                <a:solidFill>
                  <a:srgbClr val="663300"/>
                </a:solidFill>
                <a:latin typeface="Calibri"/>
                <a:cs typeface="Calibri"/>
              </a:rPr>
              <a:t>,</a:t>
            </a:r>
          </a:p>
          <a:p>
            <a:pPr marL="467359" marR="459740" algn="ctr">
              <a:lnSpc>
                <a:spcPts val="1689"/>
              </a:lnSpc>
              <a:spcBef>
                <a:spcPts val="40"/>
              </a:spcBef>
            </a:pPr>
            <a:r>
              <a:rPr lang="uk-UA" sz="1400" spc="-5" dirty="0" err="1" smtClean="0">
                <a:solidFill>
                  <a:srgbClr val="663300"/>
                </a:solidFill>
                <a:latin typeface="Calibri"/>
                <a:cs typeface="Calibri"/>
              </a:rPr>
              <a:t>сульфонієвих</a:t>
            </a:r>
            <a:r>
              <a:rPr lang="uk-UA" sz="1400" spc="-5" dirty="0" smtClean="0">
                <a:solidFill>
                  <a:srgbClr val="663300"/>
                </a:solidFill>
                <a:latin typeface="Calibri"/>
                <a:cs typeface="Calibri"/>
              </a:rPr>
              <a:t>, </a:t>
            </a:r>
            <a:r>
              <a:rPr lang="uk-UA" sz="1400" spc="-5" dirty="0" err="1" smtClean="0">
                <a:solidFill>
                  <a:srgbClr val="663300"/>
                </a:solidFill>
                <a:latin typeface="Calibri"/>
                <a:cs typeface="Calibri"/>
              </a:rPr>
              <a:t>фосфорнієвих</a:t>
            </a:r>
            <a:r>
              <a:rPr lang="uk-UA" sz="1400" spc="-5" dirty="0" smtClean="0">
                <a:solidFill>
                  <a:srgbClr val="663300"/>
                </a:solidFill>
                <a:latin typeface="Calibri"/>
                <a:cs typeface="Calibri"/>
              </a:rPr>
              <a:t> кислот</a:t>
            </a:r>
            <a:endParaRPr sz="1400" dirty="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824737" y="3278123"/>
            <a:ext cx="464820" cy="849630"/>
            <a:chOff x="1368552" y="3278123"/>
            <a:chExt cx="348615" cy="849630"/>
          </a:xfrm>
        </p:grpSpPr>
        <p:sp>
          <p:nvSpPr>
            <p:cNvPr id="13" name="object 13"/>
            <p:cNvSpPr/>
            <p:nvPr/>
          </p:nvSpPr>
          <p:spPr>
            <a:xfrm>
              <a:off x="1373505" y="3588511"/>
              <a:ext cx="338455" cy="534670"/>
            </a:xfrm>
            <a:custGeom>
              <a:avLst/>
              <a:gdLst/>
              <a:ahLst/>
              <a:cxnLst/>
              <a:rect l="l" t="t" r="r" b="b"/>
              <a:pathLst>
                <a:path w="338455" h="534670">
                  <a:moveTo>
                    <a:pt x="0" y="0"/>
                  </a:moveTo>
                  <a:lnTo>
                    <a:pt x="0" y="149732"/>
                  </a:lnTo>
                  <a:lnTo>
                    <a:pt x="4149" y="197493"/>
                  </a:lnTo>
                  <a:lnTo>
                    <a:pt x="16240" y="243260"/>
                  </a:lnTo>
                  <a:lnTo>
                    <a:pt x="35736" y="286348"/>
                  </a:lnTo>
                  <a:lnTo>
                    <a:pt x="62102" y="326072"/>
                  </a:lnTo>
                  <a:lnTo>
                    <a:pt x="94803" y="361748"/>
                  </a:lnTo>
                  <a:lnTo>
                    <a:pt x="133302" y="392691"/>
                  </a:lnTo>
                  <a:lnTo>
                    <a:pt x="177063" y="418217"/>
                  </a:lnTo>
                  <a:lnTo>
                    <a:pt x="225551" y="437642"/>
                  </a:lnTo>
                  <a:lnTo>
                    <a:pt x="225551" y="534288"/>
                  </a:lnTo>
                  <a:lnTo>
                    <a:pt x="338327" y="380238"/>
                  </a:lnTo>
                  <a:lnTo>
                    <a:pt x="225551" y="191262"/>
                  </a:lnTo>
                  <a:lnTo>
                    <a:pt x="225551" y="287908"/>
                  </a:lnTo>
                  <a:lnTo>
                    <a:pt x="177063" y="268448"/>
                  </a:lnTo>
                  <a:lnTo>
                    <a:pt x="133302" y="242905"/>
                  </a:lnTo>
                  <a:lnTo>
                    <a:pt x="94803" y="211959"/>
                  </a:lnTo>
                  <a:lnTo>
                    <a:pt x="62103" y="176291"/>
                  </a:lnTo>
                  <a:lnTo>
                    <a:pt x="35736" y="136581"/>
                  </a:lnTo>
                  <a:lnTo>
                    <a:pt x="16240" y="93509"/>
                  </a:lnTo>
                  <a:lnTo>
                    <a:pt x="4149" y="477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373754" y="3283076"/>
              <a:ext cx="338455" cy="380365"/>
            </a:xfrm>
            <a:custGeom>
              <a:avLst/>
              <a:gdLst/>
              <a:ahLst/>
              <a:cxnLst/>
              <a:rect l="l" t="t" r="r" b="b"/>
              <a:pathLst>
                <a:path w="338455" h="380364">
                  <a:moveTo>
                    <a:pt x="338078" y="0"/>
                  </a:moveTo>
                  <a:lnTo>
                    <a:pt x="296279" y="2349"/>
                  </a:lnTo>
                  <a:lnTo>
                    <a:pt x="255147" y="9271"/>
                  </a:lnTo>
                  <a:lnTo>
                    <a:pt x="207560" y="23558"/>
                  </a:lnTo>
                  <a:lnTo>
                    <a:pt x="163901" y="43456"/>
                  </a:lnTo>
                  <a:lnTo>
                    <a:pt x="124550" y="68390"/>
                  </a:lnTo>
                  <a:lnTo>
                    <a:pt x="89881" y="97785"/>
                  </a:lnTo>
                  <a:lnTo>
                    <a:pt x="60274" y="131067"/>
                  </a:lnTo>
                  <a:lnTo>
                    <a:pt x="36105" y="167662"/>
                  </a:lnTo>
                  <a:lnTo>
                    <a:pt x="17751" y="206997"/>
                  </a:lnTo>
                  <a:lnTo>
                    <a:pt x="5590" y="248495"/>
                  </a:lnTo>
                  <a:lnTo>
                    <a:pt x="0" y="291585"/>
                  </a:lnTo>
                  <a:lnTo>
                    <a:pt x="1356" y="335690"/>
                  </a:lnTo>
                  <a:lnTo>
                    <a:pt x="10037" y="380238"/>
                  </a:lnTo>
                  <a:lnTo>
                    <a:pt x="26187" y="336643"/>
                  </a:lnTo>
                  <a:lnTo>
                    <a:pt x="48897" y="296498"/>
                  </a:lnTo>
                  <a:lnTo>
                    <a:pt x="77530" y="260251"/>
                  </a:lnTo>
                  <a:lnTo>
                    <a:pt x="111451" y="228350"/>
                  </a:lnTo>
                  <a:lnTo>
                    <a:pt x="150022" y="201243"/>
                  </a:lnTo>
                  <a:lnTo>
                    <a:pt x="192607" y="179380"/>
                  </a:lnTo>
                  <a:lnTo>
                    <a:pt x="238569" y="163208"/>
                  </a:lnTo>
                  <a:lnTo>
                    <a:pt x="287271" y="153176"/>
                  </a:lnTo>
                  <a:lnTo>
                    <a:pt x="338078" y="149733"/>
                  </a:lnTo>
                  <a:lnTo>
                    <a:pt x="338078" y="0"/>
                  </a:lnTo>
                  <a:close/>
                </a:path>
              </a:pathLst>
            </a:custGeom>
            <a:solidFill>
              <a:srgbClr val="CDBA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373505" y="3283076"/>
              <a:ext cx="338455" cy="840105"/>
            </a:xfrm>
            <a:custGeom>
              <a:avLst/>
              <a:gdLst/>
              <a:ahLst/>
              <a:cxnLst/>
              <a:rect l="l" t="t" r="r" b="b"/>
              <a:pathLst>
                <a:path w="338455" h="840104">
                  <a:moveTo>
                    <a:pt x="0" y="305435"/>
                  </a:moveTo>
                  <a:lnTo>
                    <a:pt x="4149" y="353190"/>
                  </a:lnTo>
                  <a:lnTo>
                    <a:pt x="16240" y="398944"/>
                  </a:lnTo>
                  <a:lnTo>
                    <a:pt x="35736" y="442016"/>
                  </a:lnTo>
                  <a:lnTo>
                    <a:pt x="62103" y="481726"/>
                  </a:lnTo>
                  <a:lnTo>
                    <a:pt x="94803" y="517394"/>
                  </a:lnTo>
                  <a:lnTo>
                    <a:pt x="133302" y="548340"/>
                  </a:lnTo>
                  <a:lnTo>
                    <a:pt x="177063" y="573883"/>
                  </a:lnTo>
                  <a:lnTo>
                    <a:pt x="225551" y="593344"/>
                  </a:lnTo>
                  <a:lnTo>
                    <a:pt x="225551" y="496697"/>
                  </a:lnTo>
                  <a:lnTo>
                    <a:pt x="338327" y="685673"/>
                  </a:lnTo>
                  <a:lnTo>
                    <a:pt x="225551" y="839724"/>
                  </a:lnTo>
                  <a:lnTo>
                    <a:pt x="225551" y="743077"/>
                  </a:lnTo>
                  <a:lnTo>
                    <a:pt x="177063" y="723652"/>
                  </a:lnTo>
                  <a:lnTo>
                    <a:pt x="133302" y="698126"/>
                  </a:lnTo>
                  <a:lnTo>
                    <a:pt x="94803" y="667183"/>
                  </a:lnTo>
                  <a:lnTo>
                    <a:pt x="62102" y="631507"/>
                  </a:lnTo>
                  <a:lnTo>
                    <a:pt x="35736" y="591783"/>
                  </a:lnTo>
                  <a:lnTo>
                    <a:pt x="16240" y="548695"/>
                  </a:lnTo>
                  <a:lnTo>
                    <a:pt x="4149" y="502928"/>
                  </a:lnTo>
                  <a:lnTo>
                    <a:pt x="0" y="455168"/>
                  </a:lnTo>
                  <a:lnTo>
                    <a:pt x="0" y="305435"/>
                  </a:lnTo>
                  <a:lnTo>
                    <a:pt x="3669" y="260307"/>
                  </a:lnTo>
                  <a:lnTo>
                    <a:pt x="14327" y="217232"/>
                  </a:lnTo>
                  <a:lnTo>
                    <a:pt x="31450" y="176684"/>
                  </a:lnTo>
                  <a:lnTo>
                    <a:pt x="54515" y="139136"/>
                  </a:lnTo>
                  <a:lnTo>
                    <a:pt x="82998" y="105059"/>
                  </a:lnTo>
                  <a:lnTo>
                    <a:pt x="116374" y="74928"/>
                  </a:lnTo>
                  <a:lnTo>
                    <a:pt x="154120" y="49215"/>
                  </a:lnTo>
                  <a:lnTo>
                    <a:pt x="195713" y="28392"/>
                  </a:lnTo>
                  <a:lnTo>
                    <a:pt x="240627" y="12934"/>
                  </a:lnTo>
                  <a:lnTo>
                    <a:pt x="288340" y="3312"/>
                  </a:lnTo>
                  <a:lnTo>
                    <a:pt x="338327" y="0"/>
                  </a:lnTo>
                  <a:lnTo>
                    <a:pt x="338327" y="149733"/>
                  </a:lnTo>
                  <a:lnTo>
                    <a:pt x="287521" y="153176"/>
                  </a:lnTo>
                  <a:lnTo>
                    <a:pt x="238818" y="163208"/>
                  </a:lnTo>
                  <a:lnTo>
                    <a:pt x="192856" y="179380"/>
                  </a:lnTo>
                  <a:lnTo>
                    <a:pt x="150271" y="201243"/>
                  </a:lnTo>
                  <a:lnTo>
                    <a:pt x="111700" y="228350"/>
                  </a:lnTo>
                  <a:lnTo>
                    <a:pt x="77780" y="260251"/>
                  </a:lnTo>
                  <a:lnTo>
                    <a:pt x="49146" y="296498"/>
                  </a:lnTo>
                  <a:lnTo>
                    <a:pt x="26436" y="336643"/>
                  </a:lnTo>
                  <a:lnTo>
                    <a:pt x="10286" y="380238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9497908" y="3271934"/>
            <a:ext cx="1766384" cy="763617"/>
            <a:chOff x="7118604" y="3278123"/>
            <a:chExt cx="310515" cy="849630"/>
          </a:xfrm>
        </p:grpSpPr>
        <p:sp>
          <p:nvSpPr>
            <p:cNvPr id="17" name="object 17"/>
            <p:cNvSpPr/>
            <p:nvPr/>
          </p:nvSpPr>
          <p:spPr>
            <a:xfrm>
              <a:off x="7123557" y="3588511"/>
              <a:ext cx="300355" cy="534670"/>
            </a:xfrm>
            <a:custGeom>
              <a:avLst/>
              <a:gdLst/>
              <a:ahLst/>
              <a:cxnLst/>
              <a:rect l="l" t="t" r="r" b="b"/>
              <a:pathLst>
                <a:path w="300354" h="534670">
                  <a:moveTo>
                    <a:pt x="300227" y="0"/>
                  </a:moveTo>
                  <a:lnTo>
                    <a:pt x="296550" y="47755"/>
                  </a:lnTo>
                  <a:lnTo>
                    <a:pt x="285831" y="93509"/>
                  </a:lnTo>
                  <a:lnTo>
                    <a:pt x="268543" y="136581"/>
                  </a:lnTo>
                  <a:lnTo>
                    <a:pt x="245157" y="176291"/>
                  </a:lnTo>
                  <a:lnTo>
                    <a:pt x="216146" y="211959"/>
                  </a:lnTo>
                  <a:lnTo>
                    <a:pt x="181981" y="242905"/>
                  </a:lnTo>
                  <a:lnTo>
                    <a:pt x="143133" y="268448"/>
                  </a:lnTo>
                  <a:lnTo>
                    <a:pt x="100075" y="287908"/>
                  </a:lnTo>
                  <a:lnTo>
                    <a:pt x="100075" y="191262"/>
                  </a:lnTo>
                  <a:lnTo>
                    <a:pt x="0" y="380238"/>
                  </a:lnTo>
                  <a:lnTo>
                    <a:pt x="100075" y="534288"/>
                  </a:lnTo>
                  <a:lnTo>
                    <a:pt x="100075" y="437642"/>
                  </a:lnTo>
                  <a:lnTo>
                    <a:pt x="143133" y="418217"/>
                  </a:lnTo>
                  <a:lnTo>
                    <a:pt x="181981" y="392691"/>
                  </a:lnTo>
                  <a:lnTo>
                    <a:pt x="216146" y="361748"/>
                  </a:lnTo>
                  <a:lnTo>
                    <a:pt x="245157" y="326072"/>
                  </a:lnTo>
                  <a:lnTo>
                    <a:pt x="268543" y="286348"/>
                  </a:lnTo>
                  <a:lnTo>
                    <a:pt x="285831" y="243260"/>
                  </a:lnTo>
                  <a:lnTo>
                    <a:pt x="296550" y="197493"/>
                  </a:lnTo>
                  <a:lnTo>
                    <a:pt x="300227" y="149732"/>
                  </a:lnTo>
                  <a:lnTo>
                    <a:pt x="300227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123557" y="3283076"/>
              <a:ext cx="299720" cy="380365"/>
            </a:xfrm>
            <a:custGeom>
              <a:avLst/>
              <a:gdLst/>
              <a:ahLst/>
              <a:cxnLst/>
              <a:rect l="l" t="t" r="r" b="b"/>
              <a:pathLst>
                <a:path w="299720" h="380364">
                  <a:moveTo>
                    <a:pt x="0" y="0"/>
                  </a:moveTo>
                  <a:lnTo>
                    <a:pt x="0" y="149733"/>
                  </a:lnTo>
                  <a:lnTo>
                    <a:pt x="50574" y="154079"/>
                  </a:lnTo>
                  <a:lnTo>
                    <a:pt x="98702" y="166693"/>
                  </a:lnTo>
                  <a:lnTo>
                    <a:pt x="143580" y="186936"/>
                  </a:lnTo>
                  <a:lnTo>
                    <a:pt x="184403" y="214169"/>
                  </a:lnTo>
                  <a:lnTo>
                    <a:pt x="220369" y="247754"/>
                  </a:lnTo>
                  <a:lnTo>
                    <a:pt x="250674" y="287053"/>
                  </a:lnTo>
                  <a:lnTo>
                    <a:pt x="274513" y="331427"/>
                  </a:lnTo>
                  <a:lnTo>
                    <a:pt x="291084" y="380238"/>
                  </a:lnTo>
                  <a:lnTo>
                    <a:pt x="299209" y="331250"/>
                  </a:lnTo>
                  <a:lnTo>
                    <a:pt x="299500" y="282867"/>
                  </a:lnTo>
                  <a:lnTo>
                    <a:pt x="292406" y="235853"/>
                  </a:lnTo>
                  <a:lnTo>
                    <a:pt x="278375" y="190971"/>
                  </a:lnTo>
                  <a:lnTo>
                    <a:pt x="257857" y="148986"/>
                  </a:lnTo>
                  <a:lnTo>
                    <a:pt x="231300" y="110663"/>
                  </a:lnTo>
                  <a:lnTo>
                    <a:pt x="199153" y="76766"/>
                  </a:lnTo>
                  <a:lnTo>
                    <a:pt x="161865" y="48058"/>
                  </a:lnTo>
                  <a:lnTo>
                    <a:pt x="119884" y="25305"/>
                  </a:lnTo>
                  <a:lnTo>
                    <a:pt x="73660" y="9271"/>
                  </a:lnTo>
                  <a:lnTo>
                    <a:pt x="18563" y="5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DBA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123557" y="3283076"/>
              <a:ext cx="300355" cy="840105"/>
            </a:xfrm>
            <a:custGeom>
              <a:avLst/>
              <a:gdLst/>
              <a:ahLst/>
              <a:cxnLst/>
              <a:rect l="l" t="t" r="r" b="b"/>
              <a:pathLst>
                <a:path w="300354" h="840104">
                  <a:moveTo>
                    <a:pt x="300227" y="305435"/>
                  </a:moveTo>
                  <a:lnTo>
                    <a:pt x="296550" y="353190"/>
                  </a:lnTo>
                  <a:lnTo>
                    <a:pt x="285831" y="398944"/>
                  </a:lnTo>
                  <a:lnTo>
                    <a:pt x="268543" y="442016"/>
                  </a:lnTo>
                  <a:lnTo>
                    <a:pt x="245157" y="481726"/>
                  </a:lnTo>
                  <a:lnTo>
                    <a:pt x="216146" y="517394"/>
                  </a:lnTo>
                  <a:lnTo>
                    <a:pt x="181981" y="548340"/>
                  </a:lnTo>
                  <a:lnTo>
                    <a:pt x="143133" y="573883"/>
                  </a:lnTo>
                  <a:lnTo>
                    <a:pt x="100075" y="593344"/>
                  </a:lnTo>
                  <a:lnTo>
                    <a:pt x="100075" y="496697"/>
                  </a:lnTo>
                  <a:lnTo>
                    <a:pt x="0" y="685673"/>
                  </a:lnTo>
                  <a:lnTo>
                    <a:pt x="100075" y="839724"/>
                  </a:lnTo>
                  <a:lnTo>
                    <a:pt x="100075" y="743077"/>
                  </a:lnTo>
                  <a:lnTo>
                    <a:pt x="143133" y="723652"/>
                  </a:lnTo>
                  <a:lnTo>
                    <a:pt x="181981" y="698126"/>
                  </a:lnTo>
                  <a:lnTo>
                    <a:pt x="216146" y="667183"/>
                  </a:lnTo>
                  <a:lnTo>
                    <a:pt x="245157" y="631507"/>
                  </a:lnTo>
                  <a:lnTo>
                    <a:pt x="268543" y="591783"/>
                  </a:lnTo>
                  <a:lnTo>
                    <a:pt x="285831" y="548695"/>
                  </a:lnTo>
                  <a:lnTo>
                    <a:pt x="296550" y="502928"/>
                  </a:lnTo>
                  <a:lnTo>
                    <a:pt x="300227" y="455168"/>
                  </a:lnTo>
                  <a:lnTo>
                    <a:pt x="300227" y="305435"/>
                  </a:lnTo>
                  <a:lnTo>
                    <a:pt x="296299" y="255899"/>
                  </a:lnTo>
                  <a:lnTo>
                    <a:pt x="284927" y="208905"/>
                  </a:lnTo>
                  <a:lnTo>
                    <a:pt x="266726" y="165083"/>
                  </a:lnTo>
                  <a:lnTo>
                    <a:pt x="242316" y="125062"/>
                  </a:lnTo>
                  <a:lnTo>
                    <a:pt x="212312" y="89471"/>
                  </a:lnTo>
                  <a:lnTo>
                    <a:pt x="177332" y="58940"/>
                  </a:lnTo>
                  <a:lnTo>
                    <a:pt x="137994" y="34097"/>
                  </a:lnTo>
                  <a:lnTo>
                    <a:pt x="94914" y="15574"/>
                  </a:lnTo>
                  <a:lnTo>
                    <a:pt x="48710" y="3998"/>
                  </a:lnTo>
                  <a:lnTo>
                    <a:pt x="0" y="0"/>
                  </a:lnTo>
                  <a:lnTo>
                    <a:pt x="0" y="149733"/>
                  </a:lnTo>
                  <a:lnTo>
                    <a:pt x="50574" y="154079"/>
                  </a:lnTo>
                  <a:lnTo>
                    <a:pt x="98702" y="166693"/>
                  </a:lnTo>
                  <a:lnTo>
                    <a:pt x="143580" y="186936"/>
                  </a:lnTo>
                  <a:lnTo>
                    <a:pt x="184403" y="214169"/>
                  </a:lnTo>
                  <a:lnTo>
                    <a:pt x="220369" y="247754"/>
                  </a:lnTo>
                  <a:lnTo>
                    <a:pt x="250674" y="287053"/>
                  </a:lnTo>
                  <a:lnTo>
                    <a:pt x="274513" y="331427"/>
                  </a:lnTo>
                  <a:lnTo>
                    <a:pt x="291084" y="380238"/>
                  </a:lnTo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1752601" y="136398"/>
            <a:ext cx="8716433" cy="1042035"/>
            <a:chOff x="1314450" y="136397"/>
            <a:chExt cx="6537325" cy="1042035"/>
          </a:xfrm>
        </p:grpSpPr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14450" y="136397"/>
              <a:ext cx="6537198" cy="67589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49345" y="502157"/>
              <a:ext cx="2955798" cy="675894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1805092" y="1661159"/>
            <a:ext cx="8155093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5150" marR="5080" indent="-55245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КЛАСИФІКАЦІЯ </a:t>
            </a:r>
            <a:r>
              <a:rPr sz="1800" b="1" i="1" spc="-10" dirty="0">
                <a:solidFill>
                  <a:srgbClr val="A40020"/>
                </a:solidFill>
                <a:latin typeface="Verdana"/>
                <a:cs typeface="Verdana"/>
              </a:rPr>
              <a:t>НИЗЬКОМОЛЕКУЛЯРНИХ </a:t>
            </a: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ПАР  </a:t>
            </a:r>
            <a:r>
              <a:rPr sz="1800" b="1" i="1" dirty="0">
                <a:solidFill>
                  <a:srgbClr val="A40020"/>
                </a:solidFill>
                <a:latin typeface="Verdana"/>
                <a:cs typeface="Verdana"/>
              </a:rPr>
              <a:t>ЗА </a:t>
            </a: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ЗДАТНІСТЮ ДО </a:t>
            </a:r>
            <a:r>
              <a:rPr sz="1800" b="1" i="1" dirty="0">
                <a:solidFill>
                  <a:srgbClr val="A40020"/>
                </a:solidFill>
                <a:latin typeface="Verdana"/>
                <a:cs typeface="Verdana"/>
              </a:rPr>
              <a:t>ІОНІЗАЦІЇ У</a:t>
            </a:r>
            <a:r>
              <a:rPr sz="1800" b="1" i="1" spc="-10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800" b="1" i="1" dirty="0">
                <a:solidFill>
                  <a:srgbClr val="A40020"/>
                </a:solidFill>
                <a:latin typeface="Verdana"/>
                <a:cs typeface="Verdana"/>
              </a:rPr>
              <a:t>ВОДІ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42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812685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56398"/>
            <a:ext cx="12192000" cy="68580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752601" y="352044"/>
            <a:ext cx="8716433" cy="1042035"/>
            <a:chOff x="1314450" y="352043"/>
            <a:chExt cx="6537325" cy="104203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14450" y="352043"/>
              <a:ext cx="6537198" cy="67589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49345" y="717803"/>
              <a:ext cx="2955798" cy="675894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2017184" y="1546971"/>
            <a:ext cx="8157633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КЛАСИФІКАЦІЯ НИЗЬКОМОЛЕКУЛЯРНИХ</a:t>
            </a:r>
            <a:r>
              <a:rPr sz="1800" b="1" i="1" spc="-45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ПАР</a:t>
            </a:r>
            <a:endParaRPr sz="1800" dirty="0">
              <a:latin typeface="Verdana"/>
              <a:cs typeface="Verdana"/>
            </a:endParaRPr>
          </a:p>
          <a:p>
            <a:pPr marL="525780">
              <a:lnSpc>
                <a:spcPct val="100000"/>
              </a:lnSpc>
            </a:pPr>
            <a:r>
              <a:rPr sz="1800" b="1" i="1" dirty="0">
                <a:solidFill>
                  <a:srgbClr val="A40020"/>
                </a:solidFill>
                <a:latin typeface="Verdana"/>
                <a:cs typeface="Verdana"/>
              </a:rPr>
              <a:t>ЗА </a:t>
            </a: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ЗДАТНІСТЮ ДО </a:t>
            </a:r>
            <a:r>
              <a:rPr sz="1800" b="1" i="1" dirty="0">
                <a:solidFill>
                  <a:srgbClr val="A40020"/>
                </a:solidFill>
                <a:latin typeface="Verdana"/>
                <a:cs typeface="Verdana"/>
              </a:rPr>
              <a:t>ІОНІЗАЦІЇ У</a:t>
            </a:r>
            <a:r>
              <a:rPr sz="1800" b="1" i="1" spc="-10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800" b="1" i="1" dirty="0">
                <a:solidFill>
                  <a:srgbClr val="A40020"/>
                </a:solidFill>
                <a:latin typeface="Verdana"/>
                <a:cs typeface="Verdana"/>
              </a:rPr>
              <a:t>ВОДІ</a:t>
            </a:r>
            <a:endParaRPr sz="1800" dirty="0">
              <a:latin typeface="Verdana"/>
              <a:cs typeface="Verdan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306064" y="2703576"/>
            <a:ext cx="2414693" cy="1381760"/>
            <a:chOff x="2479548" y="2703576"/>
            <a:chExt cx="1811020" cy="1381760"/>
          </a:xfrm>
        </p:grpSpPr>
        <p:sp>
          <p:nvSpPr>
            <p:cNvPr id="10" name="object 10"/>
            <p:cNvSpPr/>
            <p:nvPr/>
          </p:nvSpPr>
          <p:spPr>
            <a:xfrm>
              <a:off x="2484501" y="2708529"/>
              <a:ext cx="1800860" cy="1371600"/>
            </a:xfrm>
            <a:custGeom>
              <a:avLst/>
              <a:gdLst/>
              <a:ahLst/>
              <a:cxnLst/>
              <a:rect l="l" t="t" r="r" b="b"/>
              <a:pathLst>
                <a:path w="1800860" h="1371600">
                  <a:moveTo>
                    <a:pt x="1800606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778763" y="914400"/>
                  </a:lnTo>
                  <a:lnTo>
                    <a:pt x="778763" y="1121410"/>
                  </a:lnTo>
                  <a:lnTo>
                    <a:pt x="617219" y="1121410"/>
                  </a:lnTo>
                  <a:lnTo>
                    <a:pt x="900302" y="1371600"/>
                  </a:lnTo>
                  <a:lnTo>
                    <a:pt x="1183386" y="1121410"/>
                  </a:lnTo>
                  <a:lnTo>
                    <a:pt x="1021841" y="1121410"/>
                  </a:lnTo>
                  <a:lnTo>
                    <a:pt x="1021841" y="914400"/>
                  </a:lnTo>
                  <a:lnTo>
                    <a:pt x="1800606" y="914400"/>
                  </a:lnTo>
                  <a:lnTo>
                    <a:pt x="1800606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484501" y="2708529"/>
              <a:ext cx="1800860" cy="1371600"/>
            </a:xfrm>
            <a:custGeom>
              <a:avLst/>
              <a:gdLst/>
              <a:ahLst/>
              <a:cxnLst/>
              <a:rect l="l" t="t" r="r" b="b"/>
              <a:pathLst>
                <a:path w="1800860" h="1371600">
                  <a:moveTo>
                    <a:pt x="0" y="0"/>
                  </a:moveTo>
                  <a:lnTo>
                    <a:pt x="1800606" y="0"/>
                  </a:lnTo>
                  <a:lnTo>
                    <a:pt x="1800606" y="914400"/>
                  </a:lnTo>
                  <a:lnTo>
                    <a:pt x="1021841" y="914400"/>
                  </a:lnTo>
                  <a:lnTo>
                    <a:pt x="1021841" y="1121410"/>
                  </a:lnTo>
                  <a:lnTo>
                    <a:pt x="1183386" y="1121410"/>
                  </a:lnTo>
                  <a:lnTo>
                    <a:pt x="900302" y="1371600"/>
                  </a:lnTo>
                  <a:lnTo>
                    <a:pt x="617219" y="1121410"/>
                  </a:lnTo>
                  <a:lnTo>
                    <a:pt x="778763" y="1121410"/>
                  </a:lnTo>
                  <a:lnTo>
                    <a:pt x="778763" y="914400"/>
                  </a:lnTo>
                  <a:lnTo>
                    <a:pt x="0" y="914400"/>
                  </a:lnTo>
                  <a:lnTo>
                    <a:pt x="0" y="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648456" y="2740152"/>
            <a:ext cx="1725507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3070" marR="5080" indent="-421005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663300"/>
                </a:solidFill>
                <a:latin typeface="Tahoma"/>
                <a:cs typeface="Tahoma"/>
              </a:rPr>
              <a:t>Неі</a:t>
            </a:r>
            <a:r>
              <a:rPr sz="1600" b="1" dirty="0">
                <a:solidFill>
                  <a:srgbClr val="663300"/>
                </a:solidFill>
                <a:latin typeface="Tahoma"/>
                <a:cs typeface="Tahoma"/>
              </a:rPr>
              <a:t>о</a:t>
            </a:r>
            <a:r>
              <a:rPr sz="1600" b="1" spc="-5" dirty="0">
                <a:solidFill>
                  <a:srgbClr val="663300"/>
                </a:solidFill>
                <a:latin typeface="Tahoma"/>
                <a:cs typeface="Tahoma"/>
              </a:rPr>
              <a:t>ногенні  ПАР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35072" y="4181856"/>
            <a:ext cx="3657600" cy="1664686"/>
          </a:xfrm>
          <a:prstGeom prst="rect">
            <a:avLst/>
          </a:prstGeom>
          <a:solidFill>
            <a:srgbClr val="FFE9BC"/>
          </a:solidFill>
          <a:ln w="6096">
            <a:solidFill>
              <a:srgbClr val="000000"/>
            </a:solidFill>
          </a:ln>
        </p:spPr>
        <p:txBody>
          <a:bodyPr vert="horz" wrap="square" lIns="0" tIns="107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5"/>
              </a:spcBef>
            </a:pP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В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ищі 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жирн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і 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спирт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и</a:t>
            </a:r>
            <a:r>
              <a:rPr sz="1400" spc="-204" dirty="0">
                <a:solidFill>
                  <a:srgbClr val="663300"/>
                </a:solidFill>
                <a:latin typeface="Arial"/>
                <a:cs typeface="Arial"/>
              </a:rPr>
              <a:t> </a:t>
            </a:r>
            <a:r>
              <a:rPr sz="1400" spc="-25" dirty="0">
                <a:solidFill>
                  <a:srgbClr val="663300"/>
                </a:solidFill>
                <a:latin typeface="Arial"/>
                <a:cs typeface="Arial"/>
              </a:rPr>
              <a:t>та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65"/>
              </a:spcBef>
            </a:pP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кислот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и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, с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кладні</a:t>
            </a:r>
            <a:r>
              <a:rPr sz="1400" spc="-90" dirty="0">
                <a:solidFill>
                  <a:srgbClr val="6633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е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ф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р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и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70"/>
              </a:spcBef>
            </a:pPr>
            <a:r>
              <a:rPr sz="1400" spc="-15" dirty="0">
                <a:solidFill>
                  <a:srgbClr val="663300"/>
                </a:solidFill>
                <a:latin typeface="Calibri"/>
                <a:cs typeface="Calibri"/>
              </a:rPr>
              <a:t>гл</a:t>
            </a:r>
            <a:r>
              <a:rPr sz="1400" spc="-15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r>
              <a:rPr sz="1400" spc="-15" dirty="0">
                <a:solidFill>
                  <a:srgbClr val="663300"/>
                </a:solidFill>
                <a:latin typeface="Calibri"/>
                <a:cs typeface="Calibri"/>
              </a:rPr>
              <a:t>колей </a:t>
            </a:r>
            <a:r>
              <a:rPr sz="1400" spc="-15" dirty="0">
                <a:solidFill>
                  <a:srgbClr val="663300"/>
                </a:solidFill>
                <a:latin typeface="Arial"/>
                <a:cs typeface="Arial"/>
              </a:rPr>
              <a:t>та 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жирн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и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х</a:t>
            </a:r>
            <a:r>
              <a:rPr sz="1400" spc="-50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663300"/>
                </a:solidFill>
                <a:latin typeface="Calibri"/>
                <a:cs typeface="Calibri"/>
              </a:rPr>
              <a:t>кислот,</a:t>
            </a:r>
            <a:endParaRPr sz="1400">
              <a:latin typeface="Calibri"/>
              <a:cs typeface="Calibri"/>
            </a:endParaRPr>
          </a:p>
          <a:p>
            <a:pPr marL="224790" marR="217804" algn="ctr">
              <a:lnSpc>
                <a:spcPct val="110000"/>
              </a:lnSpc>
            </a:pP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спен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и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, </a:t>
            </a: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жиро</a:t>
            </a:r>
            <a:r>
              <a:rPr sz="1400" spc="-10" dirty="0">
                <a:solidFill>
                  <a:srgbClr val="663300"/>
                </a:solidFill>
                <a:latin typeface="Arial"/>
                <a:cs typeface="Arial"/>
              </a:rPr>
              <a:t>вуглеводи</a:t>
            </a: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, 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твін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и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,  плюрон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ки,</a:t>
            </a:r>
            <a:r>
              <a:rPr sz="1400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полавакс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70"/>
              </a:spcBef>
            </a:pPr>
            <a:r>
              <a:rPr sz="1400" i="1" spc="-5" dirty="0">
                <a:solidFill>
                  <a:srgbClr val="663300"/>
                </a:solidFill>
                <a:latin typeface="Calibri"/>
                <a:cs typeface="Calibri"/>
              </a:rPr>
              <a:t>(напр., ОС-20, пентол,</a:t>
            </a:r>
            <a:r>
              <a:rPr sz="1400" i="1" spc="-20" dirty="0">
                <a:solidFill>
                  <a:srgbClr val="663300"/>
                </a:solidFill>
                <a:latin typeface="Calibri"/>
                <a:cs typeface="Calibri"/>
              </a:rPr>
              <a:t> МГД,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70"/>
              </a:spcBef>
            </a:pPr>
            <a:r>
              <a:rPr sz="1400" i="1" spc="-10" dirty="0">
                <a:solidFill>
                  <a:srgbClr val="663300"/>
                </a:solidFill>
                <a:latin typeface="Arial"/>
                <a:cs typeface="Arial"/>
              </a:rPr>
              <a:t>е</a:t>
            </a:r>
            <a:r>
              <a:rPr sz="1400" i="1" spc="-10" dirty="0">
                <a:solidFill>
                  <a:srgbClr val="663300"/>
                </a:solidFill>
                <a:latin typeface="Calibri"/>
                <a:cs typeface="Calibri"/>
              </a:rPr>
              <a:t>мульгатор </a:t>
            </a:r>
            <a:r>
              <a:rPr sz="1400" i="1" spc="-5" dirty="0">
                <a:solidFill>
                  <a:srgbClr val="663300"/>
                </a:solidFill>
                <a:latin typeface="Calibri"/>
                <a:cs typeface="Calibri"/>
              </a:rPr>
              <a:t>Т-2,</a:t>
            </a:r>
            <a:r>
              <a:rPr sz="1400" i="1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400" i="1" spc="-20" dirty="0">
                <a:solidFill>
                  <a:srgbClr val="663300"/>
                </a:solidFill>
                <a:latin typeface="Calibri"/>
                <a:cs typeface="Calibri"/>
              </a:rPr>
              <a:t>ВЖС)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298944" y="2703576"/>
            <a:ext cx="2147147" cy="1381760"/>
            <a:chOff x="5474208" y="2703576"/>
            <a:chExt cx="1610360" cy="1381760"/>
          </a:xfrm>
        </p:grpSpPr>
        <p:sp>
          <p:nvSpPr>
            <p:cNvPr id="15" name="object 15"/>
            <p:cNvSpPr/>
            <p:nvPr/>
          </p:nvSpPr>
          <p:spPr>
            <a:xfrm>
              <a:off x="5479161" y="2708529"/>
              <a:ext cx="1600200" cy="1371600"/>
            </a:xfrm>
            <a:custGeom>
              <a:avLst/>
              <a:gdLst/>
              <a:ahLst/>
              <a:cxnLst/>
              <a:rect l="l" t="t" r="r" b="b"/>
              <a:pathLst>
                <a:path w="1600200" h="1371600">
                  <a:moveTo>
                    <a:pt x="1600199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692023" y="914400"/>
                  </a:lnTo>
                  <a:lnTo>
                    <a:pt x="692023" y="1121410"/>
                  </a:lnTo>
                  <a:lnTo>
                    <a:pt x="548386" y="1121410"/>
                  </a:lnTo>
                  <a:lnTo>
                    <a:pt x="800100" y="1371600"/>
                  </a:lnTo>
                  <a:lnTo>
                    <a:pt x="1051814" y="1121410"/>
                  </a:lnTo>
                  <a:lnTo>
                    <a:pt x="908050" y="1121410"/>
                  </a:lnTo>
                  <a:lnTo>
                    <a:pt x="908050" y="914400"/>
                  </a:lnTo>
                  <a:lnTo>
                    <a:pt x="1600199" y="914400"/>
                  </a:lnTo>
                  <a:lnTo>
                    <a:pt x="1600199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479161" y="2708529"/>
              <a:ext cx="1600200" cy="1371600"/>
            </a:xfrm>
            <a:custGeom>
              <a:avLst/>
              <a:gdLst/>
              <a:ahLst/>
              <a:cxnLst/>
              <a:rect l="l" t="t" r="r" b="b"/>
              <a:pathLst>
                <a:path w="1600200" h="1371600">
                  <a:moveTo>
                    <a:pt x="0" y="0"/>
                  </a:moveTo>
                  <a:lnTo>
                    <a:pt x="1600199" y="0"/>
                  </a:lnTo>
                  <a:lnTo>
                    <a:pt x="1600199" y="914400"/>
                  </a:lnTo>
                  <a:lnTo>
                    <a:pt x="908050" y="914400"/>
                  </a:lnTo>
                  <a:lnTo>
                    <a:pt x="908050" y="1121410"/>
                  </a:lnTo>
                  <a:lnTo>
                    <a:pt x="1051814" y="1121410"/>
                  </a:lnTo>
                  <a:lnTo>
                    <a:pt x="800100" y="1371600"/>
                  </a:lnTo>
                  <a:lnTo>
                    <a:pt x="548386" y="1121410"/>
                  </a:lnTo>
                  <a:lnTo>
                    <a:pt x="692023" y="1121410"/>
                  </a:lnTo>
                  <a:lnTo>
                    <a:pt x="692023" y="914400"/>
                  </a:lnTo>
                  <a:lnTo>
                    <a:pt x="0" y="914400"/>
                  </a:lnTo>
                  <a:lnTo>
                    <a:pt x="0" y="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7624403" y="2740152"/>
            <a:ext cx="1494367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5440" marR="5080" indent="-333375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663300"/>
                </a:solidFill>
                <a:latin typeface="Tahoma"/>
                <a:cs typeface="Tahoma"/>
              </a:rPr>
              <a:t>Амф</a:t>
            </a:r>
            <a:r>
              <a:rPr sz="1600" b="1" spc="-5" dirty="0">
                <a:solidFill>
                  <a:srgbClr val="663300"/>
                </a:solidFill>
                <a:latin typeface="Tahoma"/>
                <a:cs typeface="Tahoma"/>
              </a:rPr>
              <a:t>о</a:t>
            </a:r>
            <a:r>
              <a:rPr sz="1600" b="1" spc="5" dirty="0">
                <a:solidFill>
                  <a:srgbClr val="663300"/>
                </a:solidFill>
                <a:latin typeface="Tahoma"/>
                <a:cs typeface="Tahoma"/>
              </a:rPr>
              <a:t>л</a:t>
            </a:r>
            <a:r>
              <a:rPr sz="1600" b="1" dirty="0">
                <a:solidFill>
                  <a:srgbClr val="663300"/>
                </a:solidFill>
                <a:latin typeface="Tahoma"/>
                <a:cs typeface="Tahoma"/>
              </a:rPr>
              <a:t>ітні  </a:t>
            </a:r>
            <a:r>
              <a:rPr sz="1600" b="1" spc="-5" dirty="0">
                <a:solidFill>
                  <a:srgbClr val="663300"/>
                </a:solidFill>
                <a:latin typeface="Tahoma"/>
                <a:cs typeface="Tahoma"/>
              </a:rPr>
              <a:t>ПАР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545071" y="4181856"/>
            <a:ext cx="3657600" cy="1657249"/>
          </a:xfrm>
          <a:prstGeom prst="rect">
            <a:avLst/>
          </a:prstGeom>
          <a:solidFill>
            <a:srgbClr val="FFE9BC"/>
          </a:solidFill>
          <a:ln w="6096">
            <a:solidFill>
              <a:srgbClr val="000000"/>
            </a:solidFill>
          </a:ln>
        </p:spPr>
        <p:txBody>
          <a:bodyPr vert="horz" wrap="square" lIns="0" tIns="4254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35"/>
              </a:spcBef>
            </a:pP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ПА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Р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,</a:t>
            </a:r>
            <a:endParaRPr sz="14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05"/>
              </a:spcBef>
            </a:pP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які містять</a:t>
            </a:r>
            <a:r>
              <a:rPr sz="1400" spc="-80" dirty="0">
                <a:solidFill>
                  <a:srgbClr val="663300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663300"/>
                </a:solidFill>
                <a:latin typeface="Arial"/>
                <a:cs typeface="Arial"/>
              </a:rPr>
              <a:t>одночасно</a:t>
            </a:r>
            <a:endParaRPr sz="14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05"/>
              </a:spcBef>
            </a:pP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ам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ногрупу</a:t>
            </a:r>
            <a:r>
              <a:rPr sz="1400" spc="15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з</a:t>
            </a:r>
            <a:endParaRPr sz="1400" dirty="0">
              <a:latin typeface="Arial"/>
              <a:cs typeface="Arial"/>
            </a:endParaRPr>
          </a:p>
          <a:p>
            <a:pPr marL="135255" marR="127000" algn="ctr">
              <a:lnSpc>
                <a:spcPct val="130000"/>
              </a:lnSpc>
            </a:pP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сульфо</a:t>
            </a:r>
            <a:r>
              <a:rPr sz="1400" spc="-10" dirty="0">
                <a:solidFill>
                  <a:srgbClr val="663300"/>
                </a:solidFill>
                <a:latin typeface="Arial"/>
                <a:cs typeface="Arial"/>
              </a:rPr>
              <a:t>е</a:t>
            </a: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ф</a:t>
            </a:r>
            <a:r>
              <a:rPr sz="1400" spc="-10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рно</a:t>
            </a:r>
            <a:r>
              <a:rPr sz="1400" spc="-10" dirty="0">
                <a:solidFill>
                  <a:srgbClr val="663300"/>
                </a:solidFill>
                <a:latin typeface="Arial"/>
                <a:cs typeface="Arial"/>
              </a:rPr>
              <a:t>ю</a:t>
            </a: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, 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карбоксильно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ю  або </a:t>
            </a: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сульфатно</a:t>
            </a:r>
            <a:r>
              <a:rPr sz="1400" spc="-10" dirty="0">
                <a:solidFill>
                  <a:srgbClr val="663300"/>
                </a:solidFill>
                <a:latin typeface="Arial"/>
                <a:cs typeface="Arial"/>
              </a:rPr>
              <a:t>ю</a:t>
            </a:r>
            <a:r>
              <a:rPr sz="1400" spc="-150" dirty="0">
                <a:solidFill>
                  <a:srgbClr val="6633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групами</a:t>
            </a:r>
            <a:endParaRPr sz="14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05"/>
              </a:spcBef>
            </a:pPr>
            <a:r>
              <a:rPr sz="1400" i="1" spc="-5" dirty="0">
                <a:solidFill>
                  <a:srgbClr val="663300"/>
                </a:solidFill>
                <a:latin typeface="Calibri"/>
                <a:cs typeface="Calibri"/>
              </a:rPr>
              <a:t>(напр. бетаїн,</a:t>
            </a:r>
            <a:r>
              <a:rPr sz="1400" i="1" spc="-15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400" i="1" spc="-10" dirty="0">
                <a:solidFill>
                  <a:srgbClr val="663300"/>
                </a:solidFill>
                <a:latin typeface="Calibri"/>
                <a:cs typeface="Calibri"/>
              </a:rPr>
              <a:t>лецитин)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21" name="Заголовок 20"/>
          <p:cNvSpPr>
            <a:spLocks noGrp="1"/>
          </p:cNvSpPr>
          <p:nvPr>
            <p:ph type="title"/>
          </p:nvPr>
        </p:nvSpPr>
        <p:spPr>
          <a:xfrm>
            <a:off x="327983" y="-53916"/>
            <a:ext cx="11175013" cy="86335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43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48533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06400" y="270993"/>
            <a:ext cx="11480800" cy="785471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847850" marR="5080" indent="-1835150">
              <a:lnSpc>
                <a:spcPts val="2880"/>
              </a:lnSpc>
              <a:spcBef>
                <a:spcPts val="325"/>
              </a:spcBef>
            </a:pPr>
            <a:r>
              <a:rPr spc="-50" dirty="0"/>
              <a:t>3. </a:t>
            </a:r>
            <a:r>
              <a:rPr spc="-75" dirty="0"/>
              <a:t>ХАРАКТЕРИСТИКА </a:t>
            </a:r>
            <a:r>
              <a:rPr spc="-50" dirty="0"/>
              <a:t>І </a:t>
            </a:r>
            <a:r>
              <a:rPr spc="-80" dirty="0"/>
              <a:t>КЛАСИФІКАЦІЯ  </a:t>
            </a:r>
            <a:r>
              <a:rPr spc="-75" dirty="0"/>
              <a:t>ЕМУЛЬГАТОРІВ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485643" y="4496181"/>
            <a:ext cx="2219960" cy="475771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322580" marR="307975" indent="-8890">
              <a:lnSpc>
                <a:spcPct val="100000"/>
              </a:lnSpc>
              <a:spcBef>
                <a:spcPts val="350"/>
              </a:spcBef>
            </a:pP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механізм</a:t>
            </a:r>
            <a:r>
              <a:rPr sz="1400" spc="-5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їх  стабілізац</a:t>
            </a:r>
            <a:r>
              <a:rPr sz="1400" dirty="0">
                <a:solidFill>
                  <a:srgbClr val="663300"/>
                </a:solidFill>
                <a:latin typeface="Verdana"/>
                <a:cs typeface="Verdana"/>
              </a:rPr>
              <a:t>і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ї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25315" y="5262753"/>
            <a:ext cx="1938867" cy="276358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60325" rIns="0" bIns="0" rtlCol="0">
            <a:spAutoFit/>
          </a:bodyPr>
          <a:lstStyle/>
          <a:p>
            <a:pPr marL="194945">
              <a:lnSpc>
                <a:spcPct val="100000"/>
              </a:lnSpc>
              <a:spcBef>
                <a:spcPts val="475"/>
              </a:spcBef>
            </a:pP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токсичність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98971" y="5458586"/>
            <a:ext cx="1990513" cy="275717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59690" rIns="0" bIns="0" rtlCol="0">
            <a:spAutoFit/>
          </a:bodyPr>
          <a:lstStyle/>
          <a:p>
            <a:pPr marL="154305">
              <a:lnSpc>
                <a:spcPct val="100000"/>
              </a:lnSpc>
              <a:spcBef>
                <a:spcPts val="470"/>
              </a:spcBef>
            </a:pP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величину</a:t>
            </a:r>
            <a:r>
              <a:rPr sz="1400" spc="-1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рН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71772" y="1773554"/>
            <a:ext cx="3909907" cy="386644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 algn="ctr">
              <a:lnSpc>
                <a:spcPts val="1510"/>
              </a:lnSpc>
              <a:spcBef>
                <a:spcPts val="15"/>
              </a:spcBef>
            </a:pP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структурою</a:t>
            </a:r>
            <a:r>
              <a:rPr sz="1400" spc="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та</a:t>
            </a:r>
            <a:endParaRPr sz="1400">
              <a:latin typeface="Verdana"/>
              <a:cs typeface="Verdana"/>
            </a:endParaRPr>
          </a:p>
          <a:p>
            <a:pPr algn="ctr">
              <a:lnSpc>
                <a:spcPts val="1510"/>
              </a:lnSpc>
            </a:pP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властивостями</a:t>
            </a:r>
            <a:r>
              <a:rPr sz="1400" spc="1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молекул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24115" y="2316860"/>
            <a:ext cx="3068320" cy="216726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 marL="519430">
              <a:lnSpc>
                <a:spcPct val="100000"/>
              </a:lnSpc>
              <a:spcBef>
                <a:spcPts val="10"/>
              </a:spcBef>
            </a:pP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механізмом</a:t>
            </a:r>
            <a:r>
              <a:rPr sz="140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дії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68339" y="2895980"/>
            <a:ext cx="3747347" cy="217367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 marL="287655">
              <a:lnSpc>
                <a:spcPct val="100000"/>
              </a:lnSpc>
              <a:spcBef>
                <a:spcPts val="15"/>
              </a:spcBef>
            </a:pP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медичним</a:t>
            </a:r>
            <a:r>
              <a:rPr sz="1400" spc="1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призначенням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083804" y="4496181"/>
            <a:ext cx="2462107" cy="733406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22225" rIns="0" bIns="0" rtlCol="0">
            <a:spAutoFit/>
          </a:bodyPr>
          <a:lstStyle/>
          <a:p>
            <a:pPr marL="356235" marR="347345" indent="-635" algn="ctr">
              <a:lnSpc>
                <a:spcPct val="110000"/>
              </a:lnSpc>
              <a:spcBef>
                <a:spcPts val="175"/>
              </a:spcBef>
            </a:pP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хімічну 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сумісність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з  лікарськими 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речовинами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705096" y="4335780"/>
            <a:ext cx="629073" cy="542925"/>
          </a:xfrm>
          <a:custGeom>
            <a:avLst/>
            <a:gdLst/>
            <a:ahLst/>
            <a:cxnLst/>
            <a:rect l="l" t="t" r="r" b="b"/>
            <a:pathLst>
              <a:path w="471804" h="542925">
                <a:moveTo>
                  <a:pt x="471677" y="0"/>
                </a:moveTo>
                <a:lnTo>
                  <a:pt x="330326" y="0"/>
                </a:lnTo>
                <a:lnTo>
                  <a:pt x="330326" y="237109"/>
                </a:lnTo>
                <a:lnTo>
                  <a:pt x="320115" y="265576"/>
                </a:lnTo>
                <a:lnTo>
                  <a:pt x="292258" y="288829"/>
                </a:lnTo>
                <a:lnTo>
                  <a:pt x="250924" y="304510"/>
                </a:lnTo>
                <a:lnTo>
                  <a:pt x="200278" y="310261"/>
                </a:lnTo>
                <a:lnTo>
                  <a:pt x="141350" y="310261"/>
                </a:lnTo>
                <a:lnTo>
                  <a:pt x="141350" y="237109"/>
                </a:lnTo>
                <a:lnTo>
                  <a:pt x="0" y="389890"/>
                </a:lnTo>
                <a:lnTo>
                  <a:pt x="141350" y="542544"/>
                </a:lnTo>
                <a:lnTo>
                  <a:pt x="141350" y="469392"/>
                </a:lnTo>
                <a:lnTo>
                  <a:pt x="200278" y="469392"/>
                </a:lnTo>
                <a:lnTo>
                  <a:pt x="249055" y="465649"/>
                </a:lnTo>
                <a:lnTo>
                  <a:pt x="294966" y="454857"/>
                </a:lnTo>
                <a:lnTo>
                  <a:pt x="337246" y="437674"/>
                </a:lnTo>
                <a:lnTo>
                  <a:pt x="375125" y="414756"/>
                </a:lnTo>
                <a:lnTo>
                  <a:pt x="407838" y="386759"/>
                </a:lnTo>
                <a:lnTo>
                  <a:pt x="434617" y="354339"/>
                </a:lnTo>
                <a:lnTo>
                  <a:pt x="454695" y="318153"/>
                </a:lnTo>
                <a:lnTo>
                  <a:pt x="467304" y="278857"/>
                </a:lnTo>
                <a:lnTo>
                  <a:pt x="471677" y="237109"/>
                </a:lnTo>
                <a:lnTo>
                  <a:pt x="471677" y="0"/>
                </a:lnTo>
                <a:close/>
              </a:path>
            </a:pathLst>
          </a:custGeom>
          <a:solidFill>
            <a:srgbClr val="66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359905" y="4335780"/>
            <a:ext cx="674793" cy="542925"/>
          </a:xfrm>
          <a:custGeom>
            <a:avLst/>
            <a:gdLst/>
            <a:ahLst/>
            <a:cxnLst/>
            <a:rect l="l" t="t" r="r" b="b"/>
            <a:pathLst>
              <a:path w="506095" h="542925">
                <a:moveTo>
                  <a:pt x="151637" y="0"/>
                </a:moveTo>
                <a:lnTo>
                  <a:pt x="0" y="0"/>
                </a:lnTo>
                <a:lnTo>
                  <a:pt x="0" y="237109"/>
                </a:lnTo>
                <a:lnTo>
                  <a:pt x="4689" y="278857"/>
                </a:lnTo>
                <a:lnTo>
                  <a:pt x="18208" y="318153"/>
                </a:lnTo>
                <a:lnTo>
                  <a:pt x="39736" y="354339"/>
                </a:lnTo>
                <a:lnTo>
                  <a:pt x="68452" y="386759"/>
                </a:lnTo>
                <a:lnTo>
                  <a:pt x="103533" y="414756"/>
                </a:lnTo>
                <a:lnTo>
                  <a:pt x="144159" y="437674"/>
                </a:lnTo>
                <a:lnTo>
                  <a:pt x="189506" y="454857"/>
                </a:lnTo>
                <a:lnTo>
                  <a:pt x="238755" y="465649"/>
                </a:lnTo>
                <a:lnTo>
                  <a:pt x="291084" y="469392"/>
                </a:lnTo>
                <a:lnTo>
                  <a:pt x="354330" y="469392"/>
                </a:lnTo>
                <a:lnTo>
                  <a:pt x="354330" y="542544"/>
                </a:lnTo>
                <a:lnTo>
                  <a:pt x="505968" y="389890"/>
                </a:lnTo>
                <a:lnTo>
                  <a:pt x="354330" y="237109"/>
                </a:lnTo>
                <a:lnTo>
                  <a:pt x="354330" y="310261"/>
                </a:lnTo>
                <a:lnTo>
                  <a:pt x="291084" y="310261"/>
                </a:lnTo>
                <a:lnTo>
                  <a:pt x="236827" y="304510"/>
                </a:lnTo>
                <a:lnTo>
                  <a:pt x="192500" y="288829"/>
                </a:lnTo>
                <a:lnTo>
                  <a:pt x="162603" y="265576"/>
                </a:lnTo>
                <a:lnTo>
                  <a:pt x="151637" y="237109"/>
                </a:lnTo>
                <a:lnTo>
                  <a:pt x="151637" y="0"/>
                </a:lnTo>
                <a:close/>
              </a:path>
            </a:pathLst>
          </a:custGeom>
          <a:solidFill>
            <a:srgbClr val="66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828536" y="4335780"/>
            <a:ext cx="387773" cy="1012825"/>
          </a:xfrm>
          <a:custGeom>
            <a:avLst/>
            <a:gdLst/>
            <a:ahLst/>
            <a:cxnLst/>
            <a:rect l="l" t="t" r="r" b="b"/>
            <a:pathLst>
              <a:path w="290829" h="1012825">
                <a:moveTo>
                  <a:pt x="217805" y="0"/>
                </a:moveTo>
                <a:lnTo>
                  <a:pt x="72517" y="0"/>
                </a:lnTo>
                <a:lnTo>
                  <a:pt x="72517" y="759714"/>
                </a:lnTo>
                <a:lnTo>
                  <a:pt x="0" y="759714"/>
                </a:lnTo>
                <a:lnTo>
                  <a:pt x="145161" y="1012698"/>
                </a:lnTo>
                <a:lnTo>
                  <a:pt x="290322" y="759714"/>
                </a:lnTo>
                <a:lnTo>
                  <a:pt x="217805" y="759714"/>
                </a:lnTo>
                <a:lnTo>
                  <a:pt x="217805" y="0"/>
                </a:lnTo>
                <a:close/>
              </a:path>
            </a:pathLst>
          </a:custGeom>
          <a:solidFill>
            <a:srgbClr val="66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478272" y="4335779"/>
            <a:ext cx="385233" cy="795020"/>
          </a:xfrm>
          <a:custGeom>
            <a:avLst/>
            <a:gdLst/>
            <a:ahLst/>
            <a:cxnLst/>
            <a:rect l="l" t="t" r="r" b="b"/>
            <a:pathLst>
              <a:path w="288925" h="795020">
                <a:moveTo>
                  <a:pt x="216662" y="0"/>
                </a:moveTo>
                <a:lnTo>
                  <a:pt x="72262" y="0"/>
                </a:lnTo>
                <a:lnTo>
                  <a:pt x="72262" y="596011"/>
                </a:lnTo>
                <a:lnTo>
                  <a:pt x="0" y="596011"/>
                </a:lnTo>
                <a:lnTo>
                  <a:pt x="144399" y="794766"/>
                </a:lnTo>
                <a:lnTo>
                  <a:pt x="288798" y="596011"/>
                </a:lnTo>
                <a:lnTo>
                  <a:pt x="216662" y="596011"/>
                </a:lnTo>
                <a:lnTo>
                  <a:pt x="216662" y="0"/>
                </a:lnTo>
                <a:close/>
              </a:path>
            </a:pathLst>
          </a:custGeom>
          <a:solidFill>
            <a:srgbClr val="66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753863" y="2243327"/>
            <a:ext cx="144780" cy="290830"/>
          </a:xfrm>
          <a:custGeom>
            <a:avLst/>
            <a:gdLst/>
            <a:ahLst/>
            <a:cxnLst/>
            <a:rect l="l" t="t" r="r" b="b"/>
            <a:pathLst>
              <a:path w="108585" h="290830">
                <a:moveTo>
                  <a:pt x="54101" y="0"/>
                </a:moveTo>
                <a:lnTo>
                  <a:pt x="0" y="72771"/>
                </a:lnTo>
                <a:lnTo>
                  <a:pt x="27050" y="72771"/>
                </a:lnTo>
                <a:lnTo>
                  <a:pt x="27050" y="290322"/>
                </a:lnTo>
                <a:lnTo>
                  <a:pt x="81152" y="290322"/>
                </a:lnTo>
                <a:lnTo>
                  <a:pt x="81152" y="72771"/>
                </a:lnTo>
                <a:lnTo>
                  <a:pt x="108203" y="72771"/>
                </a:lnTo>
                <a:lnTo>
                  <a:pt x="54101" y="0"/>
                </a:lnTo>
                <a:close/>
              </a:path>
            </a:pathLst>
          </a:custGeom>
          <a:solidFill>
            <a:srgbClr val="66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093207" y="2533650"/>
            <a:ext cx="1930400" cy="181610"/>
          </a:xfrm>
          <a:custGeom>
            <a:avLst/>
            <a:gdLst/>
            <a:ahLst/>
            <a:cxnLst/>
            <a:rect l="l" t="t" r="r" b="b"/>
            <a:pathLst>
              <a:path w="1447800" h="181610">
                <a:moveTo>
                  <a:pt x="1304036" y="0"/>
                </a:moveTo>
                <a:lnTo>
                  <a:pt x="1304036" y="60451"/>
                </a:lnTo>
                <a:lnTo>
                  <a:pt x="0" y="60451"/>
                </a:lnTo>
                <a:lnTo>
                  <a:pt x="0" y="120903"/>
                </a:lnTo>
                <a:lnTo>
                  <a:pt x="1304036" y="120903"/>
                </a:lnTo>
                <a:lnTo>
                  <a:pt x="1304036" y="181355"/>
                </a:lnTo>
                <a:lnTo>
                  <a:pt x="1447800" y="90677"/>
                </a:lnTo>
                <a:lnTo>
                  <a:pt x="1304036" y="0"/>
                </a:lnTo>
                <a:close/>
              </a:path>
            </a:pathLst>
          </a:custGeom>
          <a:solidFill>
            <a:srgbClr val="66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485644" y="3040760"/>
            <a:ext cx="2849033" cy="377026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 marL="577215" marR="568960" indent="93345">
              <a:lnSpc>
                <a:spcPts val="1340"/>
              </a:lnSpc>
              <a:spcBef>
                <a:spcPts val="340"/>
              </a:spcBef>
            </a:pP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способом 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отрима</a:t>
            </a:r>
            <a:r>
              <a:rPr sz="1400" spc="-15" dirty="0">
                <a:solidFill>
                  <a:srgbClr val="663300"/>
                </a:solidFill>
                <a:latin typeface="Verdana"/>
                <a:cs typeface="Verdana"/>
              </a:rPr>
              <a:t>н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ня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041392" y="2712973"/>
            <a:ext cx="685800" cy="311150"/>
          </a:xfrm>
          <a:custGeom>
            <a:avLst/>
            <a:gdLst/>
            <a:ahLst/>
            <a:cxnLst/>
            <a:rect l="l" t="t" r="r" b="b"/>
            <a:pathLst>
              <a:path w="514350" h="311150">
                <a:moveTo>
                  <a:pt x="24383" y="0"/>
                </a:moveTo>
                <a:lnTo>
                  <a:pt x="0" y="42163"/>
                </a:lnTo>
                <a:lnTo>
                  <a:pt x="392938" y="268986"/>
                </a:lnTo>
                <a:lnTo>
                  <a:pt x="377697" y="295401"/>
                </a:lnTo>
                <a:lnTo>
                  <a:pt x="513968" y="310768"/>
                </a:lnTo>
                <a:lnTo>
                  <a:pt x="432434" y="200533"/>
                </a:lnTo>
                <a:lnTo>
                  <a:pt x="417194" y="226822"/>
                </a:lnTo>
                <a:lnTo>
                  <a:pt x="24383" y="0"/>
                </a:lnTo>
                <a:close/>
              </a:path>
            </a:pathLst>
          </a:custGeom>
          <a:solidFill>
            <a:srgbClr val="66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53863" y="2785873"/>
            <a:ext cx="144271" cy="217931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1495890" y="2227834"/>
            <a:ext cx="2410460" cy="518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663300"/>
                </a:solidFill>
                <a:latin typeface="Calibri"/>
                <a:cs typeface="Calibri"/>
              </a:rPr>
              <a:t>Емульгатори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600" b="1" spc="-10" dirty="0">
                <a:solidFill>
                  <a:srgbClr val="663300"/>
                </a:solidFill>
                <a:latin typeface="Arial"/>
                <a:cs typeface="Arial"/>
              </a:rPr>
              <a:t>Класифікують</a:t>
            </a:r>
            <a:r>
              <a:rPr sz="1600" b="1" spc="-40" dirty="0">
                <a:solidFill>
                  <a:srgbClr val="66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663300"/>
                </a:solidFill>
                <a:latin typeface="Arial"/>
                <a:cs typeface="Arial"/>
              </a:rPr>
              <a:t>за:</a:t>
            </a:r>
            <a:endParaRPr sz="16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417823" y="3882645"/>
            <a:ext cx="4919133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663300"/>
                </a:solidFill>
                <a:latin typeface="Calibri"/>
                <a:cs typeface="Calibri"/>
              </a:rPr>
              <a:t>ПРИ </a:t>
            </a:r>
            <a:r>
              <a:rPr sz="1600" b="1" spc="-5" dirty="0">
                <a:solidFill>
                  <a:srgbClr val="663300"/>
                </a:solidFill>
                <a:latin typeface="Calibri"/>
                <a:cs typeface="Calibri"/>
              </a:rPr>
              <a:t>ВИБОРІ </a:t>
            </a:r>
            <a:r>
              <a:rPr sz="1600" b="1" spc="-35" dirty="0">
                <a:solidFill>
                  <a:srgbClr val="663300"/>
                </a:solidFill>
                <a:latin typeface="Calibri"/>
                <a:cs typeface="Calibri"/>
              </a:rPr>
              <a:t>ЕМУЛЬГАТОРІВ</a:t>
            </a:r>
            <a:r>
              <a:rPr sz="1600" b="1" spc="-45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b="1" spc="-25" dirty="0">
                <a:solidFill>
                  <a:srgbClr val="663300"/>
                </a:solidFill>
                <a:latin typeface="Calibri"/>
                <a:cs typeface="Calibri"/>
              </a:rPr>
              <a:t>ВРАХОВУЮТЬ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44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42439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1" y="152401"/>
            <a:ext cx="4042956" cy="514158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200" y="5249008"/>
            <a:ext cx="1750541" cy="1143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1" y="152400"/>
            <a:ext cx="7416800" cy="4191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973" y="4432944"/>
            <a:ext cx="7234751" cy="2425057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45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580961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752601" y="291846"/>
            <a:ext cx="8716433" cy="1042035"/>
            <a:chOff x="1314450" y="291845"/>
            <a:chExt cx="6537325" cy="104203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14450" y="291845"/>
              <a:ext cx="6537198" cy="67589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49345" y="657605"/>
              <a:ext cx="2955798" cy="675894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305222" y="1445259"/>
            <a:ext cx="9854353" cy="13030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i="1" dirty="0">
                <a:solidFill>
                  <a:srgbClr val="A40020"/>
                </a:solidFill>
                <a:latin typeface="Verdana"/>
                <a:cs typeface="Verdana"/>
              </a:rPr>
              <a:t>Тип </a:t>
            </a:r>
            <a:r>
              <a:rPr sz="1600" b="1" i="1" spc="-5" dirty="0">
                <a:solidFill>
                  <a:srgbClr val="A40020"/>
                </a:solidFill>
                <a:latin typeface="Verdana"/>
                <a:cs typeface="Verdana"/>
              </a:rPr>
              <a:t>емульсії, </a:t>
            </a:r>
            <a:r>
              <a:rPr sz="1600" b="1" i="1" dirty="0">
                <a:solidFill>
                  <a:srgbClr val="A40020"/>
                </a:solidFill>
                <a:latin typeface="Verdana"/>
                <a:cs typeface="Verdana"/>
              </a:rPr>
              <a:t>яка утворюється, </a:t>
            </a:r>
            <a:r>
              <a:rPr sz="1600" spc="-5" dirty="0">
                <a:solidFill>
                  <a:srgbClr val="A40020"/>
                </a:solidFill>
                <a:latin typeface="Verdana"/>
                <a:cs typeface="Verdana"/>
              </a:rPr>
              <a:t>залежить </a:t>
            </a:r>
            <a:r>
              <a:rPr sz="1600" dirty="0">
                <a:solidFill>
                  <a:srgbClr val="A40020"/>
                </a:solidFill>
                <a:latin typeface="Verdana"/>
                <a:cs typeface="Verdana"/>
              </a:rPr>
              <a:t>від</a:t>
            </a:r>
            <a:r>
              <a:rPr sz="1600" spc="-15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A40020"/>
                </a:solidFill>
                <a:latin typeface="Verdana"/>
                <a:cs typeface="Verdana"/>
              </a:rPr>
              <a:t>розчинності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rgbClr val="A40020"/>
                </a:solidFill>
                <a:latin typeface="Verdana"/>
                <a:cs typeface="Verdana"/>
              </a:rPr>
              <a:t>емульгатору у </a:t>
            </a:r>
            <a:r>
              <a:rPr sz="1600" spc="-5" dirty="0">
                <a:solidFill>
                  <a:srgbClr val="A40020"/>
                </a:solidFill>
                <a:latin typeface="Verdana"/>
                <a:cs typeface="Verdana"/>
              </a:rPr>
              <a:t>тій </a:t>
            </a:r>
            <a:r>
              <a:rPr sz="1600" dirty="0">
                <a:solidFill>
                  <a:srgbClr val="A40020"/>
                </a:solidFill>
                <a:latin typeface="Verdana"/>
                <a:cs typeface="Verdana"/>
              </a:rPr>
              <a:t>або </a:t>
            </a:r>
            <a:r>
              <a:rPr sz="1600" spc="-5" dirty="0">
                <a:solidFill>
                  <a:srgbClr val="A40020"/>
                </a:solidFill>
                <a:latin typeface="Verdana"/>
                <a:cs typeface="Verdana"/>
              </a:rPr>
              <a:t>іншій </a:t>
            </a:r>
            <a:r>
              <a:rPr sz="1600" dirty="0">
                <a:solidFill>
                  <a:srgbClr val="A40020"/>
                </a:solidFill>
                <a:latin typeface="Verdana"/>
                <a:cs typeface="Verdana"/>
              </a:rPr>
              <a:t>фазі. Дисперсійним </a:t>
            </a:r>
            <a:r>
              <a:rPr sz="1600" spc="-5" dirty="0">
                <a:solidFill>
                  <a:srgbClr val="A40020"/>
                </a:solidFill>
                <a:latin typeface="Verdana"/>
                <a:cs typeface="Verdana"/>
              </a:rPr>
              <a:t>середовищем стає</a:t>
            </a:r>
            <a:r>
              <a:rPr sz="1600" spc="-50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A40020"/>
                </a:solidFill>
                <a:latin typeface="Verdana"/>
                <a:cs typeface="Verdana"/>
              </a:rPr>
              <a:t>та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600" spc="-5" dirty="0">
                <a:solidFill>
                  <a:srgbClr val="A40020"/>
                </a:solidFill>
                <a:latin typeface="Verdana"/>
                <a:cs typeface="Verdana"/>
              </a:rPr>
              <a:t>фаза, </a:t>
            </a:r>
            <a:r>
              <a:rPr sz="1600" dirty="0">
                <a:solidFill>
                  <a:srgbClr val="A40020"/>
                </a:solidFill>
                <a:latin typeface="Verdana"/>
                <a:cs typeface="Verdana"/>
              </a:rPr>
              <a:t>в якій </a:t>
            </a:r>
            <a:r>
              <a:rPr sz="1600" spc="-5" dirty="0">
                <a:solidFill>
                  <a:srgbClr val="A40020"/>
                </a:solidFill>
                <a:latin typeface="Verdana"/>
                <a:cs typeface="Verdana"/>
              </a:rPr>
              <a:t>емульгатор здебільшого</a:t>
            </a:r>
            <a:r>
              <a:rPr sz="1600" spc="-15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A40020"/>
                </a:solidFill>
                <a:latin typeface="Verdana"/>
                <a:cs typeface="Verdana"/>
              </a:rPr>
              <a:t>розчиняється.</a:t>
            </a:r>
            <a:endParaRPr sz="1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b="1" i="1" spc="-5" dirty="0">
                <a:solidFill>
                  <a:srgbClr val="A40020"/>
                </a:solidFill>
                <a:latin typeface="Verdana"/>
                <a:cs typeface="Verdana"/>
              </a:rPr>
              <a:t>Для отримання стійких</a:t>
            </a:r>
            <a:r>
              <a:rPr sz="1600" b="1" i="1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600" b="1" i="1" spc="-5" dirty="0">
                <a:solidFill>
                  <a:srgbClr val="A40020"/>
                </a:solidFill>
                <a:latin typeface="Verdana"/>
                <a:cs typeface="Verdana"/>
              </a:rPr>
              <a:t>емульсій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95780" y="2853308"/>
            <a:ext cx="2286000" cy="290464"/>
          </a:xfrm>
          <a:prstGeom prst="rect">
            <a:avLst/>
          </a:prstGeom>
          <a:solidFill>
            <a:srgbClr val="FFE9BC"/>
          </a:solidFill>
          <a:ln w="9905">
            <a:solidFill>
              <a:srgbClr val="00000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371475">
              <a:lnSpc>
                <a:spcPct val="100000"/>
              </a:lnSpc>
              <a:spcBef>
                <a:spcPts val="345"/>
              </a:spcBef>
            </a:pPr>
            <a:r>
              <a:rPr sz="1600" spc="-5" dirty="0">
                <a:solidFill>
                  <a:srgbClr val="A40020"/>
                </a:solidFill>
                <a:latin typeface="Verdana"/>
                <a:cs typeface="Verdana"/>
              </a:rPr>
              <a:t>Типу</a:t>
            </a:r>
            <a:r>
              <a:rPr sz="1600" spc="-15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A40020"/>
                </a:solidFill>
                <a:latin typeface="Verdana"/>
                <a:cs typeface="Verdana"/>
              </a:rPr>
              <a:t>О/В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83907" y="2853308"/>
            <a:ext cx="2286000" cy="290464"/>
          </a:xfrm>
          <a:prstGeom prst="rect">
            <a:avLst/>
          </a:prstGeom>
          <a:solidFill>
            <a:srgbClr val="FFE9BC"/>
          </a:solidFill>
          <a:ln w="9905">
            <a:solidFill>
              <a:srgbClr val="00000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372110">
              <a:lnSpc>
                <a:spcPct val="100000"/>
              </a:lnSpc>
              <a:spcBef>
                <a:spcPts val="345"/>
              </a:spcBef>
            </a:pPr>
            <a:r>
              <a:rPr sz="1600" spc="-5" dirty="0">
                <a:solidFill>
                  <a:srgbClr val="A40020"/>
                </a:solidFill>
                <a:latin typeface="Verdana"/>
                <a:cs typeface="Verdana"/>
              </a:rPr>
              <a:t>Типу</a:t>
            </a:r>
            <a:r>
              <a:rPr sz="1600" spc="-15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A40020"/>
                </a:solidFill>
                <a:latin typeface="Verdana"/>
                <a:cs typeface="Verdana"/>
              </a:rPr>
              <a:t>В/О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81423" y="2884932"/>
            <a:ext cx="2302933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застосовують:</a:t>
            </a:r>
            <a:endParaRPr sz="1800">
              <a:latin typeface="Verdana"/>
              <a:cs typeface="Verdana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700616" y="3343212"/>
          <a:ext cx="10848338" cy="30941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76333"/>
                <a:gridCol w="5472005"/>
              </a:tblGrid>
              <a:tr h="862076">
                <a:tc>
                  <a:txBody>
                    <a:bodyPr/>
                    <a:lstStyle/>
                    <a:p>
                      <a:pPr marL="1243330" marR="434340" indent="-801370">
                        <a:lnSpc>
                          <a:spcPts val="2280"/>
                        </a:lnSpc>
                        <a:spcBef>
                          <a:spcPts val="425"/>
                        </a:spcBef>
                      </a:pPr>
                      <a:r>
                        <a:rPr sz="2000" b="1" i="1" spc="-5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гідрофільні </a:t>
                      </a:r>
                      <a:r>
                        <a:rPr sz="2000" b="1" i="1" spc="-6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емульгатори  </a:t>
                      </a:r>
                      <a:r>
                        <a:rPr sz="2000" b="1" i="1" spc="-5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(з </a:t>
                      </a:r>
                      <a:r>
                        <a:rPr sz="2000" b="1" i="1" spc="-70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ГЛБ</a:t>
                      </a:r>
                      <a:r>
                        <a:rPr sz="2000" b="1" i="1" spc="-2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b="1" i="1" spc="-5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8-18)</a:t>
                      </a:r>
                      <a:endParaRPr sz="2000" dirty="0">
                        <a:latin typeface="Tahoma"/>
                        <a:cs typeface="Tahoma"/>
                      </a:endParaRPr>
                    </a:p>
                  </a:txBody>
                  <a:tcPr marL="0" marR="0" marT="53975" marB="0">
                    <a:lnL w="28575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28575">
                      <a:solidFill>
                        <a:srgbClr val="663300"/>
                      </a:solidFill>
                      <a:prstDash val="solid"/>
                    </a:lnT>
                    <a:lnB w="1270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marL="1356360" marR="511809" indent="-835660">
                        <a:lnSpc>
                          <a:spcPts val="2280"/>
                        </a:lnSpc>
                        <a:spcBef>
                          <a:spcPts val="425"/>
                        </a:spcBef>
                      </a:pPr>
                      <a:r>
                        <a:rPr sz="2000" b="1" i="1" spc="-6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Ліпофільні </a:t>
                      </a:r>
                      <a:r>
                        <a:rPr sz="2000" b="1" i="1" spc="-60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емульгатори  </a:t>
                      </a:r>
                      <a:r>
                        <a:rPr sz="2000" b="1" i="1" spc="-5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(з </a:t>
                      </a:r>
                      <a:r>
                        <a:rPr sz="2000" b="1" i="1" spc="-70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ГЛБ</a:t>
                      </a:r>
                      <a:r>
                        <a:rPr sz="2000" b="1" i="1" spc="-2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b="1" i="1" spc="-5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3-6)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28575">
                      <a:solidFill>
                        <a:srgbClr val="663300"/>
                      </a:solidFill>
                      <a:prstDash val="solid"/>
                    </a:lnR>
                    <a:lnT w="28575">
                      <a:solidFill>
                        <a:srgbClr val="663300"/>
                      </a:solidFill>
                      <a:prstDash val="solid"/>
                    </a:lnT>
                    <a:lnB w="1270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</a:tr>
              <a:tr h="2232025">
                <a:tc>
                  <a:txBody>
                    <a:bodyPr/>
                    <a:lstStyle/>
                    <a:p>
                      <a:pPr marL="397510" indent="-306705">
                        <a:lnSpc>
                          <a:spcPct val="100000"/>
                        </a:lnSpc>
                        <a:spcBef>
                          <a:spcPts val="350"/>
                        </a:spcBef>
                        <a:buClr>
                          <a:srgbClr val="000066"/>
                        </a:buClr>
                        <a:buSzPct val="118421"/>
                        <a:buFont typeface="Wingdings"/>
                        <a:buChar char=""/>
                        <a:tabLst>
                          <a:tab pos="398145" algn="l"/>
                        </a:tabLst>
                      </a:pPr>
                      <a:r>
                        <a:rPr sz="19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камеді,</a:t>
                      </a:r>
                      <a:endParaRPr sz="1900" dirty="0">
                        <a:latin typeface="Tahoma"/>
                        <a:cs typeface="Tahoma"/>
                      </a:endParaRPr>
                    </a:p>
                    <a:p>
                      <a:pPr marL="397510" indent="-306705">
                        <a:lnSpc>
                          <a:spcPct val="100000"/>
                        </a:lnSpc>
                        <a:spcBef>
                          <a:spcPts val="455"/>
                        </a:spcBef>
                        <a:buClr>
                          <a:srgbClr val="000066"/>
                        </a:buClr>
                        <a:buSzPct val="118421"/>
                        <a:buFont typeface="Wingdings"/>
                        <a:buChar char=""/>
                        <a:tabLst>
                          <a:tab pos="398145" algn="l"/>
                        </a:tabLst>
                      </a:pPr>
                      <a:r>
                        <a:rPr sz="190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білки,</a:t>
                      </a:r>
                      <a:endParaRPr sz="1900" dirty="0">
                        <a:latin typeface="Tahoma"/>
                        <a:cs typeface="Tahoma"/>
                      </a:endParaRPr>
                    </a:p>
                    <a:p>
                      <a:pPr marL="397510" indent="-306705">
                        <a:lnSpc>
                          <a:spcPct val="100000"/>
                        </a:lnSpc>
                        <a:spcBef>
                          <a:spcPts val="459"/>
                        </a:spcBef>
                        <a:buClr>
                          <a:srgbClr val="000066"/>
                        </a:buClr>
                        <a:buSzPct val="118421"/>
                        <a:buFont typeface="Wingdings"/>
                        <a:buChar char=""/>
                        <a:tabLst>
                          <a:tab pos="398145" algn="l"/>
                        </a:tabLst>
                      </a:pPr>
                      <a:r>
                        <a:rPr sz="19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лужні</a:t>
                      </a:r>
                      <a:r>
                        <a:rPr sz="190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 мила,</a:t>
                      </a:r>
                      <a:endParaRPr sz="1900" dirty="0">
                        <a:latin typeface="Tahoma"/>
                        <a:cs typeface="Tahoma"/>
                      </a:endParaRPr>
                    </a:p>
                    <a:p>
                      <a:pPr marL="397510" indent="-306705">
                        <a:lnSpc>
                          <a:spcPct val="100000"/>
                        </a:lnSpc>
                        <a:spcBef>
                          <a:spcPts val="455"/>
                        </a:spcBef>
                        <a:buClr>
                          <a:srgbClr val="000066"/>
                        </a:buClr>
                        <a:buSzPct val="118421"/>
                        <a:buFont typeface="Wingdings"/>
                        <a:buChar char=""/>
                        <a:tabLst>
                          <a:tab pos="398145" algn="l"/>
                        </a:tabLst>
                      </a:pPr>
                      <a:r>
                        <a:rPr sz="19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слизи,</a:t>
                      </a:r>
                      <a:endParaRPr sz="1900" dirty="0">
                        <a:latin typeface="Tahoma"/>
                        <a:cs typeface="Tahoma"/>
                      </a:endParaRPr>
                    </a:p>
                    <a:p>
                      <a:pPr marL="397510" indent="-306705">
                        <a:lnSpc>
                          <a:spcPct val="100000"/>
                        </a:lnSpc>
                        <a:spcBef>
                          <a:spcPts val="455"/>
                        </a:spcBef>
                        <a:buClr>
                          <a:srgbClr val="000066"/>
                        </a:buClr>
                        <a:buSzPct val="118421"/>
                        <a:buFont typeface="Wingdings"/>
                        <a:buChar char=""/>
                        <a:tabLst>
                          <a:tab pos="398145" algn="l"/>
                        </a:tabLst>
                      </a:pPr>
                      <a:r>
                        <a:rPr sz="19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пектини </a:t>
                      </a:r>
                      <a:r>
                        <a:rPr sz="190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та</a:t>
                      </a:r>
                      <a:r>
                        <a:rPr sz="1900" spc="1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90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ін.</a:t>
                      </a:r>
                      <a:endParaRPr sz="1900" dirty="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12700">
                      <a:solidFill>
                        <a:srgbClr val="663300"/>
                      </a:solidFill>
                      <a:prstDash val="solid"/>
                    </a:lnT>
                    <a:lnB w="28575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marL="398145" indent="-307340">
                        <a:lnSpc>
                          <a:spcPct val="100000"/>
                        </a:lnSpc>
                        <a:spcBef>
                          <a:spcPts val="350"/>
                        </a:spcBef>
                        <a:buClr>
                          <a:srgbClr val="000066"/>
                        </a:buClr>
                        <a:buSzPct val="118421"/>
                        <a:buFont typeface="Wingdings"/>
                        <a:buChar char=""/>
                        <a:tabLst>
                          <a:tab pos="398780" algn="l"/>
                        </a:tabLst>
                      </a:pPr>
                      <a:r>
                        <a:rPr sz="19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ланолін,</a:t>
                      </a:r>
                      <a:endParaRPr sz="1900" dirty="0">
                        <a:latin typeface="Tahoma"/>
                        <a:cs typeface="Tahoma"/>
                      </a:endParaRPr>
                    </a:p>
                    <a:p>
                      <a:pPr marL="398145" indent="-307340">
                        <a:lnSpc>
                          <a:spcPct val="100000"/>
                        </a:lnSpc>
                        <a:spcBef>
                          <a:spcPts val="455"/>
                        </a:spcBef>
                        <a:buClr>
                          <a:srgbClr val="000066"/>
                        </a:buClr>
                        <a:buSzPct val="118421"/>
                        <a:buFont typeface="Wingdings"/>
                        <a:buChar char=""/>
                        <a:tabLst>
                          <a:tab pos="398780" algn="l"/>
                        </a:tabLst>
                      </a:pPr>
                      <a:r>
                        <a:rPr sz="19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похідні</a:t>
                      </a:r>
                      <a:r>
                        <a:rPr sz="1900" spc="1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9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холестерину,</a:t>
                      </a:r>
                      <a:endParaRPr sz="1900" dirty="0">
                        <a:latin typeface="Tahoma"/>
                        <a:cs typeface="Tahoma"/>
                      </a:endParaRPr>
                    </a:p>
                    <a:p>
                      <a:pPr marL="398145" indent="-307340">
                        <a:lnSpc>
                          <a:spcPct val="100000"/>
                        </a:lnSpc>
                        <a:spcBef>
                          <a:spcPts val="459"/>
                        </a:spcBef>
                        <a:buClr>
                          <a:srgbClr val="000066"/>
                        </a:buClr>
                        <a:buSzPct val="118421"/>
                        <a:buFont typeface="Wingdings"/>
                        <a:buChar char=""/>
                        <a:tabLst>
                          <a:tab pos="398780" algn="l"/>
                        </a:tabLst>
                      </a:pPr>
                      <a:r>
                        <a:rPr sz="190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фітостерин,</a:t>
                      </a:r>
                      <a:endParaRPr sz="1900" dirty="0">
                        <a:latin typeface="Tahoma"/>
                        <a:cs typeface="Tahoma"/>
                      </a:endParaRPr>
                    </a:p>
                    <a:p>
                      <a:pPr marL="398145" indent="-307340">
                        <a:lnSpc>
                          <a:spcPct val="100000"/>
                        </a:lnSpc>
                        <a:spcBef>
                          <a:spcPts val="455"/>
                        </a:spcBef>
                        <a:buClr>
                          <a:srgbClr val="000066"/>
                        </a:buClr>
                        <a:buSzPct val="118421"/>
                        <a:buFont typeface="Wingdings"/>
                        <a:buChar char=""/>
                        <a:tabLst>
                          <a:tab pos="398780" algn="l"/>
                        </a:tabLst>
                      </a:pPr>
                      <a:r>
                        <a:rPr sz="19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пентол,</a:t>
                      </a:r>
                      <a:endParaRPr sz="1900" dirty="0">
                        <a:latin typeface="Tahoma"/>
                        <a:cs typeface="Tahoma"/>
                      </a:endParaRPr>
                    </a:p>
                    <a:p>
                      <a:pPr marL="398145" indent="-307340">
                        <a:lnSpc>
                          <a:spcPct val="100000"/>
                        </a:lnSpc>
                        <a:spcBef>
                          <a:spcPts val="560"/>
                        </a:spcBef>
                        <a:buClr>
                          <a:srgbClr val="000066"/>
                        </a:buClr>
                        <a:buSzPct val="118421"/>
                        <a:buFont typeface="Wingdings"/>
                        <a:buChar char=""/>
                        <a:tabLst>
                          <a:tab pos="398780" algn="l"/>
                        </a:tabLst>
                      </a:pPr>
                      <a:r>
                        <a:rPr sz="19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емульгатор </a:t>
                      </a:r>
                      <a:r>
                        <a:rPr sz="190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Т-2 та</a:t>
                      </a:r>
                      <a:r>
                        <a:rPr sz="1900" spc="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9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ін.</a:t>
                      </a:r>
                      <a:endParaRPr sz="1900" dirty="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28575">
                      <a:solidFill>
                        <a:srgbClr val="663300"/>
                      </a:solidFill>
                      <a:prstDash val="solid"/>
                    </a:lnR>
                    <a:lnT w="12700">
                      <a:solidFill>
                        <a:srgbClr val="663300"/>
                      </a:solidFill>
                      <a:prstDash val="solid"/>
                    </a:lnT>
                    <a:lnB w="28575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46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16103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2264" y="208025"/>
            <a:ext cx="10812272" cy="67589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43000" y="940890"/>
            <a:ext cx="9875520" cy="693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8905">
              <a:lnSpc>
                <a:spcPct val="100000"/>
              </a:lnSpc>
              <a:spcBef>
                <a:spcPts val="130"/>
              </a:spcBef>
            </a:pPr>
            <a:endParaRPr spc="-75" dirty="0"/>
          </a:p>
        </p:txBody>
      </p:sp>
      <p:sp>
        <p:nvSpPr>
          <p:cNvPr id="6" name="object 6"/>
          <p:cNvSpPr txBox="1"/>
          <p:nvPr/>
        </p:nvSpPr>
        <p:spPr>
          <a:xfrm>
            <a:off x="3705690" y="1013205"/>
            <a:ext cx="4700693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solidFill>
                  <a:srgbClr val="A40020"/>
                </a:solidFill>
                <a:latin typeface="Verdana"/>
                <a:cs typeface="Verdana"/>
              </a:rPr>
              <a:t>Теорії утворення</a:t>
            </a:r>
            <a:r>
              <a:rPr sz="1800" b="1" i="1" spc="-60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емульсій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18181" y="1964055"/>
            <a:ext cx="7040033" cy="291105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50"/>
              </a:spcBef>
            </a:pP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теорія </a:t>
            </a: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об’єму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фаз </a:t>
            </a:r>
            <a:r>
              <a:rPr sz="1600" spc="-20" dirty="0">
                <a:solidFill>
                  <a:srgbClr val="663300"/>
                </a:solidFill>
                <a:latin typeface="Verdana"/>
                <a:cs typeface="Verdana"/>
              </a:rPr>
              <a:t>(W.Ostwald)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18181" y="2494407"/>
            <a:ext cx="7040033" cy="290464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45"/>
              </a:spcBef>
            </a:pP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теорія </a:t>
            </a: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в’язкості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(H.N.Holmes, </a:t>
            </a:r>
            <a:r>
              <a:rPr sz="1600" spc="-25" dirty="0">
                <a:solidFill>
                  <a:srgbClr val="663300"/>
                </a:solidFill>
                <a:latin typeface="Verdana"/>
                <a:cs typeface="Verdana"/>
              </a:rPr>
              <a:t>W.D.Child)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18181" y="2997326"/>
            <a:ext cx="7040033" cy="291105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50"/>
              </a:spcBef>
            </a:pP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гідратаційна теорія</a:t>
            </a:r>
            <a:r>
              <a:rPr sz="1600" spc="2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(R.Fischer)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18181" y="3502533"/>
            <a:ext cx="7040033" cy="536685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90805" marR="598170">
              <a:lnSpc>
                <a:spcPct val="100000"/>
              </a:lnSpc>
              <a:spcBef>
                <a:spcPts val="345"/>
              </a:spcBef>
            </a:pP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теорія зниження міжфазного поверхневого  натягу </a:t>
            </a:r>
            <a:r>
              <a:rPr sz="1600" spc="-20" dirty="0">
                <a:solidFill>
                  <a:srgbClr val="663300"/>
                </a:solidFill>
                <a:latin typeface="Verdana"/>
                <a:cs typeface="Verdana"/>
              </a:rPr>
              <a:t>(I.Langmuir, </a:t>
            </a:r>
            <a:r>
              <a:rPr sz="1600" spc="-25" dirty="0">
                <a:solidFill>
                  <a:srgbClr val="663300"/>
                </a:solidFill>
                <a:latin typeface="Verdana"/>
                <a:cs typeface="Verdana"/>
              </a:rPr>
              <a:t>W.D.Harkins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та</a:t>
            </a:r>
            <a:r>
              <a:rPr sz="1600" spc="8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ін.)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18181" y="4223384"/>
            <a:ext cx="7040033" cy="800100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90805" marR="857250">
              <a:lnSpc>
                <a:spcPct val="100000"/>
              </a:lnSpc>
              <a:spcBef>
                <a:spcPts val="345"/>
              </a:spcBef>
            </a:pP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теорія утворення адсорбційної </a:t>
            </a: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оболонки 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на поверхні </a:t>
            </a: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дисперсної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фази</a:t>
            </a:r>
            <a:endParaRPr sz="1600">
              <a:latin typeface="Verdana"/>
              <a:cs typeface="Verdana"/>
            </a:endParaRPr>
          </a:p>
          <a:p>
            <a:pPr marL="90805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(G.Clowes, </a:t>
            </a: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W Bancroft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та</a:t>
            </a: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ін.)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205735" y="1519427"/>
            <a:ext cx="8059420" cy="4117340"/>
            <a:chOff x="1654301" y="1519427"/>
            <a:chExt cx="6044565" cy="4117340"/>
          </a:xfrm>
        </p:grpSpPr>
        <p:sp>
          <p:nvSpPr>
            <p:cNvPr id="13" name="object 13"/>
            <p:cNvSpPr/>
            <p:nvPr/>
          </p:nvSpPr>
          <p:spPr>
            <a:xfrm>
              <a:off x="1692782" y="1557908"/>
              <a:ext cx="5977255" cy="0"/>
            </a:xfrm>
            <a:custGeom>
              <a:avLst/>
              <a:gdLst/>
              <a:ahLst/>
              <a:cxnLst/>
              <a:rect l="l" t="t" r="r" b="b"/>
              <a:pathLst>
                <a:path w="5977255">
                  <a:moveTo>
                    <a:pt x="0" y="0"/>
                  </a:moveTo>
                  <a:lnTo>
                    <a:pt x="5977128" y="0"/>
                  </a:lnTo>
                </a:path>
              </a:pathLst>
            </a:custGeom>
            <a:ln w="57150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92401" y="1557527"/>
              <a:ext cx="0" cy="576580"/>
            </a:xfrm>
            <a:custGeom>
              <a:avLst/>
              <a:gdLst/>
              <a:ahLst/>
              <a:cxnLst/>
              <a:rect l="l" t="t" r="r" b="b"/>
              <a:pathLst>
                <a:path h="576580">
                  <a:moveTo>
                    <a:pt x="0" y="0"/>
                  </a:moveTo>
                  <a:lnTo>
                    <a:pt x="0" y="576072"/>
                  </a:lnTo>
                </a:path>
              </a:pathLst>
            </a:custGeom>
            <a:ln w="76200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726310" y="2072258"/>
              <a:ext cx="685800" cy="114300"/>
            </a:xfrm>
            <a:custGeom>
              <a:avLst/>
              <a:gdLst/>
              <a:ahLst/>
              <a:cxnLst/>
              <a:rect l="l" t="t" r="r" b="b"/>
              <a:pathLst>
                <a:path w="685800" h="114300">
                  <a:moveTo>
                    <a:pt x="514350" y="0"/>
                  </a:moveTo>
                  <a:lnTo>
                    <a:pt x="514350" y="28575"/>
                  </a:lnTo>
                  <a:lnTo>
                    <a:pt x="0" y="28575"/>
                  </a:lnTo>
                  <a:lnTo>
                    <a:pt x="0" y="85725"/>
                  </a:lnTo>
                  <a:lnTo>
                    <a:pt x="514350" y="85725"/>
                  </a:lnTo>
                  <a:lnTo>
                    <a:pt x="514350" y="114300"/>
                  </a:lnTo>
                  <a:lnTo>
                    <a:pt x="685800" y="57150"/>
                  </a:lnTo>
                  <a:lnTo>
                    <a:pt x="514350" y="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26310" y="2072258"/>
              <a:ext cx="685800" cy="114300"/>
            </a:xfrm>
            <a:custGeom>
              <a:avLst/>
              <a:gdLst/>
              <a:ahLst/>
              <a:cxnLst/>
              <a:rect l="l" t="t" r="r" b="b"/>
              <a:pathLst>
                <a:path w="685800" h="114300">
                  <a:moveTo>
                    <a:pt x="0" y="28575"/>
                  </a:moveTo>
                  <a:lnTo>
                    <a:pt x="514350" y="28575"/>
                  </a:lnTo>
                  <a:lnTo>
                    <a:pt x="514350" y="0"/>
                  </a:lnTo>
                  <a:lnTo>
                    <a:pt x="685800" y="57150"/>
                  </a:lnTo>
                  <a:lnTo>
                    <a:pt x="514350" y="114300"/>
                  </a:lnTo>
                  <a:lnTo>
                    <a:pt x="514350" y="85725"/>
                  </a:lnTo>
                  <a:lnTo>
                    <a:pt x="0" y="85725"/>
                  </a:lnTo>
                  <a:lnTo>
                    <a:pt x="0" y="28575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726310" y="2595752"/>
              <a:ext cx="685800" cy="114300"/>
            </a:xfrm>
            <a:custGeom>
              <a:avLst/>
              <a:gdLst/>
              <a:ahLst/>
              <a:cxnLst/>
              <a:rect l="l" t="t" r="r" b="b"/>
              <a:pathLst>
                <a:path w="685800" h="114300">
                  <a:moveTo>
                    <a:pt x="514350" y="0"/>
                  </a:moveTo>
                  <a:lnTo>
                    <a:pt x="514350" y="28575"/>
                  </a:lnTo>
                  <a:lnTo>
                    <a:pt x="0" y="28575"/>
                  </a:lnTo>
                  <a:lnTo>
                    <a:pt x="0" y="85725"/>
                  </a:lnTo>
                  <a:lnTo>
                    <a:pt x="514350" y="85725"/>
                  </a:lnTo>
                  <a:lnTo>
                    <a:pt x="514350" y="114300"/>
                  </a:lnTo>
                  <a:lnTo>
                    <a:pt x="685800" y="57150"/>
                  </a:lnTo>
                  <a:lnTo>
                    <a:pt x="514350" y="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726310" y="2595752"/>
              <a:ext cx="685800" cy="114300"/>
            </a:xfrm>
            <a:custGeom>
              <a:avLst/>
              <a:gdLst/>
              <a:ahLst/>
              <a:cxnLst/>
              <a:rect l="l" t="t" r="r" b="b"/>
              <a:pathLst>
                <a:path w="685800" h="114300">
                  <a:moveTo>
                    <a:pt x="0" y="28575"/>
                  </a:moveTo>
                  <a:lnTo>
                    <a:pt x="514350" y="28575"/>
                  </a:lnTo>
                  <a:lnTo>
                    <a:pt x="514350" y="0"/>
                  </a:lnTo>
                  <a:lnTo>
                    <a:pt x="685800" y="57150"/>
                  </a:lnTo>
                  <a:lnTo>
                    <a:pt x="514350" y="114300"/>
                  </a:lnTo>
                  <a:lnTo>
                    <a:pt x="514350" y="85725"/>
                  </a:lnTo>
                  <a:lnTo>
                    <a:pt x="0" y="85725"/>
                  </a:lnTo>
                  <a:lnTo>
                    <a:pt x="0" y="28575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692401" y="2133600"/>
              <a:ext cx="0" cy="505459"/>
            </a:xfrm>
            <a:custGeom>
              <a:avLst/>
              <a:gdLst/>
              <a:ahLst/>
              <a:cxnLst/>
              <a:rect l="l" t="t" r="r" b="b"/>
              <a:pathLst>
                <a:path h="505460">
                  <a:moveTo>
                    <a:pt x="0" y="0"/>
                  </a:moveTo>
                  <a:lnTo>
                    <a:pt x="0" y="505205"/>
                  </a:lnTo>
                </a:path>
              </a:pathLst>
            </a:custGeom>
            <a:ln w="76200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726310" y="3070478"/>
              <a:ext cx="685800" cy="114300"/>
            </a:xfrm>
            <a:custGeom>
              <a:avLst/>
              <a:gdLst/>
              <a:ahLst/>
              <a:cxnLst/>
              <a:rect l="l" t="t" r="r" b="b"/>
              <a:pathLst>
                <a:path w="685800" h="114300">
                  <a:moveTo>
                    <a:pt x="514350" y="0"/>
                  </a:moveTo>
                  <a:lnTo>
                    <a:pt x="514350" y="28575"/>
                  </a:lnTo>
                  <a:lnTo>
                    <a:pt x="0" y="28575"/>
                  </a:lnTo>
                  <a:lnTo>
                    <a:pt x="0" y="85725"/>
                  </a:lnTo>
                  <a:lnTo>
                    <a:pt x="514350" y="85725"/>
                  </a:lnTo>
                  <a:lnTo>
                    <a:pt x="514350" y="114300"/>
                  </a:lnTo>
                  <a:lnTo>
                    <a:pt x="685800" y="57150"/>
                  </a:lnTo>
                  <a:lnTo>
                    <a:pt x="514350" y="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726310" y="3070478"/>
              <a:ext cx="685800" cy="114300"/>
            </a:xfrm>
            <a:custGeom>
              <a:avLst/>
              <a:gdLst/>
              <a:ahLst/>
              <a:cxnLst/>
              <a:rect l="l" t="t" r="r" b="b"/>
              <a:pathLst>
                <a:path w="685800" h="114300">
                  <a:moveTo>
                    <a:pt x="0" y="28575"/>
                  </a:moveTo>
                  <a:lnTo>
                    <a:pt x="514350" y="28575"/>
                  </a:lnTo>
                  <a:lnTo>
                    <a:pt x="514350" y="0"/>
                  </a:lnTo>
                  <a:lnTo>
                    <a:pt x="685800" y="57150"/>
                  </a:lnTo>
                  <a:lnTo>
                    <a:pt x="514350" y="114300"/>
                  </a:lnTo>
                  <a:lnTo>
                    <a:pt x="514350" y="85725"/>
                  </a:lnTo>
                  <a:lnTo>
                    <a:pt x="0" y="85725"/>
                  </a:lnTo>
                  <a:lnTo>
                    <a:pt x="0" y="28575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692401" y="2565653"/>
              <a:ext cx="0" cy="504825"/>
            </a:xfrm>
            <a:custGeom>
              <a:avLst/>
              <a:gdLst/>
              <a:ahLst/>
              <a:cxnLst/>
              <a:rect l="l" t="t" r="r" b="b"/>
              <a:pathLst>
                <a:path h="504825">
                  <a:moveTo>
                    <a:pt x="0" y="0"/>
                  </a:moveTo>
                  <a:lnTo>
                    <a:pt x="0" y="504444"/>
                  </a:lnTo>
                </a:path>
              </a:pathLst>
            </a:custGeom>
            <a:ln w="76200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726310" y="3718179"/>
              <a:ext cx="685800" cy="114300"/>
            </a:xfrm>
            <a:custGeom>
              <a:avLst/>
              <a:gdLst/>
              <a:ahLst/>
              <a:cxnLst/>
              <a:rect l="l" t="t" r="r" b="b"/>
              <a:pathLst>
                <a:path w="685800" h="114300">
                  <a:moveTo>
                    <a:pt x="514350" y="0"/>
                  </a:moveTo>
                  <a:lnTo>
                    <a:pt x="514350" y="28575"/>
                  </a:lnTo>
                  <a:lnTo>
                    <a:pt x="0" y="28575"/>
                  </a:lnTo>
                  <a:lnTo>
                    <a:pt x="0" y="85725"/>
                  </a:lnTo>
                  <a:lnTo>
                    <a:pt x="514350" y="85725"/>
                  </a:lnTo>
                  <a:lnTo>
                    <a:pt x="514350" y="114300"/>
                  </a:lnTo>
                  <a:lnTo>
                    <a:pt x="685800" y="57150"/>
                  </a:lnTo>
                  <a:lnTo>
                    <a:pt x="514350" y="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726310" y="3718179"/>
              <a:ext cx="685800" cy="114300"/>
            </a:xfrm>
            <a:custGeom>
              <a:avLst/>
              <a:gdLst/>
              <a:ahLst/>
              <a:cxnLst/>
              <a:rect l="l" t="t" r="r" b="b"/>
              <a:pathLst>
                <a:path w="685800" h="114300">
                  <a:moveTo>
                    <a:pt x="0" y="28575"/>
                  </a:moveTo>
                  <a:lnTo>
                    <a:pt x="514350" y="28575"/>
                  </a:lnTo>
                  <a:lnTo>
                    <a:pt x="514350" y="0"/>
                  </a:lnTo>
                  <a:lnTo>
                    <a:pt x="685800" y="57150"/>
                  </a:lnTo>
                  <a:lnTo>
                    <a:pt x="514350" y="114300"/>
                  </a:lnTo>
                  <a:lnTo>
                    <a:pt x="514350" y="85725"/>
                  </a:lnTo>
                  <a:lnTo>
                    <a:pt x="0" y="85725"/>
                  </a:lnTo>
                  <a:lnTo>
                    <a:pt x="0" y="28575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692401" y="2996945"/>
              <a:ext cx="0" cy="792480"/>
            </a:xfrm>
            <a:custGeom>
              <a:avLst/>
              <a:gdLst/>
              <a:ahLst/>
              <a:cxnLst/>
              <a:rect l="l" t="t" r="r" b="b"/>
              <a:pathLst>
                <a:path h="792479">
                  <a:moveTo>
                    <a:pt x="0" y="0"/>
                  </a:moveTo>
                  <a:lnTo>
                    <a:pt x="0" y="792479"/>
                  </a:lnTo>
                </a:path>
              </a:pathLst>
            </a:custGeom>
            <a:ln w="76200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726310" y="4487036"/>
              <a:ext cx="685800" cy="114300"/>
            </a:xfrm>
            <a:custGeom>
              <a:avLst/>
              <a:gdLst/>
              <a:ahLst/>
              <a:cxnLst/>
              <a:rect l="l" t="t" r="r" b="b"/>
              <a:pathLst>
                <a:path w="685800" h="114300">
                  <a:moveTo>
                    <a:pt x="514350" y="0"/>
                  </a:moveTo>
                  <a:lnTo>
                    <a:pt x="514350" y="28575"/>
                  </a:lnTo>
                  <a:lnTo>
                    <a:pt x="0" y="28575"/>
                  </a:lnTo>
                  <a:lnTo>
                    <a:pt x="0" y="85725"/>
                  </a:lnTo>
                  <a:lnTo>
                    <a:pt x="514350" y="85725"/>
                  </a:lnTo>
                  <a:lnTo>
                    <a:pt x="514350" y="114300"/>
                  </a:lnTo>
                  <a:lnTo>
                    <a:pt x="685800" y="57150"/>
                  </a:lnTo>
                  <a:lnTo>
                    <a:pt x="514350" y="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726310" y="4487036"/>
              <a:ext cx="685800" cy="114300"/>
            </a:xfrm>
            <a:custGeom>
              <a:avLst/>
              <a:gdLst/>
              <a:ahLst/>
              <a:cxnLst/>
              <a:rect l="l" t="t" r="r" b="b"/>
              <a:pathLst>
                <a:path w="685800" h="114300">
                  <a:moveTo>
                    <a:pt x="0" y="28575"/>
                  </a:moveTo>
                  <a:lnTo>
                    <a:pt x="514350" y="28575"/>
                  </a:lnTo>
                  <a:lnTo>
                    <a:pt x="514350" y="0"/>
                  </a:lnTo>
                  <a:lnTo>
                    <a:pt x="685800" y="57150"/>
                  </a:lnTo>
                  <a:lnTo>
                    <a:pt x="514350" y="114300"/>
                  </a:lnTo>
                  <a:lnTo>
                    <a:pt x="514350" y="85725"/>
                  </a:lnTo>
                  <a:lnTo>
                    <a:pt x="0" y="85725"/>
                  </a:lnTo>
                  <a:lnTo>
                    <a:pt x="0" y="28575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692401" y="3789426"/>
              <a:ext cx="0" cy="792480"/>
            </a:xfrm>
            <a:custGeom>
              <a:avLst/>
              <a:gdLst/>
              <a:ahLst/>
              <a:cxnLst/>
              <a:rect l="l" t="t" r="r" b="b"/>
              <a:pathLst>
                <a:path h="792479">
                  <a:moveTo>
                    <a:pt x="0" y="0"/>
                  </a:moveTo>
                  <a:lnTo>
                    <a:pt x="0" y="792480"/>
                  </a:lnTo>
                </a:path>
              </a:pathLst>
            </a:custGeom>
            <a:ln w="76200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692782" y="5517261"/>
              <a:ext cx="685800" cy="114300"/>
            </a:xfrm>
            <a:custGeom>
              <a:avLst/>
              <a:gdLst/>
              <a:ahLst/>
              <a:cxnLst/>
              <a:rect l="l" t="t" r="r" b="b"/>
              <a:pathLst>
                <a:path w="685800" h="114300">
                  <a:moveTo>
                    <a:pt x="514350" y="0"/>
                  </a:moveTo>
                  <a:lnTo>
                    <a:pt x="514350" y="28575"/>
                  </a:lnTo>
                  <a:lnTo>
                    <a:pt x="0" y="28575"/>
                  </a:lnTo>
                  <a:lnTo>
                    <a:pt x="0" y="85725"/>
                  </a:lnTo>
                  <a:lnTo>
                    <a:pt x="514350" y="85725"/>
                  </a:lnTo>
                  <a:lnTo>
                    <a:pt x="514350" y="114300"/>
                  </a:lnTo>
                  <a:lnTo>
                    <a:pt x="685800" y="57150"/>
                  </a:lnTo>
                  <a:lnTo>
                    <a:pt x="514350" y="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692782" y="5517261"/>
              <a:ext cx="685800" cy="114300"/>
            </a:xfrm>
            <a:custGeom>
              <a:avLst/>
              <a:gdLst/>
              <a:ahLst/>
              <a:cxnLst/>
              <a:rect l="l" t="t" r="r" b="b"/>
              <a:pathLst>
                <a:path w="685800" h="114300">
                  <a:moveTo>
                    <a:pt x="0" y="28575"/>
                  </a:moveTo>
                  <a:lnTo>
                    <a:pt x="514350" y="28575"/>
                  </a:lnTo>
                  <a:lnTo>
                    <a:pt x="514350" y="0"/>
                  </a:lnTo>
                  <a:lnTo>
                    <a:pt x="685800" y="57150"/>
                  </a:lnTo>
                  <a:lnTo>
                    <a:pt x="514350" y="114300"/>
                  </a:lnTo>
                  <a:lnTo>
                    <a:pt x="514350" y="85725"/>
                  </a:lnTo>
                  <a:lnTo>
                    <a:pt x="0" y="85725"/>
                  </a:lnTo>
                  <a:lnTo>
                    <a:pt x="0" y="28575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3216147" y="5229986"/>
            <a:ext cx="7040033" cy="536685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90805" marR="847090">
              <a:lnSpc>
                <a:spcPct val="100000"/>
              </a:lnSpc>
              <a:spcBef>
                <a:spcPts val="345"/>
              </a:spcBef>
            </a:pP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теорія концентрації емульгатору на межі  розділу незмішуваних рідин  (П.А.Ребіндер,</a:t>
            </a: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О.І.Тихонов)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256535" y="4581905"/>
            <a:ext cx="0" cy="1007744"/>
          </a:xfrm>
          <a:custGeom>
            <a:avLst/>
            <a:gdLst/>
            <a:ahLst/>
            <a:cxnLst/>
            <a:rect l="l" t="t" r="r" b="b"/>
            <a:pathLst>
              <a:path h="1007745">
                <a:moveTo>
                  <a:pt x="0" y="0"/>
                </a:moveTo>
                <a:lnTo>
                  <a:pt x="0" y="1007364"/>
                </a:lnTo>
              </a:path>
            </a:pathLst>
          </a:custGeom>
          <a:ln w="76200">
            <a:solidFill>
              <a:srgbClr val="66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47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964663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3446"/>
            <a:ext cx="11277600" cy="6402387"/>
          </a:xfr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48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677842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1" y="1119378"/>
            <a:ext cx="11887199" cy="2028189"/>
            <a:chOff x="1254239" y="1119377"/>
            <a:chExt cx="7139305" cy="2028189"/>
          </a:xfrm>
        </p:grpSpPr>
        <p:sp>
          <p:nvSpPr>
            <p:cNvPr id="5" name="object 5"/>
            <p:cNvSpPr/>
            <p:nvPr/>
          </p:nvSpPr>
          <p:spPr>
            <a:xfrm>
              <a:off x="1259205" y="1191005"/>
              <a:ext cx="7129780" cy="1951355"/>
            </a:xfrm>
            <a:custGeom>
              <a:avLst/>
              <a:gdLst/>
              <a:ahLst/>
              <a:cxnLst/>
              <a:rect l="l" t="t" r="r" b="b"/>
              <a:pathLst>
                <a:path w="7129780" h="1951355">
                  <a:moveTo>
                    <a:pt x="7129272" y="0"/>
                  </a:moveTo>
                  <a:lnTo>
                    <a:pt x="7124033" y="25955"/>
                  </a:lnTo>
                  <a:lnTo>
                    <a:pt x="7109745" y="47148"/>
                  </a:lnTo>
                  <a:lnTo>
                    <a:pt x="7088552" y="61436"/>
                  </a:lnTo>
                  <a:lnTo>
                    <a:pt x="7062597" y="66675"/>
                  </a:lnTo>
                  <a:lnTo>
                    <a:pt x="66675" y="66675"/>
                  </a:lnTo>
                  <a:lnTo>
                    <a:pt x="40719" y="71915"/>
                  </a:lnTo>
                  <a:lnTo>
                    <a:pt x="19526" y="86217"/>
                  </a:lnTo>
                  <a:lnTo>
                    <a:pt x="5238" y="107447"/>
                  </a:lnTo>
                  <a:lnTo>
                    <a:pt x="25" y="133350"/>
                  </a:lnTo>
                  <a:lnTo>
                    <a:pt x="0" y="1884426"/>
                  </a:lnTo>
                  <a:lnTo>
                    <a:pt x="5238" y="1910381"/>
                  </a:lnTo>
                  <a:lnTo>
                    <a:pt x="19526" y="1931574"/>
                  </a:lnTo>
                  <a:lnTo>
                    <a:pt x="40719" y="1945862"/>
                  </a:lnTo>
                  <a:lnTo>
                    <a:pt x="66675" y="1951101"/>
                  </a:lnTo>
                  <a:lnTo>
                    <a:pt x="92630" y="1945862"/>
                  </a:lnTo>
                  <a:lnTo>
                    <a:pt x="113823" y="1931574"/>
                  </a:lnTo>
                  <a:lnTo>
                    <a:pt x="128111" y="1910381"/>
                  </a:lnTo>
                  <a:lnTo>
                    <a:pt x="133350" y="1884426"/>
                  </a:lnTo>
                  <a:lnTo>
                    <a:pt x="133350" y="1817751"/>
                  </a:lnTo>
                  <a:lnTo>
                    <a:pt x="7062597" y="1817751"/>
                  </a:lnTo>
                  <a:lnTo>
                    <a:pt x="7088552" y="1812510"/>
                  </a:lnTo>
                  <a:lnTo>
                    <a:pt x="7109745" y="1798208"/>
                  </a:lnTo>
                  <a:lnTo>
                    <a:pt x="7124033" y="1776978"/>
                  </a:lnTo>
                  <a:lnTo>
                    <a:pt x="7129272" y="1750949"/>
                  </a:lnTo>
                  <a:lnTo>
                    <a:pt x="7129272" y="200152"/>
                  </a:lnTo>
                  <a:lnTo>
                    <a:pt x="66675" y="200152"/>
                  </a:lnTo>
                  <a:lnTo>
                    <a:pt x="66675" y="133350"/>
                  </a:lnTo>
                  <a:lnTo>
                    <a:pt x="69304" y="120382"/>
                  </a:lnTo>
                  <a:lnTo>
                    <a:pt x="76469" y="109807"/>
                  </a:lnTo>
                  <a:lnTo>
                    <a:pt x="87088" y="102685"/>
                  </a:lnTo>
                  <a:lnTo>
                    <a:pt x="100075" y="100076"/>
                  </a:lnTo>
                  <a:lnTo>
                    <a:pt x="7129272" y="100076"/>
                  </a:lnTo>
                  <a:lnTo>
                    <a:pt x="7129272" y="0"/>
                  </a:lnTo>
                  <a:close/>
                </a:path>
                <a:path w="7129780" h="1951355">
                  <a:moveTo>
                    <a:pt x="7129272" y="100076"/>
                  </a:moveTo>
                  <a:lnTo>
                    <a:pt x="100075" y="100076"/>
                  </a:lnTo>
                  <a:lnTo>
                    <a:pt x="113043" y="102685"/>
                  </a:lnTo>
                  <a:lnTo>
                    <a:pt x="123618" y="109807"/>
                  </a:lnTo>
                  <a:lnTo>
                    <a:pt x="130740" y="120382"/>
                  </a:lnTo>
                  <a:lnTo>
                    <a:pt x="133350" y="133350"/>
                  </a:lnTo>
                  <a:lnTo>
                    <a:pt x="128111" y="159379"/>
                  </a:lnTo>
                  <a:lnTo>
                    <a:pt x="113823" y="180609"/>
                  </a:lnTo>
                  <a:lnTo>
                    <a:pt x="92630" y="194911"/>
                  </a:lnTo>
                  <a:lnTo>
                    <a:pt x="66675" y="200152"/>
                  </a:lnTo>
                  <a:lnTo>
                    <a:pt x="7129272" y="200152"/>
                  </a:lnTo>
                  <a:lnTo>
                    <a:pt x="7129272" y="100076"/>
                  </a:lnTo>
                  <a:close/>
                </a:path>
                <a:path w="7129780" h="1951355">
                  <a:moveTo>
                    <a:pt x="6995922" y="0"/>
                  </a:moveTo>
                  <a:lnTo>
                    <a:pt x="6995922" y="66675"/>
                  </a:lnTo>
                  <a:lnTo>
                    <a:pt x="7062597" y="66675"/>
                  </a:lnTo>
                  <a:lnTo>
                    <a:pt x="7062597" y="33401"/>
                  </a:lnTo>
                  <a:lnTo>
                    <a:pt x="7029196" y="33401"/>
                  </a:lnTo>
                  <a:lnTo>
                    <a:pt x="7016228" y="30771"/>
                  </a:lnTo>
                  <a:lnTo>
                    <a:pt x="7005653" y="23606"/>
                  </a:lnTo>
                  <a:lnTo>
                    <a:pt x="6998531" y="12987"/>
                  </a:lnTo>
                  <a:lnTo>
                    <a:pt x="6995922" y="0"/>
                  </a:lnTo>
                  <a:close/>
                </a:path>
                <a:path w="7129780" h="1951355">
                  <a:moveTo>
                    <a:pt x="7062597" y="0"/>
                  </a:moveTo>
                  <a:lnTo>
                    <a:pt x="7059967" y="12987"/>
                  </a:lnTo>
                  <a:lnTo>
                    <a:pt x="7052802" y="23606"/>
                  </a:lnTo>
                  <a:lnTo>
                    <a:pt x="7042183" y="30771"/>
                  </a:lnTo>
                  <a:lnTo>
                    <a:pt x="7029196" y="33401"/>
                  </a:lnTo>
                  <a:lnTo>
                    <a:pt x="7062597" y="33401"/>
                  </a:lnTo>
                  <a:lnTo>
                    <a:pt x="7062597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25880" y="1124330"/>
              <a:ext cx="7063105" cy="267335"/>
            </a:xfrm>
            <a:custGeom>
              <a:avLst/>
              <a:gdLst/>
              <a:ahLst/>
              <a:cxnLst/>
              <a:rect l="l" t="t" r="r" b="b"/>
              <a:pathLst>
                <a:path w="7063105" h="267334">
                  <a:moveTo>
                    <a:pt x="33400" y="166751"/>
                  </a:moveTo>
                  <a:lnTo>
                    <a:pt x="20413" y="169360"/>
                  </a:lnTo>
                  <a:lnTo>
                    <a:pt x="9794" y="176482"/>
                  </a:lnTo>
                  <a:lnTo>
                    <a:pt x="2629" y="187057"/>
                  </a:lnTo>
                  <a:lnTo>
                    <a:pt x="0" y="200025"/>
                  </a:lnTo>
                  <a:lnTo>
                    <a:pt x="0" y="266827"/>
                  </a:lnTo>
                  <a:lnTo>
                    <a:pt x="25955" y="261586"/>
                  </a:lnTo>
                  <a:lnTo>
                    <a:pt x="47148" y="247284"/>
                  </a:lnTo>
                  <a:lnTo>
                    <a:pt x="61436" y="226054"/>
                  </a:lnTo>
                  <a:lnTo>
                    <a:pt x="66675" y="200025"/>
                  </a:lnTo>
                  <a:lnTo>
                    <a:pt x="64065" y="187057"/>
                  </a:lnTo>
                  <a:lnTo>
                    <a:pt x="56943" y="176482"/>
                  </a:lnTo>
                  <a:lnTo>
                    <a:pt x="46368" y="169360"/>
                  </a:lnTo>
                  <a:lnTo>
                    <a:pt x="33400" y="166751"/>
                  </a:lnTo>
                  <a:close/>
                </a:path>
                <a:path w="7063105" h="267334">
                  <a:moveTo>
                    <a:pt x="7062597" y="66675"/>
                  </a:moveTo>
                  <a:lnTo>
                    <a:pt x="6995922" y="66675"/>
                  </a:lnTo>
                  <a:lnTo>
                    <a:pt x="6995922" y="133350"/>
                  </a:lnTo>
                  <a:lnTo>
                    <a:pt x="7021877" y="128111"/>
                  </a:lnTo>
                  <a:lnTo>
                    <a:pt x="7043070" y="113823"/>
                  </a:lnTo>
                  <a:lnTo>
                    <a:pt x="7057358" y="92630"/>
                  </a:lnTo>
                  <a:lnTo>
                    <a:pt x="7062597" y="66675"/>
                  </a:lnTo>
                  <a:close/>
                </a:path>
                <a:path w="7063105" h="267334">
                  <a:moveTo>
                    <a:pt x="6995922" y="0"/>
                  </a:moveTo>
                  <a:lnTo>
                    <a:pt x="6969966" y="5238"/>
                  </a:lnTo>
                  <a:lnTo>
                    <a:pt x="6948773" y="19526"/>
                  </a:lnTo>
                  <a:lnTo>
                    <a:pt x="6934485" y="40719"/>
                  </a:lnTo>
                  <a:lnTo>
                    <a:pt x="6929247" y="66675"/>
                  </a:lnTo>
                  <a:lnTo>
                    <a:pt x="6931856" y="79662"/>
                  </a:lnTo>
                  <a:lnTo>
                    <a:pt x="6938978" y="90281"/>
                  </a:lnTo>
                  <a:lnTo>
                    <a:pt x="6949553" y="97446"/>
                  </a:lnTo>
                  <a:lnTo>
                    <a:pt x="6962521" y="100076"/>
                  </a:lnTo>
                  <a:lnTo>
                    <a:pt x="6975508" y="97446"/>
                  </a:lnTo>
                  <a:lnTo>
                    <a:pt x="6986127" y="90281"/>
                  </a:lnTo>
                  <a:lnTo>
                    <a:pt x="6993292" y="79662"/>
                  </a:lnTo>
                  <a:lnTo>
                    <a:pt x="6995922" y="66675"/>
                  </a:lnTo>
                  <a:lnTo>
                    <a:pt x="7062597" y="66675"/>
                  </a:lnTo>
                  <a:lnTo>
                    <a:pt x="7057358" y="40719"/>
                  </a:lnTo>
                  <a:lnTo>
                    <a:pt x="7043070" y="19526"/>
                  </a:lnTo>
                  <a:lnTo>
                    <a:pt x="7021877" y="5238"/>
                  </a:lnTo>
                  <a:lnTo>
                    <a:pt x="6995922" y="0"/>
                  </a:lnTo>
                  <a:close/>
                </a:path>
              </a:pathLst>
            </a:custGeom>
            <a:solidFill>
              <a:srgbClr val="CDBA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59192" y="1124330"/>
              <a:ext cx="7129780" cy="2018030"/>
            </a:xfrm>
            <a:custGeom>
              <a:avLst/>
              <a:gdLst/>
              <a:ahLst/>
              <a:cxnLst/>
              <a:rect l="l" t="t" r="r" b="b"/>
              <a:pathLst>
                <a:path w="7129780" h="2018030">
                  <a:moveTo>
                    <a:pt x="12" y="200152"/>
                  </a:moveTo>
                  <a:lnTo>
                    <a:pt x="5251" y="174122"/>
                  </a:lnTo>
                  <a:lnTo>
                    <a:pt x="19538" y="152892"/>
                  </a:lnTo>
                  <a:lnTo>
                    <a:pt x="40732" y="138590"/>
                  </a:lnTo>
                  <a:lnTo>
                    <a:pt x="66687" y="133350"/>
                  </a:lnTo>
                  <a:lnTo>
                    <a:pt x="6995934" y="133350"/>
                  </a:lnTo>
                  <a:lnTo>
                    <a:pt x="6995934" y="66675"/>
                  </a:lnTo>
                  <a:lnTo>
                    <a:pt x="7001173" y="40719"/>
                  </a:lnTo>
                  <a:lnTo>
                    <a:pt x="7015460" y="19526"/>
                  </a:lnTo>
                  <a:lnTo>
                    <a:pt x="7036654" y="5238"/>
                  </a:lnTo>
                  <a:lnTo>
                    <a:pt x="7062609" y="0"/>
                  </a:lnTo>
                  <a:lnTo>
                    <a:pt x="7088565" y="5238"/>
                  </a:lnTo>
                  <a:lnTo>
                    <a:pt x="7109758" y="19526"/>
                  </a:lnTo>
                  <a:lnTo>
                    <a:pt x="7124045" y="40719"/>
                  </a:lnTo>
                  <a:lnTo>
                    <a:pt x="7129284" y="66675"/>
                  </a:lnTo>
                  <a:lnTo>
                    <a:pt x="7129284" y="1817624"/>
                  </a:lnTo>
                  <a:lnTo>
                    <a:pt x="7124045" y="1843653"/>
                  </a:lnTo>
                  <a:lnTo>
                    <a:pt x="7109758" y="1864883"/>
                  </a:lnTo>
                  <a:lnTo>
                    <a:pt x="7088565" y="1879185"/>
                  </a:lnTo>
                  <a:lnTo>
                    <a:pt x="7062609" y="1884426"/>
                  </a:lnTo>
                  <a:lnTo>
                    <a:pt x="133362" y="1884426"/>
                  </a:lnTo>
                  <a:lnTo>
                    <a:pt x="133362" y="1951101"/>
                  </a:lnTo>
                  <a:lnTo>
                    <a:pt x="128123" y="1977056"/>
                  </a:lnTo>
                  <a:lnTo>
                    <a:pt x="113836" y="1998249"/>
                  </a:lnTo>
                  <a:lnTo>
                    <a:pt x="92643" y="2012537"/>
                  </a:lnTo>
                  <a:lnTo>
                    <a:pt x="66687" y="2017776"/>
                  </a:lnTo>
                  <a:lnTo>
                    <a:pt x="40730" y="2012537"/>
                  </a:lnTo>
                  <a:lnTo>
                    <a:pt x="19532" y="1998249"/>
                  </a:lnTo>
                  <a:lnTo>
                    <a:pt x="5240" y="1977056"/>
                  </a:lnTo>
                  <a:lnTo>
                    <a:pt x="0" y="1951101"/>
                  </a:lnTo>
                  <a:lnTo>
                    <a:pt x="12" y="200152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50174" y="1186052"/>
              <a:ext cx="143255" cy="7658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54239" y="1286128"/>
              <a:ext cx="143268" cy="10998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392555" y="1324482"/>
              <a:ext cx="0" cy="1684655"/>
            </a:xfrm>
            <a:custGeom>
              <a:avLst/>
              <a:gdLst/>
              <a:ahLst/>
              <a:cxnLst/>
              <a:rect l="l" t="t" r="r" b="b"/>
              <a:pathLst>
                <a:path h="1684655">
                  <a:moveTo>
                    <a:pt x="0" y="0"/>
                  </a:moveTo>
                  <a:lnTo>
                    <a:pt x="0" y="1684274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065529" y="6509512"/>
            <a:ext cx="796290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шарів емульгатору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(моно- </a:t>
            </a: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або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полімолекулярні</a:t>
            </a:r>
            <a:r>
              <a:rPr sz="1600" spc="-6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плівки).</a:t>
            </a:r>
            <a:endParaRPr sz="1600">
              <a:latin typeface="Verdana"/>
              <a:cs typeface="Verdana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590550" y="3481387"/>
          <a:ext cx="11054079" cy="23749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81773"/>
                <a:gridCol w="673100"/>
                <a:gridCol w="1346199"/>
                <a:gridCol w="573193"/>
                <a:gridCol w="1343660"/>
                <a:gridCol w="767927"/>
                <a:gridCol w="3168227"/>
              </a:tblGrid>
              <a:tr h="23749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28575">
                      <a:solidFill>
                        <a:srgbClr val="663300"/>
                      </a:solidFill>
                      <a:prstDash val="solid"/>
                    </a:lnT>
                    <a:lnB w="28575">
                      <a:solidFill>
                        <a:srgbClr val="6633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1015"/>
                        </a:spcBef>
                      </a:pPr>
                      <a:r>
                        <a:rPr sz="16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Гідрофобна</a:t>
                      </a:r>
                      <a:r>
                        <a:rPr sz="1600" spc="-3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частина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128905" marB="0" vert="vert">
                    <a:lnL w="12700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28575">
                      <a:solidFill>
                        <a:srgbClr val="663300"/>
                      </a:solidFill>
                      <a:prstDash val="solid"/>
                    </a:lnT>
                    <a:lnB w="28575">
                      <a:solidFill>
                        <a:srgbClr val="6633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marL="179705">
                        <a:lnSpc>
                          <a:spcPct val="100000"/>
                        </a:lnSpc>
                      </a:pPr>
                      <a:r>
                        <a:rPr sz="160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Гідрофільна</a:t>
                      </a:r>
                      <a:r>
                        <a:rPr sz="1600" spc="-3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частина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1270" marB="0" vert="vert">
                    <a:lnL w="12700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28575">
                      <a:solidFill>
                        <a:srgbClr val="663300"/>
                      </a:solidFill>
                      <a:prstDash val="solid"/>
                    </a:lnT>
                    <a:lnB w="28575">
                      <a:solidFill>
                        <a:srgbClr val="6633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28575">
                      <a:solidFill>
                        <a:srgbClr val="663300"/>
                      </a:solidFill>
                      <a:prstDash val="solid"/>
                    </a:lnT>
                    <a:lnB w="28575">
                      <a:solidFill>
                        <a:srgbClr val="6633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marL="179705">
                        <a:lnSpc>
                          <a:spcPct val="100000"/>
                        </a:lnSpc>
                      </a:pPr>
                      <a:r>
                        <a:rPr sz="16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Гідрофобна</a:t>
                      </a:r>
                      <a:r>
                        <a:rPr sz="1600" spc="-1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частина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635" marB="0" vert="vert">
                    <a:lnL w="12700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28575">
                      <a:solidFill>
                        <a:srgbClr val="663300"/>
                      </a:solidFill>
                      <a:prstDash val="solid"/>
                    </a:lnT>
                    <a:lnB w="28575">
                      <a:solidFill>
                        <a:srgbClr val="6633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1295"/>
                        </a:spcBef>
                      </a:pPr>
                      <a:r>
                        <a:rPr sz="160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Гидрофільна</a:t>
                      </a:r>
                      <a:r>
                        <a:rPr sz="1600" spc="-3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частина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164465" marB="0" vert="vert">
                    <a:lnL w="12700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28575">
                      <a:solidFill>
                        <a:srgbClr val="663300"/>
                      </a:solidFill>
                      <a:prstDash val="solid"/>
                    </a:lnT>
                    <a:lnB w="28575">
                      <a:solidFill>
                        <a:srgbClr val="6633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28575">
                      <a:solidFill>
                        <a:srgbClr val="663300"/>
                      </a:solidFill>
                      <a:prstDash val="solid"/>
                    </a:lnR>
                    <a:lnT w="28575">
                      <a:solidFill>
                        <a:srgbClr val="663300"/>
                      </a:solidFill>
                      <a:prstDash val="solid"/>
                    </a:lnT>
                    <a:lnB w="28575">
                      <a:solidFill>
                        <a:srgbClr val="6633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327" y="3566922"/>
            <a:ext cx="2976880" cy="223189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91295" y="3566922"/>
            <a:ext cx="2975864" cy="223189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924643" y="797305"/>
            <a:ext cx="9100820" cy="2596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7665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solidFill>
                  <a:srgbClr val="A40020"/>
                </a:solidFill>
                <a:latin typeface="Verdana"/>
                <a:cs typeface="Verdana"/>
              </a:rPr>
              <a:t>Механізм </a:t>
            </a: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стабілізаційної дії</a:t>
            </a:r>
            <a:r>
              <a:rPr sz="1800" b="1" i="1" spc="-30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емульгаторів</a:t>
            </a:r>
            <a:endParaRPr sz="1800">
              <a:latin typeface="Verdana"/>
              <a:cs typeface="Verdana"/>
            </a:endParaRPr>
          </a:p>
          <a:p>
            <a:pPr marL="50165" marR="43180" algn="ctr">
              <a:lnSpc>
                <a:spcPct val="110000"/>
              </a:lnSpc>
              <a:spcBef>
                <a:spcPts val="1515"/>
              </a:spcBef>
            </a:pPr>
            <a:r>
              <a:rPr sz="1600" spc="-5" dirty="0">
                <a:solidFill>
                  <a:srgbClr val="663300"/>
                </a:solidFill>
                <a:latin typeface="Tahoma"/>
                <a:cs typeface="Tahoma"/>
              </a:rPr>
              <a:t>Емульгатори, </a:t>
            </a:r>
            <a:r>
              <a:rPr sz="1600" dirty="0">
                <a:solidFill>
                  <a:srgbClr val="663300"/>
                </a:solidFill>
                <a:latin typeface="Tahoma"/>
                <a:cs typeface="Tahoma"/>
              </a:rPr>
              <a:t>адсорбуючись </a:t>
            </a:r>
            <a:r>
              <a:rPr sz="1600" spc="-5" dirty="0">
                <a:solidFill>
                  <a:srgbClr val="663300"/>
                </a:solidFill>
                <a:latin typeface="Tahoma"/>
                <a:cs typeface="Tahoma"/>
              </a:rPr>
              <a:t>на </a:t>
            </a:r>
            <a:r>
              <a:rPr sz="1600" dirty="0">
                <a:solidFill>
                  <a:srgbClr val="663300"/>
                </a:solidFill>
                <a:latin typeface="Tahoma"/>
                <a:cs typeface="Tahoma"/>
              </a:rPr>
              <a:t>межі фаз, </a:t>
            </a:r>
            <a:r>
              <a:rPr sz="1600" spc="-5" dirty="0">
                <a:solidFill>
                  <a:srgbClr val="663300"/>
                </a:solidFill>
                <a:latin typeface="Tahoma"/>
                <a:cs typeface="Tahoma"/>
              </a:rPr>
              <a:t>знижують поверхневий </a:t>
            </a:r>
            <a:r>
              <a:rPr sz="1600" dirty="0">
                <a:solidFill>
                  <a:srgbClr val="663300"/>
                </a:solidFill>
                <a:latin typeface="Tahoma"/>
                <a:cs typeface="Tahoma"/>
              </a:rPr>
              <a:t>натяг  та </a:t>
            </a:r>
            <a:r>
              <a:rPr sz="1600" spc="-5" dirty="0">
                <a:solidFill>
                  <a:srgbClr val="663300"/>
                </a:solidFill>
                <a:latin typeface="Tahoma"/>
                <a:cs typeface="Tahoma"/>
              </a:rPr>
              <a:t>накопичуються </a:t>
            </a:r>
            <a:r>
              <a:rPr sz="1600" dirty="0">
                <a:solidFill>
                  <a:srgbClr val="663300"/>
                </a:solidFill>
                <a:latin typeface="Tahoma"/>
                <a:cs typeface="Tahoma"/>
              </a:rPr>
              <a:t>на </a:t>
            </a:r>
            <a:r>
              <a:rPr sz="1600" spc="-5" dirty="0">
                <a:solidFill>
                  <a:srgbClr val="663300"/>
                </a:solidFill>
                <a:latin typeface="Tahoma"/>
                <a:cs typeface="Tahoma"/>
              </a:rPr>
              <a:t>поверхні</a:t>
            </a:r>
            <a:r>
              <a:rPr sz="1600" spc="-10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663300"/>
                </a:solidFill>
                <a:latin typeface="Tahoma"/>
                <a:cs typeface="Tahoma"/>
              </a:rPr>
              <a:t>розділу,</a:t>
            </a:r>
            <a:endParaRPr sz="1600">
              <a:latin typeface="Tahoma"/>
              <a:cs typeface="Tahoma"/>
            </a:endParaRPr>
          </a:p>
          <a:p>
            <a:pPr marL="1270" algn="ctr">
              <a:lnSpc>
                <a:spcPct val="100000"/>
              </a:lnSpc>
              <a:spcBef>
                <a:spcPts val="190"/>
              </a:spcBef>
            </a:pPr>
            <a:r>
              <a:rPr sz="1600" dirty="0">
                <a:solidFill>
                  <a:srgbClr val="663300"/>
                </a:solidFill>
                <a:latin typeface="Tahoma"/>
                <a:cs typeface="Tahoma"/>
              </a:rPr>
              <a:t>а </a:t>
            </a:r>
            <a:r>
              <a:rPr sz="1600" spc="-5" dirty="0">
                <a:solidFill>
                  <a:srgbClr val="663300"/>
                </a:solidFill>
                <a:latin typeface="Tahoma"/>
                <a:cs typeface="Tahoma"/>
              </a:rPr>
              <a:t>головне, </a:t>
            </a:r>
            <a:r>
              <a:rPr sz="1600" dirty="0">
                <a:solidFill>
                  <a:srgbClr val="663300"/>
                </a:solidFill>
                <a:latin typeface="Tahoma"/>
                <a:cs typeface="Tahoma"/>
              </a:rPr>
              <a:t>огортаючи </a:t>
            </a:r>
            <a:r>
              <a:rPr sz="1600" spc="-5" dirty="0">
                <a:solidFill>
                  <a:srgbClr val="663300"/>
                </a:solidFill>
                <a:latin typeface="Tahoma"/>
                <a:cs typeface="Tahoma"/>
              </a:rPr>
              <a:t>крапельки</a:t>
            </a:r>
            <a:r>
              <a:rPr sz="1600" spc="-10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Tahoma"/>
                <a:cs typeface="Tahoma"/>
              </a:rPr>
              <a:t>диспергованої</a:t>
            </a:r>
            <a:endParaRPr sz="1600">
              <a:latin typeface="Tahoma"/>
              <a:cs typeface="Tahoma"/>
            </a:endParaRPr>
          </a:p>
          <a:p>
            <a:pPr marL="416559" marR="407034" algn="ctr">
              <a:lnSpc>
                <a:spcPct val="110000"/>
              </a:lnSpc>
            </a:pPr>
            <a:r>
              <a:rPr sz="1600" spc="-5" dirty="0">
                <a:solidFill>
                  <a:srgbClr val="663300"/>
                </a:solidFill>
                <a:latin typeface="Tahoma"/>
                <a:cs typeface="Tahoma"/>
              </a:rPr>
              <a:t>речовини, утворюють </a:t>
            </a:r>
            <a:r>
              <a:rPr sz="1600" dirty="0">
                <a:solidFill>
                  <a:srgbClr val="663300"/>
                </a:solidFill>
                <a:latin typeface="Tahoma"/>
                <a:cs typeface="Tahoma"/>
              </a:rPr>
              <a:t>адсорбційну </a:t>
            </a:r>
            <a:r>
              <a:rPr sz="1600" spc="-5" dirty="0">
                <a:solidFill>
                  <a:srgbClr val="663300"/>
                </a:solidFill>
                <a:latin typeface="Tahoma"/>
                <a:cs typeface="Tahoma"/>
              </a:rPr>
              <a:t>плівку </a:t>
            </a:r>
            <a:r>
              <a:rPr sz="1600" dirty="0">
                <a:solidFill>
                  <a:srgbClr val="663300"/>
                </a:solidFill>
                <a:latin typeface="Tahoma"/>
                <a:cs typeface="Tahoma"/>
              </a:rPr>
              <a:t>– </a:t>
            </a:r>
            <a:r>
              <a:rPr sz="1600" b="1" spc="-5" dirty="0">
                <a:solidFill>
                  <a:srgbClr val="663300"/>
                </a:solidFill>
                <a:latin typeface="Tahoma"/>
                <a:cs typeface="Tahoma"/>
              </a:rPr>
              <a:t>основний </a:t>
            </a:r>
            <a:r>
              <a:rPr sz="1600" b="1" dirty="0">
                <a:solidFill>
                  <a:srgbClr val="663300"/>
                </a:solidFill>
                <a:latin typeface="Tahoma"/>
                <a:cs typeface="Tahoma"/>
              </a:rPr>
              <a:t>фактор  </a:t>
            </a:r>
            <a:r>
              <a:rPr sz="1600" b="1" spc="-5" dirty="0">
                <a:solidFill>
                  <a:srgbClr val="663300"/>
                </a:solidFill>
                <a:latin typeface="Tahoma"/>
                <a:cs typeface="Tahoma"/>
              </a:rPr>
              <a:t>стабілізації</a:t>
            </a:r>
            <a:r>
              <a:rPr sz="1600" b="1" spc="15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663300"/>
                </a:solidFill>
                <a:latin typeface="Tahoma"/>
                <a:cs typeface="Tahoma"/>
              </a:rPr>
              <a:t>емульсій</a:t>
            </a:r>
            <a:r>
              <a:rPr sz="1600" dirty="0">
                <a:solidFill>
                  <a:srgbClr val="663300"/>
                </a:solidFill>
                <a:latin typeface="Tahoma"/>
                <a:cs typeface="Tahoma"/>
              </a:rPr>
              <a:t>.</a:t>
            </a:r>
            <a:endParaRPr sz="1600">
              <a:latin typeface="Tahoma"/>
              <a:cs typeface="Tahoma"/>
            </a:endParaRPr>
          </a:p>
          <a:p>
            <a:pPr marL="3810" algn="ctr">
              <a:lnSpc>
                <a:spcPct val="100000"/>
              </a:lnSpc>
              <a:spcBef>
                <a:spcPts val="145"/>
              </a:spcBef>
            </a:pPr>
            <a:r>
              <a:rPr sz="1650" i="1" spc="-25" dirty="0">
                <a:solidFill>
                  <a:srgbClr val="660066"/>
                </a:solidFill>
                <a:latin typeface="Tahoma"/>
                <a:cs typeface="Tahoma"/>
              </a:rPr>
              <a:t>(За </a:t>
            </a:r>
            <a:r>
              <a:rPr sz="1650" i="1" spc="-35" dirty="0">
                <a:solidFill>
                  <a:srgbClr val="660066"/>
                </a:solidFill>
                <a:latin typeface="Tahoma"/>
                <a:cs typeface="Tahoma"/>
              </a:rPr>
              <a:t>Ж. </a:t>
            </a:r>
            <a:r>
              <a:rPr sz="1650" i="1" spc="-30" dirty="0">
                <a:solidFill>
                  <a:srgbClr val="660066"/>
                </a:solidFill>
                <a:latin typeface="Tahoma"/>
                <a:cs typeface="Tahoma"/>
              </a:rPr>
              <a:t>Клоусом </a:t>
            </a:r>
            <a:r>
              <a:rPr sz="1650" i="1" spc="-25" dirty="0">
                <a:solidFill>
                  <a:srgbClr val="660066"/>
                </a:solidFill>
                <a:latin typeface="Tahoma"/>
                <a:cs typeface="Tahoma"/>
              </a:rPr>
              <a:t>та О.І.</a:t>
            </a:r>
            <a:r>
              <a:rPr sz="1650" i="1" spc="20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1650" i="1" spc="-30" dirty="0">
                <a:solidFill>
                  <a:srgbClr val="660066"/>
                </a:solidFill>
                <a:latin typeface="Tahoma"/>
                <a:cs typeface="Tahoma"/>
              </a:rPr>
              <a:t>Тихоновим)</a:t>
            </a:r>
            <a:endParaRPr sz="1650">
              <a:latin typeface="Tahoma"/>
              <a:cs typeface="Tahoma"/>
            </a:endParaRPr>
          </a:p>
          <a:p>
            <a:pPr marR="414655" algn="ctr">
              <a:lnSpc>
                <a:spcPct val="100000"/>
              </a:lnSpc>
              <a:spcBef>
                <a:spcPts val="1725"/>
              </a:spcBef>
              <a:tabLst>
                <a:tab pos="1828800" algn="l"/>
              </a:tabLst>
            </a:pPr>
            <a:r>
              <a:rPr sz="1800" spc="-5" dirty="0">
                <a:solidFill>
                  <a:srgbClr val="663300"/>
                </a:solidFill>
                <a:latin typeface="Tahoma"/>
                <a:cs typeface="Tahoma"/>
              </a:rPr>
              <a:t>S</a:t>
            </a:r>
            <a:r>
              <a:rPr sz="1800" spc="-7" baseline="-20833" dirty="0">
                <a:solidFill>
                  <a:srgbClr val="663300"/>
                </a:solidFill>
                <a:latin typeface="Tahoma"/>
                <a:cs typeface="Tahoma"/>
              </a:rPr>
              <a:t>1</a:t>
            </a:r>
            <a:r>
              <a:rPr sz="1800" spc="270" baseline="-20833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663300"/>
                </a:solidFill>
                <a:latin typeface="Tahoma"/>
                <a:cs typeface="Tahoma"/>
              </a:rPr>
              <a:t>&lt;</a:t>
            </a:r>
            <a:r>
              <a:rPr sz="1800" spc="5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663300"/>
                </a:solidFill>
                <a:latin typeface="Tahoma"/>
                <a:cs typeface="Tahoma"/>
              </a:rPr>
              <a:t>S</a:t>
            </a:r>
            <a:r>
              <a:rPr sz="1800" spc="-7" baseline="-20833" dirty="0">
                <a:solidFill>
                  <a:srgbClr val="663300"/>
                </a:solidFill>
                <a:latin typeface="Tahoma"/>
                <a:cs typeface="Tahoma"/>
              </a:rPr>
              <a:t>2	</a:t>
            </a:r>
            <a:r>
              <a:rPr sz="1800" spc="-5" dirty="0">
                <a:solidFill>
                  <a:srgbClr val="663300"/>
                </a:solidFill>
                <a:latin typeface="Tahoma"/>
                <a:cs typeface="Tahoma"/>
              </a:rPr>
              <a:t>S1 </a:t>
            </a:r>
            <a:r>
              <a:rPr sz="1800" dirty="0">
                <a:solidFill>
                  <a:srgbClr val="663300"/>
                </a:solidFill>
                <a:latin typeface="Tahoma"/>
                <a:cs typeface="Tahoma"/>
              </a:rPr>
              <a:t>&gt;</a:t>
            </a:r>
            <a:r>
              <a:rPr sz="1800" spc="5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663300"/>
                </a:solidFill>
                <a:latin typeface="Tahoma"/>
                <a:cs typeface="Tahoma"/>
              </a:rPr>
              <a:t>S2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812539" y="5943981"/>
            <a:ext cx="1920240" cy="71755"/>
          </a:xfrm>
          <a:custGeom>
            <a:avLst/>
            <a:gdLst/>
            <a:ahLst/>
            <a:cxnLst/>
            <a:rect l="l" t="t" r="r" b="b"/>
            <a:pathLst>
              <a:path w="1440179" h="71754">
                <a:moveTo>
                  <a:pt x="1440180" y="0"/>
                </a:moveTo>
                <a:lnTo>
                  <a:pt x="1430728" y="13938"/>
                </a:lnTo>
                <a:lnTo>
                  <a:pt x="1404953" y="25322"/>
                </a:lnTo>
                <a:lnTo>
                  <a:pt x="1366724" y="32998"/>
                </a:lnTo>
                <a:lnTo>
                  <a:pt x="1319910" y="35814"/>
                </a:lnTo>
                <a:lnTo>
                  <a:pt x="840358" y="35814"/>
                </a:lnTo>
                <a:lnTo>
                  <a:pt x="793545" y="38629"/>
                </a:lnTo>
                <a:lnTo>
                  <a:pt x="755316" y="46305"/>
                </a:lnTo>
                <a:lnTo>
                  <a:pt x="729541" y="57689"/>
                </a:lnTo>
                <a:lnTo>
                  <a:pt x="720090" y="71628"/>
                </a:lnTo>
                <a:lnTo>
                  <a:pt x="710638" y="57689"/>
                </a:lnTo>
                <a:lnTo>
                  <a:pt x="684863" y="46305"/>
                </a:lnTo>
                <a:lnTo>
                  <a:pt x="646634" y="38629"/>
                </a:lnTo>
                <a:lnTo>
                  <a:pt x="599820" y="35814"/>
                </a:lnTo>
                <a:lnTo>
                  <a:pt x="120268" y="35814"/>
                </a:lnTo>
                <a:lnTo>
                  <a:pt x="73455" y="32998"/>
                </a:lnTo>
                <a:lnTo>
                  <a:pt x="35226" y="25322"/>
                </a:lnTo>
                <a:lnTo>
                  <a:pt x="9451" y="13938"/>
                </a:lnTo>
                <a:lnTo>
                  <a:pt x="0" y="0"/>
                </a:lnTo>
              </a:path>
            </a:pathLst>
          </a:custGeom>
          <a:ln w="9906">
            <a:solidFill>
              <a:srgbClr val="66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384036" y="5943981"/>
            <a:ext cx="1920240" cy="71755"/>
          </a:xfrm>
          <a:custGeom>
            <a:avLst/>
            <a:gdLst/>
            <a:ahLst/>
            <a:cxnLst/>
            <a:rect l="l" t="t" r="r" b="b"/>
            <a:pathLst>
              <a:path w="1440179" h="71754">
                <a:moveTo>
                  <a:pt x="1440180" y="0"/>
                </a:moveTo>
                <a:lnTo>
                  <a:pt x="1430728" y="13938"/>
                </a:lnTo>
                <a:lnTo>
                  <a:pt x="1404953" y="25322"/>
                </a:lnTo>
                <a:lnTo>
                  <a:pt x="1366724" y="32998"/>
                </a:lnTo>
                <a:lnTo>
                  <a:pt x="1319911" y="35814"/>
                </a:lnTo>
                <a:lnTo>
                  <a:pt x="840359" y="35814"/>
                </a:lnTo>
                <a:lnTo>
                  <a:pt x="793545" y="38629"/>
                </a:lnTo>
                <a:lnTo>
                  <a:pt x="755316" y="46305"/>
                </a:lnTo>
                <a:lnTo>
                  <a:pt x="729541" y="57689"/>
                </a:lnTo>
                <a:lnTo>
                  <a:pt x="720089" y="71628"/>
                </a:lnTo>
                <a:lnTo>
                  <a:pt x="710638" y="57689"/>
                </a:lnTo>
                <a:lnTo>
                  <a:pt x="684863" y="46305"/>
                </a:lnTo>
                <a:lnTo>
                  <a:pt x="646634" y="38629"/>
                </a:lnTo>
                <a:lnTo>
                  <a:pt x="599821" y="35814"/>
                </a:lnTo>
                <a:lnTo>
                  <a:pt x="120269" y="35814"/>
                </a:lnTo>
                <a:lnTo>
                  <a:pt x="73455" y="32998"/>
                </a:lnTo>
                <a:lnTo>
                  <a:pt x="35226" y="25322"/>
                </a:lnTo>
                <a:lnTo>
                  <a:pt x="9451" y="13938"/>
                </a:lnTo>
                <a:lnTo>
                  <a:pt x="0" y="0"/>
                </a:lnTo>
              </a:path>
            </a:pathLst>
          </a:custGeom>
          <a:ln w="9906">
            <a:solidFill>
              <a:srgbClr val="66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70711" y="6046723"/>
            <a:ext cx="10353040" cy="488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775" algn="ctr">
              <a:lnSpc>
                <a:spcPts val="1939"/>
              </a:lnSpc>
              <a:spcBef>
                <a:spcPts val="100"/>
              </a:spcBef>
              <a:tabLst>
                <a:tab pos="1978025" algn="l"/>
              </a:tabLst>
            </a:pPr>
            <a:r>
              <a:rPr sz="1800" dirty="0">
                <a:solidFill>
                  <a:srgbClr val="663300"/>
                </a:solidFill>
                <a:latin typeface="Tahoma"/>
                <a:cs typeface="Tahoma"/>
              </a:rPr>
              <a:t>Э	Э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ts val="1700"/>
              </a:lnSpc>
            </a:pP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Захисні плівки можуть складатися </a:t>
            </a: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з одного або декількох</a:t>
            </a:r>
            <a:r>
              <a:rPr sz="1600" spc="4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молекулярних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19" name="object 1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42264" y="208025"/>
            <a:ext cx="10812272" cy="675894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49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407884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26287" y="979933"/>
            <a:ext cx="10734887" cy="187578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i="1" dirty="0">
                <a:solidFill>
                  <a:srgbClr val="663300"/>
                </a:solidFill>
                <a:latin typeface="Verdana"/>
                <a:cs typeface="Verdana"/>
              </a:rPr>
              <a:t>Про </a:t>
            </a:r>
            <a:r>
              <a:rPr sz="1600" b="1" i="1" spc="-5" dirty="0">
                <a:solidFill>
                  <a:srgbClr val="663300"/>
                </a:solidFill>
                <a:latin typeface="Verdana"/>
                <a:cs typeface="Verdana"/>
              </a:rPr>
              <a:t>поверхнево</a:t>
            </a:r>
            <a:r>
              <a:rPr sz="1600" b="1" spc="-5" dirty="0">
                <a:solidFill>
                  <a:srgbClr val="663300"/>
                </a:solidFill>
                <a:latin typeface="Verdana"/>
                <a:cs typeface="Verdana"/>
              </a:rPr>
              <a:t>-</a:t>
            </a:r>
            <a:r>
              <a:rPr sz="1600" b="1" i="1" spc="-5" dirty="0">
                <a:solidFill>
                  <a:srgbClr val="663300"/>
                </a:solidFill>
                <a:latin typeface="Verdana"/>
                <a:cs typeface="Verdana"/>
              </a:rPr>
              <a:t>активні властивості емульгаторів можна судити</a:t>
            </a:r>
            <a:r>
              <a:rPr sz="1600" b="1" i="1" spc="13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600" b="1" i="1" dirty="0">
                <a:solidFill>
                  <a:srgbClr val="663300"/>
                </a:solidFill>
                <a:latin typeface="Verdana"/>
                <a:cs typeface="Verdana"/>
              </a:rPr>
              <a:t>за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b="1" i="1" spc="-5" dirty="0">
                <a:solidFill>
                  <a:srgbClr val="663300"/>
                </a:solidFill>
                <a:latin typeface="Verdana"/>
                <a:cs typeface="Verdana"/>
              </a:rPr>
              <a:t>величиною гідрофільно-ліпофільного балансу</a:t>
            </a:r>
            <a:r>
              <a:rPr sz="1600" b="1" i="1" spc="3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600" b="1" i="1" spc="-5" dirty="0">
                <a:solidFill>
                  <a:srgbClr val="663300"/>
                </a:solidFill>
                <a:latin typeface="Verdana"/>
                <a:cs typeface="Verdana"/>
              </a:rPr>
              <a:t>(ГЛБ)</a:t>
            </a:r>
            <a:r>
              <a:rPr sz="1600" b="1" spc="-5" dirty="0">
                <a:solidFill>
                  <a:srgbClr val="663300"/>
                </a:solidFill>
                <a:latin typeface="Verdana"/>
                <a:cs typeface="Verdana"/>
              </a:rPr>
              <a:t>.</a:t>
            </a:r>
            <a:endParaRPr sz="1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00">
              <a:latin typeface="Verdana"/>
              <a:cs typeface="Verdana"/>
            </a:endParaRPr>
          </a:p>
          <a:p>
            <a:pPr marL="522605" marR="212090" algn="ctr">
              <a:lnSpc>
                <a:spcPct val="100000"/>
              </a:lnSpc>
            </a:pP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ГЛБ </a:t>
            </a:r>
            <a:r>
              <a:rPr sz="1800" b="1" i="1" dirty="0">
                <a:solidFill>
                  <a:srgbClr val="A40020"/>
                </a:solidFill>
                <a:latin typeface="Verdana"/>
                <a:cs typeface="Verdana"/>
              </a:rPr>
              <a:t>– це </a:t>
            </a: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співвідношення гідрофільних та гідрофобних  груп </a:t>
            </a:r>
            <a:r>
              <a:rPr sz="1800" b="1" i="1" dirty="0">
                <a:solidFill>
                  <a:srgbClr val="A40020"/>
                </a:solidFill>
                <a:latin typeface="Verdana"/>
                <a:cs typeface="Verdana"/>
              </a:rPr>
              <a:t>у </a:t>
            </a: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молекулі, значення якого</a:t>
            </a:r>
            <a:r>
              <a:rPr sz="1800" b="1" i="1" spc="65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виражається</a:t>
            </a:r>
            <a:endParaRPr sz="1800">
              <a:latin typeface="Verdana"/>
              <a:cs typeface="Verdana"/>
            </a:endParaRPr>
          </a:p>
          <a:p>
            <a:pPr marL="309245" algn="ctr">
              <a:lnSpc>
                <a:spcPct val="100000"/>
              </a:lnSpc>
            </a:pPr>
            <a:r>
              <a:rPr sz="1800" b="1" i="1" dirty="0">
                <a:solidFill>
                  <a:srgbClr val="A40020"/>
                </a:solidFill>
                <a:latin typeface="Verdana"/>
                <a:cs typeface="Verdana"/>
              </a:rPr>
              <a:t>певним </a:t>
            </a: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числом </a:t>
            </a:r>
            <a:r>
              <a:rPr sz="1800" b="1" i="1" dirty="0">
                <a:solidFill>
                  <a:srgbClr val="A40020"/>
                </a:solidFill>
                <a:latin typeface="Verdana"/>
                <a:cs typeface="Verdana"/>
              </a:rPr>
              <a:t>на</a:t>
            </a:r>
            <a:r>
              <a:rPr sz="1800" b="1" i="1" spc="20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шкалі</a:t>
            </a:r>
            <a:r>
              <a:rPr sz="1800" b="1" spc="-5" dirty="0">
                <a:solidFill>
                  <a:srgbClr val="A40020"/>
                </a:solidFill>
                <a:latin typeface="Verdana"/>
                <a:cs typeface="Verdana"/>
              </a:rPr>
              <a:t>.</a:t>
            </a:r>
            <a:endParaRPr sz="1800">
              <a:latin typeface="Verdana"/>
              <a:cs typeface="Verdana"/>
            </a:endParaRPr>
          </a:p>
          <a:p>
            <a:pPr marL="226060" algn="ctr">
              <a:lnSpc>
                <a:spcPct val="100000"/>
              </a:lnSpc>
            </a:pPr>
            <a:r>
              <a:rPr sz="1800" spc="-5" dirty="0">
                <a:solidFill>
                  <a:srgbClr val="A40020"/>
                </a:solidFill>
                <a:latin typeface="Verdana"/>
                <a:cs typeface="Verdana"/>
              </a:rPr>
              <a:t>(на практиці використовується </a:t>
            </a:r>
            <a:r>
              <a:rPr sz="1800" dirty="0">
                <a:solidFill>
                  <a:srgbClr val="A40020"/>
                </a:solidFill>
                <a:latin typeface="Verdana"/>
                <a:cs typeface="Verdana"/>
              </a:rPr>
              <a:t>шкала </a:t>
            </a:r>
            <a:r>
              <a:rPr sz="1800" spc="-5" dirty="0">
                <a:solidFill>
                  <a:srgbClr val="A40020"/>
                </a:solidFill>
                <a:latin typeface="Verdana"/>
                <a:cs typeface="Verdana"/>
              </a:rPr>
              <a:t>ГЛБ </a:t>
            </a:r>
            <a:r>
              <a:rPr sz="1800" dirty="0">
                <a:solidFill>
                  <a:srgbClr val="A40020"/>
                </a:solidFill>
                <a:latin typeface="Verdana"/>
                <a:cs typeface="Verdana"/>
              </a:rPr>
              <a:t>від 0 до</a:t>
            </a:r>
            <a:r>
              <a:rPr sz="1800" spc="10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A40020"/>
                </a:solidFill>
                <a:latin typeface="Verdana"/>
                <a:cs typeface="Verdana"/>
              </a:rPr>
              <a:t>20,0)</a:t>
            </a:r>
            <a:endParaRPr sz="1800">
              <a:latin typeface="Verdana"/>
              <a:cs typeface="Verdana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05367" y="3127438"/>
          <a:ext cx="10846647" cy="28161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25133"/>
                <a:gridCol w="3346027"/>
                <a:gridCol w="1927860"/>
                <a:gridCol w="3447627"/>
              </a:tblGrid>
              <a:tr h="670432">
                <a:tc>
                  <a:txBody>
                    <a:bodyPr/>
                    <a:lstStyle/>
                    <a:p>
                      <a:pPr marL="552450" marR="173355" indent="-372110">
                        <a:lnSpc>
                          <a:spcPts val="2280"/>
                        </a:lnSpc>
                        <a:spcBef>
                          <a:spcPts val="425"/>
                        </a:spcBef>
                      </a:pPr>
                      <a:r>
                        <a:rPr sz="2000" b="1" i="1" spc="-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Ве</a:t>
                      </a:r>
                      <a:r>
                        <a:rPr sz="2000" b="1" i="1" spc="-10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л</a:t>
                      </a:r>
                      <a:r>
                        <a:rPr sz="2000" b="1" i="1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ичина  </a:t>
                      </a:r>
                      <a:r>
                        <a:rPr sz="2000" b="1" i="1" spc="-7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ГЛБ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53975" marB="0">
                    <a:lnL w="28575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28575">
                      <a:solidFill>
                        <a:srgbClr val="663300"/>
                      </a:solidFill>
                      <a:prstDash val="solid"/>
                    </a:lnT>
                    <a:lnB w="1270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marL="118745" marR="113030" indent="619760">
                        <a:lnSpc>
                          <a:spcPts val="2280"/>
                        </a:lnSpc>
                        <a:spcBef>
                          <a:spcPts val="425"/>
                        </a:spcBef>
                      </a:pPr>
                      <a:r>
                        <a:rPr sz="2000" b="1" i="1" spc="-60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Область  </a:t>
                      </a:r>
                      <a:r>
                        <a:rPr sz="2000" b="1" i="1" spc="-6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застосування</a:t>
                      </a:r>
                      <a:r>
                        <a:rPr sz="2000" b="1" i="1" spc="-80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b="1" i="1" spc="-7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ПАР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28575">
                      <a:solidFill>
                        <a:srgbClr val="663300"/>
                      </a:solidFill>
                      <a:prstDash val="solid"/>
                    </a:lnT>
                    <a:lnB w="1270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marL="478790" marR="99695" indent="-372110">
                        <a:lnSpc>
                          <a:spcPts val="2280"/>
                        </a:lnSpc>
                        <a:spcBef>
                          <a:spcPts val="425"/>
                        </a:spcBef>
                      </a:pPr>
                      <a:r>
                        <a:rPr sz="2000" b="1" i="1" spc="-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Ве</a:t>
                      </a:r>
                      <a:r>
                        <a:rPr sz="2000" b="1" i="1" spc="-10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л</a:t>
                      </a:r>
                      <a:r>
                        <a:rPr sz="2000" b="1" i="1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ичина  </a:t>
                      </a:r>
                      <a:r>
                        <a:rPr sz="2000" b="1" i="1" spc="-7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ГЛБ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28575">
                      <a:solidFill>
                        <a:srgbClr val="663300"/>
                      </a:solidFill>
                      <a:prstDash val="solid"/>
                    </a:lnT>
                    <a:lnB w="1270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marL="156845" marR="150495" indent="619760">
                        <a:lnSpc>
                          <a:spcPts val="2280"/>
                        </a:lnSpc>
                        <a:spcBef>
                          <a:spcPts val="425"/>
                        </a:spcBef>
                      </a:pPr>
                      <a:r>
                        <a:rPr sz="2000" b="1" i="1" spc="-60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Область  </a:t>
                      </a:r>
                      <a:r>
                        <a:rPr sz="2000" b="1" i="1" spc="-6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застосування</a:t>
                      </a:r>
                      <a:r>
                        <a:rPr sz="2000" b="1" i="1" spc="-80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b="1" i="1" spc="-7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ПАР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28575">
                      <a:solidFill>
                        <a:srgbClr val="663300"/>
                      </a:solidFill>
                      <a:prstDash val="solid"/>
                    </a:lnR>
                    <a:lnT w="28575">
                      <a:solidFill>
                        <a:srgbClr val="663300"/>
                      </a:solidFill>
                      <a:prstDash val="solid"/>
                    </a:lnT>
                    <a:lnB w="1270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</a:tr>
              <a:tr h="777748">
                <a:tc>
                  <a:txBody>
                    <a:bodyPr/>
                    <a:lstStyle/>
                    <a:p>
                      <a:pPr marL="457200">
                        <a:lnSpc>
                          <a:spcPct val="100000"/>
                        </a:lnSpc>
                        <a:spcBef>
                          <a:spcPts val="1445"/>
                        </a:spcBef>
                      </a:pP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1,5-3,0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183515" marB="0">
                    <a:lnL w="28575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12700">
                      <a:solidFill>
                        <a:srgbClr val="663300"/>
                      </a:solidFill>
                      <a:prstDash val="solid"/>
                    </a:lnT>
                    <a:lnB w="1270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700" spc="-1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піногасники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12700">
                      <a:solidFill>
                        <a:srgbClr val="663300"/>
                      </a:solidFill>
                      <a:prstDash val="solid"/>
                    </a:lnT>
                    <a:lnB w="1270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45"/>
                        </a:spcBef>
                      </a:pP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8,0-18,0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183515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12700">
                      <a:solidFill>
                        <a:srgbClr val="663300"/>
                      </a:solidFill>
                      <a:prstDash val="solid"/>
                    </a:lnT>
                    <a:lnB w="1270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445"/>
                        </a:spcBef>
                      </a:pP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емульгатори типу</a:t>
                      </a:r>
                      <a:r>
                        <a:rPr sz="1700" spc="1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О/В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183515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28575">
                      <a:solidFill>
                        <a:srgbClr val="663300"/>
                      </a:solidFill>
                      <a:prstDash val="solid"/>
                    </a:lnR>
                    <a:lnT w="12700">
                      <a:solidFill>
                        <a:srgbClr val="663300"/>
                      </a:solidFill>
                      <a:prstDash val="solid"/>
                    </a:lnT>
                    <a:lnB w="1270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</a:tr>
              <a:tr h="647445">
                <a:tc>
                  <a:txBody>
                    <a:bodyPr/>
                    <a:lstStyle/>
                    <a:p>
                      <a:pPr marL="457200">
                        <a:lnSpc>
                          <a:spcPct val="100000"/>
                        </a:lnSpc>
                        <a:spcBef>
                          <a:spcPts val="1445"/>
                        </a:spcBef>
                      </a:pP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3,0-6,0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183515" marB="0">
                    <a:lnL w="28575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12700">
                      <a:solidFill>
                        <a:srgbClr val="663300"/>
                      </a:solidFill>
                      <a:prstDash val="solid"/>
                    </a:lnT>
                    <a:lnB w="1905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емульгатори типу</a:t>
                      </a:r>
                      <a:r>
                        <a:rPr sz="1700" spc="1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700" spc="-1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В/О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12700">
                      <a:solidFill>
                        <a:srgbClr val="663300"/>
                      </a:solidFill>
                      <a:prstDash val="solid"/>
                    </a:lnT>
                    <a:lnB w="1905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45"/>
                        </a:spcBef>
                      </a:pP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13,0-15,0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183515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12700">
                      <a:solidFill>
                        <a:srgbClr val="663300"/>
                      </a:solidFill>
                      <a:prstDash val="solid"/>
                    </a:lnT>
                    <a:lnB w="1905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45"/>
                        </a:spcBef>
                      </a:pPr>
                      <a:r>
                        <a:rPr sz="1700" spc="-1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піноутворювачі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183515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28575">
                      <a:solidFill>
                        <a:srgbClr val="663300"/>
                      </a:solidFill>
                      <a:prstDash val="solid"/>
                    </a:lnR>
                    <a:lnT w="12700">
                      <a:solidFill>
                        <a:srgbClr val="663300"/>
                      </a:solidFill>
                      <a:prstDash val="solid"/>
                    </a:lnT>
                    <a:lnB w="1905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</a:tr>
              <a:tr h="720559">
                <a:tc>
                  <a:txBody>
                    <a:bodyPr/>
                    <a:lstStyle/>
                    <a:p>
                      <a:pPr marL="465455">
                        <a:lnSpc>
                          <a:spcPct val="100000"/>
                        </a:lnSpc>
                        <a:spcBef>
                          <a:spcPts val="1445"/>
                        </a:spcBef>
                      </a:pPr>
                      <a:r>
                        <a:rPr sz="1700" spc="-2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7,0-9,0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183515" marB="0">
                    <a:lnL w="28575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19050">
                      <a:solidFill>
                        <a:srgbClr val="663300"/>
                      </a:solidFill>
                      <a:prstDash val="solid"/>
                    </a:lnT>
                    <a:lnB w="28575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змочувачі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19050">
                      <a:solidFill>
                        <a:srgbClr val="663300"/>
                      </a:solidFill>
                      <a:prstDash val="solid"/>
                    </a:lnT>
                    <a:lnB w="28575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45"/>
                        </a:spcBef>
                      </a:pP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15,0-18,0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183515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19050">
                      <a:solidFill>
                        <a:srgbClr val="663300"/>
                      </a:solidFill>
                      <a:prstDash val="solid"/>
                    </a:lnT>
                    <a:lnB w="28575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445"/>
                        </a:spcBef>
                      </a:pP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солюбілізатори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183515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28575">
                      <a:solidFill>
                        <a:srgbClr val="663300"/>
                      </a:solidFill>
                      <a:prstDash val="solid"/>
                    </a:lnR>
                    <a:lnT w="19050">
                      <a:solidFill>
                        <a:srgbClr val="663300"/>
                      </a:solidFill>
                      <a:prstDash val="solid"/>
                    </a:lnT>
                    <a:lnB w="28575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2264" y="208025"/>
            <a:ext cx="10812272" cy="675894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50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1141174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612136" y="0"/>
            <a:ext cx="7116233" cy="989330"/>
            <a:chOff x="1959101" y="0"/>
            <a:chExt cx="5337175" cy="98933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59101" y="0"/>
              <a:ext cx="5337048" cy="62331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37587" y="313181"/>
              <a:ext cx="5178552" cy="675894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2559303" y="1019303"/>
            <a:ext cx="8129693" cy="1063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Емульсії повинні проявляти: </a:t>
            </a:r>
            <a:r>
              <a:rPr sz="1800" b="1" i="1" dirty="0">
                <a:solidFill>
                  <a:srgbClr val="A40020"/>
                </a:solidFill>
                <a:latin typeface="Verdana"/>
                <a:cs typeface="Verdana"/>
              </a:rPr>
              <a:t>фізичну,</a:t>
            </a:r>
            <a:r>
              <a:rPr sz="1800" b="1" i="1" spc="10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800" b="1" i="1" dirty="0">
                <a:solidFill>
                  <a:srgbClr val="A40020"/>
                </a:solidFill>
                <a:latin typeface="Verdana"/>
                <a:cs typeface="Verdana"/>
              </a:rPr>
              <a:t>хімічну</a:t>
            </a:r>
            <a:endParaRPr sz="18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та мікробіологічну</a:t>
            </a:r>
            <a:r>
              <a:rPr sz="1800" b="1" i="1" spc="5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стабільність.</a:t>
            </a:r>
            <a:endParaRPr sz="1800">
              <a:latin typeface="Verdana"/>
              <a:cs typeface="Verdana"/>
            </a:endParaRPr>
          </a:p>
          <a:p>
            <a:pPr marL="295910">
              <a:lnSpc>
                <a:spcPct val="100000"/>
              </a:lnSpc>
              <a:spcBef>
                <a:spcPts val="1864"/>
              </a:spcBef>
            </a:pPr>
            <a:r>
              <a:rPr sz="1600" dirty="0">
                <a:solidFill>
                  <a:srgbClr val="663300"/>
                </a:solidFill>
                <a:latin typeface="Tahoma"/>
                <a:cs typeface="Tahoma"/>
              </a:rPr>
              <a:t>Для </a:t>
            </a:r>
            <a:r>
              <a:rPr sz="1650" b="1" i="1" spc="-30" dirty="0">
                <a:solidFill>
                  <a:srgbClr val="663300"/>
                </a:solidFill>
                <a:latin typeface="Tahoma"/>
                <a:cs typeface="Tahoma"/>
              </a:rPr>
              <a:t>фізичної стабільності </a:t>
            </a:r>
            <a:r>
              <a:rPr sz="1600" spc="-5" dirty="0">
                <a:solidFill>
                  <a:srgbClr val="663300"/>
                </a:solidFill>
                <a:latin typeface="Tahoma"/>
                <a:cs typeface="Tahoma"/>
              </a:rPr>
              <a:t>емульсії дуже</a:t>
            </a:r>
            <a:r>
              <a:rPr sz="1600" spc="60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Tahoma"/>
                <a:cs typeface="Tahoma"/>
              </a:rPr>
              <a:t>важливі: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43452" y="2421254"/>
            <a:ext cx="3527213" cy="532197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736600" marR="463550" indent="-264795">
              <a:lnSpc>
                <a:spcPct val="100000"/>
              </a:lnSpc>
              <a:spcBef>
                <a:spcPts val="310"/>
              </a:spcBef>
            </a:pPr>
            <a:r>
              <a:rPr sz="1600" spc="-10" dirty="0">
                <a:solidFill>
                  <a:srgbClr val="663300"/>
                </a:solidFill>
                <a:latin typeface="Arial"/>
                <a:cs typeface="Arial"/>
              </a:rPr>
              <a:t>достатня</a:t>
            </a:r>
            <a:r>
              <a:rPr sz="1600" spc="-70" dirty="0">
                <a:solidFill>
                  <a:srgbClr val="6633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663300"/>
                </a:solidFill>
                <a:latin typeface="Arial"/>
                <a:cs typeface="Arial"/>
              </a:rPr>
              <a:t>кількість  </a:t>
            </a:r>
            <a:r>
              <a:rPr sz="1600" spc="-15" dirty="0">
                <a:solidFill>
                  <a:srgbClr val="663300"/>
                </a:solidFill>
                <a:latin typeface="Arial"/>
                <a:cs typeface="Arial"/>
              </a:rPr>
              <a:t>емульгатору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43452" y="3161157"/>
            <a:ext cx="3527213" cy="525784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33019" rIns="0" bIns="0" rtlCol="0">
            <a:spAutoFit/>
          </a:bodyPr>
          <a:lstStyle/>
          <a:p>
            <a:pPr marL="520700" marR="514984" indent="50800">
              <a:lnSpc>
                <a:spcPct val="100000"/>
              </a:lnSpc>
              <a:spcBef>
                <a:spcPts val="259"/>
              </a:spcBef>
            </a:pPr>
            <a:r>
              <a:rPr sz="1600" spc="-10" dirty="0">
                <a:solidFill>
                  <a:srgbClr val="663300"/>
                </a:solidFill>
                <a:latin typeface="Calibri"/>
                <a:cs typeface="Calibri"/>
              </a:rPr>
              <a:t>Достатній </a:t>
            </a:r>
            <a:r>
              <a:rPr sz="1600" dirty="0">
                <a:solidFill>
                  <a:srgbClr val="663300"/>
                </a:solidFill>
                <a:latin typeface="Calibri"/>
                <a:cs typeface="Calibri"/>
              </a:rPr>
              <a:t>ступінь 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дисперсності</a:t>
            </a:r>
            <a:r>
              <a:rPr sz="1600" spc="-90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663300"/>
                </a:solidFill>
                <a:latin typeface="Calibri"/>
                <a:cs typeface="Calibri"/>
              </a:rPr>
              <a:t>фази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164839" y="2522221"/>
            <a:ext cx="580812" cy="1024255"/>
            <a:chOff x="2373629" y="2522220"/>
            <a:chExt cx="435609" cy="1024255"/>
          </a:xfrm>
        </p:grpSpPr>
        <p:sp>
          <p:nvSpPr>
            <p:cNvPr id="12" name="object 12"/>
            <p:cNvSpPr/>
            <p:nvPr/>
          </p:nvSpPr>
          <p:spPr>
            <a:xfrm>
              <a:off x="2411730" y="2522219"/>
              <a:ext cx="397510" cy="1024255"/>
            </a:xfrm>
            <a:custGeom>
              <a:avLst/>
              <a:gdLst/>
              <a:ahLst/>
              <a:cxnLst/>
              <a:rect l="l" t="t" r="r" b="b"/>
              <a:pathLst>
                <a:path w="397510" h="1024254">
                  <a:moveTo>
                    <a:pt x="376428" y="114300"/>
                  </a:moveTo>
                  <a:lnTo>
                    <a:pt x="300228" y="76200"/>
                  </a:lnTo>
                  <a:lnTo>
                    <a:pt x="147828" y="0"/>
                  </a:lnTo>
                  <a:lnTo>
                    <a:pt x="147828" y="76200"/>
                  </a:lnTo>
                  <a:lnTo>
                    <a:pt x="0" y="76200"/>
                  </a:lnTo>
                  <a:lnTo>
                    <a:pt x="0" y="152400"/>
                  </a:lnTo>
                  <a:lnTo>
                    <a:pt x="147828" y="152400"/>
                  </a:lnTo>
                  <a:lnTo>
                    <a:pt x="147828" y="228600"/>
                  </a:lnTo>
                  <a:lnTo>
                    <a:pt x="300228" y="152400"/>
                  </a:lnTo>
                  <a:lnTo>
                    <a:pt x="376428" y="114300"/>
                  </a:lnTo>
                  <a:close/>
                </a:path>
                <a:path w="397510" h="1024254">
                  <a:moveTo>
                    <a:pt x="397002" y="909828"/>
                  </a:moveTo>
                  <a:lnTo>
                    <a:pt x="320802" y="871728"/>
                  </a:lnTo>
                  <a:lnTo>
                    <a:pt x="168402" y="795528"/>
                  </a:lnTo>
                  <a:lnTo>
                    <a:pt x="168402" y="871728"/>
                  </a:lnTo>
                  <a:lnTo>
                    <a:pt x="20574" y="871728"/>
                  </a:lnTo>
                  <a:lnTo>
                    <a:pt x="20574" y="947928"/>
                  </a:lnTo>
                  <a:lnTo>
                    <a:pt x="168402" y="947928"/>
                  </a:lnTo>
                  <a:lnTo>
                    <a:pt x="168402" y="1024128"/>
                  </a:lnTo>
                  <a:lnTo>
                    <a:pt x="320802" y="947928"/>
                  </a:lnTo>
                  <a:lnTo>
                    <a:pt x="397002" y="909828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411729" y="2636520"/>
              <a:ext cx="0" cy="792480"/>
            </a:xfrm>
            <a:custGeom>
              <a:avLst/>
              <a:gdLst/>
              <a:ahLst/>
              <a:cxnLst/>
              <a:rect l="l" t="t" r="r" b="b"/>
              <a:pathLst>
                <a:path h="792479">
                  <a:moveTo>
                    <a:pt x="0" y="0"/>
                  </a:moveTo>
                  <a:lnTo>
                    <a:pt x="0" y="792479"/>
                  </a:lnTo>
                </a:path>
              </a:pathLst>
            </a:custGeom>
            <a:ln w="76200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7755637" y="2421254"/>
            <a:ext cx="2854113" cy="532197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240029" marR="118110" indent="279400">
              <a:lnSpc>
                <a:spcPct val="100000"/>
              </a:lnSpc>
              <a:spcBef>
                <a:spcPts val="310"/>
              </a:spcBef>
            </a:pPr>
            <a:r>
              <a:rPr sz="1600" spc="-10" dirty="0">
                <a:solidFill>
                  <a:srgbClr val="663300"/>
                </a:solidFill>
                <a:latin typeface="Arial"/>
                <a:cs typeface="Arial"/>
              </a:rPr>
              <a:t>визначають  </a:t>
            </a:r>
            <a:r>
              <a:rPr sz="1600" spc="-5" dirty="0">
                <a:solidFill>
                  <a:srgbClr val="663300"/>
                </a:solidFill>
                <a:latin typeface="Arial"/>
                <a:cs typeface="Arial"/>
              </a:rPr>
              <a:t>е</a:t>
            </a:r>
            <a:r>
              <a:rPr sz="1600" spc="10" dirty="0">
                <a:solidFill>
                  <a:srgbClr val="663300"/>
                </a:solidFill>
                <a:latin typeface="Arial"/>
                <a:cs typeface="Arial"/>
              </a:rPr>
              <a:t>к</a:t>
            </a:r>
            <a:r>
              <a:rPr sz="1600" dirty="0">
                <a:solidFill>
                  <a:srgbClr val="663300"/>
                </a:solidFill>
                <a:latin typeface="Arial"/>
                <a:cs typeface="Arial"/>
              </a:rPr>
              <a:t>спериме</a:t>
            </a:r>
            <a:r>
              <a:rPr sz="1600" spc="-5" dirty="0">
                <a:solidFill>
                  <a:srgbClr val="663300"/>
                </a:solidFill>
                <a:latin typeface="Arial"/>
                <a:cs typeface="Arial"/>
              </a:rPr>
              <a:t>н</a:t>
            </a:r>
            <a:r>
              <a:rPr sz="1600" spc="-20" dirty="0">
                <a:solidFill>
                  <a:srgbClr val="663300"/>
                </a:solidFill>
                <a:latin typeface="Arial"/>
                <a:cs typeface="Arial"/>
              </a:rPr>
              <a:t>т</a:t>
            </a:r>
            <a:r>
              <a:rPr sz="1600" spc="-5" dirty="0">
                <a:solidFill>
                  <a:srgbClr val="663300"/>
                </a:solidFill>
                <a:latin typeface="Arial"/>
                <a:cs typeface="Arial"/>
              </a:rPr>
              <a:t>ально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253224" y="2474976"/>
            <a:ext cx="502073" cy="228600"/>
          </a:xfrm>
          <a:custGeom>
            <a:avLst/>
            <a:gdLst/>
            <a:ahLst/>
            <a:cxnLst/>
            <a:rect l="l" t="t" r="r" b="b"/>
            <a:pathLst>
              <a:path w="376554" h="228600">
                <a:moveTo>
                  <a:pt x="228600" y="0"/>
                </a:moveTo>
                <a:lnTo>
                  <a:pt x="0" y="114300"/>
                </a:lnTo>
                <a:lnTo>
                  <a:pt x="228600" y="228600"/>
                </a:lnTo>
                <a:lnTo>
                  <a:pt x="228600" y="152400"/>
                </a:lnTo>
                <a:lnTo>
                  <a:pt x="190500" y="152400"/>
                </a:lnTo>
                <a:lnTo>
                  <a:pt x="190500" y="76200"/>
                </a:lnTo>
                <a:lnTo>
                  <a:pt x="228600" y="76200"/>
                </a:lnTo>
                <a:lnTo>
                  <a:pt x="228600" y="0"/>
                </a:lnTo>
                <a:close/>
              </a:path>
              <a:path w="376554" h="228600">
                <a:moveTo>
                  <a:pt x="228600" y="76200"/>
                </a:moveTo>
                <a:lnTo>
                  <a:pt x="190500" y="76200"/>
                </a:lnTo>
                <a:lnTo>
                  <a:pt x="190500" y="152400"/>
                </a:lnTo>
                <a:lnTo>
                  <a:pt x="228600" y="152400"/>
                </a:lnTo>
                <a:lnTo>
                  <a:pt x="228600" y="76200"/>
                </a:lnTo>
                <a:close/>
              </a:path>
              <a:path w="376554" h="228600">
                <a:moveTo>
                  <a:pt x="376428" y="76200"/>
                </a:moveTo>
                <a:lnTo>
                  <a:pt x="228600" y="76200"/>
                </a:lnTo>
                <a:lnTo>
                  <a:pt x="228600" y="152400"/>
                </a:lnTo>
                <a:lnTo>
                  <a:pt x="376428" y="152400"/>
                </a:lnTo>
                <a:lnTo>
                  <a:pt x="376428" y="76200"/>
                </a:lnTo>
                <a:close/>
              </a:path>
            </a:pathLst>
          </a:custGeom>
          <a:solidFill>
            <a:srgbClr val="66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7755637" y="3219830"/>
            <a:ext cx="2854113" cy="525143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504190" marR="226060" indent="-272415">
              <a:lnSpc>
                <a:spcPct val="100000"/>
              </a:lnSpc>
              <a:spcBef>
                <a:spcPts val="254"/>
              </a:spcBef>
            </a:pPr>
            <a:r>
              <a:rPr sz="1600" spc="-10" dirty="0">
                <a:solidFill>
                  <a:srgbClr val="663300"/>
                </a:solidFill>
                <a:latin typeface="Calibri"/>
                <a:cs typeface="Calibri"/>
              </a:rPr>
              <a:t>отримують</a:t>
            </a:r>
            <a:r>
              <a:rPr sz="1600" spc="-50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шляхом  гомогенізації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253224" y="3333750"/>
            <a:ext cx="502073" cy="228600"/>
          </a:xfrm>
          <a:custGeom>
            <a:avLst/>
            <a:gdLst/>
            <a:ahLst/>
            <a:cxnLst/>
            <a:rect l="l" t="t" r="r" b="b"/>
            <a:pathLst>
              <a:path w="376554" h="228600">
                <a:moveTo>
                  <a:pt x="228600" y="0"/>
                </a:moveTo>
                <a:lnTo>
                  <a:pt x="0" y="114300"/>
                </a:lnTo>
                <a:lnTo>
                  <a:pt x="228600" y="228600"/>
                </a:lnTo>
                <a:lnTo>
                  <a:pt x="228600" y="152400"/>
                </a:lnTo>
                <a:lnTo>
                  <a:pt x="190500" y="152400"/>
                </a:lnTo>
                <a:lnTo>
                  <a:pt x="190500" y="76200"/>
                </a:lnTo>
                <a:lnTo>
                  <a:pt x="228600" y="76200"/>
                </a:lnTo>
                <a:lnTo>
                  <a:pt x="228600" y="0"/>
                </a:lnTo>
                <a:close/>
              </a:path>
              <a:path w="376554" h="228600">
                <a:moveTo>
                  <a:pt x="228600" y="76200"/>
                </a:moveTo>
                <a:lnTo>
                  <a:pt x="190500" y="76200"/>
                </a:lnTo>
                <a:lnTo>
                  <a:pt x="190500" y="152400"/>
                </a:lnTo>
                <a:lnTo>
                  <a:pt x="228600" y="152400"/>
                </a:lnTo>
                <a:lnTo>
                  <a:pt x="228600" y="76200"/>
                </a:lnTo>
                <a:close/>
              </a:path>
              <a:path w="376554" h="228600">
                <a:moveTo>
                  <a:pt x="376428" y="76200"/>
                </a:moveTo>
                <a:lnTo>
                  <a:pt x="228600" y="76200"/>
                </a:lnTo>
                <a:lnTo>
                  <a:pt x="228600" y="152400"/>
                </a:lnTo>
                <a:lnTo>
                  <a:pt x="376428" y="152400"/>
                </a:lnTo>
                <a:lnTo>
                  <a:pt x="376428" y="76200"/>
                </a:lnTo>
                <a:close/>
              </a:path>
            </a:pathLst>
          </a:custGeom>
          <a:solidFill>
            <a:srgbClr val="66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025139" y="5374004"/>
            <a:ext cx="7104380" cy="604396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13335" rIns="0" bIns="0" rtlCol="0">
            <a:spAutoFit/>
          </a:bodyPr>
          <a:lstStyle/>
          <a:p>
            <a:pPr marL="1156970" marR="676275" indent="-476250">
              <a:lnSpc>
                <a:spcPct val="120000"/>
              </a:lnSpc>
              <a:spcBef>
                <a:spcPts val="105"/>
              </a:spcBef>
            </a:pPr>
            <a:r>
              <a:rPr sz="1600" dirty="0">
                <a:solidFill>
                  <a:srgbClr val="663300"/>
                </a:solidFill>
                <a:latin typeface="Calibri"/>
                <a:cs typeface="Calibri"/>
              </a:rPr>
              <a:t>забезпеченням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мікробної </a:t>
            </a:r>
            <a:r>
              <a:rPr sz="1600" spc="-10" dirty="0">
                <a:solidFill>
                  <a:srgbClr val="663300"/>
                </a:solidFill>
                <a:latin typeface="Calibri"/>
                <a:cs typeface="Calibri"/>
              </a:rPr>
              <a:t>чистоти лікарських, 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допоміжних речовин та</a:t>
            </a:r>
            <a:r>
              <a:rPr sz="1600" spc="-40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матеріалів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945806" y="4172712"/>
            <a:ext cx="4771813" cy="522605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ct val="103499"/>
              </a:lnSpc>
              <a:spcBef>
                <a:spcPts val="35"/>
              </a:spcBef>
            </a:pPr>
            <a:r>
              <a:rPr sz="1600" b="1" i="1" dirty="0">
                <a:solidFill>
                  <a:srgbClr val="663300"/>
                </a:solidFill>
                <a:latin typeface="Calibri"/>
                <a:cs typeface="Calibri"/>
              </a:rPr>
              <a:t>Мікробіологічна стабільність</a:t>
            </a:r>
            <a:r>
              <a:rPr sz="1600" b="1" i="1" spc="-100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емульсій 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визначається: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063239" y="4327398"/>
            <a:ext cx="633307" cy="973455"/>
            <a:chOff x="2297429" y="4327397"/>
            <a:chExt cx="474980" cy="973455"/>
          </a:xfrm>
        </p:grpSpPr>
        <p:sp>
          <p:nvSpPr>
            <p:cNvPr id="21" name="object 21"/>
            <p:cNvSpPr/>
            <p:nvPr/>
          </p:nvSpPr>
          <p:spPr>
            <a:xfrm>
              <a:off x="2411729" y="4365497"/>
              <a:ext cx="360680" cy="0"/>
            </a:xfrm>
            <a:custGeom>
              <a:avLst/>
              <a:gdLst/>
              <a:ahLst/>
              <a:cxnLst/>
              <a:rect l="l" t="t" r="r" b="b"/>
              <a:pathLst>
                <a:path w="360680">
                  <a:moveTo>
                    <a:pt x="360425" y="0"/>
                  </a:moveTo>
                  <a:lnTo>
                    <a:pt x="0" y="0"/>
                  </a:lnTo>
                </a:path>
              </a:pathLst>
            </a:custGeom>
            <a:ln w="76200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297429" y="4365497"/>
              <a:ext cx="228600" cy="935355"/>
            </a:xfrm>
            <a:custGeom>
              <a:avLst/>
              <a:gdLst/>
              <a:ahLst/>
              <a:cxnLst/>
              <a:rect l="l" t="t" r="r" b="b"/>
              <a:pathLst>
                <a:path w="228600" h="935354">
                  <a:moveTo>
                    <a:pt x="76200" y="706374"/>
                  </a:moveTo>
                  <a:lnTo>
                    <a:pt x="0" y="706374"/>
                  </a:lnTo>
                  <a:lnTo>
                    <a:pt x="114300" y="934973"/>
                  </a:lnTo>
                  <a:lnTo>
                    <a:pt x="209550" y="744474"/>
                  </a:lnTo>
                  <a:lnTo>
                    <a:pt x="76200" y="744474"/>
                  </a:lnTo>
                  <a:lnTo>
                    <a:pt x="76200" y="706374"/>
                  </a:lnTo>
                  <a:close/>
                </a:path>
                <a:path w="228600" h="935354">
                  <a:moveTo>
                    <a:pt x="152400" y="0"/>
                  </a:moveTo>
                  <a:lnTo>
                    <a:pt x="76200" y="0"/>
                  </a:lnTo>
                  <a:lnTo>
                    <a:pt x="76200" y="744474"/>
                  </a:lnTo>
                  <a:lnTo>
                    <a:pt x="152400" y="744474"/>
                  </a:lnTo>
                  <a:lnTo>
                    <a:pt x="152400" y="0"/>
                  </a:lnTo>
                  <a:close/>
                </a:path>
                <a:path w="228600" h="935354">
                  <a:moveTo>
                    <a:pt x="228600" y="706374"/>
                  </a:moveTo>
                  <a:lnTo>
                    <a:pt x="152400" y="706374"/>
                  </a:lnTo>
                  <a:lnTo>
                    <a:pt x="152400" y="744474"/>
                  </a:lnTo>
                  <a:lnTo>
                    <a:pt x="209550" y="744474"/>
                  </a:lnTo>
                  <a:lnTo>
                    <a:pt x="228600" y="706374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Заголовок 2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51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3814044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543296" y="4610100"/>
            <a:ext cx="552873" cy="228600"/>
          </a:xfrm>
          <a:custGeom>
            <a:avLst/>
            <a:gdLst/>
            <a:ahLst/>
            <a:cxnLst/>
            <a:rect l="l" t="t" r="r" b="b"/>
            <a:pathLst>
              <a:path w="414654" h="228600">
                <a:moveTo>
                  <a:pt x="228600" y="0"/>
                </a:moveTo>
                <a:lnTo>
                  <a:pt x="0" y="114300"/>
                </a:lnTo>
                <a:lnTo>
                  <a:pt x="228600" y="228600"/>
                </a:lnTo>
                <a:lnTo>
                  <a:pt x="228600" y="152400"/>
                </a:lnTo>
                <a:lnTo>
                  <a:pt x="190500" y="152400"/>
                </a:lnTo>
                <a:lnTo>
                  <a:pt x="190500" y="76200"/>
                </a:lnTo>
                <a:lnTo>
                  <a:pt x="228600" y="76200"/>
                </a:lnTo>
                <a:lnTo>
                  <a:pt x="228600" y="0"/>
                </a:lnTo>
                <a:close/>
              </a:path>
              <a:path w="414654" h="228600">
                <a:moveTo>
                  <a:pt x="228600" y="76200"/>
                </a:moveTo>
                <a:lnTo>
                  <a:pt x="190500" y="76200"/>
                </a:lnTo>
                <a:lnTo>
                  <a:pt x="190500" y="152400"/>
                </a:lnTo>
                <a:lnTo>
                  <a:pt x="228600" y="152400"/>
                </a:lnTo>
                <a:lnTo>
                  <a:pt x="228600" y="76200"/>
                </a:lnTo>
                <a:close/>
              </a:path>
              <a:path w="414654" h="228600">
                <a:moveTo>
                  <a:pt x="414527" y="76200"/>
                </a:moveTo>
                <a:lnTo>
                  <a:pt x="228600" y="76200"/>
                </a:lnTo>
                <a:lnTo>
                  <a:pt x="228600" y="152400"/>
                </a:lnTo>
                <a:lnTo>
                  <a:pt x="414527" y="152400"/>
                </a:lnTo>
                <a:lnTo>
                  <a:pt x="414527" y="76200"/>
                </a:lnTo>
                <a:close/>
              </a:path>
            </a:pathLst>
          </a:custGeom>
          <a:solidFill>
            <a:srgbClr val="66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395727" y="2636520"/>
            <a:ext cx="436880" cy="1554480"/>
            <a:chOff x="1796795" y="2636520"/>
            <a:chExt cx="327660" cy="1554480"/>
          </a:xfrm>
        </p:grpSpPr>
        <p:sp>
          <p:nvSpPr>
            <p:cNvPr id="5" name="object 5"/>
            <p:cNvSpPr/>
            <p:nvPr/>
          </p:nvSpPr>
          <p:spPr>
            <a:xfrm>
              <a:off x="1834641" y="3962019"/>
              <a:ext cx="290195" cy="228600"/>
            </a:xfrm>
            <a:custGeom>
              <a:avLst/>
              <a:gdLst/>
              <a:ahLst/>
              <a:cxnLst/>
              <a:rect l="l" t="t" r="r" b="b"/>
              <a:pathLst>
                <a:path w="290194" h="228600">
                  <a:moveTo>
                    <a:pt x="214688" y="76072"/>
                  </a:moveTo>
                  <a:lnTo>
                    <a:pt x="99059" y="76072"/>
                  </a:lnTo>
                  <a:lnTo>
                    <a:pt x="99568" y="152272"/>
                  </a:lnTo>
                  <a:lnTo>
                    <a:pt x="61426" y="152468"/>
                  </a:lnTo>
                  <a:lnTo>
                    <a:pt x="61849" y="228599"/>
                  </a:lnTo>
                  <a:lnTo>
                    <a:pt x="289813" y="113156"/>
                  </a:lnTo>
                  <a:lnTo>
                    <a:pt x="214688" y="76072"/>
                  </a:lnTo>
                  <a:close/>
                </a:path>
                <a:path w="290194" h="228600">
                  <a:moveTo>
                    <a:pt x="61002" y="76268"/>
                  </a:moveTo>
                  <a:lnTo>
                    <a:pt x="0" y="76580"/>
                  </a:lnTo>
                  <a:lnTo>
                    <a:pt x="507" y="152780"/>
                  </a:lnTo>
                  <a:lnTo>
                    <a:pt x="61426" y="152468"/>
                  </a:lnTo>
                  <a:lnTo>
                    <a:pt x="61002" y="76268"/>
                  </a:lnTo>
                  <a:close/>
                </a:path>
                <a:path w="290194" h="228600">
                  <a:moveTo>
                    <a:pt x="99059" y="76072"/>
                  </a:moveTo>
                  <a:lnTo>
                    <a:pt x="61002" y="76268"/>
                  </a:lnTo>
                  <a:lnTo>
                    <a:pt x="61426" y="152468"/>
                  </a:lnTo>
                  <a:lnTo>
                    <a:pt x="99568" y="152272"/>
                  </a:lnTo>
                  <a:lnTo>
                    <a:pt x="99059" y="76072"/>
                  </a:lnTo>
                  <a:close/>
                </a:path>
                <a:path w="290194" h="228600">
                  <a:moveTo>
                    <a:pt x="60578" y="0"/>
                  </a:moveTo>
                  <a:lnTo>
                    <a:pt x="61002" y="76268"/>
                  </a:lnTo>
                  <a:lnTo>
                    <a:pt x="214688" y="76072"/>
                  </a:lnTo>
                  <a:lnTo>
                    <a:pt x="60578" y="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4895" y="2636520"/>
              <a:ext cx="0" cy="1440180"/>
            </a:xfrm>
            <a:custGeom>
              <a:avLst/>
              <a:gdLst/>
              <a:ahLst/>
              <a:cxnLst/>
              <a:rect l="l" t="t" r="r" b="b"/>
              <a:pathLst>
                <a:path h="1440179">
                  <a:moveTo>
                    <a:pt x="0" y="1440179"/>
                  </a:moveTo>
                  <a:lnTo>
                    <a:pt x="0" y="0"/>
                  </a:lnTo>
                </a:path>
              </a:pathLst>
            </a:custGeom>
            <a:ln w="76200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2446190" y="5332095"/>
            <a:ext cx="386927" cy="228600"/>
          </a:xfrm>
          <a:custGeom>
            <a:avLst/>
            <a:gdLst/>
            <a:ahLst/>
            <a:cxnLst/>
            <a:rect l="l" t="t" r="r" b="b"/>
            <a:pathLst>
              <a:path w="290194" h="228600">
                <a:moveTo>
                  <a:pt x="214688" y="76072"/>
                </a:moveTo>
                <a:lnTo>
                  <a:pt x="99059" y="76072"/>
                </a:lnTo>
                <a:lnTo>
                  <a:pt x="99568" y="152272"/>
                </a:lnTo>
                <a:lnTo>
                  <a:pt x="61426" y="152468"/>
                </a:lnTo>
                <a:lnTo>
                  <a:pt x="61849" y="228599"/>
                </a:lnTo>
                <a:lnTo>
                  <a:pt x="289813" y="113156"/>
                </a:lnTo>
                <a:lnTo>
                  <a:pt x="214688" y="76072"/>
                </a:lnTo>
                <a:close/>
              </a:path>
              <a:path w="290194" h="228600">
                <a:moveTo>
                  <a:pt x="61002" y="76268"/>
                </a:moveTo>
                <a:lnTo>
                  <a:pt x="0" y="76580"/>
                </a:lnTo>
                <a:lnTo>
                  <a:pt x="507" y="152780"/>
                </a:lnTo>
                <a:lnTo>
                  <a:pt x="61426" y="152468"/>
                </a:lnTo>
                <a:lnTo>
                  <a:pt x="61002" y="76268"/>
                </a:lnTo>
                <a:close/>
              </a:path>
              <a:path w="290194" h="228600">
                <a:moveTo>
                  <a:pt x="99059" y="76072"/>
                </a:moveTo>
                <a:lnTo>
                  <a:pt x="61002" y="76268"/>
                </a:lnTo>
                <a:lnTo>
                  <a:pt x="61426" y="152468"/>
                </a:lnTo>
                <a:lnTo>
                  <a:pt x="99568" y="152272"/>
                </a:lnTo>
                <a:lnTo>
                  <a:pt x="99059" y="76072"/>
                </a:lnTo>
                <a:close/>
              </a:path>
              <a:path w="290194" h="228600">
                <a:moveTo>
                  <a:pt x="60578" y="0"/>
                </a:moveTo>
                <a:lnTo>
                  <a:pt x="61002" y="76268"/>
                </a:lnTo>
                <a:lnTo>
                  <a:pt x="214688" y="76072"/>
                </a:lnTo>
                <a:lnTo>
                  <a:pt x="60578" y="0"/>
                </a:lnTo>
                <a:close/>
              </a:path>
            </a:pathLst>
          </a:custGeom>
          <a:solidFill>
            <a:srgbClr val="66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2782315" y="3856482"/>
          <a:ext cx="2733885" cy="22014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38400"/>
                <a:gridCol w="295485"/>
              </a:tblGrid>
              <a:tr h="218312">
                <a:tc rowSpan="2">
                  <a:txBody>
                    <a:bodyPr/>
                    <a:lstStyle/>
                    <a:p>
                      <a:pPr marL="372745" marR="36512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600" dirty="0">
                          <a:solidFill>
                            <a:srgbClr val="663300"/>
                          </a:solidFill>
                          <a:latin typeface="Calibri"/>
                          <a:cs typeface="Calibri"/>
                        </a:rPr>
                        <a:t>ста</a:t>
                      </a:r>
                      <a:r>
                        <a:rPr sz="1600" spc="-10" dirty="0">
                          <a:solidFill>
                            <a:srgbClr val="663300"/>
                          </a:solidFill>
                          <a:latin typeface="Calibri"/>
                          <a:cs typeface="Calibri"/>
                        </a:rPr>
                        <a:t>б</a:t>
                      </a:r>
                      <a:r>
                        <a:rPr sz="1600" dirty="0">
                          <a:solidFill>
                            <a:srgbClr val="663300"/>
                          </a:solidFill>
                          <a:latin typeface="Calibri"/>
                          <a:cs typeface="Calibri"/>
                        </a:rPr>
                        <a:t>і</a:t>
                      </a:r>
                      <a:r>
                        <a:rPr sz="1600" spc="-5" dirty="0">
                          <a:solidFill>
                            <a:srgbClr val="663300"/>
                          </a:solidFill>
                          <a:latin typeface="Calibri"/>
                          <a:cs typeface="Calibri"/>
                        </a:rPr>
                        <a:t>л</a:t>
                      </a:r>
                      <a:r>
                        <a:rPr sz="1600" dirty="0">
                          <a:solidFill>
                            <a:srgbClr val="663300"/>
                          </a:solidFill>
                          <a:latin typeface="Calibri"/>
                          <a:cs typeface="Calibri"/>
                        </a:rPr>
                        <a:t>ьн</a:t>
                      </a:r>
                      <a:r>
                        <a:rPr sz="1600" spc="-15" dirty="0">
                          <a:solidFill>
                            <a:srgbClr val="663300"/>
                          </a:solidFill>
                          <a:latin typeface="Calibri"/>
                          <a:cs typeface="Calibri"/>
                        </a:rPr>
                        <a:t>і</a:t>
                      </a:r>
                      <a:r>
                        <a:rPr sz="1600" dirty="0">
                          <a:solidFill>
                            <a:srgbClr val="663300"/>
                          </a:solidFill>
                          <a:latin typeface="Calibri"/>
                          <a:cs typeface="Calibri"/>
                        </a:rPr>
                        <a:t>стю  </a:t>
                      </a:r>
                      <a:r>
                        <a:rPr sz="1600" spc="-10" dirty="0">
                          <a:solidFill>
                            <a:srgbClr val="663300"/>
                          </a:solidFill>
                          <a:latin typeface="Calibri"/>
                          <a:cs typeface="Calibri"/>
                        </a:rPr>
                        <a:t>лікарських  </a:t>
                      </a:r>
                      <a:r>
                        <a:rPr sz="1600" spc="-5" dirty="0">
                          <a:solidFill>
                            <a:srgbClr val="663300"/>
                          </a:solidFill>
                          <a:latin typeface="Calibri"/>
                          <a:cs typeface="Calibri"/>
                        </a:rPr>
                        <a:t>речовин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12700">
                      <a:solidFill>
                        <a:srgbClr val="663300"/>
                      </a:solidFill>
                      <a:prstDash val="solid"/>
                    </a:lnT>
                    <a:lnB w="1270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63300"/>
                      </a:solidFill>
                      <a:prstDash val="solid"/>
                    </a:lnL>
                    <a:lnB w="76200">
                      <a:solidFill>
                        <a:srgbClr val="663300"/>
                      </a:solidFill>
                      <a:prstDash val="solid"/>
                    </a:lnB>
                  </a:tcPr>
                </a:tc>
              </a:tr>
              <a:tr h="58178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2384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12700">
                      <a:solidFill>
                        <a:srgbClr val="663300"/>
                      </a:solidFill>
                      <a:prstDash val="solid"/>
                    </a:lnT>
                    <a:lnB w="1270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76200">
                      <a:solidFill>
                        <a:srgbClr val="663300"/>
                      </a:solidFill>
                      <a:prstDash val="solid"/>
                    </a:lnR>
                    <a:lnT w="76200">
                      <a:solidFill>
                        <a:srgbClr val="663300"/>
                      </a:solidFill>
                      <a:prstDash val="solid"/>
                    </a:lnT>
                  </a:tcPr>
                </a:tc>
              </a:tr>
              <a:tr h="144017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76200">
                      <a:solidFill>
                        <a:srgbClr val="663300"/>
                      </a:solidFill>
                      <a:prstDash val="solid"/>
                    </a:lnR>
                    <a:lnT w="127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669417">
                <a:tc rowSpan="2">
                  <a:txBody>
                    <a:bodyPr/>
                    <a:lstStyle/>
                    <a:p>
                      <a:pPr marL="122555" marR="116839" indent="635" algn="ctr">
                        <a:lnSpc>
                          <a:spcPct val="90100"/>
                        </a:lnSpc>
                        <a:spcBef>
                          <a:spcPts val="260"/>
                        </a:spcBef>
                      </a:pPr>
                      <a:r>
                        <a:rPr sz="1600" spc="-5" dirty="0">
                          <a:solidFill>
                            <a:srgbClr val="663300"/>
                          </a:solidFill>
                          <a:latin typeface="Calibri"/>
                          <a:cs typeface="Calibri"/>
                        </a:rPr>
                        <a:t>відсутністю  хімічних реакцій  між</a:t>
                      </a:r>
                      <a:r>
                        <a:rPr sz="1600" spc="-90" dirty="0">
                          <a:solidFill>
                            <a:srgbClr val="6633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663300"/>
                          </a:solidFill>
                          <a:latin typeface="Calibri"/>
                          <a:cs typeface="Calibri"/>
                        </a:rPr>
                        <a:t>інгредієнтами  </a:t>
                      </a:r>
                      <a:r>
                        <a:rPr sz="1600" spc="-15" dirty="0">
                          <a:solidFill>
                            <a:srgbClr val="663300"/>
                          </a:solidFill>
                          <a:latin typeface="Calibri"/>
                          <a:cs typeface="Calibri"/>
                        </a:rPr>
                        <a:t>емульсій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B w="1270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76200">
                      <a:solidFill>
                        <a:srgbClr val="663300"/>
                      </a:solidFill>
                      <a:prstDash val="solid"/>
                    </a:lnR>
                    <a:lnB w="76200">
                      <a:solidFill>
                        <a:srgbClr val="663300"/>
                      </a:solidFill>
                      <a:prstDash val="solid"/>
                    </a:lnB>
                  </a:tcPr>
                </a:tc>
              </a:tr>
              <a:tr h="58788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3020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12700">
                      <a:solidFill>
                        <a:srgbClr val="663300"/>
                      </a:solidFill>
                      <a:prstDash val="solid"/>
                    </a:lnT>
                    <a:lnB w="1270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63300"/>
                      </a:solidFill>
                      <a:prstDash val="solid"/>
                    </a:lnL>
                    <a:lnT w="76200">
                      <a:solidFill>
                        <a:srgbClr val="6633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6096507" y="4005454"/>
            <a:ext cx="5486400" cy="1374479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19050" rIns="0" bIns="0" rtlCol="0">
            <a:spAutoFit/>
          </a:bodyPr>
          <a:lstStyle/>
          <a:p>
            <a:pPr marL="847090" marR="839469" algn="ctr">
              <a:lnSpc>
                <a:spcPct val="110000"/>
              </a:lnSpc>
              <a:spcBef>
                <a:spcPts val="150"/>
              </a:spcBef>
            </a:pPr>
            <a:r>
              <a:rPr sz="1600" dirty="0">
                <a:solidFill>
                  <a:srgbClr val="663300"/>
                </a:solidFill>
                <a:latin typeface="Calibri"/>
                <a:cs typeface="Calibri"/>
              </a:rPr>
              <a:t>при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зберіганні </a:t>
            </a:r>
            <a:r>
              <a:rPr sz="1600" dirty="0">
                <a:solidFill>
                  <a:srgbClr val="663300"/>
                </a:solidFill>
                <a:latin typeface="Calibri"/>
                <a:cs typeface="Calibri"/>
              </a:rPr>
              <a:t>у</a:t>
            </a:r>
            <a:r>
              <a:rPr sz="1600" spc="-50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відповідній  упаковці, </a:t>
            </a:r>
            <a:r>
              <a:rPr sz="1600" spc="-10" dirty="0">
                <a:solidFill>
                  <a:srgbClr val="663300"/>
                </a:solidFill>
                <a:latin typeface="Calibri"/>
                <a:cs typeface="Calibri"/>
              </a:rPr>
              <a:t>дотриманні</a:t>
            </a:r>
            <a:r>
              <a:rPr sz="1600" spc="-40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663300"/>
                </a:solidFill>
                <a:latin typeface="Calibri"/>
                <a:cs typeface="Calibri"/>
              </a:rPr>
              <a:t>умов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95"/>
              </a:spcBef>
            </a:pP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зберігання, </a:t>
            </a:r>
            <a:r>
              <a:rPr sz="1600" spc="-10" dirty="0">
                <a:solidFill>
                  <a:srgbClr val="663300"/>
                </a:solidFill>
                <a:latin typeface="Calibri"/>
                <a:cs typeface="Calibri"/>
              </a:rPr>
              <a:t>введенні</a:t>
            </a: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663300"/>
                </a:solidFill>
                <a:latin typeface="Calibri"/>
                <a:cs typeface="Calibri"/>
              </a:rPr>
              <a:t>антиоксидантів</a:t>
            </a:r>
            <a:endParaRPr sz="1600">
              <a:latin typeface="Calibri"/>
              <a:cs typeface="Calibri"/>
            </a:endParaRPr>
          </a:p>
          <a:p>
            <a:pPr marL="391795" marR="386715" algn="ctr">
              <a:lnSpc>
                <a:spcPct val="110000"/>
              </a:lnSpc>
            </a:pP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(бутилокситолуолу, </a:t>
            </a:r>
            <a:r>
              <a:rPr sz="1600" spc="-10" dirty="0">
                <a:solidFill>
                  <a:srgbClr val="663300"/>
                </a:solidFill>
                <a:latin typeface="Calibri"/>
                <a:cs typeface="Calibri"/>
              </a:rPr>
              <a:t>бутилоксианузолу, 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пропілгаллату та</a:t>
            </a: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ін.).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320799" y="304800"/>
            <a:ext cx="10043836" cy="1234821"/>
            <a:chOff x="1959101" y="497586"/>
            <a:chExt cx="5337175" cy="1042035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59101" y="497586"/>
              <a:ext cx="5337048" cy="67589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37587" y="863345"/>
              <a:ext cx="5178552" cy="675893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2147823" y="2166366"/>
            <a:ext cx="6428740" cy="7962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A40020"/>
                </a:solidFill>
                <a:latin typeface="Tahoma"/>
                <a:cs typeface="Tahoma"/>
              </a:rPr>
              <a:t>Хімічна стабільність</a:t>
            </a:r>
            <a:r>
              <a:rPr sz="2000" b="1" spc="10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A40020"/>
                </a:solidFill>
                <a:latin typeface="Tahoma"/>
                <a:cs typeface="Tahoma"/>
              </a:rPr>
              <a:t>емульсій</a:t>
            </a:r>
            <a:endParaRPr sz="2000">
              <a:latin typeface="Tahoma"/>
              <a:cs typeface="Tahoma"/>
            </a:endParaRPr>
          </a:p>
          <a:p>
            <a:pPr marL="845819">
              <a:lnSpc>
                <a:spcPct val="100000"/>
              </a:lnSpc>
              <a:spcBef>
                <a:spcPts val="1515"/>
              </a:spcBef>
              <a:tabLst>
                <a:tab pos="3149600" algn="l"/>
              </a:tabLst>
            </a:pPr>
            <a:r>
              <a:rPr sz="2700" b="1" spc="-15" baseline="1543" dirty="0">
                <a:solidFill>
                  <a:srgbClr val="663300"/>
                </a:solidFill>
                <a:latin typeface="Times New Roman"/>
                <a:cs typeface="Times New Roman"/>
              </a:rPr>
              <a:t>визначається:	</a:t>
            </a:r>
            <a:r>
              <a:rPr sz="1800" b="1" spc="-5" dirty="0">
                <a:solidFill>
                  <a:srgbClr val="663300"/>
                </a:solidFill>
                <a:latin typeface="Times New Roman"/>
                <a:cs typeface="Times New Roman"/>
              </a:rPr>
              <a:t>що</a:t>
            </a:r>
            <a:r>
              <a:rPr sz="1800" b="1" spc="-40" dirty="0">
                <a:solidFill>
                  <a:srgbClr val="663300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663300"/>
                </a:solidFill>
                <a:latin typeface="Times New Roman"/>
                <a:cs typeface="Times New Roman"/>
              </a:rPr>
              <a:t>досягається</a:t>
            </a:r>
            <a:r>
              <a:rPr sz="1800" spc="-5" dirty="0">
                <a:solidFill>
                  <a:srgbClr val="663300"/>
                </a:solidFill>
                <a:latin typeface="Times New Roman"/>
                <a:cs typeface="Times New Roman"/>
              </a:rPr>
              <a:t>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446527" y="4005071"/>
            <a:ext cx="0" cy="1440180"/>
          </a:xfrm>
          <a:custGeom>
            <a:avLst/>
            <a:gdLst/>
            <a:ahLst/>
            <a:cxnLst/>
            <a:rect l="l" t="t" r="r" b="b"/>
            <a:pathLst>
              <a:path h="1440179">
                <a:moveTo>
                  <a:pt x="0" y="1440180"/>
                </a:moveTo>
                <a:lnTo>
                  <a:pt x="0" y="0"/>
                </a:lnTo>
              </a:path>
            </a:pathLst>
          </a:custGeom>
          <a:ln w="76200">
            <a:solidFill>
              <a:srgbClr val="66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52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369122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723639" y="2633472"/>
            <a:ext cx="304800" cy="1028700"/>
          </a:xfrm>
          <a:custGeom>
            <a:avLst/>
            <a:gdLst/>
            <a:ahLst/>
            <a:cxnLst/>
            <a:rect l="l" t="t" r="r" b="b"/>
            <a:pathLst>
              <a:path w="228600" h="1028700">
                <a:moveTo>
                  <a:pt x="76200" y="800100"/>
                </a:moveTo>
                <a:lnTo>
                  <a:pt x="0" y="800100"/>
                </a:lnTo>
                <a:lnTo>
                  <a:pt x="114300" y="1028700"/>
                </a:lnTo>
                <a:lnTo>
                  <a:pt x="209550" y="838200"/>
                </a:lnTo>
                <a:lnTo>
                  <a:pt x="76200" y="838200"/>
                </a:lnTo>
                <a:lnTo>
                  <a:pt x="76200" y="800100"/>
                </a:lnTo>
                <a:close/>
              </a:path>
              <a:path w="228600" h="1028700">
                <a:moveTo>
                  <a:pt x="152400" y="0"/>
                </a:moveTo>
                <a:lnTo>
                  <a:pt x="76200" y="0"/>
                </a:lnTo>
                <a:lnTo>
                  <a:pt x="76200" y="838200"/>
                </a:lnTo>
                <a:lnTo>
                  <a:pt x="152400" y="838200"/>
                </a:lnTo>
                <a:lnTo>
                  <a:pt x="152400" y="0"/>
                </a:lnTo>
                <a:close/>
              </a:path>
              <a:path w="228600" h="1028700">
                <a:moveTo>
                  <a:pt x="228600" y="800100"/>
                </a:moveTo>
                <a:lnTo>
                  <a:pt x="152400" y="800100"/>
                </a:lnTo>
                <a:lnTo>
                  <a:pt x="152400" y="838200"/>
                </a:lnTo>
                <a:lnTo>
                  <a:pt x="209550" y="838200"/>
                </a:lnTo>
                <a:lnTo>
                  <a:pt x="228600" y="800100"/>
                </a:lnTo>
                <a:close/>
              </a:path>
            </a:pathLst>
          </a:custGeom>
          <a:solidFill>
            <a:srgbClr val="66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23639" y="4463796"/>
            <a:ext cx="304800" cy="342900"/>
          </a:xfrm>
          <a:custGeom>
            <a:avLst/>
            <a:gdLst/>
            <a:ahLst/>
            <a:cxnLst/>
            <a:rect l="l" t="t" r="r" b="b"/>
            <a:pathLst>
              <a:path w="228600" h="342900">
                <a:moveTo>
                  <a:pt x="76200" y="114299"/>
                </a:moveTo>
                <a:lnTo>
                  <a:pt x="0" y="114299"/>
                </a:lnTo>
                <a:lnTo>
                  <a:pt x="114300" y="342899"/>
                </a:lnTo>
                <a:lnTo>
                  <a:pt x="209550" y="152399"/>
                </a:lnTo>
                <a:lnTo>
                  <a:pt x="76200" y="152399"/>
                </a:lnTo>
                <a:lnTo>
                  <a:pt x="76200" y="114299"/>
                </a:lnTo>
                <a:close/>
              </a:path>
              <a:path w="228600" h="342900">
                <a:moveTo>
                  <a:pt x="152400" y="0"/>
                </a:moveTo>
                <a:lnTo>
                  <a:pt x="76200" y="0"/>
                </a:lnTo>
                <a:lnTo>
                  <a:pt x="76200" y="152399"/>
                </a:lnTo>
                <a:lnTo>
                  <a:pt x="152400" y="152399"/>
                </a:lnTo>
                <a:lnTo>
                  <a:pt x="152400" y="0"/>
                </a:lnTo>
                <a:close/>
              </a:path>
              <a:path w="228600" h="342900">
                <a:moveTo>
                  <a:pt x="228600" y="114299"/>
                </a:moveTo>
                <a:lnTo>
                  <a:pt x="152400" y="114299"/>
                </a:lnTo>
                <a:lnTo>
                  <a:pt x="152400" y="152399"/>
                </a:lnTo>
                <a:lnTo>
                  <a:pt x="209550" y="152399"/>
                </a:lnTo>
                <a:lnTo>
                  <a:pt x="228600" y="114299"/>
                </a:lnTo>
                <a:close/>
              </a:path>
            </a:pathLst>
          </a:custGeom>
          <a:solidFill>
            <a:srgbClr val="66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52439" y="2215895"/>
            <a:ext cx="457200" cy="228600"/>
          </a:xfrm>
          <a:custGeom>
            <a:avLst/>
            <a:gdLst/>
            <a:ahLst/>
            <a:cxnLst/>
            <a:rect l="l" t="t" r="r" b="b"/>
            <a:pathLst>
              <a:path w="342900" h="228600">
                <a:moveTo>
                  <a:pt x="114300" y="0"/>
                </a:moveTo>
                <a:lnTo>
                  <a:pt x="114300" y="228600"/>
                </a:lnTo>
                <a:lnTo>
                  <a:pt x="266700" y="152400"/>
                </a:lnTo>
                <a:lnTo>
                  <a:pt x="152400" y="152400"/>
                </a:lnTo>
                <a:lnTo>
                  <a:pt x="152400" y="76200"/>
                </a:lnTo>
                <a:lnTo>
                  <a:pt x="266700" y="76200"/>
                </a:lnTo>
                <a:lnTo>
                  <a:pt x="114300" y="0"/>
                </a:lnTo>
                <a:close/>
              </a:path>
              <a:path w="342900" h="228600">
                <a:moveTo>
                  <a:pt x="114300" y="76200"/>
                </a:moveTo>
                <a:lnTo>
                  <a:pt x="0" y="76200"/>
                </a:lnTo>
                <a:lnTo>
                  <a:pt x="0" y="152400"/>
                </a:lnTo>
                <a:lnTo>
                  <a:pt x="114300" y="152400"/>
                </a:lnTo>
                <a:lnTo>
                  <a:pt x="114300" y="76200"/>
                </a:lnTo>
                <a:close/>
              </a:path>
              <a:path w="342900" h="228600">
                <a:moveTo>
                  <a:pt x="266700" y="76200"/>
                </a:moveTo>
                <a:lnTo>
                  <a:pt x="152400" y="76200"/>
                </a:lnTo>
                <a:lnTo>
                  <a:pt x="152400" y="152400"/>
                </a:lnTo>
                <a:lnTo>
                  <a:pt x="266700" y="152400"/>
                </a:lnTo>
                <a:lnTo>
                  <a:pt x="342900" y="114300"/>
                </a:lnTo>
                <a:lnTo>
                  <a:pt x="266700" y="76200"/>
                </a:lnTo>
                <a:close/>
              </a:path>
            </a:pathLst>
          </a:custGeom>
          <a:solidFill>
            <a:srgbClr val="66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918705" y="2215895"/>
            <a:ext cx="673100" cy="228600"/>
          </a:xfrm>
          <a:custGeom>
            <a:avLst/>
            <a:gdLst/>
            <a:ahLst/>
            <a:cxnLst/>
            <a:rect l="l" t="t" r="r" b="b"/>
            <a:pathLst>
              <a:path w="504825" h="228600">
                <a:moveTo>
                  <a:pt x="275844" y="0"/>
                </a:moveTo>
                <a:lnTo>
                  <a:pt x="275844" y="228600"/>
                </a:lnTo>
                <a:lnTo>
                  <a:pt x="428244" y="152400"/>
                </a:lnTo>
                <a:lnTo>
                  <a:pt x="313944" y="152400"/>
                </a:lnTo>
                <a:lnTo>
                  <a:pt x="313944" y="76200"/>
                </a:lnTo>
                <a:lnTo>
                  <a:pt x="428244" y="76200"/>
                </a:lnTo>
                <a:lnTo>
                  <a:pt x="275844" y="0"/>
                </a:lnTo>
                <a:close/>
              </a:path>
              <a:path w="504825" h="228600">
                <a:moveTo>
                  <a:pt x="275844" y="76200"/>
                </a:moveTo>
                <a:lnTo>
                  <a:pt x="0" y="76200"/>
                </a:lnTo>
                <a:lnTo>
                  <a:pt x="0" y="152400"/>
                </a:lnTo>
                <a:lnTo>
                  <a:pt x="275844" y="152400"/>
                </a:lnTo>
                <a:lnTo>
                  <a:pt x="275844" y="76200"/>
                </a:lnTo>
                <a:close/>
              </a:path>
              <a:path w="504825" h="228600">
                <a:moveTo>
                  <a:pt x="428244" y="76200"/>
                </a:moveTo>
                <a:lnTo>
                  <a:pt x="313944" y="76200"/>
                </a:lnTo>
                <a:lnTo>
                  <a:pt x="313944" y="152400"/>
                </a:lnTo>
                <a:lnTo>
                  <a:pt x="428244" y="152400"/>
                </a:lnTo>
                <a:lnTo>
                  <a:pt x="504444" y="114300"/>
                </a:lnTo>
                <a:lnTo>
                  <a:pt x="428244" y="76200"/>
                </a:lnTo>
                <a:close/>
              </a:path>
            </a:pathLst>
          </a:custGeom>
          <a:solidFill>
            <a:srgbClr val="66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72071" y="3963923"/>
            <a:ext cx="1439333" cy="228600"/>
          </a:xfrm>
          <a:custGeom>
            <a:avLst/>
            <a:gdLst/>
            <a:ahLst/>
            <a:cxnLst/>
            <a:rect l="l" t="t" r="r" b="b"/>
            <a:pathLst>
              <a:path w="1079500" h="228600">
                <a:moveTo>
                  <a:pt x="850392" y="0"/>
                </a:moveTo>
                <a:lnTo>
                  <a:pt x="850392" y="228600"/>
                </a:lnTo>
                <a:lnTo>
                  <a:pt x="1002792" y="152400"/>
                </a:lnTo>
                <a:lnTo>
                  <a:pt x="888492" y="152400"/>
                </a:lnTo>
                <a:lnTo>
                  <a:pt x="888492" y="76200"/>
                </a:lnTo>
                <a:lnTo>
                  <a:pt x="1002792" y="76200"/>
                </a:lnTo>
                <a:lnTo>
                  <a:pt x="850392" y="0"/>
                </a:lnTo>
                <a:close/>
              </a:path>
              <a:path w="1079500" h="228600">
                <a:moveTo>
                  <a:pt x="850392" y="76200"/>
                </a:moveTo>
                <a:lnTo>
                  <a:pt x="0" y="76200"/>
                </a:lnTo>
                <a:lnTo>
                  <a:pt x="0" y="152400"/>
                </a:lnTo>
                <a:lnTo>
                  <a:pt x="850392" y="152400"/>
                </a:lnTo>
                <a:lnTo>
                  <a:pt x="850392" y="76200"/>
                </a:lnTo>
                <a:close/>
              </a:path>
              <a:path w="1079500" h="228600">
                <a:moveTo>
                  <a:pt x="1002792" y="76200"/>
                </a:moveTo>
                <a:lnTo>
                  <a:pt x="888492" y="76200"/>
                </a:lnTo>
                <a:lnTo>
                  <a:pt x="888492" y="152400"/>
                </a:lnTo>
                <a:lnTo>
                  <a:pt x="1002792" y="152400"/>
                </a:lnTo>
                <a:lnTo>
                  <a:pt x="1078992" y="114300"/>
                </a:lnTo>
                <a:lnTo>
                  <a:pt x="1002792" y="76200"/>
                </a:lnTo>
                <a:close/>
              </a:path>
            </a:pathLst>
          </a:custGeom>
          <a:solidFill>
            <a:srgbClr val="66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27680" y="423673"/>
            <a:ext cx="6281927" cy="675893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352547" y="2044826"/>
            <a:ext cx="3200400" cy="525785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424180" marR="235585" indent="-184150">
              <a:lnSpc>
                <a:spcPct val="100000"/>
              </a:lnSpc>
              <a:spcBef>
                <a:spcPts val="260"/>
              </a:spcBef>
            </a:pP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Отримання первинної  </a:t>
            </a: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емульсії</a:t>
            </a:r>
            <a:r>
              <a:rPr sz="1600" spc="-10" dirty="0">
                <a:solidFill>
                  <a:srgbClr val="663300"/>
                </a:solidFill>
                <a:latin typeface="Calibri"/>
                <a:cs typeface="Calibri"/>
              </a:rPr>
              <a:t> (корпусу)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20367" y="2208276"/>
            <a:ext cx="468207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20" dirty="0">
                <a:solidFill>
                  <a:srgbClr val="663300"/>
                </a:solidFill>
                <a:latin typeface="Calibri"/>
                <a:cs typeface="Calibri"/>
              </a:rPr>
              <a:t>ТО</a:t>
            </a:r>
            <a:r>
              <a:rPr sz="1600" spc="-85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663300"/>
                </a:solidFill>
                <a:latin typeface="Calibri"/>
                <a:cs typeface="Calibri"/>
              </a:rPr>
              <a:t>I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998972" y="1773554"/>
            <a:ext cx="1909233" cy="1263807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207645" marR="200660" algn="ctr">
              <a:lnSpc>
                <a:spcPct val="100000"/>
              </a:lnSpc>
              <a:spcBef>
                <a:spcPts val="254"/>
              </a:spcBef>
            </a:pP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Склад:</a:t>
            </a:r>
            <a:r>
              <a:rPr sz="1600" spc="-105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663300"/>
                </a:solidFill>
                <a:latin typeface="Calibri"/>
                <a:cs typeface="Calibri"/>
              </a:rPr>
              <a:t>олія,  </a:t>
            </a: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вода</a:t>
            </a:r>
            <a:r>
              <a:rPr sz="1600" spc="-30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для</a:t>
            </a:r>
            <a:endParaRPr sz="1600">
              <a:latin typeface="Calibri"/>
              <a:cs typeface="Calibri"/>
            </a:endParaRPr>
          </a:p>
          <a:p>
            <a:pPr marL="227965" marR="219075" indent="1905" algn="ctr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solidFill>
                  <a:srgbClr val="663300"/>
                </a:solidFill>
                <a:latin typeface="Calibri"/>
                <a:cs typeface="Calibri"/>
              </a:rPr>
              <a:t>первинної  </a:t>
            </a: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емульсії,  е</a:t>
            </a:r>
            <a:r>
              <a:rPr sz="1600" spc="-10" dirty="0">
                <a:solidFill>
                  <a:srgbClr val="663300"/>
                </a:solidFill>
                <a:latin typeface="Calibri"/>
                <a:cs typeface="Calibri"/>
              </a:rPr>
              <a:t>м</a:t>
            </a:r>
            <a:r>
              <a:rPr sz="1600" spc="-55" dirty="0">
                <a:solidFill>
                  <a:srgbClr val="663300"/>
                </a:solidFill>
                <a:latin typeface="Calibri"/>
                <a:cs typeface="Calibri"/>
              </a:rPr>
              <a:t>у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ль</a:t>
            </a: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г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а</a:t>
            </a:r>
            <a:r>
              <a:rPr sz="1600" spc="-20" dirty="0">
                <a:solidFill>
                  <a:srgbClr val="663300"/>
                </a:solidFill>
                <a:latin typeface="Calibri"/>
                <a:cs typeface="Calibri"/>
              </a:rPr>
              <a:t>т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ор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20367" y="3882897"/>
            <a:ext cx="53594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20" dirty="0">
                <a:solidFill>
                  <a:srgbClr val="663300"/>
                </a:solidFill>
                <a:latin typeface="Calibri"/>
                <a:cs typeface="Calibri"/>
              </a:rPr>
              <a:t>ТО</a:t>
            </a:r>
            <a:r>
              <a:rPr sz="1600" spc="-85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II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52547" y="3664077"/>
            <a:ext cx="4320540" cy="521938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algn="ctr">
              <a:lnSpc>
                <a:spcPts val="1914"/>
              </a:lnSpc>
              <a:spcBef>
                <a:spcPts val="270"/>
              </a:spcBef>
            </a:pPr>
            <a:r>
              <a:rPr sz="1600" spc="-10" dirty="0">
                <a:solidFill>
                  <a:srgbClr val="663300"/>
                </a:solidFill>
                <a:latin typeface="Arial"/>
                <a:cs typeface="Arial"/>
              </a:rPr>
              <a:t>Р</a:t>
            </a:r>
            <a:r>
              <a:rPr sz="1600" spc="-10" dirty="0">
                <a:solidFill>
                  <a:srgbClr val="663300"/>
                </a:solidFill>
                <a:latin typeface="Calibri"/>
                <a:cs typeface="Calibri"/>
              </a:rPr>
              <a:t>озведення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первинної</a:t>
            </a:r>
            <a:r>
              <a:rPr sz="1600" spc="-25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емульсії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ts val="1914"/>
              </a:lnSpc>
            </a:pP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необхідною кількістю</a:t>
            </a:r>
            <a:r>
              <a:rPr sz="1600" spc="-55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води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52547" y="4807078"/>
            <a:ext cx="4895427" cy="525785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272415" marR="262890" indent="-5080" algn="ctr">
              <a:lnSpc>
                <a:spcPct val="100000"/>
              </a:lnSpc>
              <a:spcBef>
                <a:spcPts val="260"/>
              </a:spcBef>
            </a:pPr>
            <a:r>
              <a:rPr sz="1600" spc="-10" dirty="0">
                <a:solidFill>
                  <a:srgbClr val="663300"/>
                </a:solidFill>
                <a:latin typeface="Calibri"/>
                <a:cs typeface="Calibri"/>
              </a:rPr>
              <a:t>Розводять </a:t>
            </a: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водою </a:t>
            </a:r>
            <a:r>
              <a:rPr sz="1600" spc="-10" dirty="0">
                <a:solidFill>
                  <a:srgbClr val="663300"/>
                </a:solidFill>
                <a:latin typeface="Calibri"/>
                <a:cs typeface="Calibri"/>
              </a:rPr>
              <a:t>до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заданої маси </a:t>
            </a:r>
            <a:r>
              <a:rPr sz="1600" dirty="0">
                <a:solidFill>
                  <a:srgbClr val="663300"/>
                </a:solidFill>
                <a:latin typeface="Calibri"/>
                <a:cs typeface="Calibri"/>
              </a:rPr>
              <a:t>у  ступці. </a:t>
            </a: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Воду додають </a:t>
            </a:r>
            <a:r>
              <a:rPr sz="1600" dirty="0">
                <a:solidFill>
                  <a:srgbClr val="663300"/>
                </a:solidFill>
                <a:latin typeface="Calibri"/>
                <a:cs typeface="Calibri"/>
              </a:rPr>
              <a:t>поступово при 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перемішуванні.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804318" y="1945387"/>
            <a:ext cx="1855047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600" spc="-20" dirty="0">
                <a:solidFill>
                  <a:srgbClr val="663300"/>
                </a:solidFill>
                <a:latin typeface="Times New Roman"/>
                <a:cs typeface="Times New Roman"/>
              </a:rPr>
              <a:t>Можна</a:t>
            </a:r>
            <a:r>
              <a:rPr sz="1600" spc="-70" dirty="0">
                <a:solidFill>
                  <a:srgbClr val="66330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663300"/>
                </a:solidFill>
                <a:latin typeface="Times New Roman"/>
                <a:cs typeface="Times New Roman"/>
              </a:rPr>
              <a:t>змішати  </a:t>
            </a:r>
            <a:r>
              <a:rPr sz="1600" spc="-5" dirty="0">
                <a:solidFill>
                  <a:srgbClr val="663300"/>
                </a:solidFill>
                <a:latin typeface="Times New Roman"/>
                <a:cs typeface="Times New Roman"/>
              </a:rPr>
              <a:t>трьома</a:t>
            </a:r>
            <a:endParaRPr sz="1600">
              <a:latin typeface="Times New Roman"/>
              <a:cs typeface="Times New Roman"/>
            </a:endParaRPr>
          </a:p>
          <a:p>
            <a:pPr marR="41910" algn="ctr">
              <a:lnSpc>
                <a:spcPct val="100000"/>
              </a:lnSpc>
            </a:pPr>
            <a:r>
              <a:rPr sz="1600" spc="5" dirty="0">
                <a:solidFill>
                  <a:srgbClr val="663300"/>
                </a:solidFill>
                <a:latin typeface="Times New Roman"/>
                <a:cs typeface="Times New Roman"/>
              </a:rPr>
              <a:t>способами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111237" y="3502534"/>
            <a:ext cx="2786380" cy="1298432"/>
          </a:xfrm>
          <a:prstGeom prst="rect">
            <a:avLst/>
          </a:prstGeom>
          <a:solidFill>
            <a:srgbClr val="EB9D4F"/>
          </a:solidFill>
          <a:ln w="9905">
            <a:solidFill>
              <a:srgbClr val="663300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525"/>
              </a:spcBef>
            </a:pPr>
            <a:r>
              <a:rPr sz="1600" dirty="0">
                <a:solidFill>
                  <a:srgbClr val="663300"/>
                </a:solidFill>
                <a:latin typeface="Times New Roman"/>
                <a:cs typeface="Times New Roman"/>
              </a:rPr>
              <a:t>Склад:</a:t>
            </a:r>
            <a:endParaRPr sz="1600">
              <a:latin typeface="Times New Roman"/>
              <a:cs typeface="Times New Roman"/>
            </a:endParaRPr>
          </a:p>
          <a:p>
            <a:pPr marL="186690" marR="230504" algn="ctr">
              <a:lnSpc>
                <a:spcPct val="100000"/>
              </a:lnSpc>
            </a:pPr>
            <a:r>
              <a:rPr sz="1600" spc="-5" dirty="0">
                <a:solidFill>
                  <a:srgbClr val="663300"/>
                </a:solidFill>
                <a:latin typeface="Times New Roman"/>
                <a:cs typeface="Times New Roman"/>
              </a:rPr>
              <a:t>первинна </a:t>
            </a:r>
            <a:r>
              <a:rPr sz="1600" spc="-15" dirty="0">
                <a:solidFill>
                  <a:srgbClr val="663300"/>
                </a:solidFill>
                <a:latin typeface="Times New Roman"/>
                <a:cs typeface="Times New Roman"/>
              </a:rPr>
              <a:t>емульсія,  вода </a:t>
            </a:r>
            <a:r>
              <a:rPr sz="1600" dirty="0">
                <a:solidFill>
                  <a:srgbClr val="663300"/>
                </a:solidFill>
                <a:latin typeface="Times New Roman"/>
                <a:cs typeface="Times New Roman"/>
              </a:rPr>
              <a:t>для</a:t>
            </a:r>
            <a:endParaRPr sz="1600">
              <a:latin typeface="Times New Roman"/>
              <a:cs typeface="Times New Roman"/>
            </a:endParaRPr>
          </a:p>
          <a:p>
            <a:pPr marL="91440" marR="83820" algn="ctr">
              <a:lnSpc>
                <a:spcPct val="100000"/>
              </a:lnSpc>
            </a:pPr>
            <a:r>
              <a:rPr sz="1600" spc="-5" dirty="0">
                <a:solidFill>
                  <a:srgbClr val="663300"/>
                </a:solidFill>
                <a:latin typeface="Times New Roman"/>
                <a:cs typeface="Times New Roman"/>
              </a:rPr>
              <a:t>розведення</a:t>
            </a:r>
            <a:r>
              <a:rPr sz="1600" spc="-70" dirty="0">
                <a:solidFill>
                  <a:srgbClr val="6633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63300"/>
                </a:solidFill>
                <a:latin typeface="Times New Roman"/>
                <a:cs typeface="Times New Roman"/>
              </a:rPr>
              <a:t>первинної  </a:t>
            </a:r>
            <a:r>
              <a:rPr sz="1600" spc="-10" dirty="0">
                <a:solidFill>
                  <a:srgbClr val="663300"/>
                </a:solidFill>
                <a:latin typeface="Times New Roman"/>
                <a:cs typeface="Times New Roman"/>
              </a:rPr>
              <a:t>емульсії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53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089222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8297671" y="3138678"/>
            <a:ext cx="3708400" cy="2672715"/>
            <a:chOff x="6223253" y="3138677"/>
            <a:chExt cx="2781300" cy="2672715"/>
          </a:xfrm>
        </p:grpSpPr>
        <p:sp>
          <p:nvSpPr>
            <p:cNvPr id="4" name="object 4"/>
            <p:cNvSpPr/>
            <p:nvPr/>
          </p:nvSpPr>
          <p:spPr>
            <a:xfrm>
              <a:off x="6228206" y="3143630"/>
              <a:ext cx="2771775" cy="2662555"/>
            </a:xfrm>
            <a:custGeom>
              <a:avLst/>
              <a:gdLst/>
              <a:ahLst/>
              <a:cxnLst/>
              <a:rect l="l" t="t" r="r" b="b"/>
              <a:pathLst>
                <a:path w="2771775" h="2662554">
                  <a:moveTo>
                    <a:pt x="0" y="2662428"/>
                  </a:moveTo>
                  <a:lnTo>
                    <a:pt x="2771393" y="2662428"/>
                  </a:lnTo>
                  <a:lnTo>
                    <a:pt x="2771393" y="0"/>
                  </a:lnTo>
                  <a:lnTo>
                    <a:pt x="0" y="0"/>
                  </a:lnTo>
                  <a:lnTo>
                    <a:pt x="0" y="2662428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37553" y="3252977"/>
              <a:ext cx="2554224" cy="2550414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1340103" y="3437001"/>
            <a:ext cx="574040" cy="824230"/>
            <a:chOff x="1005077" y="3437001"/>
            <a:chExt cx="430530" cy="824230"/>
          </a:xfrm>
        </p:grpSpPr>
        <p:sp>
          <p:nvSpPr>
            <p:cNvPr id="7" name="object 7"/>
            <p:cNvSpPr/>
            <p:nvPr/>
          </p:nvSpPr>
          <p:spPr>
            <a:xfrm>
              <a:off x="1043177" y="3437001"/>
              <a:ext cx="0" cy="784860"/>
            </a:xfrm>
            <a:custGeom>
              <a:avLst/>
              <a:gdLst/>
              <a:ahLst/>
              <a:cxnLst/>
              <a:rect l="l" t="t" r="r" b="b"/>
              <a:pathLst>
                <a:path h="784860">
                  <a:moveTo>
                    <a:pt x="0" y="0"/>
                  </a:moveTo>
                  <a:lnTo>
                    <a:pt x="0" y="784479"/>
                  </a:lnTo>
                </a:path>
              </a:pathLst>
            </a:custGeom>
            <a:ln w="76200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68704" y="4148709"/>
              <a:ext cx="361950" cy="107950"/>
            </a:xfrm>
            <a:custGeom>
              <a:avLst/>
              <a:gdLst/>
              <a:ahLst/>
              <a:cxnLst/>
              <a:rect l="l" t="t" r="r" b="b"/>
              <a:pathLst>
                <a:path w="361950" h="107950">
                  <a:moveTo>
                    <a:pt x="271906" y="0"/>
                  </a:moveTo>
                  <a:lnTo>
                    <a:pt x="271906" y="26797"/>
                  </a:lnTo>
                  <a:lnTo>
                    <a:pt x="0" y="26797"/>
                  </a:lnTo>
                  <a:lnTo>
                    <a:pt x="0" y="80518"/>
                  </a:lnTo>
                  <a:lnTo>
                    <a:pt x="271906" y="80518"/>
                  </a:lnTo>
                  <a:lnTo>
                    <a:pt x="271906" y="107442"/>
                  </a:lnTo>
                  <a:lnTo>
                    <a:pt x="361950" y="53721"/>
                  </a:lnTo>
                  <a:lnTo>
                    <a:pt x="271906" y="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8704" y="4148709"/>
              <a:ext cx="361950" cy="107950"/>
            </a:xfrm>
            <a:custGeom>
              <a:avLst/>
              <a:gdLst/>
              <a:ahLst/>
              <a:cxnLst/>
              <a:rect l="l" t="t" r="r" b="b"/>
              <a:pathLst>
                <a:path w="361950" h="107950">
                  <a:moveTo>
                    <a:pt x="0" y="26797"/>
                  </a:moveTo>
                  <a:lnTo>
                    <a:pt x="271906" y="26797"/>
                  </a:lnTo>
                  <a:lnTo>
                    <a:pt x="271906" y="0"/>
                  </a:lnTo>
                  <a:lnTo>
                    <a:pt x="361950" y="53721"/>
                  </a:lnTo>
                  <a:lnTo>
                    <a:pt x="271906" y="107442"/>
                  </a:lnTo>
                  <a:lnTo>
                    <a:pt x="271906" y="80518"/>
                  </a:lnTo>
                  <a:lnTo>
                    <a:pt x="0" y="80518"/>
                  </a:lnTo>
                  <a:lnTo>
                    <a:pt x="0" y="26797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1340103" y="4148329"/>
            <a:ext cx="574040" cy="1869439"/>
            <a:chOff x="1005077" y="4148328"/>
            <a:chExt cx="430530" cy="1869439"/>
          </a:xfrm>
        </p:grpSpPr>
        <p:sp>
          <p:nvSpPr>
            <p:cNvPr id="11" name="object 11"/>
            <p:cNvSpPr/>
            <p:nvPr/>
          </p:nvSpPr>
          <p:spPr>
            <a:xfrm>
              <a:off x="1068704" y="5904357"/>
              <a:ext cx="361950" cy="108585"/>
            </a:xfrm>
            <a:custGeom>
              <a:avLst/>
              <a:gdLst/>
              <a:ahLst/>
              <a:cxnLst/>
              <a:rect l="l" t="t" r="r" b="b"/>
              <a:pathLst>
                <a:path w="361950" h="108585">
                  <a:moveTo>
                    <a:pt x="271272" y="0"/>
                  </a:moveTo>
                  <a:lnTo>
                    <a:pt x="271272" y="27051"/>
                  </a:lnTo>
                  <a:lnTo>
                    <a:pt x="0" y="27051"/>
                  </a:lnTo>
                  <a:lnTo>
                    <a:pt x="0" y="81153"/>
                  </a:lnTo>
                  <a:lnTo>
                    <a:pt x="271272" y="81153"/>
                  </a:lnTo>
                  <a:lnTo>
                    <a:pt x="271272" y="108204"/>
                  </a:lnTo>
                  <a:lnTo>
                    <a:pt x="361950" y="54102"/>
                  </a:lnTo>
                  <a:lnTo>
                    <a:pt x="271272" y="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68704" y="5904357"/>
              <a:ext cx="361950" cy="108585"/>
            </a:xfrm>
            <a:custGeom>
              <a:avLst/>
              <a:gdLst/>
              <a:ahLst/>
              <a:cxnLst/>
              <a:rect l="l" t="t" r="r" b="b"/>
              <a:pathLst>
                <a:path w="361950" h="108585">
                  <a:moveTo>
                    <a:pt x="0" y="27051"/>
                  </a:moveTo>
                  <a:lnTo>
                    <a:pt x="271272" y="27051"/>
                  </a:lnTo>
                  <a:lnTo>
                    <a:pt x="271272" y="0"/>
                  </a:lnTo>
                  <a:lnTo>
                    <a:pt x="361950" y="54102"/>
                  </a:lnTo>
                  <a:lnTo>
                    <a:pt x="271272" y="108204"/>
                  </a:lnTo>
                  <a:lnTo>
                    <a:pt x="271272" y="81153"/>
                  </a:lnTo>
                  <a:lnTo>
                    <a:pt x="0" y="81153"/>
                  </a:lnTo>
                  <a:lnTo>
                    <a:pt x="0" y="27051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43177" y="4148328"/>
              <a:ext cx="0" cy="1801495"/>
            </a:xfrm>
            <a:custGeom>
              <a:avLst/>
              <a:gdLst/>
              <a:ahLst/>
              <a:cxnLst/>
              <a:rect l="l" t="t" r="r" b="b"/>
              <a:pathLst>
                <a:path h="1801495">
                  <a:moveTo>
                    <a:pt x="0" y="0"/>
                  </a:moveTo>
                  <a:lnTo>
                    <a:pt x="0" y="1801368"/>
                  </a:lnTo>
                </a:path>
              </a:pathLst>
            </a:custGeom>
            <a:ln w="76200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305222" y="568190"/>
            <a:ext cx="9249833" cy="346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100" b="1" i="1" spc="-70" dirty="0">
                <a:solidFill>
                  <a:srgbClr val="A40020"/>
                </a:solidFill>
                <a:latin typeface="Tahoma"/>
                <a:cs typeface="Tahoma"/>
              </a:rPr>
              <a:t>Способи приготування первинних </a:t>
            </a:r>
            <a:r>
              <a:rPr sz="2100" b="1" i="1" spc="-60" dirty="0">
                <a:solidFill>
                  <a:srgbClr val="A40020"/>
                </a:solidFill>
                <a:latin typeface="Tahoma"/>
                <a:cs typeface="Tahoma"/>
              </a:rPr>
              <a:t>олійних</a:t>
            </a:r>
            <a:r>
              <a:rPr sz="2100" b="1" i="1" spc="100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2100" b="1" i="1" spc="-60" dirty="0">
                <a:solidFill>
                  <a:srgbClr val="A40020"/>
                </a:solidFill>
                <a:latin typeface="Tahoma"/>
                <a:cs typeface="Tahoma"/>
              </a:rPr>
              <a:t>емульсій</a:t>
            </a:r>
            <a:endParaRPr sz="2100">
              <a:latin typeface="Tahoma"/>
              <a:cs typeface="Tahoma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27680" y="1"/>
            <a:ext cx="6281927" cy="623315"/>
          </a:xfrm>
          <a:prstGeom prst="rect">
            <a:avLst/>
          </a:prstGeom>
        </p:spPr>
      </p:pic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3263731" y="-126139"/>
            <a:ext cx="5662507" cy="693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endParaRPr spc="-75" dirty="0"/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700616" y="1128712"/>
          <a:ext cx="9984739" cy="15114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00600"/>
                <a:gridCol w="5184139"/>
              </a:tblGrid>
              <a:tr h="41414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800" b="1" spc="-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Спосіб</a:t>
                      </a:r>
                      <a:r>
                        <a:rPr sz="1800" b="1" spc="-20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приготування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3815" marB="0">
                    <a:lnL w="28575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28575">
                      <a:solidFill>
                        <a:srgbClr val="663300"/>
                      </a:solidFill>
                      <a:prstDash val="solid"/>
                    </a:lnT>
                    <a:lnB w="1270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800" b="1" spc="-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Порядок змішування</a:t>
                      </a:r>
                      <a:r>
                        <a:rPr sz="1800" b="1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речовин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28575">
                      <a:solidFill>
                        <a:srgbClr val="663300"/>
                      </a:solidFill>
                      <a:prstDash val="solid"/>
                    </a:lnR>
                    <a:lnT w="28575">
                      <a:solidFill>
                        <a:srgbClr val="663300"/>
                      </a:solidFill>
                      <a:prstDash val="solid"/>
                    </a:lnT>
                    <a:lnB w="1270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900" i="1" spc="-5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Континентальний </a:t>
                      </a:r>
                      <a:r>
                        <a:rPr sz="1900" i="1" spc="-6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(Бодримона)</a:t>
                      </a:r>
                      <a:endParaRPr sz="1900">
                        <a:latin typeface="Tahoma"/>
                        <a:cs typeface="Tahoma"/>
                      </a:endParaRPr>
                    </a:p>
                  </a:txBody>
                  <a:tcPr marL="0" marR="0" marT="31750" marB="0">
                    <a:lnL w="28575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12700">
                      <a:solidFill>
                        <a:srgbClr val="663300"/>
                      </a:solidFill>
                      <a:prstDash val="solid"/>
                    </a:lnT>
                    <a:lnB w="1270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(</a:t>
                      </a:r>
                      <a:r>
                        <a:rPr sz="1800" b="1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е</a:t>
                      </a:r>
                      <a:r>
                        <a:rPr sz="18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мульгатор </a:t>
                      </a:r>
                      <a:r>
                        <a:rPr sz="180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+ </a:t>
                      </a:r>
                      <a:r>
                        <a:rPr sz="1800" b="1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о</a:t>
                      </a:r>
                      <a:r>
                        <a:rPr sz="18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лія) </a:t>
                      </a:r>
                      <a:r>
                        <a:rPr sz="180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+</a:t>
                      </a:r>
                      <a:r>
                        <a:rPr sz="1800" spc="1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в</a:t>
                      </a:r>
                      <a:r>
                        <a:rPr sz="18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ода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28575">
                      <a:solidFill>
                        <a:srgbClr val="663300"/>
                      </a:solidFill>
                      <a:prstDash val="solid"/>
                    </a:lnR>
                    <a:lnT w="12700">
                      <a:solidFill>
                        <a:srgbClr val="663300"/>
                      </a:solidFill>
                      <a:prstDash val="solid"/>
                    </a:lnT>
                    <a:lnB w="1270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</a:tr>
              <a:tr h="365759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900" i="1" spc="-5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Англійський</a:t>
                      </a:r>
                      <a:endParaRPr sz="1900">
                        <a:latin typeface="Tahoma"/>
                        <a:cs typeface="Tahoma"/>
                      </a:endParaRPr>
                    </a:p>
                  </a:txBody>
                  <a:tcPr marL="0" marR="0" marT="31115" marB="0">
                    <a:lnL w="28575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12700">
                      <a:solidFill>
                        <a:srgbClr val="663300"/>
                      </a:solidFill>
                      <a:prstDash val="solid"/>
                    </a:lnT>
                    <a:lnB w="1270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8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(</a:t>
                      </a:r>
                      <a:r>
                        <a:rPr sz="1800" b="1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е</a:t>
                      </a:r>
                      <a:r>
                        <a:rPr sz="18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мульгатор </a:t>
                      </a:r>
                      <a:r>
                        <a:rPr sz="180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+ </a:t>
                      </a:r>
                      <a:r>
                        <a:rPr sz="1800" b="1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в</a:t>
                      </a:r>
                      <a:r>
                        <a:rPr sz="18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ода) </a:t>
                      </a:r>
                      <a:r>
                        <a:rPr sz="180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+</a:t>
                      </a:r>
                      <a:r>
                        <a:rPr sz="1800" spc="1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о</a:t>
                      </a:r>
                      <a:r>
                        <a:rPr sz="18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лія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28575">
                      <a:solidFill>
                        <a:srgbClr val="663300"/>
                      </a:solidFill>
                      <a:prstDash val="solid"/>
                    </a:lnR>
                    <a:lnT w="12700">
                      <a:solidFill>
                        <a:srgbClr val="663300"/>
                      </a:solidFill>
                      <a:prstDash val="solid"/>
                    </a:lnT>
                    <a:lnB w="1270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900" i="1" spc="-5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Російський</a:t>
                      </a:r>
                      <a:endParaRPr sz="1900">
                        <a:latin typeface="Tahoma"/>
                        <a:cs typeface="Tahoma"/>
                      </a:endParaRPr>
                    </a:p>
                  </a:txBody>
                  <a:tcPr marL="0" marR="0" marT="31750" marB="0">
                    <a:lnL w="28575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12700">
                      <a:solidFill>
                        <a:srgbClr val="663300"/>
                      </a:solidFill>
                      <a:prstDash val="solid"/>
                    </a:lnT>
                    <a:lnB w="28575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b="1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е</a:t>
                      </a:r>
                      <a:r>
                        <a:rPr sz="18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мульгатор </a:t>
                      </a:r>
                      <a:r>
                        <a:rPr sz="180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+ </a:t>
                      </a:r>
                      <a:r>
                        <a:rPr sz="18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(</a:t>
                      </a:r>
                      <a:r>
                        <a:rPr sz="1800" b="1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в</a:t>
                      </a:r>
                      <a:r>
                        <a:rPr sz="18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ода </a:t>
                      </a:r>
                      <a:r>
                        <a:rPr sz="180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+</a:t>
                      </a:r>
                      <a:r>
                        <a:rPr sz="1800" spc="1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о</a:t>
                      </a:r>
                      <a:r>
                        <a:rPr sz="18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лія)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28575">
                      <a:solidFill>
                        <a:srgbClr val="663300"/>
                      </a:solidFill>
                      <a:prstDash val="solid"/>
                    </a:lnR>
                    <a:lnT w="12700">
                      <a:solidFill>
                        <a:srgbClr val="663300"/>
                      </a:solidFill>
                      <a:prstDash val="solid"/>
                    </a:lnT>
                    <a:lnB w="28575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</a:tr>
            </a:tbl>
          </a:graphicData>
        </a:graphic>
      </p:graphicFrame>
      <p:grpSp>
        <p:nvGrpSpPr>
          <p:cNvPr id="18" name="object 18"/>
          <p:cNvGrpSpPr/>
          <p:nvPr/>
        </p:nvGrpSpPr>
        <p:grpSpPr>
          <a:xfrm>
            <a:off x="1289303" y="3064001"/>
            <a:ext cx="6566747" cy="378460"/>
            <a:chOff x="966977" y="3064001"/>
            <a:chExt cx="4925060" cy="378460"/>
          </a:xfrm>
        </p:grpSpPr>
        <p:sp>
          <p:nvSpPr>
            <p:cNvPr id="19" name="object 19"/>
            <p:cNvSpPr/>
            <p:nvPr/>
          </p:nvSpPr>
          <p:spPr>
            <a:xfrm>
              <a:off x="971930" y="3068954"/>
              <a:ext cx="4914900" cy="368300"/>
            </a:xfrm>
            <a:custGeom>
              <a:avLst/>
              <a:gdLst/>
              <a:ahLst/>
              <a:cxnLst/>
              <a:rect l="l" t="t" r="r" b="b"/>
              <a:pathLst>
                <a:path w="4914900" h="368300">
                  <a:moveTo>
                    <a:pt x="4914900" y="0"/>
                  </a:moveTo>
                  <a:lnTo>
                    <a:pt x="0" y="0"/>
                  </a:lnTo>
                  <a:lnTo>
                    <a:pt x="0" y="368046"/>
                  </a:lnTo>
                  <a:lnTo>
                    <a:pt x="4914900" y="368046"/>
                  </a:lnTo>
                  <a:lnTo>
                    <a:pt x="4914900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71930" y="3068954"/>
              <a:ext cx="4914900" cy="368300"/>
            </a:xfrm>
            <a:custGeom>
              <a:avLst/>
              <a:gdLst/>
              <a:ahLst/>
              <a:cxnLst/>
              <a:rect l="l" t="t" r="r" b="b"/>
              <a:pathLst>
                <a:path w="4914900" h="368300">
                  <a:moveTo>
                    <a:pt x="0" y="368046"/>
                  </a:moveTo>
                  <a:lnTo>
                    <a:pt x="4914900" y="368046"/>
                  </a:lnTo>
                  <a:lnTo>
                    <a:pt x="4914900" y="0"/>
                  </a:lnTo>
                  <a:lnTo>
                    <a:pt x="0" y="0"/>
                  </a:lnTo>
                  <a:lnTo>
                    <a:pt x="0" y="368046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390903" y="3068954"/>
            <a:ext cx="6458373" cy="280205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157480">
              <a:lnSpc>
                <a:spcPct val="100000"/>
              </a:lnSpc>
              <a:spcBef>
                <a:spcPts val="265"/>
              </a:spcBef>
            </a:pPr>
            <a:r>
              <a:rPr sz="1600" b="1" dirty="0">
                <a:solidFill>
                  <a:srgbClr val="A40020"/>
                </a:solidFill>
                <a:latin typeface="Calibri"/>
                <a:cs typeface="Calibri"/>
              </a:rPr>
              <a:t>Визначення </a:t>
            </a:r>
            <a:r>
              <a:rPr sz="1600" b="1" spc="-5" dirty="0">
                <a:solidFill>
                  <a:srgbClr val="A40020"/>
                </a:solidFill>
                <a:latin typeface="Calibri"/>
                <a:cs typeface="Calibri"/>
              </a:rPr>
              <a:t>готовності первинної</a:t>
            </a:r>
            <a:r>
              <a:rPr sz="1600" b="1" spc="-50" dirty="0">
                <a:solidFill>
                  <a:srgbClr val="A40020"/>
                </a:solidFill>
                <a:latin typeface="Calibri"/>
                <a:cs typeface="Calibri"/>
              </a:rPr>
              <a:t> </a:t>
            </a:r>
            <a:r>
              <a:rPr sz="1600" b="1" spc="-15" dirty="0">
                <a:solidFill>
                  <a:srgbClr val="A40020"/>
                </a:solidFill>
                <a:latin typeface="Calibri"/>
                <a:cs typeface="Calibri"/>
              </a:rPr>
              <a:t>емульсії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905507" y="3861434"/>
            <a:ext cx="5943600" cy="525143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274955" marR="269240" algn="ctr">
              <a:lnSpc>
                <a:spcPct val="100000"/>
              </a:lnSpc>
              <a:spcBef>
                <a:spcPts val="254"/>
              </a:spcBef>
            </a:pP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суміш має </a:t>
            </a: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вигляд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сметаноподібної маси; </a:t>
            </a:r>
            <a:r>
              <a:rPr sz="1600" dirty="0">
                <a:solidFill>
                  <a:srgbClr val="663300"/>
                </a:solidFill>
                <a:latin typeface="Calibri"/>
                <a:cs typeface="Calibri"/>
              </a:rPr>
              <a:t>при 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нанесенні краплі </a:t>
            </a: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води </a:t>
            </a:r>
            <a:r>
              <a:rPr sz="1600" dirty="0">
                <a:solidFill>
                  <a:srgbClr val="663300"/>
                </a:solidFill>
                <a:latin typeface="Calibri"/>
                <a:cs typeface="Calibri"/>
              </a:rPr>
              <a:t>на стінку ступки вона  залишає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білий</a:t>
            </a:r>
            <a:r>
              <a:rPr sz="1600" spc="-30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663300"/>
                </a:solidFill>
                <a:latin typeface="Calibri"/>
                <a:cs typeface="Calibri"/>
              </a:rPr>
              <a:t>слід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907540" y="5780151"/>
            <a:ext cx="5943600" cy="280205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265"/>
              </a:spcBef>
            </a:pPr>
            <a:r>
              <a:rPr sz="1600" dirty="0">
                <a:solidFill>
                  <a:srgbClr val="663300"/>
                </a:solidFill>
                <a:latin typeface="Calibri"/>
                <a:cs typeface="Calibri"/>
              </a:rPr>
              <a:t>за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характерним</a:t>
            </a:r>
            <a:r>
              <a:rPr sz="1600" spc="-25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потріскуванням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8297671" y="3137155"/>
            <a:ext cx="3708400" cy="2672715"/>
            <a:chOff x="6223253" y="3137154"/>
            <a:chExt cx="2781300" cy="2672715"/>
          </a:xfrm>
        </p:grpSpPr>
        <p:sp>
          <p:nvSpPr>
            <p:cNvPr id="25" name="object 25"/>
            <p:cNvSpPr/>
            <p:nvPr/>
          </p:nvSpPr>
          <p:spPr>
            <a:xfrm>
              <a:off x="6228206" y="3142107"/>
              <a:ext cx="2771775" cy="2662555"/>
            </a:xfrm>
            <a:custGeom>
              <a:avLst/>
              <a:gdLst/>
              <a:ahLst/>
              <a:cxnLst/>
              <a:rect l="l" t="t" r="r" b="b"/>
              <a:pathLst>
                <a:path w="2771775" h="2662554">
                  <a:moveTo>
                    <a:pt x="2771393" y="0"/>
                  </a:moveTo>
                  <a:lnTo>
                    <a:pt x="0" y="0"/>
                  </a:lnTo>
                  <a:lnTo>
                    <a:pt x="0" y="2662428"/>
                  </a:lnTo>
                  <a:lnTo>
                    <a:pt x="2771393" y="2662428"/>
                  </a:lnTo>
                  <a:lnTo>
                    <a:pt x="2771393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228206" y="3142107"/>
              <a:ext cx="2771775" cy="2662555"/>
            </a:xfrm>
            <a:custGeom>
              <a:avLst/>
              <a:gdLst/>
              <a:ahLst/>
              <a:cxnLst/>
              <a:rect l="l" t="t" r="r" b="b"/>
              <a:pathLst>
                <a:path w="2771775" h="2662554">
                  <a:moveTo>
                    <a:pt x="0" y="2662428"/>
                  </a:moveTo>
                  <a:lnTo>
                    <a:pt x="2771393" y="2662428"/>
                  </a:lnTo>
                  <a:lnTo>
                    <a:pt x="2771393" y="0"/>
                  </a:lnTo>
                  <a:lnTo>
                    <a:pt x="0" y="0"/>
                  </a:lnTo>
                  <a:lnTo>
                    <a:pt x="0" y="2662428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35267" y="3195066"/>
              <a:ext cx="2558795" cy="2554986"/>
            </a:xfrm>
            <a:prstGeom prst="rect">
              <a:avLst/>
            </a:prstGeom>
          </p:spPr>
        </p:pic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54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0347949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549" y="0"/>
            <a:ext cx="12192000" cy="6858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27680" y="208025"/>
            <a:ext cx="6281927" cy="67589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544572" y="1916811"/>
            <a:ext cx="7620000" cy="279564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458470">
              <a:lnSpc>
                <a:spcPct val="100000"/>
              </a:lnSpc>
              <a:spcBef>
                <a:spcPts val="260"/>
              </a:spcBef>
            </a:pPr>
            <a:r>
              <a:rPr sz="1600" b="1" spc="-5" dirty="0">
                <a:solidFill>
                  <a:srgbClr val="A40020"/>
                </a:solidFill>
                <a:latin typeface="Calibri"/>
                <a:cs typeface="Calibri"/>
              </a:rPr>
              <a:t>Розрахунок кількості </a:t>
            </a:r>
            <a:r>
              <a:rPr sz="1600" b="1" spc="-10" dirty="0">
                <a:solidFill>
                  <a:srgbClr val="A40020"/>
                </a:solidFill>
                <a:latin typeface="Calibri"/>
                <a:cs typeface="Calibri"/>
              </a:rPr>
              <a:t>компонентів </a:t>
            </a:r>
            <a:r>
              <a:rPr sz="1600" b="1" spc="-5" dirty="0">
                <a:solidFill>
                  <a:srgbClr val="A40020"/>
                </a:solidFill>
                <a:latin typeface="Calibri"/>
                <a:cs typeface="Calibri"/>
              </a:rPr>
              <a:t>первинної</a:t>
            </a:r>
            <a:r>
              <a:rPr sz="1600" b="1" spc="-30" dirty="0">
                <a:solidFill>
                  <a:srgbClr val="A40020"/>
                </a:solidFill>
                <a:latin typeface="Calibri"/>
                <a:cs typeface="Calibri"/>
              </a:rPr>
              <a:t> </a:t>
            </a:r>
            <a:r>
              <a:rPr sz="1600" b="1" spc="-15" dirty="0">
                <a:solidFill>
                  <a:srgbClr val="A40020"/>
                </a:solidFill>
                <a:latin typeface="Calibri"/>
                <a:cs typeface="Calibri"/>
              </a:rPr>
              <a:t>емульсії: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78171" y="2602610"/>
            <a:ext cx="5486400" cy="1270220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880744" marR="874394" algn="ctr">
              <a:lnSpc>
                <a:spcPct val="100000"/>
              </a:lnSpc>
              <a:spcBef>
                <a:spcPts val="305"/>
              </a:spcBef>
            </a:pPr>
            <a:r>
              <a:rPr sz="1600" dirty="0">
                <a:solidFill>
                  <a:srgbClr val="663300"/>
                </a:solidFill>
                <a:latin typeface="Times New Roman"/>
                <a:cs typeface="Times New Roman"/>
              </a:rPr>
              <a:t>Кількість </a:t>
            </a:r>
            <a:r>
              <a:rPr sz="1600" spc="-10" dirty="0">
                <a:solidFill>
                  <a:srgbClr val="663300"/>
                </a:solidFill>
                <a:latin typeface="Times New Roman"/>
                <a:cs typeface="Times New Roman"/>
              </a:rPr>
              <a:t>олії визначається  прописом </a:t>
            </a:r>
            <a:r>
              <a:rPr sz="1600" dirty="0">
                <a:solidFill>
                  <a:srgbClr val="663300"/>
                </a:solidFill>
                <a:latin typeface="Times New Roman"/>
                <a:cs typeface="Times New Roman"/>
              </a:rPr>
              <a:t>у</a:t>
            </a:r>
            <a:r>
              <a:rPr sz="1600" spc="-5" dirty="0">
                <a:solidFill>
                  <a:srgbClr val="663300"/>
                </a:solidFill>
                <a:latin typeface="Times New Roman"/>
                <a:cs typeface="Times New Roman"/>
              </a:rPr>
              <a:t> рецепті.</a:t>
            </a:r>
            <a:endParaRPr sz="1600">
              <a:latin typeface="Times New Roman"/>
              <a:cs typeface="Times New Roman"/>
            </a:endParaRPr>
          </a:p>
          <a:p>
            <a:pPr marL="622300" marR="615950" indent="635" algn="ctr">
              <a:lnSpc>
                <a:spcPct val="100000"/>
              </a:lnSpc>
            </a:pPr>
            <a:r>
              <a:rPr sz="1600" dirty="0">
                <a:solidFill>
                  <a:srgbClr val="663300"/>
                </a:solidFill>
                <a:latin typeface="Times New Roman"/>
                <a:cs typeface="Times New Roman"/>
              </a:rPr>
              <a:t>Якщо </a:t>
            </a:r>
            <a:r>
              <a:rPr sz="1600" spc="-5" dirty="0">
                <a:solidFill>
                  <a:srgbClr val="663300"/>
                </a:solidFill>
                <a:latin typeface="Times New Roman"/>
                <a:cs typeface="Times New Roman"/>
              </a:rPr>
              <a:t>немає </a:t>
            </a:r>
            <a:r>
              <a:rPr sz="1600" spc="-10" dirty="0">
                <a:solidFill>
                  <a:srgbClr val="663300"/>
                </a:solidFill>
                <a:latin typeface="Times New Roman"/>
                <a:cs typeface="Times New Roman"/>
              </a:rPr>
              <a:t>вказівок </a:t>
            </a:r>
            <a:r>
              <a:rPr sz="1600" dirty="0">
                <a:solidFill>
                  <a:srgbClr val="663300"/>
                </a:solidFill>
                <a:latin typeface="Times New Roman"/>
                <a:cs typeface="Times New Roman"/>
              </a:rPr>
              <a:t>– </a:t>
            </a:r>
            <a:r>
              <a:rPr sz="1600" spc="-10" dirty="0">
                <a:solidFill>
                  <a:srgbClr val="663300"/>
                </a:solidFill>
                <a:latin typeface="Times New Roman"/>
                <a:cs typeface="Times New Roman"/>
              </a:rPr>
              <a:t>беруть:  </a:t>
            </a:r>
            <a:r>
              <a:rPr sz="1600" dirty="0">
                <a:solidFill>
                  <a:srgbClr val="663300"/>
                </a:solidFill>
                <a:latin typeface="Times New Roman"/>
                <a:cs typeface="Times New Roman"/>
              </a:rPr>
              <a:t>10,0 г </a:t>
            </a:r>
            <a:r>
              <a:rPr sz="1600" spc="-10" dirty="0">
                <a:solidFill>
                  <a:srgbClr val="663300"/>
                </a:solidFill>
                <a:latin typeface="Times New Roman"/>
                <a:cs typeface="Times New Roman"/>
              </a:rPr>
              <a:t>олії (оливкової,</a:t>
            </a:r>
            <a:r>
              <a:rPr sz="1600" spc="-75" dirty="0">
                <a:solidFill>
                  <a:srgbClr val="66330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663300"/>
                </a:solidFill>
                <a:latin typeface="Times New Roman"/>
                <a:cs typeface="Times New Roman"/>
              </a:rPr>
              <a:t>персикової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600" dirty="0">
                <a:solidFill>
                  <a:srgbClr val="663300"/>
                </a:solidFill>
                <a:latin typeface="Times New Roman"/>
                <a:cs typeface="Times New Roman"/>
              </a:rPr>
              <a:t>або </a:t>
            </a:r>
            <a:r>
              <a:rPr sz="1600" spc="-10" dirty="0">
                <a:solidFill>
                  <a:srgbClr val="663300"/>
                </a:solidFill>
                <a:latin typeface="Times New Roman"/>
                <a:cs typeface="Times New Roman"/>
              </a:rPr>
              <a:t>соняшникової) </a:t>
            </a:r>
            <a:r>
              <a:rPr sz="1600" spc="-5" dirty="0">
                <a:solidFill>
                  <a:srgbClr val="663300"/>
                </a:solidFill>
                <a:latin typeface="Times New Roman"/>
                <a:cs typeface="Times New Roman"/>
              </a:rPr>
              <a:t>на </a:t>
            </a:r>
            <a:r>
              <a:rPr sz="1600" dirty="0">
                <a:solidFill>
                  <a:srgbClr val="663300"/>
                </a:solidFill>
                <a:latin typeface="Times New Roman"/>
                <a:cs typeface="Times New Roman"/>
              </a:rPr>
              <a:t>100,0 г</a:t>
            </a:r>
            <a:r>
              <a:rPr sz="1600" spc="-15" dirty="0">
                <a:solidFill>
                  <a:srgbClr val="66330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663300"/>
                </a:solidFill>
                <a:latin typeface="Times New Roman"/>
                <a:cs typeface="Times New Roman"/>
              </a:rPr>
              <a:t>емульсії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78171" y="4090034"/>
            <a:ext cx="5486400" cy="470000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8255" rIns="0" bIns="0" rtlCol="0">
            <a:spAutoFit/>
          </a:bodyPr>
          <a:lstStyle/>
          <a:p>
            <a:pPr algn="ctr">
              <a:lnSpc>
                <a:spcPts val="1825"/>
              </a:lnSpc>
              <a:spcBef>
                <a:spcPts val="65"/>
              </a:spcBef>
            </a:pP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кількість </a:t>
            </a: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емульгатору</a:t>
            </a:r>
            <a:r>
              <a:rPr sz="1600" spc="-10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663300"/>
                </a:solidFill>
                <a:latin typeface="Calibri"/>
                <a:cs typeface="Calibri"/>
              </a:rPr>
              <a:t>–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ts val="1825"/>
              </a:lnSpc>
            </a:pPr>
            <a:r>
              <a:rPr sz="1600" spc="-10" dirty="0">
                <a:solidFill>
                  <a:srgbClr val="663300"/>
                </a:solidFill>
                <a:latin typeface="Calibri"/>
                <a:cs typeface="Calibri"/>
              </a:rPr>
              <a:t>його емульгуючою</a:t>
            </a:r>
            <a:r>
              <a:rPr sz="1600" spc="5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663300"/>
                </a:solidFill>
                <a:latin typeface="Calibri"/>
                <a:cs typeface="Calibri"/>
              </a:rPr>
              <a:t>здатністю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78171" y="4777359"/>
            <a:ext cx="5486400" cy="688009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8255" rIns="0" bIns="0" rtlCol="0">
            <a:spAutoFit/>
          </a:bodyPr>
          <a:lstStyle/>
          <a:p>
            <a:pPr algn="ctr">
              <a:lnSpc>
                <a:spcPts val="1825"/>
              </a:lnSpc>
              <a:spcBef>
                <a:spcPts val="65"/>
              </a:spcBef>
            </a:pP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кількість </a:t>
            </a: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води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для</a:t>
            </a:r>
            <a:r>
              <a:rPr sz="1600" spc="-35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663300"/>
                </a:solidFill>
                <a:latin typeface="Calibri"/>
                <a:cs typeface="Calibri"/>
              </a:rPr>
              <a:t>утворення</a:t>
            </a:r>
            <a:endParaRPr sz="1600">
              <a:latin typeface="Calibri"/>
              <a:cs typeface="Calibri"/>
            </a:endParaRPr>
          </a:p>
          <a:p>
            <a:pPr marL="497205" marR="490220" algn="ctr">
              <a:lnSpc>
                <a:spcPts val="1730"/>
              </a:lnSpc>
              <a:spcBef>
                <a:spcPts val="120"/>
              </a:spcBef>
            </a:pP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«первинної» </a:t>
            </a: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емульсії </a:t>
            </a:r>
            <a:r>
              <a:rPr sz="1600" dirty="0">
                <a:solidFill>
                  <a:srgbClr val="663300"/>
                </a:solidFill>
                <a:latin typeface="Calibri"/>
                <a:cs typeface="Calibri"/>
              </a:rPr>
              <a:t>–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розчинністю  </a:t>
            </a: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емульгатора </a:t>
            </a:r>
            <a:r>
              <a:rPr sz="1600" dirty="0">
                <a:solidFill>
                  <a:srgbClr val="663300"/>
                </a:solidFill>
                <a:latin typeface="Calibri"/>
                <a:cs typeface="Calibri"/>
              </a:rPr>
              <a:t>у</a:t>
            </a:r>
            <a:r>
              <a:rPr sz="1600" spc="10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воді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4986" y="2080261"/>
            <a:ext cx="102447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663300"/>
                </a:solidFill>
                <a:latin typeface="Calibri"/>
                <a:cs typeface="Calibri"/>
              </a:rPr>
              <a:t>.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876297" y="2349245"/>
            <a:ext cx="1780540" cy="2923540"/>
            <a:chOff x="2157222" y="2349245"/>
            <a:chExt cx="1335405" cy="2923540"/>
          </a:xfrm>
        </p:grpSpPr>
        <p:sp>
          <p:nvSpPr>
            <p:cNvPr id="12" name="object 12"/>
            <p:cNvSpPr/>
            <p:nvPr/>
          </p:nvSpPr>
          <p:spPr>
            <a:xfrm>
              <a:off x="2195322" y="2349245"/>
              <a:ext cx="0" cy="792480"/>
            </a:xfrm>
            <a:custGeom>
              <a:avLst/>
              <a:gdLst/>
              <a:ahLst/>
              <a:cxnLst/>
              <a:rect l="l" t="t" r="r" b="b"/>
              <a:pathLst>
                <a:path h="792480">
                  <a:moveTo>
                    <a:pt x="0" y="0"/>
                  </a:moveTo>
                  <a:lnTo>
                    <a:pt x="0" y="792479"/>
                  </a:lnTo>
                </a:path>
              </a:pathLst>
            </a:custGeom>
            <a:ln w="76200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195322" y="3027425"/>
              <a:ext cx="1297305" cy="1452880"/>
            </a:xfrm>
            <a:custGeom>
              <a:avLst/>
              <a:gdLst/>
              <a:ahLst/>
              <a:cxnLst/>
              <a:rect l="l" t="t" r="r" b="b"/>
              <a:pathLst>
                <a:path w="1297304" h="1452879">
                  <a:moveTo>
                    <a:pt x="1296924" y="1338072"/>
                  </a:moveTo>
                  <a:lnTo>
                    <a:pt x="1220724" y="1299972"/>
                  </a:lnTo>
                  <a:lnTo>
                    <a:pt x="1068324" y="1223772"/>
                  </a:lnTo>
                  <a:lnTo>
                    <a:pt x="1068324" y="1299972"/>
                  </a:lnTo>
                  <a:lnTo>
                    <a:pt x="0" y="1299972"/>
                  </a:lnTo>
                  <a:lnTo>
                    <a:pt x="0" y="1376172"/>
                  </a:lnTo>
                  <a:lnTo>
                    <a:pt x="1068324" y="1376172"/>
                  </a:lnTo>
                  <a:lnTo>
                    <a:pt x="1068324" y="1452372"/>
                  </a:lnTo>
                  <a:lnTo>
                    <a:pt x="1220724" y="1376172"/>
                  </a:lnTo>
                  <a:lnTo>
                    <a:pt x="1296924" y="1338072"/>
                  </a:lnTo>
                  <a:close/>
                </a:path>
                <a:path w="1297304" h="1452879">
                  <a:moveTo>
                    <a:pt x="1296924" y="114300"/>
                  </a:moveTo>
                  <a:lnTo>
                    <a:pt x="1220724" y="76200"/>
                  </a:lnTo>
                  <a:lnTo>
                    <a:pt x="1068324" y="0"/>
                  </a:lnTo>
                  <a:lnTo>
                    <a:pt x="1068324" y="76200"/>
                  </a:lnTo>
                  <a:lnTo>
                    <a:pt x="0" y="76200"/>
                  </a:lnTo>
                  <a:lnTo>
                    <a:pt x="0" y="152400"/>
                  </a:lnTo>
                  <a:lnTo>
                    <a:pt x="1068324" y="152400"/>
                  </a:lnTo>
                  <a:lnTo>
                    <a:pt x="1068324" y="228600"/>
                  </a:lnTo>
                  <a:lnTo>
                    <a:pt x="1220724" y="152400"/>
                  </a:lnTo>
                  <a:lnTo>
                    <a:pt x="1296924" y="11430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195322" y="3141725"/>
              <a:ext cx="0" cy="1224280"/>
            </a:xfrm>
            <a:custGeom>
              <a:avLst/>
              <a:gdLst/>
              <a:ahLst/>
              <a:cxnLst/>
              <a:rect l="l" t="t" r="r" b="b"/>
              <a:pathLst>
                <a:path h="1224279">
                  <a:moveTo>
                    <a:pt x="0" y="0"/>
                  </a:moveTo>
                  <a:lnTo>
                    <a:pt x="0" y="1223772"/>
                  </a:lnTo>
                </a:path>
              </a:pathLst>
            </a:custGeom>
            <a:ln w="76200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195322" y="5043677"/>
              <a:ext cx="1297305" cy="228600"/>
            </a:xfrm>
            <a:custGeom>
              <a:avLst/>
              <a:gdLst/>
              <a:ahLst/>
              <a:cxnLst/>
              <a:rect l="l" t="t" r="r" b="b"/>
              <a:pathLst>
                <a:path w="1297304" h="228600">
                  <a:moveTo>
                    <a:pt x="1068324" y="0"/>
                  </a:moveTo>
                  <a:lnTo>
                    <a:pt x="1068324" y="228600"/>
                  </a:lnTo>
                  <a:lnTo>
                    <a:pt x="1220724" y="152400"/>
                  </a:lnTo>
                  <a:lnTo>
                    <a:pt x="1106424" y="152400"/>
                  </a:lnTo>
                  <a:lnTo>
                    <a:pt x="1106424" y="76200"/>
                  </a:lnTo>
                  <a:lnTo>
                    <a:pt x="1220724" y="76200"/>
                  </a:lnTo>
                  <a:lnTo>
                    <a:pt x="1068324" y="0"/>
                  </a:lnTo>
                  <a:close/>
                </a:path>
                <a:path w="1297304" h="228600">
                  <a:moveTo>
                    <a:pt x="1068324" y="76200"/>
                  </a:moveTo>
                  <a:lnTo>
                    <a:pt x="0" y="76200"/>
                  </a:lnTo>
                  <a:lnTo>
                    <a:pt x="0" y="152400"/>
                  </a:lnTo>
                  <a:lnTo>
                    <a:pt x="1068324" y="152400"/>
                  </a:lnTo>
                  <a:lnTo>
                    <a:pt x="1068324" y="76200"/>
                  </a:lnTo>
                  <a:close/>
                </a:path>
                <a:path w="1297304" h="228600">
                  <a:moveTo>
                    <a:pt x="1220724" y="76200"/>
                  </a:moveTo>
                  <a:lnTo>
                    <a:pt x="1106424" y="76200"/>
                  </a:lnTo>
                  <a:lnTo>
                    <a:pt x="1106424" y="152400"/>
                  </a:lnTo>
                  <a:lnTo>
                    <a:pt x="1220724" y="152400"/>
                  </a:lnTo>
                  <a:lnTo>
                    <a:pt x="1296924" y="114300"/>
                  </a:lnTo>
                  <a:lnTo>
                    <a:pt x="1220724" y="7620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195322" y="4365497"/>
              <a:ext cx="0" cy="792480"/>
            </a:xfrm>
            <a:custGeom>
              <a:avLst/>
              <a:gdLst/>
              <a:ahLst/>
              <a:cxnLst/>
              <a:rect l="l" t="t" r="r" b="b"/>
              <a:pathLst>
                <a:path h="792479">
                  <a:moveTo>
                    <a:pt x="0" y="0"/>
                  </a:moveTo>
                  <a:lnTo>
                    <a:pt x="0" y="792479"/>
                  </a:lnTo>
                </a:path>
              </a:pathLst>
            </a:custGeom>
            <a:ln w="76200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Заголовок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55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883533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735580" y="4582286"/>
            <a:ext cx="7620000" cy="279564"/>
          </a:xfrm>
          <a:prstGeom prst="rect">
            <a:avLst/>
          </a:prstGeom>
          <a:solidFill>
            <a:srgbClr val="FFE9BC"/>
          </a:solidFill>
          <a:ln w="9905">
            <a:solidFill>
              <a:srgbClr val="0000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504825">
              <a:lnSpc>
                <a:spcPct val="100000"/>
              </a:lnSpc>
              <a:spcBef>
                <a:spcPts val="260"/>
              </a:spcBef>
            </a:pPr>
            <a:r>
              <a:rPr sz="1600" b="1" spc="-5" dirty="0">
                <a:solidFill>
                  <a:srgbClr val="A40020"/>
                </a:solidFill>
                <a:latin typeface="Calibri"/>
                <a:cs typeface="Calibri"/>
              </a:rPr>
              <a:t>Розрахунок </a:t>
            </a:r>
            <a:r>
              <a:rPr sz="1600" b="1" spc="-15" dirty="0">
                <a:solidFill>
                  <a:srgbClr val="A40020"/>
                </a:solidFill>
                <a:latin typeface="Calibri"/>
                <a:cs typeface="Calibri"/>
              </a:rPr>
              <a:t>води </a:t>
            </a:r>
            <a:r>
              <a:rPr sz="1600" b="1" spc="-5" dirty="0">
                <a:solidFill>
                  <a:srgbClr val="A40020"/>
                </a:solidFill>
                <a:latin typeface="Calibri"/>
                <a:cs typeface="Calibri"/>
              </a:rPr>
              <a:t>для розведення первинної</a:t>
            </a:r>
            <a:r>
              <a:rPr sz="1600" b="1" spc="15" dirty="0">
                <a:solidFill>
                  <a:srgbClr val="A40020"/>
                </a:solidFill>
                <a:latin typeface="Calibri"/>
                <a:cs typeface="Calibri"/>
              </a:rPr>
              <a:t> </a:t>
            </a:r>
            <a:r>
              <a:rPr sz="1600" b="1" spc="-15" dirty="0">
                <a:solidFill>
                  <a:srgbClr val="A40020"/>
                </a:solidFill>
                <a:latin typeface="Calibri"/>
                <a:cs typeface="Calibri"/>
              </a:rPr>
              <a:t>емульсії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96435" y="5107305"/>
            <a:ext cx="6067213" cy="772006"/>
          </a:xfrm>
          <a:prstGeom prst="rect">
            <a:avLst/>
          </a:prstGeom>
          <a:solidFill>
            <a:srgbClr val="FFE9BC"/>
          </a:solidFill>
          <a:ln w="9905">
            <a:solidFill>
              <a:srgbClr val="0000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153670" marR="144780" indent="325755">
              <a:lnSpc>
                <a:spcPct val="100000"/>
              </a:lnSpc>
              <a:spcBef>
                <a:spcPts val="260"/>
              </a:spcBef>
            </a:pPr>
            <a:r>
              <a:rPr sz="1600" dirty="0">
                <a:solidFill>
                  <a:srgbClr val="663300"/>
                </a:solidFill>
                <a:latin typeface="Calibri"/>
                <a:cs typeface="Calibri"/>
              </a:rPr>
              <a:t>Від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загальної маси </a:t>
            </a: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емульсії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(за </a:t>
            </a:r>
            <a:r>
              <a:rPr sz="1600" spc="-10" dirty="0">
                <a:solidFill>
                  <a:srgbClr val="663300"/>
                </a:solidFill>
                <a:latin typeface="Calibri"/>
                <a:cs typeface="Calibri"/>
              </a:rPr>
              <a:t>рецептом) 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віднімають масу компонентів </a:t>
            </a:r>
            <a:r>
              <a:rPr sz="1600" dirty="0">
                <a:solidFill>
                  <a:srgbClr val="663300"/>
                </a:solidFill>
                <a:latin typeface="Calibri"/>
                <a:cs typeface="Calibri"/>
              </a:rPr>
              <a:t>первинної</a:t>
            </a:r>
            <a:r>
              <a:rPr sz="1600" spc="-50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емульсії</a:t>
            </a:r>
            <a:endParaRPr sz="1600">
              <a:latin typeface="Calibri"/>
              <a:cs typeface="Calibri"/>
            </a:endParaRPr>
          </a:p>
          <a:p>
            <a:pPr marL="1242695">
              <a:lnSpc>
                <a:spcPct val="100000"/>
              </a:lnSpc>
              <a:spcBef>
                <a:spcPts val="5"/>
              </a:spcBef>
            </a:pP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(олія+вода+емульгатор)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88724" y="1071117"/>
            <a:ext cx="3494193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i="1" dirty="0">
                <a:solidFill>
                  <a:schemeClr val="bg1"/>
                </a:solidFill>
                <a:latin typeface="Calibri"/>
                <a:cs typeface="Calibri"/>
              </a:rPr>
              <a:t>На 10,0 г </a:t>
            </a:r>
            <a:r>
              <a:rPr sz="2000" b="1" i="1" spc="-10" dirty="0">
                <a:solidFill>
                  <a:schemeClr val="bg1"/>
                </a:solidFill>
                <a:latin typeface="Calibri"/>
                <a:cs typeface="Calibri"/>
              </a:rPr>
              <a:t>олії</a:t>
            </a:r>
            <a:r>
              <a:rPr sz="2000" b="1" i="1" spc="-12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chemeClr val="bg1"/>
                </a:solidFill>
                <a:latin typeface="Calibri"/>
                <a:cs typeface="Calibri"/>
              </a:rPr>
              <a:t>додають</a:t>
            </a:r>
            <a:r>
              <a:rPr sz="2000" i="1" spc="-5" dirty="0">
                <a:solidFill>
                  <a:schemeClr val="bg1"/>
                </a:solidFill>
                <a:latin typeface="Calibri"/>
                <a:cs typeface="Calibri"/>
              </a:rPr>
              <a:t>:</a:t>
            </a:r>
            <a:endParaRPr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2343235" y="1551051"/>
          <a:ext cx="8257539" cy="262115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37000"/>
                <a:gridCol w="4320539"/>
              </a:tblGrid>
              <a:tr h="6094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700" b="1" spc="-10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Емульгатору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marL="548640" marR="280670" indent="-26162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700" b="1" spc="-10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Води </a:t>
                      </a:r>
                      <a:r>
                        <a:rPr sz="1700" b="1" spc="-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для </a:t>
                      </a:r>
                      <a:r>
                        <a:rPr sz="1700" b="1" spc="-10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приготування  первинної</a:t>
                      </a:r>
                      <a:r>
                        <a:rPr sz="1700" b="1" spc="10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700" b="1" spc="-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емульсії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5,0 </a:t>
                      </a:r>
                      <a:r>
                        <a:rPr sz="1700" spc="-1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желатози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700" spc="-4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7,5 </a:t>
                      </a: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мл</a:t>
                      </a:r>
                      <a:r>
                        <a:rPr sz="1700" spc="5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700" spc="-1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води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</a:tr>
              <a:tr h="3505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2,0 твіну-80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2-3 мл</a:t>
                      </a:r>
                      <a:r>
                        <a:rPr sz="1700" spc="1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700" spc="-1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води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1,0 метилцелюлози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у </a:t>
                      </a:r>
                      <a:r>
                        <a:rPr sz="1700" spc="-1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вигляді </a:t>
                      </a: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5 % розчину –</a:t>
                      </a:r>
                      <a:r>
                        <a:rPr sz="1700" spc="8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20,0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</a:tr>
              <a:tr h="609599">
                <a:tc>
                  <a:txBody>
                    <a:bodyPr/>
                    <a:lstStyle/>
                    <a:p>
                      <a:pPr marL="235585" marR="230504" indent="62547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0,5 г натрій-  карбок</a:t>
                      </a:r>
                      <a:r>
                        <a:rPr sz="1700" spc="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с</a:t>
                      </a: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иметил</a:t>
                      </a:r>
                      <a:r>
                        <a:rPr sz="1700" spc="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ц</a:t>
                      </a:r>
                      <a:r>
                        <a:rPr sz="170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ел</a:t>
                      </a:r>
                      <a:r>
                        <a:rPr sz="1700" spc="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ю</a:t>
                      </a:r>
                      <a:r>
                        <a:rPr sz="170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лози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75"/>
                        </a:spcBef>
                      </a:pP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у </a:t>
                      </a:r>
                      <a:r>
                        <a:rPr sz="1700" spc="-1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вигляді </a:t>
                      </a: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5 % розчину –</a:t>
                      </a:r>
                      <a:r>
                        <a:rPr sz="1700" spc="8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10,0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1746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5,0 г </a:t>
                      </a:r>
                      <a:r>
                        <a:rPr sz="1700" spc="-1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крохмалю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у </a:t>
                      </a:r>
                      <a:r>
                        <a:rPr sz="1700" spc="-1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вигляді </a:t>
                      </a: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10 % розчину –</a:t>
                      </a:r>
                      <a:r>
                        <a:rPr sz="1700" spc="8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50,0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</a:tr>
            </a:tbl>
          </a:graphicData>
        </a:graphic>
      </p:graphicFrame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8761" y="387478"/>
            <a:ext cx="6281927" cy="675893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3164839" y="5084826"/>
            <a:ext cx="819573" cy="690880"/>
            <a:chOff x="2373629" y="5084826"/>
            <a:chExt cx="614680" cy="690880"/>
          </a:xfrm>
        </p:grpSpPr>
        <p:sp>
          <p:nvSpPr>
            <p:cNvPr id="10" name="object 10"/>
            <p:cNvSpPr/>
            <p:nvPr/>
          </p:nvSpPr>
          <p:spPr>
            <a:xfrm>
              <a:off x="2411729" y="5546598"/>
              <a:ext cx="576580" cy="228600"/>
            </a:xfrm>
            <a:custGeom>
              <a:avLst/>
              <a:gdLst/>
              <a:ahLst/>
              <a:cxnLst/>
              <a:rect l="l" t="t" r="r" b="b"/>
              <a:pathLst>
                <a:path w="576580" h="228600">
                  <a:moveTo>
                    <a:pt x="347471" y="0"/>
                  </a:moveTo>
                  <a:lnTo>
                    <a:pt x="347471" y="228599"/>
                  </a:lnTo>
                  <a:lnTo>
                    <a:pt x="499871" y="152399"/>
                  </a:lnTo>
                  <a:lnTo>
                    <a:pt x="385571" y="152399"/>
                  </a:lnTo>
                  <a:lnTo>
                    <a:pt x="385571" y="76199"/>
                  </a:lnTo>
                  <a:lnTo>
                    <a:pt x="499871" y="76199"/>
                  </a:lnTo>
                  <a:lnTo>
                    <a:pt x="347471" y="0"/>
                  </a:lnTo>
                  <a:close/>
                </a:path>
                <a:path w="576580" h="228600">
                  <a:moveTo>
                    <a:pt x="347471" y="76199"/>
                  </a:moveTo>
                  <a:lnTo>
                    <a:pt x="0" y="76199"/>
                  </a:lnTo>
                  <a:lnTo>
                    <a:pt x="0" y="152399"/>
                  </a:lnTo>
                  <a:lnTo>
                    <a:pt x="347471" y="152399"/>
                  </a:lnTo>
                  <a:lnTo>
                    <a:pt x="347471" y="76199"/>
                  </a:lnTo>
                  <a:close/>
                </a:path>
                <a:path w="576580" h="228600">
                  <a:moveTo>
                    <a:pt x="499871" y="76199"/>
                  </a:moveTo>
                  <a:lnTo>
                    <a:pt x="385571" y="76199"/>
                  </a:lnTo>
                  <a:lnTo>
                    <a:pt x="385571" y="152399"/>
                  </a:lnTo>
                  <a:lnTo>
                    <a:pt x="499871" y="152399"/>
                  </a:lnTo>
                  <a:lnTo>
                    <a:pt x="576071" y="114299"/>
                  </a:lnTo>
                  <a:lnTo>
                    <a:pt x="499871" y="76199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411729" y="5084826"/>
              <a:ext cx="0" cy="576580"/>
            </a:xfrm>
            <a:custGeom>
              <a:avLst/>
              <a:gdLst/>
              <a:ahLst/>
              <a:cxnLst/>
              <a:rect l="l" t="t" r="r" b="b"/>
              <a:pathLst>
                <a:path h="576579">
                  <a:moveTo>
                    <a:pt x="0" y="576072"/>
                  </a:moveTo>
                  <a:lnTo>
                    <a:pt x="0" y="0"/>
                  </a:lnTo>
                </a:path>
              </a:pathLst>
            </a:custGeom>
            <a:ln w="76200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56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4153259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" y="-74613"/>
            <a:ext cx="11277600" cy="6932613"/>
          </a:xfr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57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7691279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0"/>
            <a:ext cx="10261600" cy="6887308"/>
          </a:xfr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58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8445312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1"/>
            <a:ext cx="5892800" cy="647209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9847" y="0"/>
            <a:ext cx="6299200" cy="685800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59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9014789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1" y="0"/>
            <a:ext cx="6657219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965" y="152401"/>
            <a:ext cx="5833035" cy="6705599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60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6153481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5" y="0"/>
            <a:ext cx="8101812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436" y="990601"/>
            <a:ext cx="3663211" cy="3650127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61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313964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1" y="361217"/>
            <a:ext cx="10871199" cy="6193447"/>
          </a:xfrm>
          <a:prstGeom prst="rect">
            <a:avLst/>
          </a:prstGeom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11582399" y="3886200"/>
            <a:ext cx="0" cy="26684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62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174846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963656" y="6469384"/>
            <a:ext cx="580152" cy="388615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972311" y="112777"/>
            <a:ext cx="10275993" cy="676275"/>
            <a:chOff x="729233" y="112776"/>
            <a:chExt cx="7706995" cy="67627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9233" y="112776"/>
              <a:ext cx="6013703" cy="67589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41363" y="112776"/>
              <a:ext cx="2094738" cy="675894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208363" y="38961"/>
            <a:ext cx="9775612" cy="693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endParaRPr spc="-75" dirty="0"/>
          </a:p>
        </p:txBody>
      </p:sp>
      <p:sp>
        <p:nvSpPr>
          <p:cNvPr id="9" name="object 9"/>
          <p:cNvSpPr txBox="1"/>
          <p:nvPr/>
        </p:nvSpPr>
        <p:spPr>
          <a:xfrm>
            <a:off x="2011171" y="872108"/>
            <a:ext cx="7057813" cy="294953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90805">
              <a:lnSpc>
                <a:spcPts val="2265"/>
              </a:lnSpc>
            </a:pPr>
            <a:r>
              <a:rPr sz="2000" spc="-15" dirty="0">
                <a:solidFill>
                  <a:srgbClr val="663300"/>
                </a:solidFill>
                <a:latin typeface="Times New Roman"/>
                <a:cs typeface="Times New Roman"/>
              </a:rPr>
              <a:t>Контроль </a:t>
            </a:r>
            <a:r>
              <a:rPr sz="2000" spc="-10" dirty="0">
                <a:solidFill>
                  <a:srgbClr val="663300"/>
                </a:solidFill>
                <a:latin typeface="Times New Roman"/>
                <a:cs typeface="Times New Roman"/>
              </a:rPr>
              <a:t>якості </a:t>
            </a:r>
            <a:r>
              <a:rPr sz="2000" spc="-15" dirty="0">
                <a:solidFill>
                  <a:srgbClr val="663300"/>
                </a:solidFill>
                <a:latin typeface="Times New Roman"/>
                <a:cs typeface="Times New Roman"/>
              </a:rPr>
              <a:t>емульсій </a:t>
            </a:r>
            <a:r>
              <a:rPr sz="2000" spc="-5" dirty="0">
                <a:solidFill>
                  <a:srgbClr val="663300"/>
                </a:solidFill>
                <a:latin typeface="Times New Roman"/>
                <a:cs typeface="Times New Roman"/>
              </a:rPr>
              <a:t>здійснюється</a:t>
            </a:r>
            <a:r>
              <a:rPr sz="2000" spc="30" dirty="0">
                <a:solidFill>
                  <a:srgbClr val="663300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663300"/>
                </a:solidFill>
                <a:latin typeface="Times New Roman"/>
                <a:cs typeface="Times New Roman"/>
              </a:rPr>
              <a:t>згідно: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32798" y="4181728"/>
            <a:ext cx="10288693" cy="2600960"/>
            <a:chOff x="474598" y="4181728"/>
            <a:chExt cx="7716520" cy="2600960"/>
          </a:xfrm>
        </p:grpSpPr>
        <p:sp>
          <p:nvSpPr>
            <p:cNvPr id="11" name="object 11"/>
            <p:cNvSpPr/>
            <p:nvPr/>
          </p:nvSpPr>
          <p:spPr>
            <a:xfrm>
              <a:off x="479678" y="4186808"/>
              <a:ext cx="7706359" cy="2590800"/>
            </a:xfrm>
            <a:custGeom>
              <a:avLst/>
              <a:gdLst/>
              <a:ahLst/>
              <a:cxnLst/>
              <a:rect l="l" t="t" r="r" b="b"/>
              <a:pathLst>
                <a:path w="7706359" h="2590800">
                  <a:moveTo>
                    <a:pt x="7706106" y="0"/>
                  </a:moveTo>
                  <a:lnTo>
                    <a:pt x="0" y="0"/>
                  </a:lnTo>
                  <a:lnTo>
                    <a:pt x="0" y="2590800"/>
                  </a:lnTo>
                  <a:lnTo>
                    <a:pt x="7706106" y="2590800"/>
                  </a:lnTo>
                  <a:lnTo>
                    <a:pt x="7706106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79678" y="4186808"/>
              <a:ext cx="7706359" cy="2590800"/>
            </a:xfrm>
            <a:custGeom>
              <a:avLst/>
              <a:gdLst/>
              <a:ahLst/>
              <a:cxnLst/>
              <a:rect l="l" t="t" r="r" b="b"/>
              <a:pathLst>
                <a:path w="7706359" h="2590800">
                  <a:moveTo>
                    <a:pt x="0" y="2590800"/>
                  </a:moveTo>
                  <a:lnTo>
                    <a:pt x="7706106" y="2590800"/>
                  </a:lnTo>
                  <a:lnTo>
                    <a:pt x="7706106" y="0"/>
                  </a:lnTo>
                  <a:lnTo>
                    <a:pt x="0" y="0"/>
                  </a:lnTo>
                  <a:lnTo>
                    <a:pt x="0" y="2590800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744389" y="4233418"/>
            <a:ext cx="9888220" cy="2494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9075" indent="-207010">
              <a:lnSpc>
                <a:spcPct val="100000"/>
              </a:lnSpc>
              <a:spcBef>
                <a:spcPts val="100"/>
              </a:spcBef>
              <a:buChar char="•"/>
              <a:tabLst>
                <a:tab pos="219710" algn="l"/>
              </a:tabLst>
            </a:pPr>
            <a:r>
              <a:rPr sz="1800" spc="-10" dirty="0">
                <a:solidFill>
                  <a:srgbClr val="663300"/>
                </a:solidFill>
                <a:latin typeface="Verdana"/>
                <a:cs typeface="Verdana"/>
              </a:rPr>
              <a:t>письмовий;</a:t>
            </a:r>
            <a:endParaRPr sz="1800">
              <a:latin typeface="Verdana"/>
              <a:cs typeface="Verdana"/>
            </a:endParaRPr>
          </a:p>
          <a:p>
            <a:pPr marL="219075" indent="-207010">
              <a:lnSpc>
                <a:spcPct val="100000"/>
              </a:lnSpc>
              <a:buChar char="•"/>
              <a:tabLst>
                <a:tab pos="219710" algn="l"/>
              </a:tabLst>
            </a:pP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опитувальний;</a:t>
            </a:r>
            <a:endParaRPr sz="1800">
              <a:latin typeface="Verdana"/>
              <a:cs typeface="Verdana"/>
            </a:endParaRPr>
          </a:p>
          <a:p>
            <a:pPr marL="219710" marR="5080" indent="-219710">
              <a:lnSpc>
                <a:spcPct val="100000"/>
              </a:lnSpc>
              <a:buChar char="•"/>
              <a:tabLst>
                <a:tab pos="219710" algn="l"/>
              </a:tabLst>
            </a:pP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органолептичний (колір, смак, запах), 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а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також однорідність  та відсутність механічних</a:t>
            </a:r>
            <a:r>
              <a:rPr sz="1800" spc="1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домішок;</a:t>
            </a:r>
            <a:endParaRPr sz="1800">
              <a:latin typeface="Verdana"/>
              <a:cs typeface="Verdana"/>
            </a:endParaRPr>
          </a:p>
          <a:p>
            <a:pPr marL="219075" indent="-207010">
              <a:lnSpc>
                <a:spcPct val="100000"/>
              </a:lnSpc>
              <a:buChar char="•"/>
              <a:tabLst>
                <a:tab pos="219710" algn="l"/>
              </a:tabLst>
            </a:pP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фізичний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(загальна маса, 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яка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після</a:t>
            </a:r>
            <a:r>
              <a:rPr sz="1800" spc="-3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приготування</a:t>
            </a:r>
            <a:endParaRPr sz="1800">
              <a:latin typeface="Verdana"/>
              <a:cs typeface="Verdana"/>
            </a:endParaRPr>
          </a:p>
          <a:p>
            <a:pPr marL="255270" marR="545465">
              <a:lnSpc>
                <a:spcPct val="100000"/>
              </a:lnSpc>
            </a:pP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лікарського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препарату не повинна перевищувати норм  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допустимих</a:t>
            </a:r>
            <a:r>
              <a:rPr sz="1800" spc="-1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відхилень);</a:t>
            </a:r>
            <a:endParaRPr sz="1800">
              <a:latin typeface="Verdana"/>
              <a:cs typeface="Verdana"/>
            </a:endParaRPr>
          </a:p>
          <a:p>
            <a:pPr marL="219075" indent="-207010">
              <a:lnSpc>
                <a:spcPct val="100000"/>
              </a:lnSpc>
              <a:buChar char="•"/>
              <a:tabLst>
                <a:tab pos="219710" algn="l"/>
              </a:tabLst>
            </a:pP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хімічний контроль</a:t>
            </a:r>
            <a:r>
              <a:rPr sz="1800" spc="-3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(вибірково);</a:t>
            </a:r>
            <a:endParaRPr sz="1800">
              <a:latin typeface="Verdana"/>
              <a:cs typeface="Verdana"/>
            </a:endParaRPr>
          </a:p>
          <a:p>
            <a:pPr marL="219075" indent="-207010">
              <a:lnSpc>
                <a:spcPct val="100000"/>
              </a:lnSpc>
              <a:buChar char="•"/>
              <a:tabLst>
                <a:tab pos="219710" algn="l"/>
              </a:tabLst>
            </a:pP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контроль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при</a:t>
            </a:r>
            <a:r>
              <a:rPr sz="1800" spc="-1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відпуску.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2526" y="1322832"/>
            <a:ext cx="8980593" cy="24493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6065" indent="-254000">
              <a:lnSpc>
                <a:spcPts val="2110"/>
              </a:lnSpc>
              <a:spcBef>
                <a:spcPts val="100"/>
              </a:spcBef>
              <a:buFont typeface="Wingdings"/>
              <a:buChar char=""/>
              <a:tabLst>
                <a:tab pos="266700" algn="l"/>
              </a:tabLst>
            </a:pPr>
            <a:r>
              <a:rPr sz="1800" dirty="0">
                <a:solidFill>
                  <a:srgbClr val="663300"/>
                </a:solidFill>
                <a:latin typeface="Tahoma"/>
                <a:cs typeface="Tahoma"/>
              </a:rPr>
              <a:t>Монографії ДФУ</a:t>
            </a:r>
            <a:r>
              <a:rPr sz="1800" spc="-5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663300"/>
                </a:solidFill>
                <a:latin typeface="Tahoma"/>
                <a:cs typeface="Tahoma"/>
              </a:rPr>
              <a:t>1.2</a:t>
            </a:r>
            <a:endParaRPr sz="1800">
              <a:latin typeface="Tahoma"/>
              <a:cs typeface="Tahoma"/>
            </a:endParaRPr>
          </a:p>
          <a:p>
            <a:pPr marL="266065">
              <a:lnSpc>
                <a:spcPts val="2220"/>
              </a:lnSpc>
            </a:pPr>
            <a:r>
              <a:rPr sz="1800" dirty="0">
                <a:solidFill>
                  <a:srgbClr val="663300"/>
                </a:solidFill>
                <a:latin typeface="Tahoma"/>
                <a:cs typeface="Tahoma"/>
              </a:rPr>
              <a:t>«5.N.1. </a:t>
            </a:r>
            <a:r>
              <a:rPr sz="1900" i="1" spc="-65" dirty="0">
                <a:solidFill>
                  <a:srgbClr val="663300"/>
                </a:solidFill>
                <a:latin typeface="Tahoma"/>
                <a:cs typeface="Tahoma"/>
              </a:rPr>
              <a:t>ЕКСТЕМПОРАЛЬНІ </a:t>
            </a:r>
            <a:r>
              <a:rPr sz="1900" i="1" spc="-60" dirty="0">
                <a:solidFill>
                  <a:srgbClr val="663300"/>
                </a:solidFill>
                <a:latin typeface="Tahoma"/>
                <a:cs typeface="Tahoma"/>
              </a:rPr>
              <a:t>ЛІКАРСЬКІ </a:t>
            </a:r>
            <a:r>
              <a:rPr sz="1900" i="1" spc="-65" dirty="0">
                <a:solidFill>
                  <a:srgbClr val="663300"/>
                </a:solidFill>
                <a:latin typeface="Tahoma"/>
                <a:cs typeface="Tahoma"/>
              </a:rPr>
              <a:t>ЗАСОБИ» </a:t>
            </a:r>
            <a:r>
              <a:rPr sz="1800" dirty="0">
                <a:solidFill>
                  <a:srgbClr val="663300"/>
                </a:solidFill>
                <a:latin typeface="Tahoma"/>
                <a:cs typeface="Tahoma"/>
              </a:rPr>
              <a:t>(С.</a:t>
            </a:r>
            <a:r>
              <a:rPr sz="1800" spc="70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663300"/>
                </a:solidFill>
                <a:latin typeface="Tahoma"/>
                <a:cs typeface="Tahoma"/>
              </a:rPr>
              <a:t>206-211)</a:t>
            </a:r>
            <a:r>
              <a:rPr sz="1900" i="1" spc="-5" dirty="0">
                <a:solidFill>
                  <a:srgbClr val="663300"/>
                </a:solidFill>
                <a:latin typeface="Tahoma"/>
                <a:cs typeface="Tahoma"/>
              </a:rPr>
              <a:t>;</a:t>
            </a:r>
            <a:endParaRPr sz="1900">
              <a:latin typeface="Tahoma"/>
              <a:cs typeface="Tahoma"/>
            </a:endParaRPr>
          </a:p>
          <a:p>
            <a:pPr marL="266065" marR="1464945" indent="-254000">
              <a:lnSpc>
                <a:spcPts val="2160"/>
              </a:lnSpc>
              <a:spcBef>
                <a:spcPts val="60"/>
              </a:spcBef>
              <a:buFont typeface="Wingdings"/>
              <a:buChar char=""/>
              <a:tabLst>
                <a:tab pos="266700" algn="l"/>
              </a:tabLst>
            </a:pPr>
            <a:r>
              <a:rPr sz="1800" dirty="0">
                <a:solidFill>
                  <a:srgbClr val="663300"/>
                </a:solidFill>
                <a:latin typeface="Tahoma"/>
                <a:cs typeface="Tahoma"/>
              </a:rPr>
              <a:t>Монографії ДФУ 1.2 </a:t>
            </a:r>
            <a:r>
              <a:rPr sz="1800" spc="-5" dirty="0">
                <a:solidFill>
                  <a:srgbClr val="663300"/>
                </a:solidFill>
                <a:latin typeface="Tahoma"/>
                <a:cs typeface="Tahoma"/>
              </a:rPr>
              <a:t>«Рідкі лікарські засоби для  </a:t>
            </a:r>
            <a:r>
              <a:rPr sz="1800" dirty="0">
                <a:solidFill>
                  <a:srgbClr val="663300"/>
                </a:solidFill>
                <a:latin typeface="Tahoma"/>
                <a:cs typeface="Tahoma"/>
              </a:rPr>
              <a:t>орального </a:t>
            </a:r>
            <a:r>
              <a:rPr sz="1800" spc="-5" dirty="0">
                <a:solidFill>
                  <a:srgbClr val="663300"/>
                </a:solidFill>
                <a:latin typeface="Tahoma"/>
                <a:cs typeface="Tahoma"/>
              </a:rPr>
              <a:t>застосування» </a:t>
            </a:r>
            <a:r>
              <a:rPr sz="1800" dirty="0">
                <a:solidFill>
                  <a:srgbClr val="663300"/>
                </a:solidFill>
                <a:latin typeface="Tahoma"/>
                <a:cs typeface="Tahoma"/>
              </a:rPr>
              <a:t>(С.</a:t>
            </a:r>
            <a:r>
              <a:rPr sz="1800" spc="20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663300"/>
                </a:solidFill>
                <a:latin typeface="Tahoma"/>
                <a:cs typeface="Tahoma"/>
              </a:rPr>
              <a:t>331-334);</a:t>
            </a:r>
            <a:endParaRPr sz="1800">
              <a:latin typeface="Tahoma"/>
              <a:cs typeface="Tahoma"/>
            </a:endParaRPr>
          </a:p>
          <a:p>
            <a:pPr marL="266065" marR="2468245" indent="-254000">
              <a:lnSpc>
                <a:spcPts val="2160"/>
              </a:lnSpc>
              <a:buFont typeface="Wingdings"/>
              <a:buChar char=""/>
              <a:tabLst>
                <a:tab pos="266700" algn="l"/>
              </a:tabLst>
            </a:pPr>
            <a:r>
              <a:rPr sz="1800" dirty="0">
                <a:solidFill>
                  <a:srgbClr val="663300"/>
                </a:solidFill>
                <a:latin typeface="Tahoma"/>
                <a:cs typeface="Tahoma"/>
              </a:rPr>
              <a:t>Методичних рекомендацій,</a:t>
            </a:r>
            <a:r>
              <a:rPr sz="1800" spc="-105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663300"/>
                </a:solidFill>
                <a:latin typeface="Tahoma"/>
                <a:cs typeface="Tahoma"/>
              </a:rPr>
              <a:t>інструкцій  та </a:t>
            </a:r>
            <a:r>
              <a:rPr sz="1800" spc="-5" dirty="0">
                <a:solidFill>
                  <a:srgbClr val="663300"/>
                </a:solidFill>
                <a:latin typeface="Tahoma"/>
                <a:cs typeface="Tahoma"/>
              </a:rPr>
              <a:t>наказів </a:t>
            </a:r>
            <a:r>
              <a:rPr sz="1800" dirty="0">
                <a:solidFill>
                  <a:srgbClr val="663300"/>
                </a:solidFill>
                <a:latin typeface="Tahoma"/>
                <a:cs typeface="Tahoma"/>
              </a:rPr>
              <a:t>МОЗ</a:t>
            </a:r>
            <a:r>
              <a:rPr sz="1800" spc="20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663300"/>
                </a:solidFill>
                <a:latin typeface="Tahoma"/>
                <a:cs typeface="Tahoma"/>
              </a:rPr>
              <a:t>України.</a:t>
            </a:r>
            <a:endParaRPr sz="1800">
              <a:latin typeface="Tahoma"/>
              <a:cs typeface="Tahoma"/>
            </a:endParaRPr>
          </a:p>
          <a:p>
            <a:pPr marL="286385" marR="2479675">
              <a:lnSpc>
                <a:spcPts val="2160"/>
              </a:lnSpc>
              <a:spcBef>
                <a:spcPts val="1435"/>
              </a:spcBef>
            </a:pPr>
            <a:r>
              <a:rPr sz="1800" spc="-5" dirty="0">
                <a:solidFill>
                  <a:srgbClr val="663300"/>
                </a:solidFill>
                <a:latin typeface="Tahoma"/>
                <a:cs typeface="Tahoma"/>
              </a:rPr>
              <a:t>Перевірка </a:t>
            </a:r>
            <a:r>
              <a:rPr sz="1800" dirty="0">
                <a:solidFill>
                  <a:srgbClr val="663300"/>
                </a:solidFill>
                <a:latin typeface="Tahoma"/>
                <a:cs typeface="Tahoma"/>
              </a:rPr>
              <a:t>якості включає </a:t>
            </a:r>
            <a:r>
              <a:rPr sz="1900" b="1" i="1" spc="-50" dirty="0">
                <a:solidFill>
                  <a:srgbClr val="663300"/>
                </a:solidFill>
                <a:latin typeface="Tahoma"/>
                <a:cs typeface="Tahoma"/>
              </a:rPr>
              <a:t>усі </a:t>
            </a:r>
            <a:r>
              <a:rPr sz="1900" b="1" i="1" spc="-65" dirty="0">
                <a:solidFill>
                  <a:srgbClr val="663300"/>
                </a:solidFill>
                <a:latin typeface="Tahoma"/>
                <a:cs typeface="Tahoma"/>
              </a:rPr>
              <a:t>види  </a:t>
            </a:r>
            <a:r>
              <a:rPr sz="1900" b="1" i="1" spc="-60" dirty="0">
                <a:solidFill>
                  <a:srgbClr val="663300"/>
                </a:solidFill>
                <a:latin typeface="Tahoma"/>
                <a:cs typeface="Tahoma"/>
              </a:rPr>
              <a:t>внутрішньоаптечного</a:t>
            </a:r>
            <a:r>
              <a:rPr sz="1900" b="1" i="1" spc="-55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1900" b="1" i="1" spc="-65" dirty="0">
                <a:solidFill>
                  <a:srgbClr val="663300"/>
                </a:solidFill>
                <a:latin typeface="Tahoma"/>
                <a:cs typeface="Tahoma"/>
              </a:rPr>
              <a:t>контролю:</a:t>
            </a:r>
            <a:endParaRPr sz="190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535929" y="691895"/>
            <a:ext cx="5544820" cy="4059554"/>
            <a:chOff x="4901946" y="691895"/>
            <a:chExt cx="4158615" cy="4059554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79970" y="691895"/>
              <a:ext cx="1680210" cy="244221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03898" y="1906523"/>
              <a:ext cx="1635252" cy="238582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01946" y="2231898"/>
              <a:ext cx="2118359" cy="2519172"/>
            </a:xfrm>
            <a:prstGeom prst="rect">
              <a:avLst/>
            </a:prstGeom>
          </p:spPr>
        </p:pic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63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5655864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972311" y="496824"/>
            <a:ext cx="10275993" cy="676275"/>
            <a:chOff x="729233" y="496823"/>
            <a:chExt cx="7706995" cy="67627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9233" y="496823"/>
              <a:ext cx="6013703" cy="67589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41363" y="496823"/>
              <a:ext cx="2094738" cy="675893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208363" y="423263"/>
            <a:ext cx="9775612" cy="693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endParaRPr spc="-75" dirty="0"/>
          </a:p>
        </p:txBody>
      </p:sp>
      <p:sp>
        <p:nvSpPr>
          <p:cNvPr id="8" name="object 8"/>
          <p:cNvSpPr txBox="1"/>
          <p:nvPr/>
        </p:nvSpPr>
        <p:spPr>
          <a:xfrm>
            <a:off x="721022" y="1500124"/>
            <a:ext cx="10859345" cy="3765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6865" marR="240665" indent="390525">
              <a:lnSpc>
                <a:spcPct val="100000"/>
              </a:lnSpc>
              <a:spcBef>
                <a:spcPts val="100"/>
              </a:spcBef>
            </a:pPr>
            <a:r>
              <a:rPr sz="2200" b="1" dirty="0">
                <a:solidFill>
                  <a:srgbClr val="663300"/>
                </a:solidFill>
                <a:latin typeface="Tahoma"/>
                <a:cs typeface="Tahoma"/>
              </a:rPr>
              <a:t>Умови </a:t>
            </a:r>
            <a:r>
              <a:rPr sz="2200" b="1" spc="-5" dirty="0">
                <a:solidFill>
                  <a:srgbClr val="663300"/>
                </a:solidFill>
                <a:latin typeface="Tahoma"/>
                <a:cs typeface="Tahoma"/>
              </a:rPr>
              <a:t>зберігання олійних </a:t>
            </a:r>
            <a:r>
              <a:rPr sz="2200" b="1" dirty="0">
                <a:solidFill>
                  <a:srgbClr val="663300"/>
                </a:solidFill>
                <a:latin typeface="Tahoma"/>
                <a:cs typeface="Tahoma"/>
              </a:rPr>
              <a:t>емульсій </a:t>
            </a:r>
            <a:r>
              <a:rPr sz="2200" b="1" spc="-5" dirty="0">
                <a:solidFill>
                  <a:srgbClr val="663300"/>
                </a:solidFill>
                <a:latin typeface="Tahoma"/>
                <a:cs typeface="Tahoma"/>
              </a:rPr>
              <a:t>залежать </a:t>
            </a:r>
            <a:r>
              <a:rPr sz="2200" b="1" dirty="0">
                <a:solidFill>
                  <a:srgbClr val="663300"/>
                </a:solidFill>
                <a:latin typeface="Tahoma"/>
                <a:cs typeface="Tahoma"/>
              </a:rPr>
              <a:t>від  </a:t>
            </a:r>
            <a:r>
              <a:rPr sz="2200" b="1" spc="-5" dirty="0">
                <a:solidFill>
                  <a:srgbClr val="663300"/>
                </a:solidFill>
                <a:latin typeface="Tahoma"/>
                <a:cs typeface="Tahoma"/>
              </a:rPr>
              <a:t>фізико-хімічних </a:t>
            </a:r>
            <a:r>
              <a:rPr sz="2200" b="1" dirty="0">
                <a:solidFill>
                  <a:srgbClr val="663300"/>
                </a:solidFill>
                <a:latin typeface="Tahoma"/>
                <a:cs typeface="Tahoma"/>
              </a:rPr>
              <a:t>властивостей </a:t>
            </a:r>
            <a:r>
              <a:rPr sz="2200" b="1" spc="-5" dirty="0">
                <a:solidFill>
                  <a:srgbClr val="663300"/>
                </a:solidFill>
                <a:latin typeface="Tahoma"/>
                <a:cs typeface="Tahoma"/>
              </a:rPr>
              <a:t>лікарських</a:t>
            </a:r>
            <a:r>
              <a:rPr sz="2200" b="1" spc="-35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200" b="1" spc="-5" dirty="0">
                <a:solidFill>
                  <a:srgbClr val="663300"/>
                </a:solidFill>
                <a:latin typeface="Tahoma"/>
                <a:cs typeface="Tahoma"/>
              </a:rPr>
              <a:t>речовин,</a:t>
            </a:r>
            <a:endParaRPr sz="2200">
              <a:latin typeface="Tahoma"/>
              <a:cs typeface="Tahoma"/>
            </a:endParaRPr>
          </a:p>
          <a:p>
            <a:pPr marL="395605" marR="387985" indent="-635" algn="ctr">
              <a:lnSpc>
                <a:spcPct val="100000"/>
              </a:lnSpc>
            </a:pPr>
            <a:r>
              <a:rPr sz="2200" b="1" spc="-5" dirty="0">
                <a:solidFill>
                  <a:srgbClr val="663300"/>
                </a:solidFill>
                <a:latin typeface="Tahoma"/>
                <a:cs typeface="Tahoma"/>
              </a:rPr>
              <a:t>які </a:t>
            </a:r>
            <a:r>
              <a:rPr sz="2200" b="1" dirty="0">
                <a:solidFill>
                  <a:srgbClr val="663300"/>
                </a:solidFill>
                <a:latin typeface="Tahoma"/>
                <a:cs typeface="Tahoma"/>
              </a:rPr>
              <a:t>входять до </a:t>
            </a:r>
            <a:r>
              <a:rPr sz="2200" b="1" spc="-5" dirty="0">
                <a:solidFill>
                  <a:srgbClr val="663300"/>
                </a:solidFill>
                <a:latin typeface="Tahoma"/>
                <a:cs typeface="Tahoma"/>
              </a:rPr>
              <a:t>складу пропису. Якщо немає  особливих </a:t>
            </a:r>
            <a:r>
              <a:rPr sz="2200" b="1" dirty="0">
                <a:solidFill>
                  <a:srgbClr val="663300"/>
                </a:solidFill>
                <a:latin typeface="Tahoma"/>
                <a:cs typeface="Tahoma"/>
              </a:rPr>
              <a:t>вказівок, екстемпоральні емульсії  </a:t>
            </a:r>
            <a:r>
              <a:rPr sz="2200" b="1" spc="-5" dirty="0">
                <a:solidFill>
                  <a:srgbClr val="663300"/>
                </a:solidFill>
                <a:latin typeface="Tahoma"/>
                <a:cs typeface="Tahoma"/>
              </a:rPr>
              <a:t>зберігають </a:t>
            </a:r>
            <a:r>
              <a:rPr sz="2200" b="1" dirty="0">
                <a:solidFill>
                  <a:srgbClr val="663300"/>
                </a:solidFill>
                <a:latin typeface="Tahoma"/>
                <a:cs typeface="Tahoma"/>
              </a:rPr>
              <a:t>у </a:t>
            </a:r>
            <a:r>
              <a:rPr sz="2200" b="1" spc="-5" dirty="0">
                <a:solidFill>
                  <a:srgbClr val="663300"/>
                </a:solidFill>
                <a:latin typeface="Tahoma"/>
                <a:cs typeface="Tahoma"/>
              </a:rPr>
              <a:t>захищеному </a:t>
            </a:r>
            <a:r>
              <a:rPr sz="2200" b="1" dirty="0">
                <a:solidFill>
                  <a:srgbClr val="663300"/>
                </a:solidFill>
                <a:latin typeface="Tahoma"/>
                <a:cs typeface="Tahoma"/>
              </a:rPr>
              <a:t>від </a:t>
            </a:r>
            <a:r>
              <a:rPr sz="2200" b="1" spc="-5" dirty="0">
                <a:solidFill>
                  <a:srgbClr val="663300"/>
                </a:solidFill>
                <a:latin typeface="Tahoma"/>
                <a:cs typeface="Tahoma"/>
              </a:rPr>
              <a:t>світла </a:t>
            </a:r>
            <a:r>
              <a:rPr sz="2200" b="1" dirty="0">
                <a:solidFill>
                  <a:srgbClr val="663300"/>
                </a:solidFill>
                <a:latin typeface="Tahoma"/>
                <a:cs typeface="Tahoma"/>
              </a:rPr>
              <a:t>місці до 3</a:t>
            </a:r>
            <a:r>
              <a:rPr sz="2200" b="1" spc="-75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663300"/>
                </a:solidFill>
                <a:latin typeface="Tahoma"/>
                <a:cs typeface="Tahoma"/>
              </a:rPr>
              <a:t>діб.</a:t>
            </a:r>
            <a:endParaRPr sz="2200">
              <a:latin typeface="Tahoma"/>
              <a:cs typeface="Tahoma"/>
            </a:endParaRPr>
          </a:p>
          <a:p>
            <a:pPr marL="3810" algn="ctr">
              <a:lnSpc>
                <a:spcPct val="100000"/>
              </a:lnSpc>
            </a:pPr>
            <a:r>
              <a:rPr sz="2200" b="1" spc="-5" dirty="0">
                <a:solidFill>
                  <a:srgbClr val="663300"/>
                </a:solidFill>
                <a:latin typeface="Tahoma"/>
                <a:cs typeface="Tahoma"/>
              </a:rPr>
              <a:t>Емульсії заборонено</a:t>
            </a:r>
            <a:r>
              <a:rPr sz="2200" b="1" spc="-15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200" b="1" spc="-5" dirty="0">
                <a:solidFill>
                  <a:srgbClr val="663300"/>
                </a:solidFill>
                <a:latin typeface="Tahoma"/>
                <a:cs typeface="Tahoma"/>
              </a:rPr>
              <a:t>заморожувати.</a:t>
            </a:r>
            <a:endParaRPr sz="2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500">
              <a:latin typeface="Tahoma"/>
              <a:cs typeface="Tahoma"/>
            </a:endParaRPr>
          </a:p>
          <a:p>
            <a:pPr marL="352425" marR="341630" indent="-2540" algn="ctr">
              <a:lnSpc>
                <a:spcPct val="110000"/>
              </a:lnSpc>
            </a:pPr>
            <a:r>
              <a:rPr sz="2000" b="1" spc="-5" dirty="0">
                <a:solidFill>
                  <a:srgbClr val="A40020"/>
                </a:solidFill>
                <a:latin typeface="Tahoma"/>
                <a:cs typeface="Tahoma"/>
              </a:rPr>
              <a:t>Всі емульсії відпускають у контейнерах </a:t>
            </a:r>
            <a:r>
              <a:rPr sz="2000" b="1" spc="-10" dirty="0">
                <a:solidFill>
                  <a:srgbClr val="A40020"/>
                </a:solidFill>
                <a:latin typeface="Tahoma"/>
                <a:cs typeface="Tahoma"/>
              </a:rPr>
              <a:t>(флаконах) зі  </a:t>
            </a:r>
            <a:r>
              <a:rPr sz="2000" b="1" spc="-5" dirty="0">
                <a:solidFill>
                  <a:srgbClr val="A40020"/>
                </a:solidFill>
                <a:latin typeface="Tahoma"/>
                <a:cs typeface="Tahoma"/>
              </a:rPr>
              <a:t>світлого або рожевого скла з додатковими</a:t>
            </a:r>
            <a:r>
              <a:rPr sz="2000" b="1" spc="85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A40020"/>
                </a:solidFill>
                <a:latin typeface="Tahoma"/>
                <a:cs typeface="Tahoma"/>
              </a:rPr>
              <a:t>етикетками:</a:t>
            </a:r>
            <a:endParaRPr sz="2000">
              <a:latin typeface="Tahoma"/>
              <a:cs typeface="Tahoma"/>
            </a:endParaRPr>
          </a:p>
          <a:p>
            <a:pPr marL="1270" algn="ctr">
              <a:lnSpc>
                <a:spcPct val="100000"/>
              </a:lnSpc>
              <a:spcBef>
                <a:spcPts val="240"/>
              </a:spcBef>
            </a:pPr>
            <a:r>
              <a:rPr sz="2000" b="1" spc="-5" dirty="0">
                <a:solidFill>
                  <a:srgbClr val="A40020"/>
                </a:solidFill>
                <a:latin typeface="Tahoma"/>
                <a:cs typeface="Tahoma"/>
              </a:rPr>
              <a:t>«Перед вживанням збовтувати», «Берегти від</a:t>
            </a:r>
            <a:r>
              <a:rPr sz="2000" b="1" spc="60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A40020"/>
                </a:solidFill>
                <a:latin typeface="Tahoma"/>
                <a:cs typeface="Tahoma"/>
              </a:rPr>
              <a:t>дітей»,</a:t>
            </a:r>
            <a:endParaRPr sz="20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240"/>
              </a:spcBef>
            </a:pPr>
            <a:r>
              <a:rPr sz="2000" b="1" spc="-10" dirty="0">
                <a:solidFill>
                  <a:srgbClr val="A40020"/>
                </a:solidFill>
                <a:latin typeface="Tahoma"/>
                <a:cs typeface="Tahoma"/>
              </a:rPr>
              <a:t>«Зберігати </a:t>
            </a:r>
            <a:r>
              <a:rPr sz="2000" b="1" spc="-5" dirty="0">
                <a:solidFill>
                  <a:srgbClr val="A40020"/>
                </a:solidFill>
                <a:latin typeface="Tahoma"/>
                <a:cs typeface="Tahoma"/>
              </a:rPr>
              <a:t>у прохолодному та </a:t>
            </a:r>
            <a:r>
              <a:rPr sz="2000" b="1" spc="-10" dirty="0">
                <a:solidFill>
                  <a:srgbClr val="A40020"/>
                </a:solidFill>
                <a:latin typeface="Tahoma"/>
                <a:cs typeface="Tahoma"/>
              </a:rPr>
              <a:t>захищеному </a:t>
            </a:r>
            <a:r>
              <a:rPr sz="2000" b="1" spc="-5" dirty="0">
                <a:solidFill>
                  <a:srgbClr val="A40020"/>
                </a:solidFill>
                <a:latin typeface="Tahoma"/>
                <a:cs typeface="Tahoma"/>
              </a:rPr>
              <a:t>від світла</a:t>
            </a:r>
            <a:r>
              <a:rPr sz="2000" b="1" spc="140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A40020"/>
                </a:solidFill>
                <a:latin typeface="Tahoma"/>
                <a:cs typeface="Tahoma"/>
              </a:rPr>
              <a:t>місці».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64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755967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673096" y="284226"/>
            <a:ext cx="6868160" cy="1042035"/>
            <a:chOff x="2004822" y="284225"/>
            <a:chExt cx="5151120" cy="10420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46781" y="284225"/>
              <a:ext cx="4268724" cy="67589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04822" y="649985"/>
              <a:ext cx="5151120" cy="675894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2911094" y="1928484"/>
            <a:ext cx="7349913" cy="1664970"/>
            <a:chOff x="2183320" y="1928484"/>
            <a:chExt cx="5512435" cy="1664970"/>
          </a:xfrm>
        </p:grpSpPr>
        <p:sp>
          <p:nvSpPr>
            <p:cNvPr id="8" name="object 8"/>
            <p:cNvSpPr/>
            <p:nvPr/>
          </p:nvSpPr>
          <p:spPr>
            <a:xfrm>
              <a:off x="2188082" y="2026285"/>
              <a:ext cx="328930" cy="836930"/>
            </a:xfrm>
            <a:custGeom>
              <a:avLst/>
              <a:gdLst/>
              <a:ahLst/>
              <a:cxnLst/>
              <a:rect l="l" t="t" r="r" b="b"/>
              <a:pathLst>
                <a:path w="328930" h="836930">
                  <a:moveTo>
                    <a:pt x="278511" y="0"/>
                  </a:moveTo>
                  <a:lnTo>
                    <a:pt x="95758" y="182752"/>
                  </a:lnTo>
                  <a:lnTo>
                    <a:pt x="67583" y="215428"/>
                  </a:lnTo>
                  <a:lnTo>
                    <a:pt x="44447" y="251839"/>
                  </a:lnTo>
                  <a:lnTo>
                    <a:pt x="26370" y="291631"/>
                  </a:lnTo>
                  <a:lnTo>
                    <a:pt x="13373" y="334446"/>
                  </a:lnTo>
                  <a:lnTo>
                    <a:pt x="5475" y="379928"/>
                  </a:lnTo>
                  <a:lnTo>
                    <a:pt x="2696" y="427720"/>
                  </a:lnTo>
                  <a:lnTo>
                    <a:pt x="5057" y="477466"/>
                  </a:lnTo>
                  <a:lnTo>
                    <a:pt x="12577" y="528808"/>
                  </a:lnTo>
                  <a:lnTo>
                    <a:pt x="25276" y="581390"/>
                  </a:lnTo>
                  <a:lnTo>
                    <a:pt x="43175" y="634855"/>
                  </a:lnTo>
                  <a:lnTo>
                    <a:pt x="66293" y="688848"/>
                  </a:lnTo>
                  <a:lnTo>
                    <a:pt x="0" y="755141"/>
                  </a:lnTo>
                  <a:lnTo>
                    <a:pt x="328549" y="836802"/>
                  </a:lnTo>
                  <a:lnTo>
                    <a:pt x="315468" y="439800"/>
                  </a:lnTo>
                  <a:lnTo>
                    <a:pt x="249047" y="506094"/>
                  </a:lnTo>
                  <a:lnTo>
                    <a:pt x="225928" y="452102"/>
                  </a:lnTo>
                  <a:lnTo>
                    <a:pt x="208029" y="398637"/>
                  </a:lnTo>
                  <a:lnTo>
                    <a:pt x="195330" y="346055"/>
                  </a:lnTo>
                  <a:lnTo>
                    <a:pt x="187810" y="294713"/>
                  </a:lnTo>
                  <a:lnTo>
                    <a:pt x="185449" y="244967"/>
                  </a:lnTo>
                  <a:lnTo>
                    <a:pt x="188228" y="197175"/>
                  </a:lnTo>
                  <a:lnTo>
                    <a:pt x="196126" y="151693"/>
                  </a:lnTo>
                  <a:lnTo>
                    <a:pt x="209123" y="108878"/>
                  </a:lnTo>
                  <a:lnTo>
                    <a:pt x="227200" y="69086"/>
                  </a:lnTo>
                  <a:lnTo>
                    <a:pt x="250336" y="32675"/>
                  </a:lnTo>
                  <a:lnTo>
                    <a:pt x="278511" y="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396108" y="1933231"/>
              <a:ext cx="815975" cy="417195"/>
            </a:xfrm>
            <a:custGeom>
              <a:avLst/>
              <a:gdLst/>
              <a:ahLst/>
              <a:cxnLst/>
              <a:rect l="l" t="t" r="r" b="b"/>
              <a:pathLst>
                <a:path w="815975" h="417194">
                  <a:moveTo>
                    <a:pt x="325323" y="0"/>
                  </a:moveTo>
                  <a:lnTo>
                    <a:pt x="280765" y="1460"/>
                  </a:lnTo>
                  <a:lnTo>
                    <a:pt x="238133" y="7258"/>
                  </a:lnTo>
                  <a:lnTo>
                    <a:pt x="197706" y="17354"/>
                  </a:lnTo>
                  <a:lnTo>
                    <a:pt x="159765" y="31710"/>
                  </a:lnTo>
                  <a:lnTo>
                    <a:pt x="124590" y="50290"/>
                  </a:lnTo>
                  <a:lnTo>
                    <a:pt x="92461" y="73053"/>
                  </a:lnTo>
                  <a:lnTo>
                    <a:pt x="63657" y="99964"/>
                  </a:lnTo>
                  <a:lnTo>
                    <a:pt x="38459" y="130982"/>
                  </a:lnTo>
                  <a:lnTo>
                    <a:pt x="17147" y="166072"/>
                  </a:lnTo>
                  <a:lnTo>
                    <a:pt x="0" y="205194"/>
                  </a:lnTo>
                  <a:lnTo>
                    <a:pt x="37680" y="193830"/>
                  </a:lnTo>
                  <a:lnTo>
                    <a:pt x="77053" y="186457"/>
                  </a:lnTo>
                  <a:lnTo>
                    <a:pt x="117878" y="182993"/>
                  </a:lnTo>
                  <a:lnTo>
                    <a:pt x="159913" y="183359"/>
                  </a:lnTo>
                  <a:lnTo>
                    <a:pt x="202917" y="187475"/>
                  </a:lnTo>
                  <a:lnTo>
                    <a:pt x="246650" y="195259"/>
                  </a:lnTo>
                  <a:lnTo>
                    <a:pt x="290869" y="206632"/>
                  </a:lnTo>
                  <a:lnTo>
                    <a:pt x="335335" y="221513"/>
                  </a:lnTo>
                  <a:lnTo>
                    <a:pt x="379805" y="239822"/>
                  </a:lnTo>
                  <a:lnTo>
                    <a:pt x="424038" y="261478"/>
                  </a:lnTo>
                  <a:lnTo>
                    <a:pt x="467795" y="286402"/>
                  </a:lnTo>
                  <a:lnTo>
                    <a:pt x="510832" y="314511"/>
                  </a:lnTo>
                  <a:lnTo>
                    <a:pt x="552910" y="345727"/>
                  </a:lnTo>
                  <a:lnTo>
                    <a:pt x="593787" y="379969"/>
                  </a:lnTo>
                  <a:lnTo>
                    <a:pt x="633222" y="417157"/>
                  </a:lnTo>
                  <a:lnTo>
                    <a:pt x="815975" y="234404"/>
                  </a:lnTo>
                  <a:lnTo>
                    <a:pt x="781046" y="201257"/>
                  </a:lnTo>
                  <a:lnTo>
                    <a:pt x="744569" y="170110"/>
                  </a:lnTo>
                  <a:lnTo>
                    <a:pt x="706711" y="141106"/>
                  </a:lnTo>
                  <a:lnTo>
                    <a:pt x="667639" y="114389"/>
                  </a:lnTo>
                  <a:lnTo>
                    <a:pt x="617438" y="84430"/>
                  </a:lnTo>
                  <a:lnTo>
                    <a:pt x="567204" y="59073"/>
                  </a:lnTo>
                  <a:lnTo>
                    <a:pt x="517215" y="38281"/>
                  </a:lnTo>
                  <a:lnTo>
                    <a:pt x="467753" y="22016"/>
                  </a:lnTo>
                  <a:lnTo>
                    <a:pt x="419097" y="10239"/>
                  </a:lnTo>
                  <a:lnTo>
                    <a:pt x="371527" y="2913"/>
                  </a:lnTo>
                  <a:lnTo>
                    <a:pt x="325323" y="0"/>
                  </a:lnTo>
                  <a:close/>
                </a:path>
              </a:pathLst>
            </a:custGeom>
            <a:solidFill>
              <a:srgbClr val="522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188082" y="1933246"/>
              <a:ext cx="1024255" cy="930275"/>
            </a:xfrm>
            <a:custGeom>
              <a:avLst/>
              <a:gdLst/>
              <a:ahLst/>
              <a:cxnLst/>
              <a:rect l="l" t="t" r="r" b="b"/>
              <a:pathLst>
                <a:path w="1024255" h="930275">
                  <a:moveTo>
                    <a:pt x="278511" y="93038"/>
                  </a:moveTo>
                  <a:lnTo>
                    <a:pt x="250336" y="125713"/>
                  </a:lnTo>
                  <a:lnTo>
                    <a:pt x="227200" y="162125"/>
                  </a:lnTo>
                  <a:lnTo>
                    <a:pt x="209123" y="201916"/>
                  </a:lnTo>
                  <a:lnTo>
                    <a:pt x="196126" y="244732"/>
                  </a:lnTo>
                  <a:lnTo>
                    <a:pt x="188228" y="290213"/>
                  </a:lnTo>
                  <a:lnTo>
                    <a:pt x="185449" y="338005"/>
                  </a:lnTo>
                  <a:lnTo>
                    <a:pt x="187810" y="387751"/>
                  </a:lnTo>
                  <a:lnTo>
                    <a:pt x="195330" y="439093"/>
                  </a:lnTo>
                  <a:lnTo>
                    <a:pt x="208029" y="491675"/>
                  </a:lnTo>
                  <a:lnTo>
                    <a:pt x="225928" y="545140"/>
                  </a:lnTo>
                  <a:lnTo>
                    <a:pt x="249047" y="599133"/>
                  </a:lnTo>
                  <a:lnTo>
                    <a:pt x="315468" y="532839"/>
                  </a:lnTo>
                  <a:lnTo>
                    <a:pt x="328549" y="929841"/>
                  </a:lnTo>
                  <a:lnTo>
                    <a:pt x="0" y="848180"/>
                  </a:lnTo>
                  <a:lnTo>
                    <a:pt x="66293" y="781886"/>
                  </a:lnTo>
                  <a:lnTo>
                    <a:pt x="43175" y="727893"/>
                  </a:lnTo>
                  <a:lnTo>
                    <a:pt x="25276" y="674428"/>
                  </a:lnTo>
                  <a:lnTo>
                    <a:pt x="12577" y="621846"/>
                  </a:lnTo>
                  <a:lnTo>
                    <a:pt x="5057" y="570504"/>
                  </a:lnTo>
                  <a:lnTo>
                    <a:pt x="2696" y="520758"/>
                  </a:lnTo>
                  <a:lnTo>
                    <a:pt x="5475" y="472966"/>
                  </a:lnTo>
                  <a:lnTo>
                    <a:pt x="13373" y="427485"/>
                  </a:lnTo>
                  <a:lnTo>
                    <a:pt x="26370" y="384669"/>
                  </a:lnTo>
                  <a:lnTo>
                    <a:pt x="44447" y="344878"/>
                  </a:lnTo>
                  <a:lnTo>
                    <a:pt x="67583" y="308466"/>
                  </a:lnTo>
                  <a:lnTo>
                    <a:pt x="95758" y="275791"/>
                  </a:lnTo>
                  <a:lnTo>
                    <a:pt x="278511" y="93038"/>
                  </a:lnTo>
                  <a:lnTo>
                    <a:pt x="307825" y="67367"/>
                  </a:lnTo>
                  <a:lnTo>
                    <a:pt x="339966" y="45906"/>
                  </a:lnTo>
                  <a:lnTo>
                    <a:pt x="374672" y="28605"/>
                  </a:lnTo>
                  <a:lnTo>
                    <a:pt x="411678" y="15413"/>
                  </a:lnTo>
                  <a:lnTo>
                    <a:pt x="450722" y="6281"/>
                  </a:lnTo>
                  <a:lnTo>
                    <a:pt x="491541" y="1160"/>
                  </a:lnTo>
                  <a:lnTo>
                    <a:pt x="533871" y="0"/>
                  </a:lnTo>
                  <a:lnTo>
                    <a:pt x="577450" y="2750"/>
                  </a:lnTo>
                  <a:lnTo>
                    <a:pt x="622014" y="9361"/>
                  </a:lnTo>
                  <a:lnTo>
                    <a:pt x="667299" y="19783"/>
                  </a:lnTo>
                  <a:lnTo>
                    <a:pt x="713044" y="33966"/>
                  </a:lnTo>
                  <a:lnTo>
                    <a:pt x="758984" y="51861"/>
                  </a:lnTo>
                  <a:lnTo>
                    <a:pt x="804857" y="73418"/>
                  </a:lnTo>
                  <a:lnTo>
                    <a:pt x="850400" y="98587"/>
                  </a:lnTo>
                  <a:lnTo>
                    <a:pt x="895348" y="127319"/>
                  </a:lnTo>
                  <a:lnTo>
                    <a:pt x="939440" y="159563"/>
                  </a:lnTo>
                  <a:lnTo>
                    <a:pt x="982412" y="195269"/>
                  </a:lnTo>
                  <a:lnTo>
                    <a:pt x="1024001" y="234389"/>
                  </a:lnTo>
                  <a:lnTo>
                    <a:pt x="841248" y="417142"/>
                  </a:lnTo>
                  <a:lnTo>
                    <a:pt x="801813" y="379954"/>
                  </a:lnTo>
                  <a:lnTo>
                    <a:pt x="760936" y="345712"/>
                  </a:lnTo>
                  <a:lnTo>
                    <a:pt x="718858" y="314496"/>
                  </a:lnTo>
                  <a:lnTo>
                    <a:pt x="675821" y="286386"/>
                  </a:lnTo>
                  <a:lnTo>
                    <a:pt x="632064" y="261463"/>
                  </a:lnTo>
                  <a:lnTo>
                    <a:pt x="587831" y="239807"/>
                  </a:lnTo>
                  <a:lnTo>
                    <a:pt x="543361" y="221498"/>
                  </a:lnTo>
                  <a:lnTo>
                    <a:pt x="498895" y="206617"/>
                  </a:lnTo>
                  <a:lnTo>
                    <a:pt x="454676" y="195244"/>
                  </a:lnTo>
                  <a:lnTo>
                    <a:pt x="410943" y="187460"/>
                  </a:lnTo>
                  <a:lnTo>
                    <a:pt x="367939" y="183344"/>
                  </a:lnTo>
                  <a:lnTo>
                    <a:pt x="325904" y="182978"/>
                  </a:lnTo>
                  <a:lnTo>
                    <a:pt x="285079" y="186441"/>
                  </a:lnTo>
                  <a:lnTo>
                    <a:pt x="245706" y="193815"/>
                  </a:lnTo>
                  <a:lnTo>
                    <a:pt x="208025" y="205179"/>
                  </a:lnTo>
                </a:path>
              </a:pathLst>
            </a:custGeom>
            <a:ln w="9525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712076" y="2781808"/>
              <a:ext cx="978535" cy="806450"/>
            </a:xfrm>
            <a:custGeom>
              <a:avLst/>
              <a:gdLst/>
              <a:ahLst/>
              <a:cxnLst/>
              <a:rect l="l" t="t" r="r" b="b"/>
              <a:pathLst>
                <a:path w="978534" h="806450">
                  <a:moveTo>
                    <a:pt x="937514" y="0"/>
                  </a:moveTo>
                  <a:lnTo>
                    <a:pt x="894606" y="63326"/>
                  </a:lnTo>
                  <a:lnTo>
                    <a:pt x="867944" y="93493"/>
                  </a:lnTo>
                  <a:lnTo>
                    <a:pt x="837977" y="122567"/>
                  </a:lnTo>
                  <a:lnTo>
                    <a:pt x="804831" y="150476"/>
                  </a:lnTo>
                  <a:lnTo>
                    <a:pt x="768632" y="177147"/>
                  </a:lnTo>
                  <a:lnTo>
                    <a:pt x="729504" y="202509"/>
                  </a:lnTo>
                  <a:lnTo>
                    <a:pt x="687574" y="226490"/>
                  </a:lnTo>
                  <a:lnTo>
                    <a:pt x="642967" y="249018"/>
                  </a:lnTo>
                  <a:lnTo>
                    <a:pt x="595808" y="270020"/>
                  </a:lnTo>
                  <a:lnTo>
                    <a:pt x="546224" y="289425"/>
                  </a:lnTo>
                  <a:lnTo>
                    <a:pt x="494338" y="307161"/>
                  </a:lnTo>
                  <a:lnTo>
                    <a:pt x="440278" y="323155"/>
                  </a:lnTo>
                  <a:lnTo>
                    <a:pt x="384169" y="337335"/>
                  </a:lnTo>
                  <a:lnTo>
                    <a:pt x="326136" y="349630"/>
                  </a:lnTo>
                  <a:lnTo>
                    <a:pt x="326136" y="197484"/>
                  </a:lnTo>
                  <a:lnTo>
                    <a:pt x="0" y="532256"/>
                  </a:lnTo>
                  <a:lnTo>
                    <a:pt x="326136" y="806068"/>
                  </a:lnTo>
                  <a:lnTo>
                    <a:pt x="326136" y="653922"/>
                  </a:lnTo>
                  <a:lnTo>
                    <a:pt x="386413" y="641121"/>
                  </a:lnTo>
                  <a:lnTo>
                    <a:pt x="444286" y="626397"/>
                  </a:lnTo>
                  <a:lnTo>
                    <a:pt x="499669" y="609843"/>
                  </a:lnTo>
                  <a:lnTo>
                    <a:pt x="552477" y="591549"/>
                  </a:lnTo>
                  <a:lnTo>
                    <a:pt x="602626" y="571606"/>
                  </a:lnTo>
                  <a:lnTo>
                    <a:pt x="650031" y="550104"/>
                  </a:lnTo>
                  <a:lnTo>
                    <a:pt x="694607" y="527134"/>
                  </a:lnTo>
                  <a:lnTo>
                    <a:pt x="736270" y="502788"/>
                  </a:lnTo>
                  <a:lnTo>
                    <a:pt x="774935" y="477155"/>
                  </a:lnTo>
                  <a:lnTo>
                    <a:pt x="810517" y="450326"/>
                  </a:lnTo>
                  <a:lnTo>
                    <a:pt x="842931" y="422393"/>
                  </a:lnTo>
                  <a:lnTo>
                    <a:pt x="872093" y="393446"/>
                  </a:lnTo>
                  <a:lnTo>
                    <a:pt x="897917" y="363575"/>
                  </a:lnTo>
                  <a:lnTo>
                    <a:pt x="939217" y="301426"/>
                  </a:lnTo>
                  <a:lnTo>
                    <a:pt x="966151" y="236672"/>
                  </a:lnTo>
                  <a:lnTo>
                    <a:pt x="978043" y="170039"/>
                  </a:lnTo>
                  <a:lnTo>
                    <a:pt x="978136" y="136245"/>
                  </a:lnTo>
                  <a:lnTo>
                    <a:pt x="974215" y="102253"/>
                  </a:lnTo>
                  <a:lnTo>
                    <a:pt x="966194" y="68154"/>
                  </a:lnTo>
                  <a:lnTo>
                    <a:pt x="953988" y="34040"/>
                  </a:lnTo>
                  <a:lnTo>
                    <a:pt x="937514" y="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712076" y="2097405"/>
              <a:ext cx="978535" cy="836930"/>
            </a:xfrm>
            <a:custGeom>
              <a:avLst/>
              <a:gdLst/>
              <a:ahLst/>
              <a:cxnLst/>
              <a:rect l="l" t="t" r="r" b="b"/>
              <a:pathLst>
                <a:path w="978534" h="836930">
                  <a:moveTo>
                    <a:pt x="0" y="0"/>
                  </a:moveTo>
                  <a:lnTo>
                    <a:pt x="0" y="304292"/>
                  </a:lnTo>
                  <a:lnTo>
                    <a:pt x="61878" y="305339"/>
                  </a:lnTo>
                  <a:lnTo>
                    <a:pt x="122734" y="308440"/>
                  </a:lnTo>
                  <a:lnTo>
                    <a:pt x="182452" y="313532"/>
                  </a:lnTo>
                  <a:lnTo>
                    <a:pt x="240917" y="320552"/>
                  </a:lnTo>
                  <a:lnTo>
                    <a:pt x="298016" y="329438"/>
                  </a:lnTo>
                  <a:lnTo>
                    <a:pt x="353633" y="340128"/>
                  </a:lnTo>
                  <a:lnTo>
                    <a:pt x="407655" y="352559"/>
                  </a:lnTo>
                  <a:lnTo>
                    <a:pt x="459965" y="366669"/>
                  </a:lnTo>
                  <a:lnTo>
                    <a:pt x="510451" y="382396"/>
                  </a:lnTo>
                  <a:lnTo>
                    <a:pt x="558996" y="399676"/>
                  </a:lnTo>
                  <a:lnTo>
                    <a:pt x="605487" y="418448"/>
                  </a:lnTo>
                  <a:lnTo>
                    <a:pt x="649809" y="438648"/>
                  </a:lnTo>
                  <a:lnTo>
                    <a:pt x="691848" y="460216"/>
                  </a:lnTo>
                  <a:lnTo>
                    <a:pt x="731488" y="483087"/>
                  </a:lnTo>
                  <a:lnTo>
                    <a:pt x="768616" y="507201"/>
                  </a:lnTo>
                  <a:lnTo>
                    <a:pt x="803116" y="532493"/>
                  </a:lnTo>
                  <a:lnTo>
                    <a:pt x="834875" y="558903"/>
                  </a:lnTo>
                  <a:lnTo>
                    <a:pt x="863777" y="586367"/>
                  </a:lnTo>
                  <a:lnTo>
                    <a:pt x="889707" y="614823"/>
                  </a:lnTo>
                  <a:lnTo>
                    <a:pt x="932197" y="674462"/>
                  </a:lnTo>
                  <a:lnTo>
                    <a:pt x="961428" y="737319"/>
                  </a:lnTo>
                  <a:lnTo>
                    <a:pt x="976483" y="802896"/>
                  </a:lnTo>
                  <a:lnTo>
                    <a:pt x="978407" y="836549"/>
                  </a:lnTo>
                  <a:lnTo>
                    <a:pt x="978407" y="532257"/>
                  </a:lnTo>
                  <a:lnTo>
                    <a:pt x="970785" y="465482"/>
                  </a:lnTo>
                  <a:lnTo>
                    <a:pt x="948528" y="401185"/>
                  </a:lnTo>
                  <a:lnTo>
                    <a:pt x="912553" y="339865"/>
                  </a:lnTo>
                  <a:lnTo>
                    <a:pt x="863777" y="282019"/>
                  </a:lnTo>
                  <a:lnTo>
                    <a:pt x="834875" y="254555"/>
                  </a:lnTo>
                  <a:lnTo>
                    <a:pt x="803116" y="228146"/>
                  </a:lnTo>
                  <a:lnTo>
                    <a:pt x="768616" y="202855"/>
                  </a:lnTo>
                  <a:lnTo>
                    <a:pt x="731488" y="178744"/>
                  </a:lnTo>
                  <a:lnTo>
                    <a:pt x="691848" y="155876"/>
                  </a:lnTo>
                  <a:lnTo>
                    <a:pt x="649809" y="134313"/>
                  </a:lnTo>
                  <a:lnTo>
                    <a:pt x="605487" y="114116"/>
                  </a:lnTo>
                  <a:lnTo>
                    <a:pt x="558996" y="95349"/>
                  </a:lnTo>
                  <a:lnTo>
                    <a:pt x="510451" y="78074"/>
                  </a:lnTo>
                  <a:lnTo>
                    <a:pt x="459965" y="62352"/>
                  </a:lnTo>
                  <a:lnTo>
                    <a:pt x="407655" y="48247"/>
                  </a:lnTo>
                  <a:lnTo>
                    <a:pt x="353633" y="35821"/>
                  </a:lnTo>
                  <a:lnTo>
                    <a:pt x="298016" y="25135"/>
                  </a:lnTo>
                  <a:lnTo>
                    <a:pt x="240917" y="16252"/>
                  </a:lnTo>
                  <a:lnTo>
                    <a:pt x="182452" y="9235"/>
                  </a:lnTo>
                  <a:lnTo>
                    <a:pt x="122734" y="4146"/>
                  </a:lnTo>
                  <a:lnTo>
                    <a:pt x="61878" y="1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22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12076" y="2097405"/>
              <a:ext cx="978535" cy="1490980"/>
            </a:xfrm>
            <a:custGeom>
              <a:avLst/>
              <a:gdLst/>
              <a:ahLst/>
              <a:cxnLst/>
              <a:rect l="l" t="t" r="r" b="b"/>
              <a:pathLst>
                <a:path w="978534" h="1490979">
                  <a:moveTo>
                    <a:pt x="978407" y="836549"/>
                  </a:moveTo>
                  <a:lnTo>
                    <a:pt x="970785" y="769799"/>
                  </a:lnTo>
                  <a:lnTo>
                    <a:pt x="948528" y="705519"/>
                  </a:lnTo>
                  <a:lnTo>
                    <a:pt x="912553" y="644209"/>
                  </a:lnTo>
                  <a:lnTo>
                    <a:pt x="863777" y="586367"/>
                  </a:lnTo>
                  <a:lnTo>
                    <a:pt x="834875" y="558903"/>
                  </a:lnTo>
                  <a:lnTo>
                    <a:pt x="803116" y="532493"/>
                  </a:lnTo>
                  <a:lnTo>
                    <a:pt x="768616" y="507201"/>
                  </a:lnTo>
                  <a:lnTo>
                    <a:pt x="731488" y="483087"/>
                  </a:lnTo>
                  <a:lnTo>
                    <a:pt x="691848" y="460216"/>
                  </a:lnTo>
                  <a:lnTo>
                    <a:pt x="649809" y="438648"/>
                  </a:lnTo>
                  <a:lnTo>
                    <a:pt x="605487" y="418448"/>
                  </a:lnTo>
                  <a:lnTo>
                    <a:pt x="558996" y="399676"/>
                  </a:lnTo>
                  <a:lnTo>
                    <a:pt x="510451" y="382396"/>
                  </a:lnTo>
                  <a:lnTo>
                    <a:pt x="459965" y="366669"/>
                  </a:lnTo>
                  <a:lnTo>
                    <a:pt x="407655" y="352559"/>
                  </a:lnTo>
                  <a:lnTo>
                    <a:pt x="353633" y="340128"/>
                  </a:lnTo>
                  <a:lnTo>
                    <a:pt x="298016" y="329438"/>
                  </a:lnTo>
                  <a:lnTo>
                    <a:pt x="240917" y="320552"/>
                  </a:lnTo>
                  <a:lnTo>
                    <a:pt x="182452" y="313532"/>
                  </a:lnTo>
                  <a:lnTo>
                    <a:pt x="122734" y="308440"/>
                  </a:lnTo>
                  <a:lnTo>
                    <a:pt x="61878" y="305339"/>
                  </a:lnTo>
                  <a:lnTo>
                    <a:pt x="0" y="304292"/>
                  </a:lnTo>
                  <a:lnTo>
                    <a:pt x="0" y="0"/>
                  </a:lnTo>
                  <a:lnTo>
                    <a:pt x="61878" y="1046"/>
                  </a:lnTo>
                  <a:lnTo>
                    <a:pt x="122734" y="4146"/>
                  </a:lnTo>
                  <a:lnTo>
                    <a:pt x="182452" y="9235"/>
                  </a:lnTo>
                  <a:lnTo>
                    <a:pt x="240917" y="16252"/>
                  </a:lnTo>
                  <a:lnTo>
                    <a:pt x="298016" y="25135"/>
                  </a:lnTo>
                  <a:lnTo>
                    <a:pt x="353633" y="35821"/>
                  </a:lnTo>
                  <a:lnTo>
                    <a:pt x="407655" y="48247"/>
                  </a:lnTo>
                  <a:lnTo>
                    <a:pt x="459965" y="62352"/>
                  </a:lnTo>
                  <a:lnTo>
                    <a:pt x="510451" y="78074"/>
                  </a:lnTo>
                  <a:lnTo>
                    <a:pt x="558996" y="95349"/>
                  </a:lnTo>
                  <a:lnTo>
                    <a:pt x="605487" y="114116"/>
                  </a:lnTo>
                  <a:lnTo>
                    <a:pt x="649809" y="134313"/>
                  </a:lnTo>
                  <a:lnTo>
                    <a:pt x="691848" y="155876"/>
                  </a:lnTo>
                  <a:lnTo>
                    <a:pt x="731488" y="178744"/>
                  </a:lnTo>
                  <a:lnTo>
                    <a:pt x="768616" y="202855"/>
                  </a:lnTo>
                  <a:lnTo>
                    <a:pt x="803116" y="228146"/>
                  </a:lnTo>
                  <a:lnTo>
                    <a:pt x="834875" y="254555"/>
                  </a:lnTo>
                  <a:lnTo>
                    <a:pt x="863777" y="282019"/>
                  </a:lnTo>
                  <a:lnTo>
                    <a:pt x="889707" y="310476"/>
                  </a:lnTo>
                  <a:lnTo>
                    <a:pt x="932197" y="370122"/>
                  </a:lnTo>
                  <a:lnTo>
                    <a:pt x="961428" y="432993"/>
                  </a:lnTo>
                  <a:lnTo>
                    <a:pt x="976483" y="498591"/>
                  </a:lnTo>
                  <a:lnTo>
                    <a:pt x="978407" y="532257"/>
                  </a:lnTo>
                  <a:lnTo>
                    <a:pt x="978407" y="836549"/>
                  </a:lnTo>
                  <a:lnTo>
                    <a:pt x="969873" y="906842"/>
                  </a:lnTo>
                  <a:lnTo>
                    <a:pt x="944885" y="974798"/>
                  </a:lnTo>
                  <a:lnTo>
                    <a:pt x="904366" y="1039705"/>
                  </a:lnTo>
                  <a:lnTo>
                    <a:pt x="878571" y="1070794"/>
                  </a:lnTo>
                  <a:lnTo>
                    <a:pt x="849239" y="1100855"/>
                  </a:lnTo>
                  <a:lnTo>
                    <a:pt x="816485" y="1129799"/>
                  </a:lnTo>
                  <a:lnTo>
                    <a:pt x="780425" y="1157538"/>
                  </a:lnTo>
                  <a:lnTo>
                    <a:pt x="741175" y="1183984"/>
                  </a:lnTo>
                  <a:lnTo>
                    <a:pt x="698848" y="1209046"/>
                  </a:lnTo>
                  <a:lnTo>
                    <a:pt x="653562" y="1232638"/>
                  </a:lnTo>
                  <a:lnTo>
                    <a:pt x="605430" y="1254669"/>
                  </a:lnTo>
                  <a:lnTo>
                    <a:pt x="554569" y="1275052"/>
                  </a:lnTo>
                  <a:lnTo>
                    <a:pt x="501094" y="1293698"/>
                  </a:lnTo>
                  <a:lnTo>
                    <a:pt x="445120" y="1310518"/>
                  </a:lnTo>
                  <a:lnTo>
                    <a:pt x="386762" y="1325423"/>
                  </a:lnTo>
                  <a:lnTo>
                    <a:pt x="326136" y="1338326"/>
                  </a:lnTo>
                  <a:lnTo>
                    <a:pt x="326136" y="1490472"/>
                  </a:lnTo>
                  <a:lnTo>
                    <a:pt x="0" y="1216660"/>
                  </a:lnTo>
                  <a:lnTo>
                    <a:pt x="326136" y="881888"/>
                  </a:lnTo>
                  <a:lnTo>
                    <a:pt x="326136" y="1034034"/>
                  </a:lnTo>
                  <a:lnTo>
                    <a:pt x="384169" y="1021738"/>
                  </a:lnTo>
                  <a:lnTo>
                    <a:pt x="440278" y="1007558"/>
                  </a:lnTo>
                  <a:lnTo>
                    <a:pt x="494338" y="991564"/>
                  </a:lnTo>
                  <a:lnTo>
                    <a:pt x="546224" y="973828"/>
                  </a:lnTo>
                  <a:lnTo>
                    <a:pt x="595808" y="954423"/>
                  </a:lnTo>
                  <a:lnTo>
                    <a:pt x="642967" y="933421"/>
                  </a:lnTo>
                  <a:lnTo>
                    <a:pt x="687574" y="910893"/>
                  </a:lnTo>
                  <a:lnTo>
                    <a:pt x="729504" y="886912"/>
                  </a:lnTo>
                  <a:lnTo>
                    <a:pt x="768632" y="861550"/>
                  </a:lnTo>
                  <a:lnTo>
                    <a:pt x="804831" y="834879"/>
                  </a:lnTo>
                  <a:lnTo>
                    <a:pt x="837977" y="806970"/>
                  </a:lnTo>
                  <a:lnTo>
                    <a:pt x="867944" y="777896"/>
                  </a:lnTo>
                  <a:lnTo>
                    <a:pt x="894606" y="747729"/>
                  </a:lnTo>
                  <a:lnTo>
                    <a:pt x="917838" y="716540"/>
                  </a:lnTo>
                  <a:lnTo>
                    <a:pt x="937514" y="684403"/>
                  </a:lnTo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025139" y="2924936"/>
            <a:ext cx="3454400" cy="477054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830"/>
              </a:lnSpc>
            </a:pPr>
            <a:r>
              <a:rPr sz="1600" spc="-5" dirty="0">
                <a:solidFill>
                  <a:srgbClr val="663300"/>
                </a:solidFill>
                <a:latin typeface="Arial"/>
                <a:cs typeface="Arial"/>
              </a:rPr>
              <a:t>використання</a:t>
            </a:r>
            <a:r>
              <a:rPr sz="1600" spc="-80" dirty="0">
                <a:solidFill>
                  <a:srgbClr val="6633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663300"/>
                </a:solidFill>
                <a:latin typeface="Calibri"/>
                <a:cs typeface="Calibri"/>
              </a:rPr>
              <a:t>комплекс</a:t>
            </a:r>
            <a:r>
              <a:rPr sz="1600" spc="-10" dirty="0">
                <a:solidFill>
                  <a:srgbClr val="663300"/>
                </a:solidFill>
                <a:latin typeface="Arial"/>
                <a:cs typeface="Arial"/>
              </a:rPr>
              <a:t>у</a:t>
            </a:r>
            <a:endParaRPr sz="1600">
              <a:latin typeface="Arial"/>
              <a:cs typeface="Arial"/>
            </a:endParaRPr>
          </a:p>
          <a:p>
            <a:pPr marL="342900" marR="335915" algn="ctr">
              <a:lnSpc>
                <a:spcPct val="100000"/>
              </a:lnSpc>
            </a:pP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синтетич</a:t>
            </a:r>
            <a:r>
              <a:rPr sz="1600" spc="-5" dirty="0">
                <a:solidFill>
                  <a:srgbClr val="663300"/>
                </a:solidFill>
                <a:latin typeface="Arial"/>
                <a:cs typeface="Arial"/>
              </a:rPr>
              <a:t>н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их</a:t>
            </a:r>
            <a:r>
              <a:rPr sz="1600" spc="-55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не</a:t>
            </a:r>
            <a:r>
              <a:rPr sz="1600" spc="-5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онн</a:t>
            </a:r>
            <a:r>
              <a:rPr sz="1600" spc="-5" dirty="0">
                <a:solidFill>
                  <a:srgbClr val="663300"/>
                </a:solidFill>
                <a:latin typeface="Arial"/>
                <a:cs typeface="Arial"/>
              </a:rPr>
              <a:t>и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х  ПА</a:t>
            </a:r>
            <a:r>
              <a:rPr sz="1600" spc="-5" dirty="0">
                <a:solidFill>
                  <a:srgbClr val="663300"/>
                </a:solidFill>
                <a:latin typeface="Arial"/>
                <a:cs typeface="Arial"/>
              </a:rPr>
              <a:t>Р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672579" y="2924936"/>
            <a:ext cx="2689013" cy="737381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 marL="479425" marR="266700" indent="-204470">
              <a:lnSpc>
                <a:spcPts val="1920"/>
              </a:lnSpc>
              <a:spcBef>
                <a:spcPts val="50"/>
              </a:spcBef>
            </a:pP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використання  сучасного</a:t>
            </a:r>
            <a:endParaRPr sz="1600">
              <a:latin typeface="Verdana"/>
              <a:cs typeface="Verdana"/>
            </a:endParaRPr>
          </a:p>
          <a:p>
            <a:pPr marL="379730">
              <a:lnSpc>
                <a:spcPts val="1855"/>
              </a:lnSpc>
            </a:pP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обладнання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572343" y="1730375"/>
            <a:ext cx="7157720" cy="952500"/>
            <a:chOff x="1929257" y="1730375"/>
            <a:chExt cx="5368290" cy="952500"/>
          </a:xfrm>
        </p:grpSpPr>
        <p:sp>
          <p:nvSpPr>
            <p:cNvPr id="17" name="object 17"/>
            <p:cNvSpPr/>
            <p:nvPr/>
          </p:nvSpPr>
          <p:spPr>
            <a:xfrm>
              <a:off x="1934337" y="1735454"/>
              <a:ext cx="1412875" cy="146685"/>
            </a:xfrm>
            <a:custGeom>
              <a:avLst/>
              <a:gdLst/>
              <a:ahLst/>
              <a:cxnLst/>
              <a:rect l="l" t="t" r="r" b="b"/>
              <a:pathLst>
                <a:path w="1412875" h="146685">
                  <a:moveTo>
                    <a:pt x="44145" y="36588"/>
                  </a:moveTo>
                  <a:lnTo>
                    <a:pt x="0" y="36588"/>
                  </a:lnTo>
                  <a:lnTo>
                    <a:pt x="0" y="109728"/>
                  </a:lnTo>
                  <a:lnTo>
                    <a:pt x="44145" y="109728"/>
                  </a:lnTo>
                  <a:lnTo>
                    <a:pt x="44145" y="36588"/>
                  </a:lnTo>
                  <a:close/>
                </a:path>
                <a:path w="1412875" h="146685">
                  <a:moveTo>
                    <a:pt x="176555" y="36588"/>
                  </a:moveTo>
                  <a:lnTo>
                    <a:pt x="88265" y="36588"/>
                  </a:lnTo>
                  <a:lnTo>
                    <a:pt x="88265" y="109728"/>
                  </a:lnTo>
                  <a:lnTo>
                    <a:pt x="176555" y="109728"/>
                  </a:lnTo>
                  <a:lnTo>
                    <a:pt x="176555" y="36588"/>
                  </a:lnTo>
                  <a:close/>
                </a:path>
                <a:path w="1412875" h="146685">
                  <a:moveTo>
                    <a:pt x="1412748" y="73152"/>
                  </a:moveTo>
                  <a:lnTo>
                    <a:pt x="1059561" y="0"/>
                  </a:lnTo>
                  <a:lnTo>
                    <a:pt x="1059561" y="36576"/>
                  </a:lnTo>
                  <a:lnTo>
                    <a:pt x="220726" y="36576"/>
                  </a:lnTo>
                  <a:lnTo>
                    <a:pt x="220726" y="109728"/>
                  </a:lnTo>
                  <a:lnTo>
                    <a:pt x="1059561" y="109728"/>
                  </a:lnTo>
                  <a:lnTo>
                    <a:pt x="1059561" y="146304"/>
                  </a:lnTo>
                  <a:lnTo>
                    <a:pt x="1412748" y="73152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934337" y="1735455"/>
              <a:ext cx="1412875" cy="146685"/>
            </a:xfrm>
            <a:custGeom>
              <a:avLst/>
              <a:gdLst/>
              <a:ahLst/>
              <a:cxnLst/>
              <a:rect l="l" t="t" r="r" b="b"/>
              <a:pathLst>
                <a:path w="1412875" h="146685">
                  <a:moveTo>
                    <a:pt x="1059561" y="0"/>
                  </a:moveTo>
                  <a:lnTo>
                    <a:pt x="1059561" y="36575"/>
                  </a:lnTo>
                  <a:lnTo>
                    <a:pt x="220725" y="36575"/>
                  </a:lnTo>
                  <a:lnTo>
                    <a:pt x="220725" y="109728"/>
                  </a:lnTo>
                  <a:lnTo>
                    <a:pt x="1059561" y="109728"/>
                  </a:lnTo>
                  <a:lnTo>
                    <a:pt x="1059561" y="146304"/>
                  </a:lnTo>
                  <a:lnTo>
                    <a:pt x="1412748" y="73152"/>
                  </a:lnTo>
                  <a:lnTo>
                    <a:pt x="1059561" y="0"/>
                  </a:lnTo>
                  <a:close/>
                </a:path>
                <a:path w="1412875" h="146685">
                  <a:moveTo>
                    <a:pt x="88264" y="109728"/>
                  </a:moveTo>
                  <a:lnTo>
                    <a:pt x="176561" y="109728"/>
                  </a:lnTo>
                  <a:lnTo>
                    <a:pt x="176561" y="36576"/>
                  </a:lnTo>
                  <a:lnTo>
                    <a:pt x="88264" y="36576"/>
                  </a:lnTo>
                  <a:lnTo>
                    <a:pt x="88264" y="109728"/>
                  </a:lnTo>
                  <a:close/>
                </a:path>
                <a:path w="1412875" h="146685">
                  <a:moveTo>
                    <a:pt x="0" y="109728"/>
                  </a:moveTo>
                  <a:lnTo>
                    <a:pt x="44147" y="109728"/>
                  </a:lnTo>
                  <a:lnTo>
                    <a:pt x="44147" y="36576"/>
                  </a:lnTo>
                  <a:lnTo>
                    <a:pt x="0" y="36576"/>
                  </a:lnTo>
                  <a:lnTo>
                    <a:pt x="0" y="109728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694051" y="1808606"/>
              <a:ext cx="4598035" cy="868680"/>
            </a:xfrm>
            <a:custGeom>
              <a:avLst/>
              <a:gdLst/>
              <a:ahLst/>
              <a:cxnLst/>
              <a:rect l="l" t="t" r="r" b="b"/>
              <a:pathLst>
                <a:path w="4598034" h="868680">
                  <a:moveTo>
                    <a:pt x="4597908" y="0"/>
                  </a:moveTo>
                  <a:lnTo>
                    <a:pt x="615188" y="0"/>
                  </a:lnTo>
                  <a:lnTo>
                    <a:pt x="0" y="868679"/>
                  </a:lnTo>
                  <a:lnTo>
                    <a:pt x="3982720" y="868679"/>
                  </a:lnTo>
                  <a:lnTo>
                    <a:pt x="4597908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694051" y="1808606"/>
              <a:ext cx="4598035" cy="868680"/>
            </a:xfrm>
            <a:custGeom>
              <a:avLst/>
              <a:gdLst/>
              <a:ahLst/>
              <a:cxnLst/>
              <a:rect l="l" t="t" r="r" b="b"/>
              <a:pathLst>
                <a:path w="4598034" h="868680">
                  <a:moveTo>
                    <a:pt x="0" y="868679"/>
                  </a:moveTo>
                  <a:lnTo>
                    <a:pt x="615188" y="0"/>
                  </a:lnTo>
                  <a:lnTo>
                    <a:pt x="4597908" y="0"/>
                  </a:lnTo>
                  <a:lnTo>
                    <a:pt x="3982720" y="868679"/>
                  </a:lnTo>
                  <a:lnTo>
                    <a:pt x="0" y="868679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635502" y="1916429"/>
              <a:ext cx="2737485" cy="500380"/>
            </a:xfrm>
            <a:custGeom>
              <a:avLst/>
              <a:gdLst/>
              <a:ahLst/>
              <a:cxnLst/>
              <a:rect l="l" t="t" r="r" b="b"/>
              <a:pathLst>
                <a:path w="2737485" h="500380">
                  <a:moveTo>
                    <a:pt x="2737104" y="0"/>
                  </a:moveTo>
                  <a:lnTo>
                    <a:pt x="0" y="0"/>
                  </a:lnTo>
                  <a:lnTo>
                    <a:pt x="0" y="499872"/>
                  </a:lnTo>
                  <a:lnTo>
                    <a:pt x="2737104" y="499872"/>
                  </a:lnTo>
                  <a:lnTo>
                    <a:pt x="2737104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5163989" y="1902206"/>
            <a:ext cx="301498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8180" marR="5080" indent="-666115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Підвищення</a:t>
            </a:r>
            <a:r>
              <a:rPr sz="1600" spc="-7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фізичної 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стійкості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261103" y="2057400"/>
            <a:ext cx="545253" cy="372110"/>
            <a:chOff x="3195827" y="2057400"/>
            <a:chExt cx="408940" cy="372110"/>
          </a:xfrm>
        </p:grpSpPr>
        <p:sp>
          <p:nvSpPr>
            <p:cNvPr id="24" name="object 24"/>
            <p:cNvSpPr/>
            <p:nvPr/>
          </p:nvSpPr>
          <p:spPr>
            <a:xfrm>
              <a:off x="3200780" y="2062352"/>
              <a:ext cx="398780" cy="361950"/>
            </a:xfrm>
            <a:custGeom>
              <a:avLst/>
              <a:gdLst/>
              <a:ahLst/>
              <a:cxnLst/>
              <a:rect l="l" t="t" r="r" b="b"/>
              <a:pathLst>
                <a:path w="398779" h="361950">
                  <a:moveTo>
                    <a:pt x="292481" y="0"/>
                  </a:moveTo>
                  <a:lnTo>
                    <a:pt x="106044" y="0"/>
                  </a:lnTo>
                  <a:lnTo>
                    <a:pt x="0" y="106045"/>
                  </a:lnTo>
                  <a:lnTo>
                    <a:pt x="0" y="255905"/>
                  </a:lnTo>
                  <a:lnTo>
                    <a:pt x="106044" y="361950"/>
                  </a:lnTo>
                  <a:lnTo>
                    <a:pt x="292481" y="361950"/>
                  </a:lnTo>
                  <a:lnTo>
                    <a:pt x="398526" y="255905"/>
                  </a:lnTo>
                  <a:lnTo>
                    <a:pt x="398526" y="106045"/>
                  </a:lnTo>
                  <a:lnTo>
                    <a:pt x="292481" y="0"/>
                  </a:lnTo>
                  <a:close/>
                </a:path>
              </a:pathLst>
            </a:custGeom>
            <a:solidFill>
              <a:srgbClr val="EB9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200780" y="2062352"/>
              <a:ext cx="398780" cy="361950"/>
            </a:xfrm>
            <a:custGeom>
              <a:avLst/>
              <a:gdLst/>
              <a:ahLst/>
              <a:cxnLst/>
              <a:rect l="l" t="t" r="r" b="b"/>
              <a:pathLst>
                <a:path w="398779" h="361950">
                  <a:moveTo>
                    <a:pt x="0" y="106045"/>
                  </a:moveTo>
                  <a:lnTo>
                    <a:pt x="106044" y="0"/>
                  </a:lnTo>
                  <a:lnTo>
                    <a:pt x="292481" y="0"/>
                  </a:lnTo>
                  <a:lnTo>
                    <a:pt x="398526" y="106045"/>
                  </a:lnTo>
                  <a:lnTo>
                    <a:pt x="398526" y="255905"/>
                  </a:lnTo>
                  <a:lnTo>
                    <a:pt x="292481" y="361950"/>
                  </a:lnTo>
                  <a:lnTo>
                    <a:pt x="106044" y="361950"/>
                  </a:lnTo>
                  <a:lnTo>
                    <a:pt x="0" y="255905"/>
                  </a:lnTo>
                  <a:lnTo>
                    <a:pt x="0" y="106045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273551" y="2133600"/>
              <a:ext cx="254000" cy="217170"/>
            </a:xfrm>
            <a:custGeom>
              <a:avLst/>
              <a:gdLst/>
              <a:ahLst/>
              <a:cxnLst/>
              <a:rect l="l" t="t" r="r" b="b"/>
              <a:pathLst>
                <a:path w="254000" h="217169">
                  <a:moveTo>
                    <a:pt x="253746" y="0"/>
                  </a:moveTo>
                  <a:lnTo>
                    <a:pt x="0" y="0"/>
                  </a:lnTo>
                  <a:lnTo>
                    <a:pt x="0" y="217170"/>
                  </a:lnTo>
                  <a:lnTo>
                    <a:pt x="253746" y="217170"/>
                  </a:lnTo>
                  <a:lnTo>
                    <a:pt x="253746" y="0"/>
                  </a:lnTo>
                  <a:close/>
                </a:path>
              </a:pathLst>
            </a:custGeom>
            <a:solidFill>
              <a:srgbClr val="EB9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4441612" y="2120392"/>
            <a:ext cx="184573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1</a:t>
            </a:r>
            <a:endParaRPr sz="1400">
              <a:latin typeface="Verdana"/>
              <a:cs typeface="Verdana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3012177" y="4397376"/>
            <a:ext cx="7053580" cy="1288415"/>
            <a:chOff x="2259132" y="4397375"/>
            <a:chExt cx="5290185" cy="1288415"/>
          </a:xfrm>
        </p:grpSpPr>
        <p:sp>
          <p:nvSpPr>
            <p:cNvPr id="29" name="object 29"/>
            <p:cNvSpPr/>
            <p:nvPr/>
          </p:nvSpPr>
          <p:spPr>
            <a:xfrm>
              <a:off x="6748652" y="4989194"/>
              <a:ext cx="795655" cy="691515"/>
            </a:xfrm>
            <a:custGeom>
              <a:avLst/>
              <a:gdLst/>
              <a:ahLst/>
              <a:cxnLst/>
              <a:rect l="l" t="t" r="r" b="b"/>
              <a:pathLst>
                <a:path w="795654" h="691514">
                  <a:moveTo>
                    <a:pt x="762380" y="0"/>
                  </a:moveTo>
                  <a:lnTo>
                    <a:pt x="741916" y="34344"/>
                  </a:lnTo>
                  <a:lnTo>
                    <a:pt x="716978" y="67384"/>
                  </a:lnTo>
                  <a:lnTo>
                    <a:pt x="687764" y="99000"/>
                  </a:lnTo>
                  <a:lnTo>
                    <a:pt x="654473" y="129074"/>
                  </a:lnTo>
                  <a:lnTo>
                    <a:pt x="617303" y="157486"/>
                  </a:lnTo>
                  <a:lnTo>
                    <a:pt x="576452" y="184118"/>
                  </a:lnTo>
                  <a:lnTo>
                    <a:pt x="532120" y="208850"/>
                  </a:lnTo>
                  <a:lnTo>
                    <a:pt x="484504" y="231563"/>
                  </a:lnTo>
                  <a:lnTo>
                    <a:pt x="433804" y="252138"/>
                  </a:lnTo>
                  <a:lnTo>
                    <a:pt x="380216" y="270457"/>
                  </a:lnTo>
                  <a:lnTo>
                    <a:pt x="323941" y="286399"/>
                  </a:lnTo>
                  <a:lnTo>
                    <a:pt x="265175" y="299846"/>
                  </a:lnTo>
                  <a:lnTo>
                    <a:pt x="265175" y="169544"/>
                  </a:lnTo>
                  <a:lnTo>
                    <a:pt x="0" y="456310"/>
                  </a:lnTo>
                  <a:lnTo>
                    <a:pt x="265175" y="690943"/>
                  </a:lnTo>
                  <a:lnTo>
                    <a:pt x="265175" y="560577"/>
                  </a:lnTo>
                  <a:lnTo>
                    <a:pt x="323748" y="547204"/>
                  </a:lnTo>
                  <a:lnTo>
                    <a:pt x="379485" y="531481"/>
                  </a:lnTo>
                  <a:lnTo>
                    <a:pt x="432267" y="513542"/>
                  </a:lnTo>
                  <a:lnTo>
                    <a:pt x="481977" y="493524"/>
                  </a:lnTo>
                  <a:lnTo>
                    <a:pt x="528494" y="471558"/>
                  </a:lnTo>
                  <a:lnTo>
                    <a:pt x="571701" y="447782"/>
                  </a:lnTo>
                  <a:lnTo>
                    <a:pt x="611477" y="422328"/>
                  </a:lnTo>
                  <a:lnTo>
                    <a:pt x="647706" y="395331"/>
                  </a:lnTo>
                  <a:lnTo>
                    <a:pt x="680266" y="366926"/>
                  </a:lnTo>
                  <a:lnTo>
                    <a:pt x="709041" y="337248"/>
                  </a:lnTo>
                  <a:lnTo>
                    <a:pt x="733910" y="306430"/>
                  </a:lnTo>
                  <a:lnTo>
                    <a:pt x="771456" y="241916"/>
                  </a:lnTo>
                  <a:lnTo>
                    <a:pt x="791956" y="174458"/>
                  </a:lnTo>
                  <a:lnTo>
                    <a:pt x="795515" y="139962"/>
                  </a:lnTo>
                  <a:lnTo>
                    <a:pt x="794457" y="105133"/>
                  </a:lnTo>
                  <a:lnTo>
                    <a:pt x="788660" y="70107"/>
                  </a:lnTo>
                  <a:lnTo>
                    <a:pt x="778008" y="35018"/>
                  </a:lnTo>
                  <a:lnTo>
                    <a:pt x="762380" y="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748652" y="4402455"/>
              <a:ext cx="795655" cy="717550"/>
            </a:xfrm>
            <a:custGeom>
              <a:avLst/>
              <a:gdLst/>
              <a:ahLst/>
              <a:cxnLst/>
              <a:rect l="l" t="t" r="r" b="b"/>
              <a:pathLst>
                <a:path w="795654" h="717550">
                  <a:moveTo>
                    <a:pt x="0" y="0"/>
                  </a:moveTo>
                  <a:lnTo>
                    <a:pt x="0" y="260731"/>
                  </a:lnTo>
                  <a:lnTo>
                    <a:pt x="59378" y="261982"/>
                  </a:lnTo>
                  <a:lnTo>
                    <a:pt x="117571" y="265679"/>
                  </a:lnTo>
                  <a:lnTo>
                    <a:pt x="174423" y="271732"/>
                  </a:lnTo>
                  <a:lnTo>
                    <a:pt x="229781" y="280054"/>
                  </a:lnTo>
                  <a:lnTo>
                    <a:pt x="283492" y="290555"/>
                  </a:lnTo>
                  <a:lnTo>
                    <a:pt x="335401" y="303149"/>
                  </a:lnTo>
                  <a:lnTo>
                    <a:pt x="385355" y="317745"/>
                  </a:lnTo>
                  <a:lnTo>
                    <a:pt x="433200" y="334257"/>
                  </a:lnTo>
                  <a:lnTo>
                    <a:pt x="478783" y="352595"/>
                  </a:lnTo>
                  <a:lnTo>
                    <a:pt x="521949" y="372671"/>
                  </a:lnTo>
                  <a:lnTo>
                    <a:pt x="562546" y="394398"/>
                  </a:lnTo>
                  <a:lnTo>
                    <a:pt x="600419" y="417686"/>
                  </a:lnTo>
                  <a:lnTo>
                    <a:pt x="635414" y="442448"/>
                  </a:lnTo>
                  <a:lnTo>
                    <a:pt x="667379" y="468596"/>
                  </a:lnTo>
                  <a:lnTo>
                    <a:pt x="696158" y="496040"/>
                  </a:lnTo>
                  <a:lnTo>
                    <a:pt x="721599" y="524692"/>
                  </a:lnTo>
                  <a:lnTo>
                    <a:pt x="761851" y="585270"/>
                  </a:lnTo>
                  <a:lnTo>
                    <a:pt x="786903" y="649621"/>
                  </a:lnTo>
                  <a:lnTo>
                    <a:pt x="795527" y="717042"/>
                  </a:lnTo>
                  <a:lnTo>
                    <a:pt x="795527" y="456311"/>
                  </a:lnTo>
                  <a:lnTo>
                    <a:pt x="786903" y="388890"/>
                  </a:lnTo>
                  <a:lnTo>
                    <a:pt x="761851" y="324539"/>
                  </a:lnTo>
                  <a:lnTo>
                    <a:pt x="721599" y="263961"/>
                  </a:lnTo>
                  <a:lnTo>
                    <a:pt x="696158" y="235309"/>
                  </a:lnTo>
                  <a:lnTo>
                    <a:pt x="667379" y="207865"/>
                  </a:lnTo>
                  <a:lnTo>
                    <a:pt x="635414" y="181717"/>
                  </a:lnTo>
                  <a:lnTo>
                    <a:pt x="600419" y="156955"/>
                  </a:lnTo>
                  <a:lnTo>
                    <a:pt x="562546" y="133667"/>
                  </a:lnTo>
                  <a:lnTo>
                    <a:pt x="521949" y="111940"/>
                  </a:lnTo>
                  <a:lnTo>
                    <a:pt x="478783" y="91864"/>
                  </a:lnTo>
                  <a:lnTo>
                    <a:pt x="433200" y="73526"/>
                  </a:lnTo>
                  <a:lnTo>
                    <a:pt x="385355" y="57014"/>
                  </a:lnTo>
                  <a:lnTo>
                    <a:pt x="335401" y="42418"/>
                  </a:lnTo>
                  <a:lnTo>
                    <a:pt x="283492" y="29824"/>
                  </a:lnTo>
                  <a:lnTo>
                    <a:pt x="229781" y="19323"/>
                  </a:lnTo>
                  <a:lnTo>
                    <a:pt x="174423" y="11001"/>
                  </a:lnTo>
                  <a:lnTo>
                    <a:pt x="117571" y="4948"/>
                  </a:lnTo>
                  <a:lnTo>
                    <a:pt x="59378" y="12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22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748652" y="4402455"/>
              <a:ext cx="795655" cy="1278255"/>
            </a:xfrm>
            <a:custGeom>
              <a:avLst/>
              <a:gdLst/>
              <a:ahLst/>
              <a:cxnLst/>
              <a:rect l="l" t="t" r="r" b="b"/>
              <a:pathLst>
                <a:path w="795654" h="1278254">
                  <a:moveTo>
                    <a:pt x="795527" y="717042"/>
                  </a:moveTo>
                  <a:lnTo>
                    <a:pt x="786903" y="649621"/>
                  </a:lnTo>
                  <a:lnTo>
                    <a:pt x="761851" y="585270"/>
                  </a:lnTo>
                  <a:lnTo>
                    <a:pt x="721599" y="524692"/>
                  </a:lnTo>
                  <a:lnTo>
                    <a:pt x="696158" y="496040"/>
                  </a:lnTo>
                  <a:lnTo>
                    <a:pt x="667379" y="468596"/>
                  </a:lnTo>
                  <a:lnTo>
                    <a:pt x="635414" y="442448"/>
                  </a:lnTo>
                  <a:lnTo>
                    <a:pt x="600419" y="417686"/>
                  </a:lnTo>
                  <a:lnTo>
                    <a:pt x="562546" y="394398"/>
                  </a:lnTo>
                  <a:lnTo>
                    <a:pt x="521949" y="372671"/>
                  </a:lnTo>
                  <a:lnTo>
                    <a:pt x="478783" y="352595"/>
                  </a:lnTo>
                  <a:lnTo>
                    <a:pt x="433200" y="334257"/>
                  </a:lnTo>
                  <a:lnTo>
                    <a:pt x="385355" y="317745"/>
                  </a:lnTo>
                  <a:lnTo>
                    <a:pt x="335401" y="303149"/>
                  </a:lnTo>
                  <a:lnTo>
                    <a:pt x="283492" y="290555"/>
                  </a:lnTo>
                  <a:lnTo>
                    <a:pt x="229781" y="280054"/>
                  </a:lnTo>
                  <a:lnTo>
                    <a:pt x="174423" y="271732"/>
                  </a:lnTo>
                  <a:lnTo>
                    <a:pt x="117571" y="265679"/>
                  </a:lnTo>
                  <a:lnTo>
                    <a:pt x="59378" y="261982"/>
                  </a:lnTo>
                  <a:lnTo>
                    <a:pt x="0" y="260731"/>
                  </a:lnTo>
                  <a:lnTo>
                    <a:pt x="0" y="0"/>
                  </a:lnTo>
                  <a:lnTo>
                    <a:pt x="59378" y="1251"/>
                  </a:lnTo>
                  <a:lnTo>
                    <a:pt x="117571" y="4948"/>
                  </a:lnTo>
                  <a:lnTo>
                    <a:pt x="174423" y="11001"/>
                  </a:lnTo>
                  <a:lnTo>
                    <a:pt x="229781" y="19323"/>
                  </a:lnTo>
                  <a:lnTo>
                    <a:pt x="283492" y="29824"/>
                  </a:lnTo>
                  <a:lnTo>
                    <a:pt x="335401" y="42418"/>
                  </a:lnTo>
                  <a:lnTo>
                    <a:pt x="385355" y="57014"/>
                  </a:lnTo>
                  <a:lnTo>
                    <a:pt x="433200" y="73526"/>
                  </a:lnTo>
                  <a:lnTo>
                    <a:pt x="478783" y="91864"/>
                  </a:lnTo>
                  <a:lnTo>
                    <a:pt x="521949" y="111940"/>
                  </a:lnTo>
                  <a:lnTo>
                    <a:pt x="562546" y="133667"/>
                  </a:lnTo>
                  <a:lnTo>
                    <a:pt x="600419" y="156955"/>
                  </a:lnTo>
                  <a:lnTo>
                    <a:pt x="635414" y="181717"/>
                  </a:lnTo>
                  <a:lnTo>
                    <a:pt x="667379" y="207865"/>
                  </a:lnTo>
                  <a:lnTo>
                    <a:pt x="696158" y="235309"/>
                  </a:lnTo>
                  <a:lnTo>
                    <a:pt x="721599" y="263961"/>
                  </a:lnTo>
                  <a:lnTo>
                    <a:pt x="761851" y="324539"/>
                  </a:lnTo>
                  <a:lnTo>
                    <a:pt x="786903" y="388890"/>
                  </a:lnTo>
                  <a:lnTo>
                    <a:pt x="795527" y="456311"/>
                  </a:lnTo>
                  <a:lnTo>
                    <a:pt x="795527" y="717042"/>
                  </a:lnTo>
                  <a:lnTo>
                    <a:pt x="785777" y="788417"/>
                  </a:lnTo>
                  <a:lnTo>
                    <a:pt x="757362" y="856799"/>
                  </a:lnTo>
                  <a:lnTo>
                    <a:pt x="736547" y="889550"/>
                  </a:lnTo>
                  <a:lnTo>
                    <a:pt x="711537" y="921172"/>
                  </a:lnTo>
                  <a:lnTo>
                    <a:pt x="682488" y="951537"/>
                  </a:lnTo>
                  <a:lnTo>
                    <a:pt x="649557" y="980519"/>
                  </a:lnTo>
                  <a:lnTo>
                    <a:pt x="612901" y="1007990"/>
                  </a:lnTo>
                  <a:lnTo>
                    <a:pt x="572676" y="1033823"/>
                  </a:lnTo>
                  <a:lnTo>
                    <a:pt x="529040" y="1057892"/>
                  </a:lnTo>
                  <a:lnTo>
                    <a:pt x="482149" y="1080069"/>
                  </a:lnTo>
                  <a:lnTo>
                    <a:pt x="432160" y="1100227"/>
                  </a:lnTo>
                  <a:lnTo>
                    <a:pt x="379231" y="1118239"/>
                  </a:lnTo>
                  <a:lnTo>
                    <a:pt x="323517" y="1133978"/>
                  </a:lnTo>
                  <a:lnTo>
                    <a:pt x="265175" y="1147318"/>
                  </a:lnTo>
                  <a:lnTo>
                    <a:pt x="265175" y="1277683"/>
                  </a:lnTo>
                  <a:lnTo>
                    <a:pt x="0" y="1043051"/>
                  </a:lnTo>
                  <a:lnTo>
                    <a:pt x="265175" y="756285"/>
                  </a:lnTo>
                  <a:lnTo>
                    <a:pt x="265175" y="886587"/>
                  </a:lnTo>
                  <a:lnTo>
                    <a:pt x="323941" y="873139"/>
                  </a:lnTo>
                  <a:lnTo>
                    <a:pt x="380216" y="857197"/>
                  </a:lnTo>
                  <a:lnTo>
                    <a:pt x="433804" y="838878"/>
                  </a:lnTo>
                  <a:lnTo>
                    <a:pt x="484504" y="818303"/>
                  </a:lnTo>
                  <a:lnTo>
                    <a:pt x="532120" y="795590"/>
                  </a:lnTo>
                  <a:lnTo>
                    <a:pt x="576452" y="770858"/>
                  </a:lnTo>
                  <a:lnTo>
                    <a:pt x="617303" y="744226"/>
                  </a:lnTo>
                  <a:lnTo>
                    <a:pt x="654473" y="715814"/>
                  </a:lnTo>
                  <a:lnTo>
                    <a:pt x="687764" y="685740"/>
                  </a:lnTo>
                  <a:lnTo>
                    <a:pt x="716978" y="654124"/>
                  </a:lnTo>
                  <a:lnTo>
                    <a:pt x="741916" y="621084"/>
                  </a:lnTo>
                  <a:lnTo>
                    <a:pt x="762380" y="586740"/>
                  </a:lnTo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263894" y="4704334"/>
              <a:ext cx="423545" cy="887094"/>
            </a:xfrm>
            <a:custGeom>
              <a:avLst/>
              <a:gdLst/>
              <a:ahLst/>
              <a:cxnLst/>
              <a:rect l="l" t="t" r="r" b="b"/>
              <a:pathLst>
                <a:path w="423544" h="887095">
                  <a:moveTo>
                    <a:pt x="139072" y="0"/>
                  </a:moveTo>
                  <a:lnTo>
                    <a:pt x="32011" y="229616"/>
                  </a:lnTo>
                  <a:lnTo>
                    <a:pt x="16320" y="269701"/>
                  </a:lnTo>
                  <a:lnTo>
                    <a:pt x="5818" y="311156"/>
                  </a:lnTo>
                  <a:lnTo>
                    <a:pt x="410" y="353679"/>
                  </a:lnTo>
                  <a:lnTo>
                    <a:pt x="0" y="396972"/>
                  </a:lnTo>
                  <a:lnTo>
                    <a:pt x="4492" y="440734"/>
                  </a:lnTo>
                  <a:lnTo>
                    <a:pt x="13793" y="484666"/>
                  </a:lnTo>
                  <a:lnTo>
                    <a:pt x="27805" y="528469"/>
                  </a:lnTo>
                  <a:lnTo>
                    <a:pt x="46434" y="571842"/>
                  </a:lnTo>
                  <a:lnTo>
                    <a:pt x="69585" y="614486"/>
                  </a:lnTo>
                  <a:lnTo>
                    <a:pt x="97161" y="656101"/>
                  </a:lnTo>
                  <a:lnTo>
                    <a:pt x="129068" y="696388"/>
                  </a:lnTo>
                  <a:lnTo>
                    <a:pt x="165211" y="735047"/>
                  </a:lnTo>
                  <a:lnTo>
                    <a:pt x="205493" y="771779"/>
                  </a:lnTo>
                  <a:lnTo>
                    <a:pt x="151899" y="886599"/>
                  </a:lnTo>
                  <a:lnTo>
                    <a:pt x="423298" y="761619"/>
                  </a:lnTo>
                  <a:lnTo>
                    <a:pt x="366021" y="427355"/>
                  </a:lnTo>
                  <a:lnTo>
                    <a:pt x="312554" y="542163"/>
                  </a:lnTo>
                  <a:lnTo>
                    <a:pt x="272272" y="505431"/>
                  </a:lnTo>
                  <a:lnTo>
                    <a:pt x="236129" y="466772"/>
                  </a:lnTo>
                  <a:lnTo>
                    <a:pt x="204222" y="426485"/>
                  </a:lnTo>
                  <a:lnTo>
                    <a:pt x="176646" y="384870"/>
                  </a:lnTo>
                  <a:lnTo>
                    <a:pt x="153495" y="342226"/>
                  </a:lnTo>
                  <a:lnTo>
                    <a:pt x="134866" y="298853"/>
                  </a:lnTo>
                  <a:lnTo>
                    <a:pt x="120854" y="255050"/>
                  </a:lnTo>
                  <a:lnTo>
                    <a:pt x="111553" y="211118"/>
                  </a:lnTo>
                  <a:lnTo>
                    <a:pt x="107061" y="167356"/>
                  </a:lnTo>
                  <a:lnTo>
                    <a:pt x="107471" y="124063"/>
                  </a:lnTo>
                  <a:lnTo>
                    <a:pt x="112879" y="81540"/>
                  </a:lnTo>
                  <a:lnTo>
                    <a:pt x="123381" y="40085"/>
                  </a:lnTo>
                  <a:lnTo>
                    <a:pt x="139072" y="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371343" y="4478693"/>
              <a:ext cx="744220" cy="351155"/>
            </a:xfrm>
            <a:custGeom>
              <a:avLst/>
              <a:gdLst/>
              <a:ahLst/>
              <a:cxnLst/>
              <a:rect l="l" t="t" r="r" b="b"/>
              <a:pathLst>
                <a:path w="744219" h="351154">
                  <a:moveTo>
                    <a:pt x="428832" y="0"/>
                  </a:moveTo>
                  <a:lnTo>
                    <a:pt x="379342" y="3172"/>
                  </a:lnTo>
                  <a:lnTo>
                    <a:pt x="331771" y="10273"/>
                  </a:lnTo>
                  <a:lnTo>
                    <a:pt x="286363" y="21162"/>
                  </a:lnTo>
                  <a:lnTo>
                    <a:pt x="243366" y="35698"/>
                  </a:lnTo>
                  <a:lnTo>
                    <a:pt x="203025" y="53740"/>
                  </a:lnTo>
                  <a:lnTo>
                    <a:pt x="165585" y="75149"/>
                  </a:lnTo>
                  <a:lnTo>
                    <a:pt x="131293" y="99783"/>
                  </a:lnTo>
                  <a:lnTo>
                    <a:pt x="100393" y="127502"/>
                  </a:lnTo>
                  <a:lnTo>
                    <a:pt x="73131" y="158166"/>
                  </a:lnTo>
                  <a:lnTo>
                    <a:pt x="49754" y="191634"/>
                  </a:lnTo>
                  <a:lnTo>
                    <a:pt x="30506" y="227765"/>
                  </a:lnTo>
                  <a:lnTo>
                    <a:pt x="15634" y="266420"/>
                  </a:lnTo>
                  <a:lnTo>
                    <a:pt x="5384" y="307456"/>
                  </a:lnTo>
                  <a:lnTo>
                    <a:pt x="0" y="350735"/>
                  </a:lnTo>
                  <a:lnTo>
                    <a:pt x="32924" y="322668"/>
                  </a:lnTo>
                  <a:lnTo>
                    <a:pt x="69010" y="298244"/>
                  </a:lnTo>
                  <a:lnTo>
                    <a:pt x="107951" y="277489"/>
                  </a:lnTo>
                  <a:lnTo>
                    <a:pt x="149440" y="260427"/>
                  </a:lnTo>
                  <a:lnTo>
                    <a:pt x="193171" y="247082"/>
                  </a:lnTo>
                  <a:lnTo>
                    <a:pt x="238837" y="237478"/>
                  </a:lnTo>
                  <a:lnTo>
                    <a:pt x="286130" y="231641"/>
                  </a:lnTo>
                  <a:lnTo>
                    <a:pt x="334746" y="229594"/>
                  </a:lnTo>
                  <a:lnTo>
                    <a:pt x="384377" y="231363"/>
                  </a:lnTo>
                  <a:lnTo>
                    <a:pt x="434717" y="236970"/>
                  </a:lnTo>
                  <a:lnTo>
                    <a:pt x="485459" y="246442"/>
                  </a:lnTo>
                  <a:lnTo>
                    <a:pt x="536296" y="259802"/>
                  </a:lnTo>
                  <a:lnTo>
                    <a:pt x="586923" y="277074"/>
                  </a:lnTo>
                  <a:lnTo>
                    <a:pt x="637032" y="298284"/>
                  </a:lnTo>
                  <a:lnTo>
                    <a:pt x="744219" y="68668"/>
                  </a:lnTo>
                  <a:lnTo>
                    <a:pt x="705641" y="52031"/>
                  </a:lnTo>
                  <a:lnTo>
                    <a:pt x="666384" y="37585"/>
                  </a:lnTo>
                  <a:lnTo>
                    <a:pt x="626580" y="25377"/>
                  </a:lnTo>
                  <a:lnTo>
                    <a:pt x="586358" y="15455"/>
                  </a:lnTo>
                  <a:lnTo>
                    <a:pt x="532586" y="6000"/>
                  </a:lnTo>
                  <a:lnTo>
                    <a:pt x="479996" y="895"/>
                  </a:lnTo>
                  <a:lnTo>
                    <a:pt x="428832" y="0"/>
                  </a:lnTo>
                  <a:close/>
                </a:path>
              </a:pathLst>
            </a:custGeom>
            <a:solidFill>
              <a:srgbClr val="522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263894" y="4478640"/>
              <a:ext cx="852169" cy="1112520"/>
            </a:xfrm>
            <a:custGeom>
              <a:avLst/>
              <a:gdLst/>
              <a:ahLst/>
              <a:cxnLst/>
              <a:rect l="l" t="t" r="r" b="b"/>
              <a:pathLst>
                <a:path w="852169" h="1112520">
                  <a:moveTo>
                    <a:pt x="139072" y="225693"/>
                  </a:moveTo>
                  <a:lnTo>
                    <a:pt x="123381" y="265778"/>
                  </a:lnTo>
                  <a:lnTo>
                    <a:pt x="112879" y="307233"/>
                  </a:lnTo>
                  <a:lnTo>
                    <a:pt x="107471" y="349756"/>
                  </a:lnTo>
                  <a:lnTo>
                    <a:pt x="107061" y="393049"/>
                  </a:lnTo>
                  <a:lnTo>
                    <a:pt x="111553" y="436811"/>
                  </a:lnTo>
                  <a:lnTo>
                    <a:pt x="120854" y="480743"/>
                  </a:lnTo>
                  <a:lnTo>
                    <a:pt x="134866" y="524546"/>
                  </a:lnTo>
                  <a:lnTo>
                    <a:pt x="153495" y="567919"/>
                  </a:lnTo>
                  <a:lnTo>
                    <a:pt x="176646" y="610563"/>
                  </a:lnTo>
                  <a:lnTo>
                    <a:pt x="204222" y="652178"/>
                  </a:lnTo>
                  <a:lnTo>
                    <a:pt x="236129" y="692465"/>
                  </a:lnTo>
                  <a:lnTo>
                    <a:pt x="272272" y="731124"/>
                  </a:lnTo>
                  <a:lnTo>
                    <a:pt x="312554" y="767856"/>
                  </a:lnTo>
                  <a:lnTo>
                    <a:pt x="366021" y="653048"/>
                  </a:lnTo>
                  <a:lnTo>
                    <a:pt x="423298" y="987312"/>
                  </a:lnTo>
                  <a:lnTo>
                    <a:pt x="151899" y="1112292"/>
                  </a:lnTo>
                  <a:lnTo>
                    <a:pt x="205493" y="997472"/>
                  </a:lnTo>
                  <a:lnTo>
                    <a:pt x="165211" y="960740"/>
                  </a:lnTo>
                  <a:lnTo>
                    <a:pt x="129068" y="922081"/>
                  </a:lnTo>
                  <a:lnTo>
                    <a:pt x="97161" y="881794"/>
                  </a:lnTo>
                  <a:lnTo>
                    <a:pt x="69585" y="840179"/>
                  </a:lnTo>
                  <a:lnTo>
                    <a:pt x="46434" y="797535"/>
                  </a:lnTo>
                  <a:lnTo>
                    <a:pt x="27805" y="754162"/>
                  </a:lnTo>
                  <a:lnTo>
                    <a:pt x="13793" y="710359"/>
                  </a:lnTo>
                  <a:lnTo>
                    <a:pt x="4492" y="666427"/>
                  </a:lnTo>
                  <a:lnTo>
                    <a:pt x="0" y="622665"/>
                  </a:lnTo>
                  <a:lnTo>
                    <a:pt x="410" y="579372"/>
                  </a:lnTo>
                  <a:lnTo>
                    <a:pt x="5818" y="536849"/>
                  </a:lnTo>
                  <a:lnTo>
                    <a:pt x="16320" y="495394"/>
                  </a:lnTo>
                  <a:lnTo>
                    <a:pt x="32011" y="455309"/>
                  </a:lnTo>
                  <a:lnTo>
                    <a:pt x="139072" y="225693"/>
                  </a:lnTo>
                  <a:lnTo>
                    <a:pt x="158276" y="190127"/>
                  </a:lnTo>
                  <a:lnTo>
                    <a:pt x="181220" y="157422"/>
                  </a:lnTo>
                  <a:lnTo>
                    <a:pt x="207652" y="127635"/>
                  </a:lnTo>
                  <a:lnTo>
                    <a:pt x="237321" y="100820"/>
                  </a:lnTo>
                  <a:lnTo>
                    <a:pt x="269975" y="77033"/>
                  </a:lnTo>
                  <a:lnTo>
                    <a:pt x="305362" y="56331"/>
                  </a:lnTo>
                  <a:lnTo>
                    <a:pt x="343231" y="38768"/>
                  </a:lnTo>
                  <a:lnTo>
                    <a:pt x="383331" y="24401"/>
                  </a:lnTo>
                  <a:lnTo>
                    <a:pt x="425409" y="13285"/>
                  </a:lnTo>
                  <a:lnTo>
                    <a:pt x="469215" y="5476"/>
                  </a:lnTo>
                  <a:lnTo>
                    <a:pt x="514497" y="1029"/>
                  </a:lnTo>
                  <a:lnTo>
                    <a:pt x="561004" y="0"/>
                  </a:lnTo>
                  <a:lnTo>
                    <a:pt x="608483" y="2444"/>
                  </a:lnTo>
                  <a:lnTo>
                    <a:pt x="656683" y="8418"/>
                  </a:lnTo>
                  <a:lnTo>
                    <a:pt x="705354" y="17977"/>
                  </a:lnTo>
                  <a:lnTo>
                    <a:pt x="754242" y="31177"/>
                  </a:lnTo>
                  <a:lnTo>
                    <a:pt x="803098" y="48073"/>
                  </a:lnTo>
                  <a:lnTo>
                    <a:pt x="851669" y="68721"/>
                  </a:lnTo>
                  <a:lnTo>
                    <a:pt x="744481" y="298337"/>
                  </a:lnTo>
                  <a:lnTo>
                    <a:pt x="694372" y="277127"/>
                  </a:lnTo>
                  <a:lnTo>
                    <a:pt x="643746" y="259854"/>
                  </a:lnTo>
                  <a:lnTo>
                    <a:pt x="592908" y="246494"/>
                  </a:lnTo>
                  <a:lnTo>
                    <a:pt x="542167" y="237023"/>
                  </a:lnTo>
                  <a:lnTo>
                    <a:pt x="491827" y="231415"/>
                  </a:lnTo>
                  <a:lnTo>
                    <a:pt x="442196" y="229647"/>
                  </a:lnTo>
                  <a:lnTo>
                    <a:pt x="393580" y="231693"/>
                  </a:lnTo>
                  <a:lnTo>
                    <a:pt x="346286" y="237531"/>
                  </a:lnTo>
                  <a:lnTo>
                    <a:pt x="300620" y="247134"/>
                  </a:lnTo>
                  <a:lnTo>
                    <a:pt x="256890" y="260479"/>
                  </a:lnTo>
                  <a:lnTo>
                    <a:pt x="215401" y="277541"/>
                  </a:lnTo>
                  <a:lnTo>
                    <a:pt x="176460" y="298297"/>
                  </a:lnTo>
                  <a:lnTo>
                    <a:pt x="140374" y="322720"/>
                  </a:lnTo>
                  <a:lnTo>
                    <a:pt x="107449" y="350788"/>
                  </a:lnTo>
                </a:path>
              </a:pathLst>
            </a:custGeom>
            <a:ln w="9524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6680707" y="5197984"/>
            <a:ext cx="2489200" cy="752475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35" algn="ctr">
              <a:lnSpc>
                <a:spcPts val="1910"/>
              </a:lnSpc>
            </a:pP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розробка</a:t>
            </a:r>
            <a:endParaRPr sz="16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багаточисельних</a:t>
            </a:r>
            <a:endParaRPr sz="16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емульсій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601212" y="5162930"/>
            <a:ext cx="2976033" cy="981679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6985" rIns="0" bIns="0" rtlCol="0">
            <a:spAutoFit/>
          </a:bodyPr>
          <a:lstStyle/>
          <a:p>
            <a:pPr marL="292100" marR="284480" indent="-635" algn="ctr">
              <a:lnSpc>
                <a:spcPts val="1920"/>
              </a:lnSpc>
              <a:spcBef>
                <a:spcPts val="55"/>
              </a:spcBef>
            </a:pP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введення 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гідрофільних  розчинників,  солюбілі</a:t>
            </a:r>
            <a:r>
              <a:rPr sz="1600" spc="-10" dirty="0">
                <a:solidFill>
                  <a:srgbClr val="663300"/>
                </a:solidFill>
                <a:latin typeface="Verdana"/>
                <a:cs typeface="Verdana"/>
              </a:rPr>
              <a:t>з</a:t>
            </a: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а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т</a:t>
            </a: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орів 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та ін.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572343" y="4107053"/>
            <a:ext cx="7108613" cy="951230"/>
            <a:chOff x="1929257" y="4107053"/>
            <a:chExt cx="5331460" cy="951230"/>
          </a:xfrm>
        </p:grpSpPr>
        <p:sp>
          <p:nvSpPr>
            <p:cNvPr id="38" name="object 38"/>
            <p:cNvSpPr/>
            <p:nvPr/>
          </p:nvSpPr>
          <p:spPr>
            <a:xfrm>
              <a:off x="1934337" y="4112133"/>
              <a:ext cx="1339850" cy="146685"/>
            </a:xfrm>
            <a:custGeom>
              <a:avLst/>
              <a:gdLst/>
              <a:ahLst/>
              <a:cxnLst/>
              <a:rect l="l" t="t" r="r" b="b"/>
              <a:pathLst>
                <a:path w="1339850" h="146685">
                  <a:moveTo>
                    <a:pt x="41859" y="36588"/>
                  </a:moveTo>
                  <a:lnTo>
                    <a:pt x="0" y="36588"/>
                  </a:lnTo>
                  <a:lnTo>
                    <a:pt x="0" y="109728"/>
                  </a:lnTo>
                  <a:lnTo>
                    <a:pt x="41859" y="109728"/>
                  </a:lnTo>
                  <a:lnTo>
                    <a:pt x="41859" y="36588"/>
                  </a:lnTo>
                  <a:close/>
                </a:path>
                <a:path w="1339850" h="146685">
                  <a:moveTo>
                    <a:pt x="167411" y="36588"/>
                  </a:moveTo>
                  <a:lnTo>
                    <a:pt x="83693" y="36588"/>
                  </a:lnTo>
                  <a:lnTo>
                    <a:pt x="83693" y="109728"/>
                  </a:lnTo>
                  <a:lnTo>
                    <a:pt x="167411" y="109728"/>
                  </a:lnTo>
                  <a:lnTo>
                    <a:pt x="167411" y="36588"/>
                  </a:lnTo>
                  <a:close/>
                </a:path>
                <a:path w="1339850" h="146685">
                  <a:moveTo>
                    <a:pt x="1339596" y="73152"/>
                  </a:moveTo>
                  <a:lnTo>
                    <a:pt x="1004697" y="0"/>
                  </a:lnTo>
                  <a:lnTo>
                    <a:pt x="1004697" y="36576"/>
                  </a:lnTo>
                  <a:lnTo>
                    <a:pt x="209296" y="36576"/>
                  </a:lnTo>
                  <a:lnTo>
                    <a:pt x="209296" y="109728"/>
                  </a:lnTo>
                  <a:lnTo>
                    <a:pt x="1004697" y="109728"/>
                  </a:lnTo>
                  <a:lnTo>
                    <a:pt x="1004697" y="146304"/>
                  </a:lnTo>
                  <a:lnTo>
                    <a:pt x="1339596" y="73152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934337" y="4112133"/>
              <a:ext cx="1339850" cy="146685"/>
            </a:xfrm>
            <a:custGeom>
              <a:avLst/>
              <a:gdLst/>
              <a:ahLst/>
              <a:cxnLst/>
              <a:rect l="l" t="t" r="r" b="b"/>
              <a:pathLst>
                <a:path w="1339850" h="146685">
                  <a:moveTo>
                    <a:pt x="1004696" y="0"/>
                  </a:moveTo>
                  <a:lnTo>
                    <a:pt x="1004696" y="36576"/>
                  </a:lnTo>
                  <a:lnTo>
                    <a:pt x="209295" y="36576"/>
                  </a:lnTo>
                  <a:lnTo>
                    <a:pt x="209295" y="109728"/>
                  </a:lnTo>
                  <a:lnTo>
                    <a:pt x="1004696" y="109728"/>
                  </a:lnTo>
                  <a:lnTo>
                    <a:pt x="1004696" y="146304"/>
                  </a:lnTo>
                  <a:lnTo>
                    <a:pt x="1339596" y="73152"/>
                  </a:lnTo>
                  <a:lnTo>
                    <a:pt x="1004696" y="0"/>
                  </a:lnTo>
                  <a:close/>
                </a:path>
                <a:path w="1339850" h="146685">
                  <a:moveTo>
                    <a:pt x="83693" y="109728"/>
                  </a:moveTo>
                  <a:lnTo>
                    <a:pt x="167417" y="109728"/>
                  </a:lnTo>
                  <a:lnTo>
                    <a:pt x="167417" y="36576"/>
                  </a:lnTo>
                  <a:lnTo>
                    <a:pt x="83693" y="36576"/>
                  </a:lnTo>
                  <a:lnTo>
                    <a:pt x="83693" y="109728"/>
                  </a:lnTo>
                  <a:close/>
                </a:path>
                <a:path w="1339850" h="146685">
                  <a:moveTo>
                    <a:pt x="0" y="109728"/>
                  </a:moveTo>
                  <a:lnTo>
                    <a:pt x="41861" y="109728"/>
                  </a:lnTo>
                  <a:lnTo>
                    <a:pt x="41861" y="36576"/>
                  </a:lnTo>
                  <a:lnTo>
                    <a:pt x="0" y="36576"/>
                  </a:lnTo>
                  <a:lnTo>
                    <a:pt x="0" y="109728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658237" y="4185285"/>
              <a:ext cx="4597400" cy="868044"/>
            </a:xfrm>
            <a:custGeom>
              <a:avLst/>
              <a:gdLst/>
              <a:ahLst/>
              <a:cxnLst/>
              <a:rect l="l" t="t" r="r" b="b"/>
              <a:pathLst>
                <a:path w="4597400" h="868045">
                  <a:moveTo>
                    <a:pt x="4597145" y="0"/>
                  </a:moveTo>
                  <a:lnTo>
                    <a:pt x="614552" y="0"/>
                  </a:lnTo>
                  <a:lnTo>
                    <a:pt x="0" y="867917"/>
                  </a:lnTo>
                  <a:lnTo>
                    <a:pt x="3982592" y="867917"/>
                  </a:lnTo>
                  <a:lnTo>
                    <a:pt x="4597145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658237" y="4185285"/>
              <a:ext cx="4597400" cy="868044"/>
            </a:xfrm>
            <a:custGeom>
              <a:avLst/>
              <a:gdLst/>
              <a:ahLst/>
              <a:cxnLst/>
              <a:rect l="l" t="t" r="r" b="b"/>
              <a:pathLst>
                <a:path w="4597400" h="868045">
                  <a:moveTo>
                    <a:pt x="0" y="867917"/>
                  </a:moveTo>
                  <a:lnTo>
                    <a:pt x="614552" y="0"/>
                  </a:lnTo>
                  <a:lnTo>
                    <a:pt x="4597145" y="0"/>
                  </a:lnTo>
                  <a:lnTo>
                    <a:pt x="3982592" y="867917"/>
                  </a:lnTo>
                  <a:lnTo>
                    <a:pt x="0" y="867917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708654" y="4221480"/>
              <a:ext cx="2807970" cy="769620"/>
            </a:xfrm>
            <a:custGeom>
              <a:avLst/>
              <a:gdLst/>
              <a:ahLst/>
              <a:cxnLst/>
              <a:rect l="l" t="t" r="r" b="b"/>
              <a:pathLst>
                <a:path w="2807970" h="769620">
                  <a:moveTo>
                    <a:pt x="2807970" y="0"/>
                  </a:moveTo>
                  <a:lnTo>
                    <a:pt x="0" y="0"/>
                  </a:lnTo>
                  <a:lnTo>
                    <a:pt x="0" y="769620"/>
                  </a:lnTo>
                  <a:lnTo>
                    <a:pt x="2807970" y="769620"/>
                  </a:lnTo>
                  <a:lnTo>
                    <a:pt x="2807970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5404443" y="4207256"/>
            <a:ext cx="2825327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001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Пролонгування </a:t>
            </a: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дії 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лікарських</a:t>
            </a:r>
            <a:r>
              <a:rPr sz="1600" spc="-6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речовин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4214368" y="4435602"/>
            <a:ext cx="542712" cy="372110"/>
            <a:chOff x="3160776" y="4435602"/>
            <a:chExt cx="407034" cy="372110"/>
          </a:xfrm>
        </p:grpSpPr>
        <p:sp>
          <p:nvSpPr>
            <p:cNvPr id="45" name="object 45"/>
            <p:cNvSpPr/>
            <p:nvPr/>
          </p:nvSpPr>
          <p:spPr>
            <a:xfrm>
              <a:off x="3165729" y="4440555"/>
              <a:ext cx="397510" cy="361950"/>
            </a:xfrm>
            <a:custGeom>
              <a:avLst/>
              <a:gdLst/>
              <a:ahLst/>
              <a:cxnLst/>
              <a:rect l="l" t="t" r="r" b="b"/>
              <a:pathLst>
                <a:path w="397510" h="361950">
                  <a:moveTo>
                    <a:pt x="290956" y="0"/>
                  </a:moveTo>
                  <a:lnTo>
                    <a:pt x="106044" y="0"/>
                  </a:lnTo>
                  <a:lnTo>
                    <a:pt x="0" y="106045"/>
                  </a:lnTo>
                  <a:lnTo>
                    <a:pt x="0" y="255905"/>
                  </a:lnTo>
                  <a:lnTo>
                    <a:pt x="106044" y="361950"/>
                  </a:lnTo>
                  <a:lnTo>
                    <a:pt x="290956" y="361950"/>
                  </a:lnTo>
                  <a:lnTo>
                    <a:pt x="397001" y="255905"/>
                  </a:lnTo>
                  <a:lnTo>
                    <a:pt x="397001" y="106045"/>
                  </a:lnTo>
                  <a:lnTo>
                    <a:pt x="290956" y="0"/>
                  </a:lnTo>
                  <a:close/>
                </a:path>
              </a:pathLst>
            </a:custGeom>
            <a:solidFill>
              <a:srgbClr val="EB9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165729" y="4440555"/>
              <a:ext cx="397510" cy="361950"/>
            </a:xfrm>
            <a:custGeom>
              <a:avLst/>
              <a:gdLst/>
              <a:ahLst/>
              <a:cxnLst/>
              <a:rect l="l" t="t" r="r" b="b"/>
              <a:pathLst>
                <a:path w="397510" h="361950">
                  <a:moveTo>
                    <a:pt x="0" y="106045"/>
                  </a:moveTo>
                  <a:lnTo>
                    <a:pt x="106044" y="0"/>
                  </a:lnTo>
                  <a:lnTo>
                    <a:pt x="290956" y="0"/>
                  </a:lnTo>
                  <a:lnTo>
                    <a:pt x="397001" y="106045"/>
                  </a:lnTo>
                  <a:lnTo>
                    <a:pt x="397001" y="255905"/>
                  </a:lnTo>
                  <a:lnTo>
                    <a:pt x="290956" y="361950"/>
                  </a:lnTo>
                  <a:lnTo>
                    <a:pt x="106044" y="361950"/>
                  </a:lnTo>
                  <a:lnTo>
                    <a:pt x="0" y="255905"/>
                  </a:lnTo>
                  <a:lnTo>
                    <a:pt x="0" y="106045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237738" y="4512564"/>
              <a:ext cx="252729" cy="217170"/>
            </a:xfrm>
            <a:custGeom>
              <a:avLst/>
              <a:gdLst/>
              <a:ahLst/>
              <a:cxnLst/>
              <a:rect l="l" t="t" r="r" b="b"/>
              <a:pathLst>
                <a:path w="252729" h="217170">
                  <a:moveTo>
                    <a:pt x="252222" y="0"/>
                  </a:moveTo>
                  <a:lnTo>
                    <a:pt x="0" y="0"/>
                  </a:lnTo>
                  <a:lnTo>
                    <a:pt x="0" y="217169"/>
                  </a:lnTo>
                  <a:lnTo>
                    <a:pt x="252222" y="217169"/>
                  </a:lnTo>
                  <a:lnTo>
                    <a:pt x="252222" y="0"/>
                  </a:lnTo>
                  <a:close/>
                </a:path>
              </a:pathLst>
            </a:custGeom>
            <a:solidFill>
              <a:srgbClr val="EB9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4392846" y="4499609"/>
            <a:ext cx="184573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2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65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1781822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2734056" y="0"/>
            <a:ext cx="6868160" cy="1012190"/>
            <a:chOff x="2050542" y="0"/>
            <a:chExt cx="5151120" cy="101219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92502" y="0"/>
              <a:ext cx="4268724" cy="6461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50542" y="336041"/>
              <a:ext cx="5151120" cy="675893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2668863" y="976758"/>
            <a:ext cx="7301653" cy="1059815"/>
            <a:chOff x="2001647" y="976757"/>
            <a:chExt cx="5476240" cy="1059815"/>
          </a:xfrm>
        </p:grpSpPr>
        <p:sp>
          <p:nvSpPr>
            <p:cNvPr id="10" name="object 10"/>
            <p:cNvSpPr/>
            <p:nvPr/>
          </p:nvSpPr>
          <p:spPr>
            <a:xfrm>
              <a:off x="2006727" y="981836"/>
              <a:ext cx="1051560" cy="144145"/>
            </a:xfrm>
            <a:custGeom>
              <a:avLst/>
              <a:gdLst/>
              <a:ahLst/>
              <a:cxnLst/>
              <a:rect l="l" t="t" r="r" b="b"/>
              <a:pathLst>
                <a:path w="1051560" h="144144">
                  <a:moveTo>
                    <a:pt x="32854" y="35941"/>
                  </a:moveTo>
                  <a:lnTo>
                    <a:pt x="0" y="35941"/>
                  </a:lnTo>
                  <a:lnTo>
                    <a:pt x="0" y="107950"/>
                  </a:lnTo>
                  <a:lnTo>
                    <a:pt x="32854" y="107950"/>
                  </a:lnTo>
                  <a:lnTo>
                    <a:pt x="32854" y="35941"/>
                  </a:lnTo>
                  <a:close/>
                </a:path>
                <a:path w="1051560" h="144144">
                  <a:moveTo>
                    <a:pt x="131508" y="35941"/>
                  </a:moveTo>
                  <a:lnTo>
                    <a:pt x="65786" y="35941"/>
                  </a:lnTo>
                  <a:lnTo>
                    <a:pt x="65786" y="107950"/>
                  </a:lnTo>
                  <a:lnTo>
                    <a:pt x="131508" y="107950"/>
                  </a:lnTo>
                  <a:lnTo>
                    <a:pt x="131508" y="35941"/>
                  </a:lnTo>
                  <a:close/>
                </a:path>
                <a:path w="1051560" h="144144">
                  <a:moveTo>
                    <a:pt x="1051560" y="72009"/>
                  </a:moveTo>
                  <a:lnTo>
                    <a:pt x="788670" y="0"/>
                  </a:lnTo>
                  <a:lnTo>
                    <a:pt x="788670" y="35941"/>
                  </a:lnTo>
                  <a:lnTo>
                    <a:pt x="164338" y="35941"/>
                  </a:lnTo>
                  <a:lnTo>
                    <a:pt x="164338" y="107950"/>
                  </a:lnTo>
                  <a:lnTo>
                    <a:pt x="788670" y="107950"/>
                  </a:lnTo>
                  <a:lnTo>
                    <a:pt x="788670" y="144018"/>
                  </a:lnTo>
                  <a:lnTo>
                    <a:pt x="1051560" y="72009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006727" y="981837"/>
              <a:ext cx="1051560" cy="144145"/>
            </a:xfrm>
            <a:custGeom>
              <a:avLst/>
              <a:gdLst/>
              <a:ahLst/>
              <a:cxnLst/>
              <a:rect l="l" t="t" r="r" b="b"/>
              <a:pathLst>
                <a:path w="1051560" h="144144">
                  <a:moveTo>
                    <a:pt x="788670" y="0"/>
                  </a:moveTo>
                  <a:lnTo>
                    <a:pt x="788670" y="35940"/>
                  </a:lnTo>
                  <a:lnTo>
                    <a:pt x="164337" y="35940"/>
                  </a:lnTo>
                  <a:lnTo>
                    <a:pt x="164337" y="107950"/>
                  </a:lnTo>
                  <a:lnTo>
                    <a:pt x="788670" y="107950"/>
                  </a:lnTo>
                  <a:lnTo>
                    <a:pt x="788670" y="144017"/>
                  </a:lnTo>
                  <a:lnTo>
                    <a:pt x="1051560" y="72009"/>
                  </a:lnTo>
                  <a:lnTo>
                    <a:pt x="788670" y="0"/>
                  </a:lnTo>
                  <a:close/>
                </a:path>
                <a:path w="1051560" h="144144">
                  <a:moveTo>
                    <a:pt x="65786" y="107950"/>
                  </a:moveTo>
                  <a:lnTo>
                    <a:pt x="131508" y="107950"/>
                  </a:lnTo>
                  <a:lnTo>
                    <a:pt x="131508" y="35940"/>
                  </a:lnTo>
                  <a:lnTo>
                    <a:pt x="65786" y="35940"/>
                  </a:lnTo>
                  <a:lnTo>
                    <a:pt x="65786" y="107950"/>
                  </a:lnTo>
                  <a:close/>
                </a:path>
                <a:path w="1051560" h="144144">
                  <a:moveTo>
                    <a:pt x="0" y="107950"/>
                  </a:moveTo>
                  <a:lnTo>
                    <a:pt x="32861" y="107950"/>
                  </a:lnTo>
                  <a:lnTo>
                    <a:pt x="32861" y="35940"/>
                  </a:lnTo>
                  <a:lnTo>
                    <a:pt x="0" y="35940"/>
                  </a:lnTo>
                  <a:lnTo>
                    <a:pt x="0" y="107950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368677" y="1054227"/>
              <a:ext cx="5104130" cy="977265"/>
            </a:xfrm>
            <a:custGeom>
              <a:avLst/>
              <a:gdLst/>
              <a:ahLst/>
              <a:cxnLst/>
              <a:rect l="l" t="t" r="r" b="b"/>
              <a:pathLst>
                <a:path w="5104130" h="977264">
                  <a:moveTo>
                    <a:pt x="5103876" y="0"/>
                  </a:moveTo>
                  <a:lnTo>
                    <a:pt x="683006" y="0"/>
                  </a:lnTo>
                  <a:lnTo>
                    <a:pt x="0" y="976884"/>
                  </a:lnTo>
                  <a:lnTo>
                    <a:pt x="4420870" y="976884"/>
                  </a:lnTo>
                  <a:lnTo>
                    <a:pt x="5103876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368677" y="1054227"/>
              <a:ext cx="5104130" cy="977265"/>
            </a:xfrm>
            <a:custGeom>
              <a:avLst/>
              <a:gdLst/>
              <a:ahLst/>
              <a:cxnLst/>
              <a:rect l="l" t="t" r="r" b="b"/>
              <a:pathLst>
                <a:path w="5104130" h="977264">
                  <a:moveTo>
                    <a:pt x="0" y="976884"/>
                  </a:moveTo>
                  <a:lnTo>
                    <a:pt x="683006" y="0"/>
                  </a:lnTo>
                  <a:lnTo>
                    <a:pt x="5103876" y="0"/>
                  </a:lnTo>
                  <a:lnTo>
                    <a:pt x="4420870" y="976884"/>
                  </a:lnTo>
                  <a:lnTo>
                    <a:pt x="0" y="976884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563874" y="1162050"/>
              <a:ext cx="3168650" cy="760730"/>
            </a:xfrm>
            <a:custGeom>
              <a:avLst/>
              <a:gdLst/>
              <a:ahLst/>
              <a:cxnLst/>
              <a:rect l="l" t="t" r="r" b="b"/>
              <a:pathLst>
                <a:path w="3168650" h="760730">
                  <a:moveTo>
                    <a:pt x="3168396" y="0"/>
                  </a:moveTo>
                  <a:lnTo>
                    <a:pt x="0" y="0"/>
                  </a:lnTo>
                  <a:lnTo>
                    <a:pt x="0" y="760476"/>
                  </a:lnTo>
                  <a:lnTo>
                    <a:pt x="3168396" y="760476"/>
                  </a:lnTo>
                  <a:lnTo>
                    <a:pt x="3168396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839886" y="1148081"/>
            <a:ext cx="4047913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впровадження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засобів</a:t>
            </a:r>
            <a:r>
              <a:rPr sz="1600" spc="-7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малої  механізації (диспергатори,  гомогенізатори та</a:t>
            </a: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ін.)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973576" y="1302258"/>
            <a:ext cx="545253" cy="372110"/>
            <a:chOff x="2980182" y="1302258"/>
            <a:chExt cx="408940" cy="372110"/>
          </a:xfrm>
        </p:grpSpPr>
        <p:sp>
          <p:nvSpPr>
            <p:cNvPr id="17" name="object 17"/>
            <p:cNvSpPr/>
            <p:nvPr/>
          </p:nvSpPr>
          <p:spPr>
            <a:xfrm>
              <a:off x="2985135" y="1307211"/>
              <a:ext cx="398780" cy="361950"/>
            </a:xfrm>
            <a:custGeom>
              <a:avLst/>
              <a:gdLst/>
              <a:ahLst/>
              <a:cxnLst/>
              <a:rect l="l" t="t" r="r" b="b"/>
              <a:pathLst>
                <a:path w="398779" h="361950">
                  <a:moveTo>
                    <a:pt x="292480" y="0"/>
                  </a:moveTo>
                  <a:lnTo>
                    <a:pt x="106044" y="0"/>
                  </a:lnTo>
                  <a:lnTo>
                    <a:pt x="0" y="106044"/>
                  </a:lnTo>
                  <a:lnTo>
                    <a:pt x="0" y="255904"/>
                  </a:lnTo>
                  <a:lnTo>
                    <a:pt x="106044" y="361950"/>
                  </a:lnTo>
                  <a:lnTo>
                    <a:pt x="292480" y="361950"/>
                  </a:lnTo>
                  <a:lnTo>
                    <a:pt x="398525" y="255904"/>
                  </a:lnTo>
                  <a:lnTo>
                    <a:pt x="398525" y="106044"/>
                  </a:lnTo>
                  <a:lnTo>
                    <a:pt x="292480" y="0"/>
                  </a:lnTo>
                  <a:close/>
                </a:path>
              </a:pathLst>
            </a:custGeom>
            <a:solidFill>
              <a:srgbClr val="EB9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985135" y="1307211"/>
              <a:ext cx="398780" cy="361950"/>
            </a:xfrm>
            <a:custGeom>
              <a:avLst/>
              <a:gdLst/>
              <a:ahLst/>
              <a:cxnLst/>
              <a:rect l="l" t="t" r="r" b="b"/>
              <a:pathLst>
                <a:path w="398779" h="361950">
                  <a:moveTo>
                    <a:pt x="0" y="106044"/>
                  </a:moveTo>
                  <a:lnTo>
                    <a:pt x="106044" y="0"/>
                  </a:lnTo>
                  <a:lnTo>
                    <a:pt x="292480" y="0"/>
                  </a:lnTo>
                  <a:lnTo>
                    <a:pt x="398525" y="106044"/>
                  </a:lnTo>
                  <a:lnTo>
                    <a:pt x="398525" y="255904"/>
                  </a:lnTo>
                  <a:lnTo>
                    <a:pt x="292480" y="361950"/>
                  </a:lnTo>
                  <a:lnTo>
                    <a:pt x="106044" y="361950"/>
                  </a:lnTo>
                  <a:lnTo>
                    <a:pt x="0" y="255904"/>
                  </a:lnTo>
                  <a:lnTo>
                    <a:pt x="0" y="106044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057144" y="1379220"/>
              <a:ext cx="254000" cy="217170"/>
            </a:xfrm>
            <a:custGeom>
              <a:avLst/>
              <a:gdLst/>
              <a:ahLst/>
              <a:cxnLst/>
              <a:rect l="l" t="t" r="r" b="b"/>
              <a:pathLst>
                <a:path w="254000" h="217169">
                  <a:moveTo>
                    <a:pt x="253745" y="0"/>
                  </a:moveTo>
                  <a:lnTo>
                    <a:pt x="0" y="0"/>
                  </a:lnTo>
                  <a:lnTo>
                    <a:pt x="0" y="217170"/>
                  </a:lnTo>
                  <a:lnTo>
                    <a:pt x="253745" y="217170"/>
                  </a:lnTo>
                  <a:lnTo>
                    <a:pt x="253745" y="0"/>
                  </a:lnTo>
                  <a:close/>
                </a:path>
              </a:pathLst>
            </a:custGeom>
            <a:solidFill>
              <a:srgbClr val="EB9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152392" y="1365503"/>
            <a:ext cx="184573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solidFill>
                  <a:srgbClr val="000066"/>
                </a:solidFill>
                <a:latin typeface="Verdana"/>
                <a:cs typeface="Verdana"/>
              </a:rPr>
              <a:t>3</a:t>
            </a:r>
            <a:endParaRPr sz="1400">
              <a:latin typeface="Verdana"/>
              <a:cs typeface="Verdana"/>
            </a:endParaRPr>
          </a:p>
        </p:txBody>
      </p:sp>
      <p:pic>
        <p:nvPicPr>
          <p:cNvPr id="21" name="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75232" y="2234945"/>
            <a:ext cx="1900936" cy="3848100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1366519" y="6191503"/>
            <a:ext cx="2094653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По</a:t>
            </a:r>
            <a:r>
              <a:rPr sz="1800" spc="-10" dirty="0">
                <a:solidFill>
                  <a:srgbClr val="663300"/>
                </a:solidFill>
                <a:latin typeface="Verdana"/>
                <a:cs typeface="Verdana"/>
              </a:rPr>
              <a:t>д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рібнюв</a:t>
            </a:r>
            <a:r>
              <a:rPr sz="1800" spc="-10" dirty="0">
                <a:solidFill>
                  <a:srgbClr val="663300"/>
                </a:solidFill>
                <a:latin typeface="Verdana"/>
                <a:cs typeface="Verdana"/>
              </a:rPr>
              <a:t>а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ч 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тканин</a:t>
            </a:r>
            <a:r>
              <a:rPr sz="1800" spc="-5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РТ-2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23" name="object 2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505960" y="2259329"/>
            <a:ext cx="1824736" cy="3816096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436104" y="2259329"/>
            <a:ext cx="3060192" cy="3823716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6262962" y="6277355"/>
            <a:ext cx="13902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Мішалки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27" name="Заголовок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66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716641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2734056" y="281178"/>
            <a:ext cx="6868160" cy="1042035"/>
            <a:chOff x="2050542" y="281177"/>
            <a:chExt cx="5151120" cy="104203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92502" y="281177"/>
              <a:ext cx="4268724" cy="67589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50542" y="646937"/>
              <a:ext cx="5151120" cy="675893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2150703" y="2199004"/>
            <a:ext cx="7301653" cy="951230"/>
            <a:chOff x="1613027" y="2199004"/>
            <a:chExt cx="5476240" cy="951230"/>
          </a:xfrm>
        </p:grpSpPr>
        <p:sp>
          <p:nvSpPr>
            <p:cNvPr id="9" name="object 9"/>
            <p:cNvSpPr/>
            <p:nvPr/>
          </p:nvSpPr>
          <p:spPr>
            <a:xfrm>
              <a:off x="1618107" y="2204084"/>
              <a:ext cx="1050925" cy="144145"/>
            </a:xfrm>
            <a:custGeom>
              <a:avLst/>
              <a:gdLst/>
              <a:ahLst/>
              <a:cxnLst/>
              <a:rect l="l" t="t" r="r" b="b"/>
              <a:pathLst>
                <a:path w="1050925" h="144144">
                  <a:moveTo>
                    <a:pt x="32829" y="35941"/>
                  </a:moveTo>
                  <a:lnTo>
                    <a:pt x="0" y="35941"/>
                  </a:lnTo>
                  <a:lnTo>
                    <a:pt x="0" y="107950"/>
                  </a:lnTo>
                  <a:lnTo>
                    <a:pt x="32829" y="107950"/>
                  </a:lnTo>
                  <a:lnTo>
                    <a:pt x="32829" y="35941"/>
                  </a:lnTo>
                  <a:close/>
                </a:path>
                <a:path w="1050925" h="144144">
                  <a:moveTo>
                    <a:pt x="131330" y="35941"/>
                  </a:moveTo>
                  <a:lnTo>
                    <a:pt x="65659" y="35941"/>
                  </a:lnTo>
                  <a:lnTo>
                    <a:pt x="65659" y="107950"/>
                  </a:lnTo>
                  <a:lnTo>
                    <a:pt x="131330" y="107950"/>
                  </a:lnTo>
                  <a:lnTo>
                    <a:pt x="131330" y="35941"/>
                  </a:lnTo>
                  <a:close/>
                </a:path>
                <a:path w="1050925" h="144144">
                  <a:moveTo>
                    <a:pt x="1050798" y="72009"/>
                  </a:moveTo>
                  <a:lnTo>
                    <a:pt x="788162" y="0"/>
                  </a:lnTo>
                  <a:lnTo>
                    <a:pt x="788162" y="36068"/>
                  </a:lnTo>
                  <a:lnTo>
                    <a:pt x="164211" y="36068"/>
                  </a:lnTo>
                  <a:lnTo>
                    <a:pt x="164211" y="107950"/>
                  </a:lnTo>
                  <a:lnTo>
                    <a:pt x="788162" y="107950"/>
                  </a:lnTo>
                  <a:lnTo>
                    <a:pt x="788162" y="144018"/>
                  </a:lnTo>
                  <a:lnTo>
                    <a:pt x="1050798" y="72009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618107" y="2204084"/>
              <a:ext cx="1050925" cy="144145"/>
            </a:xfrm>
            <a:custGeom>
              <a:avLst/>
              <a:gdLst/>
              <a:ahLst/>
              <a:cxnLst/>
              <a:rect l="l" t="t" r="r" b="b"/>
              <a:pathLst>
                <a:path w="1050925" h="144144">
                  <a:moveTo>
                    <a:pt x="788162" y="0"/>
                  </a:moveTo>
                  <a:lnTo>
                    <a:pt x="788162" y="36067"/>
                  </a:lnTo>
                  <a:lnTo>
                    <a:pt x="164211" y="36067"/>
                  </a:lnTo>
                  <a:lnTo>
                    <a:pt x="164211" y="107950"/>
                  </a:lnTo>
                  <a:lnTo>
                    <a:pt x="788162" y="107950"/>
                  </a:lnTo>
                  <a:lnTo>
                    <a:pt x="788162" y="144017"/>
                  </a:lnTo>
                  <a:lnTo>
                    <a:pt x="1050798" y="72009"/>
                  </a:lnTo>
                  <a:lnTo>
                    <a:pt x="788162" y="0"/>
                  </a:lnTo>
                  <a:close/>
                </a:path>
                <a:path w="1050925" h="144144">
                  <a:moveTo>
                    <a:pt x="65659" y="107950"/>
                  </a:moveTo>
                  <a:lnTo>
                    <a:pt x="131334" y="107950"/>
                  </a:lnTo>
                  <a:lnTo>
                    <a:pt x="131334" y="35940"/>
                  </a:lnTo>
                  <a:lnTo>
                    <a:pt x="65659" y="35940"/>
                  </a:lnTo>
                  <a:lnTo>
                    <a:pt x="65659" y="107950"/>
                  </a:lnTo>
                  <a:close/>
                </a:path>
                <a:path w="1050925" h="144144">
                  <a:moveTo>
                    <a:pt x="0" y="107950"/>
                  </a:moveTo>
                  <a:lnTo>
                    <a:pt x="32837" y="107950"/>
                  </a:lnTo>
                  <a:lnTo>
                    <a:pt x="32837" y="35940"/>
                  </a:lnTo>
                  <a:lnTo>
                    <a:pt x="0" y="35940"/>
                  </a:lnTo>
                  <a:lnTo>
                    <a:pt x="0" y="107950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980057" y="2277236"/>
              <a:ext cx="5104130" cy="868044"/>
            </a:xfrm>
            <a:custGeom>
              <a:avLst/>
              <a:gdLst/>
              <a:ahLst/>
              <a:cxnLst/>
              <a:rect l="l" t="t" r="r" b="b"/>
              <a:pathLst>
                <a:path w="5104130" h="868044">
                  <a:moveTo>
                    <a:pt x="5103876" y="0"/>
                  </a:moveTo>
                  <a:lnTo>
                    <a:pt x="682244" y="0"/>
                  </a:lnTo>
                  <a:lnTo>
                    <a:pt x="0" y="867917"/>
                  </a:lnTo>
                  <a:lnTo>
                    <a:pt x="4421632" y="867917"/>
                  </a:lnTo>
                  <a:lnTo>
                    <a:pt x="5103876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980057" y="2277236"/>
              <a:ext cx="5104130" cy="868044"/>
            </a:xfrm>
            <a:custGeom>
              <a:avLst/>
              <a:gdLst/>
              <a:ahLst/>
              <a:cxnLst/>
              <a:rect l="l" t="t" r="r" b="b"/>
              <a:pathLst>
                <a:path w="5104130" h="868044">
                  <a:moveTo>
                    <a:pt x="0" y="867917"/>
                  </a:moveTo>
                  <a:lnTo>
                    <a:pt x="682244" y="0"/>
                  </a:lnTo>
                  <a:lnTo>
                    <a:pt x="5103876" y="0"/>
                  </a:lnTo>
                  <a:lnTo>
                    <a:pt x="4421632" y="867917"/>
                  </a:lnTo>
                  <a:lnTo>
                    <a:pt x="0" y="867917"/>
                  </a:lnTo>
                  <a:close/>
                </a:path>
              </a:pathLst>
            </a:custGeom>
            <a:ln w="9905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571750" y="2420873"/>
              <a:ext cx="3855720" cy="650875"/>
            </a:xfrm>
            <a:custGeom>
              <a:avLst/>
              <a:gdLst/>
              <a:ahLst/>
              <a:cxnLst/>
              <a:rect l="l" t="t" r="r" b="b"/>
              <a:pathLst>
                <a:path w="3855720" h="650875">
                  <a:moveTo>
                    <a:pt x="3855720" y="0"/>
                  </a:moveTo>
                  <a:lnTo>
                    <a:pt x="0" y="0"/>
                  </a:lnTo>
                  <a:lnTo>
                    <a:pt x="0" y="650748"/>
                  </a:lnTo>
                  <a:lnTo>
                    <a:pt x="3855720" y="650748"/>
                  </a:lnTo>
                  <a:lnTo>
                    <a:pt x="3855720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2150703" y="3393822"/>
            <a:ext cx="7352453" cy="966469"/>
            <a:chOff x="1613027" y="3393821"/>
            <a:chExt cx="5514340" cy="966469"/>
          </a:xfrm>
        </p:grpSpPr>
        <p:sp>
          <p:nvSpPr>
            <p:cNvPr id="15" name="object 15"/>
            <p:cNvSpPr/>
            <p:nvPr/>
          </p:nvSpPr>
          <p:spPr>
            <a:xfrm>
              <a:off x="1618107" y="3398900"/>
              <a:ext cx="1089025" cy="159385"/>
            </a:xfrm>
            <a:custGeom>
              <a:avLst/>
              <a:gdLst/>
              <a:ahLst/>
              <a:cxnLst/>
              <a:rect l="l" t="t" r="r" b="b"/>
              <a:pathLst>
                <a:path w="1089025" h="159385">
                  <a:moveTo>
                    <a:pt x="34023" y="39751"/>
                  </a:moveTo>
                  <a:lnTo>
                    <a:pt x="0" y="39751"/>
                  </a:lnTo>
                  <a:lnTo>
                    <a:pt x="0" y="119380"/>
                  </a:lnTo>
                  <a:lnTo>
                    <a:pt x="34023" y="119380"/>
                  </a:lnTo>
                  <a:lnTo>
                    <a:pt x="34023" y="39751"/>
                  </a:lnTo>
                  <a:close/>
                </a:path>
                <a:path w="1089025" h="159385">
                  <a:moveTo>
                    <a:pt x="136118" y="39751"/>
                  </a:moveTo>
                  <a:lnTo>
                    <a:pt x="68072" y="39751"/>
                  </a:lnTo>
                  <a:lnTo>
                    <a:pt x="68072" y="119380"/>
                  </a:lnTo>
                  <a:lnTo>
                    <a:pt x="136118" y="119380"/>
                  </a:lnTo>
                  <a:lnTo>
                    <a:pt x="136118" y="39751"/>
                  </a:lnTo>
                  <a:close/>
                </a:path>
                <a:path w="1089025" h="159385">
                  <a:moveTo>
                    <a:pt x="1088898" y="79629"/>
                  </a:moveTo>
                  <a:lnTo>
                    <a:pt x="816737" y="0"/>
                  </a:lnTo>
                  <a:lnTo>
                    <a:pt x="816737" y="39751"/>
                  </a:lnTo>
                  <a:lnTo>
                    <a:pt x="170180" y="39751"/>
                  </a:lnTo>
                  <a:lnTo>
                    <a:pt x="170180" y="119380"/>
                  </a:lnTo>
                  <a:lnTo>
                    <a:pt x="816737" y="119380"/>
                  </a:lnTo>
                  <a:lnTo>
                    <a:pt x="816737" y="159270"/>
                  </a:lnTo>
                  <a:lnTo>
                    <a:pt x="1088898" y="79629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618107" y="3398901"/>
              <a:ext cx="1089025" cy="159385"/>
            </a:xfrm>
            <a:custGeom>
              <a:avLst/>
              <a:gdLst/>
              <a:ahLst/>
              <a:cxnLst/>
              <a:rect l="l" t="t" r="r" b="b"/>
              <a:pathLst>
                <a:path w="1089025" h="159385">
                  <a:moveTo>
                    <a:pt x="816737" y="0"/>
                  </a:moveTo>
                  <a:lnTo>
                    <a:pt x="816737" y="39750"/>
                  </a:lnTo>
                  <a:lnTo>
                    <a:pt x="170180" y="39750"/>
                  </a:lnTo>
                  <a:lnTo>
                    <a:pt x="170180" y="119379"/>
                  </a:lnTo>
                  <a:lnTo>
                    <a:pt x="816737" y="119379"/>
                  </a:lnTo>
                  <a:lnTo>
                    <a:pt x="816737" y="159258"/>
                  </a:lnTo>
                  <a:lnTo>
                    <a:pt x="1088898" y="79628"/>
                  </a:lnTo>
                  <a:lnTo>
                    <a:pt x="816737" y="0"/>
                  </a:lnTo>
                  <a:close/>
                </a:path>
                <a:path w="1089025" h="159385">
                  <a:moveTo>
                    <a:pt x="68072" y="119379"/>
                  </a:moveTo>
                  <a:lnTo>
                    <a:pt x="136128" y="119379"/>
                  </a:lnTo>
                  <a:lnTo>
                    <a:pt x="136128" y="39750"/>
                  </a:lnTo>
                  <a:lnTo>
                    <a:pt x="68072" y="39750"/>
                  </a:lnTo>
                  <a:lnTo>
                    <a:pt x="68072" y="119379"/>
                  </a:lnTo>
                  <a:close/>
                </a:path>
                <a:path w="1089025" h="159385">
                  <a:moveTo>
                    <a:pt x="0" y="119379"/>
                  </a:moveTo>
                  <a:lnTo>
                    <a:pt x="34028" y="119379"/>
                  </a:lnTo>
                  <a:lnTo>
                    <a:pt x="34028" y="39750"/>
                  </a:lnTo>
                  <a:lnTo>
                    <a:pt x="0" y="39750"/>
                  </a:lnTo>
                  <a:lnTo>
                    <a:pt x="0" y="119379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018157" y="3485007"/>
              <a:ext cx="5104130" cy="870585"/>
            </a:xfrm>
            <a:custGeom>
              <a:avLst/>
              <a:gdLst/>
              <a:ahLst/>
              <a:cxnLst/>
              <a:rect l="l" t="t" r="r" b="b"/>
              <a:pathLst>
                <a:path w="5104130" h="870585">
                  <a:moveTo>
                    <a:pt x="5103876" y="0"/>
                  </a:moveTo>
                  <a:lnTo>
                    <a:pt x="682879" y="0"/>
                  </a:lnTo>
                  <a:lnTo>
                    <a:pt x="0" y="870203"/>
                  </a:lnTo>
                  <a:lnTo>
                    <a:pt x="4420997" y="870203"/>
                  </a:lnTo>
                  <a:lnTo>
                    <a:pt x="5103876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018157" y="3485007"/>
              <a:ext cx="5104130" cy="870585"/>
            </a:xfrm>
            <a:custGeom>
              <a:avLst/>
              <a:gdLst/>
              <a:ahLst/>
              <a:cxnLst/>
              <a:rect l="l" t="t" r="r" b="b"/>
              <a:pathLst>
                <a:path w="5104130" h="870585">
                  <a:moveTo>
                    <a:pt x="0" y="870203"/>
                  </a:moveTo>
                  <a:lnTo>
                    <a:pt x="682879" y="0"/>
                  </a:lnTo>
                  <a:lnTo>
                    <a:pt x="5103876" y="0"/>
                  </a:lnTo>
                  <a:lnTo>
                    <a:pt x="4420997" y="870203"/>
                  </a:lnTo>
                  <a:lnTo>
                    <a:pt x="0" y="870203"/>
                  </a:lnTo>
                  <a:close/>
                </a:path>
              </a:pathLst>
            </a:custGeom>
            <a:ln w="9905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103626" y="3530346"/>
              <a:ext cx="2879725" cy="792480"/>
            </a:xfrm>
            <a:custGeom>
              <a:avLst/>
              <a:gdLst/>
              <a:ahLst/>
              <a:cxnLst/>
              <a:rect l="l" t="t" r="r" b="b"/>
              <a:pathLst>
                <a:path w="2879725" h="792479">
                  <a:moveTo>
                    <a:pt x="2879598" y="0"/>
                  </a:moveTo>
                  <a:lnTo>
                    <a:pt x="0" y="0"/>
                  </a:lnTo>
                  <a:lnTo>
                    <a:pt x="0" y="792479"/>
                  </a:lnTo>
                  <a:lnTo>
                    <a:pt x="2879598" y="792479"/>
                  </a:lnTo>
                  <a:lnTo>
                    <a:pt x="2879598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115477" y="2406905"/>
            <a:ext cx="3770207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7705" marR="5080" indent="-67564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розширення</a:t>
            </a:r>
            <a:r>
              <a:rPr sz="1600" spc="-6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ассортименту 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стабілізаторів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3454400" y="2489454"/>
            <a:ext cx="545253" cy="372110"/>
            <a:chOff x="2590800" y="2489454"/>
            <a:chExt cx="408940" cy="372110"/>
          </a:xfrm>
        </p:grpSpPr>
        <p:sp>
          <p:nvSpPr>
            <p:cNvPr id="22" name="object 22"/>
            <p:cNvSpPr/>
            <p:nvPr/>
          </p:nvSpPr>
          <p:spPr>
            <a:xfrm>
              <a:off x="2595752" y="2494407"/>
              <a:ext cx="398780" cy="361950"/>
            </a:xfrm>
            <a:custGeom>
              <a:avLst/>
              <a:gdLst/>
              <a:ahLst/>
              <a:cxnLst/>
              <a:rect l="l" t="t" r="r" b="b"/>
              <a:pathLst>
                <a:path w="398780" h="361950">
                  <a:moveTo>
                    <a:pt x="292481" y="0"/>
                  </a:moveTo>
                  <a:lnTo>
                    <a:pt x="106045" y="0"/>
                  </a:lnTo>
                  <a:lnTo>
                    <a:pt x="0" y="106044"/>
                  </a:lnTo>
                  <a:lnTo>
                    <a:pt x="0" y="255904"/>
                  </a:lnTo>
                  <a:lnTo>
                    <a:pt x="106045" y="361950"/>
                  </a:lnTo>
                  <a:lnTo>
                    <a:pt x="292481" y="361950"/>
                  </a:lnTo>
                  <a:lnTo>
                    <a:pt x="398526" y="255904"/>
                  </a:lnTo>
                  <a:lnTo>
                    <a:pt x="398526" y="106044"/>
                  </a:lnTo>
                  <a:lnTo>
                    <a:pt x="292481" y="0"/>
                  </a:lnTo>
                  <a:close/>
                </a:path>
              </a:pathLst>
            </a:custGeom>
            <a:solidFill>
              <a:srgbClr val="EB9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595752" y="2494407"/>
              <a:ext cx="398780" cy="361950"/>
            </a:xfrm>
            <a:custGeom>
              <a:avLst/>
              <a:gdLst/>
              <a:ahLst/>
              <a:cxnLst/>
              <a:rect l="l" t="t" r="r" b="b"/>
              <a:pathLst>
                <a:path w="398780" h="361950">
                  <a:moveTo>
                    <a:pt x="0" y="106044"/>
                  </a:moveTo>
                  <a:lnTo>
                    <a:pt x="106045" y="0"/>
                  </a:lnTo>
                  <a:lnTo>
                    <a:pt x="292481" y="0"/>
                  </a:lnTo>
                  <a:lnTo>
                    <a:pt x="398526" y="106044"/>
                  </a:lnTo>
                  <a:lnTo>
                    <a:pt x="398526" y="255904"/>
                  </a:lnTo>
                  <a:lnTo>
                    <a:pt x="292481" y="361950"/>
                  </a:lnTo>
                  <a:lnTo>
                    <a:pt x="106045" y="361950"/>
                  </a:lnTo>
                  <a:lnTo>
                    <a:pt x="0" y="255904"/>
                  </a:lnTo>
                  <a:lnTo>
                    <a:pt x="0" y="106044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667761" y="2566416"/>
              <a:ext cx="254000" cy="217170"/>
            </a:xfrm>
            <a:custGeom>
              <a:avLst/>
              <a:gdLst/>
              <a:ahLst/>
              <a:cxnLst/>
              <a:rect l="l" t="t" r="r" b="b"/>
              <a:pathLst>
                <a:path w="254000" h="217169">
                  <a:moveTo>
                    <a:pt x="253745" y="0"/>
                  </a:moveTo>
                  <a:lnTo>
                    <a:pt x="0" y="0"/>
                  </a:lnTo>
                  <a:lnTo>
                    <a:pt x="0" y="217170"/>
                  </a:lnTo>
                  <a:lnTo>
                    <a:pt x="253745" y="217170"/>
                  </a:lnTo>
                  <a:lnTo>
                    <a:pt x="253745" y="0"/>
                  </a:lnTo>
                  <a:close/>
                </a:path>
              </a:pathLst>
            </a:custGeom>
            <a:solidFill>
              <a:srgbClr val="EB9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3633893" y="2553207"/>
            <a:ext cx="184573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solidFill>
                  <a:srgbClr val="000066"/>
                </a:solidFill>
                <a:latin typeface="Verdana"/>
                <a:cs typeface="Verdana"/>
              </a:rPr>
              <a:t>4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537117" y="3516630"/>
            <a:ext cx="304292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впровадження 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інструментальних  методів оцінки</a:t>
            </a:r>
            <a:r>
              <a:rPr sz="1600" spc="-2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якості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3405631" y="3720084"/>
            <a:ext cx="545253" cy="372110"/>
            <a:chOff x="2554223" y="3720084"/>
            <a:chExt cx="408940" cy="372110"/>
          </a:xfrm>
        </p:grpSpPr>
        <p:sp>
          <p:nvSpPr>
            <p:cNvPr id="28" name="object 28"/>
            <p:cNvSpPr/>
            <p:nvPr/>
          </p:nvSpPr>
          <p:spPr>
            <a:xfrm>
              <a:off x="2559176" y="3725037"/>
              <a:ext cx="398780" cy="361950"/>
            </a:xfrm>
            <a:custGeom>
              <a:avLst/>
              <a:gdLst/>
              <a:ahLst/>
              <a:cxnLst/>
              <a:rect l="l" t="t" r="r" b="b"/>
              <a:pathLst>
                <a:path w="398780" h="361950">
                  <a:moveTo>
                    <a:pt x="292481" y="0"/>
                  </a:moveTo>
                  <a:lnTo>
                    <a:pt x="106045" y="0"/>
                  </a:lnTo>
                  <a:lnTo>
                    <a:pt x="0" y="106044"/>
                  </a:lnTo>
                  <a:lnTo>
                    <a:pt x="0" y="255905"/>
                  </a:lnTo>
                  <a:lnTo>
                    <a:pt x="106045" y="361950"/>
                  </a:lnTo>
                  <a:lnTo>
                    <a:pt x="292481" y="361950"/>
                  </a:lnTo>
                  <a:lnTo>
                    <a:pt x="398525" y="255905"/>
                  </a:lnTo>
                  <a:lnTo>
                    <a:pt x="398525" y="106044"/>
                  </a:lnTo>
                  <a:lnTo>
                    <a:pt x="292481" y="0"/>
                  </a:lnTo>
                  <a:close/>
                </a:path>
              </a:pathLst>
            </a:custGeom>
            <a:solidFill>
              <a:srgbClr val="EB9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559176" y="3725037"/>
              <a:ext cx="398780" cy="361950"/>
            </a:xfrm>
            <a:custGeom>
              <a:avLst/>
              <a:gdLst/>
              <a:ahLst/>
              <a:cxnLst/>
              <a:rect l="l" t="t" r="r" b="b"/>
              <a:pathLst>
                <a:path w="398780" h="361950">
                  <a:moveTo>
                    <a:pt x="0" y="106044"/>
                  </a:moveTo>
                  <a:lnTo>
                    <a:pt x="106045" y="0"/>
                  </a:lnTo>
                  <a:lnTo>
                    <a:pt x="292481" y="0"/>
                  </a:lnTo>
                  <a:lnTo>
                    <a:pt x="398525" y="106044"/>
                  </a:lnTo>
                  <a:lnTo>
                    <a:pt x="398525" y="255905"/>
                  </a:lnTo>
                  <a:lnTo>
                    <a:pt x="292481" y="361950"/>
                  </a:lnTo>
                  <a:lnTo>
                    <a:pt x="106045" y="361950"/>
                  </a:lnTo>
                  <a:lnTo>
                    <a:pt x="0" y="255905"/>
                  </a:lnTo>
                  <a:lnTo>
                    <a:pt x="0" y="106044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631185" y="3797046"/>
              <a:ext cx="254000" cy="217170"/>
            </a:xfrm>
            <a:custGeom>
              <a:avLst/>
              <a:gdLst/>
              <a:ahLst/>
              <a:cxnLst/>
              <a:rect l="l" t="t" r="r" b="b"/>
              <a:pathLst>
                <a:path w="254000" h="217170">
                  <a:moveTo>
                    <a:pt x="253745" y="0"/>
                  </a:moveTo>
                  <a:lnTo>
                    <a:pt x="0" y="0"/>
                  </a:lnTo>
                  <a:lnTo>
                    <a:pt x="0" y="217169"/>
                  </a:lnTo>
                  <a:lnTo>
                    <a:pt x="253745" y="217169"/>
                  </a:lnTo>
                  <a:lnTo>
                    <a:pt x="253745" y="0"/>
                  </a:lnTo>
                  <a:close/>
                </a:path>
              </a:pathLst>
            </a:custGeom>
            <a:solidFill>
              <a:srgbClr val="EB9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3585125" y="3783583"/>
            <a:ext cx="184573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solidFill>
                  <a:srgbClr val="000066"/>
                </a:solidFill>
                <a:latin typeface="Verdana"/>
                <a:cs typeface="Verdana"/>
              </a:rPr>
              <a:t>5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67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0752750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1257" y="1175656"/>
            <a:ext cx="11414928" cy="5576835"/>
          </a:xfrm>
        </p:spPr>
        <p:txBody>
          <a:bodyPr numCol="2">
            <a:normAutofit fontScale="550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uk-UA" dirty="0">
                <a:solidFill>
                  <a:schemeClr val="tx1"/>
                </a:solidFill>
              </a:rPr>
              <a:t>1</a:t>
            </a:r>
            <a:r>
              <a:rPr lang="ru-RU" dirty="0">
                <a:solidFill>
                  <a:schemeClr val="tx1"/>
                </a:solidFill>
              </a:rPr>
              <a:t>. До </a:t>
            </a:r>
            <a:r>
              <a:rPr lang="ru-RU" dirty="0" err="1">
                <a:solidFill>
                  <a:schemeClr val="tx1"/>
                </a:solidFill>
              </a:rPr>
              <a:t>гідрофільних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лікарських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речовин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відносяться</a:t>
            </a:r>
            <a:r>
              <a:rPr lang="ru-RU" dirty="0">
                <a:solidFill>
                  <a:schemeClr val="tx1"/>
                </a:solidFill>
              </a:rPr>
              <a:t>: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</a:rPr>
              <a:t>А. Цинку </a:t>
            </a:r>
            <a:r>
              <a:rPr lang="ru-RU" dirty="0">
                <a:solidFill>
                  <a:schemeClr val="tx1"/>
                </a:solidFill>
              </a:rPr>
              <a:t>оксид</a:t>
            </a:r>
            <a:r>
              <a:rPr lang="uk-UA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</a:rPr>
              <a:t>B. Ментол</a:t>
            </a:r>
            <a:r>
              <a:rPr lang="uk-UA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</a:rPr>
              <a:t>C. </a:t>
            </a:r>
            <a:r>
              <a:rPr lang="ru-RU" dirty="0" err="1">
                <a:solidFill>
                  <a:schemeClr val="tx1"/>
                </a:solidFill>
              </a:rPr>
              <a:t>Терпінгідрат</a:t>
            </a:r>
            <a:r>
              <a:rPr lang="uk-UA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</a:rPr>
              <a:t>D. Тимол</a:t>
            </a:r>
            <a:r>
              <a:rPr lang="uk-UA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</a:rPr>
              <a:t>E. </a:t>
            </a:r>
            <a:r>
              <a:rPr lang="ru-RU" dirty="0" err="1">
                <a:solidFill>
                  <a:schemeClr val="tx1"/>
                </a:solidFill>
              </a:rPr>
              <a:t>Сірка</a:t>
            </a:r>
            <a:r>
              <a:rPr lang="uk-UA" dirty="0" smtClean="0">
                <a:solidFill>
                  <a:schemeClr val="tx1"/>
                </a:solidFill>
              </a:rPr>
              <a:t>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ru-RU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uk-UA" dirty="0">
                <a:solidFill>
                  <a:schemeClr val="tx1"/>
                </a:solidFill>
              </a:rPr>
              <a:t>2</a:t>
            </a:r>
            <a:r>
              <a:rPr lang="ru-RU" dirty="0">
                <a:solidFill>
                  <a:schemeClr val="tx1"/>
                </a:solidFill>
              </a:rPr>
              <a:t>. До </a:t>
            </a:r>
            <a:r>
              <a:rPr lang="ru-RU" dirty="0" err="1">
                <a:solidFill>
                  <a:schemeClr val="tx1"/>
                </a:solidFill>
              </a:rPr>
              <a:t>речовин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вираженими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гідрофобними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властивостями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відносяться</a:t>
            </a:r>
            <a:r>
              <a:rPr lang="ru-RU" dirty="0">
                <a:solidFill>
                  <a:schemeClr val="tx1"/>
                </a:solidFill>
              </a:rPr>
              <a:t>: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</a:rPr>
              <a:t>А. </a:t>
            </a:r>
            <a:r>
              <a:rPr lang="ru-RU" dirty="0" smtClean="0">
                <a:solidFill>
                  <a:schemeClr val="tx1"/>
                </a:solidFill>
              </a:rPr>
              <a:t>Ментол</a:t>
            </a:r>
            <a:r>
              <a:rPr lang="uk-UA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</a:rPr>
              <a:t>B. </a:t>
            </a:r>
            <a:r>
              <a:rPr lang="ru-RU" dirty="0" err="1">
                <a:solidFill>
                  <a:schemeClr val="tx1"/>
                </a:solidFill>
              </a:rPr>
              <a:t>Магнію</a:t>
            </a:r>
            <a:r>
              <a:rPr lang="ru-RU" dirty="0">
                <a:solidFill>
                  <a:schemeClr val="tx1"/>
                </a:solidFill>
              </a:rPr>
              <a:t> оксид</a:t>
            </a:r>
            <a:r>
              <a:rPr lang="uk-UA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</a:rPr>
              <a:t>C. </a:t>
            </a:r>
            <a:r>
              <a:rPr lang="ru-RU" dirty="0" err="1">
                <a:solidFill>
                  <a:schemeClr val="tx1"/>
                </a:solidFill>
              </a:rPr>
              <a:t>Сірка</a:t>
            </a:r>
            <a:r>
              <a:rPr lang="uk-UA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</a:rPr>
              <a:t>D. </a:t>
            </a:r>
            <a:r>
              <a:rPr lang="ru-RU" dirty="0" err="1">
                <a:solidFill>
                  <a:schemeClr val="tx1"/>
                </a:solidFill>
              </a:rPr>
              <a:t>Терпінгідрат</a:t>
            </a:r>
            <a:r>
              <a:rPr lang="uk-UA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</a:rPr>
              <a:t>E. </a:t>
            </a:r>
            <a:r>
              <a:rPr lang="ru-RU" dirty="0" err="1">
                <a:solidFill>
                  <a:schemeClr val="tx1"/>
                </a:solidFill>
              </a:rPr>
              <a:t>Біла</a:t>
            </a:r>
            <a:r>
              <a:rPr lang="ru-RU" dirty="0">
                <a:solidFill>
                  <a:schemeClr val="tx1"/>
                </a:solidFill>
              </a:rPr>
              <a:t> глина</a:t>
            </a:r>
            <a:r>
              <a:rPr lang="uk-UA" dirty="0" smtClean="0">
                <a:solidFill>
                  <a:schemeClr val="tx1"/>
                </a:solidFill>
              </a:rPr>
              <a:t>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ru-RU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uk-UA" dirty="0">
                <a:solidFill>
                  <a:schemeClr val="tx1"/>
                </a:solidFill>
              </a:rPr>
              <a:t>3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Спосіб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приготування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суспензій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залежить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від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властивостей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речовини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які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входять</a:t>
            </a:r>
            <a:r>
              <a:rPr lang="ru-RU" dirty="0">
                <a:solidFill>
                  <a:schemeClr val="tx1"/>
                </a:solidFill>
              </a:rPr>
              <a:t> до </a:t>
            </a:r>
            <a:r>
              <a:rPr lang="ru-RU" dirty="0" err="1">
                <a:solidFill>
                  <a:schemeClr val="tx1"/>
                </a:solidFill>
              </a:rPr>
              <a:t>їх</a:t>
            </a:r>
            <a:r>
              <a:rPr lang="ru-RU" dirty="0">
                <a:solidFill>
                  <a:schemeClr val="tx1"/>
                </a:solidFill>
              </a:rPr>
              <a:t> складу. </a:t>
            </a:r>
            <a:r>
              <a:rPr lang="ru-RU" dirty="0" err="1">
                <a:solidFill>
                  <a:schemeClr val="tx1"/>
                </a:solidFill>
              </a:rPr>
              <a:t>Вкажіть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речовини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які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мають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гідрофобні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властивості</a:t>
            </a:r>
            <a:r>
              <a:rPr lang="ru-RU" dirty="0">
                <a:solidFill>
                  <a:schemeClr val="tx1"/>
                </a:solidFill>
              </a:rPr>
              <a:t>: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</a:rPr>
              <a:t>А. </a:t>
            </a:r>
            <a:r>
              <a:rPr lang="ru-RU" dirty="0" err="1" smtClean="0">
                <a:solidFill>
                  <a:schemeClr val="tx1"/>
                </a:solidFill>
              </a:rPr>
              <a:t>Терпінгідрат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фенілсаліцилат</a:t>
            </a:r>
            <a:r>
              <a:rPr lang="uk-UA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</a:rPr>
              <a:t>B. </a:t>
            </a:r>
            <a:r>
              <a:rPr lang="ru-RU" dirty="0" err="1">
                <a:solidFill>
                  <a:schemeClr val="tx1"/>
                </a:solidFill>
              </a:rPr>
              <a:t>Сірка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вісмуту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нітрат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основний</a:t>
            </a:r>
            <a:r>
              <a:rPr lang="uk-UA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</a:rPr>
              <a:t>C. Цинку оксид, </a:t>
            </a:r>
            <a:r>
              <a:rPr lang="ru-RU" dirty="0" err="1">
                <a:solidFill>
                  <a:schemeClr val="tx1"/>
                </a:solidFill>
              </a:rPr>
              <a:t>біла</a:t>
            </a:r>
            <a:r>
              <a:rPr lang="ru-RU" dirty="0">
                <a:solidFill>
                  <a:schemeClr val="tx1"/>
                </a:solidFill>
              </a:rPr>
              <a:t> глина</a:t>
            </a:r>
            <a:r>
              <a:rPr lang="uk-UA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</a:rPr>
              <a:t>D. </a:t>
            </a:r>
            <a:r>
              <a:rPr lang="ru-RU" dirty="0" err="1">
                <a:solidFill>
                  <a:schemeClr val="tx1"/>
                </a:solidFill>
              </a:rPr>
              <a:t>Терпінгідрат</a:t>
            </a:r>
            <a:r>
              <a:rPr lang="ru-RU" dirty="0">
                <a:solidFill>
                  <a:schemeClr val="tx1"/>
                </a:solidFill>
              </a:rPr>
              <a:t>, цинку оксид</a:t>
            </a:r>
            <a:r>
              <a:rPr lang="uk-UA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</a:rPr>
              <a:t>E. </a:t>
            </a:r>
            <a:r>
              <a:rPr lang="ru-RU" dirty="0" err="1">
                <a:solidFill>
                  <a:schemeClr val="tx1"/>
                </a:solidFill>
              </a:rPr>
              <a:t>Фенілсаліцилат</a:t>
            </a:r>
            <a:r>
              <a:rPr lang="ru-RU" dirty="0">
                <a:solidFill>
                  <a:schemeClr val="tx1"/>
                </a:solidFill>
              </a:rPr>
              <a:t>, тальк</a:t>
            </a:r>
            <a:r>
              <a:rPr lang="uk-UA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ru-RU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ru-RU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ru-RU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ru-RU" dirty="0" smtClean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ru-RU" dirty="0" smtClean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ru-RU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ru-RU" dirty="0" smtClean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ru-RU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</a:rPr>
              <a:t>8</a:t>
            </a:r>
            <a:r>
              <a:rPr lang="ru-RU" dirty="0">
                <a:solidFill>
                  <a:schemeClr val="tx1"/>
                </a:solidFill>
              </a:rPr>
              <a:t>. Хворому </a:t>
            </a:r>
            <a:r>
              <a:rPr lang="ru-RU" dirty="0" err="1">
                <a:solidFill>
                  <a:schemeClr val="tx1"/>
                </a:solidFill>
              </a:rPr>
              <a:t>необхідно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приготувати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суспензію</a:t>
            </a:r>
            <a:r>
              <a:rPr lang="ru-RU" dirty="0">
                <a:solidFill>
                  <a:schemeClr val="tx1"/>
                </a:solidFill>
              </a:rPr>
              <a:t>, до складу </a:t>
            </a:r>
            <a:r>
              <a:rPr lang="ru-RU" dirty="0" err="1">
                <a:solidFill>
                  <a:schemeClr val="tx1"/>
                </a:solidFill>
              </a:rPr>
              <a:t>якої</a:t>
            </a:r>
            <a:r>
              <a:rPr lang="ru-RU" dirty="0">
                <a:solidFill>
                  <a:schemeClr val="tx1"/>
                </a:solidFill>
              </a:rPr>
              <a:t> входить 2 г ментолу. </a:t>
            </a:r>
            <a:r>
              <a:rPr lang="ru-RU" dirty="0" err="1">
                <a:solidFill>
                  <a:schemeClr val="tx1"/>
                </a:solidFill>
              </a:rPr>
              <a:t>Вкажіть</a:t>
            </a:r>
            <a:r>
              <a:rPr lang="ru-RU" dirty="0">
                <a:solidFill>
                  <a:schemeClr val="tx1"/>
                </a:solidFill>
              </a:rPr>
              <a:t> яку </a:t>
            </a:r>
            <a:r>
              <a:rPr lang="ru-RU" dirty="0" err="1">
                <a:solidFill>
                  <a:schemeClr val="tx1"/>
                </a:solidFill>
              </a:rPr>
              <a:t>кількість</a:t>
            </a:r>
            <a:r>
              <a:rPr lang="ru-RU" dirty="0">
                <a:solidFill>
                  <a:schemeClr val="tx1"/>
                </a:solidFill>
              </a:rPr>
              <a:t> 5% </a:t>
            </a:r>
            <a:r>
              <a:rPr lang="ru-RU" dirty="0" err="1">
                <a:solidFill>
                  <a:schemeClr val="tx1"/>
                </a:solidFill>
              </a:rPr>
              <a:t>розчину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метилцелюлози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необхідно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додати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щоб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стабілізувати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суспензію</a:t>
            </a:r>
            <a:r>
              <a:rPr lang="ru-RU" dirty="0">
                <a:solidFill>
                  <a:schemeClr val="tx1"/>
                </a:solidFill>
              </a:rPr>
              <a:t>?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</a:rPr>
              <a:t>А. </a:t>
            </a:r>
            <a:r>
              <a:rPr lang="ru-RU" dirty="0" smtClean="0">
                <a:solidFill>
                  <a:schemeClr val="tx1"/>
                </a:solidFill>
              </a:rPr>
              <a:t>4,0</a:t>
            </a:r>
            <a:r>
              <a:rPr lang="uk-UA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</a:rPr>
              <a:t>B. 0,5</a:t>
            </a:r>
            <a:r>
              <a:rPr lang="uk-UA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</a:rPr>
              <a:t>C. 1,0</a:t>
            </a:r>
            <a:r>
              <a:rPr lang="uk-UA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</a:rPr>
              <a:t>D. 0,4</a:t>
            </a:r>
            <a:r>
              <a:rPr lang="uk-UA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</a:rPr>
              <a:t>E. 2,0</a:t>
            </a:r>
            <a:r>
              <a:rPr lang="uk-UA" dirty="0" smtClean="0">
                <a:solidFill>
                  <a:schemeClr val="tx1"/>
                </a:solidFill>
              </a:rPr>
              <a:t>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ru-RU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uk-UA" dirty="0">
                <a:solidFill>
                  <a:schemeClr val="tx1"/>
                </a:solidFill>
              </a:rPr>
              <a:t>4</a:t>
            </a:r>
            <a:r>
              <a:rPr lang="ru-RU" dirty="0">
                <a:solidFill>
                  <a:schemeClr val="tx1"/>
                </a:solidFill>
              </a:rPr>
              <a:t>. Фармацевт </a:t>
            </a:r>
            <a:r>
              <a:rPr lang="ru-RU" dirty="0" err="1">
                <a:solidFill>
                  <a:schemeClr val="tx1"/>
                </a:solidFill>
              </a:rPr>
              <a:t>приготував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суспензію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гідрофобною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речовиною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Вкажіть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стабілізатор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дисперсної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системи</a:t>
            </a:r>
            <a:r>
              <a:rPr lang="ru-RU" dirty="0">
                <a:solidFill>
                  <a:schemeClr val="tx1"/>
                </a:solidFill>
              </a:rPr>
              <a:t>: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</a:rPr>
              <a:t>А. </a:t>
            </a:r>
            <a:r>
              <a:rPr lang="ru-RU" dirty="0" smtClean="0">
                <a:solidFill>
                  <a:schemeClr val="tx1"/>
                </a:solidFill>
              </a:rPr>
              <a:t>Твін-80</a:t>
            </a:r>
            <a:r>
              <a:rPr lang="uk-UA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</a:rPr>
              <a:t>B. </a:t>
            </a:r>
            <a:r>
              <a:rPr lang="ru-RU" dirty="0" err="1">
                <a:solidFill>
                  <a:schemeClr val="tx1"/>
                </a:solidFill>
              </a:rPr>
              <a:t>Натрію</a:t>
            </a:r>
            <a:r>
              <a:rPr lang="ru-RU" dirty="0">
                <a:solidFill>
                  <a:schemeClr val="tx1"/>
                </a:solidFill>
              </a:rPr>
              <a:t> хлорид</a:t>
            </a:r>
            <a:r>
              <a:rPr lang="uk-UA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</a:rPr>
              <a:t>C. </a:t>
            </a:r>
            <a:r>
              <a:rPr lang="ru-RU" dirty="0" err="1">
                <a:solidFill>
                  <a:schemeClr val="tx1"/>
                </a:solidFill>
              </a:rPr>
              <a:t>Розчин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кислоти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хлористоводневої</a:t>
            </a:r>
            <a:r>
              <a:rPr lang="uk-UA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</a:rPr>
              <a:t>D. </a:t>
            </a:r>
            <a:r>
              <a:rPr lang="ru-RU" dirty="0" err="1">
                <a:solidFill>
                  <a:schemeClr val="tx1"/>
                </a:solidFill>
              </a:rPr>
              <a:t>Розчин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натрію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гідроксиду</a:t>
            </a:r>
            <a:r>
              <a:rPr lang="uk-UA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</a:rPr>
              <a:t>E. </a:t>
            </a:r>
            <a:r>
              <a:rPr lang="ru-RU" dirty="0" err="1">
                <a:solidFill>
                  <a:schemeClr val="tx1"/>
                </a:solidFill>
              </a:rPr>
              <a:t>Есилон</a:t>
            </a:r>
            <a:r>
              <a:rPr lang="uk-UA" dirty="0" smtClean="0">
                <a:solidFill>
                  <a:schemeClr val="tx1"/>
                </a:solidFill>
              </a:rPr>
              <a:t>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ru-RU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uk-UA" dirty="0">
                <a:solidFill>
                  <a:schemeClr val="tx1"/>
                </a:solidFill>
              </a:rPr>
              <a:t>5. При приготуванні суспензій лікарську речовину розтирають з невеликою кількістю рідини. </a:t>
            </a:r>
            <a:r>
              <a:rPr lang="ru-RU" dirty="0" err="1">
                <a:solidFill>
                  <a:schemeClr val="tx1"/>
                </a:solidFill>
              </a:rPr>
              <a:t>Вкажіть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оптимальну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її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кількість</a:t>
            </a:r>
            <a:r>
              <a:rPr lang="ru-RU" dirty="0">
                <a:solidFill>
                  <a:schemeClr val="tx1"/>
                </a:solidFill>
              </a:rPr>
              <a:t> за правилом </a:t>
            </a:r>
            <a:r>
              <a:rPr lang="ru-RU" dirty="0" err="1">
                <a:solidFill>
                  <a:schemeClr val="tx1"/>
                </a:solidFill>
              </a:rPr>
              <a:t>Дерягіна</a:t>
            </a:r>
            <a:r>
              <a:rPr lang="ru-RU" dirty="0">
                <a:solidFill>
                  <a:schemeClr val="tx1"/>
                </a:solidFill>
              </a:rPr>
              <a:t>, яка </a:t>
            </a:r>
            <a:r>
              <a:rPr lang="ru-RU" dirty="0" err="1">
                <a:solidFill>
                  <a:schemeClr val="tx1"/>
                </a:solidFill>
              </a:rPr>
              <a:t>потрібна</a:t>
            </a:r>
            <a:r>
              <a:rPr lang="ru-RU" dirty="0">
                <a:solidFill>
                  <a:schemeClr val="tx1"/>
                </a:solidFill>
              </a:rPr>
              <a:t> для </a:t>
            </a:r>
            <a:r>
              <a:rPr lang="ru-RU" dirty="0" err="1">
                <a:solidFill>
                  <a:schemeClr val="tx1"/>
                </a:solidFill>
              </a:rPr>
              <a:t>подрібнення</a:t>
            </a:r>
            <a:r>
              <a:rPr lang="ru-RU" dirty="0">
                <a:solidFill>
                  <a:schemeClr val="tx1"/>
                </a:solidFill>
              </a:rPr>
              <a:t> 20 г цинку оксиду.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</a:rPr>
              <a:t>А. </a:t>
            </a:r>
            <a:r>
              <a:rPr lang="ru-RU" dirty="0" smtClean="0">
                <a:solidFill>
                  <a:schemeClr val="tx1"/>
                </a:solidFill>
              </a:rPr>
              <a:t>10 </a:t>
            </a:r>
            <a:r>
              <a:rPr lang="ru-RU" dirty="0">
                <a:solidFill>
                  <a:schemeClr val="tx1"/>
                </a:solidFill>
              </a:rPr>
              <a:t>мл</a:t>
            </a:r>
            <a:r>
              <a:rPr lang="uk-UA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</a:rPr>
              <a:t>B. 5 мл</a:t>
            </a:r>
            <a:r>
              <a:rPr lang="uk-UA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</a:rPr>
              <a:t>C. 2 мл</a:t>
            </a:r>
            <a:r>
              <a:rPr lang="uk-UA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</a:rPr>
              <a:t>D. 1 мл</a:t>
            </a:r>
            <a:r>
              <a:rPr lang="uk-UA" dirty="0" smtClean="0">
                <a:solidFill>
                  <a:schemeClr val="tx1"/>
                </a:solidFill>
              </a:rPr>
              <a:t>..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ru-RU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44982" y="473425"/>
            <a:ext cx="58743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/>
              <a:t>Тести для закріплення матеріалу: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68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2296635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11887200" cy="48260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chemeClr val="tx1"/>
                </a:solidFill>
              </a:rPr>
              <a:t>Тести для закріплення матеріалу: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4800" y="843678"/>
            <a:ext cx="53848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/>
              <a:t>1. Фармацевт готує 100,0 </a:t>
            </a:r>
            <a:r>
              <a:rPr lang="uk-UA" sz="1400" dirty="0" err="1"/>
              <a:t>олiйної</a:t>
            </a:r>
            <a:r>
              <a:rPr lang="uk-UA" sz="1400" b="1" dirty="0"/>
              <a:t> </a:t>
            </a:r>
            <a:r>
              <a:rPr lang="uk-UA" sz="1400" dirty="0" err="1"/>
              <a:t>емульсiї</a:t>
            </a:r>
            <a:r>
              <a:rPr lang="uk-UA" sz="1400" dirty="0"/>
              <a:t>. </a:t>
            </a:r>
            <a:r>
              <a:rPr lang="uk-UA" sz="1400" dirty="0" err="1"/>
              <a:t>Вкажiть</a:t>
            </a:r>
            <a:r>
              <a:rPr lang="uk-UA" sz="1400" dirty="0"/>
              <a:t> </a:t>
            </a:r>
            <a:r>
              <a:rPr lang="uk-UA" sz="1400" dirty="0" err="1"/>
              <a:t>кiлькiсть</a:t>
            </a:r>
            <a:r>
              <a:rPr lang="uk-UA" sz="1400" dirty="0"/>
              <a:t> </a:t>
            </a:r>
            <a:r>
              <a:rPr lang="uk-UA" sz="1400" dirty="0" err="1"/>
              <a:t>олiї</a:t>
            </a:r>
            <a:r>
              <a:rPr lang="uk-UA" sz="1400" dirty="0"/>
              <a:t>, </a:t>
            </a:r>
            <a:r>
              <a:rPr lang="uk-UA" sz="1400" dirty="0" err="1"/>
              <a:t>необхiдної</a:t>
            </a:r>
            <a:r>
              <a:rPr lang="uk-UA" sz="1400" dirty="0"/>
              <a:t> для приготування </a:t>
            </a:r>
            <a:r>
              <a:rPr lang="uk-UA" sz="1400" dirty="0" err="1"/>
              <a:t>емульсiї</a:t>
            </a:r>
            <a:r>
              <a:rPr lang="uk-UA" sz="1400" dirty="0"/>
              <a:t>, за </a:t>
            </a:r>
            <a:r>
              <a:rPr lang="uk-UA" sz="1400" dirty="0" err="1"/>
              <a:t>вiдсутностi</a:t>
            </a:r>
            <a:r>
              <a:rPr lang="uk-UA" sz="1400" dirty="0"/>
              <a:t> </a:t>
            </a:r>
            <a:r>
              <a:rPr lang="uk-UA" sz="1400" dirty="0" err="1"/>
              <a:t>вказiвок</a:t>
            </a:r>
            <a:r>
              <a:rPr lang="uk-UA" sz="1400" dirty="0"/>
              <a:t> </a:t>
            </a:r>
            <a:r>
              <a:rPr lang="uk-UA" sz="1400" dirty="0" err="1"/>
              <a:t>лiкаря</a:t>
            </a:r>
            <a:r>
              <a:rPr lang="uk-UA" sz="1400" dirty="0"/>
              <a:t>: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20,0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10,0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30,0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15,0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50,0</a:t>
            </a:r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92848" y="2875003"/>
            <a:ext cx="539675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/>
              <a:t>2. </a:t>
            </a:r>
            <a:r>
              <a:rPr lang="uk-UA" sz="1400" dirty="0" err="1"/>
              <a:t>Емульсiї</a:t>
            </a:r>
            <a:r>
              <a:rPr lang="uk-UA" sz="1400" dirty="0"/>
              <a:t> як </a:t>
            </a:r>
            <a:r>
              <a:rPr lang="uk-UA" sz="1400" dirty="0" err="1"/>
              <a:t>гетерогеннi</a:t>
            </a:r>
            <a:r>
              <a:rPr lang="uk-UA" sz="1400" dirty="0"/>
              <a:t> </a:t>
            </a:r>
            <a:r>
              <a:rPr lang="uk-UA" sz="1400" dirty="0" err="1"/>
              <a:t>дисперснi</a:t>
            </a:r>
            <a:r>
              <a:rPr lang="uk-UA" sz="1400" b="1" dirty="0"/>
              <a:t> </a:t>
            </a:r>
            <a:r>
              <a:rPr lang="uk-UA" sz="1400" dirty="0"/>
              <a:t>системи можуть розшаровуватися </a:t>
            </a:r>
            <a:r>
              <a:rPr lang="uk-UA" sz="1400" dirty="0" err="1"/>
              <a:t>пiд</a:t>
            </a:r>
            <a:r>
              <a:rPr lang="uk-UA" sz="1400" dirty="0"/>
              <a:t> </a:t>
            </a:r>
            <a:r>
              <a:rPr lang="uk-UA" sz="1400" dirty="0" err="1"/>
              <a:t>дiєю</a:t>
            </a:r>
            <a:r>
              <a:rPr lang="uk-UA" sz="1400" dirty="0"/>
              <a:t> </a:t>
            </a:r>
            <a:r>
              <a:rPr lang="uk-UA" sz="1400" dirty="0" err="1"/>
              <a:t>рiзних</a:t>
            </a:r>
            <a:r>
              <a:rPr lang="uk-UA" sz="1400" dirty="0"/>
              <a:t> </a:t>
            </a:r>
            <a:r>
              <a:rPr lang="uk-UA" sz="1400" dirty="0" err="1"/>
              <a:t>чинникiв</a:t>
            </a:r>
            <a:r>
              <a:rPr lang="uk-UA" sz="1400" dirty="0"/>
              <a:t>. </a:t>
            </a:r>
            <a:r>
              <a:rPr lang="uk-UA" sz="1400" dirty="0" err="1"/>
              <a:t>Якi</a:t>
            </a:r>
            <a:r>
              <a:rPr lang="uk-UA" sz="1400" dirty="0"/>
              <a:t> з наведених </a:t>
            </a:r>
            <a:r>
              <a:rPr lang="uk-UA" sz="1400" dirty="0" err="1"/>
              <a:t>чинникiв</a:t>
            </a:r>
            <a:r>
              <a:rPr lang="uk-UA" sz="1400" dirty="0"/>
              <a:t> найшвидше призводять до розшаровування </a:t>
            </a:r>
            <a:r>
              <a:rPr lang="uk-UA" sz="1400" dirty="0" err="1"/>
              <a:t>емульсiй</a:t>
            </a:r>
            <a:r>
              <a:rPr lang="uk-UA" sz="1400" dirty="0"/>
              <a:t>?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Додавання сильних </a:t>
            </a:r>
            <a:r>
              <a:rPr lang="uk-UA" sz="1400" dirty="0" err="1"/>
              <a:t>електролiтiв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Розведення водою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Розведення </a:t>
            </a:r>
            <a:r>
              <a:rPr lang="uk-UA" sz="1400" dirty="0" err="1"/>
              <a:t>олiєю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Додавання надлишку емульгатора</a:t>
            </a:r>
            <a:endParaRPr lang="ru-RU" sz="1400" dirty="0"/>
          </a:p>
          <a:p>
            <a:pPr marL="342900" indent="-342900">
              <a:buFont typeface="+mj-lt"/>
              <a:buAutoNum type="alphaUcPeriod"/>
            </a:pPr>
            <a:r>
              <a:rPr lang="uk-UA" sz="1400" dirty="0"/>
              <a:t>Додавання </a:t>
            </a:r>
            <a:r>
              <a:rPr lang="uk-UA" sz="1400" dirty="0" err="1"/>
              <a:t>сиропiв</a:t>
            </a:r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92848" y="4906327"/>
            <a:ext cx="570155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/>
              <a:t>3. </a:t>
            </a:r>
            <a:r>
              <a:rPr lang="uk-UA" sz="1400" dirty="0" err="1"/>
              <a:t>Лiкар</a:t>
            </a:r>
            <a:r>
              <a:rPr lang="uk-UA" sz="1400" dirty="0"/>
              <a:t> прописав </a:t>
            </a:r>
            <a:r>
              <a:rPr lang="uk-UA" sz="1400" dirty="0" err="1"/>
              <a:t>емульсiю</a:t>
            </a:r>
            <a:r>
              <a:rPr lang="uk-UA" sz="1400" dirty="0"/>
              <a:t> оливкової</a:t>
            </a:r>
            <a:r>
              <a:rPr lang="uk-UA" sz="1400" b="1" dirty="0"/>
              <a:t> </a:t>
            </a:r>
            <a:r>
              <a:rPr lang="uk-UA" sz="1400" dirty="0" err="1"/>
              <a:t>олiї</a:t>
            </a:r>
            <a:r>
              <a:rPr lang="uk-UA" sz="1400" dirty="0"/>
              <a:t>, до складу якої входить анестезин. Для введення анестезину в </a:t>
            </a:r>
            <a:r>
              <a:rPr lang="uk-UA" sz="1400" dirty="0" err="1"/>
              <a:t>емульсiю</a:t>
            </a:r>
            <a:r>
              <a:rPr lang="uk-UA" sz="1400" dirty="0"/>
              <a:t> його </a:t>
            </a:r>
            <a:r>
              <a:rPr lang="uk-UA" sz="1400" dirty="0" err="1"/>
              <a:t>необхiдно</a:t>
            </a:r>
            <a:r>
              <a:rPr lang="uk-UA" sz="1400" dirty="0"/>
              <a:t> розчинити:</a:t>
            </a:r>
            <a:endParaRPr lang="ru-RU" sz="1400" dirty="0"/>
          </a:p>
          <a:p>
            <a:pPr lvl="0"/>
            <a:r>
              <a:rPr lang="uk-UA" sz="1400" dirty="0"/>
              <a:t>В </a:t>
            </a:r>
            <a:r>
              <a:rPr lang="uk-UA" sz="1400" dirty="0" err="1"/>
              <a:t>олiї</a:t>
            </a:r>
            <a:r>
              <a:rPr lang="uk-UA" sz="1400" dirty="0"/>
              <a:t> перед приготуванням </a:t>
            </a:r>
            <a:r>
              <a:rPr lang="uk-UA" sz="1400" dirty="0" err="1"/>
              <a:t>емульсiї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У </a:t>
            </a:r>
            <a:r>
              <a:rPr lang="uk-UA" sz="1400" dirty="0" err="1"/>
              <a:t>готовiй</a:t>
            </a:r>
            <a:r>
              <a:rPr lang="uk-UA" sz="1400" dirty="0"/>
              <a:t> </a:t>
            </a:r>
            <a:r>
              <a:rPr lang="uk-UA" sz="1400" dirty="0" err="1"/>
              <a:t>емульсiї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У </a:t>
            </a:r>
            <a:r>
              <a:rPr lang="uk-UA" sz="1400" dirty="0" err="1"/>
              <a:t>водi</a:t>
            </a:r>
            <a:r>
              <a:rPr lang="uk-UA" sz="1400" dirty="0"/>
              <a:t> </a:t>
            </a:r>
            <a:r>
              <a:rPr lang="uk-UA" sz="1400" dirty="0" err="1"/>
              <a:t>очищенiй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У </a:t>
            </a:r>
            <a:r>
              <a:rPr lang="uk-UA" sz="1400" dirty="0" err="1"/>
              <a:t>первиннiй</a:t>
            </a:r>
            <a:r>
              <a:rPr lang="uk-UA" sz="1400" dirty="0"/>
              <a:t> </a:t>
            </a:r>
            <a:r>
              <a:rPr lang="uk-UA" sz="1400" dirty="0" err="1"/>
              <a:t>емульсiї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У </a:t>
            </a:r>
            <a:r>
              <a:rPr lang="uk-UA" sz="1400" dirty="0" err="1"/>
              <a:t>спиртi</a:t>
            </a:r>
            <a:r>
              <a:rPr lang="uk-UA" sz="1400" dirty="0"/>
              <a:t> та додати до первинної </a:t>
            </a:r>
            <a:r>
              <a:rPr lang="uk-UA" sz="1400" dirty="0" err="1"/>
              <a:t>емульсiї</a:t>
            </a:r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042212" y="628234"/>
            <a:ext cx="589280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/>
              <a:t>4. Фармацевт приготував </a:t>
            </a:r>
            <a:r>
              <a:rPr lang="uk-UA" sz="1400" dirty="0" err="1"/>
              <a:t>олiйну</a:t>
            </a:r>
            <a:r>
              <a:rPr lang="uk-UA" sz="1400" b="1" dirty="0"/>
              <a:t> </a:t>
            </a:r>
            <a:r>
              <a:rPr lang="uk-UA" sz="1400" dirty="0" err="1"/>
              <a:t>емульсiю</a:t>
            </a:r>
            <a:r>
              <a:rPr lang="uk-UA" sz="1400" dirty="0"/>
              <a:t>, що </a:t>
            </a:r>
            <a:r>
              <a:rPr lang="uk-UA" sz="1400" dirty="0" err="1"/>
              <a:t>мiстить</a:t>
            </a:r>
            <a:r>
              <a:rPr lang="uk-UA" sz="1400" dirty="0"/>
              <a:t> оксид цинку. </a:t>
            </a:r>
            <a:r>
              <a:rPr lang="uk-UA" sz="1400" dirty="0" err="1"/>
              <a:t>Вкажiть</a:t>
            </a:r>
            <a:r>
              <a:rPr lang="uk-UA" sz="1400" dirty="0"/>
              <a:t> </a:t>
            </a:r>
            <a:r>
              <a:rPr lang="uk-UA" sz="1400" dirty="0" err="1"/>
              <a:t>рацiональний</a:t>
            </a:r>
            <a:r>
              <a:rPr lang="uk-UA" sz="1400" dirty="0"/>
              <a:t> </a:t>
            </a:r>
            <a:r>
              <a:rPr lang="uk-UA" sz="1400" dirty="0" err="1"/>
              <a:t>спосiб</a:t>
            </a:r>
            <a:r>
              <a:rPr lang="uk-UA" sz="1400" dirty="0"/>
              <a:t> введення речовини: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Введення за типом </a:t>
            </a:r>
            <a:r>
              <a:rPr lang="uk-UA" sz="1400" dirty="0" err="1"/>
              <a:t>суспензiї</a:t>
            </a:r>
            <a:r>
              <a:rPr lang="uk-UA" sz="1400" dirty="0"/>
              <a:t> у готову </a:t>
            </a:r>
            <a:r>
              <a:rPr lang="uk-UA" sz="1400" dirty="0" err="1"/>
              <a:t>емульсiю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Розчинення в </a:t>
            </a:r>
            <a:r>
              <a:rPr lang="uk-UA" sz="1400" dirty="0" err="1"/>
              <a:t>олiї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 err="1"/>
              <a:t>Подрiбнення</a:t>
            </a:r>
            <a:r>
              <a:rPr lang="uk-UA" sz="1400" dirty="0"/>
              <a:t> з водою для розчинення первинної </a:t>
            </a:r>
            <a:r>
              <a:rPr lang="uk-UA" sz="1400" dirty="0" err="1"/>
              <a:t>емульсiї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Розчинення у </a:t>
            </a:r>
            <a:r>
              <a:rPr lang="uk-UA" sz="1400" dirty="0" err="1"/>
              <a:t>водi</a:t>
            </a:r>
            <a:r>
              <a:rPr lang="uk-UA" sz="1400" dirty="0"/>
              <a:t> для приготування первинної </a:t>
            </a:r>
            <a:r>
              <a:rPr lang="uk-UA" sz="1400" dirty="0" err="1"/>
              <a:t>емульсiї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Розчинення у </a:t>
            </a:r>
            <a:r>
              <a:rPr lang="uk-UA" sz="1400" dirty="0" err="1"/>
              <a:t>готовiй</a:t>
            </a:r>
            <a:r>
              <a:rPr lang="uk-UA" sz="1400" dirty="0"/>
              <a:t> </a:t>
            </a:r>
            <a:r>
              <a:rPr lang="uk-UA" sz="1400" dirty="0" err="1"/>
              <a:t>емульсiї</a:t>
            </a:r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093012" y="2863368"/>
            <a:ext cx="57912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/>
              <a:t>5. Фармацевту </a:t>
            </a:r>
            <a:r>
              <a:rPr lang="uk-UA" sz="1400" dirty="0" err="1"/>
              <a:t>необхiдно</a:t>
            </a:r>
            <a:r>
              <a:rPr lang="uk-UA" sz="1400" dirty="0"/>
              <a:t> приготувати масляну </a:t>
            </a:r>
            <a:r>
              <a:rPr lang="uk-UA" sz="1400" dirty="0" err="1"/>
              <a:t>емульсiю</a:t>
            </a:r>
            <a:r>
              <a:rPr lang="uk-UA" sz="1400" dirty="0"/>
              <a:t> з ментолом. </a:t>
            </a:r>
            <a:r>
              <a:rPr lang="uk-UA" sz="1400" dirty="0" err="1"/>
              <a:t>Вкажiть</a:t>
            </a:r>
            <a:r>
              <a:rPr lang="uk-UA" sz="1400" dirty="0"/>
              <a:t> </a:t>
            </a:r>
            <a:r>
              <a:rPr lang="uk-UA" sz="1400" dirty="0" err="1"/>
              <a:t>рацiональний</a:t>
            </a:r>
            <a:r>
              <a:rPr lang="uk-UA" sz="1400" dirty="0"/>
              <a:t> </a:t>
            </a:r>
            <a:r>
              <a:rPr lang="uk-UA" sz="1400" dirty="0" err="1"/>
              <a:t>спосiб</a:t>
            </a:r>
            <a:r>
              <a:rPr lang="uk-UA" sz="1400" dirty="0"/>
              <a:t> введення речовини: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 err="1" smtClean="0"/>
              <a:t>Диспергують</a:t>
            </a:r>
            <a:r>
              <a:rPr lang="uk-UA" sz="1400" dirty="0" smtClean="0"/>
              <a:t> з додаванням готової </a:t>
            </a:r>
            <a:r>
              <a:rPr lang="uk-UA" sz="1400" dirty="0" err="1" smtClean="0"/>
              <a:t>емульсiї</a:t>
            </a:r>
            <a:endParaRPr lang="ru-RU" sz="1400" dirty="0" smtClean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 smtClean="0"/>
              <a:t>Розчиняють у </a:t>
            </a:r>
            <a:r>
              <a:rPr lang="uk-UA" sz="1400" dirty="0" err="1" smtClean="0"/>
              <a:t>водi</a:t>
            </a:r>
            <a:r>
              <a:rPr lang="uk-UA" sz="1400" dirty="0" smtClean="0"/>
              <a:t>, </a:t>
            </a:r>
            <a:r>
              <a:rPr lang="uk-UA" sz="1400" dirty="0" err="1" smtClean="0"/>
              <a:t>призначенiй</a:t>
            </a:r>
            <a:r>
              <a:rPr lang="uk-UA" sz="1400" dirty="0" smtClean="0"/>
              <a:t> для розведення первинної </a:t>
            </a:r>
            <a:r>
              <a:rPr lang="uk-UA" sz="1400" dirty="0" err="1" smtClean="0"/>
              <a:t>емульсiї</a:t>
            </a:r>
            <a:endParaRPr lang="ru-RU" sz="1400" dirty="0" smtClean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 smtClean="0"/>
              <a:t>Розчиняють у </a:t>
            </a:r>
            <a:r>
              <a:rPr lang="uk-UA" sz="1400" dirty="0" err="1" smtClean="0"/>
              <a:t>готовiй</a:t>
            </a:r>
            <a:r>
              <a:rPr lang="uk-UA" sz="1400" dirty="0" smtClean="0"/>
              <a:t> </a:t>
            </a:r>
            <a:r>
              <a:rPr lang="uk-UA" sz="1400" dirty="0" err="1" smtClean="0"/>
              <a:t>емульсiї</a:t>
            </a:r>
            <a:r>
              <a:rPr lang="uk-UA" sz="1400" dirty="0" smtClean="0"/>
              <a:t> при </a:t>
            </a:r>
            <a:r>
              <a:rPr lang="uk-UA" sz="1400" dirty="0" err="1" smtClean="0"/>
              <a:t>нагрiваннi</a:t>
            </a:r>
            <a:endParaRPr lang="ru-RU" sz="1400" dirty="0" smtClean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 smtClean="0"/>
              <a:t>Вводять у готову первинну </a:t>
            </a:r>
            <a:r>
              <a:rPr lang="uk-UA" sz="1400" dirty="0" err="1" smtClean="0"/>
              <a:t>емульсiю</a:t>
            </a:r>
            <a:endParaRPr lang="ru-RU" sz="1400" dirty="0" smtClean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 smtClean="0"/>
              <a:t>Розчиняють в </a:t>
            </a:r>
            <a:r>
              <a:rPr lang="uk-UA" sz="1400" dirty="0" err="1" smtClean="0"/>
              <a:t>олiї</a:t>
            </a:r>
            <a:endParaRPr lang="uk-UA" sz="1400" dirty="0" smtClean="0"/>
          </a:p>
          <a:p>
            <a:r>
              <a:rPr lang="uk-UA" sz="1400" dirty="0"/>
              <a:t>6. </a:t>
            </a:r>
            <a:r>
              <a:rPr lang="uk-UA" sz="1400" dirty="0" err="1"/>
              <a:t>Лiкар</a:t>
            </a:r>
            <a:r>
              <a:rPr lang="uk-UA" sz="1400" dirty="0"/>
              <a:t> прописав </a:t>
            </a:r>
            <a:r>
              <a:rPr lang="uk-UA" sz="1400" dirty="0" err="1"/>
              <a:t>емульсiю</a:t>
            </a:r>
            <a:r>
              <a:rPr lang="uk-UA" sz="1400" dirty="0"/>
              <a:t> оливкової </a:t>
            </a:r>
            <a:r>
              <a:rPr lang="uk-UA" sz="1400" dirty="0" err="1"/>
              <a:t>олiї</a:t>
            </a:r>
            <a:r>
              <a:rPr lang="uk-UA" sz="1400" dirty="0"/>
              <a:t>, до складу якої входить анестезин. Для  введення анестезину  в </a:t>
            </a:r>
            <a:r>
              <a:rPr lang="uk-UA" sz="1400" dirty="0" err="1"/>
              <a:t>емульсiю</a:t>
            </a:r>
            <a:r>
              <a:rPr lang="uk-UA" sz="1400" dirty="0"/>
              <a:t> його </a:t>
            </a:r>
            <a:r>
              <a:rPr lang="uk-UA" sz="1400" dirty="0" err="1"/>
              <a:t>необхiдно</a:t>
            </a:r>
            <a:r>
              <a:rPr lang="uk-UA" sz="1400" dirty="0"/>
              <a:t> розчинити: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В </a:t>
            </a:r>
            <a:r>
              <a:rPr lang="uk-UA" sz="1400" dirty="0" err="1"/>
              <a:t>олiї</a:t>
            </a:r>
            <a:r>
              <a:rPr lang="uk-UA" sz="1400" dirty="0"/>
              <a:t> перед приготуванням </a:t>
            </a:r>
            <a:r>
              <a:rPr lang="uk-UA" sz="1400" dirty="0" err="1"/>
              <a:t>емульсiї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У </a:t>
            </a:r>
            <a:r>
              <a:rPr lang="uk-UA" sz="1400" dirty="0" err="1"/>
              <a:t>готовiй</a:t>
            </a:r>
            <a:r>
              <a:rPr lang="uk-UA" sz="1400" dirty="0"/>
              <a:t> </a:t>
            </a:r>
            <a:r>
              <a:rPr lang="uk-UA" sz="1400" dirty="0" err="1"/>
              <a:t>емульсiї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У </a:t>
            </a:r>
            <a:r>
              <a:rPr lang="uk-UA" sz="1400" dirty="0" err="1"/>
              <a:t>водi</a:t>
            </a:r>
            <a:r>
              <a:rPr lang="uk-UA" sz="1400" dirty="0"/>
              <a:t> </a:t>
            </a:r>
            <a:r>
              <a:rPr lang="uk-UA" sz="1400" dirty="0" err="1"/>
              <a:t>очищенiй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У </a:t>
            </a:r>
            <a:r>
              <a:rPr lang="uk-UA" sz="1400" dirty="0" err="1"/>
              <a:t>первиннiй</a:t>
            </a:r>
            <a:r>
              <a:rPr lang="uk-UA" sz="1400" dirty="0"/>
              <a:t> </a:t>
            </a:r>
            <a:r>
              <a:rPr lang="uk-UA" sz="1400" dirty="0" err="1"/>
              <a:t>емульсiї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У </a:t>
            </a:r>
            <a:r>
              <a:rPr lang="uk-UA" sz="1400" dirty="0" err="1"/>
              <a:t>спиртi</a:t>
            </a:r>
            <a:r>
              <a:rPr lang="uk-UA" sz="1400" dirty="0"/>
              <a:t> та додати до первинної </a:t>
            </a:r>
            <a:r>
              <a:rPr lang="uk-UA" sz="1400" dirty="0" err="1"/>
              <a:t>емульсiї</a:t>
            </a:r>
            <a:endParaRPr lang="ru-RU" sz="1400" dirty="0"/>
          </a:p>
          <a:p>
            <a:pPr lvl="0"/>
            <a:endParaRPr lang="ru-RU" sz="14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69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8889483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552660"/>
            <a:ext cx="9875520" cy="100131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b="1" i="1" dirty="0" err="1">
                <a:solidFill>
                  <a:schemeClr val="tx1"/>
                </a:solidFill>
              </a:rPr>
              <a:t>Задачі</a:t>
            </a:r>
            <a:r>
              <a:rPr lang="ru-RU" b="1" i="1" dirty="0">
                <a:solidFill>
                  <a:schemeClr val="tx1"/>
                </a:solidFill>
              </a:rPr>
              <a:t> для самоконтролю 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2227" y="1786094"/>
            <a:ext cx="10543232" cy="4038600"/>
          </a:xfrm>
        </p:spPr>
        <p:txBody>
          <a:bodyPr/>
          <a:lstStyle/>
          <a:p>
            <a:pPr algn="just"/>
            <a:r>
              <a:rPr lang="ru-RU" dirty="0" smtClean="0">
                <a:solidFill>
                  <a:schemeClr val="tx1"/>
                </a:solidFill>
              </a:rPr>
              <a:t>1</a:t>
            </a:r>
            <a:r>
              <a:rPr lang="ru-RU" dirty="0">
                <a:solidFill>
                  <a:schemeClr val="tx1"/>
                </a:solidFill>
              </a:rPr>
              <a:t>. Фармацевт </a:t>
            </a:r>
            <a:r>
              <a:rPr lang="ru-RU" dirty="0" err="1">
                <a:solidFill>
                  <a:schemeClr val="tx1"/>
                </a:solidFill>
              </a:rPr>
              <a:t>відважив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камфору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помістив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її</a:t>
            </a:r>
            <a:r>
              <a:rPr lang="ru-RU" dirty="0">
                <a:solidFill>
                  <a:schemeClr val="tx1"/>
                </a:solidFill>
              </a:rPr>
              <a:t> в ступку, </a:t>
            </a:r>
            <a:r>
              <a:rPr lang="ru-RU" dirty="0" err="1">
                <a:solidFill>
                  <a:schemeClr val="tx1"/>
                </a:solidFill>
              </a:rPr>
              <a:t>подрібнив</a:t>
            </a:r>
            <a:r>
              <a:rPr lang="ru-RU" dirty="0">
                <a:solidFill>
                  <a:schemeClr val="tx1"/>
                </a:solidFill>
              </a:rPr>
              <a:t> з водою, </a:t>
            </a:r>
            <a:r>
              <a:rPr lang="ru-RU" dirty="0" err="1">
                <a:solidFill>
                  <a:schemeClr val="tx1"/>
                </a:solidFill>
              </a:rPr>
              <a:t>переніс</a:t>
            </a:r>
            <a:r>
              <a:rPr lang="ru-RU" dirty="0">
                <a:solidFill>
                  <a:schemeClr val="tx1"/>
                </a:solidFill>
              </a:rPr>
              <a:t> у флакон для </a:t>
            </a:r>
            <a:r>
              <a:rPr lang="ru-RU" dirty="0" err="1">
                <a:solidFill>
                  <a:schemeClr val="tx1"/>
                </a:solidFill>
              </a:rPr>
              <a:t>відпуску</a:t>
            </a:r>
            <a:r>
              <a:rPr lang="ru-RU" dirty="0">
                <a:solidFill>
                  <a:schemeClr val="tx1"/>
                </a:solidFill>
              </a:rPr>
              <a:t> і додав </a:t>
            </a:r>
            <a:r>
              <a:rPr lang="ru-RU" dirty="0" err="1">
                <a:solidFill>
                  <a:schemeClr val="tx1"/>
                </a:solidFill>
              </a:rPr>
              <a:t>настоянки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Чи</a:t>
            </a:r>
            <a:r>
              <a:rPr lang="ru-RU" dirty="0">
                <a:solidFill>
                  <a:schemeClr val="tx1"/>
                </a:solidFill>
              </a:rPr>
              <a:t> правильно </a:t>
            </a:r>
            <a:r>
              <a:rPr lang="ru-RU" dirty="0" err="1">
                <a:solidFill>
                  <a:schemeClr val="tx1"/>
                </a:solidFill>
              </a:rPr>
              <a:t>він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зробив</a:t>
            </a:r>
            <a:r>
              <a:rPr lang="ru-RU" dirty="0" smtClean="0">
                <a:solidFill>
                  <a:schemeClr val="tx1"/>
                </a:solidFill>
              </a:rPr>
              <a:t>?</a:t>
            </a:r>
            <a:endParaRPr lang="uk-UA" dirty="0">
              <a:solidFill>
                <a:schemeClr val="tx1"/>
              </a:solidFill>
            </a:endParaRP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2</a:t>
            </a:r>
            <a:r>
              <a:rPr lang="ru-RU" dirty="0">
                <a:solidFill>
                  <a:schemeClr val="tx1"/>
                </a:solidFill>
              </a:rPr>
              <a:t>. Фармацевт для </a:t>
            </a:r>
            <a:r>
              <a:rPr lang="ru-RU" dirty="0" err="1">
                <a:solidFill>
                  <a:schemeClr val="tx1"/>
                </a:solidFill>
              </a:rPr>
              <a:t>приготування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суспензії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сірки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використав</a:t>
            </a:r>
            <a:r>
              <a:rPr lang="ru-RU" dirty="0">
                <a:solidFill>
                  <a:schemeClr val="tx1"/>
                </a:solidFill>
              </a:rPr>
              <a:t> як </a:t>
            </a:r>
            <a:r>
              <a:rPr lang="ru-RU" dirty="0" err="1">
                <a:solidFill>
                  <a:schemeClr val="tx1"/>
                </a:solidFill>
              </a:rPr>
              <a:t>стабілізатор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розчин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метилцелюлози</a:t>
            </a:r>
            <a:r>
              <a:rPr lang="ru-RU" dirty="0">
                <a:solidFill>
                  <a:schemeClr val="tx1"/>
                </a:solidFill>
              </a:rPr>
              <a:t> . </a:t>
            </a:r>
            <a:r>
              <a:rPr lang="ru-RU" dirty="0" err="1">
                <a:solidFill>
                  <a:schemeClr val="tx1"/>
                </a:solidFill>
              </a:rPr>
              <a:t>Видайте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критичну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оцінку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його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діям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3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Чи</a:t>
            </a:r>
            <a:r>
              <a:rPr lang="ru-RU" dirty="0">
                <a:solidFill>
                  <a:schemeClr val="tx1"/>
                </a:solidFill>
              </a:rPr>
              <a:t> правильно фармацевт </a:t>
            </a:r>
            <a:r>
              <a:rPr lang="ru-RU" dirty="0" err="1">
                <a:solidFill>
                  <a:schemeClr val="tx1"/>
                </a:solidFill>
              </a:rPr>
              <a:t>готує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лікарську</a:t>
            </a:r>
            <a:r>
              <a:rPr lang="ru-RU" dirty="0">
                <a:solidFill>
                  <a:schemeClr val="tx1"/>
                </a:solidFill>
              </a:rPr>
              <a:t> форму, </a:t>
            </a:r>
            <a:r>
              <a:rPr lang="ru-RU" dirty="0" err="1">
                <a:solidFill>
                  <a:schemeClr val="tx1"/>
                </a:solidFill>
              </a:rPr>
              <a:t>розтираючи</a:t>
            </a:r>
            <a:r>
              <a:rPr lang="ru-RU" dirty="0">
                <a:solidFill>
                  <a:schemeClr val="tx1"/>
                </a:solidFill>
              </a:rPr>
              <a:t> у </a:t>
            </a:r>
            <a:r>
              <a:rPr lang="ru-RU" dirty="0" err="1">
                <a:solidFill>
                  <a:schemeClr val="tx1"/>
                </a:solidFill>
              </a:rPr>
              <a:t>ступці</a:t>
            </a:r>
            <a:r>
              <a:rPr lang="ru-RU" dirty="0">
                <a:solidFill>
                  <a:schemeClr val="tx1"/>
                </a:solidFill>
              </a:rPr>
              <a:t> 2,0 </a:t>
            </a:r>
            <a:r>
              <a:rPr lang="ru-RU" dirty="0" err="1">
                <a:solidFill>
                  <a:schemeClr val="tx1"/>
                </a:solidFill>
              </a:rPr>
              <a:t>терпінгідрату</a:t>
            </a:r>
            <a:r>
              <a:rPr lang="ru-RU" dirty="0">
                <a:solidFill>
                  <a:schemeClr val="tx1"/>
                </a:solidFill>
              </a:rPr>
              <a:t> з 5 мл </a:t>
            </a:r>
            <a:r>
              <a:rPr lang="ru-RU" dirty="0" err="1">
                <a:solidFill>
                  <a:schemeClr val="tx1"/>
                </a:solidFill>
              </a:rPr>
              <a:t>розчину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натрію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гідрокарбонату</a:t>
            </a:r>
            <a:r>
              <a:rPr lang="ru-RU" dirty="0">
                <a:solidFill>
                  <a:schemeClr val="tx1"/>
                </a:solidFill>
              </a:rPr>
              <a:t>, а </a:t>
            </a:r>
            <a:r>
              <a:rPr lang="ru-RU" dirty="0" err="1">
                <a:solidFill>
                  <a:schemeClr val="tx1"/>
                </a:solidFill>
              </a:rPr>
              <a:t>потім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розбавляє</a:t>
            </a:r>
            <a:r>
              <a:rPr lang="ru-RU" dirty="0">
                <a:solidFill>
                  <a:schemeClr val="tx1"/>
                </a:solidFill>
              </a:rPr>
              <a:t> водою </a:t>
            </a:r>
            <a:r>
              <a:rPr lang="ru-RU" dirty="0" err="1">
                <a:solidFill>
                  <a:schemeClr val="tx1"/>
                </a:solidFill>
              </a:rPr>
              <a:t>очищеною</a:t>
            </a:r>
            <a:r>
              <a:rPr lang="ru-RU" dirty="0">
                <a:solidFill>
                  <a:schemeClr val="tx1"/>
                </a:solidFill>
              </a:rPr>
              <a:t> та переносить у флакон для </a:t>
            </a:r>
            <a:r>
              <a:rPr lang="ru-RU" dirty="0" err="1">
                <a:solidFill>
                  <a:schemeClr val="tx1"/>
                </a:solidFill>
              </a:rPr>
              <a:t>відпуску</a:t>
            </a:r>
            <a:r>
              <a:rPr lang="ru-RU" dirty="0">
                <a:solidFill>
                  <a:schemeClr val="tx1"/>
                </a:solidFill>
              </a:rPr>
              <a:t>? Критично </a:t>
            </a:r>
            <a:r>
              <a:rPr lang="ru-RU" dirty="0" err="1">
                <a:solidFill>
                  <a:schemeClr val="tx1"/>
                </a:solidFill>
              </a:rPr>
              <a:t>оцініть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його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дії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marL="45720" indent="0" algn="just">
              <a:buNone/>
            </a:pP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70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1463402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2496" y="298704"/>
            <a:ext cx="8690864" cy="67589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40267" y="1017270"/>
            <a:ext cx="10393679" cy="4958537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336550" marR="5080" indent="-336550">
              <a:lnSpc>
                <a:spcPct val="80000"/>
              </a:lnSpc>
              <a:spcBef>
                <a:spcPts val="630"/>
              </a:spcBef>
              <a:buAutoNum type="arabicPeriod"/>
              <a:tabLst>
                <a:tab pos="336550" algn="l"/>
              </a:tabLst>
            </a:pP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Нормативна документація, що </a:t>
            </a: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регламентує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виготовлення  </a:t>
            </a: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рідких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лікарських</a:t>
            </a:r>
            <a:r>
              <a:rPr sz="2200" spc="-45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препаратів.</a:t>
            </a:r>
            <a:endParaRPr sz="2200" dirty="0">
              <a:latin typeface="Tahoma"/>
              <a:cs typeface="Tahoma"/>
            </a:endParaRPr>
          </a:p>
          <a:p>
            <a:pPr marL="336550" indent="-323850">
              <a:lnSpc>
                <a:spcPts val="1850"/>
              </a:lnSpc>
              <a:buAutoNum type="arabicPeriod"/>
              <a:tabLst>
                <a:tab pos="336550" algn="l"/>
              </a:tabLst>
            </a:pP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Характеристика емульсій, </a:t>
            </a: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як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лікарської</a:t>
            </a:r>
            <a:r>
              <a:rPr sz="2200" spc="-50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форми.</a:t>
            </a:r>
            <a:endParaRPr sz="2200" dirty="0">
              <a:latin typeface="Tahoma"/>
              <a:cs typeface="Tahoma"/>
            </a:endParaRPr>
          </a:p>
          <a:p>
            <a:pPr marL="336550" indent="-324485">
              <a:lnSpc>
                <a:spcPts val="2110"/>
              </a:lnSpc>
              <a:buAutoNum type="arabicPeriod"/>
              <a:tabLst>
                <a:tab pos="337185" algn="l"/>
              </a:tabLst>
            </a:pP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Типи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емульсій </a:t>
            </a: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та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способи </a:t>
            </a: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їх</a:t>
            </a:r>
            <a:r>
              <a:rPr sz="2200" spc="-40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визначення.</a:t>
            </a:r>
            <a:endParaRPr sz="2200" dirty="0">
              <a:latin typeface="Tahoma"/>
              <a:cs typeface="Tahoma"/>
            </a:endParaRPr>
          </a:p>
          <a:p>
            <a:pPr marL="333375" indent="-321310">
              <a:lnSpc>
                <a:spcPts val="2115"/>
              </a:lnSpc>
              <a:buAutoNum type="arabicPeriod"/>
              <a:tabLst>
                <a:tab pos="334010" algn="l"/>
              </a:tabLst>
            </a:pP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Характеристика </a:t>
            </a: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і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класифікація</a:t>
            </a:r>
            <a:r>
              <a:rPr sz="2200" spc="-45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емульгаторів.</a:t>
            </a:r>
            <a:endParaRPr sz="2200" dirty="0">
              <a:latin typeface="Tahoma"/>
              <a:cs typeface="Tahoma"/>
            </a:endParaRPr>
          </a:p>
          <a:p>
            <a:pPr marL="336550" indent="-323850">
              <a:lnSpc>
                <a:spcPts val="2115"/>
              </a:lnSpc>
              <a:buAutoNum type="arabicPeriod"/>
              <a:tabLst>
                <a:tab pos="336550" algn="l"/>
              </a:tabLst>
            </a:pP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Теоретичні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основи утворення</a:t>
            </a:r>
            <a:r>
              <a:rPr sz="2200" spc="-15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емульсій.</a:t>
            </a:r>
            <a:endParaRPr sz="2200" dirty="0">
              <a:latin typeface="Tahoma"/>
              <a:cs typeface="Tahoma"/>
            </a:endParaRPr>
          </a:p>
          <a:p>
            <a:pPr marL="336550" indent="-323850">
              <a:lnSpc>
                <a:spcPts val="2110"/>
              </a:lnSpc>
              <a:buAutoNum type="arabicPeriod"/>
              <a:tabLst>
                <a:tab pos="336550" algn="l"/>
              </a:tabLst>
            </a:pP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Фактори, які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впливають </a:t>
            </a: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на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стабільність</a:t>
            </a:r>
            <a:r>
              <a:rPr sz="2200" spc="-90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емульсій.</a:t>
            </a:r>
            <a:endParaRPr sz="2200" dirty="0">
              <a:latin typeface="Tahoma"/>
              <a:cs typeface="Tahoma"/>
            </a:endParaRPr>
          </a:p>
          <a:p>
            <a:pPr marL="316865" marR="335280" indent="-316865">
              <a:lnSpc>
                <a:spcPct val="80000"/>
              </a:lnSpc>
              <a:spcBef>
                <a:spcPts val="265"/>
              </a:spcBef>
              <a:buAutoNum type="arabicPeriod"/>
              <a:tabLst>
                <a:tab pos="316865" algn="l"/>
              </a:tabLst>
            </a:pP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Технологія емульсій. </a:t>
            </a: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Способи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приготування первинних  </a:t>
            </a: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олійних</a:t>
            </a:r>
            <a:r>
              <a:rPr sz="2200" spc="-20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емульсій.</a:t>
            </a:r>
            <a:endParaRPr sz="2200" dirty="0">
              <a:latin typeface="Tahoma"/>
              <a:cs typeface="Tahoma"/>
            </a:endParaRPr>
          </a:p>
          <a:p>
            <a:pPr marL="336550" indent="-323850">
              <a:lnSpc>
                <a:spcPts val="1850"/>
              </a:lnSpc>
              <a:buAutoNum type="arabicPeriod"/>
              <a:tabLst>
                <a:tab pos="336550" algn="l"/>
              </a:tabLst>
            </a:pP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Розрахунок кількості компонентів первинної</a:t>
            </a:r>
            <a:r>
              <a:rPr sz="2200" spc="-30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емульсії.</a:t>
            </a:r>
            <a:endParaRPr sz="2200" dirty="0">
              <a:latin typeface="Tahoma"/>
              <a:cs typeface="Tahoma"/>
            </a:endParaRPr>
          </a:p>
          <a:p>
            <a:pPr marL="336550" marR="493395" indent="-336550">
              <a:lnSpc>
                <a:spcPts val="2110"/>
              </a:lnSpc>
              <a:spcBef>
                <a:spcPts val="245"/>
              </a:spcBef>
              <a:buAutoNum type="arabicPeriod"/>
              <a:tabLst>
                <a:tab pos="336550" algn="l"/>
              </a:tabLst>
            </a:pP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Розрахунок води очищеної для </a:t>
            </a: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розведення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первинної  емульсії.</a:t>
            </a:r>
            <a:endParaRPr sz="2200" dirty="0">
              <a:latin typeface="Tahoma"/>
              <a:cs typeface="Tahoma"/>
            </a:endParaRPr>
          </a:p>
          <a:p>
            <a:pPr marL="488950" indent="-476884">
              <a:lnSpc>
                <a:spcPts val="1870"/>
              </a:lnSpc>
              <a:buAutoNum type="arabicPeriod"/>
              <a:tabLst>
                <a:tab pos="489584" algn="l"/>
                <a:tab pos="2062480" algn="l"/>
                <a:tab pos="3599179" algn="l"/>
                <a:tab pos="4841875" algn="l"/>
                <a:tab pos="5323840" algn="l"/>
              </a:tabLst>
            </a:pP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Додавання	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лікарських	</a:t>
            </a: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речовин	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до	емульсій.</a:t>
            </a:r>
            <a:endParaRPr sz="2200" dirty="0">
              <a:latin typeface="Tahoma"/>
              <a:cs typeface="Tahoma"/>
            </a:endParaRPr>
          </a:p>
          <a:p>
            <a:pPr marL="488950" indent="-476884">
              <a:lnSpc>
                <a:spcPts val="2110"/>
              </a:lnSpc>
              <a:buAutoNum type="arabicPeriod"/>
              <a:tabLst>
                <a:tab pos="489584" algn="l"/>
              </a:tabLst>
            </a:pP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Технологія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емульсій </a:t>
            </a: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з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гідрофільними</a:t>
            </a:r>
            <a:r>
              <a:rPr sz="2200" spc="-40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речовинами.</a:t>
            </a:r>
            <a:endParaRPr sz="2200" dirty="0">
              <a:latin typeface="Tahoma"/>
              <a:cs typeface="Tahoma"/>
            </a:endParaRPr>
          </a:p>
          <a:p>
            <a:pPr marL="488950" indent="-476884">
              <a:lnSpc>
                <a:spcPts val="2115"/>
              </a:lnSpc>
              <a:buAutoNum type="arabicPeriod"/>
              <a:tabLst>
                <a:tab pos="489584" algn="l"/>
              </a:tabLst>
            </a:pP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Технологія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емульсій </a:t>
            </a: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з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гідрофобними</a:t>
            </a:r>
            <a:r>
              <a:rPr sz="2200" spc="-30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речовинами.</a:t>
            </a:r>
            <a:endParaRPr sz="2200" dirty="0">
              <a:latin typeface="Tahoma"/>
              <a:cs typeface="Tahoma"/>
            </a:endParaRPr>
          </a:p>
          <a:p>
            <a:pPr marL="489584" marR="958850" indent="-489584">
              <a:lnSpc>
                <a:spcPts val="2110"/>
              </a:lnSpc>
              <a:spcBef>
                <a:spcPts val="250"/>
              </a:spcBef>
              <a:buAutoNum type="arabicPeriod"/>
              <a:tabLst>
                <a:tab pos="489584" algn="l"/>
              </a:tabLst>
            </a:pP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Засоби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малої </a:t>
            </a: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механізації,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що застосовуються для  виготовлення </a:t>
            </a: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рідких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лікарських</a:t>
            </a:r>
            <a:r>
              <a:rPr sz="2200" spc="-40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форм.</a:t>
            </a:r>
            <a:endParaRPr sz="2200" dirty="0">
              <a:latin typeface="Tahoma"/>
              <a:cs typeface="Tahoma"/>
            </a:endParaRPr>
          </a:p>
          <a:p>
            <a:pPr marL="486409" marR="363855" indent="-486409">
              <a:lnSpc>
                <a:spcPts val="2110"/>
              </a:lnSpc>
              <a:spcBef>
                <a:spcPts val="5"/>
              </a:spcBef>
              <a:buAutoNum type="arabicPeriod"/>
              <a:tabLst>
                <a:tab pos="486409" algn="l"/>
              </a:tabLst>
            </a:pP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Оцінка якості та зберігання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емульсій </a:t>
            </a: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у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відповідності </a:t>
            </a: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з 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вимогами </a:t>
            </a: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нормативних</a:t>
            </a:r>
            <a:r>
              <a:rPr sz="2200" spc="-55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документів.</a:t>
            </a:r>
            <a:endParaRPr sz="2200" dirty="0">
              <a:latin typeface="Tahoma"/>
              <a:cs typeface="Tahoma"/>
            </a:endParaRPr>
          </a:p>
          <a:p>
            <a:pPr marL="488950" indent="-476884">
              <a:lnSpc>
                <a:spcPts val="2130"/>
              </a:lnSpc>
              <a:buAutoNum type="arabicPeriod"/>
              <a:tabLst>
                <a:tab pos="489584" algn="l"/>
              </a:tabLst>
            </a:pP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Основні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напрямки вдосконалення</a:t>
            </a:r>
            <a:r>
              <a:rPr sz="2200" spc="-45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емульсій.</a:t>
            </a:r>
            <a:endParaRPr sz="2200" dirty="0">
              <a:latin typeface="Tahoma"/>
              <a:cs typeface="Tahoma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71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4616270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0351" y="371789"/>
            <a:ext cx="9875520" cy="71343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Список літератури: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0351" y="1544934"/>
            <a:ext cx="9872871" cy="4038600"/>
          </a:xfrm>
        </p:spPr>
        <p:txBody>
          <a:bodyPr>
            <a:normAutofit lnSpcReduction="10000"/>
          </a:bodyPr>
          <a:lstStyle/>
          <a:p>
            <a:pPr algn="just"/>
            <a:r>
              <a:rPr lang="uk-UA" dirty="0">
                <a:solidFill>
                  <a:schemeClr val="tx1"/>
                </a:solidFill>
              </a:rPr>
              <a:t>1. Технологія ліків: Навчальний посібник / О. С. Марчук, Н. Б. Андрощук – Київ: Медицина, 2008. – 488 с.</a:t>
            </a:r>
            <a:endParaRPr lang="ru-RU" dirty="0">
              <a:solidFill>
                <a:schemeClr val="tx1"/>
              </a:solidFill>
            </a:endParaRPr>
          </a:p>
          <a:p>
            <a:pPr algn="just"/>
            <a:r>
              <a:rPr lang="uk-UA" dirty="0">
                <a:solidFill>
                  <a:schemeClr val="tx1"/>
                </a:solidFill>
              </a:rPr>
              <a:t>2. Технологія ліків. Навчально-методичний посібник: Навчальний посібник для вищих навчальних закладів / О. І. Тихонов, П. А. Логвин, С. О. Тихонова, О. В. </a:t>
            </a:r>
            <a:r>
              <a:rPr lang="uk-UA" dirty="0" err="1">
                <a:solidFill>
                  <a:schemeClr val="tx1"/>
                </a:solidFill>
              </a:rPr>
              <a:t>Мазулін</a:t>
            </a:r>
            <a:r>
              <a:rPr lang="uk-UA" dirty="0">
                <a:solidFill>
                  <a:schemeClr val="tx1"/>
                </a:solidFill>
              </a:rPr>
              <a:t>, Т. Г. </a:t>
            </a:r>
            <a:r>
              <a:rPr lang="uk-UA" dirty="0" err="1">
                <a:solidFill>
                  <a:schemeClr val="tx1"/>
                </a:solidFill>
              </a:rPr>
              <a:t>Ярних</a:t>
            </a:r>
            <a:r>
              <a:rPr lang="uk-UA" dirty="0">
                <a:solidFill>
                  <a:schemeClr val="tx1"/>
                </a:solidFill>
              </a:rPr>
              <a:t>, О. С. Шпичак, О. М. </a:t>
            </a:r>
            <a:r>
              <a:rPr lang="uk-UA" dirty="0" err="1">
                <a:solidFill>
                  <a:schemeClr val="tx1"/>
                </a:solidFill>
              </a:rPr>
              <a:t>Котенко</a:t>
            </a:r>
            <a:r>
              <a:rPr lang="uk-UA" dirty="0">
                <a:solidFill>
                  <a:schemeClr val="tx1"/>
                </a:solidFill>
              </a:rPr>
              <a:t>; За редакцією О. І. Тихонова – Харківський: </a:t>
            </a:r>
            <a:r>
              <a:rPr lang="uk-UA" dirty="0" err="1">
                <a:solidFill>
                  <a:schemeClr val="tx1"/>
                </a:solidFill>
              </a:rPr>
              <a:t>НФаУ</a:t>
            </a:r>
            <a:r>
              <a:rPr lang="uk-UA" dirty="0">
                <a:solidFill>
                  <a:schemeClr val="tx1"/>
                </a:solidFill>
              </a:rPr>
              <a:t>; Оригінал, 2009. – 432 с.</a:t>
            </a:r>
            <a:endParaRPr lang="en-US" dirty="0">
              <a:solidFill>
                <a:schemeClr val="tx1"/>
              </a:solidFill>
            </a:endParaRPr>
          </a:p>
          <a:p>
            <a:pPr algn="just"/>
            <a:r>
              <a:rPr lang="en-US" dirty="0">
                <a:solidFill>
                  <a:schemeClr val="tx1"/>
                </a:solidFill>
              </a:rPr>
              <a:t>3. </a:t>
            </a:r>
            <a:r>
              <a:rPr lang="uk-UA" dirty="0">
                <a:solidFill>
                  <a:schemeClr val="tx1"/>
                </a:solidFill>
              </a:rPr>
              <a:t>Практикум з аптечної технології ліків/ О. І. Тихонов, С.О. Тихонов, О.П. </a:t>
            </a:r>
            <a:r>
              <a:rPr lang="uk-UA" dirty="0" err="1">
                <a:solidFill>
                  <a:schemeClr val="tx1"/>
                </a:solidFill>
              </a:rPr>
              <a:t>Гудзенко</a:t>
            </a:r>
            <a:r>
              <a:rPr lang="uk-UA" dirty="0">
                <a:solidFill>
                  <a:schemeClr val="tx1"/>
                </a:solidFill>
              </a:rPr>
              <a:t>; За редакцією О. І. Тихонова – Харківський: </a:t>
            </a:r>
            <a:r>
              <a:rPr lang="uk-UA" dirty="0" err="1">
                <a:solidFill>
                  <a:schemeClr val="tx1"/>
                </a:solidFill>
              </a:rPr>
              <a:t>НФаУ</a:t>
            </a:r>
            <a:r>
              <a:rPr lang="uk-UA" dirty="0">
                <a:solidFill>
                  <a:schemeClr val="tx1"/>
                </a:solidFill>
              </a:rPr>
              <a:t>; Оригінал, 2014-448с</a:t>
            </a:r>
            <a:r>
              <a:rPr lang="uk-UA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uk-UA" dirty="0" smtClean="0">
                <a:solidFill>
                  <a:schemeClr val="tx1"/>
                </a:solidFill>
              </a:rPr>
              <a:t>4. </a:t>
            </a:r>
            <a:r>
              <a:rPr lang="ru-RU" dirty="0" err="1">
                <a:solidFill>
                  <a:schemeClr val="tx1"/>
                </a:solidFill>
              </a:rPr>
              <a:t>Лекція</a:t>
            </a:r>
            <a:r>
              <a:rPr lang="ru-RU" dirty="0">
                <a:solidFill>
                  <a:schemeClr val="tx1"/>
                </a:solidFill>
              </a:rPr>
              <a:t> для </a:t>
            </a:r>
            <a:r>
              <a:rPr lang="ru-RU" dirty="0" err="1">
                <a:solidFill>
                  <a:schemeClr val="tx1"/>
                </a:solidFill>
              </a:rPr>
              <a:t>студентів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спеціальності</a:t>
            </a:r>
            <a:r>
              <a:rPr lang="ru-RU" dirty="0">
                <a:solidFill>
                  <a:schemeClr val="tx1"/>
                </a:solidFill>
              </a:rPr>
              <a:t> «</a:t>
            </a:r>
            <a:r>
              <a:rPr lang="ru-RU" dirty="0" err="1">
                <a:solidFill>
                  <a:schemeClr val="tx1"/>
                </a:solidFill>
              </a:rPr>
              <a:t>Фармація</a:t>
            </a:r>
            <a:r>
              <a:rPr lang="ru-RU" dirty="0">
                <a:solidFill>
                  <a:schemeClr val="tx1"/>
                </a:solidFill>
              </a:rPr>
              <a:t>» </a:t>
            </a:r>
            <a:r>
              <a:rPr lang="ru-RU" dirty="0" smtClean="0">
                <a:solidFill>
                  <a:schemeClr val="tx1"/>
                </a:solidFill>
              </a:rPr>
              <a:t>«</a:t>
            </a:r>
            <a:r>
              <a:rPr lang="ru-RU" dirty="0" err="1" smtClean="0">
                <a:solidFill>
                  <a:schemeClr val="tx1"/>
                </a:solidFill>
              </a:rPr>
              <a:t>Теоретичні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основи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приготування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суспензій</a:t>
            </a:r>
            <a:r>
              <a:rPr lang="ru-RU" dirty="0" smtClean="0">
                <a:solidFill>
                  <a:schemeClr val="tx1"/>
                </a:solidFill>
              </a:rPr>
              <a:t>. </a:t>
            </a:r>
            <a:r>
              <a:rPr lang="ru-RU" dirty="0" err="1" smtClean="0">
                <a:solidFill>
                  <a:schemeClr val="tx1"/>
                </a:solidFill>
              </a:rPr>
              <a:t>Особливості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технології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суспензій</a:t>
            </a:r>
            <a:r>
              <a:rPr lang="ru-RU" dirty="0" smtClean="0">
                <a:solidFill>
                  <a:schemeClr val="tx1"/>
                </a:solidFill>
              </a:rPr>
              <a:t>»</a:t>
            </a:r>
            <a:r>
              <a:rPr lang="uk-UA" dirty="0" smtClean="0">
                <a:solidFill>
                  <a:schemeClr val="tx1"/>
                </a:solidFill>
              </a:rPr>
              <a:t>-Харківський</a:t>
            </a:r>
            <a:r>
              <a:rPr lang="uk-UA" dirty="0">
                <a:solidFill>
                  <a:schemeClr val="tx1"/>
                </a:solidFill>
              </a:rPr>
              <a:t>: </a:t>
            </a:r>
            <a:r>
              <a:rPr lang="uk-UA" dirty="0" err="1" smtClean="0">
                <a:solidFill>
                  <a:schemeClr val="tx1"/>
                </a:solidFill>
              </a:rPr>
              <a:t>НФаУ</a:t>
            </a:r>
            <a:r>
              <a:rPr lang="uk-UA" dirty="0" smtClean="0">
                <a:solidFill>
                  <a:schemeClr val="tx1"/>
                </a:solidFill>
              </a:rPr>
              <a:t>., </a:t>
            </a:r>
            <a:r>
              <a:rPr lang="uk-UA" dirty="0">
                <a:solidFill>
                  <a:schemeClr val="tx1"/>
                </a:solidFill>
              </a:rPr>
              <a:t>2014-448с.</a:t>
            </a:r>
            <a:endParaRPr lang="ru-RU" dirty="0">
              <a:solidFill>
                <a:schemeClr val="tx1"/>
              </a:solidFill>
            </a:endParaRPr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86EAA-07B8-443A-B9B1-71A1D2566F5D}" type="slidenum">
              <a:rPr lang="uk-UA" smtClean="0"/>
              <a:t>72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213698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532</TotalTime>
  <Words>2966</Words>
  <Application>Microsoft Office PowerPoint</Application>
  <PresentationFormat>Произвольный</PresentationFormat>
  <Paragraphs>588</Paragraphs>
  <Slides>72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72</vt:i4>
      </vt:variant>
    </vt:vector>
  </HeadingPairs>
  <TitlesOfParts>
    <vt:vector size="73" baseType="lpstr">
      <vt:lpstr>Базис</vt:lpstr>
      <vt:lpstr>Практичне заняття 4 Суспензії та емульсії для внутрішнього застосування. Приготування суспензій дисперсійним та конденсаційним методами. Приготування емульсій з використанням різних емульгаторів. Оцінка якості суспензій та емульсій.</vt:lpstr>
      <vt:lpstr>Презентация PowerPoint</vt:lpstr>
      <vt:lpstr>2. Класифікація суспензій</vt:lpstr>
      <vt:lpstr>3. Переваги та недоліки суспензій</vt:lpstr>
      <vt:lpstr>4. Випадки утворення суспензій</vt:lpstr>
      <vt:lpstr>5. Властивості суспензій:</vt:lpstr>
      <vt:lpstr>6. ФАКТОРИ, ЩО ВПЛИВАЮТЬ НА СТІЙКІСТЬ ГЕТЕРОГЕННИХ СИСТЕМ</vt:lpstr>
      <vt:lpstr>7. Методи отримання суспензій</vt:lpstr>
      <vt:lpstr>8. Алгоритм приготування суспензій дисперсійним методом</vt:lpstr>
      <vt:lpstr>Презентация PowerPoint</vt:lpstr>
      <vt:lpstr>9. Приготування суспензій з гідрофільних лікарських засобів</vt:lpstr>
      <vt:lpstr>9.1. Приклад приготування суспензії з гідрофільним лікарським засобом Методом диспергування</vt:lpstr>
      <vt:lpstr>9.1. Приклад приготування суспензії з гідрофільним лікарським засобом Методом диспергування</vt:lpstr>
      <vt:lpstr>Презентация PowerPoint</vt:lpstr>
      <vt:lpstr>10. Приготування суспензій із гідрофобних лікарських засобів Технологія приготування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11. Суспензії сірки</vt:lpstr>
      <vt:lpstr>Презентация PowerPoint</vt:lpstr>
      <vt:lpstr>Презентация PowerPoint</vt:lpstr>
      <vt:lpstr>Презентация PowerPoint</vt:lpstr>
      <vt:lpstr>Презентация PowerPoint</vt:lpstr>
      <vt:lpstr>12.2.Каламутні мікстури</vt:lpstr>
      <vt:lpstr>Презентация PowerPoint</vt:lpstr>
      <vt:lpstr>Презентация PowerPoint</vt:lpstr>
      <vt:lpstr>Презентация PowerPoint</vt:lpstr>
      <vt:lpstr>Презентация PowerPoint</vt:lpstr>
      <vt:lpstr>14. Види несумісності в суспензіях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3. ХАРАКТЕРИСТИКА І КЛАСИФІКАЦІЯ  ЕМУЛЬГАТОРІВ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Тести для закріплення матеріалу:</vt:lpstr>
      <vt:lpstr>Задачі для самоконтролю </vt:lpstr>
      <vt:lpstr>Презентация PowerPoint</vt:lpstr>
      <vt:lpstr>Список літератури: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Суспензії</dc:title>
  <dc:creator>User</dc:creator>
  <cp:lastModifiedBy>RePack by Diakov</cp:lastModifiedBy>
  <cp:revision>26</cp:revision>
  <dcterms:created xsi:type="dcterms:W3CDTF">2020-11-30T16:50:40Z</dcterms:created>
  <dcterms:modified xsi:type="dcterms:W3CDTF">2021-01-15T08:33:10Z</dcterms:modified>
</cp:coreProperties>
</file>