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31.jpg" ContentType="image/jpg"/>
  <Override PartName="/ppt/notesSlides/notesSlide1.xml" ContentType="application/vnd.openxmlformats-officedocument.presentationml.notesSlide+xml"/>
  <Override PartName="/ppt/media/image46.jpg" ContentType="image/jpg"/>
  <Override PartName="/ppt/media/image4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</p:sldMasterIdLst>
  <p:notesMasterIdLst>
    <p:notesMasterId r:id="rId31"/>
  </p:notesMasterIdLst>
  <p:sldIdLst>
    <p:sldId id="256" r:id="rId2"/>
    <p:sldId id="257" r:id="rId3"/>
    <p:sldId id="260" r:id="rId4"/>
    <p:sldId id="261" r:id="rId5"/>
    <p:sldId id="278" r:id="rId6"/>
    <p:sldId id="262" r:id="rId7"/>
    <p:sldId id="263" r:id="rId8"/>
    <p:sldId id="281" r:id="rId9"/>
    <p:sldId id="265" r:id="rId10"/>
    <p:sldId id="282" r:id="rId11"/>
    <p:sldId id="266" r:id="rId12"/>
    <p:sldId id="267" r:id="rId13"/>
    <p:sldId id="279" r:id="rId14"/>
    <p:sldId id="268" r:id="rId15"/>
    <p:sldId id="269" r:id="rId16"/>
    <p:sldId id="283" r:id="rId17"/>
    <p:sldId id="270" r:id="rId18"/>
    <p:sldId id="280" r:id="rId19"/>
    <p:sldId id="271" r:id="rId20"/>
    <p:sldId id="272" r:id="rId21"/>
    <p:sldId id="275" r:id="rId22"/>
    <p:sldId id="284" r:id="rId23"/>
    <p:sldId id="285" r:id="rId24"/>
    <p:sldId id="286" r:id="rId25"/>
    <p:sldId id="287" r:id="rId26"/>
    <p:sldId id="288" r:id="rId27"/>
    <p:sldId id="289" r:id="rId28"/>
    <p:sldId id="276" r:id="rId29"/>
    <p:sldId id="277" r:id="rId30"/>
  </p:sldIdLst>
  <p:sldSz cx="9144000" cy="6858000" type="screen4x3"/>
  <p:notesSz cx="9144000" cy="6858000"/>
  <p:embeddedFontLst>
    <p:embeddedFont>
      <p:font typeface="Trebuchet MS" panose="020B0603020202020204" pitchFamily="34" charset="0"/>
      <p:regular r:id="rId32"/>
      <p:bold r:id="rId33"/>
      <p:italic r:id="rId34"/>
      <p:boldItalic r:id="rId35"/>
    </p:embeddedFont>
    <p:embeddedFont>
      <p:font typeface="Georgia" panose="02040502050405020303" pitchFamily="18" charset="0"/>
      <p:regular r:id="rId36"/>
      <p:bold r:id="rId37"/>
      <p:italic r:id="rId38"/>
      <p:boldItalic r:id="rId39"/>
    </p:embeddedFont>
    <p:embeddedFont>
      <p:font typeface="Corbel" panose="020B0503020204020204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Wingdings 2" panose="05020102010507070707" pitchFamily="18" charset="2"/>
      <p:regular r:id="rId48"/>
    </p:embeddedFont>
    <p:embeddedFont>
      <p:font typeface="Aharoni" panose="02010803020104030203" pitchFamily="2" charset="-79"/>
      <p:bold r:id="rId4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67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55275-5F46-4E75-AC50-F8F3D8A3D369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5E6E4-73CD-4973-9104-ECC51BAD7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09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5E6E4-73CD-4973-9104-ECC51BAD75F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53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nmedu.edu.ua/wp-content/themes/medun/img/logos/logo-default.png"/>
          <p:cNvPicPr/>
          <p:nvPr/>
        </p:nvPicPr>
        <p:blipFill>
          <a:blip r:embed="rId2"/>
          <a:stretch/>
        </p:blipFill>
        <p:spPr>
          <a:xfrm>
            <a:off x="0" y="533400"/>
            <a:ext cx="1716234" cy="1600200"/>
          </a:xfrm>
          <a:prstGeom prst="rect">
            <a:avLst/>
          </a:prstGeom>
          <a:ln w="0">
            <a:noFill/>
          </a:ln>
        </p:spPr>
      </p:pic>
      <p:sp>
        <p:nvSpPr>
          <p:cNvPr id="5" name="object 18"/>
          <p:cNvSpPr txBox="1"/>
          <p:nvPr/>
        </p:nvSpPr>
        <p:spPr>
          <a:xfrm>
            <a:off x="1143000" y="228600"/>
            <a:ext cx="6095365" cy="156901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  <a:cs typeface="Aharoni" panose="02010803020104030203" pitchFamily="2" charset="-79"/>
              </a:rPr>
              <a:t>ОДЕСЬКИЙ НАЦІОНАЛЬНИЙ МЕДИЧНИЙ УНІВЕРСИТЕТ</a:t>
            </a:r>
            <a:endParaRPr lang="ru-RU" sz="2400" b="0" strike="noStrike" spc="-1" dirty="0" smtClean="0">
              <a:solidFill>
                <a:schemeClr val="bg2">
                  <a:lumMod val="10000"/>
                </a:schemeClr>
              </a:solidFill>
              <a:latin typeface="Corbel" panose="020B0503020204020204" pitchFamily="34" charset="0"/>
              <a:cs typeface="Aharoni" panose="02010803020104030203" pitchFamily="2" charset="-79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  <a:cs typeface="Aharoni" panose="02010803020104030203" pitchFamily="2" charset="-79"/>
              </a:rPr>
              <a:t>КАФЕДРА ТЕХНОЛОГІЇ ЛІКІВ</a:t>
            </a:r>
          </a:p>
          <a:p>
            <a:pPr marL="2676525" marR="901700" indent="-1766570">
              <a:lnSpc>
                <a:spcPct val="100000"/>
              </a:lnSpc>
              <a:spcBef>
                <a:spcPts val="994"/>
              </a:spcBef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6209" y="2505164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1087755" algn="ctr">
              <a:spcBef>
                <a:spcPts val="5"/>
              </a:spcBef>
            </a:pPr>
            <a:r>
              <a:rPr lang="ru-RU" sz="24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Практичн</a:t>
            </a:r>
            <a:r>
              <a:rPr lang="ru-RU" sz="2400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е</a:t>
            </a:r>
            <a:r>
              <a:rPr lang="ru-RU" sz="2400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заняття</a:t>
            </a:r>
            <a:r>
              <a:rPr lang="ru-RU" sz="24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з </a:t>
            </a:r>
            <a:r>
              <a:rPr lang="ru-RU" sz="24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дисципліни</a:t>
            </a:r>
            <a:r>
              <a:rPr lang="ru-RU" sz="24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«Технологія </a:t>
            </a:r>
            <a:r>
              <a:rPr lang="ru-RU" sz="24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ліків</a:t>
            </a:r>
            <a:r>
              <a:rPr lang="ru-RU" sz="24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»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12700" marR="5080" indent="1087755" algn="ctr">
              <a:spcBef>
                <a:spcPts val="5"/>
              </a:spcBef>
            </a:pPr>
            <a:r>
              <a:rPr lang="uk-UA" sz="2400" dirty="0">
                <a:solidFill>
                  <a:srgbClr val="7030A0"/>
                </a:solidFill>
              </a:rPr>
              <a:t>Настої та </a:t>
            </a:r>
            <a:r>
              <a:rPr lang="uk-UA" sz="2400" dirty="0" err="1">
                <a:solidFill>
                  <a:srgbClr val="7030A0"/>
                </a:solidFill>
              </a:rPr>
              <a:t>вiдвари</a:t>
            </a:r>
            <a:r>
              <a:rPr lang="uk-UA" sz="2400" dirty="0">
                <a:solidFill>
                  <a:srgbClr val="7030A0"/>
                </a:solidFill>
              </a:rPr>
              <a:t> з </a:t>
            </a:r>
            <a:r>
              <a:rPr lang="uk-UA" sz="2400" dirty="0" err="1">
                <a:solidFill>
                  <a:srgbClr val="7030A0"/>
                </a:solidFill>
              </a:rPr>
              <a:t>лiкарської</a:t>
            </a:r>
            <a:r>
              <a:rPr lang="uk-UA" sz="2400" dirty="0">
                <a:solidFill>
                  <a:srgbClr val="7030A0"/>
                </a:solidFill>
              </a:rPr>
              <a:t> рослинної сировини.</a:t>
            </a:r>
            <a:endParaRPr lang="ru-RU" sz="2400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8" name="CustomShape 4"/>
          <p:cNvSpPr txBox="1">
            <a:spLocks/>
          </p:cNvSpPr>
          <p:nvPr/>
        </p:nvSpPr>
        <p:spPr>
          <a:xfrm>
            <a:off x="5244083" y="4800600"/>
            <a:ext cx="3699768" cy="1875983"/>
          </a:xfrm>
          <a:prstGeom prst="rect">
            <a:avLst/>
          </a:prstGeom>
          <a:solidFill>
            <a:srgbClr val="C2D0E4"/>
          </a:solidFill>
          <a:ln w="9525" cap="flat" cmpd="sng" algn="ctr">
            <a:solidFill>
              <a:schemeClr val="accent6">
                <a:shade val="50000"/>
                <a:satMod val="103000"/>
              </a:schemeClr>
            </a:solidFill>
            <a:prstDash val="solid"/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wrap="square" lIns="90000" tIns="45000" rIns="90000" bIns="4500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: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spc="-1" dirty="0">
              <a:latin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54008"/>
            <a:ext cx="3560221" cy="21225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46" y="614522"/>
            <a:ext cx="2490406" cy="15952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6400" y="304800"/>
            <a:ext cx="5410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/>
                <a:cs typeface="Arial"/>
              </a:rPr>
              <a:t>ПЛАН</a:t>
            </a:r>
            <a:r>
              <a:rPr lang="ru-RU" spc="-80" dirty="0" smtClean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ПРАКТИЧНОГО ЗАНЯТТЯ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200" y="1295400"/>
            <a:ext cx="8915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400" dirty="0" smtClean="0">
                <a:latin typeface="Arial"/>
                <a:cs typeface="Arial"/>
              </a:rPr>
              <a:t>Характеристика </a:t>
            </a:r>
            <a:r>
              <a:rPr lang="ru-RU" sz="2400" dirty="0" err="1" smtClean="0">
                <a:latin typeface="Arial"/>
                <a:cs typeface="Arial"/>
              </a:rPr>
              <a:t>водних</a:t>
            </a:r>
            <a:r>
              <a:rPr lang="ru-RU" sz="2400" dirty="0" smtClean="0">
                <a:latin typeface="Arial"/>
                <a:cs typeface="Arial"/>
              </a:rPr>
              <a:t> </a:t>
            </a:r>
            <a:r>
              <a:rPr lang="ru-RU" sz="2400" dirty="0" err="1" smtClean="0">
                <a:latin typeface="Arial"/>
                <a:cs typeface="Arial"/>
              </a:rPr>
              <a:t>витягів</a:t>
            </a:r>
            <a:r>
              <a:rPr lang="ru-RU" sz="2400" dirty="0" smtClean="0">
                <a:latin typeface="Arial"/>
                <a:cs typeface="Arial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Теоретичні основи процесу екстракції.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Фактори, що впливають на повноту та швидкість екстракції діючих речовин із рослинної сировини.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Технологія  водних витягів з РЛС.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Введення лікарських речовин у водні витяги з рослинної сировини</a:t>
            </a:r>
            <a:r>
              <a:rPr lang="uk-UA" sz="2400" dirty="0" smtClean="0">
                <a:latin typeface="Arial"/>
                <a:cs typeface="Arial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>
                <a:latin typeface="Arial"/>
                <a:cs typeface="Arial"/>
              </a:rPr>
              <a:t>Алгоритм практичного тренінгу приготування водних витяжок із ЛРС із застосуванням </a:t>
            </a:r>
            <a:r>
              <a:rPr lang="uk-UA" sz="2400" dirty="0" smtClean="0">
                <a:latin typeface="Arial"/>
                <a:cs typeface="Arial"/>
              </a:rPr>
              <a:t>апаратури.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Приклади приготування.  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Фізико-хімічні </a:t>
            </a:r>
            <a:r>
              <a:rPr lang="uk-UA" sz="2400" dirty="0">
                <a:latin typeface="Arial"/>
                <a:cs typeface="Arial"/>
              </a:rPr>
              <a:t>несумісності у водних витяжках</a:t>
            </a:r>
            <a:endParaRPr lang="ru-RU" sz="2400" dirty="0"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endParaRPr lang="ru-RU" sz="2400" dirty="0"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uk-UA" sz="3200" dirty="0" smtClean="0"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18" y="507831"/>
            <a:ext cx="66501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1900" b="1" i="1" dirty="0" smtClean="0">
                <a:solidFill>
                  <a:srgbClr val="FF0000"/>
                </a:solidFill>
              </a:rPr>
              <a:t>Настої і відвари </a:t>
            </a:r>
            <a:r>
              <a:rPr lang="uk-UA" altLang="ru-RU" sz="1900" b="1" i="1" dirty="0" smtClean="0">
                <a:solidFill>
                  <a:srgbClr val="7030A0"/>
                </a:solidFill>
              </a:rPr>
              <a:t>– </a:t>
            </a:r>
            <a:r>
              <a:rPr lang="uk-UA" altLang="ru-RU" sz="1900" b="1" i="1" dirty="0" smtClean="0"/>
              <a:t>рідкі лікарські форми, що представляють собою водні витяги з лікарської рослинної сировини, а також водні розчини сухих або рідких екстрактів (концентратів).</a:t>
            </a:r>
            <a:endParaRPr lang="ru-RU" sz="1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10313"/>
            <a:ext cx="6553199" cy="359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45" y="5490533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2000" b="1" i="1" dirty="0" smtClean="0">
                <a:solidFill>
                  <a:schemeClr val="tx2"/>
                </a:solidFill>
              </a:rPr>
              <a:t>За фізико-хімічною природою водні витяжки є комбінованими дисперсними системами: поєднання істинних розчинів, або розчинів ВМС із колоїдними розчинами, а також іноді з </a:t>
            </a:r>
            <a:r>
              <a:rPr lang="uk-UA" altLang="ru-RU" sz="2000" b="1" i="1" dirty="0" err="1" smtClean="0">
                <a:solidFill>
                  <a:schemeClr val="tx2"/>
                </a:solidFill>
              </a:rPr>
              <a:t>емульгованими</a:t>
            </a:r>
            <a:r>
              <a:rPr lang="uk-UA" altLang="ru-RU" sz="2000" b="1" i="1" dirty="0" smtClean="0">
                <a:solidFill>
                  <a:schemeClr val="tx2"/>
                </a:solidFill>
              </a:rPr>
              <a:t> чи суспендованими іншими компонентами.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Характеристика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водних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витягів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228787"/>
            <a:ext cx="2057400" cy="1881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Характеристика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водних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витягів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7831"/>
            <a:ext cx="5992901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7818" y="2941444"/>
            <a:ext cx="863138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1900" b="1" i="1" dirty="0" smtClean="0">
                <a:solidFill>
                  <a:srgbClr val="FF0000"/>
                </a:solidFill>
              </a:rPr>
              <a:t>Водні витяги </a:t>
            </a:r>
            <a:r>
              <a:rPr lang="uk-UA" altLang="ru-RU" sz="1900" b="1" i="1" dirty="0" smtClean="0">
                <a:solidFill>
                  <a:srgbClr val="7030A0"/>
                </a:solidFill>
              </a:rPr>
              <a:t>– </a:t>
            </a:r>
            <a:r>
              <a:rPr lang="uk-UA" altLang="ru-RU" sz="1900" b="1" i="1" dirty="0" smtClean="0">
                <a:solidFill>
                  <a:schemeClr val="bg2">
                    <a:lumMod val="10000"/>
                  </a:schemeClr>
                </a:solidFill>
              </a:rPr>
              <a:t>комбіновані дисперсійні системи: сполучення істинних розчинів, </a:t>
            </a:r>
            <a:r>
              <a:rPr lang="uk-UA" altLang="ru-RU" sz="1900" b="1" i="1" dirty="0" err="1" smtClean="0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r>
              <a:rPr lang="uk-UA" altLang="ru-RU" sz="1900" b="1" i="1" dirty="0" smtClean="0">
                <a:solidFill>
                  <a:schemeClr val="bg2">
                    <a:lumMod val="10000"/>
                  </a:schemeClr>
                </a:solidFill>
              </a:rPr>
              <a:t> ВМС, колоїдних розчинів, суспензій та емульсій. </a:t>
            </a:r>
            <a:endParaRPr lang="ru-RU" sz="19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21" y="3928301"/>
            <a:ext cx="5867400" cy="27340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806" y="560219"/>
            <a:ext cx="297563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46870"/>
            <a:ext cx="5977730" cy="22650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Апаратура, що використовується в технології водних витягів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22" y="4730948"/>
            <a:ext cx="2908234" cy="190061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96000" y="6547246"/>
            <a:ext cx="32686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Інфундирний</a:t>
            </a:r>
            <a:r>
              <a:rPr lang="uk-UA" sz="1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апарат та </a:t>
            </a:r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інфундирка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21" y="2812263"/>
            <a:ext cx="2690611" cy="20153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638800" y="2362200"/>
            <a:ext cx="1461654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33" y="2711916"/>
            <a:ext cx="5117268" cy="39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9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69456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Arial"/>
                <a:cs typeface="Arial"/>
              </a:rPr>
              <a:t>2. Теоретичні основи процесу екстракції.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686021"/>
            <a:ext cx="82296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b="1" dirty="0" smtClean="0">
                <a:solidFill>
                  <a:schemeClr val="bg2">
                    <a:lumMod val="10000"/>
                  </a:schemeClr>
                </a:solidFill>
              </a:rPr>
              <a:t>Процес витягу діючих речовин із сировини складається із стадій:</a:t>
            </a:r>
            <a:endParaRPr lang="uk-UA" alt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набрякання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утворення первинного соку в середині клітин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масообміну.</a:t>
            </a:r>
            <a:endParaRPr lang="uk-UA" alt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28800" y="1720840"/>
            <a:ext cx="71628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dirty="0" smtClean="0"/>
              <a:t>При цьому відбувається молекулярна і </a:t>
            </a:r>
            <a:r>
              <a:rPr lang="uk-UA" altLang="ru-RU" sz="2400" dirty="0" err="1" smtClean="0"/>
              <a:t>конвективна</a:t>
            </a:r>
            <a:r>
              <a:rPr lang="uk-UA" altLang="ru-RU" sz="2400" dirty="0" smtClean="0"/>
              <a:t> дифузії.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i="1" dirty="0" smtClean="0">
                <a:solidFill>
                  <a:srgbClr val="FF0000"/>
                </a:solidFill>
              </a:rPr>
              <a:t>Молекулярна дифузія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dirty="0" smtClean="0"/>
              <a:t>– це перенос речовини, що розподіляється, здійснюється за рахунок хаотичного руху молекул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i="1" dirty="0" err="1" smtClean="0">
                <a:solidFill>
                  <a:srgbClr val="FF0000"/>
                </a:solidFill>
              </a:rPr>
              <a:t>Конвективна</a:t>
            </a:r>
            <a:r>
              <a:rPr lang="uk-UA" altLang="ru-RU" sz="2400" b="1" i="1" dirty="0" smtClean="0">
                <a:solidFill>
                  <a:srgbClr val="FF0000"/>
                </a:solidFill>
              </a:rPr>
              <a:t> дифузія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dirty="0" smtClean="0"/>
              <a:t>– це перенос речовини в результаті причин, що викликають переміщення рідини: зміна температури, перемішування.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dirty="0" smtClean="0"/>
              <a:t>Таким чином, екстракція складається з наступних основних процесів: дифузії, десорбції, розчинення, діалізу і вимивання, що відбуваються мимовільно й одночасно.</a:t>
            </a:r>
            <a:endParaRPr lang="uk-UA" alt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2" y="1905000"/>
            <a:ext cx="1381318" cy="17147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27" y="815607"/>
            <a:ext cx="89154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співвідношення між кількістю сировини та екстрагенту;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стандартність сировини; </a:t>
            </a:r>
          </a:p>
          <a:p>
            <a:pPr marL="285750" indent="-285750">
              <a:buFontTx/>
              <a:buChar char="-"/>
            </a:pPr>
            <a:r>
              <a:rPr lang="uk-UA" sz="1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г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істологічна будова сировини;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ступінь подрібнення сировини;</a:t>
            </a:r>
          </a:p>
          <a:p>
            <a:pPr marL="285750" indent="-285750">
              <a:buFontTx/>
              <a:buChar char="-"/>
            </a:pPr>
            <a:r>
              <a:rPr lang="uk-UA" sz="1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матеріал апаратури, що застосовується;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температура та час настоювання;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хімічний склад діючих речовин; 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вплив ферментів та мікрофлори;</a:t>
            </a:r>
          </a:p>
          <a:p>
            <a:pPr marL="285750" indent="-285750">
              <a:buFontTx/>
              <a:buChar char="-"/>
            </a:pPr>
            <a:r>
              <a:rPr lang="uk-UA" sz="16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рН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uk-UA" sz="16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серодовища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68846"/>
            <a:ext cx="6477000" cy="37891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010400" cy="58147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05400" y="2396836"/>
            <a:ext cx="1295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892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Способи виписування водних витягів 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48" y="838200"/>
            <a:ext cx="8061903" cy="49183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</a:t>
            </a:r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Коефіцієнти </a:t>
            </a:r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водопоглинання</a:t>
            </a:r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ЛРС 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95" y="3810000"/>
            <a:ext cx="3947478" cy="30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5498"/>
            <a:ext cx="4960995" cy="468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8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Способи виписування водних витягів </a:t>
            </a:r>
            <a:endParaRPr lang="ru-RU" sz="16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1447800"/>
            <a:ext cx="2819400" cy="121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У випадку відсутності Кв для ЛРС рекомендується використовувати загальноприйняті </a:t>
            </a:r>
            <a:r>
              <a:rPr lang="uk-UA" sz="1600" dirty="0" err="1" smtClean="0"/>
              <a:t>коефіціенти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1524000"/>
            <a:ext cx="2892136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Для коренів – 1,5</a:t>
            </a:r>
          </a:p>
          <a:p>
            <a:pPr algn="ctr"/>
            <a:r>
              <a:rPr lang="uk-UA" sz="1600" dirty="0" smtClean="0"/>
              <a:t>Для квіток та трав – 2,0</a:t>
            </a:r>
          </a:p>
          <a:p>
            <a:pPr algn="ctr"/>
            <a:r>
              <a:rPr lang="uk-UA" sz="1600" dirty="0" smtClean="0"/>
              <a:t>Для насіння – 3,0</a:t>
            </a:r>
          </a:p>
          <a:p>
            <a:pPr algn="ctr"/>
            <a:endParaRPr lang="ru-RU" sz="16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276600" y="1676400"/>
            <a:ext cx="1524000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3"/>
          </p:cNvCxnSpPr>
          <p:nvPr/>
        </p:nvCxnSpPr>
        <p:spPr>
          <a:xfrm flipV="1">
            <a:off x="3200400" y="2038350"/>
            <a:ext cx="1600200" cy="19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3"/>
          </p:cNvCxnSpPr>
          <p:nvPr/>
        </p:nvCxnSpPr>
        <p:spPr>
          <a:xfrm>
            <a:off x="3200400" y="2057400"/>
            <a:ext cx="16002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228600" y="2971800"/>
            <a:ext cx="2362200" cy="762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cs typeface="Aharoni" panose="02010803020104030203" pitchFamily="2" charset="-79"/>
              </a:rPr>
              <a:t>Розрахунок кількості води для приготування настою або відвару </a:t>
            </a:r>
            <a:endParaRPr lang="ru-RU" sz="1400" b="1" dirty="0">
              <a:cs typeface="Aharoni" panose="02010803020104030203" pitchFamily="2" charset="-79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19400" y="3200400"/>
            <a:ext cx="457200" cy="304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=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87436" y="3124200"/>
            <a:ext cx="2362200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cs typeface="Aharoni" panose="02010803020104030203" pitchFamily="2" charset="-79"/>
              </a:rPr>
              <a:t>Об'єм витягу (за рецептом)</a:t>
            </a:r>
            <a:endParaRPr lang="ru-RU" sz="1400" b="1" dirty="0">
              <a:cs typeface="Aharoni" panose="02010803020104030203" pitchFamily="2" charset="-79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02036" y="3311236"/>
            <a:ext cx="457200" cy="304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+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11636" y="3124200"/>
            <a:ext cx="2362200" cy="533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/>
              <a:t>Маса сировини</a:t>
            </a:r>
            <a:endParaRPr lang="ru-RU" sz="1400" b="1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14800"/>
            <a:ext cx="4191002" cy="131825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14802"/>
            <a:ext cx="4175346" cy="1318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16317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сировини</a:t>
            </a:r>
          </a:p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Стандартність сировини</a:t>
            </a:r>
            <a:endParaRPr lang="uk-UA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21392"/>
            <a:ext cx="7772400" cy="1143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18" y="3641918"/>
            <a:ext cx="6248400" cy="31675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8864"/>
            <a:ext cx="7848600" cy="14748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16317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сировини</a:t>
            </a:r>
          </a:p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Розрахунок нестандартної ЛРС</a:t>
            </a:r>
            <a:endParaRPr lang="uk-UA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53502"/>
            <a:ext cx="7086600" cy="57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9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Гістологічна будова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98" y="1295400"/>
            <a:ext cx="8074403" cy="49723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сировини</a:t>
            </a:r>
          </a:p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Температура та час (кінетика) процесу екстракція </a:t>
            </a:r>
            <a:endParaRPr lang="uk-UA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4" y="1461655"/>
            <a:ext cx="8716820" cy="34657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сировини</a:t>
            </a:r>
          </a:p>
          <a:p>
            <a:pPr algn="ctr"/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рН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середовища</a:t>
            </a:r>
            <a:endParaRPr lang="uk-UA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309" y="1275784"/>
            <a:ext cx="87352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Для настоїв і відварів, виготовлених із сировини, що містить алкалоїди, які містять в сировині у вигляді нерозчинених у воді основ, для переведення їх у легкорозчинні солі – водне середовище – слід підкислити додаванням розрахованої кількості розчину хлористої кислоти 0,83 %.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Ії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беруть за масою стільки, скільки міститься алкалоїдів у наважці ЛРС в перерахунку на хлористий водень.</a:t>
            </a:r>
          </a:p>
          <a:p>
            <a:pPr algn="just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Такою є ЛРС: трава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термопсису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, листки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белладони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та інше.</a:t>
            </a:r>
            <a:endParaRPr lang="uk-UA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584898"/>
            <a:ext cx="5151268" cy="29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8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28600" y="6858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Суху, подрібнену сировину поміщають до підігрітої  </a:t>
            </a:r>
            <a:r>
              <a:rPr lang="uk-UA" sz="1400" dirty="0" err="1" smtClean="0"/>
              <a:t>інфундирки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62745" y="678873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Заливають водою кімнатної температури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90900" y="35814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До флакону для відпуску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1000" y="19812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 </a:t>
            </a:r>
            <a:endParaRPr lang="ru-RU" sz="1400" dirty="0"/>
          </a:p>
          <a:p>
            <a:pPr algn="ctr"/>
            <a:r>
              <a:rPr lang="uk-UA" sz="1400" dirty="0" smtClean="0"/>
              <a:t>До підставки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0900" y="1905000"/>
            <a:ext cx="2286000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Проціджують до мірного циліндру через </a:t>
            </a:r>
            <a:r>
              <a:rPr lang="uk-UA" sz="1400" dirty="0" err="1" smtClean="0"/>
              <a:t>прес-цедилку</a:t>
            </a:r>
            <a:r>
              <a:rPr lang="uk-UA" sz="1400" dirty="0" smtClean="0"/>
              <a:t> та скляну воронку. Переносять або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00800" y="651164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Настоюють на водяній бані 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00800" y="19812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Охолоджують при кімнатній температурі</a:t>
            </a:r>
            <a:endParaRPr lang="ru-RU" sz="14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514600" y="1059873"/>
            <a:ext cx="748145" cy="23552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548745" y="942109"/>
            <a:ext cx="852055" cy="23552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086600" y="1440873"/>
            <a:ext cx="228600" cy="54032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5676900" y="2362200"/>
            <a:ext cx="723900" cy="2286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3810000" y="2895600"/>
            <a:ext cx="304800" cy="6858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>
            <a:off x="2667000" y="2209800"/>
            <a:ext cx="723900" cy="2667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381000" y="4800600"/>
            <a:ext cx="8001000" cy="1295400"/>
          </a:xfrm>
          <a:prstGeom prst="horizont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Особливість:</a:t>
            </a:r>
          </a:p>
          <a:p>
            <a:pPr algn="ctr"/>
            <a:r>
              <a:rPr lang="uk-UA" dirty="0" smtClean="0"/>
              <a:t>Не можна використовувати концентровані розчини лікарських речовин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0540"/>
            <a:ext cx="7620000" cy="62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3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54" y="507831"/>
            <a:ext cx="7858146" cy="60613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7833"/>
            <a:ext cx="7467600" cy="62541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022" y="177164"/>
            <a:ext cx="8326755" cy="63207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01435" y="212278"/>
            <a:ext cx="7786342" cy="424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 </a:t>
            </a:r>
            <a:r>
              <a:rPr lang="uk-UA" dirty="0">
                <a:latin typeface="Arial"/>
                <a:cs typeface="Arial"/>
              </a:rPr>
              <a:t>Введення лікарських речовин у водні витяги з рослинної сировини.</a:t>
            </a:r>
            <a:endParaRPr lang="ru-RU" dirty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200"/>
            <a:ext cx="9143999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 Алгоритм практичного тренінгу приготування водних витяжок із ЛРС із застосуванням апаратури </a:t>
            </a:r>
            <a:endParaRPr lang="ru-RU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6635"/>
            <a:ext cx="4571998" cy="2632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3429000"/>
            <a:ext cx="4572000" cy="2486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96635"/>
            <a:ext cx="4318156" cy="5105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09" y="5902132"/>
            <a:ext cx="4290447" cy="2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52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2000" dirty="0">
                <a:latin typeface="Arial"/>
                <a:cs typeface="Arial"/>
              </a:rPr>
              <a:t>Приклади приготування.  </a:t>
            </a:r>
            <a:endParaRPr lang="ru-RU" sz="2000" dirty="0"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507830"/>
            <a:ext cx="4419600" cy="4292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36" y="543441"/>
            <a:ext cx="4775164" cy="494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7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073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1400" dirty="0">
                <a:latin typeface="Arial"/>
                <a:cs typeface="Arial"/>
              </a:rPr>
              <a:t>Приклади приготування.  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71" y="318515"/>
            <a:ext cx="4502729" cy="35754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1" y="4245824"/>
            <a:ext cx="4417681" cy="1392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03" y="4080164"/>
            <a:ext cx="4333198" cy="2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23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3092"/>
            <a:ext cx="5979873" cy="5254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10739"/>
            <a:ext cx="838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1200" dirty="0">
                <a:latin typeface="Arial"/>
                <a:cs typeface="Arial"/>
              </a:rPr>
              <a:t>Приклади приготування.  </a:t>
            </a:r>
            <a:endParaRPr lang="ru-RU" sz="1200" dirty="0"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6" y="5417592"/>
            <a:ext cx="5791201" cy="442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871" y="2514600"/>
            <a:ext cx="2630727" cy="17974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5760827"/>
            <a:ext cx="5979875" cy="73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34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073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8. </a:t>
            </a:r>
            <a:r>
              <a:rPr lang="uk-UA" sz="1400" dirty="0" smtClean="0">
                <a:latin typeface="Arial"/>
                <a:cs typeface="Arial"/>
              </a:rPr>
              <a:t>Фізико-хімічні несумісності у водних витяжках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2" y="533400"/>
            <a:ext cx="7982408" cy="57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17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382" y="-2770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Тести для закріплення матеріалу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491" y="36611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1. </a:t>
            </a:r>
            <a:r>
              <a:rPr lang="uk-UA" sz="1200" dirty="0"/>
              <a:t>При виготовленні рецептів настоїв «</a:t>
            </a:r>
            <a:r>
              <a:rPr lang="uk-UA" sz="1200" dirty="0" err="1"/>
              <a:t>cito</a:t>
            </a:r>
            <a:r>
              <a:rPr lang="uk-UA" sz="1200" dirty="0"/>
              <a:t>» і «</a:t>
            </a:r>
            <a:r>
              <a:rPr lang="uk-UA" sz="1200" dirty="0" err="1"/>
              <a:t>statim</a:t>
            </a:r>
            <a:r>
              <a:rPr lang="uk-UA" sz="1200" dirty="0"/>
              <a:t>» нагрівання рідини на водяній бані проводять:</a:t>
            </a:r>
            <a:endParaRPr lang="ru-RU" sz="1200" dirty="0"/>
          </a:p>
          <a:p>
            <a:r>
              <a:rPr lang="uk-UA" sz="1200" dirty="0"/>
              <a:t>А</a:t>
            </a:r>
            <a:r>
              <a:rPr lang="uk-UA" sz="1200" dirty="0" smtClean="0"/>
              <a:t>. </a:t>
            </a:r>
            <a:r>
              <a:rPr lang="uk-UA" sz="1200" dirty="0"/>
              <a:t>охолодженням25 хвилин з наступним охолодженням 45 хвилин.</a:t>
            </a:r>
            <a:endParaRPr lang="ru-RU" sz="1200" dirty="0"/>
          </a:p>
          <a:p>
            <a:r>
              <a:rPr lang="uk-UA" sz="1200" dirty="0"/>
              <a:t>B. 30 хвилин з охолодженням 20 хвилин.</a:t>
            </a:r>
            <a:endParaRPr lang="ru-RU" sz="1200" dirty="0"/>
          </a:p>
          <a:p>
            <a:r>
              <a:rPr lang="uk-UA" sz="1200" dirty="0"/>
              <a:t>C. 15 хвилин з наступним охолодженням 30 хвилин.</a:t>
            </a:r>
            <a:endParaRPr lang="ru-RU" sz="1200" dirty="0"/>
          </a:p>
          <a:p>
            <a:r>
              <a:rPr lang="uk-UA" sz="1200" dirty="0"/>
              <a:t>D. </a:t>
            </a:r>
            <a:r>
              <a:rPr lang="uk-UA" sz="1200" dirty="0"/>
              <a:t>25 хвилин з наступним негайним </a:t>
            </a:r>
            <a:r>
              <a:rPr lang="uk-UA" sz="1200" dirty="0" smtClean="0"/>
              <a:t>штучним.</a:t>
            </a:r>
            <a:endParaRPr lang="ru-RU" sz="1200" dirty="0"/>
          </a:p>
          <a:p>
            <a:r>
              <a:rPr lang="uk-UA" sz="1200" dirty="0"/>
              <a:t>E. 45 хвилин з охолодженням 15 хвилин.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6982" y="1892134"/>
            <a:ext cx="44334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2. Фармацевт </a:t>
            </a:r>
            <a:r>
              <a:rPr lang="uk-UA" sz="1200" dirty="0"/>
              <a:t>приготував відвар кори дуба. Вкажіть співвідношення рослинної сировини і екстрагенту: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 smtClean="0"/>
              <a:t>1:10</a:t>
            </a:r>
            <a:r>
              <a:rPr lang="uk-UA" sz="1200" dirty="0"/>
              <a:t>.</a:t>
            </a:r>
            <a:endParaRPr lang="ru-RU" sz="1200" dirty="0"/>
          </a:p>
          <a:p>
            <a:r>
              <a:rPr lang="uk-UA" sz="1200" dirty="0"/>
              <a:t>B. 1:400.</a:t>
            </a:r>
            <a:endParaRPr lang="ru-RU" sz="1200" dirty="0"/>
          </a:p>
          <a:p>
            <a:r>
              <a:rPr lang="uk-UA" sz="1200" dirty="0"/>
              <a:t>C. 1:30.</a:t>
            </a:r>
            <a:endParaRPr lang="ru-RU" sz="1200" dirty="0"/>
          </a:p>
          <a:p>
            <a:r>
              <a:rPr lang="uk-UA" sz="1200" dirty="0"/>
              <a:t>D. 1:20.</a:t>
            </a:r>
            <a:endParaRPr lang="ru-RU" sz="1200" dirty="0"/>
          </a:p>
          <a:p>
            <a:r>
              <a:rPr lang="uk-UA" sz="1200" dirty="0" smtClean="0"/>
              <a:t>E. 1:5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327317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3. В </a:t>
            </a:r>
            <a:r>
              <a:rPr lang="uk-UA" sz="1200" dirty="0"/>
              <a:t>аптеку поступив рецепт на настій мильнянки. Вкажіть особливість вилучення сапонінів:</a:t>
            </a:r>
            <a:endParaRPr lang="ru-RU" sz="1200" dirty="0"/>
          </a:p>
          <a:p>
            <a:r>
              <a:rPr lang="uk-UA" sz="1200" dirty="0" smtClean="0"/>
              <a:t>А. Середовище не чинить впливу.</a:t>
            </a:r>
            <a:endParaRPr lang="ru-RU" sz="1200" dirty="0" smtClean="0"/>
          </a:p>
          <a:p>
            <a:r>
              <a:rPr lang="uk-UA" sz="1200" dirty="0" smtClean="0"/>
              <a:t>B</a:t>
            </a:r>
            <a:r>
              <a:rPr lang="uk-UA" sz="1200" dirty="0"/>
              <a:t>. Вилучають в </a:t>
            </a:r>
            <a:r>
              <a:rPr lang="uk-UA" sz="1200" dirty="0" err="1"/>
              <a:t>сильнокислому</a:t>
            </a:r>
            <a:r>
              <a:rPr lang="uk-UA" sz="1200" dirty="0"/>
              <a:t> середовищі.</a:t>
            </a:r>
            <a:endParaRPr lang="ru-RU" sz="1200" dirty="0"/>
          </a:p>
          <a:p>
            <a:r>
              <a:rPr lang="uk-UA" sz="1200" dirty="0"/>
              <a:t>C. Вилучають в нейтральному середовищі.</a:t>
            </a:r>
            <a:endParaRPr lang="ru-RU" sz="1200" dirty="0"/>
          </a:p>
          <a:p>
            <a:r>
              <a:rPr lang="uk-UA" sz="1200" dirty="0"/>
              <a:t>D. </a:t>
            </a:r>
            <a:r>
              <a:rPr lang="uk-UA" sz="1200" dirty="0"/>
              <a:t>Вилучають в лужному середовищі.</a:t>
            </a:r>
            <a:endParaRPr lang="ru-RU" sz="1200" dirty="0"/>
          </a:p>
          <a:p>
            <a:r>
              <a:rPr lang="uk-UA" sz="1200" dirty="0" smtClean="0"/>
              <a:t>E</a:t>
            </a:r>
            <a:r>
              <a:rPr lang="uk-UA" sz="1200" dirty="0"/>
              <a:t>. Вилучають в </a:t>
            </a:r>
            <a:r>
              <a:rPr lang="uk-UA" sz="1200" dirty="0" err="1"/>
              <a:t>слабокислому</a:t>
            </a:r>
            <a:r>
              <a:rPr lang="uk-UA" sz="1200" dirty="0"/>
              <a:t> середовищі.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200" y="4633149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4. Фармацевт </a:t>
            </a:r>
            <a:r>
              <a:rPr lang="uk-UA" sz="1200" dirty="0"/>
              <a:t>приготував 200 </a:t>
            </a:r>
            <a:r>
              <a:rPr lang="uk-UA" sz="1200" dirty="0" err="1"/>
              <a:t>мл</a:t>
            </a:r>
            <a:r>
              <a:rPr lang="uk-UA" sz="1200" dirty="0"/>
              <a:t> відвару кори дуба. Вкажіть як треба процідити цей витяг: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/>
              <a:t>Через 45 хв.</a:t>
            </a:r>
            <a:endParaRPr lang="ru-RU" sz="1200" dirty="0"/>
          </a:p>
          <a:p>
            <a:r>
              <a:rPr lang="uk-UA" sz="1200" dirty="0" smtClean="0"/>
              <a:t>B</a:t>
            </a:r>
            <a:r>
              <a:rPr lang="uk-UA" sz="1200" dirty="0"/>
              <a:t>. Через 10 </a:t>
            </a:r>
            <a:r>
              <a:rPr lang="uk-UA" sz="1200" dirty="0" err="1"/>
              <a:t>хв</a:t>
            </a:r>
            <a:endParaRPr lang="ru-RU" sz="1200" dirty="0"/>
          </a:p>
          <a:p>
            <a:r>
              <a:rPr lang="uk-UA" sz="1200" dirty="0"/>
              <a:t>C. Після повного охолодження</a:t>
            </a:r>
            <a:endParaRPr lang="ru-RU" sz="1200" dirty="0"/>
          </a:p>
          <a:p>
            <a:r>
              <a:rPr lang="uk-UA" sz="1200" dirty="0"/>
              <a:t>D. Через 3-4 години</a:t>
            </a:r>
            <a:endParaRPr lang="ru-RU" sz="1200" dirty="0"/>
          </a:p>
          <a:p>
            <a:r>
              <a:rPr lang="uk-UA" sz="1200" dirty="0" smtClean="0"/>
              <a:t>E. Негайно.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40382" y="45845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5. Фармацевт </a:t>
            </a:r>
            <a:r>
              <a:rPr lang="uk-UA" sz="1200" dirty="0"/>
              <a:t>приготував водний настій з трави м'яти. Вкажіть, який режим екстрагування він обрав: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/>
              <a:t>Настоював 30 хвилин і охолоджував 10 хвилин.</a:t>
            </a:r>
            <a:endParaRPr lang="ru-RU" sz="1200" dirty="0"/>
          </a:p>
          <a:p>
            <a:r>
              <a:rPr lang="uk-UA" sz="1200" dirty="0" smtClean="0"/>
              <a:t>B. Настоював 15 хвилин і охолоджував 45 хвилин.</a:t>
            </a:r>
            <a:endParaRPr lang="ru-RU" sz="1200" dirty="0" smtClean="0"/>
          </a:p>
          <a:p>
            <a:r>
              <a:rPr lang="uk-UA" sz="1200" dirty="0" smtClean="0"/>
              <a:t>C</a:t>
            </a:r>
            <a:r>
              <a:rPr lang="uk-UA" sz="1200" dirty="0"/>
              <a:t>. Настоював 10 хвилин і охолоджував 2 години.</a:t>
            </a:r>
            <a:endParaRPr lang="ru-RU" sz="1200" dirty="0"/>
          </a:p>
          <a:p>
            <a:r>
              <a:rPr lang="uk-UA" sz="1200" dirty="0"/>
              <a:t>D. Настоював 12 хвилин і охолоджував 5 годин.</a:t>
            </a:r>
            <a:endParaRPr lang="ru-RU" sz="1200" dirty="0"/>
          </a:p>
          <a:p>
            <a:r>
              <a:rPr lang="uk-UA" sz="1200" dirty="0"/>
              <a:t>E. Настоював 25 хвилин і охолоджував штучно.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40382" y="1952372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6. Фармацевтові </a:t>
            </a:r>
            <a:r>
              <a:rPr lang="uk-UA" sz="1200" dirty="0"/>
              <a:t>необхідно приготувати настій з трави горицвіту. У якому співвідношенні при цьому необхідно узяти сировину і екстрагент?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/>
              <a:t>1:400.</a:t>
            </a:r>
            <a:endParaRPr lang="ru-RU" sz="1200" dirty="0"/>
          </a:p>
          <a:p>
            <a:r>
              <a:rPr lang="uk-UA" sz="1200" dirty="0" smtClean="0"/>
              <a:t>B</a:t>
            </a:r>
            <a:r>
              <a:rPr lang="uk-UA" sz="1200" dirty="0"/>
              <a:t>. 1:10.</a:t>
            </a:r>
            <a:endParaRPr lang="ru-RU" sz="1200" dirty="0"/>
          </a:p>
          <a:p>
            <a:r>
              <a:rPr lang="uk-UA" sz="1200" dirty="0"/>
              <a:t>C. 1:100.</a:t>
            </a:r>
            <a:endParaRPr lang="ru-RU" sz="1200" dirty="0"/>
          </a:p>
          <a:p>
            <a:r>
              <a:rPr lang="uk-UA" sz="1200" dirty="0"/>
              <a:t>D. </a:t>
            </a:r>
            <a:r>
              <a:rPr lang="uk-UA" sz="1200" dirty="0"/>
              <a:t>1:30.</a:t>
            </a:r>
            <a:endParaRPr lang="ru-RU" sz="1200" dirty="0"/>
          </a:p>
          <a:p>
            <a:r>
              <a:rPr lang="uk-UA" sz="1200" dirty="0" smtClean="0"/>
              <a:t>E</a:t>
            </a:r>
            <a:r>
              <a:rPr lang="uk-UA" sz="1200" dirty="0"/>
              <a:t>. 1:20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95801" y="3596299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7. Фармацевт </a:t>
            </a:r>
            <a:r>
              <a:rPr lang="uk-UA" sz="1200" dirty="0"/>
              <a:t>приготував настій з лікарської рослинної сировини. Як він ввів до нього водорозчинні лікарські речовини?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 smtClean="0"/>
              <a:t>У </a:t>
            </a:r>
            <a:r>
              <a:rPr lang="uk-UA" sz="1200" dirty="0"/>
              <a:t>сухому виді, розчиняючи в процідженому вилученні.</a:t>
            </a:r>
            <a:endParaRPr lang="ru-RU" sz="1200" dirty="0"/>
          </a:p>
          <a:p>
            <a:r>
              <a:rPr lang="uk-UA" sz="1200" dirty="0"/>
              <a:t>B. У вигляді концентрованих розчинів, додаючи їх до готового вилучення.</a:t>
            </a:r>
            <a:endParaRPr lang="ru-RU" sz="1200" dirty="0"/>
          </a:p>
          <a:p>
            <a:r>
              <a:rPr lang="uk-UA" sz="1200" dirty="0"/>
              <a:t>C. У сухому виді, розчиняючи їх в </a:t>
            </a:r>
            <a:r>
              <a:rPr lang="uk-UA" sz="1200" dirty="0" err="1"/>
              <a:t>інфундирці</a:t>
            </a:r>
            <a:r>
              <a:rPr lang="uk-UA" sz="1200" dirty="0"/>
              <a:t>.</a:t>
            </a:r>
            <a:endParaRPr lang="ru-RU" sz="1200" dirty="0"/>
          </a:p>
          <a:p>
            <a:r>
              <a:rPr lang="uk-UA" sz="1200" dirty="0"/>
              <a:t>D. Розчинив при розтиранні в ступці з готовим вилученням.</a:t>
            </a:r>
            <a:endParaRPr lang="ru-RU" sz="1200" dirty="0"/>
          </a:p>
          <a:p>
            <a:r>
              <a:rPr lang="uk-UA" sz="1200" dirty="0"/>
              <a:t>E. У вигляді концентрованих розчинів, додаючи їх до </a:t>
            </a:r>
            <a:r>
              <a:rPr lang="uk-UA" sz="1200" dirty="0" err="1"/>
              <a:t>інфундирці</a:t>
            </a:r>
            <a:r>
              <a:rPr lang="uk-UA" sz="1200" dirty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13814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484" y="634364"/>
            <a:ext cx="8332470" cy="595502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548763"/>
            <a:ext cx="6762750" cy="46748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725</TotalTime>
  <Words>1146</Words>
  <Application>Microsoft Office PowerPoint</Application>
  <PresentationFormat>Экран (4:3)</PresentationFormat>
  <Paragraphs>137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Arial</vt:lpstr>
      <vt:lpstr>Times New Roman</vt:lpstr>
      <vt:lpstr>Trebuchet MS</vt:lpstr>
      <vt:lpstr>Georgia</vt:lpstr>
      <vt:lpstr>Corbel</vt:lpstr>
      <vt:lpstr>Calibri</vt:lpstr>
      <vt:lpstr>Wingdings</vt:lpstr>
      <vt:lpstr>Wingdings 2</vt:lpstr>
      <vt:lpstr>Aharoni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Оператор</dc:creator>
  <cp:lastModifiedBy>LENOVO</cp:lastModifiedBy>
  <cp:revision>41</cp:revision>
  <dcterms:created xsi:type="dcterms:W3CDTF">2020-11-30T21:44:53Z</dcterms:created>
  <dcterms:modified xsi:type="dcterms:W3CDTF">2020-12-10T12:45:19Z</dcterms:modified>
</cp:coreProperties>
</file>