
<file path=[Content_Types].xml><?xml version="1.0" encoding="utf-8"?>
<Types xmlns="http://schemas.openxmlformats.org/package/2006/content-types">
  <Default Extension="jfif" ContentType="image/jpeg"/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</p:sldMasterIdLst>
  <p:sldIdLst>
    <p:sldId id="256" r:id="rId2"/>
    <p:sldId id="258" r:id="rId3"/>
    <p:sldId id="277" r:id="rId4"/>
    <p:sldId id="259" r:id="rId5"/>
    <p:sldId id="260" r:id="rId6"/>
    <p:sldId id="261" r:id="rId7"/>
    <p:sldId id="278" r:id="rId8"/>
    <p:sldId id="262" r:id="rId9"/>
    <p:sldId id="263" r:id="rId10"/>
    <p:sldId id="264" r:id="rId11"/>
    <p:sldId id="279" r:id="rId12"/>
    <p:sldId id="280" r:id="rId13"/>
    <p:sldId id="281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82" r:id="rId22"/>
    <p:sldId id="272" r:id="rId23"/>
    <p:sldId id="284" r:id="rId24"/>
    <p:sldId id="283" r:id="rId25"/>
    <p:sldId id="273" r:id="rId26"/>
    <p:sldId id="274" r:id="rId27"/>
    <p:sldId id="286" r:id="rId28"/>
    <p:sldId id="285" r:id="rId29"/>
    <p:sldId id="275" r:id="rId30"/>
    <p:sldId id="288" r:id="rId31"/>
    <p:sldId id="287" r:id="rId32"/>
    <p:sldId id="276" r:id="rId33"/>
  </p:sldIdLst>
  <p:sldSz cx="9144000" cy="6858000" type="screen4x3"/>
  <p:notesSz cx="9144000" cy="6858000"/>
  <p:embeddedFontLst>
    <p:embeddedFont>
      <p:font typeface="Times New Roman" panose="02020603050405020304" pitchFamily="18" charset="0"/>
      <p:regular r:id="rId34"/>
      <p:bold r:id="rId35"/>
    </p:embeddedFont>
    <p:embeddedFont>
      <p:font typeface="Wingdings" panose="05000000000000000000" pitchFamily="2" charset="2"/>
      <p:regular r:id="rId36"/>
    </p:embeddedFont>
    <p:embeddedFont>
      <p:font typeface="Tahoma" panose="020B0604030504040204" pitchFamily="34" charset="0"/>
      <p:regular r:id="rId37"/>
      <p:bold r:id="rId38"/>
    </p:embeddedFont>
    <p:embeddedFont>
      <p:font typeface="Monotype Corsiva" panose="03010101010201010101" pitchFamily="66" charset="0"/>
      <p: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Wingdings 3" panose="05040102010807070707" pitchFamily="18" charset="2"/>
      <p:regular r:id="rId44"/>
    </p:embeddedFont>
    <p:embeddedFont>
      <p:font typeface="Arial" panose="020B0604020202020204" pitchFamily="34" charset="0"/>
      <p:regular r:id="rId45"/>
      <p:bold r:id="rId46"/>
      <p:italic r:id="rId47"/>
      <p:boldItalic r:id="rId48"/>
    </p:embeddedFont>
    <p:embeddedFont>
      <p:font typeface="Cambria" panose="02040503050406030204" pitchFamily="18" charset="0"/>
      <p:regular r:id="rId49"/>
      <p:bold r:id="rId50"/>
      <p:italic r:id="rId51"/>
      <p:boldItalic r:id="rId52"/>
    </p:embeddedFont>
    <p:embeddedFont>
      <p:font typeface="Century Gothic" panose="020B0502020202020204" pitchFamily="34" charset="0"/>
      <p:regular r:id="rId53"/>
      <p:bold r:id="rId54"/>
      <p:italic r:id="rId55"/>
      <p:boldItalic r:id="rId56"/>
    </p:embeddedFont>
    <p:embeddedFont>
      <p:font typeface="Trebuchet MS" panose="020B0603020202020204" pitchFamily="34" charset="0"/>
      <p:regular r:id="rId57"/>
      <p:bold r:id="rId58"/>
      <p:italic r:id="rId59"/>
      <p:boldItalic r:id="rId60"/>
    </p:embeddedFont>
    <p:embeddedFont>
      <p:font typeface="Georgia" panose="02040502050405020303" pitchFamily="18" charset="0"/>
      <p:regular r:id="rId61"/>
      <p:bold r:id="rId62"/>
      <p:italic r:id="rId63"/>
      <p:boldItalic r:id="rId64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514" y="-6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63" Type="http://schemas.openxmlformats.org/officeDocument/2006/relationships/font" Target="fonts/font30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font" Target="fonts/font25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2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64" Type="http://schemas.openxmlformats.org/officeDocument/2006/relationships/font" Target="fonts/font31.fntdata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font" Target="fonts/font26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62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font" Target="fonts/font27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6529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19694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768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3961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4106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83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48066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0827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2382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0330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7456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0796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9002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2880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68292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2996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0800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400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34422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jpg"/><Relationship Id="rId2" Type="http://schemas.openxmlformats.org/officeDocument/2006/relationships/image" Target="../media/image10.jpg"/><Relationship Id="rId16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fi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g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904999" y="1905000"/>
            <a:ext cx="626348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5"/>
              </a:spcBef>
            </a:pPr>
            <a:r>
              <a:rPr lang="ru-RU" sz="3600" b="1" spc="-5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ru-RU" sz="3600" b="1" spc="-5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spc="-5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endParaRPr lang="ru-RU" sz="3600" b="1" spc="-5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5"/>
              </a:spcBef>
            </a:pPr>
            <a:r>
              <a:rPr lang="ru-RU" sz="3600" b="1" spc="-5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</a:t>
            </a:r>
            <a:r>
              <a:rPr lang="ru-RU" sz="3600" b="1" spc="-5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3600" b="1" spc="-5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викачування</a:t>
            </a:r>
            <a:r>
              <a:rPr lang="ru-RU" sz="3600" b="1" spc="-5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spc="-5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Палички</a:t>
            </a:r>
            <a:r>
              <a:rPr lang="ru-RU" sz="3600" b="1" spc="-5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spc="-5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Пілюлі</a:t>
            </a:r>
            <a:r>
              <a:rPr lang="ru-RU" sz="3600" b="1" spc="-5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object 5"/>
          <p:cNvSpPr txBox="1"/>
          <p:nvPr/>
        </p:nvSpPr>
        <p:spPr>
          <a:xfrm>
            <a:off x="2425372" y="78935"/>
            <a:ext cx="5499428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ОНАЛЬНИЙ МЕДИЧНИЙ УНІВЕРСИТЕТ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ТЕХНОЛОГІЇ ЛІКІВ</a:t>
            </a: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6400" y="4128577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Практичне заняття з дисципліни «Технологія ліків»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8953" y="5127687"/>
            <a:ext cx="369617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845502" y="6387243"/>
            <a:ext cx="1503451" cy="37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Одеса 2021</a:t>
            </a:r>
            <a:endParaRPr lang="uk-UA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" y="4466925"/>
            <a:ext cx="3883295" cy="23596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" y="78935"/>
            <a:ext cx="2735734" cy="1911963"/>
          </a:xfrm>
          <a:prstGeom prst="rect">
            <a:avLst/>
          </a:prstGeom>
        </p:spPr>
      </p:pic>
      <p:pic>
        <p:nvPicPr>
          <p:cNvPr id="22" name="Picture 2" descr="https://onmedu.edu.ua/wp-content/themes/medun/img/logos/logo-default.png"/>
          <p:cNvPicPr/>
          <p:nvPr/>
        </p:nvPicPr>
        <p:blipFill>
          <a:blip r:embed="rId4"/>
          <a:stretch/>
        </p:blipFill>
        <p:spPr>
          <a:xfrm>
            <a:off x="7673523" y="15666"/>
            <a:ext cx="1371600" cy="136678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63016" y="1222628"/>
            <a:ext cx="7120890" cy="2506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indent="-61023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622300" algn="l"/>
                <a:tab pos="622935" algn="l"/>
              </a:tabLst>
            </a:pPr>
            <a:r>
              <a:rPr sz="2000" spc="-5" dirty="0">
                <a:latin typeface="Arial"/>
                <a:cs typeface="Arial"/>
              </a:rPr>
              <a:t>Характеристика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супозиторіїв.</a:t>
            </a:r>
            <a:endParaRPr sz="2000" dirty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buAutoNum type="arabicPeriod"/>
              <a:tabLst>
                <a:tab pos="622300" algn="l"/>
                <a:tab pos="622935" algn="l"/>
              </a:tabLst>
            </a:pPr>
            <a:r>
              <a:rPr sz="2000" spc="-5" dirty="0">
                <a:latin typeface="Arial"/>
                <a:cs typeface="Arial"/>
              </a:rPr>
              <a:t>Класифікація супозиторних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основ.</a:t>
            </a:r>
            <a:endParaRPr sz="2000" dirty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buAutoNum type="arabicPeriod"/>
              <a:tabLst>
                <a:tab pos="622300" algn="l"/>
                <a:tab pos="622935" algn="l"/>
              </a:tabLst>
            </a:pPr>
            <a:r>
              <a:rPr sz="2000" dirty="0">
                <a:latin typeface="Arial"/>
                <a:cs typeface="Arial"/>
              </a:rPr>
              <a:t>Загальні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питання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технології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супозиторіїв.</a:t>
            </a:r>
            <a:endParaRPr sz="2000" dirty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buAutoNum type="arabicPeriod"/>
              <a:tabLst>
                <a:tab pos="622300" algn="l"/>
                <a:tab pos="622935" algn="l"/>
              </a:tabLst>
            </a:pPr>
            <a:r>
              <a:rPr sz="2000" dirty="0">
                <a:latin typeface="Arial"/>
                <a:cs typeface="Arial"/>
              </a:rPr>
              <a:t>Блок-схема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технології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та</a:t>
            </a:r>
            <a:r>
              <a:rPr sz="2000" spc="-5" dirty="0">
                <a:latin typeface="Arial"/>
                <a:cs typeface="Arial"/>
              </a:rPr>
              <a:t> контролю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якості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супозиторіїв.</a:t>
            </a:r>
            <a:endParaRPr sz="2000" dirty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buAutoNum type="arabicPeriod"/>
              <a:tabLst>
                <a:tab pos="622300" algn="l"/>
                <a:tab pos="622935" algn="l"/>
              </a:tabLst>
            </a:pPr>
            <a:r>
              <a:rPr sz="2000" dirty="0">
                <a:latin typeface="Arial"/>
                <a:cs typeface="Arial"/>
              </a:rPr>
              <a:t>Приготування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супозиторіїв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методом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викачування.</a:t>
            </a:r>
            <a:endParaRPr sz="2000" dirty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buAutoNum type="arabicPeriod"/>
              <a:tabLst>
                <a:tab pos="622300" algn="l"/>
                <a:tab pos="622935" algn="l"/>
              </a:tabLst>
            </a:pPr>
            <a:r>
              <a:rPr sz="2000" spc="-5" dirty="0">
                <a:latin typeface="Arial"/>
                <a:cs typeface="Arial"/>
              </a:rPr>
              <a:t>Пілюлі.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Характеристика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та </a:t>
            </a:r>
            <a:r>
              <a:rPr sz="2000" spc="-5" dirty="0" err="1">
                <a:latin typeface="Arial"/>
                <a:cs typeface="Arial"/>
              </a:rPr>
              <a:t>технологія</a:t>
            </a:r>
            <a:r>
              <a:rPr sz="2000" spc="-5" dirty="0" smtClean="0">
                <a:latin typeface="Arial"/>
                <a:cs typeface="Arial"/>
              </a:rPr>
              <a:t>.</a:t>
            </a:r>
            <a:endParaRPr lang="ru-RU" sz="2000" spc="-5" dirty="0" smtClean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buAutoNum type="arabicPeriod"/>
              <a:tabLst>
                <a:tab pos="622300" algn="l"/>
                <a:tab pos="622935" algn="l"/>
              </a:tabLst>
            </a:pPr>
            <a:r>
              <a:rPr lang="ru-RU" sz="2000" spc="-5" dirty="0" err="1" smtClean="0"/>
              <a:t>Палички</a:t>
            </a:r>
            <a:r>
              <a:rPr lang="ru-RU" sz="2000" spc="-5" dirty="0" smtClean="0"/>
              <a:t>.</a:t>
            </a:r>
            <a:r>
              <a:rPr lang="ru-RU" sz="2000" spc="-10" dirty="0" smtClean="0"/>
              <a:t> </a:t>
            </a:r>
            <a:r>
              <a:rPr lang="ru-RU" sz="2000" spc="-5" dirty="0" smtClean="0"/>
              <a:t>Характеристика та</a:t>
            </a:r>
            <a:r>
              <a:rPr lang="ru-RU" sz="2000" dirty="0" smtClean="0"/>
              <a:t> </a:t>
            </a:r>
            <a:r>
              <a:rPr lang="ru-RU" sz="2000" spc="-5" dirty="0" err="1" smtClean="0"/>
              <a:t>технологія</a:t>
            </a:r>
            <a:endParaRPr sz="2000" dirty="0">
              <a:latin typeface="Arial"/>
              <a:cs typeface="Arial"/>
            </a:endParaRPr>
          </a:p>
          <a:p>
            <a:pPr marL="643890" indent="-631825">
              <a:lnSpc>
                <a:spcPct val="100000"/>
              </a:lnSpc>
              <a:buAutoNum type="arabicPeriod"/>
              <a:tabLst>
                <a:tab pos="643890" algn="l"/>
                <a:tab pos="644525" algn="l"/>
              </a:tabLst>
            </a:pPr>
            <a:r>
              <a:rPr sz="2000" dirty="0">
                <a:latin typeface="Arial"/>
                <a:cs typeface="Arial"/>
              </a:rPr>
              <a:t>Висновки.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6987" y="3210306"/>
            <a:ext cx="4636770" cy="36476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904" y="5908547"/>
            <a:ext cx="609600" cy="6096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875141" y="6266059"/>
            <a:ext cx="203200" cy="306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z="1800" dirty="0">
                <a:latin typeface="Century Gothic"/>
                <a:cs typeface="Century Gothic"/>
              </a:rPr>
              <a:t>2</a:t>
            </a:fld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674557" y="152400"/>
            <a:ext cx="5029200" cy="5781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u="sng" kern="0" dirty="0" smtClean="0">
                <a:solidFill>
                  <a:schemeClr val="tx1"/>
                </a:solidFill>
              </a:rPr>
              <a:t>План практичного </a:t>
            </a:r>
            <a:r>
              <a:rPr lang="ru-RU" sz="2800" b="1" u="sng" kern="0" dirty="0" err="1" smtClean="0">
                <a:solidFill>
                  <a:schemeClr val="tx1"/>
                </a:solidFill>
              </a:rPr>
              <a:t>заняття</a:t>
            </a:r>
            <a:r>
              <a:rPr lang="ru-RU" sz="2800" b="1" u="sng" kern="0" dirty="0" smtClean="0">
                <a:solidFill>
                  <a:schemeClr val="tx1"/>
                </a:solidFill>
              </a:rPr>
              <a:t>:</a:t>
            </a:r>
            <a:endParaRPr lang="uk-UA" sz="2800" b="1" u="sng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178"/>
            <a:ext cx="9067800" cy="6858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</a:p>
          <a:p>
            <a:pPr marL="0" indent="0" algn="just">
              <a:buNone/>
            </a:pPr>
            <a:r>
              <a:rPr lang="uk-U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 форм важливе місце займають </a:t>
            </a:r>
            <a:r>
              <a:rPr lang="uk-UA" sz="2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використанню яких останнім часом приділяється багато уваги завдяки певним перевагам цієї лікарської форми. Застосування </a:t>
            </a:r>
            <a:r>
              <a:rPr lang="uk-UA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дозволяє знизити рівень алергічних реакцій, пролонгувати лікувальний ефект, особливо в осередку запалення, підвищити швидкість всмоктування лікарської речовини, а в деяких випадках і знизити лікувальну дозу. Дана лікарська форма успішно використовується в педіатрії, геріатрії та психіатричній практиці. Суттєвою перевагою </a:t>
            </a:r>
            <a:r>
              <a:rPr lang="uk-UA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можливість призначати одночасно декілька лікарських речовин з різною фармакологічною дією (</a:t>
            </a:r>
            <a:r>
              <a:rPr lang="uk-UA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спазмолітики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серцеві </a:t>
            </a:r>
            <a:r>
              <a:rPr lang="uk-UA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глікозиди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анальгетики, антибіотики та ін.), що особливо важливо при комплексній терапії. </a:t>
            </a:r>
            <a:endParaRPr lang="uk-UA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 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те, що такі </a:t>
            </a:r>
            <a:r>
              <a:rPr lang="uk-UA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супозиторні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форми, як свічки, </a:t>
            </a:r>
            <a:r>
              <a:rPr lang="uk-UA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песарії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палочки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різне призначення і місце введення, вони мають загальну технологію і характерну особливість: при кімнатній температурі вони представляють собою тверді тіла, а при введенні в організм перетворюються на рідину (розплавляючись або розчиняючись, залежно від виду основи). </a:t>
            </a:r>
          </a:p>
        </p:txBody>
      </p:sp>
    </p:spTree>
    <p:extLst>
      <p:ext uri="{BB962C8B-B14F-4D97-AF65-F5344CB8AC3E}">
        <p14:creationId xmlns:p14="http://schemas.microsoft.com/office/powerpoint/2010/main" val="351181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88757"/>
            <a:ext cx="622744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5" dirty="0"/>
              <a:t>1.</a:t>
            </a:r>
            <a:r>
              <a:rPr sz="2400" spc="-15" dirty="0"/>
              <a:t> </a:t>
            </a:r>
            <a:r>
              <a:rPr sz="2000" spc="-5" dirty="0"/>
              <a:t>Характеристика</a:t>
            </a:r>
            <a:r>
              <a:rPr sz="2000" spc="-20" dirty="0"/>
              <a:t> </a:t>
            </a:r>
            <a:r>
              <a:rPr sz="2000" spc="-5" dirty="0"/>
              <a:t>супозиторіїв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65375" y="4320667"/>
            <a:ext cx="623379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095" marR="5080" indent="635000" algn="r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Suppositories</a:t>
            </a:r>
            <a:r>
              <a:rPr sz="1800" i="1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are solid,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single-dose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preparations.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shape,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volume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and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consistency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of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suppositories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are suitable</a:t>
            </a:r>
            <a:endParaRPr sz="18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for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rectal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administration.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 marR="5080" indent="458470" algn="r">
              <a:lnSpc>
                <a:spcPct val="100000"/>
              </a:lnSpc>
              <a:spcBef>
                <a:spcPts val="5"/>
              </a:spcBef>
            </a:pPr>
            <a:r>
              <a:rPr sz="1800" i="1" spc="-5" dirty="0">
                <a:latin typeface="Arial"/>
                <a:cs typeface="Arial"/>
              </a:rPr>
              <a:t>Pessaries</a:t>
            </a:r>
            <a:r>
              <a:rPr sz="1800" i="1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are solid,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single-dose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preparations.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They have </a:t>
            </a:r>
            <a:r>
              <a:rPr sz="1800" spc="-48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various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shapes,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usually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ovoid,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with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volume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and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consistency</a:t>
            </a:r>
            <a:endParaRPr sz="1800">
              <a:latin typeface="Arial"/>
              <a:cs typeface="Arial"/>
            </a:endParaRPr>
          </a:p>
          <a:p>
            <a:pPr marR="6985" algn="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suitable</a:t>
            </a:r>
            <a:r>
              <a:rPr sz="1800" dirty="0">
                <a:latin typeface="Arial"/>
                <a:cs typeface="Arial"/>
              </a:rPr>
              <a:t> for</a:t>
            </a:r>
            <a:r>
              <a:rPr sz="1800" spc="-5" dirty="0">
                <a:latin typeface="Arial"/>
                <a:cs typeface="Arial"/>
              </a:rPr>
              <a:t> insertion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into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vagina.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623" y="1002791"/>
            <a:ext cx="4775454" cy="139522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96595" y="3992879"/>
            <a:ext cx="2307590" cy="2282190"/>
            <a:chOff x="196595" y="3992879"/>
            <a:chExt cx="2307590" cy="2282190"/>
          </a:xfrm>
        </p:grpSpPr>
        <p:sp>
          <p:nvSpPr>
            <p:cNvPr id="6" name="object 6"/>
            <p:cNvSpPr/>
            <p:nvPr/>
          </p:nvSpPr>
          <p:spPr>
            <a:xfrm>
              <a:off x="1764029" y="4581905"/>
              <a:ext cx="721360" cy="1009015"/>
            </a:xfrm>
            <a:custGeom>
              <a:avLst/>
              <a:gdLst/>
              <a:ahLst/>
              <a:cxnLst/>
              <a:rect l="l" t="t" r="r" b="b"/>
              <a:pathLst>
                <a:path w="721360" h="1009014">
                  <a:moveTo>
                    <a:pt x="540638" y="0"/>
                  </a:moveTo>
                  <a:lnTo>
                    <a:pt x="540638" y="252222"/>
                  </a:lnTo>
                  <a:lnTo>
                    <a:pt x="0" y="252222"/>
                  </a:lnTo>
                  <a:lnTo>
                    <a:pt x="0" y="756666"/>
                  </a:lnTo>
                  <a:lnTo>
                    <a:pt x="540638" y="756666"/>
                  </a:lnTo>
                  <a:lnTo>
                    <a:pt x="540638" y="1008888"/>
                  </a:lnTo>
                  <a:lnTo>
                    <a:pt x="720851" y="504444"/>
                  </a:lnTo>
                  <a:lnTo>
                    <a:pt x="5406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64029" y="4581905"/>
              <a:ext cx="721360" cy="1009015"/>
            </a:xfrm>
            <a:custGeom>
              <a:avLst/>
              <a:gdLst/>
              <a:ahLst/>
              <a:cxnLst/>
              <a:rect l="l" t="t" r="r" b="b"/>
              <a:pathLst>
                <a:path w="721360" h="1009014">
                  <a:moveTo>
                    <a:pt x="0" y="252222"/>
                  </a:moveTo>
                  <a:lnTo>
                    <a:pt x="540638" y="252222"/>
                  </a:lnTo>
                  <a:lnTo>
                    <a:pt x="540638" y="0"/>
                  </a:lnTo>
                  <a:lnTo>
                    <a:pt x="720851" y="504444"/>
                  </a:lnTo>
                  <a:lnTo>
                    <a:pt x="540638" y="1008888"/>
                  </a:lnTo>
                  <a:lnTo>
                    <a:pt x="540638" y="756666"/>
                  </a:lnTo>
                  <a:lnTo>
                    <a:pt x="0" y="756666"/>
                  </a:lnTo>
                  <a:lnTo>
                    <a:pt x="0" y="252222"/>
                  </a:lnTo>
                  <a:close/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739" y="4002023"/>
              <a:ext cx="1555496" cy="22730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1167" y="3997451"/>
              <a:ext cx="1530350" cy="2247900"/>
            </a:xfrm>
            <a:custGeom>
              <a:avLst/>
              <a:gdLst/>
              <a:ahLst/>
              <a:cxnLst/>
              <a:rect l="l" t="t" r="r" b="b"/>
              <a:pathLst>
                <a:path w="1530350" h="2247900">
                  <a:moveTo>
                    <a:pt x="0" y="2247900"/>
                  </a:moveTo>
                  <a:lnTo>
                    <a:pt x="1530095" y="2247900"/>
                  </a:lnTo>
                  <a:lnTo>
                    <a:pt x="1530095" y="0"/>
                  </a:lnTo>
                  <a:lnTo>
                    <a:pt x="0" y="0"/>
                  </a:lnTo>
                  <a:lnTo>
                    <a:pt x="0" y="2247900"/>
                  </a:lnTo>
                  <a:close/>
                </a:path>
              </a:pathLst>
            </a:custGeom>
            <a:ln w="9144">
              <a:solidFill>
                <a:srgbClr val="233E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34644" y="1296161"/>
            <a:ext cx="4533900" cy="2237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9055" marR="5080" indent="-1062355">
              <a:lnSpc>
                <a:spcPct val="100000"/>
              </a:lnSpc>
              <a:spcBef>
                <a:spcPts val="95"/>
              </a:spcBef>
            </a:pPr>
            <a:r>
              <a:rPr sz="2800" i="1" spc="-10" dirty="0">
                <a:latin typeface="Monotype Corsiva"/>
                <a:cs typeface="Monotype Corsiva"/>
              </a:rPr>
              <a:t>Супозиторії</a:t>
            </a:r>
            <a:r>
              <a:rPr sz="2800" i="1" spc="50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–</a:t>
            </a:r>
            <a:r>
              <a:rPr sz="2800" i="1" spc="-15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тверді</a:t>
            </a:r>
            <a:r>
              <a:rPr sz="2800" i="1" spc="25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однодозові </a:t>
            </a:r>
            <a:r>
              <a:rPr sz="2800" i="1" spc="-600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лікарські</a:t>
            </a:r>
            <a:r>
              <a:rPr sz="2800" i="1" spc="10" dirty="0">
                <a:latin typeface="Monotype Corsiva"/>
                <a:cs typeface="Monotype Corsiva"/>
              </a:rPr>
              <a:t> </a:t>
            </a:r>
            <a:r>
              <a:rPr sz="2800" i="1" spc="-10" dirty="0">
                <a:latin typeface="Monotype Corsiva"/>
                <a:cs typeface="Monotype Corsiva"/>
              </a:rPr>
              <a:t>засоби.</a:t>
            </a:r>
            <a:endParaRPr sz="2800" dirty="0">
              <a:latin typeface="Monotype Corsiva"/>
              <a:cs typeface="Monotype Corsiv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100" dirty="0">
              <a:latin typeface="Monotype Corsiva"/>
              <a:cs typeface="Monotype Corsiva"/>
            </a:endParaRPr>
          </a:p>
          <a:p>
            <a:pPr marL="12700" marR="591185">
              <a:lnSpc>
                <a:spcPct val="100000"/>
              </a:lnSpc>
            </a:pPr>
            <a:r>
              <a:rPr sz="2000" i="1" dirty="0">
                <a:latin typeface="Century Gothic"/>
                <a:cs typeface="Century Gothic"/>
              </a:rPr>
              <a:t>Форма, об'єм і консистенція </a:t>
            </a:r>
            <a:r>
              <a:rPr sz="2000" i="1" spc="5" dirty="0">
                <a:latin typeface="Century Gothic"/>
                <a:cs typeface="Century Gothic"/>
              </a:rPr>
              <a:t> </a:t>
            </a:r>
            <a:r>
              <a:rPr sz="2000" i="1" dirty="0">
                <a:latin typeface="Century Gothic"/>
                <a:cs typeface="Century Gothic"/>
              </a:rPr>
              <a:t>супозиторіїв</a:t>
            </a:r>
            <a:r>
              <a:rPr sz="2000" i="1" spc="-25" dirty="0">
                <a:latin typeface="Century Gothic"/>
                <a:cs typeface="Century Gothic"/>
              </a:rPr>
              <a:t> </a:t>
            </a:r>
            <a:r>
              <a:rPr sz="2000" i="1" spc="-5" dirty="0">
                <a:latin typeface="Century Gothic"/>
                <a:cs typeface="Century Gothic"/>
              </a:rPr>
              <a:t>мають</a:t>
            </a:r>
            <a:r>
              <a:rPr sz="2000" i="1" spc="-45" dirty="0">
                <a:latin typeface="Century Gothic"/>
                <a:cs typeface="Century Gothic"/>
              </a:rPr>
              <a:t> </a:t>
            </a:r>
            <a:r>
              <a:rPr sz="2000" i="1" dirty="0">
                <a:latin typeface="Century Gothic"/>
                <a:cs typeface="Century Gothic"/>
              </a:rPr>
              <a:t>відповідати </a:t>
            </a:r>
            <a:r>
              <a:rPr sz="2000" i="1" spc="-540" dirty="0">
                <a:latin typeface="Century Gothic"/>
                <a:cs typeface="Century Gothic"/>
              </a:rPr>
              <a:t> </a:t>
            </a:r>
            <a:r>
              <a:rPr sz="2000" i="1" dirty="0">
                <a:latin typeface="Century Gothic"/>
                <a:cs typeface="Century Gothic"/>
              </a:rPr>
              <a:t>місцю</a:t>
            </a:r>
            <a:r>
              <a:rPr sz="2000" i="1" spc="-20" dirty="0">
                <a:latin typeface="Century Gothic"/>
                <a:cs typeface="Century Gothic"/>
              </a:rPr>
              <a:t> </a:t>
            </a:r>
            <a:r>
              <a:rPr sz="2000" i="1" dirty="0">
                <a:latin typeface="Century Gothic"/>
                <a:cs typeface="Century Gothic"/>
              </a:rPr>
              <a:t>застосування.</a:t>
            </a:r>
            <a:endParaRPr sz="2000" dirty="0">
              <a:latin typeface="Century Gothic"/>
              <a:cs typeface="Century Gothic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902452" y="606551"/>
            <a:ext cx="3113658" cy="3761231"/>
            <a:chOff x="5902452" y="606551"/>
            <a:chExt cx="3113658" cy="3761231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2452" y="606551"/>
              <a:ext cx="3113658" cy="37612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7524" y="801623"/>
              <a:ext cx="2543555" cy="319125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875141" y="6266059"/>
            <a:ext cx="203200" cy="306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z="1800" dirty="0">
                <a:latin typeface="Century Gothic"/>
                <a:cs typeface="Century Gothic"/>
              </a:rPr>
              <a:t>4</a:t>
            </a:fld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5567" y="0"/>
            <a:ext cx="7581900" cy="490855"/>
          </a:xfrm>
          <a:custGeom>
            <a:avLst/>
            <a:gdLst/>
            <a:ahLst/>
            <a:cxnLst/>
            <a:rect l="l" t="t" r="r" b="b"/>
            <a:pathLst>
              <a:path w="7581900" h="490855">
                <a:moveTo>
                  <a:pt x="7581900" y="0"/>
                </a:moveTo>
                <a:lnTo>
                  <a:pt x="0" y="0"/>
                </a:lnTo>
                <a:lnTo>
                  <a:pt x="0" y="490727"/>
                </a:lnTo>
                <a:lnTo>
                  <a:pt x="7581900" y="490727"/>
                </a:lnTo>
                <a:lnTo>
                  <a:pt x="75819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6132" y="-24945"/>
            <a:ext cx="6227445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15" dirty="0"/>
              <a:t> </a:t>
            </a:r>
            <a:r>
              <a:rPr sz="2800" spc="-5" dirty="0"/>
              <a:t>Характеристика</a:t>
            </a:r>
            <a:r>
              <a:rPr sz="2800" spc="-10" dirty="0"/>
              <a:t> </a:t>
            </a:r>
            <a:r>
              <a:rPr sz="2800" spc="-5" dirty="0"/>
              <a:t>супозиторіїв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099559" y="582168"/>
            <a:ext cx="993775" cy="2331720"/>
            <a:chOff x="4099559" y="582168"/>
            <a:chExt cx="993775" cy="2331720"/>
          </a:xfrm>
        </p:grpSpPr>
        <p:sp>
          <p:nvSpPr>
            <p:cNvPr id="5" name="object 5"/>
            <p:cNvSpPr/>
            <p:nvPr/>
          </p:nvSpPr>
          <p:spPr>
            <a:xfrm>
              <a:off x="4208525" y="1079754"/>
              <a:ext cx="145415" cy="1821180"/>
            </a:xfrm>
            <a:custGeom>
              <a:avLst/>
              <a:gdLst/>
              <a:ahLst/>
              <a:cxnLst/>
              <a:rect l="l" t="t" r="r" b="b"/>
              <a:pathLst>
                <a:path w="145414" h="1821180">
                  <a:moveTo>
                    <a:pt x="0" y="0"/>
                  </a:moveTo>
                  <a:lnTo>
                    <a:pt x="0" y="1820672"/>
                  </a:lnTo>
                  <a:lnTo>
                    <a:pt x="145287" y="1820672"/>
                  </a:lnTo>
                </a:path>
                <a:path w="145414" h="1821180">
                  <a:moveTo>
                    <a:pt x="0" y="0"/>
                  </a:moveTo>
                  <a:lnTo>
                    <a:pt x="0" y="1133094"/>
                  </a:lnTo>
                  <a:lnTo>
                    <a:pt x="145287" y="1133094"/>
                  </a:lnTo>
                </a:path>
                <a:path w="145414" h="1821180">
                  <a:moveTo>
                    <a:pt x="0" y="0"/>
                  </a:moveTo>
                  <a:lnTo>
                    <a:pt x="0" y="445516"/>
                  </a:lnTo>
                  <a:lnTo>
                    <a:pt x="145287" y="445516"/>
                  </a:lnTo>
                </a:path>
              </a:pathLst>
            </a:custGeom>
            <a:ln w="25908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2513" y="595122"/>
              <a:ext cx="967740" cy="485140"/>
            </a:xfrm>
            <a:custGeom>
              <a:avLst/>
              <a:gdLst/>
              <a:ahLst/>
              <a:cxnLst/>
              <a:rect l="l" t="t" r="r" b="b"/>
              <a:pathLst>
                <a:path w="967739" h="485140">
                  <a:moveTo>
                    <a:pt x="967739" y="0"/>
                  </a:moveTo>
                  <a:lnTo>
                    <a:pt x="0" y="0"/>
                  </a:lnTo>
                  <a:lnTo>
                    <a:pt x="0" y="484631"/>
                  </a:lnTo>
                  <a:lnTo>
                    <a:pt x="967739" y="484631"/>
                  </a:lnTo>
                  <a:lnTo>
                    <a:pt x="96773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2513" y="595122"/>
              <a:ext cx="967740" cy="485140"/>
            </a:xfrm>
            <a:custGeom>
              <a:avLst/>
              <a:gdLst/>
              <a:ahLst/>
              <a:cxnLst/>
              <a:rect l="l" t="t" r="r" b="b"/>
              <a:pathLst>
                <a:path w="967739" h="485140">
                  <a:moveTo>
                    <a:pt x="0" y="484631"/>
                  </a:moveTo>
                  <a:lnTo>
                    <a:pt x="967739" y="484631"/>
                  </a:lnTo>
                  <a:lnTo>
                    <a:pt x="967739" y="0"/>
                  </a:lnTo>
                  <a:lnTo>
                    <a:pt x="0" y="0"/>
                  </a:lnTo>
                  <a:lnTo>
                    <a:pt x="0" y="48463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25467" y="608076"/>
            <a:ext cx="942340" cy="231775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0" rIns="0" bIns="0" rtlCol="0">
            <a:spAutoFit/>
          </a:bodyPr>
          <a:lstStyle/>
          <a:p>
            <a:pPr marL="20320">
              <a:lnSpc>
                <a:spcPts val="1780"/>
              </a:lnSpc>
            </a:pPr>
            <a:r>
              <a:rPr sz="1500" dirty="0">
                <a:latin typeface="Arial"/>
                <a:cs typeface="Arial"/>
              </a:rPr>
              <a:t>С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у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п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о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з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и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25467" y="839467"/>
            <a:ext cx="942340" cy="220979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0" rIns="0" bIns="0" rtlCol="0">
            <a:spAutoFit/>
          </a:bodyPr>
          <a:lstStyle/>
          <a:p>
            <a:pPr marL="166370">
              <a:lnSpc>
                <a:spcPts val="1685"/>
              </a:lnSpc>
            </a:pPr>
            <a:r>
              <a:rPr sz="1500" cap="small" spc="-50" dirty="0">
                <a:latin typeface="Arial"/>
                <a:cs typeface="Arial"/>
              </a:rPr>
              <a:t>т</a:t>
            </a:r>
            <a:r>
              <a:rPr sz="1500" spc="-50" dirty="0">
                <a:latin typeface="Arial"/>
                <a:cs typeface="Arial"/>
              </a:rPr>
              <a:t> о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р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і ї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53305" y="1282446"/>
            <a:ext cx="969644" cy="485140"/>
          </a:xfrm>
          <a:prstGeom prst="rect">
            <a:avLst/>
          </a:prstGeom>
          <a:solidFill>
            <a:srgbClr val="C0C0C0"/>
          </a:solidFill>
          <a:ln w="25907">
            <a:solidFill>
              <a:srgbClr val="FFFFFF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944"/>
              </a:spcBef>
            </a:pPr>
            <a:r>
              <a:rPr sz="1500" spc="-10" dirty="0">
                <a:latin typeface="Arial"/>
                <a:cs typeface="Arial"/>
              </a:rPr>
              <a:t>Ректальні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53305" y="1969770"/>
            <a:ext cx="969644" cy="485140"/>
          </a:xfrm>
          <a:prstGeom prst="rect">
            <a:avLst/>
          </a:prstGeom>
          <a:solidFill>
            <a:srgbClr val="C0C0C0"/>
          </a:solidFill>
          <a:ln w="25907">
            <a:solidFill>
              <a:srgbClr val="FFFFFF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944"/>
              </a:spcBef>
            </a:pPr>
            <a:r>
              <a:rPr sz="1500" spc="-5" dirty="0">
                <a:latin typeface="Arial"/>
                <a:cs typeface="Arial"/>
              </a:rPr>
              <a:t>Вагінальні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53305" y="2657094"/>
            <a:ext cx="969644" cy="485140"/>
          </a:xfrm>
          <a:prstGeom prst="rect">
            <a:avLst/>
          </a:prstGeom>
          <a:solidFill>
            <a:srgbClr val="C0C0C0"/>
          </a:solidFill>
          <a:ln w="25907">
            <a:solidFill>
              <a:srgbClr val="FFFFFF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950"/>
              </a:spcBef>
            </a:pPr>
            <a:r>
              <a:rPr sz="1500" dirty="0">
                <a:latin typeface="Arial"/>
                <a:cs typeface="Arial"/>
              </a:rPr>
              <a:t>Палички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00541" y="6267399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5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76784" y="1267967"/>
            <a:ext cx="3736975" cy="2377440"/>
            <a:chOff x="176784" y="1267967"/>
            <a:chExt cx="3736975" cy="237744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2" y="1267967"/>
              <a:ext cx="3733800" cy="23774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784" y="2862033"/>
              <a:ext cx="592810" cy="5943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172" y="2913875"/>
              <a:ext cx="481571" cy="5608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028" y="2889503"/>
              <a:ext cx="502920" cy="5044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24028" y="2889503"/>
              <a:ext cx="502920" cy="504825"/>
            </a:xfrm>
            <a:custGeom>
              <a:avLst/>
              <a:gdLst/>
              <a:ahLst/>
              <a:cxnLst/>
              <a:rect l="l" t="t" r="r" b="b"/>
              <a:pathLst>
                <a:path w="502920" h="504825">
                  <a:moveTo>
                    <a:pt x="0" y="252222"/>
                  </a:moveTo>
                  <a:lnTo>
                    <a:pt x="4051" y="206879"/>
                  </a:lnTo>
                  <a:lnTo>
                    <a:pt x="15732" y="164205"/>
                  </a:lnTo>
                  <a:lnTo>
                    <a:pt x="34332" y="124911"/>
                  </a:lnTo>
                  <a:lnTo>
                    <a:pt x="59141" y="89710"/>
                  </a:lnTo>
                  <a:lnTo>
                    <a:pt x="89448" y="59312"/>
                  </a:lnTo>
                  <a:lnTo>
                    <a:pt x="124544" y="34431"/>
                  </a:lnTo>
                  <a:lnTo>
                    <a:pt x="163718" y="15777"/>
                  </a:lnTo>
                  <a:lnTo>
                    <a:pt x="206260" y="4062"/>
                  </a:lnTo>
                  <a:lnTo>
                    <a:pt x="251459" y="0"/>
                  </a:lnTo>
                  <a:lnTo>
                    <a:pt x="296659" y="4062"/>
                  </a:lnTo>
                  <a:lnTo>
                    <a:pt x="339201" y="15777"/>
                  </a:lnTo>
                  <a:lnTo>
                    <a:pt x="378375" y="34431"/>
                  </a:lnTo>
                  <a:lnTo>
                    <a:pt x="413471" y="59312"/>
                  </a:lnTo>
                  <a:lnTo>
                    <a:pt x="443778" y="89710"/>
                  </a:lnTo>
                  <a:lnTo>
                    <a:pt x="468587" y="124911"/>
                  </a:lnTo>
                  <a:lnTo>
                    <a:pt x="487187" y="164205"/>
                  </a:lnTo>
                  <a:lnTo>
                    <a:pt x="498868" y="206879"/>
                  </a:lnTo>
                  <a:lnTo>
                    <a:pt x="502920" y="252222"/>
                  </a:lnTo>
                  <a:lnTo>
                    <a:pt x="498868" y="297564"/>
                  </a:lnTo>
                  <a:lnTo>
                    <a:pt x="487187" y="340238"/>
                  </a:lnTo>
                  <a:lnTo>
                    <a:pt x="468587" y="379532"/>
                  </a:lnTo>
                  <a:lnTo>
                    <a:pt x="443778" y="414733"/>
                  </a:lnTo>
                  <a:lnTo>
                    <a:pt x="413471" y="445131"/>
                  </a:lnTo>
                  <a:lnTo>
                    <a:pt x="378375" y="470012"/>
                  </a:lnTo>
                  <a:lnTo>
                    <a:pt x="339201" y="488666"/>
                  </a:lnTo>
                  <a:lnTo>
                    <a:pt x="296659" y="500381"/>
                  </a:lnTo>
                  <a:lnTo>
                    <a:pt x="251459" y="504444"/>
                  </a:lnTo>
                  <a:lnTo>
                    <a:pt x="206260" y="500381"/>
                  </a:lnTo>
                  <a:lnTo>
                    <a:pt x="163718" y="488666"/>
                  </a:lnTo>
                  <a:lnTo>
                    <a:pt x="124544" y="470012"/>
                  </a:lnTo>
                  <a:lnTo>
                    <a:pt x="89448" y="445131"/>
                  </a:lnTo>
                  <a:lnTo>
                    <a:pt x="59141" y="414733"/>
                  </a:lnTo>
                  <a:lnTo>
                    <a:pt x="34332" y="379532"/>
                  </a:lnTo>
                  <a:lnTo>
                    <a:pt x="15732" y="340238"/>
                  </a:lnTo>
                  <a:lnTo>
                    <a:pt x="4051" y="297564"/>
                  </a:lnTo>
                  <a:lnTo>
                    <a:pt x="0" y="252222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99999" y="2988055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1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746504" y="2833077"/>
            <a:ext cx="594995" cy="612775"/>
            <a:chOff x="1746504" y="2833077"/>
            <a:chExt cx="594995" cy="61277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46504" y="2833077"/>
              <a:ext cx="594398" cy="59439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2892" y="2884919"/>
              <a:ext cx="481571" cy="5608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3748" y="2860547"/>
              <a:ext cx="504444" cy="50444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793748" y="2860547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0" y="252222"/>
                  </a:moveTo>
                  <a:lnTo>
                    <a:pt x="4062" y="206879"/>
                  </a:lnTo>
                  <a:lnTo>
                    <a:pt x="15777" y="164205"/>
                  </a:lnTo>
                  <a:lnTo>
                    <a:pt x="34431" y="124911"/>
                  </a:lnTo>
                  <a:lnTo>
                    <a:pt x="59312" y="89710"/>
                  </a:lnTo>
                  <a:lnTo>
                    <a:pt x="89710" y="59312"/>
                  </a:lnTo>
                  <a:lnTo>
                    <a:pt x="124911" y="34431"/>
                  </a:lnTo>
                  <a:lnTo>
                    <a:pt x="164205" y="15777"/>
                  </a:lnTo>
                  <a:lnTo>
                    <a:pt x="206879" y="4062"/>
                  </a:lnTo>
                  <a:lnTo>
                    <a:pt x="252221" y="0"/>
                  </a:lnTo>
                  <a:lnTo>
                    <a:pt x="297564" y="4062"/>
                  </a:lnTo>
                  <a:lnTo>
                    <a:pt x="340238" y="15777"/>
                  </a:lnTo>
                  <a:lnTo>
                    <a:pt x="379532" y="34431"/>
                  </a:lnTo>
                  <a:lnTo>
                    <a:pt x="414733" y="59312"/>
                  </a:lnTo>
                  <a:lnTo>
                    <a:pt x="445131" y="89710"/>
                  </a:lnTo>
                  <a:lnTo>
                    <a:pt x="470012" y="124911"/>
                  </a:lnTo>
                  <a:lnTo>
                    <a:pt x="488666" y="164205"/>
                  </a:lnTo>
                  <a:lnTo>
                    <a:pt x="500381" y="206879"/>
                  </a:lnTo>
                  <a:lnTo>
                    <a:pt x="504444" y="252222"/>
                  </a:lnTo>
                  <a:lnTo>
                    <a:pt x="500381" y="297564"/>
                  </a:lnTo>
                  <a:lnTo>
                    <a:pt x="488666" y="340238"/>
                  </a:lnTo>
                  <a:lnTo>
                    <a:pt x="470012" y="379532"/>
                  </a:lnTo>
                  <a:lnTo>
                    <a:pt x="445131" y="414733"/>
                  </a:lnTo>
                  <a:lnTo>
                    <a:pt x="414733" y="445131"/>
                  </a:lnTo>
                  <a:lnTo>
                    <a:pt x="379532" y="470012"/>
                  </a:lnTo>
                  <a:lnTo>
                    <a:pt x="340238" y="488666"/>
                  </a:lnTo>
                  <a:lnTo>
                    <a:pt x="297564" y="500381"/>
                  </a:lnTo>
                  <a:lnTo>
                    <a:pt x="252221" y="504443"/>
                  </a:lnTo>
                  <a:lnTo>
                    <a:pt x="206879" y="500381"/>
                  </a:lnTo>
                  <a:lnTo>
                    <a:pt x="164205" y="488666"/>
                  </a:lnTo>
                  <a:lnTo>
                    <a:pt x="124911" y="470012"/>
                  </a:lnTo>
                  <a:lnTo>
                    <a:pt x="89710" y="445131"/>
                  </a:lnTo>
                  <a:lnTo>
                    <a:pt x="59312" y="414733"/>
                  </a:lnTo>
                  <a:lnTo>
                    <a:pt x="34431" y="379532"/>
                  </a:lnTo>
                  <a:lnTo>
                    <a:pt x="15777" y="340238"/>
                  </a:lnTo>
                  <a:lnTo>
                    <a:pt x="4062" y="297564"/>
                  </a:lnTo>
                  <a:lnTo>
                    <a:pt x="0" y="252222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970277" y="2959353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1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40663" y="1240510"/>
            <a:ext cx="593090" cy="612775"/>
            <a:chOff x="740663" y="1240510"/>
            <a:chExt cx="593090" cy="612775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0663" y="1240510"/>
              <a:ext cx="592810" cy="59590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7051" y="1292339"/>
              <a:ext cx="481571" cy="5608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7907" y="1267968"/>
              <a:ext cx="502920" cy="50596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87907" y="1267968"/>
              <a:ext cx="502920" cy="506095"/>
            </a:xfrm>
            <a:custGeom>
              <a:avLst/>
              <a:gdLst/>
              <a:ahLst/>
              <a:cxnLst/>
              <a:rect l="l" t="t" r="r" b="b"/>
              <a:pathLst>
                <a:path w="502919" h="506094">
                  <a:moveTo>
                    <a:pt x="0" y="252984"/>
                  </a:moveTo>
                  <a:lnTo>
                    <a:pt x="4051" y="207514"/>
                  </a:lnTo>
                  <a:lnTo>
                    <a:pt x="15732" y="164717"/>
                  </a:lnTo>
                  <a:lnTo>
                    <a:pt x="34332" y="125306"/>
                  </a:lnTo>
                  <a:lnTo>
                    <a:pt x="59141" y="89997"/>
                  </a:lnTo>
                  <a:lnTo>
                    <a:pt x="89448" y="59504"/>
                  </a:lnTo>
                  <a:lnTo>
                    <a:pt x="124544" y="34543"/>
                  </a:lnTo>
                  <a:lnTo>
                    <a:pt x="163718" y="15829"/>
                  </a:lnTo>
                  <a:lnTo>
                    <a:pt x="206260" y="4076"/>
                  </a:lnTo>
                  <a:lnTo>
                    <a:pt x="251460" y="0"/>
                  </a:lnTo>
                  <a:lnTo>
                    <a:pt x="296659" y="4076"/>
                  </a:lnTo>
                  <a:lnTo>
                    <a:pt x="339201" y="15829"/>
                  </a:lnTo>
                  <a:lnTo>
                    <a:pt x="378375" y="34544"/>
                  </a:lnTo>
                  <a:lnTo>
                    <a:pt x="413471" y="59504"/>
                  </a:lnTo>
                  <a:lnTo>
                    <a:pt x="443778" y="89997"/>
                  </a:lnTo>
                  <a:lnTo>
                    <a:pt x="468587" y="125306"/>
                  </a:lnTo>
                  <a:lnTo>
                    <a:pt x="487187" y="164717"/>
                  </a:lnTo>
                  <a:lnTo>
                    <a:pt x="498868" y="207514"/>
                  </a:lnTo>
                  <a:lnTo>
                    <a:pt x="502920" y="252984"/>
                  </a:lnTo>
                  <a:lnTo>
                    <a:pt x="498868" y="298453"/>
                  </a:lnTo>
                  <a:lnTo>
                    <a:pt x="487187" y="341250"/>
                  </a:lnTo>
                  <a:lnTo>
                    <a:pt x="468587" y="380661"/>
                  </a:lnTo>
                  <a:lnTo>
                    <a:pt x="443778" y="415970"/>
                  </a:lnTo>
                  <a:lnTo>
                    <a:pt x="413471" y="446463"/>
                  </a:lnTo>
                  <a:lnTo>
                    <a:pt x="378375" y="471424"/>
                  </a:lnTo>
                  <a:lnTo>
                    <a:pt x="339201" y="490138"/>
                  </a:lnTo>
                  <a:lnTo>
                    <a:pt x="296659" y="501891"/>
                  </a:lnTo>
                  <a:lnTo>
                    <a:pt x="251460" y="505968"/>
                  </a:lnTo>
                  <a:lnTo>
                    <a:pt x="206260" y="501891"/>
                  </a:lnTo>
                  <a:lnTo>
                    <a:pt x="163718" y="490138"/>
                  </a:lnTo>
                  <a:lnTo>
                    <a:pt x="124544" y="471424"/>
                  </a:lnTo>
                  <a:lnTo>
                    <a:pt x="89448" y="446463"/>
                  </a:lnTo>
                  <a:lnTo>
                    <a:pt x="59141" y="415970"/>
                  </a:lnTo>
                  <a:lnTo>
                    <a:pt x="34332" y="380661"/>
                  </a:lnTo>
                  <a:lnTo>
                    <a:pt x="15732" y="341250"/>
                  </a:lnTo>
                  <a:lnTo>
                    <a:pt x="4051" y="298453"/>
                  </a:lnTo>
                  <a:lnTo>
                    <a:pt x="0" y="252984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963574" y="1366773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2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484375" y="1240510"/>
            <a:ext cx="594995" cy="612775"/>
            <a:chOff x="1484375" y="1240510"/>
            <a:chExt cx="594995" cy="612775"/>
          </a:xfrm>
        </p:grpSpPr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4375" y="1240510"/>
              <a:ext cx="594398" cy="59590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40763" y="1292339"/>
              <a:ext cx="481571" cy="56084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1619" y="1267968"/>
              <a:ext cx="504444" cy="50596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531619" y="1267968"/>
              <a:ext cx="504825" cy="506095"/>
            </a:xfrm>
            <a:custGeom>
              <a:avLst/>
              <a:gdLst/>
              <a:ahLst/>
              <a:cxnLst/>
              <a:rect l="l" t="t" r="r" b="b"/>
              <a:pathLst>
                <a:path w="504825" h="506094">
                  <a:moveTo>
                    <a:pt x="0" y="252984"/>
                  </a:moveTo>
                  <a:lnTo>
                    <a:pt x="4062" y="207514"/>
                  </a:lnTo>
                  <a:lnTo>
                    <a:pt x="15777" y="164717"/>
                  </a:lnTo>
                  <a:lnTo>
                    <a:pt x="34431" y="125306"/>
                  </a:lnTo>
                  <a:lnTo>
                    <a:pt x="59312" y="89997"/>
                  </a:lnTo>
                  <a:lnTo>
                    <a:pt x="89710" y="59504"/>
                  </a:lnTo>
                  <a:lnTo>
                    <a:pt x="124911" y="34543"/>
                  </a:lnTo>
                  <a:lnTo>
                    <a:pt x="164205" y="15829"/>
                  </a:lnTo>
                  <a:lnTo>
                    <a:pt x="206879" y="4076"/>
                  </a:lnTo>
                  <a:lnTo>
                    <a:pt x="252222" y="0"/>
                  </a:lnTo>
                  <a:lnTo>
                    <a:pt x="297564" y="4076"/>
                  </a:lnTo>
                  <a:lnTo>
                    <a:pt x="340238" y="15829"/>
                  </a:lnTo>
                  <a:lnTo>
                    <a:pt x="379532" y="34544"/>
                  </a:lnTo>
                  <a:lnTo>
                    <a:pt x="414733" y="59504"/>
                  </a:lnTo>
                  <a:lnTo>
                    <a:pt x="445131" y="89997"/>
                  </a:lnTo>
                  <a:lnTo>
                    <a:pt x="470012" y="125306"/>
                  </a:lnTo>
                  <a:lnTo>
                    <a:pt x="488666" y="164717"/>
                  </a:lnTo>
                  <a:lnTo>
                    <a:pt x="500381" y="207514"/>
                  </a:lnTo>
                  <a:lnTo>
                    <a:pt x="504444" y="252984"/>
                  </a:lnTo>
                  <a:lnTo>
                    <a:pt x="500381" y="298453"/>
                  </a:lnTo>
                  <a:lnTo>
                    <a:pt x="488666" y="341250"/>
                  </a:lnTo>
                  <a:lnTo>
                    <a:pt x="470012" y="380661"/>
                  </a:lnTo>
                  <a:lnTo>
                    <a:pt x="445131" y="415970"/>
                  </a:lnTo>
                  <a:lnTo>
                    <a:pt x="414733" y="446463"/>
                  </a:lnTo>
                  <a:lnTo>
                    <a:pt x="379532" y="471424"/>
                  </a:lnTo>
                  <a:lnTo>
                    <a:pt x="340238" y="490138"/>
                  </a:lnTo>
                  <a:lnTo>
                    <a:pt x="297564" y="501891"/>
                  </a:lnTo>
                  <a:lnTo>
                    <a:pt x="252222" y="505968"/>
                  </a:lnTo>
                  <a:lnTo>
                    <a:pt x="206879" y="501891"/>
                  </a:lnTo>
                  <a:lnTo>
                    <a:pt x="164205" y="490138"/>
                  </a:lnTo>
                  <a:lnTo>
                    <a:pt x="124911" y="471424"/>
                  </a:lnTo>
                  <a:lnTo>
                    <a:pt x="89710" y="446463"/>
                  </a:lnTo>
                  <a:lnTo>
                    <a:pt x="59312" y="415970"/>
                  </a:lnTo>
                  <a:lnTo>
                    <a:pt x="34431" y="380661"/>
                  </a:lnTo>
                  <a:lnTo>
                    <a:pt x="15777" y="341250"/>
                  </a:lnTo>
                  <a:lnTo>
                    <a:pt x="4062" y="298453"/>
                  </a:lnTo>
                  <a:lnTo>
                    <a:pt x="0" y="252984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708150" y="1366773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3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869692" y="3113506"/>
            <a:ext cx="593090" cy="612775"/>
            <a:chOff x="2869692" y="3113506"/>
            <a:chExt cx="593090" cy="612775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69692" y="3113506"/>
              <a:ext cx="592810" cy="59590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4556" y="3165335"/>
              <a:ext cx="481571" cy="5608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6936" y="3140964"/>
              <a:ext cx="502919" cy="50596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916936" y="3140964"/>
              <a:ext cx="502920" cy="506095"/>
            </a:xfrm>
            <a:custGeom>
              <a:avLst/>
              <a:gdLst/>
              <a:ahLst/>
              <a:cxnLst/>
              <a:rect l="l" t="t" r="r" b="b"/>
              <a:pathLst>
                <a:path w="502920" h="506095">
                  <a:moveTo>
                    <a:pt x="0" y="252984"/>
                  </a:moveTo>
                  <a:lnTo>
                    <a:pt x="4049" y="207514"/>
                  </a:lnTo>
                  <a:lnTo>
                    <a:pt x="15725" y="164717"/>
                  </a:lnTo>
                  <a:lnTo>
                    <a:pt x="34318" y="125306"/>
                  </a:lnTo>
                  <a:lnTo>
                    <a:pt x="59120" y="89997"/>
                  </a:lnTo>
                  <a:lnTo>
                    <a:pt x="89422" y="59504"/>
                  </a:lnTo>
                  <a:lnTo>
                    <a:pt x="124516" y="34543"/>
                  </a:lnTo>
                  <a:lnTo>
                    <a:pt x="163693" y="15829"/>
                  </a:lnTo>
                  <a:lnTo>
                    <a:pt x="206243" y="4076"/>
                  </a:lnTo>
                  <a:lnTo>
                    <a:pt x="251459" y="0"/>
                  </a:lnTo>
                  <a:lnTo>
                    <a:pt x="296676" y="4076"/>
                  </a:lnTo>
                  <a:lnTo>
                    <a:pt x="339226" y="15829"/>
                  </a:lnTo>
                  <a:lnTo>
                    <a:pt x="378403" y="34544"/>
                  </a:lnTo>
                  <a:lnTo>
                    <a:pt x="413497" y="59504"/>
                  </a:lnTo>
                  <a:lnTo>
                    <a:pt x="443799" y="89997"/>
                  </a:lnTo>
                  <a:lnTo>
                    <a:pt x="468601" y="125306"/>
                  </a:lnTo>
                  <a:lnTo>
                    <a:pt x="487194" y="164717"/>
                  </a:lnTo>
                  <a:lnTo>
                    <a:pt x="498870" y="207514"/>
                  </a:lnTo>
                  <a:lnTo>
                    <a:pt x="502919" y="252984"/>
                  </a:lnTo>
                  <a:lnTo>
                    <a:pt x="498870" y="298453"/>
                  </a:lnTo>
                  <a:lnTo>
                    <a:pt x="487194" y="341250"/>
                  </a:lnTo>
                  <a:lnTo>
                    <a:pt x="468601" y="380661"/>
                  </a:lnTo>
                  <a:lnTo>
                    <a:pt x="443799" y="415970"/>
                  </a:lnTo>
                  <a:lnTo>
                    <a:pt x="413497" y="446463"/>
                  </a:lnTo>
                  <a:lnTo>
                    <a:pt x="378403" y="471424"/>
                  </a:lnTo>
                  <a:lnTo>
                    <a:pt x="339226" y="490138"/>
                  </a:lnTo>
                  <a:lnTo>
                    <a:pt x="296676" y="501891"/>
                  </a:lnTo>
                  <a:lnTo>
                    <a:pt x="251459" y="505968"/>
                  </a:lnTo>
                  <a:lnTo>
                    <a:pt x="206243" y="501891"/>
                  </a:lnTo>
                  <a:lnTo>
                    <a:pt x="163693" y="490138"/>
                  </a:lnTo>
                  <a:lnTo>
                    <a:pt x="124516" y="471424"/>
                  </a:lnTo>
                  <a:lnTo>
                    <a:pt x="89422" y="446463"/>
                  </a:lnTo>
                  <a:lnTo>
                    <a:pt x="59120" y="415970"/>
                  </a:lnTo>
                  <a:lnTo>
                    <a:pt x="34318" y="380661"/>
                  </a:lnTo>
                  <a:lnTo>
                    <a:pt x="15725" y="341250"/>
                  </a:lnTo>
                  <a:lnTo>
                    <a:pt x="4049" y="298453"/>
                  </a:lnTo>
                  <a:lnTo>
                    <a:pt x="0" y="252984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092957" y="3240404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4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-9398" y="3486911"/>
            <a:ext cx="4952365" cy="2745105"/>
            <a:chOff x="-9398" y="3486911"/>
            <a:chExt cx="4952365" cy="2745105"/>
          </a:xfrm>
        </p:grpSpPr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199" y="4319015"/>
              <a:ext cx="4821936" cy="191262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62" y="3497071"/>
              <a:ext cx="4932045" cy="796925"/>
            </a:xfrm>
            <a:custGeom>
              <a:avLst/>
              <a:gdLst/>
              <a:ahLst/>
              <a:cxnLst/>
              <a:rect l="l" t="t" r="r" b="b"/>
              <a:pathLst>
                <a:path w="4932045" h="796925">
                  <a:moveTo>
                    <a:pt x="4823714" y="149097"/>
                  </a:moveTo>
                  <a:lnTo>
                    <a:pt x="107952" y="149097"/>
                  </a:lnTo>
                  <a:lnTo>
                    <a:pt x="65932" y="157589"/>
                  </a:lnTo>
                  <a:lnTo>
                    <a:pt x="31618" y="180736"/>
                  </a:lnTo>
                  <a:lnTo>
                    <a:pt x="8483" y="215052"/>
                  </a:lnTo>
                  <a:lnTo>
                    <a:pt x="0" y="257047"/>
                  </a:lnTo>
                  <a:lnTo>
                    <a:pt x="0" y="688847"/>
                  </a:lnTo>
                  <a:lnTo>
                    <a:pt x="8483" y="730843"/>
                  </a:lnTo>
                  <a:lnTo>
                    <a:pt x="31618" y="765159"/>
                  </a:lnTo>
                  <a:lnTo>
                    <a:pt x="65932" y="788306"/>
                  </a:lnTo>
                  <a:lnTo>
                    <a:pt x="107952" y="796797"/>
                  </a:lnTo>
                  <a:lnTo>
                    <a:pt x="4823714" y="796797"/>
                  </a:lnTo>
                  <a:lnTo>
                    <a:pt x="4865709" y="788306"/>
                  </a:lnTo>
                  <a:lnTo>
                    <a:pt x="4900025" y="765159"/>
                  </a:lnTo>
                  <a:lnTo>
                    <a:pt x="4923172" y="730843"/>
                  </a:lnTo>
                  <a:lnTo>
                    <a:pt x="4931664" y="688847"/>
                  </a:lnTo>
                  <a:lnTo>
                    <a:pt x="4931664" y="257047"/>
                  </a:lnTo>
                  <a:lnTo>
                    <a:pt x="4923172" y="215052"/>
                  </a:lnTo>
                  <a:lnTo>
                    <a:pt x="4900025" y="180736"/>
                  </a:lnTo>
                  <a:lnTo>
                    <a:pt x="4865709" y="157589"/>
                  </a:lnTo>
                  <a:lnTo>
                    <a:pt x="4823714" y="149097"/>
                  </a:lnTo>
                  <a:close/>
                </a:path>
                <a:path w="4932045" h="796925">
                  <a:moveTo>
                    <a:pt x="1012571" y="0"/>
                  </a:moveTo>
                  <a:lnTo>
                    <a:pt x="821944" y="149097"/>
                  </a:lnTo>
                  <a:lnTo>
                    <a:pt x="2054860" y="149097"/>
                  </a:lnTo>
                  <a:lnTo>
                    <a:pt x="1012571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62" y="3497071"/>
              <a:ext cx="4932045" cy="796925"/>
            </a:xfrm>
            <a:custGeom>
              <a:avLst/>
              <a:gdLst/>
              <a:ahLst/>
              <a:cxnLst/>
              <a:rect l="l" t="t" r="r" b="b"/>
              <a:pathLst>
                <a:path w="4932045" h="796925">
                  <a:moveTo>
                    <a:pt x="0" y="257047"/>
                  </a:moveTo>
                  <a:lnTo>
                    <a:pt x="8483" y="215052"/>
                  </a:lnTo>
                  <a:lnTo>
                    <a:pt x="31618" y="180736"/>
                  </a:lnTo>
                  <a:lnTo>
                    <a:pt x="65932" y="157589"/>
                  </a:lnTo>
                  <a:lnTo>
                    <a:pt x="107952" y="149097"/>
                  </a:lnTo>
                  <a:lnTo>
                    <a:pt x="821944" y="149097"/>
                  </a:lnTo>
                  <a:lnTo>
                    <a:pt x="1012571" y="0"/>
                  </a:lnTo>
                  <a:lnTo>
                    <a:pt x="2054860" y="149097"/>
                  </a:lnTo>
                  <a:lnTo>
                    <a:pt x="4823714" y="149097"/>
                  </a:lnTo>
                  <a:lnTo>
                    <a:pt x="4865709" y="157589"/>
                  </a:lnTo>
                  <a:lnTo>
                    <a:pt x="4900025" y="180736"/>
                  </a:lnTo>
                  <a:lnTo>
                    <a:pt x="4923172" y="215052"/>
                  </a:lnTo>
                  <a:lnTo>
                    <a:pt x="4931664" y="257047"/>
                  </a:lnTo>
                  <a:lnTo>
                    <a:pt x="4931664" y="418972"/>
                  </a:lnTo>
                  <a:lnTo>
                    <a:pt x="4931664" y="688847"/>
                  </a:lnTo>
                  <a:lnTo>
                    <a:pt x="4923172" y="730843"/>
                  </a:lnTo>
                  <a:lnTo>
                    <a:pt x="4900025" y="765159"/>
                  </a:lnTo>
                  <a:lnTo>
                    <a:pt x="4865709" y="788306"/>
                  </a:lnTo>
                  <a:lnTo>
                    <a:pt x="4823714" y="796797"/>
                  </a:lnTo>
                  <a:lnTo>
                    <a:pt x="2054860" y="796797"/>
                  </a:lnTo>
                  <a:lnTo>
                    <a:pt x="821944" y="796797"/>
                  </a:lnTo>
                  <a:lnTo>
                    <a:pt x="107952" y="796797"/>
                  </a:lnTo>
                  <a:lnTo>
                    <a:pt x="65932" y="788306"/>
                  </a:lnTo>
                  <a:lnTo>
                    <a:pt x="31618" y="765159"/>
                  </a:lnTo>
                  <a:lnTo>
                    <a:pt x="8483" y="730843"/>
                  </a:lnTo>
                  <a:lnTo>
                    <a:pt x="0" y="688847"/>
                  </a:lnTo>
                  <a:lnTo>
                    <a:pt x="0" y="418972"/>
                  </a:lnTo>
                  <a:lnTo>
                    <a:pt x="0" y="257047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637026" y="3767709"/>
            <a:ext cx="12420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торпеда;</a:t>
            </a:r>
            <a:r>
              <a:rPr sz="1400" b="1" spc="5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</a:t>
            </a:r>
            <a:r>
              <a:rPr sz="1400" b="1" spc="5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4965" y="3750365"/>
            <a:ext cx="3535045" cy="4889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240"/>
              </a:spcBef>
            </a:pPr>
            <a:r>
              <a:rPr sz="1400" b="1" spc="-5" dirty="0">
                <a:latin typeface="Arial"/>
                <a:cs typeface="Arial"/>
              </a:rPr>
              <a:t>ректальні</a:t>
            </a:r>
            <a:r>
              <a:rPr sz="1400" b="1" spc="5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</a:t>
            </a:r>
            <a:r>
              <a:rPr sz="1400" b="1" i="1" spc="-10" dirty="0">
                <a:latin typeface="Arial"/>
                <a:cs typeface="Arial"/>
              </a:rPr>
              <a:t>suppositoria</a:t>
            </a:r>
            <a:r>
              <a:rPr sz="1400" b="1" i="1" spc="555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rectalia</a:t>
            </a:r>
            <a:r>
              <a:rPr sz="1400" b="1" spc="-5" dirty="0">
                <a:latin typeface="Arial"/>
                <a:cs typeface="Arial"/>
              </a:rPr>
              <a:t>):</a:t>
            </a:r>
            <a:r>
              <a:rPr sz="1400" b="1" spc="5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</a:t>
            </a:r>
            <a:r>
              <a:rPr sz="1400" b="1" spc="5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400" b="1" spc="-20" dirty="0">
                <a:latin typeface="Arial"/>
                <a:cs typeface="Arial"/>
              </a:rPr>
              <a:t>конус;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3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циліндр;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4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ректальні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ракети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7056" y="6140881"/>
            <a:ext cx="5204460" cy="488950"/>
            <a:chOff x="67056" y="6140881"/>
            <a:chExt cx="5204460" cy="488950"/>
          </a:xfrm>
        </p:grpSpPr>
        <p:sp>
          <p:nvSpPr>
            <p:cNvPr id="52" name="object 52"/>
            <p:cNvSpPr/>
            <p:nvPr/>
          </p:nvSpPr>
          <p:spPr>
            <a:xfrm>
              <a:off x="76962" y="6150787"/>
              <a:ext cx="5184775" cy="469265"/>
            </a:xfrm>
            <a:custGeom>
              <a:avLst/>
              <a:gdLst/>
              <a:ahLst/>
              <a:cxnLst/>
              <a:rect l="l" t="t" r="r" b="b"/>
              <a:pathLst>
                <a:path w="5184775" h="469265">
                  <a:moveTo>
                    <a:pt x="5121148" y="87706"/>
                  </a:moveTo>
                  <a:lnTo>
                    <a:pt x="63500" y="87706"/>
                  </a:lnTo>
                  <a:lnTo>
                    <a:pt x="38782" y="92697"/>
                  </a:lnTo>
                  <a:lnTo>
                    <a:pt x="18598" y="106306"/>
                  </a:lnTo>
                  <a:lnTo>
                    <a:pt x="4990" y="126491"/>
                  </a:lnTo>
                  <a:lnTo>
                    <a:pt x="0" y="151206"/>
                  </a:lnTo>
                  <a:lnTo>
                    <a:pt x="0" y="405206"/>
                  </a:lnTo>
                  <a:lnTo>
                    <a:pt x="4990" y="429920"/>
                  </a:lnTo>
                  <a:lnTo>
                    <a:pt x="18598" y="450105"/>
                  </a:lnTo>
                  <a:lnTo>
                    <a:pt x="38782" y="463715"/>
                  </a:lnTo>
                  <a:lnTo>
                    <a:pt x="63500" y="468706"/>
                  </a:lnTo>
                  <a:lnTo>
                    <a:pt x="5121148" y="468706"/>
                  </a:lnTo>
                  <a:lnTo>
                    <a:pt x="5145857" y="463715"/>
                  </a:lnTo>
                  <a:lnTo>
                    <a:pt x="5166042" y="450105"/>
                  </a:lnTo>
                  <a:lnTo>
                    <a:pt x="5179655" y="429920"/>
                  </a:lnTo>
                  <a:lnTo>
                    <a:pt x="5184648" y="405206"/>
                  </a:lnTo>
                  <a:lnTo>
                    <a:pt x="5184648" y="151206"/>
                  </a:lnTo>
                  <a:lnTo>
                    <a:pt x="5179655" y="126491"/>
                  </a:lnTo>
                  <a:lnTo>
                    <a:pt x="5166042" y="106306"/>
                  </a:lnTo>
                  <a:lnTo>
                    <a:pt x="5145857" y="92697"/>
                  </a:lnTo>
                  <a:lnTo>
                    <a:pt x="5121148" y="87706"/>
                  </a:lnTo>
                  <a:close/>
                </a:path>
                <a:path w="5184775" h="469265">
                  <a:moveTo>
                    <a:pt x="1064514" y="0"/>
                  </a:moveTo>
                  <a:lnTo>
                    <a:pt x="864107" y="87706"/>
                  </a:lnTo>
                  <a:lnTo>
                    <a:pt x="2160270" y="87706"/>
                  </a:lnTo>
                  <a:lnTo>
                    <a:pt x="106451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6962" y="6150787"/>
              <a:ext cx="5184775" cy="469265"/>
            </a:xfrm>
            <a:custGeom>
              <a:avLst/>
              <a:gdLst/>
              <a:ahLst/>
              <a:cxnLst/>
              <a:rect l="l" t="t" r="r" b="b"/>
              <a:pathLst>
                <a:path w="5184775" h="469265">
                  <a:moveTo>
                    <a:pt x="0" y="151206"/>
                  </a:moveTo>
                  <a:lnTo>
                    <a:pt x="4990" y="126491"/>
                  </a:lnTo>
                  <a:lnTo>
                    <a:pt x="18598" y="106306"/>
                  </a:lnTo>
                  <a:lnTo>
                    <a:pt x="38782" y="92697"/>
                  </a:lnTo>
                  <a:lnTo>
                    <a:pt x="63500" y="87706"/>
                  </a:lnTo>
                  <a:lnTo>
                    <a:pt x="864107" y="87706"/>
                  </a:lnTo>
                  <a:lnTo>
                    <a:pt x="1064514" y="0"/>
                  </a:lnTo>
                  <a:lnTo>
                    <a:pt x="2160270" y="87706"/>
                  </a:lnTo>
                  <a:lnTo>
                    <a:pt x="5121148" y="87706"/>
                  </a:lnTo>
                  <a:lnTo>
                    <a:pt x="5145857" y="92697"/>
                  </a:lnTo>
                  <a:lnTo>
                    <a:pt x="5166042" y="106306"/>
                  </a:lnTo>
                  <a:lnTo>
                    <a:pt x="5179655" y="126491"/>
                  </a:lnTo>
                  <a:lnTo>
                    <a:pt x="5184648" y="151206"/>
                  </a:lnTo>
                  <a:lnTo>
                    <a:pt x="5184648" y="246456"/>
                  </a:lnTo>
                  <a:lnTo>
                    <a:pt x="5184648" y="405206"/>
                  </a:lnTo>
                  <a:lnTo>
                    <a:pt x="5179655" y="429920"/>
                  </a:lnTo>
                  <a:lnTo>
                    <a:pt x="5166042" y="450105"/>
                  </a:lnTo>
                  <a:lnTo>
                    <a:pt x="5145857" y="463715"/>
                  </a:lnTo>
                  <a:lnTo>
                    <a:pt x="5121148" y="468706"/>
                  </a:lnTo>
                  <a:lnTo>
                    <a:pt x="2160270" y="468706"/>
                  </a:lnTo>
                  <a:lnTo>
                    <a:pt x="864107" y="468706"/>
                  </a:lnTo>
                  <a:lnTo>
                    <a:pt x="63500" y="468706"/>
                  </a:lnTo>
                  <a:lnTo>
                    <a:pt x="38782" y="463715"/>
                  </a:lnTo>
                  <a:lnTo>
                    <a:pt x="18598" y="450105"/>
                  </a:lnTo>
                  <a:lnTo>
                    <a:pt x="4990" y="429920"/>
                  </a:lnTo>
                  <a:lnTo>
                    <a:pt x="0" y="405206"/>
                  </a:lnTo>
                  <a:lnTo>
                    <a:pt x="0" y="246456"/>
                  </a:lnTo>
                  <a:lnTo>
                    <a:pt x="0" y="151206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73532" y="6284467"/>
            <a:ext cx="49701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вагінальні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</a:t>
            </a:r>
            <a:r>
              <a:rPr sz="1400" b="1" i="1" spc="-5" dirty="0">
                <a:latin typeface="Arial"/>
                <a:cs typeface="Arial"/>
              </a:rPr>
              <a:t>suppositoria</a:t>
            </a:r>
            <a:r>
              <a:rPr sz="1400" b="1" i="1" spc="-30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vaginalia</a:t>
            </a:r>
            <a:r>
              <a:rPr sz="1400" b="1" spc="-5" dirty="0">
                <a:latin typeface="Arial"/>
                <a:cs typeface="Arial"/>
              </a:rPr>
              <a:t>):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кульки,</a:t>
            </a:r>
            <a:r>
              <a:rPr sz="1400" b="1" spc="4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овулі,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песарії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135623" y="2860548"/>
            <a:ext cx="2190115" cy="3756660"/>
            <a:chOff x="6135623" y="2860548"/>
            <a:chExt cx="2190115" cy="3756660"/>
          </a:xfrm>
        </p:grpSpPr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59879" y="2860548"/>
              <a:ext cx="1141476" cy="306476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145529" y="5530469"/>
              <a:ext cx="2170430" cy="1076960"/>
            </a:xfrm>
            <a:custGeom>
              <a:avLst/>
              <a:gdLst/>
              <a:ahLst/>
              <a:cxnLst/>
              <a:rect l="l" t="t" r="r" b="b"/>
              <a:pathLst>
                <a:path w="2170429" h="1076959">
                  <a:moveTo>
                    <a:pt x="2062226" y="429132"/>
                  </a:moveTo>
                  <a:lnTo>
                    <a:pt x="107950" y="429132"/>
                  </a:lnTo>
                  <a:lnTo>
                    <a:pt x="65954" y="437616"/>
                  </a:lnTo>
                  <a:lnTo>
                    <a:pt x="31638" y="460752"/>
                  </a:lnTo>
                  <a:lnTo>
                    <a:pt x="8491" y="495066"/>
                  </a:lnTo>
                  <a:lnTo>
                    <a:pt x="0" y="537082"/>
                  </a:lnTo>
                  <a:lnTo>
                    <a:pt x="0" y="968882"/>
                  </a:lnTo>
                  <a:lnTo>
                    <a:pt x="8491" y="1010899"/>
                  </a:lnTo>
                  <a:lnTo>
                    <a:pt x="31638" y="1045213"/>
                  </a:lnTo>
                  <a:lnTo>
                    <a:pt x="65954" y="1068349"/>
                  </a:lnTo>
                  <a:lnTo>
                    <a:pt x="107950" y="1076832"/>
                  </a:lnTo>
                  <a:lnTo>
                    <a:pt x="2062226" y="1076832"/>
                  </a:lnTo>
                  <a:lnTo>
                    <a:pt x="2104221" y="1068349"/>
                  </a:lnTo>
                  <a:lnTo>
                    <a:pt x="2138537" y="1045213"/>
                  </a:lnTo>
                  <a:lnTo>
                    <a:pt x="2161684" y="1010899"/>
                  </a:lnTo>
                  <a:lnTo>
                    <a:pt x="2170176" y="968882"/>
                  </a:lnTo>
                  <a:lnTo>
                    <a:pt x="2170176" y="537082"/>
                  </a:lnTo>
                  <a:lnTo>
                    <a:pt x="2161684" y="495066"/>
                  </a:lnTo>
                  <a:lnTo>
                    <a:pt x="2138537" y="460752"/>
                  </a:lnTo>
                  <a:lnTo>
                    <a:pt x="2104221" y="437616"/>
                  </a:lnTo>
                  <a:lnTo>
                    <a:pt x="2062226" y="429132"/>
                  </a:lnTo>
                  <a:close/>
                </a:path>
                <a:path w="2170429" h="1076959">
                  <a:moveTo>
                    <a:pt x="502539" y="0"/>
                  </a:moveTo>
                  <a:lnTo>
                    <a:pt x="361696" y="429132"/>
                  </a:lnTo>
                  <a:lnTo>
                    <a:pt x="904240" y="429132"/>
                  </a:lnTo>
                  <a:lnTo>
                    <a:pt x="502539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145529" y="5530469"/>
              <a:ext cx="2170430" cy="1076960"/>
            </a:xfrm>
            <a:custGeom>
              <a:avLst/>
              <a:gdLst/>
              <a:ahLst/>
              <a:cxnLst/>
              <a:rect l="l" t="t" r="r" b="b"/>
              <a:pathLst>
                <a:path w="2170429" h="1076959">
                  <a:moveTo>
                    <a:pt x="0" y="537082"/>
                  </a:moveTo>
                  <a:lnTo>
                    <a:pt x="8491" y="495066"/>
                  </a:lnTo>
                  <a:lnTo>
                    <a:pt x="31638" y="460752"/>
                  </a:lnTo>
                  <a:lnTo>
                    <a:pt x="65954" y="437616"/>
                  </a:lnTo>
                  <a:lnTo>
                    <a:pt x="107950" y="429132"/>
                  </a:lnTo>
                  <a:lnTo>
                    <a:pt x="361696" y="429132"/>
                  </a:lnTo>
                  <a:lnTo>
                    <a:pt x="502539" y="0"/>
                  </a:lnTo>
                  <a:lnTo>
                    <a:pt x="904240" y="429132"/>
                  </a:lnTo>
                  <a:lnTo>
                    <a:pt x="2062226" y="429132"/>
                  </a:lnTo>
                  <a:lnTo>
                    <a:pt x="2104221" y="437616"/>
                  </a:lnTo>
                  <a:lnTo>
                    <a:pt x="2138537" y="460752"/>
                  </a:lnTo>
                  <a:lnTo>
                    <a:pt x="2161684" y="495066"/>
                  </a:lnTo>
                  <a:lnTo>
                    <a:pt x="2170176" y="537082"/>
                  </a:lnTo>
                  <a:lnTo>
                    <a:pt x="2170176" y="699007"/>
                  </a:lnTo>
                  <a:lnTo>
                    <a:pt x="2170176" y="968882"/>
                  </a:lnTo>
                  <a:lnTo>
                    <a:pt x="2161684" y="1010899"/>
                  </a:lnTo>
                  <a:lnTo>
                    <a:pt x="2138537" y="1045213"/>
                  </a:lnTo>
                  <a:lnTo>
                    <a:pt x="2104221" y="1068349"/>
                  </a:lnTo>
                  <a:lnTo>
                    <a:pt x="2062226" y="1076832"/>
                  </a:lnTo>
                  <a:lnTo>
                    <a:pt x="904240" y="1076832"/>
                  </a:lnTo>
                  <a:lnTo>
                    <a:pt x="361696" y="1076832"/>
                  </a:lnTo>
                  <a:lnTo>
                    <a:pt x="107950" y="1076832"/>
                  </a:lnTo>
                  <a:lnTo>
                    <a:pt x="65954" y="1068349"/>
                  </a:lnTo>
                  <a:lnTo>
                    <a:pt x="31638" y="1045213"/>
                  </a:lnTo>
                  <a:lnTo>
                    <a:pt x="8491" y="1010899"/>
                  </a:lnTo>
                  <a:lnTo>
                    <a:pt x="0" y="968882"/>
                  </a:lnTo>
                  <a:lnTo>
                    <a:pt x="0" y="699007"/>
                  </a:lnTo>
                  <a:lnTo>
                    <a:pt x="0" y="53708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6263766" y="6082995"/>
            <a:ext cx="14293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палички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(bacilli)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2416" y="274320"/>
            <a:ext cx="7644765" cy="417830"/>
          </a:xfrm>
          <a:custGeom>
            <a:avLst/>
            <a:gdLst/>
            <a:ahLst/>
            <a:cxnLst/>
            <a:rect l="l" t="t" r="r" b="b"/>
            <a:pathLst>
              <a:path w="7644765" h="417830">
                <a:moveTo>
                  <a:pt x="7644383" y="0"/>
                </a:moveTo>
                <a:lnTo>
                  <a:pt x="0" y="0"/>
                </a:lnTo>
                <a:lnTo>
                  <a:pt x="0" y="417575"/>
                </a:lnTo>
                <a:lnTo>
                  <a:pt x="7644383" y="417575"/>
                </a:lnTo>
                <a:lnTo>
                  <a:pt x="7644383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207" y="74259"/>
            <a:ext cx="8114793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06195">
              <a:lnSpc>
                <a:spcPts val="3290"/>
              </a:lnSpc>
            </a:pPr>
            <a:r>
              <a:rPr sz="2800" spc="-5" dirty="0"/>
              <a:t>1.</a:t>
            </a:r>
            <a:r>
              <a:rPr sz="2800" spc="-10" dirty="0"/>
              <a:t> </a:t>
            </a:r>
            <a:r>
              <a:rPr sz="2800" spc="-5" dirty="0"/>
              <a:t>Характеристика</a:t>
            </a:r>
            <a:r>
              <a:rPr sz="2800" spc="-15" dirty="0"/>
              <a:t> </a:t>
            </a:r>
            <a:r>
              <a:rPr sz="2800" spc="-5" dirty="0"/>
              <a:t>супозиторіїв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49758" y="1754251"/>
          <a:ext cx="8314053" cy="36003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8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8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152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smtClean="0">
                          <a:latin typeface="Times New Roman"/>
                          <a:cs typeface="Times New Roman"/>
                        </a:rPr>
                        <a:t>Вид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Вага,</a:t>
                      </a:r>
                      <a:r>
                        <a:rPr sz="16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г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4559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sz="16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дії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smtClean="0">
                          <a:latin typeface="Times New Roman"/>
                          <a:cs typeface="Times New Roman"/>
                        </a:rPr>
                        <a:t>Ректальні</a:t>
                      </a:r>
                      <a:endParaRPr sz="1800" smtClean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smtClean="0">
                          <a:latin typeface="Times New Roman"/>
                          <a:cs typeface="Times New Roman"/>
                        </a:rPr>
                        <a:t>супозиторії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конуса,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циліндра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загостреним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кінцем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або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інша</a:t>
                      </a:r>
                    </a:p>
                    <a:p>
                      <a:pPr marL="91440" marR="19240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форма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максимальним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діаметром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1,5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см,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довжиною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від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2,5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см.</a:t>
                      </a:r>
                    </a:p>
                  </a:txBody>
                  <a:tcPr marL="0" marR="0" marT="381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1,0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4,0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6445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(якщо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вказано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рецепті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3,0</a:t>
                      </a:r>
                      <a:r>
                        <a:rPr sz="1800" dirty="0">
                          <a:solidFill>
                            <a:srgbClr val="002D74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Місцева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Резорбтивна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3457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mtClean="0">
                          <a:latin typeface="Times New Roman"/>
                          <a:cs typeface="Times New Roman"/>
                        </a:rPr>
                        <a:t>Вагінальні</a:t>
                      </a: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1800" spc="-5" smtClean="0">
                          <a:latin typeface="Times New Roman"/>
                          <a:cs typeface="Times New Roman"/>
                        </a:rPr>
                        <a:t>супозиторії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Сферична,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яйцеподібна,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пласке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тіло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із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закругленим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кінцем.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1,5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6,0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(якщо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1244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вказано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рецепті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4,0</a:t>
                      </a:r>
                      <a:r>
                        <a:rPr sz="1800" dirty="0">
                          <a:solidFill>
                            <a:srgbClr val="002D74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Місцева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993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 err="1" smtClean="0">
                          <a:latin typeface="Times New Roman"/>
                          <a:cs typeface="Times New Roman"/>
                        </a:rPr>
                        <a:t>Палички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циліндра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із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загостреним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кінцем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діаметром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більше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см.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0,5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Місцева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CBE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449262" y="1754251"/>
            <a:ext cx="8268334" cy="3565525"/>
          </a:xfrm>
          <a:custGeom>
            <a:avLst/>
            <a:gdLst/>
            <a:ahLst/>
            <a:cxnLst/>
            <a:rect l="l" t="t" r="r" b="b"/>
            <a:pathLst>
              <a:path w="8268334" h="3565525">
                <a:moveTo>
                  <a:pt x="19050" y="0"/>
                </a:moveTo>
                <a:lnTo>
                  <a:pt x="19050" y="3565525"/>
                </a:lnTo>
              </a:path>
              <a:path w="8268334" h="3565525">
                <a:moveTo>
                  <a:pt x="8248713" y="0"/>
                </a:moveTo>
                <a:lnTo>
                  <a:pt x="8248713" y="3565525"/>
                </a:lnTo>
              </a:path>
              <a:path w="8268334" h="3565525">
                <a:moveTo>
                  <a:pt x="0" y="3546475"/>
                </a:moveTo>
                <a:lnTo>
                  <a:pt x="8267763" y="3546475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35151" y="5700685"/>
            <a:ext cx="7352030" cy="1161415"/>
            <a:chOff x="896111" y="5369052"/>
            <a:chExt cx="7352030" cy="1161415"/>
          </a:xfrm>
        </p:grpSpPr>
        <p:sp>
          <p:nvSpPr>
            <p:cNvPr id="7" name="object 7"/>
            <p:cNvSpPr/>
            <p:nvPr/>
          </p:nvSpPr>
          <p:spPr>
            <a:xfrm>
              <a:off x="1044701" y="5517642"/>
              <a:ext cx="7054850" cy="864235"/>
            </a:xfrm>
            <a:custGeom>
              <a:avLst/>
              <a:gdLst/>
              <a:ahLst/>
              <a:cxnLst/>
              <a:rect l="l" t="t" r="r" b="b"/>
              <a:pathLst>
                <a:path w="7054850" h="864235">
                  <a:moveTo>
                    <a:pt x="7054596" y="0"/>
                  </a:moveTo>
                  <a:lnTo>
                    <a:pt x="0" y="0"/>
                  </a:lnTo>
                  <a:lnTo>
                    <a:pt x="0" y="864108"/>
                  </a:lnTo>
                  <a:lnTo>
                    <a:pt x="7054596" y="864108"/>
                  </a:lnTo>
                  <a:lnTo>
                    <a:pt x="7054596" y="0"/>
                  </a:lnTo>
                  <a:close/>
                </a:path>
              </a:pathLst>
            </a:custGeom>
            <a:solidFill>
              <a:srgbClr val="C0C0C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0683" y="5373624"/>
              <a:ext cx="7343140" cy="144145"/>
            </a:xfrm>
            <a:custGeom>
              <a:avLst/>
              <a:gdLst/>
              <a:ahLst/>
              <a:cxnLst/>
              <a:rect l="l" t="t" r="r" b="b"/>
              <a:pathLst>
                <a:path w="7343140" h="144145">
                  <a:moveTo>
                    <a:pt x="7342632" y="0"/>
                  </a:moveTo>
                  <a:lnTo>
                    <a:pt x="0" y="0"/>
                  </a:lnTo>
                  <a:lnTo>
                    <a:pt x="144018" y="144017"/>
                  </a:lnTo>
                  <a:lnTo>
                    <a:pt x="7198614" y="144017"/>
                  </a:lnTo>
                  <a:lnTo>
                    <a:pt x="7342632" y="0"/>
                  </a:lnTo>
                  <a:close/>
                </a:path>
              </a:pathLst>
            </a:custGeom>
            <a:solidFill>
              <a:srgbClr val="CCCCCC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0683" y="6381750"/>
              <a:ext cx="7343140" cy="144145"/>
            </a:xfrm>
            <a:custGeom>
              <a:avLst/>
              <a:gdLst/>
              <a:ahLst/>
              <a:cxnLst/>
              <a:rect l="l" t="t" r="r" b="b"/>
              <a:pathLst>
                <a:path w="7343140" h="144145">
                  <a:moveTo>
                    <a:pt x="7198614" y="0"/>
                  </a:moveTo>
                  <a:lnTo>
                    <a:pt x="144018" y="0"/>
                  </a:lnTo>
                  <a:lnTo>
                    <a:pt x="0" y="144018"/>
                  </a:lnTo>
                  <a:lnTo>
                    <a:pt x="7342632" y="144018"/>
                  </a:lnTo>
                  <a:lnTo>
                    <a:pt x="7198614" y="0"/>
                  </a:lnTo>
                  <a:close/>
                </a:path>
              </a:pathLst>
            </a:custGeom>
            <a:solidFill>
              <a:srgbClr val="9A9A9A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00683" y="5373624"/>
              <a:ext cx="144145" cy="1152525"/>
            </a:xfrm>
            <a:custGeom>
              <a:avLst/>
              <a:gdLst/>
              <a:ahLst/>
              <a:cxnLst/>
              <a:rect l="l" t="t" r="r" b="b"/>
              <a:pathLst>
                <a:path w="144144" h="1152525">
                  <a:moveTo>
                    <a:pt x="0" y="0"/>
                  </a:moveTo>
                  <a:lnTo>
                    <a:pt x="0" y="1152144"/>
                  </a:lnTo>
                  <a:lnTo>
                    <a:pt x="144018" y="1008126"/>
                  </a:lnTo>
                  <a:lnTo>
                    <a:pt x="144018" y="144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99297" y="5373624"/>
              <a:ext cx="144145" cy="1152525"/>
            </a:xfrm>
            <a:custGeom>
              <a:avLst/>
              <a:gdLst/>
              <a:ahLst/>
              <a:cxnLst/>
              <a:rect l="l" t="t" r="r" b="b"/>
              <a:pathLst>
                <a:path w="144145" h="1152525">
                  <a:moveTo>
                    <a:pt x="144018" y="0"/>
                  </a:moveTo>
                  <a:lnTo>
                    <a:pt x="0" y="144017"/>
                  </a:lnTo>
                  <a:lnTo>
                    <a:pt x="0" y="1008126"/>
                  </a:lnTo>
                  <a:lnTo>
                    <a:pt x="144018" y="1152144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737373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00683" y="5373624"/>
              <a:ext cx="7343140" cy="1152525"/>
            </a:xfrm>
            <a:custGeom>
              <a:avLst/>
              <a:gdLst/>
              <a:ahLst/>
              <a:cxnLst/>
              <a:rect l="l" t="t" r="r" b="b"/>
              <a:pathLst>
                <a:path w="7343140" h="1152525">
                  <a:moveTo>
                    <a:pt x="0" y="0"/>
                  </a:moveTo>
                  <a:lnTo>
                    <a:pt x="7342632" y="0"/>
                  </a:lnTo>
                  <a:lnTo>
                    <a:pt x="7342632" y="1152144"/>
                  </a:lnTo>
                  <a:lnTo>
                    <a:pt x="0" y="1152144"/>
                  </a:lnTo>
                  <a:lnTo>
                    <a:pt x="0" y="0"/>
                  </a:lnTo>
                  <a:close/>
                </a:path>
                <a:path w="7343140" h="1152525">
                  <a:moveTo>
                    <a:pt x="144018" y="144017"/>
                  </a:moveTo>
                  <a:lnTo>
                    <a:pt x="7198614" y="144017"/>
                  </a:lnTo>
                  <a:lnTo>
                    <a:pt x="7198614" y="1008126"/>
                  </a:lnTo>
                  <a:lnTo>
                    <a:pt x="144018" y="1008126"/>
                  </a:lnTo>
                  <a:lnTo>
                    <a:pt x="144018" y="144017"/>
                  </a:lnTo>
                  <a:close/>
                </a:path>
                <a:path w="7343140" h="1152525">
                  <a:moveTo>
                    <a:pt x="0" y="0"/>
                  </a:moveTo>
                  <a:lnTo>
                    <a:pt x="144018" y="144017"/>
                  </a:lnTo>
                </a:path>
                <a:path w="7343140" h="1152525">
                  <a:moveTo>
                    <a:pt x="0" y="1152144"/>
                  </a:moveTo>
                  <a:lnTo>
                    <a:pt x="144018" y="1008126"/>
                  </a:lnTo>
                </a:path>
                <a:path w="7343140" h="1152525">
                  <a:moveTo>
                    <a:pt x="7342632" y="0"/>
                  </a:moveTo>
                  <a:lnTo>
                    <a:pt x="7198614" y="144017"/>
                  </a:lnTo>
                </a:path>
                <a:path w="7343140" h="1152525">
                  <a:moveTo>
                    <a:pt x="7342632" y="1152144"/>
                  </a:moveTo>
                  <a:lnTo>
                    <a:pt x="7198614" y="100812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651" y="5463540"/>
              <a:ext cx="2024634" cy="5112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4723" y="5463540"/>
              <a:ext cx="1541526" cy="5112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0791" y="5463540"/>
              <a:ext cx="3960114" cy="5112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05343" y="5463540"/>
              <a:ext cx="430542" cy="5112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31363" y="5737860"/>
              <a:ext cx="2455926" cy="5112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81727" y="5737860"/>
              <a:ext cx="1946910" cy="5112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18888" y="6051799"/>
              <a:ext cx="1672589" cy="4655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238313" y="625151"/>
            <a:ext cx="7252970" cy="617093"/>
            <a:chOff x="1028700" y="894588"/>
            <a:chExt cx="7519670" cy="749935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3177" y="909066"/>
              <a:ext cx="7490459" cy="72085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43177" y="909066"/>
              <a:ext cx="7490459" cy="721360"/>
            </a:xfrm>
            <a:custGeom>
              <a:avLst/>
              <a:gdLst/>
              <a:ahLst/>
              <a:cxnLst/>
              <a:rect l="l" t="t" r="r" b="b"/>
              <a:pathLst>
                <a:path w="7490459" h="721360">
                  <a:moveTo>
                    <a:pt x="0" y="720851"/>
                  </a:moveTo>
                  <a:lnTo>
                    <a:pt x="7490459" y="720851"/>
                  </a:lnTo>
                  <a:lnTo>
                    <a:pt x="7490459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28956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418144" y="669978"/>
            <a:ext cx="67532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СТ-Н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МОЗУ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42-4.5:2015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Вимоги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до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виготовлення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нестерильних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лікарських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засобів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в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умовах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аптек.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75141" y="6266059"/>
            <a:ext cx="203200" cy="306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z="1800" dirty="0">
                <a:latin typeface="Century Gothic"/>
                <a:cs typeface="Century Gothic"/>
              </a:rPr>
              <a:t>6</a:t>
            </a:fld>
            <a:endParaRPr sz="1800">
              <a:latin typeface="Century Gothic"/>
              <a:cs typeface="Century Gothic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-95055" y="6353393"/>
            <a:ext cx="1406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Примітки: *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6347713" cy="685800"/>
          </a:xfrm>
        </p:spPr>
        <p:txBody>
          <a:bodyPr/>
          <a:lstStyle/>
          <a:p>
            <a:r>
              <a:rPr lang="uk-UA" dirty="0"/>
              <a:t>Застосування </a:t>
            </a:r>
            <a:r>
              <a:rPr lang="uk-UA" dirty="0" err="1"/>
              <a:t>супозиторіїв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712924"/>
              </p:ext>
            </p:extLst>
          </p:nvPr>
        </p:nvGraphicFramePr>
        <p:xfrm>
          <a:off x="457200" y="1066800"/>
          <a:ext cx="6825050" cy="517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2525">
                  <a:extLst>
                    <a:ext uri="{9D8B030D-6E8A-4147-A177-3AD203B41FA5}">
                      <a16:colId xmlns:a16="http://schemas.microsoft.com/office/drawing/2014/main" val="305198104"/>
                    </a:ext>
                  </a:extLst>
                </a:gridCol>
                <a:gridCol w="3412525">
                  <a:extLst>
                    <a:ext uri="{9D8B030D-6E8A-4147-A177-3AD203B41FA5}">
                      <a16:colId xmlns:a16="http://schemas.microsoft.com/office/drawing/2014/main" val="1153118173"/>
                    </a:ext>
                  </a:extLst>
                </a:gridCol>
              </a:tblGrid>
              <a:tr h="508166">
                <a:tc>
                  <a:txBody>
                    <a:bodyPr/>
                    <a:lstStyle/>
                    <a:p>
                      <a:r>
                        <a:rPr lang="uk-UA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Супозиторії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дії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072074"/>
                  </a:ext>
                </a:extLst>
              </a:tr>
              <a:tr h="12530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Ректальні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Місцева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на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слизову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оболонку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прямої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кишки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Резорбтивна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на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організм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38226"/>
                  </a:ext>
                </a:extLst>
              </a:tr>
              <a:tr h="12530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Вагінальні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Місцева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дезінфекційна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в’яжуча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анестезувальна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протизаплідна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79291"/>
                  </a:ext>
                </a:extLst>
              </a:tr>
              <a:tr h="1253011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Палички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Місцева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дезінфекційна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в’яжуча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знеболювальна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розсмоктувальна</a:t>
                      </a:r>
                      <a:endParaRPr lang="uk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9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575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9144" y="0"/>
            <a:ext cx="9157970" cy="6871970"/>
            <a:chOff x="-9144" y="0"/>
            <a:chExt cx="9157970" cy="6871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705598"/>
              <a:ext cx="6019800" cy="15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24200" y="6705598"/>
              <a:ext cx="6019800" cy="152400"/>
            </a:xfrm>
            <a:custGeom>
              <a:avLst/>
              <a:gdLst/>
              <a:ahLst/>
              <a:cxnLst/>
              <a:rect l="l" t="t" r="r" b="b"/>
              <a:pathLst>
                <a:path w="6019800" h="152400">
                  <a:moveTo>
                    <a:pt x="0" y="152400"/>
                  </a:moveTo>
                  <a:lnTo>
                    <a:pt x="6019800" y="1524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2999" y="1981200"/>
              <a:ext cx="381000" cy="4267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2999" y="1981200"/>
              <a:ext cx="381000" cy="4267200"/>
            </a:xfrm>
            <a:custGeom>
              <a:avLst/>
              <a:gdLst/>
              <a:ahLst/>
              <a:cxnLst/>
              <a:rect l="l" t="t" r="r" b="b"/>
              <a:pathLst>
                <a:path w="381000" h="4267200">
                  <a:moveTo>
                    <a:pt x="0" y="4267200"/>
                  </a:moveTo>
                  <a:lnTo>
                    <a:pt x="381000" y="4267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426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572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152400"/>
                  </a:moveTo>
                  <a:lnTo>
                    <a:pt x="457200" y="1524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457200" y="0"/>
                  </a:moveTo>
                  <a:lnTo>
                    <a:pt x="0" y="0"/>
                  </a:lnTo>
                  <a:lnTo>
                    <a:pt x="0" y="1447799"/>
                  </a:lnTo>
                  <a:lnTo>
                    <a:pt x="457200" y="14477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0" y="1447799"/>
                  </a:moveTo>
                  <a:lnTo>
                    <a:pt x="457200" y="144779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4477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955" y="0"/>
              <a:ext cx="352425" cy="1981200"/>
            </a:xfrm>
            <a:custGeom>
              <a:avLst/>
              <a:gdLst/>
              <a:ahLst/>
              <a:cxnLst/>
              <a:rect l="l" t="t" r="r" b="b"/>
              <a:pathLst>
                <a:path w="352425" h="1981200">
                  <a:moveTo>
                    <a:pt x="0" y="1981200"/>
                  </a:moveTo>
                  <a:lnTo>
                    <a:pt x="352044" y="1981200"/>
                  </a:lnTo>
                  <a:lnTo>
                    <a:pt x="352044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62999" y="0"/>
              <a:ext cx="381000" cy="1981200"/>
            </a:xfrm>
            <a:custGeom>
              <a:avLst/>
              <a:gdLst/>
              <a:ahLst/>
              <a:cxnLst/>
              <a:rect l="l" t="t" r="r" b="b"/>
              <a:pathLst>
                <a:path w="381000" h="1981200">
                  <a:moveTo>
                    <a:pt x="0" y="1981200"/>
                  </a:moveTo>
                  <a:lnTo>
                    <a:pt x="381000" y="1981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5000" y="0"/>
              <a:ext cx="3019425" cy="304800"/>
            </a:xfrm>
            <a:custGeom>
              <a:avLst/>
              <a:gdLst/>
              <a:ahLst/>
              <a:cxnLst/>
              <a:rect l="l" t="t" r="r" b="b"/>
              <a:pathLst>
                <a:path w="3019425" h="304800">
                  <a:moveTo>
                    <a:pt x="0" y="304800"/>
                  </a:moveTo>
                  <a:lnTo>
                    <a:pt x="3019044" y="304800"/>
                  </a:lnTo>
                  <a:lnTo>
                    <a:pt x="301904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C9C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5000" y="0"/>
              <a:ext cx="3048000" cy="304800"/>
            </a:xfrm>
            <a:custGeom>
              <a:avLst/>
              <a:gdLst/>
              <a:ahLst/>
              <a:cxnLst/>
              <a:rect l="l" t="t" r="r" b="b"/>
              <a:pathLst>
                <a:path w="3048000" h="304800">
                  <a:moveTo>
                    <a:pt x="0" y="304800"/>
                  </a:moveTo>
                  <a:lnTo>
                    <a:pt x="3048000" y="3048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5334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99CC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0" y="762000"/>
                  </a:moveTo>
                  <a:lnTo>
                    <a:pt x="533400" y="7620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66800"/>
              <a:ext cx="457200" cy="419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1066800"/>
              <a:ext cx="457200" cy="4191000"/>
            </a:xfrm>
            <a:custGeom>
              <a:avLst/>
              <a:gdLst/>
              <a:ahLst/>
              <a:cxnLst/>
              <a:rect l="l" t="t" r="r" b="b"/>
              <a:pathLst>
                <a:path w="457200" h="4191000">
                  <a:moveTo>
                    <a:pt x="0" y="4191000"/>
                  </a:moveTo>
                  <a:lnTo>
                    <a:pt x="457200" y="4191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419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304799"/>
              <a:ext cx="419100" cy="762000"/>
            </a:xfrm>
            <a:custGeom>
              <a:avLst/>
              <a:gdLst/>
              <a:ahLst/>
              <a:cxnLst/>
              <a:rect l="l" t="t" r="r" b="b"/>
              <a:pathLst>
                <a:path w="419100" h="762000">
                  <a:moveTo>
                    <a:pt x="0" y="762000"/>
                  </a:moveTo>
                  <a:lnTo>
                    <a:pt x="419100" y="762000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304799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0" y="762000"/>
                  </a:moveTo>
                  <a:lnTo>
                    <a:pt x="457200" y="762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9906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990600" y="3048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304800"/>
                  </a:moveTo>
                  <a:lnTo>
                    <a:pt x="990600" y="3048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4724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724400" y="3048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0" y="304800"/>
                  </a:moveTo>
                  <a:lnTo>
                    <a:pt x="4724400" y="3048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200" y="304799"/>
              <a:ext cx="0" cy="6553200"/>
            </a:xfrm>
            <a:custGeom>
              <a:avLst/>
              <a:gdLst/>
              <a:ahLst/>
              <a:cxnLst/>
              <a:rect l="l" t="t" r="r" b="b"/>
              <a:pathLst>
                <a:path h="6553200">
                  <a:moveTo>
                    <a:pt x="0" y="655319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200" y="0"/>
              <a:ext cx="8686800" cy="6705600"/>
            </a:xfrm>
            <a:custGeom>
              <a:avLst/>
              <a:gdLst/>
              <a:ahLst/>
              <a:cxnLst/>
              <a:rect l="l" t="t" r="r" b="b"/>
              <a:pathLst>
                <a:path w="8686800" h="6705600">
                  <a:moveTo>
                    <a:pt x="0" y="6705600"/>
                  </a:moveTo>
                  <a:lnTo>
                    <a:pt x="8686800" y="6705600"/>
                  </a:lnTo>
                </a:path>
                <a:path w="8686800" h="6705600">
                  <a:moveTo>
                    <a:pt x="8305800" y="6705600"/>
                  </a:moveTo>
                  <a:lnTo>
                    <a:pt x="8305800" y="0"/>
                  </a:lnTo>
                </a:path>
              </a:pathLst>
            </a:custGeom>
            <a:ln w="579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1" y="305562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5761" y="761"/>
              <a:ext cx="3429000" cy="457200"/>
            </a:xfrm>
            <a:custGeom>
              <a:avLst/>
              <a:gdLst/>
              <a:ahLst/>
              <a:cxnLst/>
              <a:rect l="l" t="t" r="r" b="b"/>
              <a:pathLst>
                <a:path w="3429000" h="457200">
                  <a:moveTo>
                    <a:pt x="3428999" y="457200"/>
                  </a:moveTo>
                  <a:lnTo>
                    <a:pt x="0" y="457200"/>
                  </a:lnTo>
                </a:path>
                <a:path w="3429000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63762" y="1981961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1361" y="761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1" y="1067561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>
                  <a:moveTo>
                    <a:pt x="99060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67761" y="6249161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h="609600">
                  <a:moveTo>
                    <a:pt x="0" y="609599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67761" y="6249161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6476999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1" y="5258561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</a:path>
                <a:path w="457200" h="152400">
                  <a:moveTo>
                    <a:pt x="457200" y="152400"/>
                  </a:moveTo>
                  <a:lnTo>
                    <a:pt x="0" y="15240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67576" y="758888"/>
            <a:ext cx="8816975" cy="5520055"/>
            <a:chOff x="167576" y="758888"/>
            <a:chExt cx="8816975" cy="5520055"/>
          </a:xfrm>
        </p:grpSpPr>
        <p:sp>
          <p:nvSpPr>
            <p:cNvPr id="37" name="object 37"/>
            <p:cNvSpPr/>
            <p:nvPr/>
          </p:nvSpPr>
          <p:spPr>
            <a:xfrm>
              <a:off x="180593" y="771906"/>
              <a:ext cx="8790940" cy="5494020"/>
            </a:xfrm>
            <a:custGeom>
              <a:avLst/>
              <a:gdLst/>
              <a:ahLst/>
              <a:cxnLst/>
              <a:rect l="l" t="t" r="r" b="b"/>
              <a:pathLst>
                <a:path w="8790940" h="5494020">
                  <a:moveTo>
                    <a:pt x="8790432" y="0"/>
                  </a:moveTo>
                  <a:lnTo>
                    <a:pt x="0" y="0"/>
                  </a:lnTo>
                  <a:lnTo>
                    <a:pt x="0" y="5494020"/>
                  </a:lnTo>
                  <a:lnTo>
                    <a:pt x="8790432" y="5494020"/>
                  </a:lnTo>
                  <a:lnTo>
                    <a:pt x="8790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0593" y="771906"/>
              <a:ext cx="8790940" cy="5494020"/>
            </a:xfrm>
            <a:custGeom>
              <a:avLst/>
              <a:gdLst/>
              <a:ahLst/>
              <a:cxnLst/>
              <a:rect l="l" t="t" r="r" b="b"/>
              <a:pathLst>
                <a:path w="8790940" h="5494020">
                  <a:moveTo>
                    <a:pt x="0" y="5494020"/>
                  </a:moveTo>
                  <a:lnTo>
                    <a:pt x="8790432" y="5494020"/>
                  </a:lnTo>
                  <a:lnTo>
                    <a:pt x="8790432" y="0"/>
                  </a:lnTo>
                  <a:lnTo>
                    <a:pt x="0" y="0"/>
                  </a:lnTo>
                  <a:lnTo>
                    <a:pt x="0" y="5494020"/>
                  </a:lnTo>
                  <a:close/>
                </a:path>
              </a:pathLst>
            </a:custGeom>
            <a:ln w="25907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0827" y="878205"/>
              <a:ext cx="152400" cy="16002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0827" y="2402205"/>
              <a:ext cx="152400" cy="16002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0827" y="3651884"/>
              <a:ext cx="152400" cy="16001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0827" y="4352924"/>
              <a:ext cx="152400" cy="16001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0827" y="5328285"/>
              <a:ext cx="152400" cy="16001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0827" y="5755004"/>
              <a:ext cx="152400" cy="160019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372427" y="797178"/>
            <a:ext cx="8486026" cy="57682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швидке</a:t>
            </a:r>
            <a:r>
              <a:rPr sz="1800" b="1" spc="-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006600"/>
                </a:solidFill>
                <a:latin typeface="Georgia"/>
                <a:cs typeface="Georgia"/>
              </a:rPr>
              <a:t>надходження</a:t>
            </a:r>
            <a:r>
              <a:rPr sz="1800" b="1" spc="4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лікарських речовин у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великий</a:t>
            </a:r>
            <a:r>
              <a:rPr sz="1800" b="1" spc="-3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круг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кровообігу</a:t>
            </a:r>
            <a:r>
              <a:rPr sz="1800" b="1" spc="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на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місце</a:t>
            </a:r>
            <a:r>
              <a:rPr sz="1800" b="1" spc="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своєї дії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за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відсутності</a:t>
            </a:r>
            <a:r>
              <a:rPr sz="1800" b="1" spc="4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травмування</a:t>
            </a:r>
            <a:r>
              <a:rPr sz="1800" b="1" spc="3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ШКТ</a:t>
            </a:r>
            <a:r>
              <a:rPr sz="1800" b="1" spc="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і 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печінки</a:t>
            </a:r>
            <a:r>
              <a:rPr sz="1800" b="1" spc="-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(при</a:t>
            </a:r>
            <a:r>
              <a:rPr sz="1800" b="1" spc="-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прийомі</a:t>
            </a:r>
            <a:r>
              <a:rPr sz="1800" b="1" spc="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per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 os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проходження</a:t>
            </a:r>
            <a:r>
              <a:rPr sz="1800" b="1" spc="2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через</a:t>
            </a:r>
            <a:r>
              <a:rPr sz="1800" b="1" spc="-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печінку</a:t>
            </a:r>
            <a:r>
              <a:rPr sz="1800" b="1" spc="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–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100%,</a:t>
            </a:r>
            <a:r>
              <a:rPr sz="1800" b="1" spc="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а </a:t>
            </a:r>
            <a:r>
              <a:rPr sz="1800" b="1" spc="-44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при ректальній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абсорбції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в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І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 фазі</a:t>
            </a:r>
            <a:r>
              <a:rPr sz="1800" b="1" spc="3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–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в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 печінку поступає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близько 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20%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абсорбованої</a:t>
            </a:r>
            <a:r>
              <a:rPr sz="1800" b="1" spc="4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речовини);</a:t>
            </a:r>
            <a:endParaRPr sz="1800" dirty="0">
              <a:latin typeface="Georgia"/>
              <a:cs typeface="Georgia"/>
            </a:endParaRPr>
          </a:p>
          <a:p>
            <a:pPr marL="355600" marR="217170" indent="-342900" algn="just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можливість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заміни</a:t>
            </a:r>
            <a:r>
              <a:rPr sz="1800" b="1" spc="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ін’єкційного</a:t>
            </a:r>
            <a:r>
              <a:rPr sz="1800" b="1" spc="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шляху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введення, оскільки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швидкість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006600"/>
                </a:solidFill>
                <a:latin typeface="Georgia"/>
                <a:cs typeface="Georgia"/>
              </a:rPr>
              <a:t>всмоктування</a:t>
            </a:r>
            <a:r>
              <a:rPr sz="1800" b="1" spc="4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багатьох</a:t>
            </a:r>
            <a:r>
              <a:rPr sz="1800" b="1" spc="4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речовин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може</a:t>
            </a:r>
            <a:r>
              <a:rPr sz="1800" b="1" spc="2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бути</a:t>
            </a:r>
            <a:r>
              <a:rPr sz="1800" b="1" spc="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006600"/>
                </a:solidFill>
                <a:latin typeface="Georgia"/>
                <a:cs typeface="Georgia"/>
              </a:rPr>
              <a:t>порівняна </a:t>
            </a:r>
            <a:r>
              <a:rPr sz="1800" b="1" spc="-44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до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швидкості</a:t>
            </a:r>
            <a:r>
              <a:rPr sz="1800" b="1" spc="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006600"/>
                </a:solidFill>
                <a:latin typeface="Georgia"/>
                <a:cs typeface="Georgia"/>
              </a:rPr>
              <a:t>надходження</a:t>
            </a:r>
            <a:r>
              <a:rPr sz="1800" b="1" spc="3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препарату</a:t>
            </a:r>
            <a:r>
              <a:rPr sz="1800" b="1" spc="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у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великий</a:t>
            </a:r>
            <a:r>
              <a:rPr sz="1800" b="1" spc="-3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круг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кровообігу </a:t>
            </a:r>
            <a:r>
              <a:rPr sz="1800" b="1" spc="-44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при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внутрішньом’язових</a:t>
            </a:r>
            <a:r>
              <a:rPr sz="1800" b="1" spc="4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ін’єкціях;</a:t>
            </a:r>
            <a:endParaRPr sz="1800" dirty="0">
              <a:latin typeface="Georgia"/>
              <a:cs typeface="Georgia"/>
            </a:endParaRPr>
          </a:p>
          <a:p>
            <a:pPr marL="355600" indent="-342900" algn="just">
              <a:lnSpc>
                <a:spcPct val="100000"/>
              </a:lnSpc>
              <a:spcBef>
                <a:spcPts val="1205"/>
              </a:spcBef>
              <a:buFont typeface="+mj-lt"/>
              <a:buAutoNum type="arabicPeriod"/>
            </a:pP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значне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зниження</a:t>
            </a:r>
            <a:r>
              <a:rPr sz="1800" b="1" spc="-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алергічних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 проявів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у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відповідь</a:t>
            </a:r>
            <a:r>
              <a:rPr sz="1800" b="1" spc="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на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ректальне</a:t>
            </a:r>
            <a:endParaRPr sz="1800" dirty="0">
              <a:latin typeface="Georgia"/>
              <a:cs typeface="Georgia"/>
            </a:endParaRPr>
          </a:p>
          <a:p>
            <a:pPr marL="355600" indent="-342900" algn="just">
              <a:lnSpc>
                <a:spcPct val="100000"/>
              </a:lnSpc>
              <a:buFont typeface="+mj-lt"/>
              <a:buAutoNum type="arabicPeriod"/>
            </a:pP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введення</a:t>
            </a:r>
            <a:r>
              <a:rPr sz="1800" b="1" spc="-3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препарату;</a:t>
            </a:r>
            <a:endParaRPr sz="1800" dirty="0">
              <a:latin typeface="Georgia"/>
              <a:cs typeface="Georgia"/>
            </a:endParaRP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відсутність</a:t>
            </a:r>
            <a:r>
              <a:rPr sz="1800" b="1" spc="2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проблеми</a:t>
            </a:r>
            <a:r>
              <a:rPr sz="1800" b="1" spc="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смаку,</a:t>
            </a:r>
            <a:r>
              <a:rPr sz="1800" b="1" spc="2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запаху</a:t>
            </a:r>
            <a:r>
              <a:rPr sz="1800" b="1" spc="2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ліків,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можливість</a:t>
            </a:r>
            <a:endParaRPr sz="1800" dirty="0">
              <a:latin typeface="Georgia"/>
              <a:cs typeface="Georgia"/>
            </a:endParaRPr>
          </a:p>
          <a:p>
            <a:pPr marL="355600" marR="104139" indent="-342900" algn="just">
              <a:lnSpc>
                <a:spcPct val="100000"/>
              </a:lnSpc>
              <a:buFont typeface="+mj-lt"/>
              <a:buAutoNum type="arabicPeriod"/>
            </a:pP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призначення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лікарських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речовин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 різних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фармакологічних</a:t>
            </a:r>
            <a:r>
              <a:rPr sz="1800" b="1" spc="4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груп з </a:t>
            </a:r>
            <a:r>
              <a:rPr sz="1800" b="1" spc="-44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різноманітними</a:t>
            </a:r>
            <a:r>
              <a:rPr sz="1800" b="1" spc="4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фізико-хімічними</a:t>
            </a:r>
            <a:r>
              <a:rPr sz="1800" b="1" spc="2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властивостями;</a:t>
            </a:r>
            <a:endParaRPr sz="1800" dirty="0">
              <a:latin typeface="Georgia"/>
              <a:cs typeface="Georgia"/>
            </a:endParaRPr>
          </a:p>
          <a:p>
            <a:pPr marL="355600" indent="-342900" algn="just">
              <a:lnSpc>
                <a:spcPct val="100000"/>
              </a:lnSpc>
              <a:spcBef>
                <a:spcPts val="1205"/>
              </a:spcBef>
              <a:buFont typeface="+mj-lt"/>
              <a:buAutoNum type="arabicPeriod"/>
            </a:pP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простота</a:t>
            </a:r>
            <a:r>
              <a:rPr sz="1800" b="1" spc="2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і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безболісність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006600"/>
                </a:solidFill>
                <a:latin typeface="Georgia"/>
                <a:cs typeface="Georgia"/>
              </a:rPr>
              <a:t>введення;</a:t>
            </a:r>
            <a:endParaRPr sz="1800" dirty="0">
              <a:latin typeface="Georgia"/>
              <a:cs typeface="Georgia"/>
            </a:endParaRPr>
          </a:p>
          <a:p>
            <a:pPr marL="355600" marR="1636395" indent="-342900" algn="just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зручність</a:t>
            </a:r>
            <a:r>
              <a:rPr sz="1800" b="1" spc="2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при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лікуванні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людей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літнього</a:t>
            </a:r>
            <a:r>
              <a:rPr sz="1800" b="1" spc="1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віку,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а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також </a:t>
            </a:r>
            <a:r>
              <a:rPr sz="1800" b="1" spc="-44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використання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у</a:t>
            </a:r>
            <a:r>
              <a:rPr sz="1800" b="1" spc="5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дитячій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і</a:t>
            </a:r>
            <a:r>
              <a:rPr sz="1800" b="1" spc="10" dirty="0">
                <a:solidFill>
                  <a:srgbClr val="006600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Georgia"/>
                <a:cs typeface="Georgia"/>
              </a:rPr>
              <a:t>психіатричній</a:t>
            </a:r>
            <a:r>
              <a:rPr sz="1800" b="1" dirty="0">
                <a:solidFill>
                  <a:srgbClr val="006600"/>
                </a:solidFill>
                <a:latin typeface="Georgia"/>
                <a:cs typeface="Georgia"/>
              </a:rPr>
              <a:t> практиці.</a:t>
            </a:r>
            <a:endParaRPr sz="1800" dirty="0">
              <a:latin typeface="Georgia"/>
              <a:cs typeface="Georgi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72427" y="311812"/>
            <a:ext cx="8856345" cy="417830"/>
          </a:xfrm>
          <a:custGeom>
            <a:avLst/>
            <a:gdLst/>
            <a:ahLst/>
            <a:cxnLst/>
            <a:rect l="l" t="t" r="r" b="b"/>
            <a:pathLst>
              <a:path w="8856345" h="417830">
                <a:moveTo>
                  <a:pt x="8855964" y="0"/>
                </a:moveTo>
                <a:lnTo>
                  <a:pt x="0" y="0"/>
                </a:lnTo>
                <a:lnTo>
                  <a:pt x="0" y="417575"/>
                </a:lnTo>
                <a:lnTo>
                  <a:pt x="8855964" y="417575"/>
                </a:lnTo>
                <a:lnTo>
                  <a:pt x="8855964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336905" y="226517"/>
            <a:ext cx="84150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Характеристика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супозиторіїв.</a:t>
            </a:r>
            <a:r>
              <a:rPr sz="28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8875141" y="6266059"/>
            <a:ext cx="203200" cy="306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z="1800" dirty="0">
                <a:latin typeface="Century Gothic"/>
                <a:cs typeface="Century Gothic"/>
              </a:rPr>
              <a:t>8</a:t>
            </a:fld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9144" y="0"/>
            <a:ext cx="9157970" cy="6871970"/>
            <a:chOff x="-9144" y="0"/>
            <a:chExt cx="9157970" cy="6871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705598"/>
              <a:ext cx="6019800" cy="15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24200" y="6705598"/>
              <a:ext cx="6019800" cy="152400"/>
            </a:xfrm>
            <a:custGeom>
              <a:avLst/>
              <a:gdLst/>
              <a:ahLst/>
              <a:cxnLst/>
              <a:rect l="l" t="t" r="r" b="b"/>
              <a:pathLst>
                <a:path w="6019800" h="152400">
                  <a:moveTo>
                    <a:pt x="0" y="152400"/>
                  </a:moveTo>
                  <a:lnTo>
                    <a:pt x="6019800" y="1524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2999" y="1981200"/>
              <a:ext cx="381000" cy="4267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2999" y="1981200"/>
              <a:ext cx="381000" cy="4267200"/>
            </a:xfrm>
            <a:custGeom>
              <a:avLst/>
              <a:gdLst/>
              <a:ahLst/>
              <a:cxnLst/>
              <a:rect l="l" t="t" r="r" b="b"/>
              <a:pathLst>
                <a:path w="381000" h="4267200">
                  <a:moveTo>
                    <a:pt x="0" y="4267200"/>
                  </a:moveTo>
                  <a:lnTo>
                    <a:pt x="381000" y="4267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426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572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152400"/>
                  </a:moveTo>
                  <a:lnTo>
                    <a:pt x="457200" y="1524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457200" y="0"/>
                  </a:moveTo>
                  <a:lnTo>
                    <a:pt x="0" y="0"/>
                  </a:lnTo>
                  <a:lnTo>
                    <a:pt x="0" y="1447799"/>
                  </a:lnTo>
                  <a:lnTo>
                    <a:pt x="457200" y="14477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0" y="1447799"/>
                  </a:moveTo>
                  <a:lnTo>
                    <a:pt x="457200" y="144779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4477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955" y="0"/>
              <a:ext cx="352425" cy="1981200"/>
            </a:xfrm>
            <a:custGeom>
              <a:avLst/>
              <a:gdLst/>
              <a:ahLst/>
              <a:cxnLst/>
              <a:rect l="l" t="t" r="r" b="b"/>
              <a:pathLst>
                <a:path w="352425" h="1981200">
                  <a:moveTo>
                    <a:pt x="0" y="1981200"/>
                  </a:moveTo>
                  <a:lnTo>
                    <a:pt x="352044" y="1981200"/>
                  </a:lnTo>
                  <a:lnTo>
                    <a:pt x="352044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62999" y="0"/>
              <a:ext cx="381000" cy="1981200"/>
            </a:xfrm>
            <a:custGeom>
              <a:avLst/>
              <a:gdLst/>
              <a:ahLst/>
              <a:cxnLst/>
              <a:rect l="l" t="t" r="r" b="b"/>
              <a:pathLst>
                <a:path w="381000" h="1981200">
                  <a:moveTo>
                    <a:pt x="0" y="1981200"/>
                  </a:moveTo>
                  <a:lnTo>
                    <a:pt x="381000" y="1981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5000" y="0"/>
              <a:ext cx="3019425" cy="304800"/>
            </a:xfrm>
            <a:custGeom>
              <a:avLst/>
              <a:gdLst/>
              <a:ahLst/>
              <a:cxnLst/>
              <a:rect l="l" t="t" r="r" b="b"/>
              <a:pathLst>
                <a:path w="3019425" h="304800">
                  <a:moveTo>
                    <a:pt x="0" y="304800"/>
                  </a:moveTo>
                  <a:lnTo>
                    <a:pt x="3019044" y="304800"/>
                  </a:lnTo>
                  <a:lnTo>
                    <a:pt x="301904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C9C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5000" y="0"/>
              <a:ext cx="3048000" cy="304800"/>
            </a:xfrm>
            <a:custGeom>
              <a:avLst/>
              <a:gdLst/>
              <a:ahLst/>
              <a:cxnLst/>
              <a:rect l="l" t="t" r="r" b="b"/>
              <a:pathLst>
                <a:path w="3048000" h="304800">
                  <a:moveTo>
                    <a:pt x="0" y="304800"/>
                  </a:moveTo>
                  <a:lnTo>
                    <a:pt x="3048000" y="3048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5334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99CC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0" y="762000"/>
                  </a:moveTo>
                  <a:lnTo>
                    <a:pt x="533400" y="7620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66800"/>
              <a:ext cx="457200" cy="419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1066800"/>
              <a:ext cx="457200" cy="4191000"/>
            </a:xfrm>
            <a:custGeom>
              <a:avLst/>
              <a:gdLst/>
              <a:ahLst/>
              <a:cxnLst/>
              <a:rect l="l" t="t" r="r" b="b"/>
              <a:pathLst>
                <a:path w="457200" h="4191000">
                  <a:moveTo>
                    <a:pt x="0" y="4191000"/>
                  </a:moveTo>
                  <a:lnTo>
                    <a:pt x="457200" y="4191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419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304799"/>
              <a:ext cx="419100" cy="762000"/>
            </a:xfrm>
            <a:custGeom>
              <a:avLst/>
              <a:gdLst/>
              <a:ahLst/>
              <a:cxnLst/>
              <a:rect l="l" t="t" r="r" b="b"/>
              <a:pathLst>
                <a:path w="419100" h="762000">
                  <a:moveTo>
                    <a:pt x="0" y="762000"/>
                  </a:moveTo>
                  <a:lnTo>
                    <a:pt x="419100" y="762000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304799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0" y="762000"/>
                  </a:moveTo>
                  <a:lnTo>
                    <a:pt x="457200" y="762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9906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990600" y="3048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304800"/>
                  </a:moveTo>
                  <a:lnTo>
                    <a:pt x="990600" y="3048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4724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724400" y="3048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0" y="304800"/>
                  </a:moveTo>
                  <a:lnTo>
                    <a:pt x="4724400" y="3048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200" y="304799"/>
              <a:ext cx="0" cy="6553200"/>
            </a:xfrm>
            <a:custGeom>
              <a:avLst/>
              <a:gdLst/>
              <a:ahLst/>
              <a:cxnLst/>
              <a:rect l="l" t="t" r="r" b="b"/>
              <a:pathLst>
                <a:path h="6553200">
                  <a:moveTo>
                    <a:pt x="0" y="655319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200" y="0"/>
              <a:ext cx="8686800" cy="6705600"/>
            </a:xfrm>
            <a:custGeom>
              <a:avLst/>
              <a:gdLst/>
              <a:ahLst/>
              <a:cxnLst/>
              <a:rect l="l" t="t" r="r" b="b"/>
              <a:pathLst>
                <a:path w="8686800" h="6705600">
                  <a:moveTo>
                    <a:pt x="0" y="6705600"/>
                  </a:moveTo>
                  <a:lnTo>
                    <a:pt x="8686800" y="6705600"/>
                  </a:lnTo>
                </a:path>
                <a:path w="8686800" h="6705600">
                  <a:moveTo>
                    <a:pt x="8305800" y="6705600"/>
                  </a:moveTo>
                  <a:lnTo>
                    <a:pt x="8305800" y="0"/>
                  </a:lnTo>
                </a:path>
              </a:pathLst>
            </a:custGeom>
            <a:ln w="579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1" y="305562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5761" y="761"/>
              <a:ext cx="3429000" cy="457200"/>
            </a:xfrm>
            <a:custGeom>
              <a:avLst/>
              <a:gdLst/>
              <a:ahLst/>
              <a:cxnLst/>
              <a:rect l="l" t="t" r="r" b="b"/>
              <a:pathLst>
                <a:path w="3429000" h="457200">
                  <a:moveTo>
                    <a:pt x="3428999" y="457200"/>
                  </a:moveTo>
                  <a:lnTo>
                    <a:pt x="0" y="457200"/>
                  </a:lnTo>
                </a:path>
                <a:path w="3429000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63762" y="1981961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1361" y="761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1" y="1067561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>
                  <a:moveTo>
                    <a:pt x="99060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67761" y="6249161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h="609600">
                  <a:moveTo>
                    <a:pt x="0" y="609599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67761" y="6249161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6476999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1" y="5258561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</a:path>
                <a:path w="457200" h="152400">
                  <a:moveTo>
                    <a:pt x="457200" y="152400"/>
                  </a:moveTo>
                  <a:lnTo>
                    <a:pt x="0" y="15240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66115" y="967739"/>
            <a:ext cx="8742045" cy="5332730"/>
            <a:chOff x="166115" y="967739"/>
            <a:chExt cx="8742045" cy="5332730"/>
          </a:xfrm>
        </p:grpSpPr>
        <p:sp>
          <p:nvSpPr>
            <p:cNvPr id="37" name="object 37"/>
            <p:cNvSpPr/>
            <p:nvPr/>
          </p:nvSpPr>
          <p:spPr>
            <a:xfrm>
              <a:off x="180593" y="982217"/>
              <a:ext cx="8712835" cy="1847214"/>
            </a:xfrm>
            <a:custGeom>
              <a:avLst/>
              <a:gdLst/>
              <a:ahLst/>
              <a:cxnLst/>
              <a:rect l="l" t="t" r="r" b="b"/>
              <a:pathLst>
                <a:path w="8712835" h="1847214">
                  <a:moveTo>
                    <a:pt x="8712708" y="0"/>
                  </a:moveTo>
                  <a:lnTo>
                    <a:pt x="0" y="0"/>
                  </a:lnTo>
                  <a:lnTo>
                    <a:pt x="0" y="1200150"/>
                  </a:lnTo>
                  <a:lnTo>
                    <a:pt x="4125467" y="1200150"/>
                  </a:lnTo>
                  <a:lnTo>
                    <a:pt x="4125467" y="1385316"/>
                  </a:lnTo>
                  <a:lnTo>
                    <a:pt x="3894581" y="1385316"/>
                  </a:lnTo>
                  <a:lnTo>
                    <a:pt x="4356354" y="1847088"/>
                  </a:lnTo>
                  <a:lnTo>
                    <a:pt x="4818126" y="1385316"/>
                  </a:lnTo>
                  <a:lnTo>
                    <a:pt x="4587240" y="1385316"/>
                  </a:lnTo>
                  <a:lnTo>
                    <a:pt x="4587240" y="1200150"/>
                  </a:lnTo>
                  <a:lnTo>
                    <a:pt x="8712708" y="1200150"/>
                  </a:lnTo>
                  <a:lnTo>
                    <a:pt x="8712708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0593" y="982217"/>
              <a:ext cx="8712835" cy="1847214"/>
            </a:xfrm>
            <a:custGeom>
              <a:avLst/>
              <a:gdLst/>
              <a:ahLst/>
              <a:cxnLst/>
              <a:rect l="l" t="t" r="r" b="b"/>
              <a:pathLst>
                <a:path w="8712835" h="1847214">
                  <a:moveTo>
                    <a:pt x="0" y="0"/>
                  </a:moveTo>
                  <a:lnTo>
                    <a:pt x="8712708" y="0"/>
                  </a:lnTo>
                  <a:lnTo>
                    <a:pt x="8712708" y="1200150"/>
                  </a:lnTo>
                  <a:lnTo>
                    <a:pt x="4587240" y="1200150"/>
                  </a:lnTo>
                  <a:lnTo>
                    <a:pt x="4587240" y="1385316"/>
                  </a:lnTo>
                  <a:lnTo>
                    <a:pt x="4818126" y="1385316"/>
                  </a:lnTo>
                  <a:lnTo>
                    <a:pt x="4356354" y="1847088"/>
                  </a:lnTo>
                  <a:lnTo>
                    <a:pt x="3894581" y="1385316"/>
                  </a:lnTo>
                  <a:lnTo>
                    <a:pt x="4125467" y="1385316"/>
                  </a:lnTo>
                  <a:lnTo>
                    <a:pt x="4125467" y="1200150"/>
                  </a:lnTo>
                  <a:lnTo>
                    <a:pt x="0" y="1200150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4960" y="1089647"/>
              <a:ext cx="5900166" cy="90907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80593" y="2829305"/>
              <a:ext cx="8712835" cy="3456940"/>
            </a:xfrm>
            <a:custGeom>
              <a:avLst/>
              <a:gdLst/>
              <a:ahLst/>
              <a:cxnLst/>
              <a:rect l="l" t="t" r="r" b="b"/>
              <a:pathLst>
                <a:path w="8712835" h="3456940">
                  <a:moveTo>
                    <a:pt x="8136635" y="0"/>
                  </a:moveTo>
                  <a:lnTo>
                    <a:pt x="576072" y="0"/>
                  </a:lnTo>
                  <a:lnTo>
                    <a:pt x="528824" y="1909"/>
                  </a:lnTo>
                  <a:lnTo>
                    <a:pt x="482629" y="7540"/>
                  </a:lnTo>
                  <a:lnTo>
                    <a:pt x="437633" y="16743"/>
                  </a:lnTo>
                  <a:lnTo>
                    <a:pt x="393986" y="29370"/>
                  </a:lnTo>
                  <a:lnTo>
                    <a:pt x="351836" y="45273"/>
                  </a:lnTo>
                  <a:lnTo>
                    <a:pt x="311331" y="64304"/>
                  </a:lnTo>
                  <a:lnTo>
                    <a:pt x="272619" y="86313"/>
                  </a:lnTo>
                  <a:lnTo>
                    <a:pt x="235849" y="111154"/>
                  </a:lnTo>
                  <a:lnTo>
                    <a:pt x="201168" y="138677"/>
                  </a:lnTo>
                  <a:lnTo>
                    <a:pt x="168725" y="168735"/>
                  </a:lnTo>
                  <a:lnTo>
                    <a:pt x="138669" y="201179"/>
                  </a:lnTo>
                  <a:lnTo>
                    <a:pt x="111147" y="235860"/>
                  </a:lnTo>
                  <a:lnTo>
                    <a:pt x="86307" y="272631"/>
                  </a:lnTo>
                  <a:lnTo>
                    <a:pt x="64299" y="311342"/>
                  </a:lnTo>
                  <a:lnTo>
                    <a:pt x="45269" y="351847"/>
                  </a:lnTo>
                  <a:lnTo>
                    <a:pt x="29368" y="393996"/>
                  </a:lnTo>
                  <a:lnTo>
                    <a:pt x="16741" y="437641"/>
                  </a:lnTo>
                  <a:lnTo>
                    <a:pt x="7539" y="482635"/>
                  </a:lnTo>
                  <a:lnTo>
                    <a:pt x="1909" y="528827"/>
                  </a:lnTo>
                  <a:lnTo>
                    <a:pt x="0" y="576072"/>
                  </a:lnTo>
                  <a:lnTo>
                    <a:pt x="0" y="2880360"/>
                  </a:lnTo>
                  <a:lnTo>
                    <a:pt x="1909" y="2927607"/>
                  </a:lnTo>
                  <a:lnTo>
                    <a:pt x="7539" y="2973802"/>
                  </a:lnTo>
                  <a:lnTo>
                    <a:pt x="16741" y="3018798"/>
                  </a:lnTo>
                  <a:lnTo>
                    <a:pt x="29368" y="3062445"/>
                  </a:lnTo>
                  <a:lnTo>
                    <a:pt x="45269" y="3104595"/>
                  </a:lnTo>
                  <a:lnTo>
                    <a:pt x="64299" y="3145100"/>
                  </a:lnTo>
                  <a:lnTo>
                    <a:pt x="86307" y="3183812"/>
                  </a:lnTo>
                  <a:lnTo>
                    <a:pt x="111147" y="3220582"/>
                  </a:lnTo>
                  <a:lnTo>
                    <a:pt x="138669" y="3255263"/>
                  </a:lnTo>
                  <a:lnTo>
                    <a:pt x="168725" y="3287706"/>
                  </a:lnTo>
                  <a:lnTo>
                    <a:pt x="201168" y="3317762"/>
                  </a:lnTo>
                  <a:lnTo>
                    <a:pt x="235849" y="3345284"/>
                  </a:lnTo>
                  <a:lnTo>
                    <a:pt x="272619" y="3370124"/>
                  </a:lnTo>
                  <a:lnTo>
                    <a:pt x="311331" y="3392132"/>
                  </a:lnTo>
                  <a:lnTo>
                    <a:pt x="351836" y="3411162"/>
                  </a:lnTo>
                  <a:lnTo>
                    <a:pt x="393986" y="3427063"/>
                  </a:lnTo>
                  <a:lnTo>
                    <a:pt x="437633" y="3439690"/>
                  </a:lnTo>
                  <a:lnTo>
                    <a:pt x="482629" y="3448892"/>
                  </a:lnTo>
                  <a:lnTo>
                    <a:pt x="528824" y="3454522"/>
                  </a:lnTo>
                  <a:lnTo>
                    <a:pt x="576072" y="3456432"/>
                  </a:lnTo>
                  <a:lnTo>
                    <a:pt x="8136635" y="3456432"/>
                  </a:lnTo>
                  <a:lnTo>
                    <a:pt x="8183880" y="3454522"/>
                  </a:lnTo>
                  <a:lnTo>
                    <a:pt x="8230072" y="3448892"/>
                  </a:lnTo>
                  <a:lnTo>
                    <a:pt x="8275066" y="3439690"/>
                  </a:lnTo>
                  <a:lnTo>
                    <a:pt x="8318711" y="3427063"/>
                  </a:lnTo>
                  <a:lnTo>
                    <a:pt x="8360860" y="3411162"/>
                  </a:lnTo>
                  <a:lnTo>
                    <a:pt x="8401365" y="3392132"/>
                  </a:lnTo>
                  <a:lnTo>
                    <a:pt x="8440076" y="3370124"/>
                  </a:lnTo>
                  <a:lnTo>
                    <a:pt x="8476847" y="3345284"/>
                  </a:lnTo>
                  <a:lnTo>
                    <a:pt x="8511528" y="3317762"/>
                  </a:lnTo>
                  <a:lnTo>
                    <a:pt x="8543972" y="3287706"/>
                  </a:lnTo>
                  <a:lnTo>
                    <a:pt x="8574030" y="3255263"/>
                  </a:lnTo>
                  <a:lnTo>
                    <a:pt x="8601553" y="3220582"/>
                  </a:lnTo>
                  <a:lnTo>
                    <a:pt x="8626394" y="3183812"/>
                  </a:lnTo>
                  <a:lnTo>
                    <a:pt x="8648403" y="3145100"/>
                  </a:lnTo>
                  <a:lnTo>
                    <a:pt x="8667434" y="3104595"/>
                  </a:lnTo>
                  <a:lnTo>
                    <a:pt x="8683337" y="3062445"/>
                  </a:lnTo>
                  <a:lnTo>
                    <a:pt x="8695964" y="3018798"/>
                  </a:lnTo>
                  <a:lnTo>
                    <a:pt x="8705167" y="2973802"/>
                  </a:lnTo>
                  <a:lnTo>
                    <a:pt x="8710798" y="2927607"/>
                  </a:lnTo>
                  <a:lnTo>
                    <a:pt x="8712708" y="2880360"/>
                  </a:lnTo>
                  <a:lnTo>
                    <a:pt x="8712708" y="576072"/>
                  </a:lnTo>
                  <a:lnTo>
                    <a:pt x="8710798" y="528827"/>
                  </a:lnTo>
                  <a:lnTo>
                    <a:pt x="8705167" y="482635"/>
                  </a:lnTo>
                  <a:lnTo>
                    <a:pt x="8695964" y="437641"/>
                  </a:lnTo>
                  <a:lnTo>
                    <a:pt x="8683337" y="393996"/>
                  </a:lnTo>
                  <a:lnTo>
                    <a:pt x="8667434" y="351847"/>
                  </a:lnTo>
                  <a:lnTo>
                    <a:pt x="8648403" y="311342"/>
                  </a:lnTo>
                  <a:lnTo>
                    <a:pt x="8626394" y="272631"/>
                  </a:lnTo>
                  <a:lnTo>
                    <a:pt x="8601553" y="235860"/>
                  </a:lnTo>
                  <a:lnTo>
                    <a:pt x="8574030" y="201179"/>
                  </a:lnTo>
                  <a:lnTo>
                    <a:pt x="8543972" y="168735"/>
                  </a:lnTo>
                  <a:lnTo>
                    <a:pt x="8511528" y="138677"/>
                  </a:lnTo>
                  <a:lnTo>
                    <a:pt x="8476847" y="111154"/>
                  </a:lnTo>
                  <a:lnTo>
                    <a:pt x="8440076" y="86313"/>
                  </a:lnTo>
                  <a:lnTo>
                    <a:pt x="8401365" y="64304"/>
                  </a:lnTo>
                  <a:lnTo>
                    <a:pt x="8360860" y="45273"/>
                  </a:lnTo>
                  <a:lnTo>
                    <a:pt x="8318711" y="29370"/>
                  </a:lnTo>
                  <a:lnTo>
                    <a:pt x="8275066" y="16743"/>
                  </a:lnTo>
                  <a:lnTo>
                    <a:pt x="8230072" y="7540"/>
                  </a:lnTo>
                  <a:lnTo>
                    <a:pt x="8183880" y="1909"/>
                  </a:lnTo>
                  <a:lnTo>
                    <a:pt x="813663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0593" y="2829305"/>
              <a:ext cx="8712835" cy="3456940"/>
            </a:xfrm>
            <a:custGeom>
              <a:avLst/>
              <a:gdLst/>
              <a:ahLst/>
              <a:cxnLst/>
              <a:rect l="l" t="t" r="r" b="b"/>
              <a:pathLst>
                <a:path w="8712835" h="3456940">
                  <a:moveTo>
                    <a:pt x="0" y="576072"/>
                  </a:moveTo>
                  <a:lnTo>
                    <a:pt x="1909" y="528827"/>
                  </a:lnTo>
                  <a:lnTo>
                    <a:pt x="7539" y="482635"/>
                  </a:lnTo>
                  <a:lnTo>
                    <a:pt x="16741" y="437641"/>
                  </a:lnTo>
                  <a:lnTo>
                    <a:pt x="29368" y="393996"/>
                  </a:lnTo>
                  <a:lnTo>
                    <a:pt x="45269" y="351847"/>
                  </a:lnTo>
                  <a:lnTo>
                    <a:pt x="64299" y="311342"/>
                  </a:lnTo>
                  <a:lnTo>
                    <a:pt x="86307" y="272631"/>
                  </a:lnTo>
                  <a:lnTo>
                    <a:pt x="111147" y="235860"/>
                  </a:lnTo>
                  <a:lnTo>
                    <a:pt x="138669" y="201179"/>
                  </a:lnTo>
                  <a:lnTo>
                    <a:pt x="168725" y="168735"/>
                  </a:lnTo>
                  <a:lnTo>
                    <a:pt x="201168" y="138677"/>
                  </a:lnTo>
                  <a:lnTo>
                    <a:pt x="235849" y="111154"/>
                  </a:lnTo>
                  <a:lnTo>
                    <a:pt x="272619" y="86313"/>
                  </a:lnTo>
                  <a:lnTo>
                    <a:pt x="311331" y="64304"/>
                  </a:lnTo>
                  <a:lnTo>
                    <a:pt x="351836" y="45273"/>
                  </a:lnTo>
                  <a:lnTo>
                    <a:pt x="393986" y="29370"/>
                  </a:lnTo>
                  <a:lnTo>
                    <a:pt x="437633" y="16743"/>
                  </a:lnTo>
                  <a:lnTo>
                    <a:pt x="482629" y="7540"/>
                  </a:lnTo>
                  <a:lnTo>
                    <a:pt x="528824" y="1909"/>
                  </a:lnTo>
                  <a:lnTo>
                    <a:pt x="576072" y="0"/>
                  </a:lnTo>
                  <a:lnTo>
                    <a:pt x="8136635" y="0"/>
                  </a:lnTo>
                  <a:lnTo>
                    <a:pt x="8183880" y="1909"/>
                  </a:lnTo>
                  <a:lnTo>
                    <a:pt x="8230072" y="7540"/>
                  </a:lnTo>
                  <a:lnTo>
                    <a:pt x="8275066" y="16743"/>
                  </a:lnTo>
                  <a:lnTo>
                    <a:pt x="8318711" y="29370"/>
                  </a:lnTo>
                  <a:lnTo>
                    <a:pt x="8360860" y="45273"/>
                  </a:lnTo>
                  <a:lnTo>
                    <a:pt x="8401365" y="64304"/>
                  </a:lnTo>
                  <a:lnTo>
                    <a:pt x="8440076" y="86313"/>
                  </a:lnTo>
                  <a:lnTo>
                    <a:pt x="8476847" y="111154"/>
                  </a:lnTo>
                  <a:lnTo>
                    <a:pt x="8511528" y="138677"/>
                  </a:lnTo>
                  <a:lnTo>
                    <a:pt x="8543972" y="168735"/>
                  </a:lnTo>
                  <a:lnTo>
                    <a:pt x="8574030" y="201179"/>
                  </a:lnTo>
                  <a:lnTo>
                    <a:pt x="8601553" y="235860"/>
                  </a:lnTo>
                  <a:lnTo>
                    <a:pt x="8626394" y="272631"/>
                  </a:lnTo>
                  <a:lnTo>
                    <a:pt x="8648403" y="311342"/>
                  </a:lnTo>
                  <a:lnTo>
                    <a:pt x="8667434" y="351847"/>
                  </a:lnTo>
                  <a:lnTo>
                    <a:pt x="8683337" y="393996"/>
                  </a:lnTo>
                  <a:lnTo>
                    <a:pt x="8695964" y="437641"/>
                  </a:lnTo>
                  <a:lnTo>
                    <a:pt x="8705167" y="482635"/>
                  </a:lnTo>
                  <a:lnTo>
                    <a:pt x="8710798" y="528827"/>
                  </a:lnTo>
                  <a:lnTo>
                    <a:pt x="8712708" y="576072"/>
                  </a:lnTo>
                  <a:lnTo>
                    <a:pt x="8712708" y="2880360"/>
                  </a:lnTo>
                  <a:lnTo>
                    <a:pt x="8710798" y="2927607"/>
                  </a:lnTo>
                  <a:lnTo>
                    <a:pt x="8705167" y="2973802"/>
                  </a:lnTo>
                  <a:lnTo>
                    <a:pt x="8695964" y="3018798"/>
                  </a:lnTo>
                  <a:lnTo>
                    <a:pt x="8683337" y="3062445"/>
                  </a:lnTo>
                  <a:lnTo>
                    <a:pt x="8667434" y="3104595"/>
                  </a:lnTo>
                  <a:lnTo>
                    <a:pt x="8648403" y="3145100"/>
                  </a:lnTo>
                  <a:lnTo>
                    <a:pt x="8626394" y="3183812"/>
                  </a:lnTo>
                  <a:lnTo>
                    <a:pt x="8601553" y="3220582"/>
                  </a:lnTo>
                  <a:lnTo>
                    <a:pt x="8574030" y="3255263"/>
                  </a:lnTo>
                  <a:lnTo>
                    <a:pt x="8543972" y="3287706"/>
                  </a:lnTo>
                  <a:lnTo>
                    <a:pt x="8511528" y="3317762"/>
                  </a:lnTo>
                  <a:lnTo>
                    <a:pt x="8476847" y="3345284"/>
                  </a:lnTo>
                  <a:lnTo>
                    <a:pt x="8440076" y="3370124"/>
                  </a:lnTo>
                  <a:lnTo>
                    <a:pt x="8401365" y="3392132"/>
                  </a:lnTo>
                  <a:lnTo>
                    <a:pt x="8360860" y="3411162"/>
                  </a:lnTo>
                  <a:lnTo>
                    <a:pt x="8318711" y="3427063"/>
                  </a:lnTo>
                  <a:lnTo>
                    <a:pt x="8275066" y="3439690"/>
                  </a:lnTo>
                  <a:lnTo>
                    <a:pt x="8230072" y="3448892"/>
                  </a:lnTo>
                  <a:lnTo>
                    <a:pt x="8183880" y="3454522"/>
                  </a:lnTo>
                  <a:lnTo>
                    <a:pt x="8136635" y="3456432"/>
                  </a:lnTo>
                  <a:lnTo>
                    <a:pt x="576072" y="3456432"/>
                  </a:lnTo>
                  <a:lnTo>
                    <a:pt x="528824" y="3454522"/>
                  </a:lnTo>
                  <a:lnTo>
                    <a:pt x="482629" y="3448892"/>
                  </a:lnTo>
                  <a:lnTo>
                    <a:pt x="437633" y="3439690"/>
                  </a:lnTo>
                  <a:lnTo>
                    <a:pt x="393986" y="3427063"/>
                  </a:lnTo>
                  <a:lnTo>
                    <a:pt x="351836" y="3411162"/>
                  </a:lnTo>
                  <a:lnTo>
                    <a:pt x="311331" y="3392132"/>
                  </a:lnTo>
                  <a:lnTo>
                    <a:pt x="272619" y="3370124"/>
                  </a:lnTo>
                  <a:lnTo>
                    <a:pt x="235849" y="3345284"/>
                  </a:lnTo>
                  <a:lnTo>
                    <a:pt x="201168" y="3317762"/>
                  </a:lnTo>
                  <a:lnTo>
                    <a:pt x="168725" y="3287706"/>
                  </a:lnTo>
                  <a:lnTo>
                    <a:pt x="138669" y="3255263"/>
                  </a:lnTo>
                  <a:lnTo>
                    <a:pt x="111147" y="3220582"/>
                  </a:lnTo>
                  <a:lnTo>
                    <a:pt x="86307" y="3183812"/>
                  </a:lnTo>
                  <a:lnTo>
                    <a:pt x="64299" y="3145100"/>
                  </a:lnTo>
                  <a:lnTo>
                    <a:pt x="45269" y="3104595"/>
                  </a:lnTo>
                  <a:lnTo>
                    <a:pt x="29368" y="3062445"/>
                  </a:lnTo>
                  <a:lnTo>
                    <a:pt x="16741" y="3018798"/>
                  </a:lnTo>
                  <a:lnTo>
                    <a:pt x="7539" y="2973802"/>
                  </a:lnTo>
                  <a:lnTo>
                    <a:pt x="1909" y="2927607"/>
                  </a:lnTo>
                  <a:lnTo>
                    <a:pt x="0" y="2880360"/>
                  </a:lnTo>
                  <a:lnTo>
                    <a:pt x="0" y="576072"/>
                  </a:lnTo>
                  <a:close/>
                </a:path>
              </a:pathLst>
            </a:custGeom>
            <a:ln w="28956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8431" y="3125723"/>
              <a:ext cx="8210550" cy="2836926"/>
            </a:xfrm>
            <a:prstGeom prst="rect">
              <a:avLst/>
            </a:prstGeom>
          </p:spPr>
        </p:pic>
      </p:grpSp>
      <p:sp>
        <p:nvSpPr>
          <p:cNvPr id="43" name="object 43"/>
          <p:cNvSpPr/>
          <p:nvPr/>
        </p:nvSpPr>
        <p:spPr>
          <a:xfrm>
            <a:off x="1042416" y="274320"/>
            <a:ext cx="7644765" cy="417830"/>
          </a:xfrm>
          <a:custGeom>
            <a:avLst/>
            <a:gdLst/>
            <a:ahLst/>
            <a:cxnLst/>
            <a:rect l="l" t="t" r="r" b="b"/>
            <a:pathLst>
              <a:path w="7644765" h="417830">
                <a:moveTo>
                  <a:pt x="7644383" y="0"/>
                </a:moveTo>
                <a:lnTo>
                  <a:pt x="0" y="0"/>
                </a:lnTo>
                <a:lnTo>
                  <a:pt x="0" y="417575"/>
                </a:lnTo>
                <a:lnTo>
                  <a:pt x="7644383" y="417575"/>
                </a:lnTo>
                <a:lnTo>
                  <a:pt x="7644383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232480" y="91175"/>
            <a:ext cx="6347713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06195">
              <a:lnSpc>
                <a:spcPts val="3290"/>
              </a:lnSpc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r>
              <a:rPr sz="2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8875141" y="6266059"/>
            <a:ext cx="203200" cy="306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z="1800" dirty="0">
                <a:latin typeface="Century Gothic"/>
                <a:cs typeface="Century Gothic"/>
              </a:rPr>
              <a:t>9</a:t>
            </a:fld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707" y="182752"/>
            <a:ext cx="727837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2.</a:t>
            </a:r>
            <a:r>
              <a:rPr sz="2800" spc="-15" dirty="0"/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sz="28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супозиторних</a:t>
            </a:r>
            <a:r>
              <a:rPr sz="2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36256" y="970724"/>
            <a:ext cx="1745614" cy="4117975"/>
            <a:chOff x="1036256" y="970724"/>
            <a:chExt cx="1745614" cy="4117975"/>
          </a:xfrm>
        </p:grpSpPr>
        <p:sp>
          <p:nvSpPr>
            <p:cNvPr id="4" name="object 4"/>
            <p:cNvSpPr/>
            <p:nvPr/>
          </p:nvSpPr>
          <p:spPr>
            <a:xfrm>
              <a:off x="1221486" y="1843277"/>
              <a:ext cx="257810" cy="3232150"/>
            </a:xfrm>
            <a:custGeom>
              <a:avLst/>
              <a:gdLst/>
              <a:ahLst/>
              <a:cxnLst/>
              <a:rect l="l" t="t" r="r" b="b"/>
              <a:pathLst>
                <a:path w="257809" h="3232150">
                  <a:moveTo>
                    <a:pt x="0" y="0"/>
                  </a:moveTo>
                  <a:lnTo>
                    <a:pt x="0" y="3232023"/>
                  </a:lnTo>
                  <a:lnTo>
                    <a:pt x="257809" y="3232023"/>
                  </a:lnTo>
                </a:path>
                <a:path w="257809" h="3232150">
                  <a:moveTo>
                    <a:pt x="0" y="0"/>
                  </a:moveTo>
                  <a:lnTo>
                    <a:pt x="0" y="2011426"/>
                  </a:lnTo>
                  <a:lnTo>
                    <a:pt x="257809" y="2011426"/>
                  </a:lnTo>
                </a:path>
                <a:path w="257809" h="3232150">
                  <a:moveTo>
                    <a:pt x="0" y="0"/>
                  </a:moveTo>
                  <a:lnTo>
                    <a:pt x="0" y="790829"/>
                  </a:lnTo>
                  <a:lnTo>
                    <a:pt x="257809" y="790829"/>
                  </a:lnTo>
                </a:path>
              </a:pathLst>
            </a:custGeom>
            <a:ln w="25908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9274" y="983741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1719072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1719072" y="859536"/>
                  </a:lnTo>
                  <a:lnTo>
                    <a:pt x="171907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9274" y="983741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0" y="859536"/>
                  </a:moveTo>
                  <a:lnTo>
                    <a:pt x="1719072" y="859536"/>
                  </a:lnTo>
                  <a:lnTo>
                    <a:pt x="1719072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11376" y="1286382"/>
            <a:ext cx="13931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За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походженням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66024" y="2191448"/>
            <a:ext cx="1745614" cy="885825"/>
            <a:chOff x="1466024" y="2191448"/>
            <a:chExt cx="1745614" cy="885825"/>
          </a:xfrm>
        </p:grpSpPr>
        <p:sp>
          <p:nvSpPr>
            <p:cNvPr id="9" name="object 9"/>
            <p:cNvSpPr/>
            <p:nvPr/>
          </p:nvSpPr>
          <p:spPr>
            <a:xfrm>
              <a:off x="1479041" y="2204465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1719072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1719072" y="859536"/>
                  </a:lnTo>
                  <a:lnTo>
                    <a:pt x="171907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79041" y="2204465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0" y="859536"/>
                  </a:moveTo>
                  <a:lnTo>
                    <a:pt x="1719072" y="859536"/>
                  </a:lnTo>
                  <a:lnTo>
                    <a:pt x="1719072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944751" y="2507361"/>
            <a:ext cx="787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"/>
                <a:cs typeface="Arial"/>
              </a:rPr>
              <a:t>Природні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466024" y="3412172"/>
            <a:ext cx="1745614" cy="885825"/>
            <a:chOff x="1466024" y="3412172"/>
            <a:chExt cx="1745614" cy="885825"/>
          </a:xfrm>
        </p:grpSpPr>
        <p:sp>
          <p:nvSpPr>
            <p:cNvPr id="13" name="object 13"/>
            <p:cNvSpPr/>
            <p:nvPr/>
          </p:nvSpPr>
          <p:spPr>
            <a:xfrm>
              <a:off x="1479041" y="3425189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1719072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1719072" y="859536"/>
                  </a:lnTo>
                  <a:lnTo>
                    <a:pt x="171907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79041" y="3425189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0" y="859536"/>
                  </a:moveTo>
                  <a:lnTo>
                    <a:pt x="1719072" y="859536"/>
                  </a:lnTo>
                  <a:lnTo>
                    <a:pt x="1719072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91741" y="3831716"/>
            <a:ext cx="16922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природної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сировини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466024" y="897572"/>
            <a:ext cx="6670675" cy="4620895"/>
            <a:chOff x="1466024" y="897572"/>
            <a:chExt cx="6670675" cy="4620895"/>
          </a:xfrm>
        </p:grpSpPr>
        <p:sp>
          <p:nvSpPr>
            <p:cNvPr id="17" name="object 17"/>
            <p:cNvSpPr/>
            <p:nvPr/>
          </p:nvSpPr>
          <p:spPr>
            <a:xfrm>
              <a:off x="1479041" y="4645913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1719072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1719072" y="859536"/>
                  </a:lnTo>
                  <a:lnTo>
                    <a:pt x="171907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79041" y="4645913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0" y="859536"/>
                  </a:moveTo>
                  <a:lnTo>
                    <a:pt x="1719072" y="859536"/>
                  </a:lnTo>
                  <a:lnTo>
                    <a:pt x="1719072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45146" y="1866138"/>
              <a:ext cx="287020" cy="2237105"/>
            </a:xfrm>
            <a:custGeom>
              <a:avLst/>
              <a:gdLst/>
              <a:ahLst/>
              <a:cxnLst/>
              <a:rect l="l" t="t" r="r" b="b"/>
              <a:pathLst>
                <a:path w="287020" h="2237104">
                  <a:moveTo>
                    <a:pt x="286765" y="0"/>
                  </a:moveTo>
                  <a:lnTo>
                    <a:pt x="286765" y="2236597"/>
                  </a:lnTo>
                  <a:lnTo>
                    <a:pt x="0" y="2236597"/>
                  </a:lnTo>
                </a:path>
                <a:path w="287020" h="2237104">
                  <a:moveTo>
                    <a:pt x="286765" y="0"/>
                  </a:moveTo>
                  <a:lnTo>
                    <a:pt x="286765" y="879348"/>
                  </a:lnTo>
                  <a:lnTo>
                    <a:pt x="0" y="879348"/>
                  </a:lnTo>
                </a:path>
              </a:pathLst>
            </a:custGeom>
            <a:ln w="25908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11061" y="910590"/>
              <a:ext cx="1912620" cy="955675"/>
            </a:xfrm>
            <a:custGeom>
              <a:avLst/>
              <a:gdLst/>
              <a:ahLst/>
              <a:cxnLst/>
              <a:rect l="l" t="t" r="r" b="b"/>
              <a:pathLst>
                <a:path w="1912620" h="955675">
                  <a:moveTo>
                    <a:pt x="1912619" y="0"/>
                  </a:moveTo>
                  <a:lnTo>
                    <a:pt x="0" y="0"/>
                  </a:lnTo>
                  <a:lnTo>
                    <a:pt x="0" y="955548"/>
                  </a:lnTo>
                  <a:lnTo>
                    <a:pt x="1912619" y="955548"/>
                  </a:lnTo>
                  <a:lnTo>
                    <a:pt x="191261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11061" y="910590"/>
              <a:ext cx="1912620" cy="955675"/>
            </a:xfrm>
            <a:custGeom>
              <a:avLst/>
              <a:gdLst/>
              <a:ahLst/>
              <a:cxnLst/>
              <a:rect l="l" t="t" r="r" b="b"/>
              <a:pathLst>
                <a:path w="1912620" h="955675">
                  <a:moveTo>
                    <a:pt x="0" y="955548"/>
                  </a:moveTo>
                  <a:lnTo>
                    <a:pt x="1912619" y="955548"/>
                  </a:lnTo>
                  <a:lnTo>
                    <a:pt x="1912619" y="0"/>
                  </a:lnTo>
                  <a:lnTo>
                    <a:pt x="0" y="0"/>
                  </a:lnTo>
                  <a:lnTo>
                    <a:pt x="0" y="95554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325615" y="898397"/>
            <a:ext cx="1685289" cy="96011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635" algn="ctr">
              <a:lnSpc>
                <a:spcPct val="96000"/>
              </a:lnSpc>
              <a:spcBef>
                <a:spcPts val="200"/>
              </a:spcBef>
            </a:pPr>
            <a:r>
              <a:rPr sz="2100" dirty="0">
                <a:latin typeface="Arial"/>
                <a:cs typeface="Arial"/>
              </a:rPr>
              <a:t>За ступенем </a:t>
            </a:r>
            <a:r>
              <a:rPr sz="2100" spc="5" dirty="0">
                <a:latin typeface="Arial"/>
                <a:cs typeface="Arial"/>
              </a:rPr>
              <a:t> </a:t>
            </a:r>
            <a:r>
              <a:rPr sz="2100" spc="-15" dirty="0">
                <a:latin typeface="Arial"/>
                <a:cs typeface="Arial"/>
              </a:rPr>
              <a:t>розчинності</a:t>
            </a:r>
            <a:r>
              <a:rPr sz="2100" spc="-6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у </a:t>
            </a:r>
            <a:r>
              <a:rPr sz="2100" spc="-56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воді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21032" y="2253932"/>
            <a:ext cx="1937385" cy="983615"/>
            <a:chOff x="5721032" y="2253932"/>
            <a:chExt cx="1937385" cy="983615"/>
          </a:xfrm>
        </p:grpSpPr>
        <p:sp>
          <p:nvSpPr>
            <p:cNvPr id="24" name="object 24"/>
            <p:cNvSpPr/>
            <p:nvPr/>
          </p:nvSpPr>
          <p:spPr>
            <a:xfrm>
              <a:off x="5734050" y="2266950"/>
              <a:ext cx="1911350" cy="957580"/>
            </a:xfrm>
            <a:custGeom>
              <a:avLst/>
              <a:gdLst/>
              <a:ahLst/>
              <a:cxnLst/>
              <a:rect l="l" t="t" r="r" b="b"/>
              <a:pathLst>
                <a:path w="1911350" h="957580">
                  <a:moveTo>
                    <a:pt x="1911096" y="0"/>
                  </a:moveTo>
                  <a:lnTo>
                    <a:pt x="0" y="0"/>
                  </a:lnTo>
                  <a:lnTo>
                    <a:pt x="0" y="957072"/>
                  </a:lnTo>
                  <a:lnTo>
                    <a:pt x="1911096" y="957072"/>
                  </a:lnTo>
                  <a:lnTo>
                    <a:pt x="19110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34050" y="2266950"/>
              <a:ext cx="1911350" cy="957580"/>
            </a:xfrm>
            <a:custGeom>
              <a:avLst/>
              <a:gdLst/>
              <a:ahLst/>
              <a:cxnLst/>
              <a:rect l="l" t="t" r="r" b="b"/>
              <a:pathLst>
                <a:path w="1911350" h="957580">
                  <a:moveTo>
                    <a:pt x="0" y="957072"/>
                  </a:moveTo>
                  <a:lnTo>
                    <a:pt x="1911096" y="957072"/>
                  </a:lnTo>
                  <a:lnTo>
                    <a:pt x="1911096" y="0"/>
                  </a:lnTo>
                  <a:lnTo>
                    <a:pt x="0" y="0"/>
                  </a:lnTo>
                  <a:lnTo>
                    <a:pt x="0" y="957072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986398" y="2562301"/>
            <a:ext cx="140906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latin typeface="Arial"/>
                <a:cs typeface="Arial"/>
              </a:rPr>
              <a:t>Гідрофобні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721032" y="3611816"/>
            <a:ext cx="1937385" cy="981710"/>
            <a:chOff x="5721032" y="3611816"/>
            <a:chExt cx="1937385" cy="981710"/>
          </a:xfrm>
        </p:grpSpPr>
        <p:sp>
          <p:nvSpPr>
            <p:cNvPr id="28" name="object 28"/>
            <p:cNvSpPr/>
            <p:nvPr/>
          </p:nvSpPr>
          <p:spPr>
            <a:xfrm>
              <a:off x="5734050" y="3624833"/>
              <a:ext cx="1911350" cy="955675"/>
            </a:xfrm>
            <a:custGeom>
              <a:avLst/>
              <a:gdLst/>
              <a:ahLst/>
              <a:cxnLst/>
              <a:rect l="l" t="t" r="r" b="b"/>
              <a:pathLst>
                <a:path w="1911350" h="955675">
                  <a:moveTo>
                    <a:pt x="1911096" y="0"/>
                  </a:moveTo>
                  <a:lnTo>
                    <a:pt x="0" y="0"/>
                  </a:lnTo>
                  <a:lnTo>
                    <a:pt x="0" y="955547"/>
                  </a:lnTo>
                  <a:lnTo>
                    <a:pt x="1911096" y="955547"/>
                  </a:lnTo>
                  <a:lnTo>
                    <a:pt x="19110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34050" y="3624833"/>
              <a:ext cx="1911350" cy="955675"/>
            </a:xfrm>
            <a:custGeom>
              <a:avLst/>
              <a:gdLst/>
              <a:ahLst/>
              <a:cxnLst/>
              <a:rect l="l" t="t" r="r" b="b"/>
              <a:pathLst>
                <a:path w="1911350" h="955675">
                  <a:moveTo>
                    <a:pt x="0" y="955547"/>
                  </a:moveTo>
                  <a:lnTo>
                    <a:pt x="1911096" y="955547"/>
                  </a:lnTo>
                  <a:lnTo>
                    <a:pt x="1911096" y="0"/>
                  </a:lnTo>
                  <a:lnTo>
                    <a:pt x="0" y="0"/>
                  </a:lnTo>
                  <a:lnTo>
                    <a:pt x="0" y="95554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958966" y="3920490"/>
            <a:ext cx="14630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Arial"/>
                <a:cs typeface="Arial"/>
              </a:rPr>
              <a:t>Гідрофільні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415093" y="2992945"/>
            <a:ext cx="2312670" cy="442595"/>
            <a:chOff x="3415093" y="2992945"/>
            <a:chExt cx="2312670" cy="442595"/>
          </a:xfrm>
        </p:grpSpPr>
        <p:sp>
          <p:nvSpPr>
            <p:cNvPr id="32" name="object 32"/>
            <p:cNvSpPr/>
            <p:nvPr/>
          </p:nvSpPr>
          <p:spPr>
            <a:xfrm>
              <a:off x="3419855" y="2997707"/>
              <a:ext cx="2303145" cy="433070"/>
            </a:xfrm>
            <a:custGeom>
              <a:avLst/>
              <a:gdLst/>
              <a:ahLst/>
              <a:cxnLst/>
              <a:rect l="l" t="t" r="r" b="b"/>
              <a:pathLst>
                <a:path w="2303145" h="433070">
                  <a:moveTo>
                    <a:pt x="2302764" y="0"/>
                  </a:moveTo>
                  <a:lnTo>
                    <a:pt x="0" y="0"/>
                  </a:lnTo>
                  <a:lnTo>
                    <a:pt x="0" y="432815"/>
                  </a:lnTo>
                  <a:lnTo>
                    <a:pt x="2302764" y="432815"/>
                  </a:lnTo>
                  <a:lnTo>
                    <a:pt x="2302764" y="0"/>
                  </a:lnTo>
                  <a:close/>
                </a:path>
              </a:pathLst>
            </a:custGeom>
            <a:solidFill>
              <a:srgbClr val="0099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19855" y="2997707"/>
              <a:ext cx="2303145" cy="433070"/>
            </a:xfrm>
            <a:custGeom>
              <a:avLst/>
              <a:gdLst/>
              <a:ahLst/>
              <a:cxnLst/>
              <a:rect l="l" t="t" r="r" b="b"/>
              <a:pathLst>
                <a:path w="2303145" h="433070">
                  <a:moveTo>
                    <a:pt x="0" y="432815"/>
                  </a:moveTo>
                  <a:lnTo>
                    <a:pt x="2302764" y="432815"/>
                  </a:lnTo>
                  <a:lnTo>
                    <a:pt x="2302764" y="0"/>
                  </a:lnTo>
                  <a:lnTo>
                    <a:pt x="0" y="0"/>
                  </a:lnTo>
                  <a:lnTo>
                    <a:pt x="0" y="4328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478025" y="3075558"/>
            <a:ext cx="3706495" cy="789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Arial"/>
                <a:cs typeface="Arial"/>
              </a:rPr>
              <a:t>Масло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какао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Продукти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переробки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198685" y="3645408"/>
            <a:ext cx="3178175" cy="2091689"/>
            <a:chOff x="3198685" y="3645408"/>
            <a:chExt cx="3178175" cy="2091689"/>
          </a:xfrm>
        </p:grpSpPr>
        <p:sp>
          <p:nvSpPr>
            <p:cNvPr id="36" name="object 36"/>
            <p:cNvSpPr/>
            <p:nvPr/>
          </p:nvSpPr>
          <p:spPr>
            <a:xfrm>
              <a:off x="3203448" y="5300472"/>
              <a:ext cx="3168650" cy="431800"/>
            </a:xfrm>
            <a:custGeom>
              <a:avLst/>
              <a:gdLst/>
              <a:ahLst/>
              <a:cxnLst/>
              <a:rect l="l" t="t" r="r" b="b"/>
              <a:pathLst>
                <a:path w="3168650" h="431800">
                  <a:moveTo>
                    <a:pt x="3168396" y="0"/>
                  </a:moveTo>
                  <a:lnTo>
                    <a:pt x="0" y="0"/>
                  </a:lnTo>
                  <a:lnTo>
                    <a:pt x="0" y="431291"/>
                  </a:lnTo>
                  <a:lnTo>
                    <a:pt x="3168396" y="431291"/>
                  </a:lnTo>
                  <a:lnTo>
                    <a:pt x="3168396" y="0"/>
                  </a:lnTo>
                  <a:close/>
                </a:path>
              </a:pathLst>
            </a:custGeom>
            <a:solidFill>
              <a:srgbClr val="009900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03448" y="5300472"/>
              <a:ext cx="3168650" cy="431800"/>
            </a:xfrm>
            <a:custGeom>
              <a:avLst/>
              <a:gdLst/>
              <a:ahLst/>
              <a:cxnLst/>
              <a:rect l="l" t="t" r="r" b="b"/>
              <a:pathLst>
                <a:path w="3168650" h="431800">
                  <a:moveTo>
                    <a:pt x="0" y="431291"/>
                  </a:moveTo>
                  <a:lnTo>
                    <a:pt x="3168396" y="431291"/>
                  </a:lnTo>
                  <a:lnTo>
                    <a:pt x="3168396" y="0"/>
                  </a:lnTo>
                  <a:lnTo>
                    <a:pt x="0" y="0"/>
                  </a:lnTo>
                  <a:lnTo>
                    <a:pt x="0" y="4312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7892" y="3645408"/>
              <a:ext cx="2057400" cy="1542288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868551" y="4949190"/>
            <a:ext cx="4408170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Синтетичні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marL="1442720">
              <a:lnSpc>
                <a:spcPct val="100000"/>
              </a:lnSpc>
              <a:spcBef>
                <a:spcPts val="5"/>
              </a:spcBef>
            </a:pPr>
            <a:r>
              <a:rPr sz="1600" i="1" spc="-10" dirty="0">
                <a:latin typeface="Arial"/>
                <a:cs typeface="Arial"/>
              </a:rPr>
              <a:t>Желатино-гліцеринова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5" dirty="0">
                <a:latin typeface="Arial"/>
                <a:cs typeface="Arial"/>
              </a:rPr>
              <a:t>основа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69615" y="976527"/>
            <a:ext cx="2519172" cy="1891283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8534400" y="6266059"/>
            <a:ext cx="543941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z="1800" dirty="0">
                <a:latin typeface="Century Gothic"/>
                <a:cs typeface="Century Gothic"/>
              </a:rPr>
              <a:t>10</a:t>
            </a:fld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28" y="0"/>
            <a:ext cx="6666471" cy="177621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97" y="1676400"/>
            <a:ext cx="6904704" cy="513519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28601" y="838200"/>
            <a:ext cx="761999" cy="15240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97709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-76200"/>
            <a:ext cx="5562600" cy="165920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565802"/>
            <a:ext cx="5410200" cy="31088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133600"/>
            <a:ext cx="3837039" cy="4572000"/>
          </a:xfrm>
          <a:prstGeom prst="rect">
            <a:avLst/>
          </a:prstGeom>
        </p:spPr>
      </p:pic>
      <p:sp>
        <p:nvSpPr>
          <p:cNvPr id="27" name="Выгнутая влево стрелка 26"/>
          <p:cNvSpPr/>
          <p:nvPr/>
        </p:nvSpPr>
        <p:spPr>
          <a:xfrm rot="2184181">
            <a:off x="1100161" y="-217018"/>
            <a:ext cx="874736" cy="194084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23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6324600" cy="6563266"/>
          </a:xfrm>
        </p:spPr>
      </p:pic>
    </p:spTree>
    <p:extLst>
      <p:ext uri="{BB962C8B-B14F-4D97-AF65-F5344CB8AC3E}">
        <p14:creationId xmlns:p14="http://schemas.microsoft.com/office/powerpoint/2010/main" val="1558250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863853"/>
            <a:ext cx="8304682" cy="287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3294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entury Gothic"/>
                <a:cs typeface="Century Gothic"/>
              </a:rPr>
              <a:t>Технологія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екстемпоральних</a:t>
            </a:r>
            <a:r>
              <a:rPr sz="2400" spc="-1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ректальних</a:t>
            </a:r>
            <a:r>
              <a:rPr sz="2400" spc="-3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та </a:t>
            </a:r>
            <a:r>
              <a:rPr sz="2400" spc="-65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вагінальних</a:t>
            </a:r>
            <a:r>
              <a:rPr sz="2400" spc="-4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супозиторіїв</a:t>
            </a:r>
            <a:r>
              <a:rPr sz="2400" spc="-2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залежить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spc="5" dirty="0">
                <a:latin typeface="Century Gothic"/>
                <a:cs typeface="Century Gothic"/>
              </a:rPr>
              <a:t>від:</a:t>
            </a:r>
            <a:endParaRPr sz="2400" dirty="0">
              <a:latin typeface="Century Gothic"/>
              <a:cs typeface="Century Gothic"/>
            </a:endParaRPr>
          </a:p>
          <a:p>
            <a:pPr marL="422275" indent="-410209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422275" algn="l"/>
                <a:tab pos="422909" algn="l"/>
              </a:tabLst>
            </a:pPr>
            <a:r>
              <a:rPr sz="2400" spc="-5" dirty="0">
                <a:latin typeface="Century Gothic"/>
                <a:cs typeface="Century Gothic"/>
              </a:rPr>
              <a:t>складу рецептурного</a:t>
            </a:r>
            <a:r>
              <a:rPr sz="240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пропису;</a:t>
            </a:r>
            <a:endParaRPr sz="2400" dirty="0">
              <a:latin typeface="Century Gothic"/>
              <a:cs typeface="Century Gothic"/>
            </a:endParaRPr>
          </a:p>
          <a:p>
            <a:pPr marL="12700" marR="512445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422275" algn="l"/>
                <a:tab pos="422909" algn="l"/>
              </a:tabLst>
            </a:pPr>
            <a:r>
              <a:rPr sz="2400" dirty="0">
                <a:latin typeface="Century Gothic"/>
                <a:cs typeface="Century Gothic"/>
              </a:rPr>
              <a:t>фізико-хімічних</a:t>
            </a:r>
            <a:r>
              <a:rPr sz="2400" spc="-8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властивостей</a:t>
            </a:r>
            <a:r>
              <a:rPr sz="2400" spc="-2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лікарських</a:t>
            </a:r>
            <a:r>
              <a:rPr sz="2400" spc="-6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та </a:t>
            </a:r>
            <a:r>
              <a:rPr sz="2400" spc="-65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допоміжних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речовин;</a:t>
            </a:r>
            <a:endParaRPr sz="2400" dirty="0">
              <a:latin typeface="Century Gothic"/>
              <a:cs typeface="Century Gothic"/>
            </a:endParaRPr>
          </a:p>
          <a:p>
            <a:pPr marL="422275" indent="-410209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422275" algn="l"/>
                <a:tab pos="422909" algn="l"/>
              </a:tabLst>
            </a:pPr>
            <a:r>
              <a:rPr sz="2400" dirty="0">
                <a:latin typeface="Century Gothic"/>
                <a:cs typeface="Century Gothic"/>
              </a:rPr>
              <a:t>сумісності</a:t>
            </a:r>
            <a:r>
              <a:rPr sz="2400" spc="-20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лікарських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та</a:t>
            </a:r>
            <a:r>
              <a:rPr sz="2400" spc="-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допоміжних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spc="-5" dirty="0">
                <a:latin typeface="Century Gothic"/>
                <a:cs typeface="Century Gothic"/>
              </a:rPr>
              <a:t>речовин;</a:t>
            </a:r>
            <a:endParaRPr sz="2400" dirty="0">
              <a:latin typeface="Century Gothic"/>
              <a:cs typeface="Century Gothic"/>
            </a:endParaRPr>
          </a:p>
          <a:p>
            <a:pPr marL="422275" indent="-410209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422275" algn="l"/>
                <a:tab pos="422909" algn="l"/>
              </a:tabLst>
            </a:pPr>
            <a:r>
              <a:rPr sz="2400" dirty="0">
                <a:latin typeface="Century Gothic"/>
                <a:cs typeface="Century Gothic"/>
              </a:rPr>
              <a:t>методу</a:t>
            </a:r>
            <a:r>
              <a:rPr sz="2400" spc="-2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виготовлення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супозиторіїв.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6408" y="351536"/>
            <a:ext cx="74218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3.</a:t>
            </a:r>
            <a:r>
              <a:rPr sz="2800" spc="-10" dirty="0"/>
              <a:t> Загальні</a:t>
            </a:r>
            <a:r>
              <a:rPr sz="2800" spc="35" dirty="0"/>
              <a:t> </a:t>
            </a:r>
            <a:r>
              <a:rPr sz="2800" spc="-10" dirty="0"/>
              <a:t>питання</a:t>
            </a:r>
            <a:r>
              <a:rPr sz="2800" spc="30" dirty="0"/>
              <a:t> </a:t>
            </a:r>
            <a:r>
              <a:rPr sz="2800" spc="-5" dirty="0"/>
              <a:t>технології</a:t>
            </a:r>
            <a:r>
              <a:rPr sz="2800" spc="30" dirty="0"/>
              <a:t> </a:t>
            </a:r>
            <a:r>
              <a:rPr sz="2800" spc="-5" dirty="0"/>
              <a:t>супозиторіїв</a:t>
            </a:r>
            <a:endParaRPr sz="28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4084073"/>
            <a:ext cx="4281357" cy="27553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1" y="4084073"/>
            <a:ext cx="4171752" cy="256437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9832" y="638936"/>
            <a:ext cx="74218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3.</a:t>
            </a:r>
            <a:r>
              <a:rPr sz="2800" spc="-10" dirty="0"/>
              <a:t> Загальні</a:t>
            </a:r>
            <a:r>
              <a:rPr sz="2800" spc="35" dirty="0"/>
              <a:t> </a:t>
            </a:r>
            <a:r>
              <a:rPr sz="2800" spc="-10" dirty="0"/>
              <a:t>питання</a:t>
            </a:r>
            <a:r>
              <a:rPr sz="2800" spc="30" dirty="0"/>
              <a:t> </a:t>
            </a:r>
            <a:r>
              <a:rPr sz="2800" spc="-5" dirty="0"/>
              <a:t>технології</a:t>
            </a:r>
            <a:r>
              <a:rPr sz="2800" spc="30" dirty="0"/>
              <a:t> </a:t>
            </a:r>
            <a:r>
              <a:rPr sz="2800" spc="-5" dirty="0"/>
              <a:t>супозиторіїв</a:t>
            </a:r>
            <a:endParaRPr sz="2800"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125217" y="3861053"/>
            <a:ext cx="6553200" cy="2016760"/>
          </a:xfrm>
          <a:prstGeom prst="rect">
            <a:avLst/>
          </a:prstGeom>
          <a:solidFill>
            <a:srgbClr val="FFFFCC">
              <a:alpha val="38822"/>
            </a:srgbClr>
          </a:solidFill>
          <a:ln w="19811">
            <a:solidFill>
              <a:srgbClr val="8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306070" marR="292735" indent="-8890" algn="ctr">
              <a:lnSpc>
                <a:spcPct val="90000"/>
              </a:lnSpc>
              <a:spcBef>
                <a:spcPts val="320"/>
              </a:spcBef>
            </a:pPr>
            <a:r>
              <a:rPr sz="2300" dirty="0">
                <a:latin typeface="Century Gothic"/>
                <a:cs typeface="Century Gothic"/>
              </a:rPr>
              <a:t>Використання того чи іншого методу </a:t>
            </a:r>
            <a:r>
              <a:rPr sz="2300" spc="5" dirty="0">
                <a:latin typeface="Century Gothic"/>
                <a:cs typeface="Century Gothic"/>
              </a:rPr>
              <a:t> </a:t>
            </a:r>
            <a:r>
              <a:rPr sz="2300" dirty="0">
                <a:latin typeface="Century Gothic"/>
                <a:cs typeface="Century Gothic"/>
              </a:rPr>
              <a:t>залежить від властивостей обраної </a:t>
            </a:r>
            <a:r>
              <a:rPr sz="2300" spc="5" dirty="0">
                <a:latin typeface="Century Gothic"/>
                <a:cs typeface="Century Gothic"/>
              </a:rPr>
              <a:t> </a:t>
            </a:r>
            <a:r>
              <a:rPr sz="2300" dirty="0">
                <a:latin typeface="Century Gothic"/>
                <a:cs typeface="Century Gothic"/>
              </a:rPr>
              <a:t>супозиторної основи, </a:t>
            </a:r>
            <a:r>
              <a:rPr sz="2300" spc="-5" dirty="0">
                <a:latin typeface="Century Gothic"/>
                <a:cs typeface="Century Gothic"/>
              </a:rPr>
              <a:t>її здатності </a:t>
            </a:r>
            <a:r>
              <a:rPr sz="2300" dirty="0">
                <a:latin typeface="Century Gothic"/>
                <a:cs typeface="Century Gothic"/>
              </a:rPr>
              <a:t> утворювати </a:t>
            </a:r>
            <a:r>
              <a:rPr sz="2300" spc="-5" dirty="0">
                <a:latin typeface="Century Gothic"/>
                <a:cs typeface="Century Gothic"/>
              </a:rPr>
              <a:t>пластичні </a:t>
            </a:r>
            <a:r>
              <a:rPr sz="2300" dirty="0">
                <a:latin typeface="Century Gothic"/>
                <a:cs typeface="Century Gothic"/>
              </a:rPr>
              <a:t>маси, швидкості </a:t>
            </a:r>
            <a:r>
              <a:rPr sz="2300" spc="5" dirty="0">
                <a:latin typeface="Century Gothic"/>
                <a:cs typeface="Century Gothic"/>
              </a:rPr>
              <a:t> </a:t>
            </a:r>
            <a:r>
              <a:rPr sz="2300" dirty="0">
                <a:latin typeface="Century Gothic"/>
                <a:cs typeface="Century Gothic"/>
              </a:rPr>
              <a:t>застигання після </a:t>
            </a:r>
            <a:r>
              <a:rPr sz="2300" spc="-5" dirty="0">
                <a:latin typeface="Century Gothic"/>
                <a:cs typeface="Century Gothic"/>
              </a:rPr>
              <a:t>розплавлення, </a:t>
            </a:r>
            <a:r>
              <a:rPr sz="2300" dirty="0">
                <a:latin typeface="Century Gothic"/>
                <a:cs typeface="Century Gothic"/>
              </a:rPr>
              <a:t>текучості </a:t>
            </a:r>
            <a:r>
              <a:rPr sz="2300" spc="-625" dirty="0">
                <a:latin typeface="Century Gothic"/>
                <a:cs typeface="Century Gothic"/>
              </a:rPr>
              <a:t> </a:t>
            </a:r>
            <a:r>
              <a:rPr sz="2300" dirty="0">
                <a:latin typeface="Century Gothic"/>
                <a:cs typeface="Century Gothic"/>
              </a:rPr>
              <a:t>під</a:t>
            </a:r>
            <a:r>
              <a:rPr sz="2300" spc="-20" dirty="0">
                <a:latin typeface="Century Gothic"/>
                <a:cs typeface="Century Gothic"/>
              </a:rPr>
              <a:t> </a:t>
            </a:r>
            <a:r>
              <a:rPr sz="2300" dirty="0">
                <a:latin typeface="Century Gothic"/>
                <a:cs typeface="Century Gothic"/>
              </a:rPr>
              <a:t>тиском.</a:t>
            </a:r>
            <a:endParaRPr sz="23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630" y="1558289"/>
            <a:ext cx="2232660" cy="172669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7200" y="1558289"/>
            <a:ext cx="2227580" cy="1727200"/>
          </a:xfrm>
          <a:prstGeom prst="rect">
            <a:avLst/>
          </a:prstGeom>
          <a:ln w="19812">
            <a:solidFill>
              <a:srgbClr val="FF0000"/>
            </a:solidFill>
          </a:ln>
        </p:spPr>
        <p:txBody>
          <a:bodyPr vert="horz" wrap="square" lIns="0" tIns="294640" rIns="0" bIns="0" rtlCol="0">
            <a:spAutoFit/>
          </a:bodyPr>
          <a:lstStyle/>
          <a:p>
            <a:pPr marL="26670" algn="ctr">
              <a:lnSpc>
                <a:spcPct val="100000"/>
              </a:lnSpc>
              <a:spcBef>
                <a:spcPts val="2320"/>
              </a:spcBef>
            </a:pP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Методи</a:t>
            </a:r>
            <a:endParaRPr sz="2400">
              <a:latin typeface="Cambria"/>
              <a:cs typeface="Cambria"/>
            </a:endParaRPr>
          </a:p>
          <a:p>
            <a:pPr marL="148590" marR="114300" algn="ctr">
              <a:lnSpc>
                <a:spcPct val="100000"/>
              </a:lnSpc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при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г</a:t>
            </a:r>
            <a:r>
              <a:rPr sz="2400" u="heavy" spc="-4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о</a:t>
            </a:r>
            <a:r>
              <a:rPr sz="2400" u="heavy" spc="1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т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у</a:t>
            </a:r>
            <a:r>
              <a:rPr sz="2400" u="heavy" spc="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в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а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ння 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супозиторіїв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8990" y="1629917"/>
            <a:ext cx="1583436" cy="7924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348990" y="1629917"/>
            <a:ext cx="1583690" cy="792480"/>
          </a:xfrm>
          <a:prstGeom prst="rect">
            <a:avLst/>
          </a:prstGeom>
          <a:ln w="28955">
            <a:solidFill>
              <a:srgbClr val="FF0000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5"/>
              </a:spcBef>
            </a:pPr>
            <a:r>
              <a:rPr sz="1800" i="1" spc="-20" dirty="0">
                <a:latin typeface="Arial"/>
                <a:cs typeface="Arial"/>
              </a:rPr>
              <a:t>метод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i="1" spc="-20" dirty="0">
                <a:latin typeface="Arial"/>
                <a:cs typeface="Arial"/>
              </a:rPr>
              <a:t>викачування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5421" y="2350770"/>
            <a:ext cx="1583435" cy="79095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805421" y="2350770"/>
            <a:ext cx="1583690" cy="791210"/>
          </a:xfrm>
          <a:prstGeom prst="rect">
            <a:avLst/>
          </a:prstGeom>
          <a:ln w="28955">
            <a:solidFill>
              <a:srgbClr val="FF0000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182880" marR="174625" indent="248285">
              <a:lnSpc>
                <a:spcPct val="100000"/>
              </a:lnSpc>
              <a:spcBef>
                <a:spcPts val="905"/>
              </a:spcBef>
            </a:pPr>
            <a:r>
              <a:rPr sz="1800" i="1" spc="-15" dirty="0">
                <a:latin typeface="Arial"/>
                <a:cs typeface="Arial"/>
              </a:rPr>
              <a:t>метод 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п</a:t>
            </a:r>
            <a:r>
              <a:rPr sz="1800" i="1" spc="-5" dirty="0">
                <a:latin typeface="Arial"/>
                <a:cs typeface="Arial"/>
              </a:rPr>
              <a:t>р</a:t>
            </a:r>
            <a:r>
              <a:rPr sz="1800" i="1" spc="-35" dirty="0">
                <a:latin typeface="Arial"/>
                <a:cs typeface="Arial"/>
              </a:rPr>
              <a:t>е</a:t>
            </a:r>
            <a:r>
              <a:rPr sz="1800" i="1" spc="-25" dirty="0">
                <a:latin typeface="Arial"/>
                <a:cs typeface="Arial"/>
              </a:rPr>
              <a:t>с</a:t>
            </a:r>
            <a:r>
              <a:rPr sz="1800" i="1" dirty="0">
                <a:latin typeface="Arial"/>
                <a:cs typeface="Arial"/>
              </a:rPr>
              <a:t>у</a:t>
            </a:r>
            <a:r>
              <a:rPr sz="1800" i="1" spc="-40" dirty="0">
                <a:latin typeface="Arial"/>
                <a:cs typeface="Arial"/>
              </a:rPr>
              <a:t>в</a:t>
            </a:r>
            <a:r>
              <a:rPr sz="1800" i="1" spc="-5" dirty="0">
                <a:latin typeface="Arial"/>
                <a:cs typeface="Arial"/>
              </a:rPr>
              <a:t>ан</a:t>
            </a:r>
            <a:r>
              <a:rPr sz="1800" i="1" spc="5" dirty="0">
                <a:latin typeface="Arial"/>
                <a:cs typeface="Arial"/>
              </a:rPr>
              <a:t>н</a:t>
            </a:r>
            <a:r>
              <a:rPr sz="1800" i="1" dirty="0">
                <a:latin typeface="Arial"/>
                <a:cs typeface="Arial"/>
              </a:rPr>
              <a:t>я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7205" y="1989582"/>
            <a:ext cx="1584959" cy="7924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077205" y="1989582"/>
            <a:ext cx="1584960" cy="792480"/>
          </a:xfrm>
          <a:prstGeom prst="rect">
            <a:avLst/>
          </a:prstGeom>
          <a:ln w="28955">
            <a:solidFill>
              <a:srgbClr val="FF000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1800" i="1" spc="-15" dirty="0">
                <a:latin typeface="Arial"/>
                <a:cs typeface="Arial"/>
              </a:rPr>
              <a:t>метод</a:t>
            </a:r>
            <a:endParaRPr sz="18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800" i="1" spc="-10" dirty="0">
                <a:latin typeface="Arial"/>
                <a:cs typeface="Arial"/>
              </a:rPr>
              <a:t>виливання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344" y="4197096"/>
            <a:ext cx="1549145" cy="1264158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701290" y="2162555"/>
            <a:ext cx="4104640" cy="806450"/>
          </a:xfrm>
          <a:custGeom>
            <a:avLst/>
            <a:gdLst/>
            <a:ahLst/>
            <a:cxnLst/>
            <a:rect l="l" t="t" r="r" b="b"/>
            <a:pathLst>
              <a:path w="4104640" h="806450">
                <a:moveTo>
                  <a:pt x="647700" y="43434"/>
                </a:moveTo>
                <a:lnTo>
                  <a:pt x="618744" y="28956"/>
                </a:lnTo>
                <a:lnTo>
                  <a:pt x="560832" y="0"/>
                </a:lnTo>
                <a:lnTo>
                  <a:pt x="560832" y="28956"/>
                </a:lnTo>
                <a:lnTo>
                  <a:pt x="0" y="28956"/>
                </a:lnTo>
                <a:lnTo>
                  <a:pt x="0" y="57912"/>
                </a:lnTo>
                <a:lnTo>
                  <a:pt x="560832" y="57912"/>
                </a:lnTo>
                <a:lnTo>
                  <a:pt x="560832" y="86868"/>
                </a:lnTo>
                <a:lnTo>
                  <a:pt x="618744" y="57912"/>
                </a:lnTo>
                <a:lnTo>
                  <a:pt x="647700" y="43434"/>
                </a:lnTo>
                <a:close/>
              </a:path>
              <a:path w="4104640" h="806450">
                <a:moveTo>
                  <a:pt x="2375916" y="403098"/>
                </a:moveTo>
                <a:lnTo>
                  <a:pt x="2346960" y="388620"/>
                </a:lnTo>
                <a:lnTo>
                  <a:pt x="2289048" y="359664"/>
                </a:lnTo>
                <a:lnTo>
                  <a:pt x="2289048" y="388620"/>
                </a:lnTo>
                <a:lnTo>
                  <a:pt x="0" y="388620"/>
                </a:lnTo>
                <a:lnTo>
                  <a:pt x="0" y="417576"/>
                </a:lnTo>
                <a:lnTo>
                  <a:pt x="2289048" y="417576"/>
                </a:lnTo>
                <a:lnTo>
                  <a:pt x="2289048" y="446532"/>
                </a:lnTo>
                <a:lnTo>
                  <a:pt x="2346947" y="417576"/>
                </a:lnTo>
                <a:lnTo>
                  <a:pt x="2375916" y="403098"/>
                </a:lnTo>
                <a:close/>
              </a:path>
              <a:path w="4104640" h="806450">
                <a:moveTo>
                  <a:pt x="4104132" y="762762"/>
                </a:moveTo>
                <a:lnTo>
                  <a:pt x="4075176" y="748284"/>
                </a:lnTo>
                <a:lnTo>
                  <a:pt x="4017264" y="719328"/>
                </a:lnTo>
                <a:lnTo>
                  <a:pt x="4017264" y="748284"/>
                </a:lnTo>
                <a:lnTo>
                  <a:pt x="0" y="748284"/>
                </a:lnTo>
                <a:lnTo>
                  <a:pt x="0" y="777240"/>
                </a:lnTo>
                <a:lnTo>
                  <a:pt x="4017264" y="777240"/>
                </a:lnTo>
                <a:lnTo>
                  <a:pt x="4017264" y="806196"/>
                </a:lnTo>
                <a:lnTo>
                  <a:pt x="4075163" y="777240"/>
                </a:lnTo>
                <a:lnTo>
                  <a:pt x="4104132" y="762762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904" y="333756"/>
            <a:ext cx="8147684" cy="490855"/>
          </a:xfrm>
          <a:prstGeom prst="rect">
            <a:avLst/>
          </a:prstGeom>
          <a:solidFill>
            <a:srgbClr val="FFFFCC"/>
          </a:solidFill>
        </p:spPr>
        <p:txBody>
          <a:bodyPr vert="horz" wrap="square" lIns="0" tIns="70485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555"/>
              </a:spcBef>
            </a:pPr>
            <a:r>
              <a:rPr sz="2200" spc="-5" dirty="0"/>
              <a:t>4.</a:t>
            </a:r>
            <a:r>
              <a:rPr sz="2200" spc="15" dirty="0"/>
              <a:t> </a:t>
            </a:r>
            <a:r>
              <a:rPr sz="2200" spc="-5" dirty="0"/>
              <a:t>Блок-схема</a:t>
            </a:r>
            <a:r>
              <a:rPr sz="2200" spc="15" dirty="0"/>
              <a:t> </a:t>
            </a:r>
            <a:r>
              <a:rPr sz="2200" spc="-5" dirty="0"/>
              <a:t>технології</a:t>
            </a:r>
            <a:r>
              <a:rPr sz="2200" dirty="0"/>
              <a:t> </a:t>
            </a:r>
            <a:r>
              <a:rPr sz="2200" spc="-5" dirty="0"/>
              <a:t>та</a:t>
            </a:r>
            <a:r>
              <a:rPr sz="2200" spc="-10" dirty="0"/>
              <a:t> </a:t>
            </a:r>
            <a:r>
              <a:rPr sz="2200" spc="-5" dirty="0"/>
              <a:t>контролю</a:t>
            </a:r>
            <a:r>
              <a:rPr sz="2200" spc="15" dirty="0"/>
              <a:t> </a:t>
            </a:r>
            <a:r>
              <a:rPr sz="2200" spc="-5" dirty="0"/>
              <a:t>якості</a:t>
            </a:r>
            <a:r>
              <a:rPr sz="2200" spc="5" dirty="0"/>
              <a:t> </a:t>
            </a:r>
            <a:r>
              <a:rPr sz="2200" spc="-10" dirty="0"/>
              <a:t>супозиторіїв</a:t>
            </a:r>
            <a:endParaRPr sz="220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2609088" y="963167"/>
            <a:ext cx="5080000" cy="2917190"/>
            <a:chOff x="2609088" y="963167"/>
            <a:chExt cx="5080000" cy="2917190"/>
          </a:xfrm>
        </p:grpSpPr>
        <p:sp>
          <p:nvSpPr>
            <p:cNvPr id="4" name="object 4"/>
            <p:cNvSpPr/>
            <p:nvPr/>
          </p:nvSpPr>
          <p:spPr>
            <a:xfrm>
              <a:off x="5148833" y="1376933"/>
              <a:ext cx="0" cy="1621790"/>
            </a:xfrm>
            <a:custGeom>
              <a:avLst/>
              <a:gdLst/>
              <a:ahLst/>
              <a:cxnLst/>
              <a:rect l="l" t="t" r="r" b="b"/>
              <a:pathLst>
                <a:path h="1621789">
                  <a:moveTo>
                    <a:pt x="0" y="1389888"/>
                  </a:moveTo>
                  <a:lnTo>
                    <a:pt x="0" y="1621536"/>
                  </a:lnTo>
                </a:path>
                <a:path h="1621789">
                  <a:moveTo>
                    <a:pt x="0" y="0"/>
                  </a:moveTo>
                  <a:lnTo>
                    <a:pt x="0" y="252984"/>
                  </a:lnTo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1622" y="982217"/>
              <a:ext cx="4155948" cy="3947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071622" y="982217"/>
              <a:ext cx="4156075" cy="394970"/>
            </a:xfrm>
            <a:custGeom>
              <a:avLst/>
              <a:gdLst/>
              <a:ahLst/>
              <a:cxnLst/>
              <a:rect l="l" t="t" r="r" b="b"/>
              <a:pathLst>
                <a:path w="4156075" h="394969">
                  <a:moveTo>
                    <a:pt x="0" y="394715"/>
                  </a:moveTo>
                  <a:lnTo>
                    <a:pt x="4155948" y="394715"/>
                  </a:lnTo>
                  <a:lnTo>
                    <a:pt x="4155948" y="0"/>
                  </a:lnTo>
                  <a:lnTo>
                    <a:pt x="0" y="0"/>
                  </a:lnTo>
                  <a:lnTo>
                    <a:pt x="0" y="394715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8138" y="1629917"/>
              <a:ext cx="5041392" cy="11369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628138" y="1629917"/>
              <a:ext cx="5041900" cy="1137285"/>
            </a:xfrm>
            <a:custGeom>
              <a:avLst/>
              <a:gdLst/>
              <a:ahLst/>
              <a:cxnLst/>
              <a:rect l="l" t="t" r="r" b="b"/>
              <a:pathLst>
                <a:path w="5041900" h="1137285">
                  <a:moveTo>
                    <a:pt x="0" y="1136903"/>
                  </a:moveTo>
                  <a:lnTo>
                    <a:pt x="5041392" y="1136903"/>
                  </a:lnTo>
                  <a:lnTo>
                    <a:pt x="5041392" y="0"/>
                  </a:lnTo>
                  <a:lnTo>
                    <a:pt x="0" y="0"/>
                  </a:lnTo>
                  <a:lnTo>
                    <a:pt x="0" y="1136903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48833" y="3640073"/>
              <a:ext cx="0" cy="220979"/>
            </a:xfrm>
            <a:custGeom>
              <a:avLst/>
              <a:gdLst/>
              <a:ahLst/>
              <a:cxnLst/>
              <a:rect l="l" t="t" r="r" b="b"/>
              <a:pathLst>
                <a:path h="220979">
                  <a:moveTo>
                    <a:pt x="0" y="0"/>
                  </a:moveTo>
                  <a:lnTo>
                    <a:pt x="0" y="220980"/>
                  </a:lnTo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15514" y="1008379"/>
            <a:ext cx="4876800" cy="1729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Рецептурний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пропис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Tahoma"/>
              <a:cs typeface="Tahoma"/>
            </a:endParaRPr>
          </a:p>
          <a:p>
            <a:pPr marR="3810" algn="ctr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Перевірка </a:t>
            </a:r>
            <a:r>
              <a:rPr sz="1800" spc="-10" dirty="0">
                <a:latin typeface="Tahoma"/>
                <a:cs typeface="Tahoma"/>
              </a:rPr>
              <a:t>вірності:</a:t>
            </a:r>
            <a:endParaRPr sz="1800">
              <a:latin typeface="Tahoma"/>
              <a:cs typeface="Tahoma"/>
            </a:endParaRPr>
          </a:p>
          <a:p>
            <a:pPr marL="12065" marR="5080" indent="-11430" algn="ctr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оформлення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рецептурного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бланку, 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виписування та сумісності інгредієнтів, доз та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норми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відпуску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лікарських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засобів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21735" y="2979420"/>
            <a:ext cx="3854450" cy="680085"/>
            <a:chOff x="3221735" y="2979420"/>
            <a:chExt cx="3854450" cy="68008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0785" y="2998470"/>
              <a:ext cx="3816096" cy="64160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240785" y="2998470"/>
              <a:ext cx="3816350" cy="641985"/>
            </a:xfrm>
            <a:custGeom>
              <a:avLst/>
              <a:gdLst/>
              <a:ahLst/>
              <a:cxnLst/>
              <a:rect l="l" t="t" r="r" b="b"/>
              <a:pathLst>
                <a:path w="3816350" h="641985">
                  <a:moveTo>
                    <a:pt x="0" y="641603"/>
                  </a:moveTo>
                  <a:lnTo>
                    <a:pt x="3816096" y="641603"/>
                  </a:lnTo>
                  <a:lnTo>
                    <a:pt x="3816096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266059" y="2956305"/>
            <a:ext cx="3763010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0">
              <a:lnSpc>
                <a:spcPct val="11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Розрахунок кількості лікарських </a:t>
            </a:r>
            <a:r>
              <a:rPr sz="1800" dirty="0">
                <a:latin typeface="Tahoma"/>
                <a:cs typeface="Tahoma"/>
              </a:rPr>
              <a:t>та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допоміжних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речовин,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підбір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основи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066788" y="4335779"/>
            <a:ext cx="1702435" cy="680085"/>
            <a:chOff x="7066788" y="4335779"/>
            <a:chExt cx="1702435" cy="68008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5838" y="4354829"/>
              <a:ext cx="1664207" cy="64160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85838" y="4354829"/>
              <a:ext cx="1664335" cy="641985"/>
            </a:xfrm>
            <a:custGeom>
              <a:avLst/>
              <a:gdLst/>
              <a:ahLst/>
              <a:cxnLst/>
              <a:rect l="l" t="t" r="r" b="b"/>
              <a:pathLst>
                <a:path w="1664334" h="641985">
                  <a:moveTo>
                    <a:pt x="0" y="641604"/>
                  </a:moveTo>
                  <a:lnTo>
                    <a:pt x="1664207" y="641604"/>
                  </a:lnTo>
                  <a:lnTo>
                    <a:pt x="1664207" y="0"/>
                  </a:lnTo>
                  <a:lnTo>
                    <a:pt x="0" y="0"/>
                  </a:lnTo>
                  <a:lnTo>
                    <a:pt x="0" y="641604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329678" y="4313935"/>
            <a:ext cx="1176655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 marR="5080" indent="-94615">
              <a:lnSpc>
                <a:spcPct val="11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Письмов</a:t>
            </a:r>
            <a:r>
              <a:rPr sz="1800" spc="5" dirty="0">
                <a:latin typeface="Tahoma"/>
                <a:cs typeface="Tahoma"/>
              </a:rPr>
              <a:t>и</a:t>
            </a:r>
            <a:r>
              <a:rPr sz="1800" dirty="0">
                <a:latin typeface="Tahoma"/>
                <a:cs typeface="Tahoma"/>
              </a:rPr>
              <a:t>й  </a:t>
            </a:r>
            <a:r>
              <a:rPr sz="1800" spc="-5" dirty="0">
                <a:latin typeface="Tahoma"/>
                <a:cs typeface="Tahoma"/>
              </a:rPr>
              <a:t>контроль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61544" y="2834639"/>
            <a:ext cx="6943725" cy="1811020"/>
            <a:chOff x="161544" y="2834639"/>
            <a:chExt cx="6943725" cy="181102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594" y="2853689"/>
              <a:ext cx="2497836" cy="124510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80594" y="2853689"/>
              <a:ext cx="2498090" cy="1245235"/>
            </a:xfrm>
            <a:custGeom>
              <a:avLst/>
              <a:gdLst/>
              <a:ahLst/>
              <a:cxnLst/>
              <a:rect l="l" t="t" r="r" b="b"/>
              <a:pathLst>
                <a:path w="2498090" h="1245235">
                  <a:moveTo>
                    <a:pt x="0" y="1245108"/>
                  </a:moveTo>
                  <a:lnTo>
                    <a:pt x="2497836" y="1245108"/>
                  </a:lnTo>
                  <a:lnTo>
                    <a:pt x="2497836" y="0"/>
                  </a:lnTo>
                  <a:lnTo>
                    <a:pt x="0" y="0"/>
                  </a:lnTo>
                  <a:lnTo>
                    <a:pt x="0" y="1245108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974586" y="4626101"/>
              <a:ext cx="111760" cy="0"/>
            </a:xfrm>
            <a:custGeom>
              <a:avLst/>
              <a:gdLst/>
              <a:ahLst/>
              <a:cxnLst/>
              <a:rect l="l" t="t" r="r" b="b"/>
              <a:pathLst>
                <a:path w="111759">
                  <a:moveTo>
                    <a:pt x="0" y="0"/>
                  </a:moveTo>
                  <a:lnTo>
                    <a:pt x="111251" y="0"/>
                  </a:lnTo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03987" y="2839339"/>
            <a:ext cx="2250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Санітарна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підготовка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6827" y="3141090"/>
            <a:ext cx="2523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персоналу,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приміщення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2315" y="3442842"/>
            <a:ext cx="1572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/>
                <a:cs typeface="Tahoma"/>
              </a:rPr>
              <a:t>та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обладнання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33172" y="4347971"/>
            <a:ext cx="2508885" cy="1583690"/>
            <a:chOff x="233172" y="4347971"/>
            <a:chExt cx="2508885" cy="1583690"/>
          </a:xfrm>
        </p:grpSpPr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2222" y="4367021"/>
              <a:ext cx="2470404" cy="154533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52222" y="4367021"/>
              <a:ext cx="2470785" cy="1545590"/>
            </a:xfrm>
            <a:custGeom>
              <a:avLst/>
              <a:gdLst/>
              <a:ahLst/>
              <a:cxnLst/>
              <a:rect l="l" t="t" r="r" b="b"/>
              <a:pathLst>
                <a:path w="2470785" h="1545589">
                  <a:moveTo>
                    <a:pt x="0" y="1545336"/>
                  </a:moveTo>
                  <a:lnTo>
                    <a:pt x="2470404" y="1545336"/>
                  </a:lnTo>
                  <a:lnTo>
                    <a:pt x="2470404" y="0"/>
                  </a:lnTo>
                  <a:lnTo>
                    <a:pt x="0" y="0"/>
                  </a:lnTo>
                  <a:lnTo>
                    <a:pt x="0" y="1545336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82930" y="4325238"/>
            <a:ext cx="2207260" cy="153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5305" marR="527685" algn="ctr">
              <a:lnSpc>
                <a:spcPct val="11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П</a:t>
            </a:r>
            <a:r>
              <a:rPr sz="1800" spc="-10" dirty="0">
                <a:latin typeface="Tahoma"/>
                <a:cs typeface="Tahoma"/>
              </a:rPr>
              <a:t>і</a:t>
            </a:r>
            <a:r>
              <a:rPr sz="1800" spc="-5" dirty="0">
                <a:latin typeface="Tahoma"/>
                <a:cs typeface="Tahoma"/>
              </a:rPr>
              <a:t>дго</a:t>
            </a:r>
            <a:r>
              <a:rPr sz="1800" spc="-10" dirty="0">
                <a:latin typeface="Tahoma"/>
                <a:cs typeface="Tahoma"/>
              </a:rPr>
              <a:t>т</a:t>
            </a:r>
            <a:r>
              <a:rPr sz="1800" dirty="0">
                <a:latin typeface="Tahoma"/>
                <a:cs typeface="Tahoma"/>
              </a:rPr>
              <a:t>овка  ЛРС,</a:t>
            </a:r>
            <a:endParaRPr sz="1800">
              <a:latin typeface="Tahoma"/>
              <a:cs typeface="Tahoma"/>
            </a:endParaRPr>
          </a:p>
          <a:p>
            <a:pPr marL="396240" marR="387985" indent="-1270" algn="ctr">
              <a:lnSpc>
                <a:spcPct val="110000"/>
              </a:lnSpc>
            </a:pPr>
            <a:r>
              <a:rPr sz="1800" spc="-5" dirty="0">
                <a:latin typeface="Tahoma"/>
                <a:cs typeface="Tahoma"/>
              </a:rPr>
              <a:t>матеріалів, 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лікарських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та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latin typeface="Tahoma"/>
                <a:cs typeface="Tahoma"/>
              </a:rPr>
              <a:t>допоміжних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речовин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657855" y="3649979"/>
            <a:ext cx="4335780" cy="2529840"/>
            <a:chOff x="2657855" y="3649979"/>
            <a:chExt cx="4335780" cy="2529840"/>
          </a:xfrm>
        </p:grpSpPr>
        <p:sp>
          <p:nvSpPr>
            <p:cNvPr id="31" name="object 31"/>
            <p:cNvSpPr/>
            <p:nvPr/>
          </p:nvSpPr>
          <p:spPr>
            <a:xfrm>
              <a:off x="2676905" y="3669029"/>
              <a:ext cx="646430" cy="1274445"/>
            </a:xfrm>
            <a:custGeom>
              <a:avLst/>
              <a:gdLst/>
              <a:ahLst/>
              <a:cxnLst/>
              <a:rect l="l" t="t" r="r" b="b"/>
              <a:pathLst>
                <a:path w="646429" h="1274445">
                  <a:moveTo>
                    <a:pt x="358139" y="914400"/>
                  </a:moveTo>
                  <a:lnTo>
                    <a:pt x="646176" y="914400"/>
                  </a:lnTo>
                </a:path>
                <a:path w="646429" h="1274445">
                  <a:moveTo>
                    <a:pt x="358139" y="0"/>
                  </a:moveTo>
                  <a:lnTo>
                    <a:pt x="358139" y="1257300"/>
                  </a:lnTo>
                </a:path>
                <a:path w="646429" h="1274445">
                  <a:moveTo>
                    <a:pt x="382524" y="1274064"/>
                  </a:moveTo>
                  <a:lnTo>
                    <a:pt x="24383" y="1274064"/>
                  </a:lnTo>
                </a:path>
                <a:path w="646429" h="1274445">
                  <a:moveTo>
                    <a:pt x="358139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23081" y="3861053"/>
              <a:ext cx="3651504" cy="229971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323081" y="3861053"/>
              <a:ext cx="3651885" cy="2299970"/>
            </a:xfrm>
            <a:custGeom>
              <a:avLst/>
              <a:gdLst/>
              <a:ahLst/>
              <a:cxnLst/>
              <a:rect l="l" t="t" r="r" b="b"/>
              <a:pathLst>
                <a:path w="3651884" h="2299970">
                  <a:moveTo>
                    <a:pt x="0" y="2299716"/>
                  </a:moveTo>
                  <a:lnTo>
                    <a:pt x="3651504" y="2299716"/>
                  </a:lnTo>
                  <a:lnTo>
                    <a:pt x="3651504" y="0"/>
                  </a:lnTo>
                  <a:lnTo>
                    <a:pt x="0" y="0"/>
                  </a:lnTo>
                  <a:lnTo>
                    <a:pt x="0" y="2299716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318128" y="3847591"/>
            <a:ext cx="365950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Технологія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виготовлення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супозиторіїв: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386709" y="4129264"/>
            <a:ext cx="3524250" cy="171132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Tahoma"/>
                <a:cs typeface="Tahoma"/>
              </a:rPr>
              <a:t>метод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викачування: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змішування,</a:t>
            </a:r>
            <a:endParaRPr sz="1600">
              <a:latin typeface="Tahoma"/>
              <a:cs typeface="Tahoma"/>
            </a:endParaRPr>
          </a:p>
          <a:p>
            <a:pPr marL="5080" algn="ctr">
              <a:lnSpc>
                <a:spcPct val="100000"/>
              </a:lnSpc>
              <a:spcBef>
                <a:spcPts val="190"/>
              </a:spcBef>
            </a:pPr>
            <a:r>
              <a:rPr sz="1600" spc="-5" dirty="0">
                <a:latin typeface="Tahoma"/>
                <a:cs typeface="Tahoma"/>
              </a:rPr>
              <a:t>дозування,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викачування;</a:t>
            </a:r>
            <a:endParaRPr sz="1600">
              <a:latin typeface="Tahoma"/>
              <a:cs typeface="Tahoma"/>
            </a:endParaRPr>
          </a:p>
          <a:p>
            <a:pPr marL="12700" marR="5080" indent="149225">
              <a:lnSpc>
                <a:spcPct val="110000"/>
              </a:lnSpc>
              <a:spcBef>
                <a:spcPts val="305"/>
              </a:spcBef>
            </a:pPr>
            <a:r>
              <a:rPr sz="1600" spc="-5" dirty="0">
                <a:latin typeface="Tahoma"/>
                <a:cs typeface="Tahoma"/>
              </a:rPr>
              <a:t>метод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виливання: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диспергування, </a:t>
            </a:r>
            <a:r>
              <a:rPr sz="1600" spc="-5" dirty="0">
                <a:latin typeface="Tahoma"/>
                <a:cs typeface="Tahoma"/>
              </a:rPr>
              <a:t> змішування,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розчинення,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виливання;</a:t>
            </a:r>
            <a:endParaRPr sz="1600">
              <a:latin typeface="Tahoma"/>
              <a:cs typeface="Tahoma"/>
            </a:endParaRPr>
          </a:p>
          <a:p>
            <a:pPr marL="646430" marR="269875" indent="-369570">
              <a:lnSpc>
                <a:spcPct val="110000"/>
              </a:lnSpc>
              <a:spcBef>
                <a:spcPts val="300"/>
              </a:spcBef>
            </a:pPr>
            <a:r>
              <a:rPr sz="1600" spc="-5" dirty="0">
                <a:latin typeface="Tahoma"/>
                <a:cs typeface="Tahoma"/>
              </a:rPr>
              <a:t>метод пресування: змішування, </a:t>
            </a:r>
            <a:r>
              <a:rPr sz="1600" spc="-484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дозування,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пресування.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2125" y="492379"/>
            <a:ext cx="607441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19505" marR="5080" indent="-1106805">
              <a:lnSpc>
                <a:spcPct val="100000"/>
              </a:lnSpc>
              <a:spcBef>
                <a:spcPts val="95"/>
              </a:spcBef>
            </a:pPr>
            <a:r>
              <a:rPr sz="2200" spc="-5" dirty="0"/>
              <a:t>4.</a:t>
            </a:r>
            <a:r>
              <a:rPr sz="2200" spc="5" dirty="0"/>
              <a:t> </a:t>
            </a:r>
            <a:r>
              <a:rPr sz="2200" spc="-5" dirty="0"/>
              <a:t>Блок-схема</a:t>
            </a:r>
            <a:r>
              <a:rPr sz="2200" spc="10" dirty="0"/>
              <a:t> </a:t>
            </a:r>
            <a:r>
              <a:rPr sz="2200" spc="-5" dirty="0"/>
              <a:t>технології та</a:t>
            </a:r>
            <a:r>
              <a:rPr sz="2200" spc="-15" dirty="0"/>
              <a:t> </a:t>
            </a:r>
            <a:r>
              <a:rPr sz="2200" spc="-5" dirty="0"/>
              <a:t>контролю</a:t>
            </a:r>
            <a:r>
              <a:rPr sz="2200" spc="10" dirty="0"/>
              <a:t> </a:t>
            </a:r>
            <a:r>
              <a:rPr sz="2200" spc="-5" dirty="0"/>
              <a:t>якості </a:t>
            </a:r>
            <a:r>
              <a:rPr sz="2200" spc="-595" dirty="0"/>
              <a:t> </a:t>
            </a:r>
            <a:r>
              <a:rPr sz="2200" spc="-10" dirty="0"/>
              <a:t>супозиторіїв</a:t>
            </a:r>
            <a:r>
              <a:rPr sz="2200" spc="-20" dirty="0"/>
              <a:t> </a:t>
            </a:r>
            <a:r>
              <a:rPr sz="2200" spc="-10" dirty="0"/>
              <a:t>(продовження)</a:t>
            </a:r>
            <a:endParaRPr sz="2200"/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3185160" y="1825751"/>
            <a:ext cx="2199640" cy="2719070"/>
            <a:chOff x="3185160" y="1825751"/>
            <a:chExt cx="2199640" cy="2719070"/>
          </a:xfrm>
        </p:grpSpPr>
        <p:sp>
          <p:nvSpPr>
            <p:cNvPr id="4" name="object 4"/>
            <p:cNvSpPr/>
            <p:nvPr/>
          </p:nvSpPr>
          <p:spPr>
            <a:xfrm>
              <a:off x="3204210" y="1844801"/>
              <a:ext cx="1295400" cy="2680970"/>
            </a:xfrm>
            <a:custGeom>
              <a:avLst/>
              <a:gdLst/>
              <a:ahLst/>
              <a:cxnLst/>
              <a:rect l="l" t="t" r="r" b="b"/>
              <a:pathLst>
                <a:path w="1295400" h="2680970">
                  <a:moveTo>
                    <a:pt x="1295400" y="1491996"/>
                  </a:moveTo>
                  <a:lnTo>
                    <a:pt x="1295400" y="2680716"/>
                  </a:lnTo>
                </a:path>
                <a:path w="1295400" h="2680970">
                  <a:moveTo>
                    <a:pt x="1295400" y="0"/>
                  </a:moveTo>
                  <a:lnTo>
                    <a:pt x="1295400" y="792480"/>
                  </a:lnTo>
                </a:path>
                <a:path w="1295400" h="2680970">
                  <a:moveTo>
                    <a:pt x="361188" y="1153668"/>
                  </a:moveTo>
                  <a:lnTo>
                    <a:pt x="0" y="1153668"/>
                  </a:lnTo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5398" y="2637281"/>
              <a:ext cx="1799844" cy="6995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65398" y="2637281"/>
              <a:ext cx="1800225" cy="699770"/>
            </a:xfrm>
            <a:custGeom>
              <a:avLst/>
              <a:gdLst/>
              <a:ahLst/>
              <a:cxnLst/>
              <a:rect l="l" t="t" r="r" b="b"/>
              <a:pathLst>
                <a:path w="1800225" h="699770">
                  <a:moveTo>
                    <a:pt x="0" y="699515"/>
                  </a:moveTo>
                  <a:lnTo>
                    <a:pt x="1799844" y="699515"/>
                  </a:lnTo>
                  <a:lnTo>
                    <a:pt x="1799844" y="0"/>
                  </a:lnTo>
                  <a:lnTo>
                    <a:pt x="0" y="0"/>
                  </a:lnTo>
                  <a:lnTo>
                    <a:pt x="0" y="699515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09847" y="2587434"/>
            <a:ext cx="1709420" cy="68516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1800" spc="-5" dirty="0">
                <a:latin typeface="Tahoma"/>
                <a:cs typeface="Tahoma"/>
              </a:rPr>
              <a:t>Контроль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якості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Tahoma"/>
                <a:cs typeface="Tahoma"/>
              </a:rPr>
              <a:t>супозиторіїв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1544" y="2258567"/>
            <a:ext cx="2559050" cy="624840"/>
            <a:chOff x="161544" y="2258567"/>
            <a:chExt cx="2559050" cy="6248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594" y="2277617"/>
              <a:ext cx="2520696" cy="58673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0594" y="2277617"/>
              <a:ext cx="2520950" cy="586740"/>
            </a:xfrm>
            <a:custGeom>
              <a:avLst/>
              <a:gdLst/>
              <a:ahLst/>
              <a:cxnLst/>
              <a:rect l="l" t="t" r="r" b="b"/>
              <a:pathLst>
                <a:path w="2520950" h="586739">
                  <a:moveTo>
                    <a:pt x="0" y="586739"/>
                  </a:moveTo>
                  <a:lnTo>
                    <a:pt x="2520696" y="586739"/>
                  </a:lnTo>
                  <a:lnTo>
                    <a:pt x="2520696" y="0"/>
                  </a:lnTo>
                  <a:lnTo>
                    <a:pt x="0" y="0"/>
                  </a:lnTo>
                  <a:lnTo>
                    <a:pt x="0" y="586739"/>
                  </a:lnTo>
                  <a:close/>
                </a:path>
              </a:pathLst>
            </a:custGeom>
            <a:ln w="38099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8391" y="2262885"/>
            <a:ext cx="1902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/>
                <a:cs typeface="Tahoma"/>
              </a:rPr>
              <a:t>Орга</a:t>
            </a:r>
            <a:r>
              <a:rPr sz="1800" spc="-10" dirty="0">
                <a:latin typeface="Tahoma"/>
                <a:cs typeface="Tahoma"/>
              </a:rPr>
              <a:t>н</a:t>
            </a:r>
            <a:r>
              <a:rPr sz="1800" dirty="0">
                <a:latin typeface="Tahoma"/>
                <a:cs typeface="Tahoma"/>
              </a:rPr>
              <a:t>о</a:t>
            </a:r>
            <a:r>
              <a:rPr sz="1800" spc="-10" dirty="0">
                <a:latin typeface="Tahoma"/>
                <a:cs typeface="Tahoma"/>
              </a:rPr>
              <a:t>л</a:t>
            </a:r>
            <a:r>
              <a:rPr sz="1800" spc="-5" dirty="0">
                <a:latin typeface="Tahoma"/>
                <a:cs typeface="Tahoma"/>
              </a:rPr>
              <a:t>е</a:t>
            </a:r>
            <a:r>
              <a:rPr sz="1800" dirty="0">
                <a:latin typeface="Tahoma"/>
                <a:cs typeface="Tahoma"/>
              </a:rPr>
              <a:t>птич</a:t>
            </a:r>
            <a:r>
              <a:rPr sz="1800" spc="-15" dirty="0">
                <a:latin typeface="Tahoma"/>
                <a:cs typeface="Tahoma"/>
              </a:rPr>
              <a:t>н</a:t>
            </a:r>
            <a:r>
              <a:rPr sz="1800" dirty="0">
                <a:latin typeface="Tahoma"/>
                <a:cs typeface="Tahoma"/>
              </a:rPr>
              <a:t>ий  </a:t>
            </a:r>
            <a:r>
              <a:rPr sz="1800" spc="-5" dirty="0">
                <a:latin typeface="Tahoma"/>
                <a:cs typeface="Tahoma"/>
              </a:rPr>
              <a:t>контроль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05855" y="2115311"/>
            <a:ext cx="3063240" cy="407034"/>
            <a:chOff x="5705855" y="2115311"/>
            <a:chExt cx="3063240" cy="407034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4905" y="2134361"/>
              <a:ext cx="3025140" cy="36880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24905" y="2134361"/>
              <a:ext cx="3025140" cy="368935"/>
            </a:xfrm>
            <a:custGeom>
              <a:avLst/>
              <a:gdLst/>
              <a:ahLst/>
              <a:cxnLst/>
              <a:rect l="l" t="t" r="r" b="b"/>
              <a:pathLst>
                <a:path w="3025140" h="368935">
                  <a:moveTo>
                    <a:pt x="0" y="368808"/>
                  </a:moveTo>
                  <a:lnTo>
                    <a:pt x="3025140" y="368808"/>
                  </a:lnTo>
                  <a:lnTo>
                    <a:pt x="3025140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38099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223508" y="2139822"/>
            <a:ext cx="2026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Фізичний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контроль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95115" y="4506467"/>
            <a:ext cx="1699260" cy="981710"/>
            <a:chOff x="3595115" y="4506467"/>
            <a:chExt cx="1699260" cy="98171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14165" y="4525517"/>
              <a:ext cx="1661160" cy="9433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614165" y="4525517"/>
              <a:ext cx="1661160" cy="943610"/>
            </a:xfrm>
            <a:custGeom>
              <a:avLst/>
              <a:gdLst/>
              <a:ahLst/>
              <a:cxnLst/>
              <a:rect l="l" t="t" r="r" b="b"/>
              <a:pathLst>
                <a:path w="1661160" h="943610">
                  <a:moveTo>
                    <a:pt x="0" y="943355"/>
                  </a:moveTo>
                  <a:lnTo>
                    <a:pt x="1661160" y="943355"/>
                  </a:lnTo>
                  <a:lnTo>
                    <a:pt x="1661160" y="0"/>
                  </a:lnTo>
                  <a:lnTo>
                    <a:pt x="0" y="0"/>
                  </a:lnTo>
                  <a:lnTo>
                    <a:pt x="0" y="943355"/>
                  </a:lnTo>
                  <a:close/>
                </a:path>
              </a:pathLst>
            </a:custGeom>
            <a:ln w="38099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686302" y="4483200"/>
            <a:ext cx="1520190" cy="931544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latin typeface="Tahoma"/>
                <a:cs typeface="Tahoma"/>
              </a:rPr>
              <a:t>Пакування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та</a:t>
            </a:r>
            <a:endParaRPr sz="1800">
              <a:latin typeface="Tahoma"/>
              <a:cs typeface="Tahoma"/>
            </a:endParaRPr>
          </a:p>
          <a:p>
            <a:pPr marL="12700" marR="5080" indent="126364">
              <a:lnSpc>
                <a:spcPct val="110000"/>
              </a:lnSpc>
            </a:pPr>
            <a:r>
              <a:rPr sz="1800" spc="-5" dirty="0">
                <a:latin typeface="Tahoma"/>
                <a:cs typeface="Tahoma"/>
              </a:rPr>
              <a:t>маркування </a:t>
            </a:r>
            <a:r>
              <a:rPr sz="1800" dirty="0">
                <a:latin typeface="Tahoma"/>
                <a:cs typeface="Tahoma"/>
              </a:rPr>
              <a:t> (</a:t>
            </a:r>
            <a:r>
              <a:rPr sz="1800" spc="-10" dirty="0">
                <a:latin typeface="Tahoma"/>
                <a:cs typeface="Tahoma"/>
              </a:rPr>
              <a:t>о</a:t>
            </a:r>
            <a:r>
              <a:rPr sz="1800" dirty="0">
                <a:latin typeface="Tahoma"/>
                <a:cs typeface="Tahoma"/>
              </a:rPr>
              <a:t>фор</a:t>
            </a:r>
            <a:r>
              <a:rPr sz="1800" spc="5" dirty="0">
                <a:latin typeface="Tahoma"/>
                <a:cs typeface="Tahoma"/>
              </a:rPr>
              <a:t>м</a:t>
            </a:r>
            <a:r>
              <a:rPr sz="1800" spc="-5" dirty="0">
                <a:latin typeface="Tahoma"/>
                <a:cs typeface="Tahoma"/>
              </a:rPr>
              <a:t>лення)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61544" y="3922776"/>
            <a:ext cx="3114040" cy="981710"/>
            <a:chOff x="161544" y="3922776"/>
            <a:chExt cx="3114040" cy="98171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594" y="3941826"/>
              <a:ext cx="3075432" cy="94335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80594" y="3941826"/>
              <a:ext cx="3075940" cy="943610"/>
            </a:xfrm>
            <a:custGeom>
              <a:avLst/>
              <a:gdLst/>
              <a:ahLst/>
              <a:cxnLst/>
              <a:rect l="l" t="t" r="r" b="b"/>
              <a:pathLst>
                <a:path w="3075940" h="943610">
                  <a:moveTo>
                    <a:pt x="0" y="943356"/>
                  </a:moveTo>
                  <a:lnTo>
                    <a:pt x="3075432" y="943356"/>
                  </a:lnTo>
                  <a:lnTo>
                    <a:pt x="3075432" y="0"/>
                  </a:lnTo>
                  <a:lnTo>
                    <a:pt x="0" y="0"/>
                  </a:lnTo>
                  <a:lnTo>
                    <a:pt x="0" y="943356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86867" y="3901185"/>
            <a:ext cx="2460625" cy="93091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Tahoma"/>
                <a:cs typeface="Tahoma"/>
              </a:rPr>
              <a:t>Підготовка</a:t>
            </a:r>
            <a:endParaRPr sz="1800">
              <a:latin typeface="Tahoma"/>
              <a:cs typeface="Tahoma"/>
            </a:endParaRPr>
          </a:p>
          <a:p>
            <a:pPr marL="12700" marR="5080" algn="ctr">
              <a:lnSpc>
                <a:spcPct val="110000"/>
              </a:lnSpc>
            </a:pPr>
            <a:r>
              <a:rPr sz="1800" dirty="0">
                <a:latin typeface="Tahoma"/>
                <a:cs typeface="Tahoma"/>
              </a:rPr>
              <a:t>тароза</a:t>
            </a:r>
            <a:r>
              <a:rPr sz="1800" spc="5" dirty="0">
                <a:latin typeface="Tahoma"/>
                <a:cs typeface="Tahoma"/>
              </a:rPr>
              <a:t>к</a:t>
            </a:r>
            <a:r>
              <a:rPr sz="1800" spc="-5" dirty="0">
                <a:latin typeface="Tahoma"/>
                <a:cs typeface="Tahoma"/>
              </a:rPr>
              <a:t>у</a:t>
            </a:r>
            <a:r>
              <a:rPr sz="1800" spc="5" dirty="0">
                <a:latin typeface="Tahoma"/>
                <a:cs typeface="Tahoma"/>
              </a:rPr>
              <a:t>п</a:t>
            </a:r>
            <a:r>
              <a:rPr sz="1800" dirty="0">
                <a:latin typeface="Tahoma"/>
                <a:cs typeface="Tahoma"/>
              </a:rPr>
              <a:t>ор</a:t>
            </a:r>
            <a:r>
              <a:rPr sz="1800" spc="-10" dirty="0">
                <a:latin typeface="Tahoma"/>
                <a:cs typeface="Tahoma"/>
              </a:rPr>
              <a:t>ю</a:t>
            </a:r>
            <a:r>
              <a:rPr sz="1800" spc="-5" dirty="0">
                <a:latin typeface="Tahoma"/>
                <a:cs typeface="Tahoma"/>
              </a:rPr>
              <a:t>в</a:t>
            </a:r>
            <a:r>
              <a:rPr sz="1800" dirty="0">
                <a:latin typeface="Tahoma"/>
                <a:cs typeface="Tahoma"/>
              </a:rPr>
              <a:t>а</a:t>
            </a:r>
            <a:r>
              <a:rPr sz="1800" spc="-5" dirty="0">
                <a:latin typeface="Tahoma"/>
                <a:cs typeface="Tahoma"/>
              </a:rPr>
              <a:t>ль</a:t>
            </a:r>
            <a:r>
              <a:rPr sz="1800" spc="-10" dirty="0">
                <a:latin typeface="Tahoma"/>
                <a:cs typeface="Tahoma"/>
              </a:rPr>
              <a:t>н</a:t>
            </a:r>
            <a:r>
              <a:rPr sz="1800" dirty="0">
                <a:latin typeface="Tahoma"/>
                <a:cs typeface="Tahoma"/>
              </a:rPr>
              <a:t>о</a:t>
            </a:r>
            <a:r>
              <a:rPr sz="1800" spc="-10" dirty="0">
                <a:latin typeface="Tahoma"/>
                <a:cs typeface="Tahoma"/>
              </a:rPr>
              <a:t>г</a:t>
            </a:r>
            <a:r>
              <a:rPr sz="1800" dirty="0">
                <a:latin typeface="Tahoma"/>
                <a:cs typeface="Tahoma"/>
              </a:rPr>
              <a:t>о  матеріалу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705855" y="4418076"/>
            <a:ext cx="3063240" cy="1283335"/>
            <a:chOff x="5705855" y="4418076"/>
            <a:chExt cx="3063240" cy="1283335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4905" y="4437126"/>
              <a:ext cx="3025140" cy="124510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724905" y="4437126"/>
              <a:ext cx="3025140" cy="1245235"/>
            </a:xfrm>
            <a:custGeom>
              <a:avLst/>
              <a:gdLst/>
              <a:ahLst/>
              <a:cxnLst/>
              <a:rect l="l" t="t" r="r" b="b"/>
              <a:pathLst>
                <a:path w="3025140" h="1245235">
                  <a:moveTo>
                    <a:pt x="0" y="1245108"/>
                  </a:moveTo>
                  <a:lnTo>
                    <a:pt x="3025140" y="1245108"/>
                  </a:lnTo>
                  <a:lnTo>
                    <a:pt x="3025140" y="0"/>
                  </a:lnTo>
                  <a:lnTo>
                    <a:pt x="0" y="0"/>
                  </a:lnTo>
                  <a:lnTo>
                    <a:pt x="0" y="1245108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892800" y="4396485"/>
            <a:ext cx="2690495" cy="1233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985">
              <a:lnSpc>
                <a:spcPct val="11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Контроль </a:t>
            </a:r>
            <a:r>
              <a:rPr sz="1800" dirty="0">
                <a:latin typeface="Tahoma"/>
                <a:cs typeface="Tahoma"/>
              </a:rPr>
              <a:t>при </a:t>
            </a:r>
            <a:r>
              <a:rPr sz="1800" spc="-5" dirty="0">
                <a:latin typeface="Tahoma"/>
                <a:cs typeface="Tahoma"/>
              </a:rPr>
              <a:t>відпуску 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(відповідність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рецепту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та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ППК,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якості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упаковки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та</a:t>
            </a:r>
            <a:endParaRPr sz="1800">
              <a:latin typeface="Tahoma"/>
              <a:cs typeface="Tahoma"/>
            </a:endParaRPr>
          </a:p>
          <a:p>
            <a:pPr marL="641985">
              <a:lnSpc>
                <a:spcPct val="100000"/>
              </a:lnSpc>
              <a:spcBef>
                <a:spcPts val="219"/>
              </a:spcBef>
            </a:pPr>
            <a:r>
              <a:rPr sz="1800" spc="-5" dirty="0">
                <a:latin typeface="Tahoma"/>
                <a:cs typeface="Tahoma"/>
              </a:rPr>
              <a:t>оформлення)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61544" y="4995671"/>
            <a:ext cx="3114040" cy="678180"/>
            <a:chOff x="161544" y="4995671"/>
            <a:chExt cx="3114040" cy="678180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0594" y="5014721"/>
              <a:ext cx="3075432" cy="64007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80594" y="5014721"/>
              <a:ext cx="3075940" cy="640080"/>
            </a:xfrm>
            <a:custGeom>
              <a:avLst/>
              <a:gdLst/>
              <a:ahLst/>
              <a:cxnLst/>
              <a:rect l="l" t="t" r="r" b="b"/>
              <a:pathLst>
                <a:path w="3075940" h="640079">
                  <a:moveTo>
                    <a:pt x="0" y="640079"/>
                  </a:moveTo>
                  <a:lnTo>
                    <a:pt x="3075432" y="640079"/>
                  </a:lnTo>
                  <a:lnTo>
                    <a:pt x="3075432" y="0"/>
                  </a:lnTo>
                  <a:lnTo>
                    <a:pt x="0" y="0"/>
                  </a:lnTo>
                  <a:lnTo>
                    <a:pt x="0" y="640079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31647" y="4972939"/>
            <a:ext cx="2169795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marR="5080" indent="-462280">
              <a:lnSpc>
                <a:spcPct val="11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Підготовка етикеток </a:t>
            </a:r>
            <a:r>
              <a:rPr sz="1800" spc="-5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та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сигнатур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236976" y="2331720"/>
            <a:ext cx="5532120" cy="3013075"/>
            <a:chOff x="3236976" y="2331720"/>
            <a:chExt cx="5532120" cy="3013075"/>
          </a:xfrm>
        </p:grpSpPr>
        <p:sp>
          <p:nvSpPr>
            <p:cNvPr id="33" name="object 33"/>
            <p:cNvSpPr/>
            <p:nvPr/>
          </p:nvSpPr>
          <p:spPr>
            <a:xfrm>
              <a:off x="3256026" y="2350770"/>
              <a:ext cx="2468880" cy="2974975"/>
            </a:xfrm>
            <a:custGeom>
              <a:avLst/>
              <a:gdLst/>
              <a:ahLst/>
              <a:cxnLst/>
              <a:rect l="l" t="t" r="r" b="b"/>
              <a:pathLst>
                <a:path w="2468879" h="2974975">
                  <a:moveTo>
                    <a:pt x="358139" y="2517647"/>
                  </a:moveTo>
                  <a:lnTo>
                    <a:pt x="239268" y="2517647"/>
                  </a:lnTo>
                </a:path>
                <a:path w="2468879" h="2974975">
                  <a:moveTo>
                    <a:pt x="239268" y="1946147"/>
                  </a:moveTo>
                  <a:lnTo>
                    <a:pt x="239268" y="2974847"/>
                  </a:lnTo>
                </a:path>
                <a:path w="2468879" h="2974975">
                  <a:moveTo>
                    <a:pt x="0" y="2974847"/>
                  </a:moveTo>
                  <a:lnTo>
                    <a:pt x="239268" y="2974847"/>
                  </a:lnTo>
                </a:path>
                <a:path w="2468879" h="2974975">
                  <a:moveTo>
                    <a:pt x="0" y="1946147"/>
                  </a:moveTo>
                  <a:lnTo>
                    <a:pt x="239268" y="1946147"/>
                  </a:lnTo>
                </a:path>
                <a:path w="2468879" h="2974975">
                  <a:moveTo>
                    <a:pt x="2037588" y="2447543"/>
                  </a:moveTo>
                  <a:lnTo>
                    <a:pt x="2468879" y="2447543"/>
                  </a:lnTo>
                </a:path>
                <a:path w="2468879" h="2974975">
                  <a:moveTo>
                    <a:pt x="2276856" y="0"/>
                  </a:moveTo>
                  <a:lnTo>
                    <a:pt x="2276856" y="969263"/>
                  </a:lnTo>
                </a:path>
                <a:path w="2468879" h="2974975">
                  <a:moveTo>
                    <a:pt x="2276856" y="969263"/>
                  </a:moveTo>
                  <a:lnTo>
                    <a:pt x="2468879" y="969263"/>
                  </a:lnTo>
                </a:path>
                <a:path w="2468879" h="2974975">
                  <a:moveTo>
                    <a:pt x="2276856" y="0"/>
                  </a:moveTo>
                  <a:lnTo>
                    <a:pt x="2468879" y="0"/>
                  </a:lnTo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4905" y="2998470"/>
              <a:ext cx="3025140" cy="69799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724905" y="2998470"/>
              <a:ext cx="3025140" cy="698500"/>
            </a:xfrm>
            <a:custGeom>
              <a:avLst/>
              <a:gdLst/>
              <a:ahLst/>
              <a:cxnLst/>
              <a:rect l="l" t="t" r="r" b="b"/>
              <a:pathLst>
                <a:path w="3025140" h="698500">
                  <a:moveTo>
                    <a:pt x="0" y="697991"/>
                  </a:moveTo>
                  <a:lnTo>
                    <a:pt x="3025140" y="697991"/>
                  </a:lnTo>
                  <a:lnTo>
                    <a:pt x="3025140" y="0"/>
                  </a:lnTo>
                  <a:lnTo>
                    <a:pt x="0" y="0"/>
                  </a:lnTo>
                  <a:lnTo>
                    <a:pt x="0" y="697991"/>
                  </a:lnTo>
                  <a:close/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260084" y="2948685"/>
            <a:ext cx="1953895" cy="68389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sz="1800" spc="-5" dirty="0">
                <a:latin typeface="Tahoma"/>
                <a:cs typeface="Tahoma"/>
              </a:rPr>
              <a:t>Хімічний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контроль</a:t>
            </a:r>
            <a:endParaRPr sz="180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Tahoma"/>
                <a:cs typeface="Tahoma"/>
              </a:rPr>
              <a:t>(вибірково)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61544" y="2979420"/>
            <a:ext cx="5366385" cy="696595"/>
            <a:chOff x="161544" y="2979420"/>
            <a:chExt cx="5366385" cy="696595"/>
          </a:xfrm>
        </p:grpSpPr>
        <p:sp>
          <p:nvSpPr>
            <p:cNvPr id="38" name="object 38"/>
            <p:cNvSpPr/>
            <p:nvPr/>
          </p:nvSpPr>
          <p:spPr>
            <a:xfrm>
              <a:off x="5365241" y="2998470"/>
              <a:ext cx="143510" cy="0"/>
            </a:xfrm>
            <a:custGeom>
              <a:avLst/>
              <a:gdLst/>
              <a:ahLst/>
              <a:cxnLst/>
              <a:rect l="l" t="t" r="r" b="b"/>
              <a:pathLst>
                <a:path w="143510">
                  <a:moveTo>
                    <a:pt x="143256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594" y="3070098"/>
              <a:ext cx="2520696" cy="58673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80594" y="3070098"/>
              <a:ext cx="2520950" cy="586740"/>
            </a:xfrm>
            <a:custGeom>
              <a:avLst/>
              <a:gdLst/>
              <a:ahLst/>
              <a:cxnLst/>
              <a:rect l="l" t="t" r="r" b="b"/>
              <a:pathLst>
                <a:path w="2520950" h="586739">
                  <a:moveTo>
                    <a:pt x="0" y="586739"/>
                  </a:moveTo>
                  <a:lnTo>
                    <a:pt x="2520696" y="586739"/>
                  </a:lnTo>
                  <a:lnTo>
                    <a:pt x="2520696" y="0"/>
                  </a:lnTo>
                  <a:lnTo>
                    <a:pt x="0" y="0"/>
                  </a:lnTo>
                  <a:lnTo>
                    <a:pt x="0" y="586739"/>
                  </a:lnTo>
                  <a:close/>
                </a:path>
              </a:pathLst>
            </a:custGeom>
            <a:ln w="38099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71271" y="3054807"/>
            <a:ext cx="1534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ahoma"/>
                <a:cs typeface="Tahoma"/>
              </a:rPr>
              <a:t>Опитувальний</a:t>
            </a:r>
            <a:endParaRPr sz="180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ahoma"/>
                <a:cs typeface="Tahoma"/>
              </a:rPr>
              <a:t>контроль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701289" y="2565654"/>
            <a:ext cx="502920" cy="792480"/>
          </a:xfrm>
          <a:custGeom>
            <a:avLst/>
            <a:gdLst/>
            <a:ahLst/>
            <a:cxnLst/>
            <a:rect l="l" t="t" r="r" b="b"/>
            <a:pathLst>
              <a:path w="502919" h="792479">
                <a:moveTo>
                  <a:pt x="502920" y="0"/>
                </a:moveTo>
                <a:lnTo>
                  <a:pt x="502920" y="792480"/>
                </a:lnTo>
              </a:path>
              <a:path w="502919" h="792479">
                <a:moveTo>
                  <a:pt x="502920" y="0"/>
                </a:moveTo>
                <a:lnTo>
                  <a:pt x="0" y="0"/>
                </a:lnTo>
              </a:path>
              <a:path w="502919" h="792479">
                <a:moveTo>
                  <a:pt x="502920" y="792480"/>
                </a:moveTo>
                <a:lnTo>
                  <a:pt x="0" y="792480"/>
                </a:lnTo>
              </a:path>
            </a:pathLst>
          </a:custGeom>
          <a:ln w="38100">
            <a:solidFill>
              <a:srgbClr val="33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2416" y="260604"/>
            <a:ext cx="7633970" cy="632460"/>
          </a:xfrm>
          <a:custGeom>
            <a:avLst/>
            <a:gdLst/>
            <a:ahLst/>
            <a:cxnLst/>
            <a:rect l="l" t="t" r="r" b="b"/>
            <a:pathLst>
              <a:path w="7633970" h="632460">
                <a:moveTo>
                  <a:pt x="7633716" y="0"/>
                </a:moveTo>
                <a:lnTo>
                  <a:pt x="0" y="0"/>
                </a:lnTo>
                <a:lnTo>
                  <a:pt x="0" y="632460"/>
                </a:lnTo>
                <a:lnTo>
                  <a:pt x="7633716" y="632460"/>
                </a:lnTo>
                <a:lnTo>
                  <a:pt x="7633716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0400" y="192785"/>
            <a:ext cx="58553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4695" marR="5080" indent="-199263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5. Приготування супозиторіїв </a:t>
            </a:r>
            <a:r>
              <a:rPr sz="2400" dirty="0"/>
              <a:t>методом </a:t>
            </a:r>
            <a:r>
              <a:rPr sz="2400" spc="-650" dirty="0"/>
              <a:t> </a:t>
            </a:r>
            <a:r>
              <a:rPr sz="2400" spc="-5" dirty="0"/>
              <a:t>викачування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3835" y="1117091"/>
            <a:ext cx="3769614" cy="81457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029580" y="1450975"/>
            <a:ext cx="3458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підготовка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основи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(подрібнення)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3835" y="1982711"/>
            <a:ext cx="3769614" cy="81459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029580" y="2179065"/>
            <a:ext cx="27120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введення </a:t>
            </a:r>
            <a:r>
              <a:rPr sz="1800" spc="-5" dirty="0">
                <a:latin typeface="Arial"/>
                <a:cs typeface="Arial"/>
              </a:rPr>
              <a:t>ЛР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10" dirty="0">
                <a:latin typeface="Arial"/>
                <a:cs typeface="Arial"/>
              </a:rPr>
              <a:t>отримання </a:t>
            </a:r>
            <a:r>
              <a:rPr sz="1800" spc="-49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супозиторної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маси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3835" y="2845295"/>
            <a:ext cx="3769614" cy="81611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029580" y="3179775"/>
            <a:ext cx="11182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д</a:t>
            </a:r>
            <a:r>
              <a:rPr sz="1800" spc="-30" dirty="0">
                <a:latin typeface="Arial"/>
                <a:cs typeface="Arial"/>
              </a:rPr>
              <a:t>о</a:t>
            </a:r>
            <a:r>
              <a:rPr sz="1800" spc="-25" dirty="0">
                <a:latin typeface="Arial"/>
                <a:cs typeface="Arial"/>
              </a:rPr>
              <a:t>з</a:t>
            </a:r>
            <a:r>
              <a:rPr sz="1800" spc="-30" dirty="0">
                <a:latin typeface="Arial"/>
                <a:cs typeface="Arial"/>
              </a:rPr>
              <a:t>у</a:t>
            </a:r>
            <a:r>
              <a:rPr sz="1800" spc="-25" dirty="0">
                <a:latin typeface="Arial"/>
                <a:cs typeface="Arial"/>
              </a:rPr>
              <a:t>в</a:t>
            </a:r>
            <a:r>
              <a:rPr sz="1800" spc="-10" dirty="0">
                <a:latin typeface="Arial"/>
                <a:cs typeface="Arial"/>
              </a:rPr>
              <a:t>а</a:t>
            </a:r>
            <a:r>
              <a:rPr sz="1800" spc="-5" dirty="0">
                <a:latin typeface="Arial"/>
                <a:cs typeface="Arial"/>
              </a:rPr>
              <a:t>ння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3835" y="3709415"/>
            <a:ext cx="3769614" cy="81457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029580" y="4043629"/>
            <a:ext cx="27241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формування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супозиторіїв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3835" y="4573523"/>
            <a:ext cx="3769614" cy="81457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029580" y="4770196"/>
            <a:ext cx="273367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пакування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й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оформлення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до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відпуску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8923" y="911352"/>
            <a:ext cx="2175510" cy="203835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505201" y="1307972"/>
            <a:ext cx="14458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Стадії</a:t>
            </a:r>
            <a:endParaRPr sz="18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п</a:t>
            </a:r>
            <a:r>
              <a:rPr sz="1800" spc="-10" dirty="0">
                <a:latin typeface="Arial"/>
                <a:cs typeface="Arial"/>
              </a:rPr>
              <a:t>р</a:t>
            </a:r>
            <a:r>
              <a:rPr sz="1800" dirty="0">
                <a:latin typeface="Arial"/>
                <a:cs typeface="Arial"/>
              </a:rPr>
              <a:t>и</a:t>
            </a:r>
            <a:r>
              <a:rPr sz="1800" spc="-30" dirty="0">
                <a:latin typeface="Arial"/>
                <a:cs typeface="Arial"/>
              </a:rPr>
              <a:t>г</a:t>
            </a:r>
            <a:r>
              <a:rPr sz="1800" spc="-45" dirty="0">
                <a:latin typeface="Arial"/>
                <a:cs typeface="Arial"/>
              </a:rPr>
              <a:t>о</a:t>
            </a:r>
            <a:r>
              <a:rPr sz="1800" spc="25" dirty="0">
                <a:latin typeface="Arial"/>
                <a:cs typeface="Arial"/>
              </a:rPr>
              <a:t>т</a:t>
            </a:r>
            <a:r>
              <a:rPr sz="1800" spc="-25" dirty="0">
                <a:latin typeface="Arial"/>
                <a:cs typeface="Arial"/>
              </a:rPr>
              <a:t>ув</a:t>
            </a:r>
            <a:r>
              <a:rPr sz="1800" spc="-5" dirty="0">
                <a:latin typeface="Arial"/>
                <a:cs typeface="Arial"/>
              </a:rPr>
              <a:t>ання  </a:t>
            </a:r>
            <a:r>
              <a:rPr sz="1800" spc="-10" dirty="0">
                <a:latin typeface="Arial"/>
                <a:cs typeface="Arial"/>
              </a:rPr>
              <a:t>супозиторіїв 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методом 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викачування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02107" y="1557400"/>
            <a:ext cx="4791710" cy="5296535"/>
            <a:chOff x="102107" y="1557400"/>
            <a:chExt cx="4791710" cy="5296535"/>
          </a:xfrm>
        </p:grpSpPr>
        <p:sp>
          <p:nvSpPr>
            <p:cNvPr id="17" name="object 17"/>
            <p:cNvSpPr/>
            <p:nvPr/>
          </p:nvSpPr>
          <p:spPr>
            <a:xfrm>
              <a:off x="4231386" y="1572005"/>
              <a:ext cx="647700" cy="3385185"/>
            </a:xfrm>
            <a:custGeom>
              <a:avLst/>
              <a:gdLst/>
              <a:ahLst/>
              <a:cxnLst/>
              <a:rect l="l" t="t" r="r" b="b"/>
              <a:pathLst>
                <a:path w="647700" h="3385185">
                  <a:moveTo>
                    <a:pt x="0" y="0"/>
                  </a:moveTo>
                  <a:lnTo>
                    <a:pt x="647700" y="0"/>
                  </a:lnTo>
                </a:path>
                <a:path w="647700" h="3385185">
                  <a:moveTo>
                    <a:pt x="361188" y="0"/>
                  </a:moveTo>
                  <a:lnTo>
                    <a:pt x="361188" y="3384804"/>
                  </a:lnTo>
                </a:path>
                <a:path w="647700" h="3385185">
                  <a:moveTo>
                    <a:pt x="361188" y="3384804"/>
                  </a:moveTo>
                  <a:lnTo>
                    <a:pt x="647700" y="3384804"/>
                  </a:lnTo>
                </a:path>
                <a:path w="647700" h="3385185">
                  <a:moveTo>
                    <a:pt x="361188" y="792480"/>
                  </a:moveTo>
                  <a:lnTo>
                    <a:pt x="647700" y="792480"/>
                  </a:lnTo>
                </a:path>
                <a:path w="647700" h="3385185">
                  <a:moveTo>
                    <a:pt x="361188" y="1656588"/>
                  </a:moveTo>
                  <a:lnTo>
                    <a:pt x="647700" y="1656588"/>
                  </a:lnTo>
                </a:path>
                <a:path w="647700" h="3385185">
                  <a:moveTo>
                    <a:pt x="361188" y="2592324"/>
                  </a:moveTo>
                  <a:lnTo>
                    <a:pt x="647700" y="2592324"/>
                  </a:lnTo>
                </a:path>
              </a:pathLst>
            </a:custGeom>
            <a:ln w="28956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107" y="3011422"/>
              <a:ext cx="4390644" cy="384200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096768" y="4091940"/>
              <a:ext cx="264160" cy="376555"/>
            </a:xfrm>
            <a:custGeom>
              <a:avLst/>
              <a:gdLst/>
              <a:ahLst/>
              <a:cxnLst/>
              <a:rect l="l" t="t" r="r" b="b"/>
              <a:pathLst>
                <a:path w="264160" h="376554">
                  <a:moveTo>
                    <a:pt x="131825" y="0"/>
                  </a:moveTo>
                  <a:lnTo>
                    <a:pt x="65306" y="25710"/>
                  </a:lnTo>
                  <a:lnTo>
                    <a:pt x="38623" y="55149"/>
                  </a:lnTo>
                  <a:lnTo>
                    <a:pt x="18005" y="93246"/>
                  </a:lnTo>
                  <a:lnTo>
                    <a:pt x="4711" y="138200"/>
                  </a:lnTo>
                  <a:lnTo>
                    <a:pt x="0" y="188214"/>
                  </a:lnTo>
                  <a:lnTo>
                    <a:pt x="4711" y="238227"/>
                  </a:lnTo>
                  <a:lnTo>
                    <a:pt x="18005" y="283181"/>
                  </a:lnTo>
                  <a:lnTo>
                    <a:pt x="38623" y="321278"/>
                  </a:lnTo>
                  <a:lnTo>
                    <a:pt x="65306" y="350717"/>
                  </a:lnTo>
                  <a:lnTo>
                    <a:pt x="131825" y="376428"/>
                  </a:lnTo>
                  <a:lnTo>
                    <a:pt x="166858" y="369700"/>
                  </a:lnTo>
                  <a:lnTo>
                    <a:pt x="225028" y="321278"/>
                  </a:lnTo>
                  <a:lnTo>
                    <a:pt x="245646" y="283181"/>
                  </a:lnTo>
                  <a:lnTo>
                    <a:pt x="258940" y="238227"/>
                  </a:lnTo>
                  <a:lnTo>
                    <a:pt x="263652" y="188214"/>
                  </a:lnTo>
                  <a:lnTo>
                    <a:pt x="258940" y="138200"/>
                  </a:lnTo>
                  <a:lnTo>
                    <a:pt x="245646" y="93246"/>
                  </a:lnTo>
                  <a:lnTo>
                    <a:pt x="225028" y="55149"/>
                  </a:lnTo>
                  <a:lnTo>
                    <a:pt x="198345" y="25710"/>
                  </a:lnTo>
                  <a:lnTo>
                    <a:pt x="131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96768" y="4091940"/>
              <a:ext cx="264160" cy="376555"/>
            </a:xfrm>
            <a:custGeom>
              <a:avLst/>
              <a:gdLst/>
              <a:ahLst/>
              <a:cxnLst/>
              <a:rect l="l" t="t" r="r" b="b"/>
              <a:pathLst>
                <a:path w="264160" h="376554">
                  <a:moveTo>
                    <a:pt x="0" y="188214"/>
                  </a:moveTo>
                  <a:lnTo>
                    <a:pt x="4711" y="138200"/>
                  </a:lnTo>
                  <a:lnTo>
                    <a:pt x="18005" y="93246"/>
                  </a:lnTo>
                  <a:lnTo>
                    <a:pt x="38623" y="55149"/>
                  </a:lnTo>
                  <a:lnTo>
                    <a:pt x="65306" y="25710"/>
                  </a:lnTo>
                  <a:lnTo>
                    <a:pt x="131825" y="0"/>
                  </a:lnTo>
                  <a:lnTo>
                    <a:pt x="166858" y="6727"/>
                  </a:lnTo>
                  <a:lnTo>
                    <a:pt x="225028" y="55149"/>
                  </a:lnTo>
                  <a:lnTo>
                    <a:pt x="245646" y="93246"/>
                  </a:lnTo>
                  <a:lnTo>
                    <a:pt x="258940" y="138200"/>
                  </a:lnTo>
                  <a:lnTo>
                    <a:pt x="263652" y="188214"/>
                  </a:lnTo>
                  <a:lnTo>
                    <a:pt x="258940" y="238227"/>
                  </a:lnTo>
                  <a:lnTo>
                    <a:pt x="245646" y="283181"/>
                  </a:lnTo>
                  <a:lnTo>
                    <a:pt x="225028" y="321278"/>
                  </a:lnTo>
                  <a:lnTo>
                    <a:pt x="198345" y="350717"/>
                  </a:lnTo>
                  <a:lnTo>
                    <a:pt x="131825" y="376428"/>
                  </a:lnTo>
                  <a:lnTo>
                    <a:pt x="96793" y="369700"/>
                  </a:lnTo>
                  <a:lnTo>
                    <a:pt x="38623" y="321278"/>
                  </a:lnTo>
                  <a:lnTo>
                    <a:pt x="18005" y="283181"/>
                  </a:lnTo>
                  <a:lnTo>
                    <a:pt x="4711" y="238227"/>
                  </a:lnTo>
                  <a:lnTo>
                    <a:pt x="0" y="18821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756142" y="6267399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14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78555" y="4171950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348549" y="3189541"/>
            <a:ext cx="290195" cy="405765"/>
            <a:chOff x="1348549" y="3189541"/>
            <a:chExt cx="290195" cy="405765"/>
          </a:xfrm>
        </p:grpSpPr>
        <p:sp>
          <p:nvSpPr>
            <p:cNvPr id="24" name="object 24"/>
            <p:cNvSpPr/>
            <p:nvPr/>
          </p:nvSpPr>
          <p:spPr>
            <a:xfrm>
              <a:off x="1353311" y="3194304"/>
              <a:ext cx="280670" cy="396240"/>
            </a:xfrm>
            <a:custGeom>
              <a:avLst/>
              <a:gdLst/>
              <a:ahLst/>
              <a:cxnLst/>
              <a:rect l="l" t="t" r="r" b="b"/>
              <a:pathLst>
                <a:path w="280669" h="396239">
                  <a:moveTo>
                    <a:pt x="140207" y="0"/>
                  </a:moveTo>
                  <a:lnTo>
                    <a:pt x="69426" y="27036"/>
                  </a:lnTo>
                  <a:lnTo>
                    <a:pt x="41052" y="58007"/>
                  </a:lnTo>
                  <a:lnTo>
                    <a:pt x="19134" y="98100"/>
                  </a:lnTo>
                  <a:lnTo>
                    <a:pt x="5005" y="145432"/>
                  </a:lnTo>
                  <a:lnTo>
                    <a:pt x="0" y="198120"/>
                  </a:lnTo>
                  <a:lnTo>
                    <a:pt x="5005" y="250807"/>
                  </a:lnTo>
                  <a:lnTo>
                    <a:pt x="19134" y="298139"/>
                  </a:lnTo>
                  <a:lnTo>
                    <a:pt x="41052" y="338232"/>
                  </a:lnTo>
                  <a:lnTo>
                    <a:pt x="69426" y="369203"/>
                  </a:lnTo>
                  <a:lnTo>
                    <a:pt x="102922" y="389166"/>
                  </a:lnTo>
                  <a:lnTo>
                    <a:pt x="140207" y="396240"/>
                  </a:lnTo>
                  <a:lnTo>
                    <a:pt x="177493" y="389166"/>
                  </a:lnTo>
                  <a:lnTo>
                    <a:pt x="210989" y="369203"/>
                  </a:lnTo>
                  <a:lnTo>
                    <a:pt x="239363" y="338232"/>
                  </a:lnTo>
                  <a:lnTo>
                    <a:pt x="261281" y="298139"/>
                  </a:lnTo>
                  <a:lnTo>
                    <a:pt x="275410" y="250807"/>
                  </a:lnTo>
                  <a:lnTo>
                    <a:pt x="280415" y="198120"/>
                  </a:lnTo>
                  <a:lnTo>
                    <a:pt x="275410" y="145432"/>
                  </a:lnTo>
                  <a:lnTo>
                    <a:pt x="261281" y="98100"/>
                  </a:lnTo>
                  <a:lnTo>
                    <a:pt x="239363" y="58007"/>
                  </a:lnTo>
                  <a:lnTo>
                    <a:pt x="210989" y="27036"/>
                  </a:lnTo>
                  <a:lnTo>
                    <a:pt x="177493" y="7073"/>
                  </a:lnTo>
                  <a:lnTo>
                    <a:pt x="1402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53311" y="3194304"/>
              <a:ext cx="280670" cy="396240"/>
            </a:xfrm>
            <a:custGeom>
              <a:avLst/>
              <a:gdLst/>
              <a:ahLst/>
              <a:cxnLst/>
              <a:rect l="l" t="t" r="r" b="b"/>
              <a:pathLst>
                <a:path w="280669" h="396239">
                  <a:moveTo>
                    <a:pt x="0" y="198120"/>
                  </a:moveTo>
                  <a:lnTo>
                    <a:pt x="5005" y="145432"/>
                  </a:lnTo>
                  <a:lnTo>
                    <a:pt x="19134" y="98100"/>
                  </a:lnTo>
                  <a:lnTo>
                    <a:pt x="41052" y="58007"/>
                  </a:lnTo>
                  <a:lnTo>
                    <a:pt x="69426" y="27036"/>
                  </a:lnTo>
                  <a:lnTo>
                    <a:pt x="102922" y="7073"/>
                  </a:lnTo>
                  <a:lnTo>
                    <a:pt x="140207" y="0"/>
                  </a:lnTo>
                  <a:lnTo>
                    <a:pt x="177493" y="7073"/>
                  </a:lnTo>
                  <a:lnTo>
                    <a:pt x="210989" y="27036"/>
                  </a:lnTo>
                  <a:lnTo>
                    <a:pt x="239363" y="58007"/>
                  </a:lnTo>
                  <a:lnTo>
                    <a:pt x="261281" y="98100"/>
                  </a:lnTo>
                  <a:lnTo>
                    <a:pt x="275410" y="145432"/>
                  </a:lnTo>
                  <a:lnTo>
                    <a:pt x="280415" y="198120"/>
                  </a:lnTo>
                  <a:lnTo>
                    <a:pt x="275410" y="250807"/>
                  </a:lnTo>
                  <a:lnTo>
                    <a:pt x="261281" y="298139"/>
                  </a:lnTo>
                  <a:lnTo>
                    <a:pt x="239363" y="338232"/>
                  </a:lnTo>
                  <a:lnTo>
                    <a:pt x="210989" y="369203"/>
                  </a:lnTo>
                  <a:lnTo>
                    <a:pt x="177493" y="389166"/>
                  </a:lnTo>
                  <a:lnTo>
                    <a:pt x="140207" y="396240"/>
                  </a:lnTo>
                  <a:lnTo>
                    <a:pt x="102922" y="389166"/>
                  </a:lnTo>
                  <a:lnTo>
                    <a:pt x="69426" y="369203"/>
                  </a:lnTo>
                  <a:lnTo>
                    <a:pt x="41052" y="338232"/>
                  </a:lnTo>
                  <a:lnTo>
                    <a:pt x="19134" y="298139"/>
                  </a:lnTo>
                  <a:lnTo>
                    <a:pt x="5005" y="250807"/>
                  </a:lnTo>
                  <a:lnTo>
                    <a:pt x="0" y="1981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443608" y="327761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16417" y="3495865"/>
            <a:ext cx="273685" cy="370840"/>
            <a:chOff x="1816417" y="3495865"/>
            <a:chExt cx="273685" cy="370840"/>
          </a:xfrm>
        </p:grpSpPr>
        <p:sp>
          <p:nvSpPr>
            <p:cNvPr id="28" name="object 28"/>
            <p:cNvSpPr/>
            <p:nvPr/>
          </p:nvSpPr>
          <p:spPr>
            <a:xfrm>
              <a:off x="1821179" y="3500628"/>
              <a:ext cx="264160" cy="361315"/>
            </a:xfrm>
            <a:custGeom>
              <a:avLst/>
              <a:gdLst/>
              <a:ahLst/>
              <a:cxnLst/>
              <a:rect l="l" t="t" r="r" b="b"/>
              <a:pathLst>
                <a:path w="264160" h="361314">
                  <a:moveTo>
                    <a:pt x="131825" y="0"/>
                  </a:moveTo>
                  <a:lnTo>
                    <a:pt x="90172" y="9211"/>
                  </a:lnTo>
                  <a:lnTo>
                    <a:pt x="53986" y="34856"/>
                  </a:lnTo>
                  <a:lnTo>
                    <a:pt x="25444" y="73956"/>
                  </a:lnTo>
                  <a:lnTo>
                    <a:pt x="6723" y="123529"/>
                  </a:lnTo>
                  <a:lnTo>
                    <a:pt x="0" y="180594"/>
                  </a:lnTo>
                  <a:lnTo>
                    <a:pt x="6723" y="237658"/>
                  </a:lnTo>
                  <a:lnTo>
                    <a:pt x="25444" y="287231"/>
                  </a:lnTo>
                  <a:lnTo>
                    <a:pt x="53986" y="326331"/>
                  </a:lnTo>
                  <a:lnTo>
                    <a:pt x="90172" y="351976"/>
                  </a:lnTo>
                  <a:lnTo>
                    <a:pt x="131825" y="361188"/>
                  </a:lnTo>
                  <a:lnTo>
                    <a:pt x="173479" y="351976"/>
                  </a:lnTo>
                  <a:lnTo>
                    <a:pt x="209665" y="326331"/>
                  </a:lnTo>
                  <a:lnTo>
                    <a:pt x="238207" y="287231"/>
                  </a:lnTo>
                  <a:lnTo>
                    <a:pt x="256928" y="237658"/>
                  </a:lnTo>
                  <a:lnTo>
                    <a:pt x="263651" y="180594"/>
                  </a:lnTo>
                  <a:lnTo>
                    <a:pt x="256928" y="123529"/>
                  </a:lnTo>
                  <a:lnTo>
                    <a:pt x="238207" y="73956"/>
                  </a:lnTo>
                  <a:lnTo>
                    <a:pt x="209665" y="34856"/>
                  </a:lnTo>
                  <a:lnTo>
                    <a:pt x="173479" y="9211"/>
                  </a:lnTo>
                  <a:lnTo>
                    <a:pt x="131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21179" y="3500628"/>
              <a:ext cx="264160" cy="361315"/>
            </a:xfrm>
            <a:custGeom>
              <a:avLst/>
              <a:gdLst/>
              <a:ahLst/>
              <a:cxnLst/>
              <a:rect l="l" t="t" r="r" b="b"/>
              <a:pathLst>
                <a:path w="264160" h="361314">
                  <a:moveTo>
                    <a:pt x="0" y="180594"/>
                  </a:moveTo>
                  <a:lnTo>
                    <a:pt x="6723" y="123529"/>
                  </a:lnTo>
                  <a:lnTo>
                    <a:pt x="25444" y="73956"/>
                  </a:lnTo>
                  <a:lnTo>
                    <a:pt x="53986" y="34856"/>
                  </a:lnTo>
                  <a:lnTo>
                    <a:pt x="90172" y="9211"/>
                  </a:lnTo>
                  <a:lnTo>
                    <a:pt x="131825" y="0"/>
                  </a:lnTo>
                  <a:lnTo>
                    <a:pt x="173479" y="9211"/>
                  </a:lnTo>
                  <a:lnTo>
                    <a:pt x="209665" y="34856"/>
                  </a:lnTo>
                  <a:lnTo>
                    <a:pt x="238207" y="73956"/>
                  </a:lnTo>
                  <a:lnTo>
                    <a:pt x="256928" y="123529"/>
                  </a:lnTo>
                  <a:lnTo>
                    <a:pt x="263651" y="180594"/>
                  </a:lnTo>
                  <a:lnTo>
                    <a:pt x="256928" y="237658"/>
                  </a:lnTo>
                  <a:lnTo>
                    <a:pt x="238207" y="287231"/>
                  </a:lnTo>
                  <a:lnTo>
                    <a:pt x="209665" y="326331"/>
                  </a:lnTo>
                  <a:lnTo>
                    <a:pt x="173479" y="351976"/>
                  </a:lnTo>
                  <a:lnTo>
                    <a:pt x="131825" y="361188"/>
                  </a:lnTo>
                  <a:lnTo>
                    <a:pt x="90172" y="351976"/>
                  </a:lnTo>
                  <a:lnTo>
                    <a:pt x="53986" y="326331"/>
                  </a:lnTo>
                  <a:lnTo>
                    <a:pt x="25444" y="287231"/>
                  </a:lnTo>
                  <a:lnTo>
                    <a:pt x="6723" y="237658"/>
                  </a:lnTo>
                  <a:lnTo>
                    <a:pt x="0" y="18059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902714" y="3578479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415605" y="4922329"/>
            <a:ext cx="222885" cy="316230"/>
            <a:chOff x="1415605" y="4922329"/>
            <a:chExt cx="222885" cy="316230"/>
          </a:xfrm>
        </p:grpSpPr>
        <p:sp>
          <p:nvSpPr>
            <p:cNvPr id="32" name="object 32"/>
            <p:cNvSpPr/>
            <p:nvPr/>
          </p:nvSpPr>
          <p:spPr>
            <a:xfrm>
              <a:off x="1420367" y="4927091"/>
              <a:ext cx="213360" cy="306705"/>
            </a:xfrm>
            <a:custGeom>
              <a:avLst/>
              <a:gdLst/>
              <a:ahLst/>
              <a:cxnLst/>
              <a:rect l="l" t="t" r="r" b="b"/>
              <a:pathLst>
                <a:path w="213360" h="306704">
                  <a:moveTo>
                    <a:pt x="106679" y="0"/>
                  </a:moveTo>
                  <a:lnTo>
                    <a:pt x="65150" y="12037"/>
                  </a:lnTo>
                  <a:lnTo>
                    <a:pt x="31241" y="44862"/>
                  </a:lnTo>
                  <a:lnTo>
                    <a:pt x="8381" y="93547"/>
                  </a:lnTo>
                  <a:lnTo>
                    <a:pt x="0" y="153161"/>
                  </a:lnTo>
                  <a:lnTo>
                    <a:pt x="8381" y="212776"/>
                  </a:lnTo>
                  <a:lnTo>
                    <a:pt x="31241" y="261461"/>
                  </a:lnTo>
                  <a:lnTo>
                    <a:pt x="65150" y="294286"/>
                  </a:lnTo>
                  <a:lnTo>
                    <a:pt x="106679" y="306323"/>
                  </a:lnTo>
                  <a:lnTo>
                    <a:pt x="148208" y="294286"/>
                  </a:lnTo>
                  <a:lnTo>
                    <a:pt x="182117" y="261461"/>
                  </a:lnTo>
                  <a:lnTo>
                    <a:pt x="204977" y="212776"/>
                  </a:lnTo>
                  <a:lnTo>
                    <a:pt x="213359" y="153161"/>
                  </a:lnTo>
                  <a:lnTo>
                    <a:pt x="204978" y="93547"/>
                  </a:lnTo>
                  <a:lnTo>
                    <a:pt x="182117" y="44862"/>
                  </a:lnTo>
                  <a:lnTo>
                    <a:pt x="148208" y="12037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20367" y="4927091"/>
              <a:ext cx="213360" cy="306705"/>
            </a:xfrm>
            <a:custGeom>
              <a:avLst/>
              <a:gdLst/>
              <a:ahLst/>
              <a:cxnLst/>
              <a:rect l="l" t="t" r="r" b="b"/>
              <a:pathLst>
                <a:path w="213360" h="306704">
                  <a:moveTo>
                    <a:pt x="0" y="153161"/>
                  </a:moveTo>
                  <a:lnTo>
                    <a:pt x="8381" y="93547"/>
                  </a:lnTo>
                  <a:lnTo>
                    <a:pt x="31241" y="44862"/>
                  </a:lnTo>
                  <a:lnTo>
                    <a:pt x="65150" y="12037"/>
                  </a:lnTo>
                  <a:lnTo>
                    <a:pt x="106679" y="0"/>
                  </a:lnTo>
                  <a:lnTo>
                    <a:pt x="148208" y="12037"/>
                  </a:lnTo>
                  <a:lnTo>
                    <a:pt x="182117" y="44862"/>
                  </a:lnTo>
                  <a:lnTo>
                    <a:pt x="204978" y="93547"/>
                  </a:lnTo>
                  <a:lnTo>
                    <a:pt x="213359" y="153161"/>
                  </a:lnTo>
                  <a:lnTo>
                    <a:pt x="204977" y="212776"/>
                  </a:lnTo>
                  <a:lnTo>
                    <a:pt x="182117" y="261461"/>
                  </a:lnTo>
                  <a:lnTo>
                    <a:pt x="148208" y="294286"/>
                  </a:lnTo>
                  <a:lnTo>
                    <a:pt x="106679" y="306323"/>
                  </a:lnTo>
                  <a:lnTo>
                    <a:pt x="65150" y="294286"/>
                  </a:lnTo>
                  <a:lnTo>
                    <a:pt x="31241" y="261461"/>
                  </a:lnTo>
                  <a:lnTo>
                    <a:pt x="8381" y="212776"/>
                  </a:lnTo>
                  <a:lnTo>
                    <a:pt x="0" y="15316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515236" y="4997577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4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778061" y="5085397"/>
            <a:ext cx="222885" cy="316230"/>
            <a:chOff x="2778061" y="5085397"/>
            <a:chExt cx="222885" cy="316230"/>
          </a:xfrm>
        </p:grpSpPr>
        <p:sp>
          <p:nvSpPr>
            <p:cNvPr id="36" name="object 36"/>
            <p:cNvSpPr/>
            <p:nvPr/>
          </p:nvSpPr>
          <p:spPr>
            <a:xfrm>
              <a:off x="2782823" y="5090159"/>
              <a:ext cx="213360" cy="306705"/>
            </a:xfrm>
            <a:custGeom>
              <a:avLst/>
              <a:gdLst/>
              <a:ahLst/>
              <a:cxnLst/>
              <a:rect l="l" t="t" r="r" b="b"/>
              <a:pathLst>
                <a:path w="213360" h="306704">
                  <a:moveTo>
                    <a:pt x="106680" y="0"/>
                  </a:moveTo>
                  <a:lnTo>
                    <a:pt x="65150" y="12037"/>
                  </a:lnTo>
                  <a:lnTo>
                    <a:pt x="31242" y="44862"/>
                  </a:lnTo>
                  <a:lnTo>
                    <a:pt x="8381" y="93547"/>
                  </a:lnTo>
                  <a:lnTo>
                    <a:pt x="0" y="153161"/>
                  </a:lnTo>
                  <a:lnTo>
                    <a:pt x="8381" y="212776"/>
                  </a:lnTo>
                  <a:lnTo>
                    <a:pt x="31242" y="261461"/>
                  </a:lnTo>
                  <a:lnTo>
                    <a:pt x="65150" y="294286"/>
                  </a:lnTo>
                  <a:lnTo>
                    <a:pt x="106680" y="306323"/>
                  </a:lnTo>
                  <a:lnTo>
                    <a:pt x="148209" y="294286"/>
                  </a:lnTo>
                  <a:lnTo>
                    <a:pt x="182118" y="261461"/>
                  </a:lnTo>
                  <a:lnTo>
                    <a:pt x="204977" y="212776"/>
                  </a:lnTo>
                  <a:lnTo>
                    <a:pt x="213359" y="153161"/>
                  </a:lnTo>
                  <a:lnTo>
                    <a:pt x="204977" y="93547"/>
                  </a:lnTo>
                  <a:lnTo>
                    <a:pt x="182117" y="44862"/>
                  </a:lnTo>
                  <a:lnTo>
                    <a:pt x="148208" y="12037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82823" y="5090159"/>
              <a:ext cx="213360" cy="306705"/>
            </a:xfrm>
            <a:custGeom>
              <a:avLst/>
              <a:gdLst/>
              <a:ahLst/>
              <a:cxnLst/>
              <a:rect l="l" t="t" r="r" b="b"/>
              <a:pathLst>
                <a:path w="213360" h="306704">
                  <a:moveTo>
                    <a:pt x="0" y="153161"/>
                  </a:moveTo>
                  <a:lnTo>
                    <a:pt x="8381" y="93547"/>
                  </a:lnTo>
                  <a:lnTo>
                    <a:pt x="31242" y="44862"/>
                  </a:lnTo>
                  <a:lnTo>
                    <a:pt x="65150" y="12037"/>
                  </a:lnTo>
                  <a:lnTo>
                    <a:pt x="106680" y="0"/>
                  </a:lnTo>
                  <a:lnTo>
                    <a:pt x="148208" y="12037"/>
                  </a:lnTo>
                  <a:lnTo>
                    <a:pt x="182117" y="44862"/>
                  </a:lnTo>
                  <a:lnTo>
                    <a:pt x="204977" y="93547"/>
                  </a:lnTo>
                  <a:lnTo>
                    <a:pt x="213359" y="153161"/>
                  </a:lnTo>
                  <a:lnTo>
                    <a:pt x="204977" y="212776"/>
                  </a:lnTo>
                  <a:lnTo>
                    <a:pt x="182118" y="261461"/>
                  </a:lnTo>
                  <a:lnTo>
                    <a:pt x="148209" y="294286"/>
                  </a:lnTo>
                  <a:lnTo>
                    <a:pt x="106680" y="306323"/>
                  </a:lnTo>
                  <a:lnTo>
                    <a:pt x="65150" y="294286"/>
                  </a:lnTo>
                  <a:lnTo>
                    <a:pt x="31242" y="261461"/>
                  </a:lnTo>
                  <a:lnTo>
                    <a:pt x="8381" y="212776"/>
                  </a:lnTo>
                  <a:lnTo>
                    <a:pt x="0" y="15316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877692" y="5160645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-9398" y="879094"/>
            <a:ext cx="2105660" cy="2287270"/>
            <a:chOff x="-9398" y="879094"/>
            <a:chExt cx="2105660" cy="2287270"/>
          </a:xfrm>
        </p:grpSpPr>
        <p:sp>
          <p:nvSpPr>
            <p:cNvPr id="40" name="object 40"/>
            <p:cNvSpPr/>
            <p:nvPr/>
          </p:nvSpPr>
          <p:spPr>
            <a:xfrm>
              <a:off x="762" y="889254"/>
              <a:ext cx="2085339" cy="2266950"/>
            </a:xfrm>
            <a:custGeom>
              <a:avLst/>
              <a:gdLst/>
              <a:ahLst/>
              <a:cxnLst/>
              <a:rect l="l" t="t" r="r" b="b"/>
              <a:pathLst>
                <a:path w="2085339" h="2266950">
                  <a:moveTo>
                    <a:pt x="868679" y="2084832"/>
                  </a:moveTo>
                  <a:lnTo>
                    <a:pt x="347472" y="2084832"/>
                  </a:lnTo>
                  <a:lnTo>
                    <a:pt x="425958" y="2266442"/>
                  </a:lnTo>
                  <a:lnTo>
                    <a:pt x="868679" y="2084832"/>
                  </a:lnTo>
                  <a:close/>
                </a:path>
                <a:path w="2085339" h="2266950">
                  <a:moveTo>
                    <a:pt x="1737360" y="0"/>
                  </a:moveTo>
                  <a:lnTo>
                    <a:pt x="347484" y="0"/>
                  </a:lnTo>
                  <a:lnTo>
                    <a:pt x="300333" y="3172"/>
                  </a:lnTo>
                  <a:lnTo>
                    <a:pt x="255109" y="12412"/>
                  </a:lnTo>
                  <a:lnTo>
                    <a:pt x="212228" y="27306"/>
                  </a:lnTo>
                  <a:lnTo>
                    <a:pt x="172102" y="47441"/>
                  </a:lnTo>
                  <a:lnTo>
                    <a:pt x="135147" y="72402"/>
                  </a:lnTo>
                  <a:lnTo>
                    <a:pt x="101776" y="101774"/>
                  </a:lnTo>
                  <a:lnTo>
                    <a:pt x="72403" y="135144"/>
                  </a:lnTo>
                  <a:lnTo>
                    <a:pt x="47442" y="172099"/>
                  </a:lnTo>
                  <a:lnTo>
                    <a:pt x="27307" y="212222"/>
                  </a:lnTo>
                  <a:lnTo>
                    <a:pt x="12412" y="255102"/>
                  </a:lnTo>
                  <a:lnTo>
                    <a:pt x="3172" y="300323"/>
                  </a:lnTo>
                  <a:lnTo>
                    <a:pt x="0" y="347472"/>
                  </a:lnTo>
                  <a:lnTo>
                    <a:pt x="0" y="1737360"/>
                  </a:lnTo>
                  <a:lnTo>
                    <a:pt x="3172" y="1784508"/>
                  </a:lnTo>
                  <a:lnTo>
                    <a:pt x="12412" y="1829729"/>
                  </a:lnTo>
                  <a:lnTo>
                    <a:pt x="27307" y="1872609"/>
                  </a:lnTo>
                  <a:lnTo>
                    <a:pt x="47442" y="1912732"/>
                  </a:lnTo>
                  <a:lnTo>
                    <a:pt x="72403" y="1949687"/>
                  </a:lnTo>
                  <a:lnTo>
                    <a:pt x="101776" y="1983057"/>
                  </a:lnTo>
                  <a:lnTo>
                    <a:pt x="135147" y="2012429"/>
                  </a:lnTo>
                  <a:lnTo>
                    <a:pt x="172102" y="2037390"/>
                  </a:lnTo>
                  <a:lnTo>
                    <a:pt x="212228" y="2057525"/>
                  </a:lnTo>
                  <a:lnTo>
                    <a:pt x="255109" y="2072419"/>
                  </a:lnTo>
                  <a:lnTo>
                    <a:pt x="300333" y="2081659"/>
                  </a:lnTo>
                  <a:lnTo>
                    <a:pt x="347484" y="2084832"/>
                  </a:lnTo>
                  <a:lnTo>
                    <a:pt x="1737360" y="2084832"/>
                  </a:lnTo>
                  <a:lnTo>
                    <a:pt x="1784508" y="2081659"/>
                  </a:lnTo>
                  <a:lnTo>
                    <a:pt x="1829729" y="2072419"/>
                  </a:lnTo>
                  <a:lnTo>
                    <a:pt x="1872609" y="2057525"/>
                  </a:lnTo>
                  <a:lnTo>
                    <a:pt x="1912732" y="2037390"/>
                  </a:lnTo>
                  <a:lnTo>
                    <a:pt x="1949687" y="2012429"/>
                  </a:lnTo>
                  <a:lnTo>
                    <a:pt x="1983057" y="1983057"/>
                  </a:lnTo>
                  <a:lnTo>
                    <a:pt x="2012429" y="1949687"/>
                  </a:lnTo>
                  <a:lnTo>
                    <a:pt x="2037390" y="1912732"/>
                  </a:lnTo>
                  <a:lnTo>
                    <a:pt x="2057525" y="1872609"/>
                  </a:lnTo>
                  <a:lnTo>
                    <a:pt x="2072419" y="1829729"/>
                  </a:lnTo>
                  <a:lnTo>
                    <a:pt x="2081659" y="1784508"/>
                  </a:lnTo>
                  <a:lnTo>
                    <a:pt x="2084832" y="1737360"/>
                  </a:lnTo>
                  <a:lnTo>
                    <a:pt x="2084832" y="347472"/>
                  </a:lnTo>
                  <a:lnTo>
                    <a:pt x="2081659" y="300323"/>
                  </a:lnTo>
                  <a:lnTo>
                    <a:pt x="2072419" y="255102"/>
                  </a:lnTo>
                  <a:lnTo>
                    <a:pt x="2057525" y="212222"/>
                  </a:lnTo>
                  <a:lnTo>
                    <a:pt x="2037390" y="172099"/>
                  </a:lnTo>
                  <a:lnTo>
                    <a:pt x="2012429" y="135144"/>
                  </a:lnTo>
                  <a:lnTo>
                    <a:pt x="1983057" y="101774"/>
                  </a:lnTo>
                  <a:lnTo>
                    <a:pt x="1949687" y="72402"/>
                  </a:lnTo>
                  <a:lnTo>
                    <a:pt x="1912732" y="47441"/>
                  </a:lnTo>
                  <a:lnTo>
                    <a:pt x="1872609" y="27306"/>
                  </a:lnTo>
                  <a:lnTo>
                    <a:pt x="1829729" y="12412"/>
                  </a:lnTo>
                  <a:lnTo>
                    <a:pt x="1784508" y="3172"/>
                  </a:lnTo>
                  <a:lnTo>
                    <a:pt x="1737360" y="0"/>
                  </a:lnTo>
                  <a:close/>
                </a:path>
              </a:pathLst>
            </a:custGeom>
            <a:solidFill>
              <a:srgbClr val="FFCC9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62" y="889254"/>
              <a:ext cx="2085339" cy="2266950"/>
            </a:xfrm>
            <a:custGeom>
              <a:avLst/>
              <a:gdLst/>
              <a:ahLst/>
              <a:cxnLst/>
              <a:rect l="l" t="t" r="r" b="b"/>
              <a:pathLst>
                <a:path w="2085339" h="2266950">
                  <a:moveTo>
                    <a:pt x="0" y="347472"/>
                  </a:moveTo>
                  <a:lnTo>
                    <a:pt x="3172" y="300323"/>
                  </a:lnTo>
                  <a:lnTo>
                    <a:pt x="12412" y="255102"/>
                  </a:lnTo>
                  <a:lnTo>
                    <a:pt x="27307" y="212222"/>
                  </a:lnTo>
                  <a:lnTo>
                    <a:pt x="47442" y="172099"/>
                  </a:lnTo>
                  <a:lnTo>
                    <a:pt x="72403" y="135144"/>
                  </a:lnTo>
                  <a:lnTo>
                    <a:pt x="101776" y="101774"/>
                  </a:lnTo>
                  <a:lnTo>
                    <a:pt x="135147" y="72402"/>
                  </a:lnTo>
                  <a:lnTo>
                    <a:pt x="172102" y="47441"/>
                  </a:lnTo>
                  <a:lnTo>
                    <a:pt x="212228" y="27306"/>
                  </a:lnTo>
                  <a:lnTo>
                    <a:pt x="255109" y="12412"/>
                  </a:lnTo>
                  <a:lnTo>
                    <a:pt x="300333" y="3172"/>
                  </a:lnTo>
                  <a:lnTo>
                    <a:pt x="347484" y="0"/>
                  </a:lnTo>
                  <a:lnTo>
                    <a:pt x="868679" y="0"/>
                  </a:lnTo>
                  <a:lnTo>
                    <a:pt x="1737360" y="0"/>
                  </a:lnTo>
                  <a:lnTo>
                    <a:pt x="1784508" y="3172"/>
                  </a:lnTo>
                  <a:lnTo>
                    <a:pt x="1829729" y="12412"/>
                  </a:lnTo>
                  <a:lnTo>
                    <a:pt x="1872609" y="27306"/>
                  </a:lnTo>
                  <a:lnTo>
                    <a:pt x="1912732" y="47441"/>
                  </a:lnTo>
                  <a:lnTo>
                    <a:pt x="1949687" y="72402"/>
                  </a:lnTo>
                  <a:lnTo>
                    <a:pt x="1983057" y="101774"/>
                  </a:lnTo>
                  <a:lnTo>
                    <a:pt x="2012429" y="135144"/>
                  </a:lnTo>
                  <a:lnTo>
                    <a:pt x="2037390" y="172099"/>
                  </a:lnTo>
                  <a:lnTo>
                    <a:pt x="2057525" y="212222"/>
                  </a:lnTo>
                  <a:lnTo>
                    <a:pt x="2072419" y="255102"/>
                  </a:lnTo>
                  <a:lnTo>
                    <a:pt x="2081659" y="300323"/>
                  </a:lnTo>
                  <a:lnTo>
                    <a:pt x="2084832" y="347472"/>
                  </a:lnTo>
                  <a:lnTo>
                    <a:pt x="2084832" y="1216152"/>
                  </a:lnTo>
                  <a:lnTo>
                    <a:pt x="2084832" y="1737360"/>
                  </a:lnTo>
                  <a:lnTo>
                    <a:pt x="2081659" y="1784508"/>
                  </a:lnTo>
                  <a:lnTo>
                    <a:pt x="2072419" y="1829729"/>
                  </a:lnTo>
                  <a:lnTo>
                    <a:pt x="2057525" y="1872609"/>
                  </a:lnTo>
                  <a:lnTo>
                    <a:pt x="2037390" y="1912732"/>
                  </a:lnTo>
                  <a:lnTo>
                    <a:pt x="2012429" y="1949687"/>
                  </a:lnTo>
                  <a:lnTo>
                    <a:pt x="1983057" y="1983057"/>
                  </a:lnTo>
                  <a:lnTo>
                    <a:pt x="1949687" y="2012429"/>
                  </a:lnTo>
                  <a:lnTo>
                    <a:pt x="1912732" y="2037390"/>
                  </a:lnTo>
                  <a:lnTo>
                    <a:pt x="1872609" y="2057525"/>
                  </a:lnTo>
                  <a:lnTo>
                    <a:pt x="1829729" y="2072419"/>
                  </a:lnTo>
                  <a:lnTo>
                    <a:pt x="1784508" y="2081659"/>
                  </a:lnTo>
                  <a:lnTo>
                    <a:pt x="1737360" y="2084832"/>
                  </a:lnTo>
                  <a:lnTo>
                    <a:pt x="868679" y="2084832"/>
                  </a:lnTo>
                  <a:lnTo>
                    <a:pt x="425958" y="2266442"/>
                  </a:lnTo>
                  <a:lnTo>
                    <a:pt x="347472" y="2084832"/>
                  </a:lnTo>
                  <a:lnTo>
                    <a:pt x="300333" y="2081659"/>
                  </a:lnTo>
                  <a:lnTo>
                    <a:pt x="255109" y="2072419"/>
                  </a:lnTo>
                  <a:lnTo>
                    <a:pt x="212228" y="2057525"/>
                  </a:lnTo>
                  <a:lnTo>
                    <a:pt x="172102" y="2037390"/>
                  </a:lnTo>
                  <a:lnTo>
                    <a:pt x="135147" y="2012429"/>
                  </a:lnTo>
                  <a:lnTo>
                    <a:pt x="101776" y="1983057"/>
                  </a:lnTo>
                  <a:lnTo>
                    <a:pt x="72403" y="1949687"/>
                  </a:lnTo>
                  <a:lnTo>
                    <a:pt x="47442" y="1912732"/>
                  </a:lnTo>
                  <a:lnTo>
                    <a:pt x="27307" y="1872609"/>
                  </a:lnTo>
                  <a:lnTo>
                    <a:pt x="12412" y="1829729"/>
                  </a:lnTo>
                  <a:lnTo>
                    <a:pt x="3172" y="1784508"/>
                  </a:lnTo>
                  <a:lnTo>
                    <a:pt x="0" y="1737360"/>
                  </a:lnTo>
                  <a:lnTo>
                    <a:pt x="0" y="1216152"/>
                  </a:lnTo>
                  <a:lnTo>
                    <a:pt x="0" y="347472"/>
                  </a:lnTo>
                  <a:close/>
                </a:path>
              </a:pathLst>
            </a:custGeom>
            <a:ln w="19812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80543" y="1022045"/>
            <a:ext cx="1666875" cy="1947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ahoma"/>
                <a:cs typeface="Tahoma"/>
              </a:rPr>
              <a:t>Пілюльна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ahoma"/>
                <a:cs typeface="Tahoma"/>
              </a:rPr>
              <a:t>машинка</a:t>
            </a:r>
            <a:endParaRPr sz="1400">
              <a:latin typeface="Tahoma"/>
              <a:cs typeface="Tahoma"/>
            </a:endParaRPr>
          </a:p>
          <a:p>
            <a:pPr marL="12700" marR="344170" indent="51435">
              <a:lnSpc>
                <a:spcPct val="100000"/>
              </a:lnSpc>
            </a:pPr>
            <a:r>
              <a:rPr sz="1400" b="1" dirty="0">
                <a:latin typeface="Tahoma"/>
                <a:cs typeface="Tahoma"/>
              </a:rPr>
              <a:t>з</a:t>
            </a:r>
            <a:r>
              <a:rPr sz="1400" b="1" spc="-6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приладдям: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1 – пілюльна 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машинка;</a:t>
            </a:r>
            <a:endParaRPr sz="14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dirty="0">
                <a:latin typeface="Tahoma"/>
                <a:cs typeface="Tahoma"/>
              </a:rPr>
              <a:t>2 – </a:t>
            </a:r>
            <a:r>
              <a:rPr sz="1400" b="1" spc="-5" dirty="0">
                <a:latin typeface="Tahoma"/>
                <a:cs typeface="Tahoma"/>
              </a:rPr>
              <a:t>нижній </a:t>
            </a:r>
            <a:r>
              <a:rPr sz="1400" b="1" dirty="0">
                <a:latin typeface="Tahoma"/>
                <a:cs typeface="Tahoma"/>
              </a:rPr>
              <a:t>різак; </a:t>
            </a:r>
            <a:r>
              <a:rPr sz="1400" b="1" spc="-40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3 – </a:t>
            </a:r>
            <a:r>
              <a:rPr sz="1400" b="1" spc="-5" dirty="0">
                <a:latin typeface="Tahoma"/>
                <a:cs typeface="Tahoma"/>
              </a:rPr>
              <a:t>верхній різак; </a:t>
            </a:r>
            <a:r>
              <a:rPr sz="1400" b="1" spc="-40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4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–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дощечка;</a:t>
            </a:r>
            <a:endParaRPr sz="14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ahoma"/>
                <a:cs typeface="Tahoma"/>
              </a:rPr>
              <a:t>5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–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ролік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50714" y="5627370"/>
            <a:ext cx="3299460" cy="980440"/>
          </a:xfrm>
          <a:prstGeom prst="rect">
            <a:avLst/>
          </a:prstGeom>
          <a:solidFill>
            <a:srgbClr val="FFFFCC"/>
          </a:solidFill>
          <a:ln w="25907">
            <a:solidFill>
              <a:srgbClr val="92D050"/>
            </a:solidFill>
          </a:ln>
        </p:spPr>
        <p:txBody>
          <a:bodyPr vert="horz" wrap="square" lIns="0" tIns="21145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64"/>
              </a:spcBef>
            </a:pPr>
            <a:r>
              <a:rPr sz="1800" b="1" spc="-5" dirty="0">
                <a:solidFill>
                  <a:srgbClr val="002D74"/>
                </a:solidFill>
                <a:latin typeface="Century Gothic"/>
                <a:cs typeface="Century Gothic"/>
              </a:rPr>
              <a:t>Супозиторна</a:t>
            </a:r>
            <a:r>
              <a:rPr sz="1800" b="1" spc="-65" dirty="0">
                <a:solidFill>
                  <a:srgbClr val="002D74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002D74"/>
                </a:solidFill>
                <a:latin typeface="Century Gothic"/>
                <a:cs typeface="Century Gothic"/>
              </a:rPr>
              <a:t>основа:</a:t>
            </a:r>
            <a:endParaRPr sz="18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002D74"/>
                </a:solidFill>
                <a:latin typeface="Century Gothic"/>
                <a:cs typeface="Century Gothic"/>
              </a:rPr>
              <a:t>масло</a:t>
            </a:r>
            <a:r>
              <a:rPr sz="1800" b="1" spc="-55" dirty="0">
                <a:solidFill>
                  <a:srgbClr val="002D74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002D74"/>
                </a:solidFill>
                <a:latin typeface="Century Gothic"/>
                <a:cs typeface="Century Gothic"/>
              </a:rPr>
              <a:t>какао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4715" y="0"/>
            <a:ext cx="8229600" cy="620395"/>
          </a:xfrm>
          <a:custGeom>
            <a:avLst/>
            <a:gdLst/>
            <a:ahLst/>
            <a:cxnLst/>
            <a:rect l="l" t="t" r="r" b="b"/>
            <a:pathLst>
              <a:path w="8229600" h="620395">
                <a:moveTo>
                  <a:pt x="8229600" y="0"/>
                </a:moveTo>
                <a:lnTo>
                  <a:pt x="0" y="0"/>
                </a:lnTo>
                <a:lnTo>
                  <a:pt x="0" y="620267"/>
                </a:lnTo>
                <a:lnTo>
                  <a:pt x="8229600" y="620267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7796" y="0"/>
            <a:ext cx="7207250" cy="696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spc="-5" dirty="0"/>
              <a:t>5.</a:t>
            </a:r>
            <a:r>
              <a:rPr sz="2200" spc="10" dirty="0"/>
              <a:t> </a:t>
            </a:r>
            <a:r>
              <a:rPr sz="2200" spc="-10" dirty="0"/>
              <a:t>Приготування</a:t>
            </a:r>
            <a:r>
              <a:rPr sz="2200" spc="10" dirty="0"/>
              <a:t> </a:t>
            </a:r>
            <a:r>
              <a:rPr sz="2200" spc="-5" dirty="0"/>
              <a:t>супозиторіїв</a:t>
            </a:r>
            <a:r>
              <a:rPr sz="2200" dirty="0"/>
              <a:t> </a:t>
            </a:r>
            <a:r>
              <a:rPr sz="2200" spc="-5" dirty="0"/>
              <a:t>методом</a:t>
            </a:r>
            <a:r>
              <a:rPr sz="2200" spc="-10" dirty="0"/>
              <a:t> </a:t>
            </a:r>
            <a:r>
              <a:rPr sz="2200" spc="-5" dirty="0"/>
              <a:t>викачування.</a:t>
            </a:r>
            <a:endParaRPr sz="220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200" spc="-5" dirty="0"/>
              <a:t>Введення лікарських</a:t>
            </a:r>
            <a:r>
              <a:rPr sz="2200" spc="-10" dirty="0"/>
              <a:t> речовин</a:t>
            </a:r>
            <a:r>
              <a:rPr sz="2200" spc="-15" dirty="0"/>
              <a:t> </a:t>
            </a:r>
            <a:r>
              <a:rPr sz="2200" spc="-5" dirty="0"/>
              <a:t>в </a:t>
            </a:r>
            <a:r>
              <a:rPr sz="2200" spc="-10" dirty="0"/>
              <a:t>основу</a:t>
            </a:r>
            <a:endParaRPr sz="2200"/>
          </a:p>
        </p:txBody>
      </p:sp>
      <p:grpSp>
        <p:nvGrpSpPr>
          <p:cNvPr id="4" name="object 4"/>
          <p:cNvGrpSpPr/>
          <p:nvPr/>
        </p:nvGrpSpPr>
        <p:grpSpPr>
          <a:xfrm>
            <a:off x="597280" y="1470533"/>
            <a:ext cx="1398270" cy="895350"/>
            <a:chOff x="597280" y="1470533"/>
            <a:chExt cx="1398270" cy="8953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885" y="1485138"/>
              <a:ext cx="1368552" cy="8656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1885" y="1485138"/>
              <a:ext cx="1369060" cy="866140"/>
            </a:xfrm>
            <a:custGeom>
              <a:avLst/>
              <a:gdLst/>
              <a:ahLst/>
              <a:cxnLst/>
              <a:rect l="l" t="t" r="r" b="b"/>
              <a:pathLst>
                <a:path w="1369060" h="866139">
                  <a:moveTo>
                    <a:pt x="0" y="865631"/>
                  </a:moveTo>
                  <a:lnTo>
                    <a:pt x="1368552" y="865631"/>
                  </a:lnTo>
                  <a:lnTo>
                    <a:pt x="1368552" y="0"/>
                  </a:lnTo>
                  <a:lnTo>
                    <a:pt x="0" y="0"/>
                  </a:lnTo>
                  <a:lnTo>
                    <a:pt x="0" y="865631"/>
                  </a:lnTo>
                  <a:close/>
                </a:path>
              </a:pathLst>
            </a:custGeom>
            <a:ln w="28956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76122" y="1533855"/>
            <a:ext cx="10369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ЛР,</a:t>
            </a:r>
            <a:endParaRPr sz="16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entury Gothic"/>
                <a:cs typeface="Century Gothic"/>
              </a:rPr>
              <a:t>розчинні</a:t>
            </a:r>
            <a:r>
              <a:rPr sz="1600" spc="-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5954" y="2022093"/>
            <a:ext cx="679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основі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5652" y="4352416"/>
            <a:ext cx="1398270" cy="893444"/>
            <a:chOff x="525652" y="4352416"/>
            <a:chExt cx="1398270" cy="893444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257" y="4367021"/>
              <a:ext cx="1368552" cy="8641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40257" y="4367021"/>
              <a:ext cx="1369060" cy="864235"/>
            </a:xfrm>
            <a:custGeom>
              <a:avLst/>
              <a:gdLst/>
              <a:ahLst/>
              <a:cxnLst/>
              <a:rect l="l" t="t" r="r" b="b"/>
              <a:pathLst>
                <a:path w="1369060" h="864235">
                  <a:moveTo>
                    <a:pt x="0" y="864107"/>
                  </a:moveTo>
                  <a:lnTo>
                    <a:pt x="1368552" y="864107"/>
                  </a:lnTo>
                  <a:lnTo>
                    <a:pt x="1368552" y="0"/>
                  </a:lnTo>
                  <a:lnTo>
                    <a:pt x="0" y="0"/>
                  </a:lnTo>
                  <a:lnTo>
                    <a:pt x="0" y="864107"/>
                  </a:lnTo>
                  <a:close/>
                </a:path>
              </a:pathLst>
            </a:custGeom>
            <a:ln w="28956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96874" y="4416297"/>
            <a:ext cx="105283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ЛР,</a:t>
            </a:r>
            <a:endParaRPr sz="1600">
              <a:latin typeface="Century Gothic"/>
              <a:cs typeface="Century Gothic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spc="-5" dirty="0">
                <a:latin typeface="Century Gothic"/>
                <a:cs typeface="Century Gothic"/>
              </a:rPr>
              <a:t>розчинні</a:t>
            </a:r>
            <a:r>
              <a:rPr sz="1600" spc="-4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у </a:t>
            </a:r>
            <a:r>
              <a:rPr sz="1600" spc="-4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воді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397125" y="751205"/>
            <a:ext cx="2836545" cy="1106805"/>
            <a:chOff x="2397125" y="751205"/>
            <a:chExt cx="2836545" cy="110680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1729" y="765810"/>
              <a:ext cx="2807208" cy="107746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411729" y="765810"/>
              <a:ext cx="2807335" cy="1077595"/>
            </a:xfrm>
            <a:custGeom>
              <a:avLst/>
              <a:gdLst/>
              <a:ahLst/>
              <a:cxnLst/>
              <a:rect l="l" t="t" r="r" b="b"/>
              <a:pathLst>
                <a:path w="2807335" h="1077595">
                  <a:moveTo>
                    <a:pt x="0" y="1077468"/>
                  </a:moveTo>
                  <a:lnTo>
                    <a:pt x="2807208" y="1077468"/>
                  </a:lnTo>
                  <a:lnTo>
                    <a:pt x="2807208" y="0"/>
                  </a:lnTo>
                  <a:lnTo>
                    <a:pt x="0" y="0"/>
                  </a:lnTo>
                  <a:lnTo>
                    <a:pt x="0" y="1077468"/>
                  </a:lnTo>
                  <a:close/>
                </a:path>
              </a:pathLst>
            </a:custGeom>
            <a:ln w="28956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553716" y="799033"/>
            <a:ext cx="252031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До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5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% -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розчиняють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однотипній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основою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рідині </a:t>
            </a:r>
            <a:r>
              <a:rPr sz="1600" spc="-10" dirty="0">
                <a:latin typeface="Century Gothic"/>
                <a:cs typeface="Century Gothic"/>
              </a:rPr>
              <a:t>(природна жирна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олія)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397125" y="1974976"/>
            <a:ext cx="2838450" cy="965200"/>
            <a:chOff x="2397125" y="1974976"/>
            <a:chExt cx="2838450" cy="96520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1729" y="1989581"/>
              <a:ext cx="2808732" cy="9357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411729" y="1989581"/>
              <a:ext cx="2809240" cy="935990"/>
            </a:xfrm>
            <a:custGeom>
              <a:avLst/>
              <a:gdLst/>
              <a:ahLst/>
              <a:cxnLst/>
              <a:rect l="l" t="t" r="r" b="b"/>
              <a:pathLst>
                <a:path w="2809240" h="935989">
                  <a:moveTo>
                    <a:pt x="0" y="935736"/>
                  </a:moveTo>
                  <a:lnTo>
                    <a:pt x="2808732" y="935736"/>
                  </a:lnTo>
                  <a:lnTo>
                    <a:pt x="2808732" y="0"/>
                  </a:lnTo>
                  <a:lnTo>
                    <a:pt x="0" y="0"/>
                  </a:lnTo>
                  <a:lnTo>
                    <a:pt x="0" y="935736"/>
                  </a:lnTo>
                  <a:close/>
                </a:path>
              </a:pathLst>
            </a:custGeom>
            <a:ln w="28956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631439" y="2196211"/>
            <a:ext cx="23685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857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Більше 5% - змішують з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подрібненою</a:t>
            </a:r>
            <a:r>
              <a:rPr sz="1600" spc="-4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основою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182241" y="3415157"/>
            <a:ext cx="4131945" cy="1326515"/>
            <a:chOff x="2182241" y="3415157"/>
            <a:chExt cx="4131945" cy="132651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6846" y="3429762"/>
              <a:ext cx="4102607" cy="129692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96846" y="3429762"/>
              <a:ext cx="4102735" cy="1297305"/>
            </a:xfrm>
            <a:custGeom>
              <a:avLst/>
              <a:gdLst/>
              <a:ahLst/>
              <a:cxnLst/>
              <a:rect l="l" t="t" r="r" b="b"/>
              <a:pathLst>
                <a:path w="4102735" h="1297304">
                  <a:moveTo>
                    <a:pt x="0" y="1296924"/>
                  </a:moveTo>
                  <a:lnTo>
                    <a:pt x="4102607" y="1296924"/>
                  </a:lnTo>
                  <a:lnTo>
                    <a:pt x="4102607" y="0"/>
                  </a:lnTo>
                  <a:lnTo>
                    <a:pt x="0" y="0"/>
                  </a:lnTo>
                  <a:lnTo>
                    <a:pt x="0" y="1296924"/>
                  </a:lnTo>
                  <a:close/>
                </a:path>
              </a:pathLst>
            </a:custGeom>
            <a:ln w="28956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362326" y="3451605"/>
            <a:ext cx="376936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До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5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% - розчиняють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мінімальній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кількості </a:t>
            </a:r>
            <a:r>
              <a:rPr sz="1600" spc="-10" dirty="0">
                <a:latin typeface="Century Gothic"/>
                <a:cs typeface="Century Gothic"/>
              </a:rPr>
              <a:t>води,</a:t>
            </a:r>
            <a:r>
              <a:rPr sz="1600" spc="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гліцерину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або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спирту, </a:t>
            </a:r>
            <a:r>
              <a:rPr sz="1600" spc="-4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за</a:t>
            </a:r>
            <a:r>
              <a:rPr sz="1600" spc="-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необхідності</a:t>
            </a:r>
            <a:r>
              <a:rPr sz="1600" spc="3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емульгують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ланоліном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безводним,</a:t>
            </a:r>
            <a:r>
              <a:rPr sz="1600" spc="3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змішують з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78377" y="4426965"/>
            <a:ext cx="94106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основою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182241" y="4928489"/>
            <a:ext cx="4133850" cy="1326515"/>
            <a:chOff x="2182241" y="4928489"/>
            <a:chExt cx="4133850" cy="1326515"/>
          </a:xfrm>
        </p:grpSpPr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6846" y="4943094"/>
              <a:ext cx="4104131" cy="129692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196846" y="4943094"/>
              <a:ext cx="4104640" cy="1297305"/>
            </a:xfrm>
            <a:custGeom>
              <a:avLst/>
              <a:gdLst/>
              <a:ahLst/>
              <a:cxnLst/>
              <a:rect l="l" t="t" r="r" b="b"/>
              <a:pathLst>
                <a:path w="4104640" h="1297304">
                  <a:moveTo>
                    <a:pt x="0" y="1296923"/>
                  </a:moveTo>
                  <a:lnTo>
                    <a:pt x="4104131" y="1296923"/>
                  </a:lnTo>
                  <a:lnTo>
                    <a:pt x="4104131" y="0"/>
                  </a:lnTo>
                  <a:lnTo>
                    <a:pt x="0" y="0"/>
                  </a:lnTo>
                  <a:lnTo>
                    <a:pt x="0" y="1296923"/>
                  </a:lnTo>
                  <a:close/>
                </a:path>
              </a:pathLst>
            </a:custGeom>
            <a:ln w="28956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354707" y="5086299"/>
            <a:ext cx="3786504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Більше 5 % - ретельно </a:t>
            </a:r>
            <a:r>
              <a:rPr sz="1600" spc="-10" dirty="0">
                <a:latin typeface="Century Gothic"/>
                <a:cs typeface="Century Gothic"/>
              </a:rPr>
              <a:t>розтирають </a:t>
            </a:r>
            <a:r>
              <a:rPr sz="1600" spc="-5" dirty="0">
                <a:latin typeface="Century Gothic"/>
                <a:cs typeface="Century Gothic"/>
              </a:rPr>
              <a:t>у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ступці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 сухому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вигляді,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потім</a:t>
            </a:r>
            <a:r>
              <a:rPr sz="1600" spc="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декількома краплями води і </a:t>
            </a:r>
            <a:r>
              <a:rPr sz="1600" spc="-10" dirty="0">
                <a:latin typeface="Century Gothic"/>
                <a:cs typeface="Century Gothic"/>
              </a:rPr>
              <a:t>додають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частинами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основу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503164" y="975360"/>
            <a:ext cx="2891155" cy="1522730"/>
            <a:chOff x="5503164" y="975360"/>
            <a:chExt cx="2891155" cy="1522730"/>
          </a:xfrm>
        </p:grpSpPr>
        <p:sp>
          <p:nvSpPr>
            <p:cNvPr id="31" name="object 31"/>
            <p:cNvSpPr/>
            <p:nvPr/>
          </p:nvSpPr>
          <p:spPr>
            <a:xfrm>
              <a:off x="5509260" y="1075817"/>
              <a:ext cx="2879090" cy="1416050"/>
            </a:xfrm>
            <a:custGeom>
              <a:avLst/>
              <a:gdLst/>
              <a:ahLst/>
              <a:cxnLst/>
              <a:rect l="l" t="t" r="r" b="b"/>
              <a:pathLst>
                <a:path w="2879090" h="1416050">
                  <a:moveTo>
                    <a:pt x="2878836" y="0"/>
                  </a:moveTo>
                  <a:lnTo>
                    <a:pt x="2871414" y="36784"/>
                  </a:lnTo>
                  <a:lnTo>
                    <a:pt x="2851181" y="66817"/>
                  </a:lnTo>
                  <a:lnTo>
                    <a:pt x="2821185" y="87064"/>
                  </a:lnTo>
                  <a:lnTo>
                    <a:pt x="2784474" y="94487"/>
                  </a:lnTo>
                  <a:lnTo>
                    <a:pt x="94361" y="94487"/>
                  </a:lnTo>
                  <a:lnTo>
                    <a:pt x="57650" y="101891"/>
                  </a:lnTo>
                  <a:lnTo>
                    <a:pt x="27654" y="122094"/>
                  </a:lnTo>
                  <a:lnTo>
                    <a:pt x="7421" y="152084"/>
                  </a:lnTo>
                  <a:lnTo>
                    <a:pt x="0" y="188849"/>
                  </a:lnTo>
                  <a:lnTo>
                    <a:pt x="0" y="1321562"/>
                  </a:lnTo>
                  <a:lnTo>
                    <a:pt x="7421" y="1358272"/>
                  </a:lnTo>
                  <a:lnTo>
                    <a:pt x="27654" y="1388268"/>
                  </a:lnTo>
                  <a:lnTo>
                    <a:pt x="57650" y="1408501"/>
                  </a:lnTo>
                  <a:lnTo>
                    <a:pt x="94361" y="1415923"/>
                  </a:lnTo>
                  <a:lnTo>
                    <a:pt x="131145" y="1408501"/>
                  </a:lnTo>
                  <a:lnTo>
                    <a:pt x="161178" y="1388268"/>
                  </a:lnTo>
                  <a:lnTo>
                    <a:pt x="181425" y="1358272"/>
                  </a:lnTo>
                  <a:lnTo>
                    <a:pt x="188849" y="1321562"/>
                  </a:lnTo>
                  <a:lnTo>
                    <a:pt x="188849" y="1227074"/>
                  </a:lnTo>
                  <a:lnTo>
                    <a:pt x="2784474" y="1227074"/>
                  </a:lnTo>
                  <a:lnTo>
                    <a:pt x="2821185" y="1219670"/>
                  </a:lnTo>
                  <a:lnTo>
                    <a:pt x="2851181" y="1199467"/>
                  </a:lnTo>
                  <a:lnTo>
                    <a:pt x="2871414" y="1169477"/>
                  </a:lnTo>
                  <a:lnTo>
                    <a:pt x="2878836" y="1132713"/>
                  </a:lnTo>
                  <a:lnTo>
                    <a:pt x="2878836" y="283210"/>
                  </a:lnTo>
                  <a:lnTo>
                    <a:pt x="94361" y="283210"/>
                  </a:lnTo>
                  <a:lnTo>
                    <a:pt x="94361" y="188849"/>
                  </a:lnTo>
                  <a:lnTo>
                    <a:pt x="98081" y="170430"/>
                  </a:lnTo>
                  <a:lnTo>
                    <a:pt x="108219" y="155416"/>
                  </a:lnTo>
                  <a:lnTo>
                    <a:pt x="123239" y="145307"/>
                  </a:lnTo>
                  <a:lnTo>
                    <a:pt x="141604" y="141605"/>
                  </a:lnTo>
                  <a:lnTo>
                    <a:pt x="2878836" y="141605"/>
                  </a:lnTo>
                  <a:lnTo>
                    <a:pt x="2878836" y="0"/>
                  </a:lnTo>
                  <a:close/>
                </a:path>
                <a:path w="2879090" h="1416050">
                  <a:moveTo>
                    <a:pt x="2878836" y="141605"/>
                  </a:moveTo>
                  <a:lnTo>
                    <a:pt x="141604" y="141605"/>
                  </a:lnTo>
                  <a:lnTo>
                    <a:pt x="159970" y="145307"/>
                  </a:lnTo>
                  <a:lnTo>
                    <a:pt x="174990" y="155416"/>
                  </a:lnTo>
                  <a:lnTo>
                    <a:pt x="185128" y="170430"/>
                  </a:lnTo>
                  <a:lnTo>
                    <a:pt x="188849" y="188849"/>
                  </a:lnTo>
                  <a:lnTo>
                    <a:pt x="181425" y="225559"/>
                  </a:lnTo>
                  <a:lnTo>
                    <a:pt x="161178" y="255555"/>
                  </a:lnTo>
                  <a:lnTo>
                    <a:pt x="131145" y="275788"/>
                  </a:lnTo>
                  <a:lnTo>
                    <a:pt x="94361" y="283210"/>
                  </a:lnTo>
                  <a:lnTo>
                    <a:pt x="2878836" y="283210"/>
                  </a:lnTo>
                  <a:lnTo>
                    <a:pt x="2878836" y="141605"/>
                  </a:lnTo>
                  <a:close/>
                </a:path>
                <a:path w="2879090" h="1416050">
                  <a:moveTo>
                    <a:pt x="2689987" y="0"/>
                  </a:moveTo>
                  <a:lnTo>
                    <a:pt x="2689987" y="94487"/>
                  </a:lnTo>
                  <a:lnTo>
                    <a:pt x="2784474" y="94487"/>
                  </a:lnTo>
                  <a:lnTo>
                    <a:pt x="2784474" y="47244"/>
                  </a:lnTo>
                  <a:lnTo>
                    <a:pt x="2737231" y="47244"/>
                  </a:lnTo>
                  <a:lnTo>
                    <a:pt x="2718865" y="43523"/>
                  </a:lnTo>
                  <a:lnTo>
                    <a:pt x="2703845" y="33385"/>
                  </a:lnTo>
                  <a:lnTo>
                    <a:pt x="2693707" y="18365"/>
                  </a:lnTo>
                  <a:lnTo>
                    <a:pt x="2689987" y="0"/>
                  </a:lnTo>
                  <a:close/>
                </a:path>
                <a:path w="2879090" h="1416050">
                  <a:moveTo>
                    <a:pt x="2784474" y="0"/>
                  </a:moveTo>
                  <a:lnTo>
                    <a:pt x="2780754" y="18365"/>
                  </a:lnTo>
                  <a:lnTo>
                    <a:pt x="2770616" y="33385"/>
                  </a:lnTo>
                  <a:lnTo>
                    <a:pt x="2755596" y="43523"/>
                  </a:lnTo>
                  <a:lnTo>
                    <a:pt x="2737231" y="47244"/>
                  </a:lnTo>
                  <a:lnTo>
                    <a:pt x="2784474" y="47244"/>
                  </a:lnTo>
                  <a:lnTo>
                    <a:pt x="2784474" y="0"/>
                  </a:lnTo>
                  <a:close/>
                </a:path>
              </a:pathLst>
            </a:custGeom>
            <a:solidFill>
              <a:srgbClr val="FFCC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03621" y="981456"/>
              <a:ext cx="2784475" cy="377825"/>
            </a:xfrm>
            <a:custGeom>
              <a:avLst/>
              <a:gdLst/>
              <a:ahLst/>
              <a:cxnLst/>
              <a:rect l="l" t="t" r="r" b="b"/>
              <a:pathLst>
                <a:path w="2784475" h="377825">
                  <a:moveTo>
                    <a:pt x="47243" y="235966"/>
                  </a:moveTo>
                  <a:lnTo>
                    <a:pt x="28878" y="239668"/>
                  </a:lnTo>
                  <a:lnTo>
                    <a:pt x="13858" y="249777"/>
                  </a:lnTo>
                  <a:lnTo>
                    <a:pt x="3720" y="264791"/>
                  </a:lnTo>
                  <a:lnTo>
                    <a:pt x="0" y="283210"/>
                  </a:lnTo>
                  <a:lnTo>
                    <a:pt x="0" y="377571"/>
                  </a:lnTo>
                  <a:lnTo>
                    <a:pt x="36784" y="370149"/>
                  </a:lnTo>
                  <a:lnTo>
                    <a:pt x="66817" y="349916"/>
                  </a:lnTo>
                  <a:lnTo>
                    <a:pt x="87064" y="319920"/>
                  </a:lnTo>
                  <a:lnTo>
                    <a:pt x="94487" y="283210"/>
                  </a:lnTo>
                  <a:lnTo>
                    <a:pt x="90767" y="264791"/>
                  </a:lnTo>
                  <a:lnTo>
                    <a:pt x="80629" y="249777"/>
                  </a:lnTo>
                  <a:lnTo>
                    <a:pt x="65609" y="239668"/>
                  </a:lnTo>
                  <a:lnTo>
                    <a:pt x="47243" y="235966"/>
                  </a:lnTo>
                  <a:close/>
                </a:path>
                <a:path w="2784475" h="377825">
                  <a:moveTo>
                    <a:pt x="2784475" y="94361"/>
                  </a:moveTo>
                  <a:lnTo>
                    <a:pt x="2690113" y="94361"/>
                  </a:lnTo>
                  <a:lnTo>
                    <a:pt x="2690113" y="188849"/>
                  </a:lnTo>
                  <a:lnTo>
                    <a:pt x="2726824" y="181425"/>
                  </a:lnTo>
                  <a:lnTo>
                    <a:pt x="2756820" y="161178"/>
                  </a:lnTo>
                  <a:lnTo>
                    <a:pt x="2777053" y="131145"/>
                  </a:lnTo>
                  <a:lnTo>
                    <a:pt x="2784475" y="94361"/>
                  </a:lnTo>
                  <a:close/>
                </a:path>
                <a:path w="2784475" h="377825">
                  <a:moveTo>
                    <a:pt x="2690113" y="0"/>
                  </a:moveTo>
                  <a:lnTo>
                    <a:pt x="2653329" y="7421"/>
                  </a:lnTo>
                  <a:lnTo>
                    <a:pt x="2623296" y="27654"/>
                  </a:lnTo>
                  <a:lnTo>
                    <a:pt x="2603049" y="57650"/>
                  </a:lnTo>
                  <a:lnTo>
                    <a:pt x="2595626" y="94361"/>
                  </a:lnTo>
                  <a:lnTo>
                    <a:pt x="2599346" y="112726"/>
                  </a:lnTo>
                  <a:lnTo>
                    <a:pt x="2609484" y="127746"/>
                  </a:lnTo>
                  <a:lnTo>
                    <a:pt x="2624504" y="137884"/>
                  </a:lnTo>
                  <a:lnTo>
                    <a:pt x="2642870" y="141605"/>
                  </a:lnTo>
                  <a:lnTo>
                    <a:pt x="2661235" y="137884"/>
                  </a:lnTo>
                  <a:lnTo>
                    <a:pt x="2676255" y="127746"/>
                  </a:lnTo>
                  <a:lnTo>
                    <a:pt x="2686393" y="112726"/>
                  </a:lnTo>
                  <a:lnTo>
                    <a:pt x="2690113" y="94361"/>
                  </a:lnTo>
                  <a:lnTo>
                    <a:pt x="2784475" y="94361"/>
                  </a:lnTo>
                  <a:lnTo>
                    <a:pt x="2777053" y="57650"/>
                  </a:lnTo>
                  <a:lnTo>
                    <a:pt x="2756820" y="27654"/>
                  </a:lnTo>
                  <a:lnTo>
                    <a:pt x="2726824" y="7421"/>
                  </a:lnTo>
                  <a:lnTo>
                    <a:pt x="2690113" y="0"/>
                  </a:lnTo>
                  <a:close/>
                </a:path>
              </a:pathLst>
            </a:custGeom>
            <a:solidFill>
              <a:srgbClr val="CDA3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09260" y="981456"/>
              <a:ext cx="2879090" cy="1510665"/>
            </a:xfrm>
            <a:custGeom>
              <a:avLst/>
              <a:gdLst/>
              <a:ahLst/>
              <a:cxnLst/>
              <a:rect l="l" t="t" r="r" b="b"/>
              <a:pathLst>
                <a:path w="2879090" h="1510664">
                  <a:moveTo>
                    <a:pt x="0" y="283210"/>
                  </a:moveTo>
                  <a:lnTo>
                    <a:pt x="7421" y="246425"/>
                  </a:lnTo>
                  <a:lnTo>
                    <a:pt x="27654" y="216392"/>
                  </a:lnTo>
                  <a:lnTo>
                    <a:pt x="57650" y="196145"/>
                  </a:lnTo>
                  <a:lnTo>
                    <a:pt x="94361" y="188722"/>
                  </a:lnTo>
                  <a:lnTo>
                    <a:pt x="2689987" y="188849"/>
                  </a:lnTo>
                  <a:lnTo>
                    <a:pt x="2689987" y="94361"/>
                  </a:lnTo>
                  <a:lnTo>
                    <a:pt x="2697410" y="57650"/>
                  </a:lnTo>
                  <a:lnTo>
                    <a:pt x="2717657" y="27654"/>
                  </a:lnTo>
                  <a:lnTo>
                    <a:pt x="2747690" y="7421"/>
                  </a:lnTo>
                  <a:lnTo>
                    <a:pt x="2784474" y="0"/>
                  </a:lnTo>
                  <a:lnTo>
                    <a:pt x="2821185" y="7421"/>
                  </a:lnTo>
                  <a:lnTo>
                    <a:pt x="2851181" y="27654"/>
                  </a:lnTo>
                  <a:lnTo>
                    <a:pt x="2871414" y="57650"/>
                  </a:lnTo>
                  <a:lnTo>
                    <a:pt x="2878836" y="94361"/>
                  </a:lnTo>
                  <a:lnTo>
                    <a:pt x="2878836" y="1227074"/>
                  </a:lnTo>
                  <a:lnTo>
                    <a:pt x="2871414" y="1263858"/>
                  </a:lnTo>
                  <a:lnTo>
                    <a:pt x="2851181" y="1293891"/>
                  </a:lnTo>
                  <a:lnTo>
                    <a:pt x="2821185" y="1314138"/>
                  </a:lnTo>
                  <a:lnTo>
                    <a:pt x="2784474" y="1321562"/>
                  </a:lnTo>
                  <a:lnTo>
                    <a:pt x="188849" y="1321435"/>
                  </a:lnTo>
                  <a:lnTo>
                    <a:pt x="188849" y="1415923"/>
                  </a:lnTo>
                  <a:lnTo>
                    <a:pt x="181425" y="1452633"/>
                  </a:lnTo>
                  <a:lnTo>
                    <a:pt x="161178" y="1482629"/>
                  </a:lnTo>
                  <a:lnTo>
                    <a:pt x="131145" y="1502862"/>
                  </a:lnTo>
                  <a:lnTo>
                    <a:pt x="94361" y="1510284"/>
                  </a:lnTo>
                  <a:lnTo>
                    <a:pt x="57650" y="1502862"/>
                  </a:lnTo>
                  <a:lnTo>
                    <a:pt x="27654" y="1482629"/>
                  </a:lnTo>
                  <a:lnTo>
                    <a:pt x="7421" y="1452633"/>
                  </a:lnTo>
                  <a:lnTo>
                    <a:pt x="0" y="1415923"/>
                  </a:lnTo>
                  <a:lnTo>
                    <a:pt x="0" y="283210"/>
                  </a:lnTo>
                  <a:close/>
                </a:path>
              </a:pathLst>
            </a:custGeom>
            <a:ln w="12192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93151" y="1069721"/>
              <a:ext cx="201041" cy="1066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03164" y="1211326"/>
              <a:ext cx="201041" cy="15379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698109" y="1264666"/>
              <a:ext cx="0" cy="1038225"/>
            </a:xfrm>
            <a:custGeom>
              <a:avLst/>
              <a:gdLst/>
              <a:ahLst/>
              <a:cxnLst/>
              <a:rect l="l" t="t" r="r" b="b"/>
              <a:pathLst>
                <a:path h="1038225">
                  <a:moveTo>
                    <a:pt x="0" y="0"/>
                  </a:moveTo>
                  <a:lnTo>
                    <a:pt x="0" y="1038225"/>
                  </a:lnTo>
                </a:path>
              </a:pathLst>
            </a:custGeom>
            <a:ln w="12192">
              <a:solidFill>
                <a:srgbClr val="CC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007734" y="1232154"/>
            <a:ext cx="19780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Камфора,</a:t>
            </a:r>
            <a:r>
              <a:rPr sz="1600" spc="-6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фенол,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хлоралгідрат,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фенілсаліцилат,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82410" y="1963927"/>
            <a:ext cx="182816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тимол,</a:t>
            </a:r>
            <a:r>
              <a:rPr sz="1600" spc="-5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анестезин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438900" y="2993135"/>
            <a:ext cx="2097405" cy="3464560"/>
            <a:chOff x="6438900" y="2993135"/>
            <a:chExt cx="2097405" cy="3464560"/>
          </a:xfrm>
        </p:grpSpPr>
        <p:sp>
          <p:nvSpPr>
            <p:cNvPr id="40" name="object 40"/>
            <p:cNvSpPr/>
            <p:nvPr/>
          </p:nvSpPr>
          <p:spPr>
            <a:xfrm>
              <a:off x="6443472" y="3128136"/>
              <a:ext cx="2087880" cy="3324860"/>
            </a:xfrm>
            <a:custGeom>
              <a:avLst/>
              <a:gdLst/>
              <a:ahLst/>
              <a:cxnLst/>
              <a:rect l="l" t="t" r="r" b="b"/>
              <a:pathLst>
                <a:path w="2087879" h="3324860">
                  <a:moveTo>
                    <a:pt x="2087879" y="0"/>
                  </a:moveTo>
                  <a:lnTo>
                    <a:pt x="2077624" y="50831"/>
                  </a:lnTo>
                  <a:lnTo>
                    <a:pt x="2049652" y="92328"/>
                  </a:lnTo>
                  <a:lnTo>
                    <a:pt x="2008155" y="120300"/>
                  </a:lnTo>
                  <a:lnTo>
                    <a:pt x="1957324" y="130555"/>
                  </a:lnTo>
                  <a:lnTo>
                    <a:pt x="130555" y="130555"/>
                  </a:lnTo>
                  <a:lnTo>
                    <a:pt x="79724" y="140809"/>
                  </a:lnTo>
                  <a:lnTo>
                    <a:pt x="38226" y="168767"/>
                  </a:lnTo>
                  <a:lnTo>
                    <a:pt x="10255" y="210226"/>
                  </a:lnTo>
                  <a:lnTo>
                    <a:pt x="0" y="260985"/>
                  </a:lnTo>
                  <a:lnTo>
                    <a:pt x="0" y="3193986"/>
                  </a:lnTo>
                  <a:lnTo>
                    <a:pt x="10255" y="3244781"/>
                  </a:lnTo>
                  <a:lnTo>
                    <a:pt x="38226" y="3286259"/>
                  </a:lnTo>
                  <a:lnTo>
                    <a:pt x="79724" y="3314224"/>
                  </a:lnTo>
                  <a:lnTo>
                    <a:pt x="130555" y="3324479"/>
                  </a:lnTo>
                  <a:lnTo>
                    <a:pt x="181314" y="3314224"/>
                  </a:lnTo>
                  <a:lnTo>
                    <a:pt x="222773" y="3286259"/>
                  </a:lnTo>
                  <a:lnTo>
                    <a:pt x="250731" y="3244781"/>
                  </a:lnTo>
                  <a:lnTo>
                    <a:pt x="260984" y="3193986"/>
                  </a:lnTo>
                  <a:lnTo>
                    <a:pt x="260984" y="3063494"/>
                  </a:lnTo>
                  <a:lnTo>
                    <a:pt x="1957324" y="3063494"/>
                  </a:lnTo>
                  <a:lnTo>
                    <a:pt x="2008155" y="3053239"/>
                  </a:lnTo>
                  <a:lnTo>
                    <a:pt x="2049652" y="3025274"/>
                  </a:lnTo>
                  <a:lnTo>
                    <a:pt x="2077624" y="2983796"/>
                  </a:lnTo>
                  <a:lnTo>
                    <a:pt x="2087879" y="2933001"/>
                  </a:lnTo>
                  <a:lnTo>
                    <a:pt x="2087879" y="391540"/>
                  </a:lnTo>
                  <a:lnTo>
                    <a:pt x="130555" y="391540"/>
                  </a:lnTo>
                  <a:lnTo>
                    <a:pt x="130428" y="260985"/>
                  </a:lnTo>
                  <a:lnTo>
                    <a:pt x="135556" y="235642"/>
                  </a:lnTo>
                  <a:lnTo>
                    <a:pt x="149542" y="214931"/>
                  </a:lnTo>
                  <a:lnTo>
                    <a:pt x="170291" y="200959"/>
                  </a:lnTo>
                  <a:lnTo>
                    <a:pt x="195706" y="195834"/>
                  </a:lnTo>
                  <a:lnTo>
                    <a:pt x="2087879" y="195834"/>
                  </a:lnTo>
                  <a:lnTo>
                    <a:pt x="2087879" y="0"/>
                  </a:lnTo>
                  <a:close/>
                </a:path>
                <a:path w="2087879" h="3324860">
                  <a:moveTo>
                    <a:pt x="2087879" y="195834"/>
                  </a:moveTo>
                  <a:lnTo>
                    <a:pt x="195706" y="195834"/>
                  </a:lnTo>
                  <a:lnTo>
                    <a:pt x="221122" y="200959"/>
                  </a:lnTo>
                  <a:lnTo>
                    <a:pt x="241871" y="214931"/>
                  </a:lnTo>
                  <a:lnTo>
                    <a:pt x="255857" y="235642"/>
                  </a:lnTo>
                  <a:lnTo>
                    <a:pt x="260984" y="260985"/>
                  </a:lnTo>
                  <a:lnTo>
                    <a:pt x="250731" y="311816"/>
                  </a:lnTo>
                  <a:lnTo>
                    <a:pt x="222773" y="353313"/>
                  </a:lnTo>
                  <a:lnTo>
                    <a:pt x="181314" y="381285"/>
                  </a:lnTo>
                  <a:lnTo>
                    <a:pt x="130555" y="391540"/>
                  </a:lnTo>
                  <a:lnTo>
                    <a:pt x="2087879" y="391540"/>
                  </a:lnTo>
                  <a:lnTo>
                    <a:pt x="2087879" y="195834"/>
                  </a:lnTo>
                  <a:close/>
                </a:path>
                <a:path w="2087879" h="3324860">
                  <a:moveTo>
                    <a:pt x="1826895" y="0"/>
                  </a:moveTo>
                  <a:lnTo>
                    <a:pt x="1826895" y="130555"/>
                  </a:lnTo>
                  <a:lnTo>
                    <a:pt x="1957324" y="130555"/>
                  </a:lnTo>
                  <a:lnTo>
                    <a:pt x="1957324" y="65277"/>
                  </a:lnTo>
                  <a:lnTo>
                    <a:pt x="1892173" y="65277"/>
                  </a:lnTo>
                  <a:lnTo>
                    <a:pt x="1866757" y="60150"/>
                  </a:lnTo>
                  <a:lnTo>
                    <a:pt x="1846008" y="46164"/>
                  </a:lnTo>
                  <a:lnTo>
                    <a:pt x="1832022" y="25415"/>
                  </a:lnTo>
                  <a:lnTo>
                    <a:pt x="1826895" y="0"/>
                  </a:lnTo>
                  <a:close/>
                </a:path>
                <a:path w="2087879" h="3324860">
                  <a:moveTo>
                    <a:pt x="1957324" y="0"/>
                  </a:moveTo>
                  <a:lnTo>
                    <a:pt x="1952198" y="25415"/>
                  </a:lnTo>
                  <a:lnTo>
                    <a:pt x="1938226" y="46164"/>
                  </a:lnTo>
                  <a:lnTo>
                    <a:pt x="1917515" y="60150"/>
                  </a:lnTo>
                  <a:lnTo>
                    <a:pt x="1892173" y="65277"/>
                  </a:lnTo>
                  <a:lnTo>
                    <a:pt x="1957324" y="65277"/>
                  </a:lnTo>
                  <a:lnTo>
                    <a:pt x="1957324" y="0"/>
                  </a:lnTo>
                  <a:close/>
                </a:path>
              </a:pathLst>
            </a:custGeom>
            <a:solidFill>
              <a:srgbClr val="CCCC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573901" y="2997707"/>
              <a:ext cx="1957705" cy="521970"/>
            </a:xfrm>
            <a:custGeom>
              <a:avLst/>
              <a:gdLst/>
              <a:ahLst/>
              <a:cxnLst/>
              <a:rect l="l" t="t" r="r" b="b"/>
              <a:pathLst>
                <a:path w="1957704" h="521970">
                  <a:moveTo>
                    <a:pt x="65277" y="326263"/>
                  </a:moveTo>
                  <a:lnTo>
                    <a:pt x="39862" y="331388"/>
                  </a:lnTo>
                  <a:lnTo>
                    <a:pt x="19113" y="345360"/>
                  </a:lnTo>
                  <a:lnTo>
                    <a:pt x="5127" y="366071"/>
                  </a:lnTo>
                  <a:lnTo>
                    <a:pt x="0" y="391413"/>
                  </a:lnTo>
                  <a:lnTo>
                    <a:pt x="126" y="521969"/>
                  </a:lnTo>
                  <a:lnTo>
                    <a:pt x="50885" y="511714"/>
                  </a:lnTo>
                  <a:lnTo>
                    <a:pt x="92344" y="483742"/>
                  </a:lnTo>
                  <a:lnTo>
                    <a:pt x="120302" y="442245"/>
                  </a:lnTo>
                  <a:lnTo>
                    <a:pt x="130555" y="391413"/>
                  </a:lnTo>
                  <a:lnTo>
                    <a:pt x="125428" y="366071"/>
                  </a:lnTo>
                  <a:lnTo>
                    <a:pt x="111442" y="345360"/>
                  </a:lnTo>
                  <a:lnTo>
                    <a:pt x="90693" y="331388"/>
                  </a:lnTo>
                  <a:lnTo>
                    <a:pt x="65277" y="326263"/>
                  </a:lnTo>
                  <a:close/>
                </a:path>
                <a:path w="1957704" h="521970">
                  <a:moveTo>
                    <a:pt x="1957451" y="130428"/>
                  </a:moveTo>
                  <a:lnTo>
                    <a:pt x="1827022" y="130428"/>
                  </a:lnTo>
                  <a:lnTo>
                    <a:pt x="1826895" y="260984"/>
                  </a:lnTo>
                  <a:lnTo>
                    <a:pt x="1877726" y="250729"/>
                  </a:lnTo>
                  <a:lnTo>
                    <a:pt x="1919224" y="222757"/>
                  </a:lnTo>
                  <a:lnTo>
                    <a:pt x="1947195" y="181260"/>
                  </a:lnTo>
                  <a:lnTo>
                    <a:pt x="1957451" y="130428"/>
                  </a:lnTo>
                  <a:close/>
                </a:path>
                <a:path w="1957704" h="521970">
                  <a:moveTo>
                    <a:pt x="1826895" y="0"/>
                  </a:moveTo>
                  <a:lnTo>
                    <a:pt x="1776136" y="10253"/>
                  </a:lnTo>
                  <a:lnTo>
                    <a:pt x="1734677" y="38211"/>
                  </a:lnTo>
                  <a:lnTo>
                    <a:pt x="1706719" y="79670"/>
                  </a:lnTo>
                  <a:lnTo>
                    <a:pt x="1696466" y="130428"/>
                  </a:lnTo>
                  <a:lnTo>
                    <a:pt x="1701593" y="155844"/>
                  </a:lnTo>
                  <a:lnTo>
                    <a:pt x="1715579" y="176593"/>
                  </a:lnTo>
                  <a:lnTo>
                    <a:pt x="1736328" y="190579"/>
                  </a:lnTo>
                  <a:lnTo>
                    <a:pt x="1761744" y="195706"/>
                  </a:lnTo>
                  <a:lnTo>
                    <a:pt x="1787159" y="190579"/>
                  </a:lnTo>
                  <a:lnTo>
                    <a:pt x="1807908" y="176593"/>
                  </a:lnTo>
                  <a:lnTo>
                    <a:pt x="1821894" y="155844"/>
                  </a:lnTo>
                  <a:lnTo>
                    <a:pt x="1827022" y="130428"/>
                  </a:lnTo>
                  <a:lnTo>
                    <a:pt x="1957451" y="130428"/>
                  </a:lnTo>
                  <a:lnTo>
                    <a:pt x="1947195" y="79670"/>
                  </a:lnTo>
                  <a:lnTo>
                    <a:pt x="1919224" y="38211"/>
                  </a:lnTo>
                  <a:lnTo>
                    <a:pt x="1877726" y="10253"/>
                  </a:lnTo>
                  <a:lnTo>
                    <a:pt x="1826895" y="0"/>
                  </a:lnTo>
                  <a:close/>
                </a:path>
              </a:pathLst>
            </a:custGeom>
            <a:solidFill>
              <a:srgbClr val="A3A3CD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443472" y="2997707"/>
              <a:ext cx="2087880" cy="3455035"/>
            </a:xfrm>
            <a:custGeom>
              <a:avLst/>
              <a:gdLst/>
              <a:ahLst/>
              <a:cxnLst/>
              <a:rect l="l" t="t" r="r" b="b"/>
              <a:pathLst>
                <a:path w="2087879" h="3455035">
                  <a:moveTo>
                    <a:pt x="0" y="391413"/>
                  </a:moveTo>
                  <a:lnTo>
                    <a:pt x="10255" y="340655"/>
                  </a:lnTo>
                  <a:lnTo>
                    <a:pt x="38226" y="299196"/>
                  </a:lnTo>
                  <a:lnTo>
                    <a:pt x="79724" y="271238"/>
                  </a:lnTo>
                  <a:lnTo>
                    <a:pt x="130555" y="260984"/>
                  </a:lnTo>
                  <a:lnTo>
                    <a:pt x="1826895" y="260984"/>
                  </a:lnTo>
                  <a:lnTo>
                    <a:pt x="1826895" y="130428"/>
                  </a:lnTo>
                  <a:lnTo>
                    <a:pt x="1837148" y="79670"/>
                  </a:lnTo>
                  <a:lnTo>
                    <a:pt x="1865106" y="38211"/>
                  </a:lnTo>
                  <a:lnTo>
                    <a:pt x="1906565" y="10253"/>
                  </a:lnTo>
                  <a:lnTo>
                    <a:pt x="1957324" y="0"/>
                  </a:lnTo>
                  <a:lnTo>
                    <a:pt x="2008155" y="10253"/>
                  </a:lnTo>
                  <a:lnTo>
                    <a:pt x="2049652" y="38211"/>
                  </a:lnTo>
                  <a:lnTo>
                    <a:pt x="2077624" y="79670"/>
                  </a:lnTo>
                  <a:lnTo>
                    <a:pt x="2087879" y="130428"/>
                  </a:lnTo>
                  <a:lnTo>
                    <a:pt x="2087879" y="3063430"/>
                  </a:lnTo>
                  <a:lnTo>
                    <a:pt x="2077624" y="3114225"/>
                  </a:lnTo>
                  <a:lnTo>
                    <a:pt x="2049652" y="3155703"/>
                  </a:lnTo>
                  <a:lnTo>
                    <a:pt x="2008155" y="3183668"/>
                  </a:lnTo>
                  <a:lnTo>
                    <a:pt x="1957324" y="3193922"/>
                  </a:lnTo>
                  <a:lnTo>
                    <a:pt x="260984" y="3193922"/>
                  </a:lnTo>
                  <a:lnTo>
                    <a:pt x="260984" y="3324415"/>
                  </a:lnTo>
                  <a:lnTo>
                    <a:pt x="250731" y="3375210"/>
                  </a:lnTo>
                  <a:lnTo>
                    <a:pt x="222773" y="3416688"/>
                  </a:lnTo>
                  <a:lnTo>
                    <a:pt x="181314" y="3444653"/>
                  </a:lnTo>
                  <a:lnTo>
                    <a:pt x="130555" y="3454907"/>
                  </a:lnTo>
                  <a:lnTo>
                    <a:pt x="79724" y="3444653"/>
                  </a:lnTo>
                  <a:lnTo>
                    <a:pt x="38226" y="3416688"/>
                  </a:lnTo>
                  <a:lnTo>
                    <a:pt x="10255" y="3375210"/>
                  </a:lnTo>
                  <a:lnTo>
                    <a:pt x="0" y="3324415"/>
                  </a:lnTo>
                  <a:lnTo>
                    <a:pt x="0" y="391413"/>
                  </a:lnTo>
                  <a:close/>
                </a:path>
                <a:path w="2087879" h="3455035">
                  <a:moveTo>
                    <a:pt x="1826895" y="260984"/>
                  </a:moveTo>
                  <a:lnTo>
                    <a:pt x="1957324" y="260984"/>
                  </a:lnTo>
                  <a:lnTo>
                    <a:pt x="2008155" y="250729"/>
                  </a:lnTo>
                  <a:lnTo>
                    <a:pt x="2049652" y="222757"/>
                  </a:lnTo>
                  <a:lnTo>
                    <a:pt x="2077624" y="181260"/>
                  </a:lnTo>
                  <a:lnTo>
                    <a:pt x="2087879" y="130428"/>
                  </a:lnTo>
                </a:path>
              </a:pathLst>
            </a:custGeom>
            <a:ln w="9144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65795" y="3123564"/>
              <a:ext cx="139573" cy="13970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443472" y="3323970"/>
              <a:ext cx="260985" cy="2867660"/>
            </a:xfrm>
            <a:custGeom>
              <a:avLst/>
              <a:gdLst/>
              <a:ahLst/>
              <a:cxnLst/>
              <a:rect l="l" t="t" r="r" b="b"/>
              <a:pathLst>
                <a:path w="260984" h="2867660">
                  <a:moveTo>
                    <a:pt x="130555" y="195706"/>
                  </a:moveTo>
                  <a:lnTo>
                    <a:pt x="130555" y="65150"/>
                  </a:lnTo>
                  <a:lnTo>
                    <a:pt x="149653" y="19097"/>
                  </a:lnTo>
                  <a:lnTo>
                    <a:pt x="195706" y="0"/>
                  </a:lnTo>
                  <a:lnTo>
                    <a:pt x="221122" y="5125"/>
                  </a:lnTo>
                  <a:lnTo>
                    <a:pt x="241871" y="19097"/>
                  </a:lnTo>
                  <a:lnTo>
                    <a:pt x="255857" y="39808"/>
                  </a:lnTo>
                  <a:lnTo>
                    <a:pt x="260984" y="65150"/>
                  </a:lnTo>
                  <a:lnTo>
                    <a:pt x="250731" y="115982"/>
                  </a:lnTo>
                  <a:lnTo>
                    <a:pt x="222773" y="157479"/>
                  </a:lnTo>
                  <a:lnTo>
                    <a:pt x="181314" y="185451"/>
                  </a:lnTo>
                  <a:lnTo>
                    <a:pt x="130555" y="195706"/>
                  </a:lnTo>
                  <a:lnTo>
                    <a:pt x="79724" y="185451"/>
                  </a:lnTo>
                  <a:lnTo>
                    <a:pt x="38226" y="157479"/>
                  </a:lnTo>
                  <a:lnTo>
                    <a:pt x="10255" y="115982"/>
                  </a:lnTo>
                  <a:lnTo>
                    <a:pt x="0" y="65150"/>
                  </a:lnTo>
                </a:path>
                <a:path w="260984" h="2867660">
                  <a:moveTo>
                    <a:pt x="260984" y="65150"/>
                  </a:moveTo>
                  <a:lnTo>
                    <a:pt x="260984" y="2867660"/>
                  </a:lnTo>
                </a:path>
              </a:pathLst>
            </a:custGeom>
            <a:ln w="9144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995286" y="3611626"/>
            <a:ext cx="111950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81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Солі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а</a:t>
            </a:r>
            <a:r>
              <a:rPr sz="1600" spc="-5" dirty="0">
                <a:latin typeface="Century Gothic"/>
                <a:cs typeface="Century Gothic"/>
              </a:rPr>
              <a:t>лка</a:t>
            </a:r>
            <a:r>
              <a:rPr sz="1600" dirty="0">
                <a:latin typeface="Century Gothic"/>
                <a:cs typeface="Century Gothic"/>
              </a:rPr>
              <a:t>л</a:t>
            </a:r>
            <a:r>
              <a:rPr sz="1600" spc="-5" dirty="0">
                <a:latin typeface="Century Gothic"/>
                <a:cs typeface="Century Gothic"/>
              </a:rPr>
              <a:t>о</a:t>
            </a:r>
            <a:r>
              <a:rPr sz="1600" spc="5" dirty="0">
                <a:latin typeface="Century Gothic"/>
                <a:cs typeface="Century Gothic"/>
              </a:rPr>
              <a:t>ї</a:t>
            </a:r>
            <a:r>
              <a:rPr sz="1600" spc="-10" dirty="0">
                <a:latin typeface="Century Gothic"/>
                <a:cs typeface="Century Gothic"/>
              </a:rPr>
              <a:t>д</a:t>
            </a:r>
            <a:r>
              <a:rPr sz="1600" spc="-5" dirty="0">
                <a:latin typeface="Century Gothic"/>
                <a:cs typeface="Century Gothic"/>
              </a:rPr>
              <a:t>ів,  коларгол,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резорцин,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80046" y="4586681"/>
            <a:ext cx="11480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протаргол,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069963" y="4831207"/>
            <a:ext cx="968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новокаїн,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44994" y="5075046"/>
            <a:ext cx="1216025" cy="75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17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танін,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е</a:t>
            </a:r>
            <a:r>
              <a:rPr sz="1600" spc="-5" dirty="0">
                <a:latin typeface="Century Gothic"/>
                <a:cs typeface="Century Gothic"/>
              </a:rPr>
              <a:t>так</a:t>
            </a:r>
            <a:r>
              <a:rPr sz="1600" spc="-10" dirty="0">
                <a:latin typeface="Century Gothic"/>
                <a:cs typeface="Century Gothic"/>
              </a:rPr>
              <a:t>риди</a:t>
            </a:r>
            <a:r>
              <a:rPr sz="1600" spc="-5" dirty="0">
                <a:latin typeface="Century Gothic"/>
                <a:cs typeface="Century Gothic"/>
              </a:rPr>
              <a:t>ну  лактат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968881" y="1341881"/>
            <a:ext cx="443230" cy="1150620"/>
          </a:xfrm>
          <a:custGeom>
            <a:avLst/>
            <a:gdLst/>
            <a:ahLst/>
            <a:cxnLst/>
            <a:rect l="l" t="t" r="r" b="b"/>
            <a:pathLst>
              <a:path w="443230" h="1150620">
                <a:moveTo>
                  <a:pt x="442849" y="0"/>
                </a:moveTo>
                <a:lnTo>
                  <a:pt x="355981" y="43434"/>
                </a:lnTo>
                <a:lnTo>
                  <a:pt x="379120" y="60794"/>
                </a:lnTo>
                <a:lnTo>
                  <a:pt x="0" y="565912"/>
                </a:lnTo>
                <a:lnTo>
                  <a:pt x="11557" y="574548"/>
                </a:lnTo>
                <a:lnTo>
                  <a:pt x="0" y="583184"/>
                </a:lnTo>
                <a:lnTo>
                  <a:pt x="379145" y="1089723"/>
                </a:lnTo>
                <a:lnTo>
                  <a:pt x="355981" y="1107059"/>
                </a:lnTo>
                <a:lnTo>
                  <a:pt x="442849" y="1150620"/>
                </a:lnTo>
                <a:lnTo>
                  <a:pt x="433946" y="1101344"/>
                </a:lnTo>
                <a:lnTo>
                  <a:pt x="425577" y="1054989"/>
                </a:lnTo>
                <a:lnTo>
                  <a:pt x="402399" y="1072337"/>
                </a:lnTo>
                <a:lnTo>
                  <a:pt x="29578" y="574560"/>
                </a:lnTo>
                <a:lnTo>
                  <a:pt x="402272" y="78143"/>
                </a:lnTo>
                <a:lnTo>
                  <a:pt x="425450" y="95504"/>
                </a:lnTo>
                <a:lnTo>
                  <a:pt x="433882" y="49149"/>
                </a:lnTo>
                <a:lnTo>
                  <a:pt x="442849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8756142" y="6267399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15</a:t>
            </a:r>
            <a:endParaRPr sz="1800">
              <a:latin typeface="Century Gothic"/>
              <a:cs typeface="Century Gothic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flipV="1">
            <a:off x="1908809" y="4114800"/>
            <a:ext cx="288037" cy="4718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1896429" y="4612386"/>
            <a:ext cx="239139" cy="6593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611" y="0"/>
            <a:ext cx="8373109" cy="777240"/>
          </a:xfrm>
          <a:custGeom>
            <a:avLst/>
            <a:gdLst/>
            <a:ahLst/>
            <a:cxnLst/>
            <a:rect l="l" t="t" r="r" b="b"/>
            <a:pathLst>
              <a:path w="8373109" h="777240">
                <a:moveTo>
                  <a:pt x="8372856" y="0"/>
                </a:moveTo>
                <a:lnTo>
                  <a:pt x="0" y="0"/>
                </a:lnTo>
                <a:lnTo>
                  <a:pt x="0" y="777239"/>
                </a:lnTo>
                <a:lnTo>
                  <a:pt x="8372856" y="777239"/>
                </a:lnTo>
                <a:lnTo>
                  <a:pt x="8372856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6251" y="34493"/>
            <a:ext cx="7529195" cy="696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5260">
              <a:lnSpc>
                <a:spcPct val="100000"/>
              </a:lnSpc>
              <a:spcBef>
                <a:spcPts val="95"/>
              </a:spcBef>
            </a:pPr>
            <a:r>
              <a:rPr sz="2200" spc="-5" dirty="0"/>
              <a:t>5.</a:t>
            </a:r>
            <a:r>
              <a:rPr sz="2200" spc="10" dirty="0"/>
              <a:t> </a:t>
            </a:r>
            <a:r>
              <a:rPr sz="2200" spc="-10" dirty="0"/>
              <a:t>Приготування</a:t>
            </a:r>
            <a:r>
              <a:rPr sz="2200" spc="10" dirty="0"/>
              <a:t> </a:t>
            </a:r>
            <a:r>
              <a:rPr sz="2200" spc="-5" dirty="0"/>
              <a:t>супозиторіїв</a:t>
            </a:r>
            <a:r>
              <a:rPr sz="2200" dirty="0"/>
              <a:t> </a:t>
            </a:r>
            <a:r>
              <a:rPr sz="2200" spc="-5" dirty="0"/>
              <a:t>методом</a:t>
            </a:r>
            <a:r>
              <a:rPr sz="2200" spc="-10" dirty="0"/>
              <a:t> </a:t>
            </a:r>
            <a:r>
              <a:rPr sz="2200" spc="-5" dirty="0"/>
              <a:t>викачування.</a:t>
            </a:r>
            <a:endParaRPr sz="22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spc="-5" dirty="0"/>
              <a:t>Введення лікарських </a:t>
            </a:r>
            <a:r>
              <a:rPr sz="2200" spc="-10" dirty="0"/>
              <a:t>речовин</a:t>
            </a:r>
            <a:r>
              <a:rPr sz="2200" spc="-20" dirty="0"/>
              <a:t> </a:t>
            </a:r>
            <a:r>
              <a:rPr sz="2200" spc="-5" dirty="0"/>
              <a:t>в</a:t>
            </a:r>
            <a:r>
              <a:rPr sz="2200" dirty="0"/>
              <a:t> </a:t>
            </a:r>
            <a:r>
              <a:rPr sz="2200" spc="-10" dirty="0"/>
              <a:t>основу</a:t>
            </a:r>
            <a:r>
              <a:rPr sz="2200" spc="5" dirty="0"/>
              <a:t> </a:t>
            </a:r>
            <a:r>
              <a:rPr sz="2200" spc="-10" dirty="0"/>
              <a:t>(продовження)</a:t>
            </a:r>
            <a:endParaRPr sz="2200"/>
          </a:p>
        </p:txBody>
      </p:sp>
      <p:grpSp>
        <p:nvGrpSpPr>
          <p:cNvPr id="4" name="object 4"/>
          <p:cNvGrpSpPr/>
          <p:nvPr/>
        </p:nvGrpSpPr>
        <p:grpSpPr>
          <a:xfrm>
            <a:off x="165988" y="1398905"/>
            <a:ext cx="1612900" cy="1108710"/>
            <a:chOff x="165988" y="1398905"/>
            <a:chExt cx="1612900" cy="11087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593" y="1413510"/>
              <a:ext cx="1583436" cy="10789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0593" y="1413510"/>
              <a:ext cx="1583690" cy="1079500"/>
            </a:xfrm>
            <a:custGeom>
              <a:avLst/>
              <a:gdLst/>
              <a:ahLst/>
              <a:cxnLst/>
              <a:rect l="l" t="t" r="r" b="b"/>
              <a:pathLst>
                <a:path w="1583689" h="1079500">
                  <a:moveTo>
                    <a:pt x="0" y="1078991"/>
                  </a:moveTo>
                  <a:lnTo>
                    <a:pt x="1583436" y="1078991"/>
                  </a:lnTo>
                  <a:lnTo>
                    <a:pt x="1583436" y="0"/>
                  </a:lnTo>
                  <a:lnTo>
                    <a:pt x="0" y="0"/>
                  </a:lnTo>
                  <a:lnTo>
                    <a:pt x="0" y="1078991"/>
                  </a:lnTo>
                  <a:close/>
                </a:path>
              </a:pathLst>
            </a:custGeom>
            <a:ln w="28956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42696" y="1448180"/>
            <a:ext cx="125603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ЛР, </a:t>
            </a:r>
            <a:r>
              <a:rPr sz="1600" spc="-5" dirty="0">
                <a:latin typeface="Century Gothic"/>
                <a:cs typeface="Century Gothic"/>
              </a:rPr>
              <a:t>не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розчинні </a:t>
            </a:r>
            <a:r>
              <a:rPr sz="1600" spc="-5" dirty="0">
                <a:latin typeface="Century Gothic"/>
                <a:cs typeface="Century Gothic"/>
              </a:rPr>
              <a:t>ні в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основі, ні в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воді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37460" y="1901825"/>
            <a:ext cx="3990340" cy="1687830"/>
            <a:chOff x="2037460" y="1901825"/>
            <a:chExt cx="3990340" cy="16878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2065" y="1916429"/>
              <a:ext cx="3960876" cy="16581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52065" y="1916429"/>
              <a:ext cx="3961129" cy="1658620"/>
            </a:xfrm>
            <a:custGeom>
              <a:avLst/>
              <a:gdLst/>
              <a:ahLst/>
              <a:cxnLst/>
              <a:rect l="l" t="t" r="r" b="b"/>
              <a:pathLst>
                <a:path w="3961129" h="1658620">
                  <a:moveTo>
                    <a:pt x="0" y="1658112"/>
                  </a:moveTo>
                  <a:lnTo>
                    <a:pt x="3960876" y="1658112"/>
                  </a:lnTo>
                  <a:lnTo>
                    <a:pt x="3960876" y="0"/>
                  </a:lnTo>
                  <a:lnTo>
                    <a:pt x="0" y="0"/>
                  </a:lnTo>
                  <a:lnTo>
                    <a:pt x="0" y="1658112"/>
                  </a:lnTo>
                  <a:close/>
                </a:path>
              </a:pathLst>
            </a:custGeom>
            <a:ln w="28956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233041" y="1996567"/>
            <a:ext cx="35966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210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Більше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0,1 </a:t>
            </a:r>
            <a:r>
              <a:rPr sz="1600" spc="-5" dirty="0">
                <a:latin typeface="Century Gothic"/>
                <a:cs typeface="Century Gothic"/>
              </a:rPr>
              <a:t>г на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супозиторій</a:t>
            </a:r>
            <a:r>
              <a:rPr sz="1600" spc="3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–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ретельно </a:t>
            </a:r>
            <a:r>
              <a:rPr sz="1600" spc="-5" dirty="0">
                <a:latin typeface="Century Gothic"/>
                <a:cs typeface="Century Gothic"/>
              </a:rPr>
              <a:t>подрібнюють</a:t>
            </a:r>
            <a:r>
              <a:rPr sz="1600" spc="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і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змішують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 </a:t>
            </a:r>
            <a:r>
              <a:rPr sz="1600" spc="-4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дрібно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натертою </a:t>
            </a:r>
            <a:r>
              <a:rPr sz="1600" spc="-5" dirty="0">
                <a:latin typeface="Century Gothic"/>
                <a:cs typeface="Century Gothic"/>
              </a:rPr>
              <a:t>стружкою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масла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67508" y="2728341"/>
            <a:ext cx="37280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какао, а потім </a:t>
            </a:r>
            <a:r>
              <a:rPr sz="1600" spc="-10" dirty="0">
                <a:latin typeface="Century Gothic"/>
                <a:cs typeface="Century Gothic"/>
              </a:rPr>
              <a:t>додають </a:t>
            </a:r>
            <a:r>
              <a:rPr sz="1600" spc="-5" dirty="0">
                <a:latin typeface="Century Gothic"/>
                <a:cs typeface="Century Gothic"/>
              </a:rPr>
              <a:t>залишок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основи.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У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разі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необхідності</a:t>
            </a:r>
            <a:r>
              <a:rPr sz="1600" spc="2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додають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ланолін </a:t>
            </a:r>
            <a:r>
              <a:rPr sz="1600" spc="-10" dirty="0">
                <a:latin typeface="Century Gothic"/>
                <a:cs typeface="Century Gothic"/>
              </a:rPr>
              <a:t>безводний.</a:t>
            </a:r>
            <a:endParaRPr sz="1600">
              <a:latin typeface="Century Gothic"/>
              <a:cs typeface="Century Gothic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594" y="4005834"/>
            <a:ext cx="1944624" cy="86410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0594" y="4005834"/>
            <a:ext cx="1945005" cy="864235"/>
          </a:xfrm>
          <a:prstGeom prst="rect">
            <a:avLst/>
          </a:prstGeom>
          <a:ln w="28955">
            <a:solidFill>
              <a:srgbClr val="00CCFF"/>
            </a:solidFill>
          </a:ln>
        </p:spPr>
        <p:txBody>
          <a:bodyPr vert="horz" wrap="square" lIns="0" tIns="183515" rIns="0" bIns="0" rtlCol="0">
            <a:spAutoFit/>
          </a:bodyPr>
          <a:lstStyle/>
          <a:p>
            <a:pPr marL="633095" marR="394335" indent="-234950">
              <a:lnSpc>
                <a:spcPct val="100000"/>
              </a:lnSpc>
              <a:spcBef>
                <a:spcPts val="1445"/>
              </a:spcBef>
            </a:pPr>
            <a:r>
              <a:rPr sz="1600" spc="-10" dirty="0">
                <a:latin typeface="Century Gothic"/>
                <a:cs typeface="Century Gothic"/>
              </a:rPr>
              <a:t>ЛР</a:t>
            </a:r>
            <a:r>
              <a:rPr sz="1600" spc="-4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у</a:t>
            </a:r>
            <a:r>
              <a:rPr sz="1600" spc="-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вигляді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рідини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397125" y="3703192"/>
            <a:ext cx="3486150" cy="1326515"/>
            <a:chOff x="2397125" y="3703192"/>
            <a:chExt cx="3486150" cy="132651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1729" y="3717797"/>
              <a:ext cx="3456432" cy="129692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411729" y="3717797"/>
              <a:ext cx="3456940" cy="1297305"/>
            </a:xfrm>
            <a:custGeom>
              <a:avLst/>
              <a:gdLst/>
              <a:ahLst/>
              <a:cxnLst/>
              <a:rect l="l" t="t" r="r" b="b"/>
              <a:pathLst>
                <a:path w="3456940" h="1297304">
                  <a:moveTo>
                    <a:pt x="0" y="1296924"/>
                  </a:moveTo>
                  <a:lnTo>
                    <a:pt x="3456432" y="1296924"/>
                  </a:lnTo>
                  <a:lnTo>
                    <a:pt x="3456432" y="0"/>
                  </a:lnTo>
                  <a:lnTo>
                    <a:pt x="0" y="0"/>
                  </a:lnTo>
                  <a:lnTo>
                    <a:pt x="0" y="1296924"/>
                  </a:lnTo>
                  <a:close/>
                </a:path>
              </a:pathLst>
            </a:custGeom>
            <a:ln w="28956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584195" y="3738448"/>
            <a:ext cx="310959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Змішуються</a:t>
            </a:r>
            <a:r>
              <a:rPr sz="1600" spc="-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подрібненою</a:t>
            </a:r>
            <a:endParaRPr sz="16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Century Gothic"/>
                <a:cs typeface="Century Gothic"/>
              </a:rPr>
              <a:t>основою.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Рідкі інгредієнти,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що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0604" y="4226814"/>
            <a:ext cx="26777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не містять </a:t>
            </a:r>
            <a:r>
              <a:rPr sz="1600" spc="-10" dirty="0">
                <a:latin typeface="Century Gothic"/>
                <a:cs typeface="Century Gothic"/>
              </a:rPr>
              <a:t>летких речовин,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можуть бути згущені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випаровуванням.</a:t>
            </a:r>
            <a:endParaRPr sz="1600">
              <a:latin typeface="Century Gothic"/>
              <a:cs typeface="Century Gothic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0594" y="5301234"/>
            <a:ext cx="1944624" cy="864108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80594" y="5301234"/>
            <a:ext cx="1945005" cy="87693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2032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Century Gothic"/>
                <a:cs typeface="Century Gothic"/>
              </a:rPr>
              <a:t>Густі</a:t>
            </a:r>
            <a:r>
              <a:rPr sz="1600" spc="-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екстракти</a:t>
            </a:r>
            <a:endParaRPr sz="1600">
              <a:latin typeface="Century Gothic"/>
              <a:cs typeface="Century Gothic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11729" y="5157978"/>
            <a:ext cx="3601212" cy="1367028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411729" y="5157978"/>
            <a:ext cx="3601720" cy="136715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93345" marR="86360" algn="ctr">
              <a:lnSpc>
                <a:spcPct val="100000"/>
              </a:lnSpc>
              <a:spcBef>
                <a:spcPts val="545"/>
              </a:spcBef>
            </a:pPr>
            <a:r>
              <a:rPr sz="1600" spc="-10" dirty="0">
                <a:latin typeface="Century Gothic"/>
                <a:cs typeface="Century Gothic"/>
              </a:rPr>
              <a:t>Вводять</a:t>
            </a:r>
            <a:r>
              <a:rPr sz="1600" spc="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після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змішування</a:t>
            </a:r>
            <a:r>
              <a:rPr sz="1600" spc="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рівною </a:t>
            </a:r>
            <a:r>
              <a:rPr sz="1600" spc="-4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кількістю спирто-водо-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гліцеринової</a:t>
            </a:r>
            <a:r>
              <a:rPr sz="1600" spc="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суміші</a:t>
            </a:r>
            <a:r>
              <a:rPr sz="1600" spc="15" dirty="0">
                <a:latin typeface="Century Gothic"/>
                <a:cs typeface="Century Gothic"/>
              </a:rPr>
              <a:t> </a:t>
            </a:r>
            <a:r>
              <a:rPr sz="1600" spc="-15" dirty="0">
                <a:latin typeface="Century Gothic"/>
                <a:cs typeface="Century Gothic"/>
              </a:rPr>
              <a:t>(1:6:3)</a:t>
            </a:r>
            <a:r>
              <a:rPr sz="1600" spc="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чи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одразу у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вигляді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розчину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густого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екстракту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15" dirty="0">
                <a:latin typeface="Century Gothic"/>
                <a:cs typeface="Century Gothic"/>
              </a:rPr>
              <a:t>(1:2)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222491" y="1048511"/>
            <a:ext cx="2458720" cy="1880870"/>
            <a:chOff x="6222491" y="1048511"/>
            <a:chExt cx="2458720" cy="1880870"/>
          </a:xfrm>
        </p:grpSpPr>
        <p:sp>
          <p:nvSpPr>
            <p:cNvPr id="25" name="object 25"/>
            <p:cNvSpPr/>
            <p:nvPr/>
          </p:nvSpPr>
          <p:spPr>
            <a:xfrm>
              <a:off x="6227063" y="1170050"/>
              <a:ext cx="2449195" cy="1754505"/>
            </a:xfrm>
            <a:custGeom>
              <a:avLst/>
              <a:gdLst/>
              <a:ahLst/>
              <a:cxnLst/>
              <a:rect l="l" t="t" r="r" b="b"/>
              <a:pathLst>
                <a:path w="2449195" h="1754505">
                  <a:moveTo>
                    <a:pt x="2449067" y="0"/>
                  </a:moveTo>
                  <a:lnTo>
                    <a:pt x="2439882" y="45547"/>
                  </a:lnTo>
                  <a:lnTo>
                    <a:pt x="2414825" y="82724"/>
                  </a:lnTo>
                  <a:lnTo>
                    <a:pt x="2377648" y="107781"/>
                  </a:lnTo>
                  <a:lnTo>
                    <a:pt x="2332101" y="116966"/>
                  </a:lnTo>
                  <a:lnTo>
                    <a:pt x="116966" y="116966"/>
                  </a:lnTo>
                  <a:lnTo>
                    <a:pt x="71419" y="126152"/>
                  </a:lnTo>
                  <a:lnTo>
                    <a:pt x="34242" y="151209"/>
                  </a:lnTo>
                  <a:lnTo>
                    <a:pt x="9185" y="188386"/>
                  </a:lnTo>
                  <a:lnTo>
                    <a:pt x="0" y="233934"/>
                  </a:lnTo>
                  <a:lnTo>
                    <a:pt x="0" y="1637538"/>
                  </a:lnTo>
                  <a:lnTo>
                    <a:pt x="9185" y="1683085"/>
                  </a:lnTo>
                  <a:lnTo>
                    <a:pt x="34242" y="1720262"/>
                  </a:lnTo>
                  <a:lnTo>
                    <a:pt x="71419" y="1745319"/>
                  </a:lnTo>
                  <a:lnTo>
                    <a:pt x="116966" y="1754504"/>
                  </a:lnTo>
                  <a:lnTo>
                    <a:pt x="162514" y="1745319"/>
                  </a:lnTo>
                  <a:lnTo>
                    <a:pt x="199691" y="1720262"/>
                  </a:lnTo>
                  <a:lnTo>
                    <a:pt x="224748" y="1683085"/>
                  </a:lnTo>
                  <a:lnTo>
                    <a:pt x="233934" y="1637538"/>
                  </a:lnTo>
                  <a:lnTo>
                    <a:pt x="233934" y="1520571"/>
                  </a:lnTo>
                  <a:lnTo>
                    <a:pt x="2332101" y="1520571"/>
                  </a:lnTo>
                  <a:lnTo>
                    <a:pt x="2377648" y="1511385"/>
                  </a:lnTo>
                  <a:lnTo>
                    <a:pt x="2414825" y="1486328"/>
                  </a:lnTo>
                  <a:lnTo>
                    <a:pt x="2439882" y="1449151"/>
                  </a:lnTo>
                  <a:lnTo>
                    <a:pt x="2449067" y="1403603"/>
                  </a:lnTo>
                  <a:lnTo>
                    <a:pt x="2449067" y="350900"/>
                  </a:lnTo>
                  <a:lnTo>
                    <a:pt x="116966" y="350900"/>
                  </a:lnTo>
                  <a:lnTo>
                    <a:pt x="116966" y="233934"/>
                  </a:lnTo>
                  <a:lnTo>
                    <a:pt x="121560" y="211177"/>
                  </a:lnTo>
                  <a:lnTo>
                    <a:pt x="134096" y="192563"/>
                  </a:lnTo>
                  <a:lnTo>
                    <a:pt x="152703" y="179998"/>
                  </a:lnTo>
                  <a:lnTo>
                    <a:pt x="175513" y="175387"/>
                  </a:lnTo>
                  <a:lnTo>
                    <a:pt x="2449067" y="175387"/>
                  </a:lnTo>
                  <a:lnTo>
                    <a:pt x="2449067" y="0"/>
                  </a:lnTo>
                  <a:close/>
                </a:path>
                <a:path w="2449195" h="1754505">
                  <a:moveTo>
                    <a:pt x="2449067" y="175387"/>
                  </a:moveTo>
                  <a:lnTo>
                    <a:pt x="175513" y="175387"/>
                  </a:lnTo>
                  <a:lnTo>
                    <a:pt x="198250" y="179998"/>
                  </a:lnTo>
                  <a:lnTo>
                    <a:pt x="216820" y="192563"/>
                  </a:lnTo>
                  <a:lnTo>
                    <a:pt x="229342" y="211177"/>
                  </a:lnTo>
                  <a:lnTo>
                    <a:pt x="233934" y="233934"/>
                  </a:lnTo>
                  <a:lnTo>
                    <a:pt x="224748" y="279481"/>
                  </a:lnTo>
                  <a:lnTo>
                    <a:pt x="199691" y="316658"/>
                  </a:lnTo>
                  <a:lnTo>
                    <a:pt x="162514" y="341715"/>
                  </a:lnTo>
                  <a:lnTo>
                    <a:pt x="116966" y="350900"/>
                  </a:lnTo>
                  <a:lnTo>
                    <a:pt x="2449067" y="350900"/>
                  </a:lnTo>
                  <a:lnTo>
                    <a:pt x="2449067" y="175387"/>
                  </a:lnTo>
                  <a:close/>
                </a:path>
                <a:path w="2449195" h="1754505">
                  <a:moveTo>
                    <a:pt x="2215134" y="0"/>
                  </a:moveTo>
                  <a:lnTo>
                    <a:pt x="2215134" y="116966"/>
                  </a:lnTo>
                  <a:lnTo>
                    <a:pt x="2332101" y="116966"/>
                  </a:lnTo>
                  <a:lnTo>
                    <a:pt x="2332101" y="58547"/>
                  </a:lnTo>
                  <a:lnTo>
                    <a:pt x="2273554" y="58547"/>
                  </a:lnTo>
                  <a:lnTo>
                    <a:pt x="2250817" y="53935"/>
                  </a:lnTo>
                  <a:lnTo>
                    <a:pt x="2232247" y="41370"/>
                  </a:lnTo>
                  <a:lnTo>
                    <a:pt x="2219725" y="22756"/>
                  </a:lnTo>
                  <a:lnTo>
                    <a:pt x="2215134" y="0"/>
                  </a:lnTo>
                  <a:close/>
                </a:path>
                <a:path w="2449195" h="1754505">
                  <a:moveTo>
                    <a:pt x="2332101" y="0"/>
                  </a:moveTo>
                  <a:lnTo>
                    <a:pt x="2327507" y="22756"/>
                  </a:lnTo>
                  <a:lnTo>
                    <a:pt x="2314971" y="41370"/>
                  </a:lnTo>
                  <a:lnTo>
                    <a:pt x="2296364" y="53935"/>
                  </a:lnTo>
                  <a:lnTo>
                    <a:pt x="2273554" y="58547"/>
                  </a:lnTo>
                  <a:lnTo>
                    <a:pt x="2332101" y="58547"/>
                  </a:lnTo>
                  <a:lnTo>
                    <a:pt x="2332101" y="0"/>
                  </a:lnTo>
                  <a:close/>
                </a:path>
              </a:pathLst>
            </a:custGeom>
            <a:solidFill>
              <a:srgbClr val="FFCCFF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44030" y="1053083"/>
              <a:ext cx="2332355" cy="467995"/>
            </a:xfrm>
            <a:custGeom>
              <a:avLst/>
              <a:gdLst/>
              <a:ahLst/>
              <a:cxnLst/>
              <a:rect l="l" t="t" r="r" b="b"/>
              <a:pathLst>
                <a:path w="2332354" h="467994">
                  <a:moveTo>
                    <a:pt x="58547" y="292353"/>
                  </a:moveTo>
                  <a:lnTo>
                    <a:pt x="35736" y="296965"/>
                  </a:lnTo>
                  <a:lnTo>
                    <a:pt x="17129" y="309530"/>
                  </a:lnTo>
                  <a:lnTo>
                    <a:pt x="4593" y="328144"/>
                  </a:lnTo>
                  <a:lnTo>
                    <a:pt x="0" y="350900"/>
                  </a:lnTo>
                  <a:lnTo>
                    <a:pt x="0" y="467867"/>
                  </a:lnTo>
                  <a:lnTo>
                    <a:pt x="45547" y="458682"/>
                  </a:lnTo>
                  <a:lnTo>
                    <a:pt x="82724" y="433625"/>
                  </a:lnTo>
                  <a:lnTo>
                    <a:pt x="107781" y="396448"/>
                  </a:lnTo>
                  <a:lnTo>
                    <a:pt x="116967" y="350900"/>
                  </a:lnTo>
                  <a:lnTo>
                    <a:pt x="112375" y="328144"/>
                  </a:lnTo>
                  <a:lnTo>
                    <a:pt x="99853" y="309530"/>
                  </a:lnTo>
                  <a:lnTo>
                    <a:pt x="81283" y="296965"/>
                  </a:lnTo>
                  <a:lnTo>
                    <a:pt x="58547" y="292353"/>
                  </a:lnTo>
                  <a:close/>
                </a:path>
                <a:path w="2332354" h="467994">
                  <a:moveTo>
                    <a:pt x="2332101" y="116966"/>
                  </a:moveTo>
                  <a:lnTo>
                    <a:pt x="2215134" y="116966"/>
                  </a:lnTo>
                  <a:lnTo>
                    <a:pt x="2215134" y="233933"/>
                  </a:lnTo>
                  <a:lnTo>
                    <a:pt x="2260681" y="224748"/>
                  </a:lnTo>
                  <a:lnTo>
                    <a:pt x="2297858" y="199691"/>
                  </a:lnTo>
                  <a:lnTo>
                    <a:pt x="2322915" y="162514"/>
                  </a:lnTo>
                  <a:lnTo>
                    <a:pt x="2332101" y="116966"/>
                  </a:lnTo>
                  <a:close/>
                </a:path>
                <a:path w="2332354" h="467994">
                  <a:moveTo>
                    <a:pt x="2215134" y="0"/>
                  </a:moveTo>
                  <a:lnTo>
                    <a:pt x="2169586" y="9185"/>
                  </a:lnTo>
                  <a:lnTo>
                    <a:pt x="2132409" y="34242"/>
                  </a:lnTo>
                  <a:lnTo>
                    <a:pt x="2107352" y="71419"/>
                  </a:lnTo>
                  <a:lnTo>
                    <a:pt x="2098167" y="116966"/>
                  </a:lnTo>
                  <a:lnTo>
                    <a:pt x="2102758" y="139703"/>
                  </a:lnTo>
                  <a:lnTo>
                    <a:pt x="2115280" y="158273"/>
                  </a:lnTo>
                  <a:lnTo>
                    <a:pt x="2133850" y="170795"/>
                  </a:lnTo>
                  <a:lnTo>
                    <a:pt x="2156587" y="175387"/>
                  </a:lnTo>
                  <a:lnTo>
                    <a:pt x="2179397" y="170795"/>
                  </a:lnTo>
                  <a:lnTo>
                    <a:pt x="2198004" y="158273"/>
                  </a:lnTo>
                  <a:lnTo>
                    <a:pt x="2210540" y="139703"/>
                  </a:lnTo>
                  <a:lnTo>
                    <a:pt x="2215134" y="116966"/>
                  </a:lnTo>
                  <a:lnTo>
                    <a:pt x="2332101" y="116966"/>
                  </a:lnTo>
                  <a:lnTo>
                    <a:pt x="2322915" y="71419"/>
                  </a:lnTo>
                  <a:lnTo>
                    <a:pt x="2297858" y="34242"/>
                  </a:lnTo>
                  <a:lnTo>
                    <a:pt x="2260681" y="9185"/>
                  </a:lnTo>
                  <a:lnTo>
                    <a:pt x="2215134" y="0"/>
                  </a:lnTo>
                  <a:close/>
                </a:path>
              </a:pathLst>
            </a:custGeom>
            <a:solidFill>
              <a:srgbClr val="CDA3CD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27063" y="1053083"/>
              <a:ext cx="2449195" cy="1871980"/>
            </a:xfrm>
            <a:custGeom>
              <a:avLst/>
              <a:gdLst/>
              <a:ahLst/>
              <a:cxnLst/>
              <a:rect l="l" t="t" r="r" b="b"/>
              <a:pathLst>
                <a:path w="2449195" h="1871980">
                  <a:moveTo>
                    <a:pt x="0" y="350900"/>
                  </a:moveTo>
                  <a:lnTo>
                    <a:pt x="9185" y="305353"/>
                  </a:lnTo>
                  <a:lnTo>
                    <a:pt x="34242" y="268176"/>
                  </a:lnTo>
                  <a:lnTo>
                    <a:pt x="71419" y="243119"/>
                  </a:lnTo>
                  <a:lnTo>
                    <a:pt x="116966" y="233933"/>
                  </a:lnTo>
                  <a:lnTo>
                    <a:pt x="2215134" y="233933"/>
                  </a:lnTo>
                  <a:lnTo>
                    <a:pt x="2215134" y="116966"/>
                  </a:lnTo>
                  <a:lnTo>
                    <a:pt x="2224319" y="71419"/>
                  </a:lnTo>
                  <a:lnTo>
                    <a:pt x="2249376" y="34242"/>
                  </a:lnTo>
                  <a:lnTo>
                    <a:pt x="2286553" y="9185"/>
                  </a:lnTo>
                  <a:lnTo>
                    <a:pt x="2332101" y="0"/>
                  </a:lnTo>
                  <a:lnTo>
                    <a:pt x="2377648" y="9185"/>
                  </a:lnTo>
                  <a:lnTo>
                    <a:pt x="2414825" y="34242"/>
                  </a:lnTo>
                  <a:lnTo>
                    <a:pt x="2439882" y="71419"/>
                  </a:lnTo>
                  <a:lnTo>
                    <a:pt x="2449067" y="116966"/>
                  </a:lnTo>
                  <a:lnTo>
                    <a:pt x="2449067" y="1520570"/>
                  </a:lnTo>
                  <a:lnTo>
                    <a:pt x="2439882" y="1566118"/>
                  </a:lnTo>
                  <a:lnTo>
                    <a:pt x="2414825" y="1603295"/>
                  </a:lnTo>
                  <a:lnTo>
                    <a:pt x="2377648" y="1628352"/>
                  </a:lnTo>
                  <a:lnTo>
                    <a:pt x="2332101" y="1637538"/>
                  </a:lnTo>
                  <a:lnTo>
                    <a:pt x="233934" y="1637538"/>
                  </a:lnTo>
                  <a:lnTo>
                    <a:pt x="233934" y="1754504"/>
                  </a:lnTo>
                  <a:lnTo>
                    <a:pt x="224748" y="1800052"/>
                  </a:lnTo>
                  <a:lnTo>
                    <a:pt x="199691" y="1837229"/>
                  </a:lnTo>
                  <a:lnTo>
                    <a:pt x="162514" y="1862286"/>
                  </a:lnTo>
                  <a:lnTo>
                    <a:pt x="116966" y="1871471"/>
                  </a:lnTo>
                  <a:lnTo>
                    <a:pt x="71419" y="1862286"/>
                  </a:lnTo>
                  <a:lnTo>
                    <a:pt x="34242" y="1837229"/>
                  </a:lnTo>
                  <a:lnTo>
                    <a:pt x="9185" y="1800052"/>
                  </a:lnTo>
                  <a:lnTo>
                    <a:pt x="0" y="1754504"/>
                  </a:lnTo>
                  <a:lnTo>
                    <a:pt x="0" y="350900"/>
                  </a:lnTo>
                  <a:close/>
                </a:path>
              </a:pathLst>
            </a:custGeom>
            <a:ln w="9144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37625" y="1165478"/>
              <a:ext cx="243077" cy="12611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2491" y="1340992"/>
              <a:ext cx="243078" cy="18453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460997" y="1403984"/>
              <a:ext cx="0" cy="1287145"/>
            </a:xfrm>
            <a:custGeom>
              <a:avLst/>
              <a:gdLst/>
              <a:ahLst/>
              <a:cxnLst/>
              <a:rect l="l" t="t" r="r" b="b"/>
              <a:pathLst>
                <a:path h="1287145">
                  <a:moveTo>
                    <a:pt x="0" y="0"/>
                  </a:moveTo>
                  <a:lnTo>
                    <a:pt x="0" y="1286637"/>
                  </a:lnTo>
                </a:path>
              </a:pathLst>
            </a:custGeom>
            <a:ln w="9144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894321" y="1331468"/>
            <a:ext cx="12350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entury Gothic"/>
                <a:cs typeface="Century Gothic"/>
              </a:rPr>
              <a:t>Ксероформ,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01714" y="1544827"/>
            <a:ext cx="18167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1719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entury Gothic"/>
                <a:cs typeface="Century Gothic"/>
              </a:rPr>
              <a:t>дерматол, </a:t>
            </a:r>
            <a:r>
              <a:rPr sz="1400" spc="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стрептоцид,</a:t>
            </a:r>
            <a:r>
              <a:rPr sz="1400" spc="-6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вісмуту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57161" y="1971548"/>
            <a:ext cx="151003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384" marR="5080" indent="-2032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entury Gothic"/>
                <a:cs typeface="Century Gothic"/>
              </a:rPr>
              <a:t>нітрат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основний, </a:t>
            </a:r>
            <a:r>
              <a:rPr sz="1400" spc="-37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теофілін, цинку </a:t>
            </a:r>
            <a:r>
              <a:rPr sz="1400" dirty="0">
                <a:latin typeface="Century Gothic"/>
                <a:cs typeface="Century Gothic"/>
              </a:rPr>
              <a:t> оксид,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осарсол</a:t>
            </a:r>
            <a:endParaRPr sz="1400">
              <a:latin typeface="Century Gothic"/>
              <a:cs typeface="Century Gothic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007417" y="3495865"/>
            <a:ext cx="2529205" cy="1521460"/>
            <a:chOff x="6007417" y="3495865"/>
            <a:chExt cx="2529205" cy="1521460"/>
          </a:xfrm>
        </p:grpSpPr>
        <p:sp>
          <p:nvSpPr>
            <p:cNvPr id="35" name="object 35"/>
            <p:cNvSpPr/>
            <p:nvPr/>
          </p:nvSpPr>
          <p:spPr>
            <a:xfrm>
              <a:off x="6012179" y="3595116"/>
              <a:ext cx="2519680" cy="1417320"/>
            </a:xfrm>
            <a:custGeom>
              <a:avLst/>
              <a:gdLst/>
              <a:ahLst/>
              <a:cxnLst/>
              <a:rect l="l" t="t" r="r" b="b"/>
              <a:pathLst>
                <a:path w="2519679" h="1417320">
                  <a:moveTo>
                    <a:pt x="2519172" y="0"/>
                  </a:moveTo>
                  <a:lnTo>
                    <a:pt x="2511748" y="36784"/>
                  </a:lnTo>
                  <a:lnTo>
                    <a:pt x="2491501" y="66817"/>
                  </a:lnTo>
                  <a:lnTo>
                    <a:pt x="2461468" y="87064"/>
                  </a:lnTo>
                  <a:lnTo>
                    <a:pt x="2424684" y="94488"/>
                  </a:lnTo>
                  <a:lnTo>
                    <a:pt x="94487" y="94488"/>
                  </a:lnTo>
                  <a:lnTo>
                    <a:pt x="57703" y="101911"/>
                  </a:lnTo>
                  <a:lnTo>
                    <a:pt x="27670" y="122158"/>
                  </a:lnTo>
                  <a:lnTo>
                    <a:pt x="7423" y="152191"/>
                  </a:lnTo>
                  <a:lnTo>
                    <a:pt x="0" y="188976"/>
                  </a:lnTo>
                  <a:lnTo>
                    <a:pt x="0" y="1322832"/>
                  </a:lnTo>
                  <a:lnTo>
                    <a:pt x="7423" y="1359616"/>
                  </a:lnTo>
                  <a:lnTo>
                    <a:pt x="27670" y="1389649"/>
                  </a:lnTo>
                  <a:lnTo>
                    <a:pt x="57703" y="1409896"/>
                  </a:lnTo>
                  <a:lnTo>
                    <a:pt x="94487" y="1417320"/>
                  </a:lnTo>
                  <a:lnTo>
                    <a:pt x="131272" y="1409896"/>
                  </a:lnTo>
                  <a:lnTo>
                    <a:pt x="161305" y="1389649"/>
                  </a:lnTo>
                  <a:lnTo>
                    <a:pt x="181552" y="1359616"/>
                  </a:lnTo>
                  <a:lnTo>
                    <a:pt x="188975" y="1322832"/>
                  </a:lnTo>
                  <a:lnTo>
                    <a:pt x="188975" y="1228344"/>
                  </a:lnTo>
                  <a:lnTo>
                    <a:pt x="2424684" y="1228344"/>
                  </a:lnTo>
                  <a:lnTo>
                    <a:pt x="2461468" y="1220920"/>
                  </a:lnTo>
                  <a:lnTo>
                    <a:pt x="2491501" y="1200673"/>
                  </a:lnTo>
                  <a:lnTo>
                    <a:pt x="2511748" y="1170640"/>
                  </a:lnTo>
                  <a:lnTo>
                    <a:pt x="2519172" y="1133856"/>
                  </a:lnTo>
                  <a:lnTo>
                    <a:pt x="2519172" y="283464"/>
                  </a:lnTo>
                  <a:lnTo>
                    <a:pt x="94487" y="283464"/>
                  </a:lnTo>
                  <a:lnTo>
                    <a:pt x="94487" y="188976"/>
                  </a:lnTo>
                  <a:lnTo>
                    <a:pt x="98208" y="170610"/>
                  </a:lnTo>
                  <a:lnTo>
                    <a:pt x="108346" y="155590"/>
                  </a:lnTo>
                  <a:lnTo>
                    <a:pt x="123366" y="145452"/>
                  </a:lnTo>
                  <a:lnTo>
                    <a:pt x="141732" y="141732"/>
                  </a:lnTo>
                  <a:lnTo>
                    <a:pt x="2519172" y="141732"/>
                  </a:lnTo>
                  <a:lnTo>
                    <a:pt x="2519172" y="0"/>
                  </a:lnTo>
                  <a:close/>
                </a:path>
                <a:path w="2519679" h="1417320">
                  <a:moveTo>
                    <a:pt x="2519172" y="141732"/>
                  </a:moveTo>
                  <a:lnTo>
                    <a:pt x="141732" y="141732"/>
                  </a:lnTo>
                  <a:lnTo>
                    <a:pt x="160097" y="145452"/>
                  </a:lnTo>
                  <a:lnTo>
                    <a:pt x="175117" y="155590"/>
                  </a:lnTo>
                  <a:lnTo>
                    <a:pt x="185255" y="170610"/>
                  </a:lnTo>
                  <a:lnTo>
                    <a:pt x="188975" y="188976"/>
                  </a:lnTo>
                  <a:lnTo>
                    <a:pt x="181552" y="225760"/>
                  </a:lnTo>
                  <a:lnTo>
                    <a:pt x="161305" y="255793"/>
                  </a:lnTo>
                  <a:lnTo>
                    <a:pt x="131272" y="276040"/>
                  </a:lnTo>
                  <a:lnTo>
                    <a:pt x="94487" y="283464"/>
                  </a:lnTo>
                  <a:lnTo>
                    <a:pt x="2519172" y="283464"/>
                  </a:lnTo>
                  <a:lnTo>
                    <a:pt x="2519172" y="141732"/>
                  </a:lnTo>
                  <a:close/>
                </a:path>
                <a:path w="2519679" h="1417320">
                  <a:moveTo>
                    <a:pt x="2330196" y="0"/>
                  </a:moveTo>
                  <a:lnTo>
                    <a:pt x="2330196" y="94488"/>
                  </a:lnTo>
                  <a:lnTo>
                    <a:pt x="2424684" y="94488"/>
                  </a:lnTo>
                  <a:lnTo>
                    <a:pt x="2424684" y="47244"/>
                  </a:lnTo>
                  <a:lnTo>
                    <a:pt x="2377440" y="47244"/>
                  </a:lnTo>
                  <a:lnTo>
                    <a:pt x="2359074" y="43523"/>
                  </a:lnTo>
                  <a:lnTo>
                    <a:pt x="2344054" y="33385"/>
                  </a:lnTo>
                  <a:lnTo>
                    <a:pt x="2333916" y="18365"/>
                  </a:lnTo>
                  <a:lnTo>
                    <a:pt x="2330196" y="0"/>
                  </a:lnTo>
                  <a:close/>
                </a:path>
                <a:path w="2519679" h="1417320">
                  <a:moveTo>
                    <a:pt x="2424684" y="0"/>
                  </a:moveTo>
                  <a:lnTo>
                    <a:pt x="2420963" y="18365"/>
                  </a:lnTo>
                  <a:lnTo>
                    <a:pt x="2410825" y="33385"/>
                  </a:lnTo>
                  <a:lnTo>
                    <a:pt x="2395805" y="43523"/>
                  </a:lnTo>
                  <a:lnTo>
                    <a:pt x="2377440" y="47244"/>
                  </a:lnTo>
                  <a:lnTo>
                    <a:pt x="2424684" y="47244"/>
                  </a:lnTo>
                  <a:lnTo>
                    <a:pt x="2424684" y="0"/>
                  </a:lnTo>
                  <a:close/>
                </a:path>
              </a:pathLst>
            </a:custGeom>
            <a:solidFill>
              <a:srgbClr val="66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106667" y="3500628"/>
              <a:ext cx="2425065" cy="378460"/>
            </a:xfrm>
            <a:custGeom>
              <a:avLst/>
              <a:gdLst/>
              <a:ahLst/>
              <a:cxnLst/>
              <a:rect l="l" t="t" r="r" b="b"/>
              <a:pathLst>
                <a:path w="2425065" h="378460">
                  <a:moveTo>
                    <a:pt x="47244" y="236220"/>
                  </a:moveTo>
                  <a:lnTo>
                    <a:pt x="28878" y="239940"/>
                  </a:lnTo>
                  <a:lnTo>
                    <a:pt x="13858" y="250078"/>
                  </a:lnTo>
                  <a:lnTo>
                    <a:pt x="3720" y="265098"/>
                  </a:lnTo>
                  <a:lnTo>
                    <a:pt x="0" y="283464"/>
                  </a:lnTo>
                  <a:lnTo>
                    <a:pt x="0" y="377952"/>
                  </a:lnTo>
                  <a:lnTo>
                    <a:pt x="36784" y="370528"/>
                  </a:lnTo>
                  <a:lnTo>
                    <a:pt x="66817" y="350281"/>
                  </a:lnTo>
                  <a:lnTo>
                    <a:pt x="87064" y="320248"/>
                  </a:lnTo>
                  <a:lnTo>
                    <a:pt x="94487" y="283464"/>
                  </a:lnTo>
                  <a:lnTo>
                    <a:pt x="90767" y="265098"/>
                  </a:lnTo>
                  <a:lnTo>
                    <a:pt x="80629" y="250078"/>
                  </a:lnTo>
                  <a:lnTo>
                    <a:pt x="65609" y="239940"/>
                  </a:lnTo>
                  <a:lnTo>
                    <a:pt x="47244" y="236220"/>
                  </a:lnTo>
                  <a:close/>
                </a:path>
                <a:path w="2425065" h="378460">
                  <a:moveTo>
                    <a:pt x="2424684" y="94487"/>
                  </a:moveTo>
                  <a:lnTo>
                    <a:pt x="2330196" y="94487"/>
                  </a:lnTo>
                  <a:lnTo>
                    <a:pt x="2330196" y="188976"/>
                  </a:lnTo>
                  <a:lnTo>
                    <a:pt x="2366980" y="181552"/>
                  </a:lnTo>
                  <a:lnTo>
                    <a:pt x="2397013" y="161305"/>
                  </a:lnTo>
                  <a:lnTo>
                    <a:pt x="2417260" y="131272"/>
                  </a:lnTo>
                  <a:lnTo>
                    <a:pt x="2424684" y="94487"/>
                  </a:lnTo>
                  <a:close/>
                </a:path>
                <a:path w="2425065" h="378460">
                  <a:moveTo>
                    <a:pt x="2330196" y="0"/>
                  </a:moveTo>
                  <a:lnTo>
                    <a:pt x="2293411" y="7423"/>
                  </a:lnTo>
                  <a:lnTo>
                    <a:pt x="2263378" y="27670"/>
                  </a:lnTo>
                  <a:lnTo>
                    <a:pt x="2243131" y="57703"/>
                  </a:lnTo>
                  <a:lnTo>
                    <a:pt x="2235708" y="94487"/>
                  </a:lnTo>
                  <a:lnTo>
                    <a:pt x="2239428" y="112853"/>
                  </a:lnTo>
                  <a:lnTo>
                    <a:pt x="2249566" y="127873"/>
                  </a:lnTo>
                  <a:lnTo>
                    <a:pt x="2264586" y="138011"/>
                  </a:lnTo>
                  <a:lnTo>
                    <a:pt x="2282952" y="141732"/>
                  </a:lnTo>
                  <a:lnTo>
                    <a:pt x="2301317" y="138011"/>
                  </a:lnTo>
                  <a:lnTo>
                    <a:pt x="2316337" y="127873"/>
                  </a:lnTo>
                  <a:lnTo>
                    <a:pt x="2326475" y="112853"/>
                  </a:lnTo>
                  <a:lnTo>
                    <a:pt x="2330196" y="94487"/>
                  </a:lnTo>
                  <a:lnTo>
                    <a:pt x="2424684" y="94487"/>
                  </a:lnTo>
                  <a:lnTo>
                    <a:pt x="2417260" y="57703"/>
                  </a:lnTo>
                  <a:lnTo>
                    <a:pt x="2397013" y="27670"/>
                  </a:lnTo>
                  <a:lnTo>
                    <a:pt x="2366980" y="7423"/>
                  </a:lnTo>
                  <a:lnTo>
                    <a:pt x="2330196" y="0"/>
                  </a:lnTo>
                  <a:close/>
                </a:path>
              </a:pathLst>
            </a:custGeom>
            <a:solidFill>
              <a:srgbClr val="52CDCD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12179" y="3500628"/>
              <a:ext cx="2519680" cy="1511935"/>
            </a:xfrm>
            <a:custGeom>
              <a:avLst/>
              <a:gdLst/>
              <a:ahLst/>
              <a:cxnLst/>
              <a:rect l="l" t="t" r="r" b="b"/>
              <a:pathLst>
                <a:path w="2519679" h="1511935">
                  <a:moveTo>
                    <a:pt x="0" y="283464"/>
                  </a:moveTo>
                  <a:lnTo>
                    <a:pt x="7423" y="246679"/>
                  </a:lnTo>
                  <a:lnTo>
                    <a:pt x="27670" y="216646"/>
                  </a:lnTo>
                  <a:lnTo>
                    <a:pt x="57703" y="196399"/>
                  </a:lnTo>
                  <a:lnTo>
                    <a:pt x="94487" y="188976"/>
                  </a:lnTo>
                  <a:lnTo>
                    <a:pt x="2330196" y="188976"/>
                  </a:lnTo>
                  <a:lnTo>
                    <a:pt x="2330196" y="94487"/>
                  </a:lnTo>
                  <a:lnTo>
                    <a:pt x="2337619" y="57703"/>
                  </a:lnTo>
                  <a:lnTo>
                    <a:pt x="2357866" y="27670"/>
                  </a:lnTo>
                  <a:lnTo>
                    <a:pt x="2387899" y="7423"/>
                  </a:lnTo>
                  <a:lnTo>
                    <a:pt x="2424684" y="0"/>
                  </a:lnTo>
                  <a:lnTo>
                    <a:pt x="2461468" y="7423"/>
                  </a:lnTo>
                  <a:lnTo>
                    <a:pt x="2491501" y="27670"/>
                  </a:lnTo>
                  <a:lnTo>
                    <a:pt x="2511748" y="57703"/>
                  </a:lnTo>
                  <a:lnTo>
                    <a:pt x="2519172" y="94487"/>
                  </a:lnTo>
                  <a:lnTo>
                    <a:pt x="2519172" y="1228344"/>
                  </a:lnTo>
                  <a:lnTo>
                    <a:pt x="2511748" y="1265128"/>
                  </a:lnTo>
                  <a:lnTo>
                    <a:pt x="2491501" y="1295161"/>
                  </a:lnTo>
                  <a:lnTo>
                    <a:pt x="2461468" y="1315408"/>
                  </a:lnTo>
                  <a:lnTo>
                    <a:pt x="2424684" y="1322832"/>
                  </a:lnTo>
                  <a:lnTo>
                    <a:pt x="188975" y="1322832"/>
                  </a:lnTo>
                  <a:lnTo>
                    <a:pt x="188975" y="1417320"/>
                  </a:lnTo>
                  <a:lnTo>
                    <a:pt x="181552" y="1454104"/>
                  </a:lnTo>
                  <a:lnTo>
                    <a:pt x="161305" y="1484137"/>
                  </a:lnTo>
                  <a:lnTo>
                    <a:pt x="131272" y="1504384"/>
                  </a:lnTo>
                  <a:lnTo>
                    <a:pt x="94487" y="1511808"/>
                  </a:lnTo>
                  <a:lnTo>
                    <a:pt x="57703" y="1504384"/>
                  </a:lnTo>
                  <a:lnTo>
                    <a:pt x="27670" y="1484137"/>
                  </a:lnTo>
                  <a:lnTo>
                    <a:pt x="7423" y="1454104"/>
                  </a:lnTo>
                  <a:lnTo>
                    <a:pt x="0" y="1417320"/>
                  </a:lnTo>
                  <a:lnTo>
                    <a:pt x="0" y="283464"/>
                  </a:lnTo>
                  <a:close/>
                </a:path>
              </a:pathLst>
            </a:custGeom>
            <a:ln w="9144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37803" y="3590544"/>
              <a:ext cx="198120" cy="1036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07607" y="3732276"/>
              <a:ext cx="198120" cy="15087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201155" y="3784092"/>
              <a:ext cx="0" cy="1039494"/>
            </a:xfrm>
            <a:custGeom>
              <a:avLst/>
              <a:gdLst/>
              <a:ahLst/>
              <a:cxnLst/>
              <a:rect l="l" t="t" r="r" b="b"/>
              <a:pathLst>
                <a:path h="1039495">
                  <a:moveTo>
                    <a:pt x="0" y="0"/>
                  </a:moveTo>
                  <a:lnTo>
                    <a:pt x="0" y="1039367"/>
                  </a:lnTo>
                </a:path>
              </a:pathLst>
            </a:custGeom>
            <a:ln w="9144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465570" y="3874134"/>
            <a:ext cx="17100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entury Gothic"/>
                <a:cs typeface="Century Gothic"/>
              </a:rPr>
              <a:t>Іхтіол,</a:t>
            </a:r>
            <a:r>
              <a:rPr sz="1600" spc="-1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бальзами,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38721" y="4117975"/>
            <a:ext cx="15627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2037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нафта </a:t>
            </a:r>
            <a:r>
              <a:rPr sz="1600" spc="-5" dirty="0">
                <a:latin typeface="Century Gothic"/>
                <a:cs typeface="Century Gothic"/>
              </a:rPr>
              <a:t> н</a:t>
            </a:r>
            <a:r>
              <a:rPr sz="1600" spc="-10" dirty="0">
                <a:latin typeface="Century Gothic"/>
                <a:cs typeface="Century Gothic"/>
              </a:rPr>
              <a:t>афт</a:t>
            </a:r>
            <a:r>
              <a:rPr sz="1600" spc="-5" dirty="0">
                <a:latin typeface="Century Gothic"/>
                <a:cs typeface="Century Gothic"/>
              </a:rPr>
              <a:t>а</a:t>
            </a:r>
            <a:r>
              <a:rPr sz="1600" spc="-10" dirty="0">
                <a:latin typeface="Century Gothic"/>
                <a:cs typeface="Century Gothic"/>
              </a:rPr>
              <a:t>л</a:t>
            </a:r>
            <a:r>
              <a:rPr sz="1600" spc="-5" dirty="0">
                <a:latin typeface="Century Gothic"/>
                <a:cs typeface="Century Gothic"/>
              </a:rPr>
              <a:t>анська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222301" y="4864417"/>
            <a:ext cx="2458720" cy="1520190"/>
            <a:chOff x="6222301" y="4864417"/>
            <a:chExt cx="2458720" cy="1520190"/>
          </a:xfrm>
        </p:grpSpPr>
        <p:sp>
          <p:nvSpPr>
            <p:cNvPr id="44" name="object 44"/>
            <p:cNvSpPr/>
            <p:nvPr/>
          </p:nvSpPr>
          <p:spPr>
            <a:xfrm>
              <a:off x="6227064" y="4963540"/>
              <a:ext cx="2449195" cy="1416050"/>
            </a:xfrm>
            <a:custGeom>
              <a:avLst/>
              <a:gdLst/>
              <a:ahLst/>
              <a:cxnLst/>
              <a:rect l="l" t="t" r="r" b="b"/>
              <a:pathLst>
                <a:path w="2449195" h="1416050">
                  <a:moveTo>
                    <a:pt x="2449067" y="0"/>
                  </a:moveTo>
                  <a:lnTo>
                    <a:pt x="2441646" y="36764"/>
                  </a:lnTo>
                  <a:lnTo>
                    <a:pt x="2421413" y="66754"/>
                  </a:lnTo>
                  <a:lnTo>
                    <a:pt x="2391417" y="86957"/>
                  </a:lnTo>
                  <a:lnTo>
                    <a:pt x="2354707" y="94360"/>
                  </a:lnTo>
                  <a:lnTo>
                    <a:pt x="94361" y="94360"/>
                  </a:lnTo>
                  <a:lnTo>
                    <a:pt x="57650" y="101784"/>
                  </a:lnTo>
                  <a:lnTo>
                    <a:pt x="27654" y="122031"/>
                  </a:lnTo>
                  <a:lnTo>
                    <a:pt x="7421" y="152064"/>
                  </a:lnTo>
                  <a:lnTo>
                    <a:pt x="0" y="188848"/>
                  </a:lnTo>
                  <a:lnTo>
                    <a:pt x="0" y="1321523"/>
                  </a:lnTo>
                  <a:lnTo>
                    <a:pt x="7421" y="1358267"/>
                  </a:lnTo>
                  <a:lnTo>
                    <a:pt x="27654" y="1388273"/>
                  </a:lnTo>
                  <a:lnTo>
                    <a:pt x="57650" y="1408504"/>
                  </a:lnTo>
                  <a:lnTo>
                    <a:pt x="94361" y="1415922"/>
                  </a:lnTo>
                  <a:lnTo>
                    <a:pt x="131125" y="1408504"/>
                  </a:lnTo>
                  <a:lnTo>
                    <a:pt x="161115" y="1388273"/>
                  </a:lnTo>
                  <a:lnTo>
                    <a:pt x="181318" y="1358267"/>
                  </a:lnTo>
                  <a:lnTo>
                    <a:pt x="188722" y="1321523"/>
                  </a:lnTo>
                  <a:lnTo>
                    <a:pt x="188722" y="1227137"/>
                  </a:lnTo>
                  <a:lnTo>
                    <a:pt x="2354707" y="1227137"/>
                  </a:lnTo>
                  <a:lnTo>
                    <a:pt x="2391417" y="1219718"/>
                  </a:lnTo>
                  <a:lnTo>
                    <a:pt x="2421413" y="1199488"/>
                  </a:lnTo>
                  <a:lnTo>
                    <a:pt x="2441646" y="1169482"/>
                  </a:lnTo>
                  <a:lnTo>
                    <a:pt x="2449067" y="1132738"/>
                  </a:lnTo>
                  <a:lnTo>
                    <a:pt x="2449067" y="283209"/>
                  </a:lnTo>
                  <a:lnTo>
                    <a:pt x="94361" y="283209"/>
                  </a:lnTo>
                  <a:lnTo>
                    <a:pt x="94361" y="188848"/>
                  </a:lnTo>
                  <a:lnTo>
                    <a:pt x="98081" y="170430"/>
                  </a:lnTo>
                  <a:lnTo>
                    <a:pt x="108219" y="155416"/>
                  </a:lnTo>
                  <a:lnTo>
                    <a:pt x="123239" y="145307"/>
                  </a:lnTo>
                  <a:lnTo>
                    <a:pt x="141605" y="141604"/>
                  </a:lnTo>
                  <a:lnTo>
                    <a:pt x="2449067" y="141604"/>
                  </a:lnTo>
                  <a:lnTo>
                    <a:pt x="2449067" y="0"/>
                  </a:lnTo>
                  <a:close/>
                </a:path>
                <a:path w="2449195" h="1416050">
                  <a:moveTo>
                    <a:pt x="2449067" y="141604"/>
                  </a:moveTo>
                  <a:lnTo>
                    <a:pt x="141605" y="141604"/>
                  </a:lnTo>
                  <a:lnTo>
                    <a:pt x="159950" y="145307"/>
                  </a:lnTo>
                  <a:lnTo>
                    <a:pt x="174926" y="155416"/>
                  </a:lnTo>
                  <a:lnTo>
                    <a:pt x="185021" y="170430"/>
                  </a:lnTo>
                  <a:lnTo>
                    <a:pt x="188722" y="188848"/>
                  </a:lnTo>
                  <a:lnTo>
                    <a:pt x="181318" y="225559"/>
                  </a:lnTo>
                  <a:lnTo>
                    <a:pt x="161115" y="255555"/>
                  </a:lnTo>
                  <a:lnTo>
                    <a:pt x="131125" y="275788"/>
                  </a:lnTo>
                  <a:lnTo>
                    <a:pt x="94361" y="283209"/>
                  </a:lnTo>
                  <a:lnTo>
                    <a:pt x="2449067" y="283209"/>
                  </a:lnTo>
                  <a:lnTo>
                    <a:pt x="2449067" y="141604"/>
                  </a:lnTo>
                  <a:close/>
                </a:path>
                <a:path w="2449195" h="1416050">
                  <a:moveTo>
                    <a:pt x="2260218" y="0"/>
                  </a:moveTo>
                  <a:lnTo>
                    <a:pt x="2260218" y="94360"/>
                  </a:lnTo>
                  <a:lnTo>
                    <a:pt x="2354707" y="94360"/>
                  </a:lnTo>
                  <a:lnTo>
                    <a:pt x="2354707" y="47243"/>
                  </a:lnTo>
                  <a:lnTo>
                    <a:pt x="2307463" y="47243"/>
                  </a:lnTo>
                  <a:lnTo>
                    <a:pt x="2289097" y="43523"/>
                  </a:lnTo>
                  <a:lnTo>
                    <a:pt x="2274077" y="33385"/>
                  </a:lnTo>
                  <a:lnTo>
                    <a:pt x="2263939" y="18365"/>
                  </a:lnTo>
                  <a:lnTo>
                    <a:pt x="2260218" y="0"/>
                  </a:lnTo>
                  <a:close/>
                </a:path>
                <a:path w="2449195" h="1416050">
                  <a:moveTo>
                    <a:pt x="2354707" y="0"/>
                  </a:moveTo>
                  <a:lnTo>
                    <a:pt x="2350986" y="18365"/>
                  </a:lnTo>
                  <a:lnTo>
                    <a:pt x="2340848" y="33385"/>
                  </a:lnTo>
                  <a:lnTo>
                    <a:pt x="2325828" y="43523"/>
                  </a:lnTo>
                  <a:lnTo>
                    <a:pt x="2307463" y="47243"/>
                  </a:lnTo>
                  <a:lnTo>
                    <a:pt x="2354707" y="47243"/>
                  </a:lnTo>
                  <a:lnTo>
                    <a:pt x="2354707" y="0"/>
                  </a:lnTo>
                  <a:close/>
                </a:path>
              </a:pathLst>
            </a:custGeom>
            <a:solidFill>
              <a:srgbClr val="C0C0C0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21425" y="4869179"/>
              <a:ext cx="2355215" cy="377825"/>
            </a:xfrm>
            <a:custGeom>
              <a:avLst/>
              <a:gdLst/>
              <a:ahLst/>
              <a:cxnLst/>
              <a:rect l="l" t="t" r="r" b="b"/>
              <a:pathLst>
                <a:path w="2355215" h="377825">
                  <a:moveTo>
                    <a:pt x="47244" y="235966"/>
                  </a:moveTo>
                  <a:lnTo>
                    <a:pt x="28878" y="239668"/>
                  </a:lnTo>
                  <a:lnTo>
                    <a:pt x="13858" y="249777"/>
                  </a:lnTo>
                  <a:lnTo>
                    <a:pt x="3720" y="264791"/>
                  </a:lnTo>
                  <a:lnTo>
                    <a:pt x="0" y="283210"/>
                  </a:lnTo>
                  <a:lnTo>
                    <a:pt x="0" y="377571"/>
                  </a:lnTo>
                  <a:lnTo>
                    <a:pt x="36764" y="370149"/>
                  </a:lnTo>
                  <a:lnTo>
                    <a:pt x="66754" y="349916"/>
                  </a:lnTo>
                  <a:lnTo>
                    <a:pt x="86957" y="319920"/>
                  </a:lnTo>
                  <a:lnTo>
                    <a:pt x="94361" y="283210"/>
                  </a:lnTo>
                  <a:lnTo>
                    <a:pt x="90660" y="264791"/>
                  </a:lnTo>
                  <a:lnTo>
                    <a:pt x="80565" y="249777"/>
                  </a:lnTo>
                  <a:lnTo>
                    <a:pt x="65589" y="239668"/>
                  </a:lnTo>
                  <a:lnTo>
                    <a:pt x="47244" y="235966"/>
                  </a:lnTo>
                  <a:close/>
                </a:path>
                <a:path w="2355215" h="377825">
                  <a:moveTo>
                    <a:pt x="2354706" y="94361"/>
                  </a:moveTo>
                  <a:lnTo>
                    <a:pt x="2260346" y="94361"/>
                  </a:lnTo>
                  <a:lnTo>
                    <a:pt x="2260346" y="188722"/>
                  </a:lnTo>
                  <a:lnTo>
                    <a:pt x="2297056" y="181318"/>
                  </a:lnTo>
                  <a:lnTo>
                    <a:pt x="2327052" y="161115"/>
                  </a:lnTo>
                  <a:lnTo>
                    <a:pt x="2347285" y="131125"/>
                  </a:lnTo>
                  <a:lnTo>
                    <a:pt x="2354706" y="94361"/>
                  </a:lnTo>
                  <a:close/>
                </a:path>
                <a:path w="2355215" h="377825">
                  <a:moveTo>
                    <a:pt x="2260346" y="0"/>
                  </a:moveTo>
                  <a:lnTo>
                    <a:pt x="2223561" y="7421"/>
                  </a:lnTo>
                  <a:lnTo>
                    <a:pt x="2193528" y="27654"/>
                  </a:lnTo>
                  <a:lnTo>
                    <a:pt x="2173281" y="57650"/>
                  </a:lnTo>
                  <a:lnTo>
                    <a:pt x="2165857" y="94361"/>
                  </a:lnTo>
                  <a:lnTo>
                    <a:pt x="2169578" y="112726"/>
                  </a:lnTo>
                  <a:lnTo>
                    <a:pt x="2179716" y="127746"/>
                  </a:lnTo>
                  <a:lnTo>
                    <a:pt x="2194736" y="137884"/>
                  </a:lnTo>
                  <a:lnTo>
                    <a:pt x="2213102" y="141605"/>
                  </a:lnTo>
                  <a:lnTo>
                    <a:pt x="2231467" y="137884"/>
                  </a:lnTo>
                  <a:lnTo>
                    <a:pt x="2246487" y="127746"/>
                  </a:lnTo>
                  <a:lnTo>
                    <a:pt x="2256625" y="112726"/>
                  </a:lnTo>
                  <a:lnTo>
                    <a:pt x="2260346" y="94361"/>
                  </a:lnTo>
                  <a:lnTo>
                    <a:pt x="2354706" y="94361"/>
                  </a:lnTo>
                  <a:lnTo>
                    <a:pt x="2347285" y="57650"/>
                  </a:lnTo>
                  <a:lnTo>
                    <a:pt x="2327052" y="27654"/>
                  </a:lnTo>
                  <a:lnTo>
                    <a:pt x="2297056" y="7421"/>
                  </a:lnTo>
                  <a:lnTo>
                    <a:pt x="2260346" y="0"/>
                  </a:lnTo>
                  <a:close/>
                </a:path>
              </a:pathLst>
            </a:custGeom>
            <a:solidFill>
              <a:srgbClr val="9A9A9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227064" y="4869179"/>
              <a:ext cx="2449195" cy="1510665"/>
            </a:xfrm>
            <a:custGeom>
              <a:avLst/>
              <a:gdLst/>
              <a:ahLst/>
              <a:cxnLst/>
              <a:rect l="l" t="t" r="r" b="b"/>
              <a:pathLst>
                <a:path w="2449195" h="1510664">
                  <a:moveTo>
                    <a:pt x="0" y="283210"/>
                  </a:moveTo>
                  <a:lnTo>
                    <a:pt x="7421" y="246425"/>
                  </a:lnTo>
                  <a:lnTo>
                    <a:pt x="27654" y="216392"/>
                  </a:lnTo>
                  <a:lnTo>
                    <a:pt x="57650" y="196145"/>
                  </a:lnTo>
                  <a:lnTo>
                    <a:pt x="94361" y="188722"/>
                  </a:lnTo>
                  <a:lnTo>
                    <a:pt x="2260218" y="188722"/>
                  </a:lnTo>
                  <a:lnTo>
                    <a:pt x="2260218" y="94361"/>
                  </a:lnTo>
                  <a:lnTo>
                    <a:pt x="2267642" y="57650"/>
                  </a:lnTo>
                  <a:lnTo>
                    <a:pt x="2287889" y="27654"/>
                  </a:lnTo>
                  <a:lnTo>
                    <a:pt x="2317922" y="7421"/>
                  </a:lnTo>
                  <a:lnTo>
                    <a:pt x="2354707" y="0"/>
                  </a:lnTo>
                  <a:lnTo>
                    <a:pt x="2391417" y="7421"/>
                  </a:lnTo>
                  <a:lnTo>
                    <a:pt x="2421413" y="27654"/>
                  </a:lnTo>
                  <a:lnTo>
                    <a:pt x="2441646" y="57650"/>
                  </a:lnTo>
                  <a:lnTo>
                    <a:pt x="2449067" y="94361"/>
                  </a:lnTo>
                  <a:lnTo>
                    <a:pt x="2449067" y="1227099"/>
                  </a:lnTo>
                  <a:lnTo>
                    <a:pt x="2441646" y="1263843"/>
                  </a:lnTo>
                  <a:lnTo>
                    <a:pt x="2421413" y="1293849"/>
                  </a:lnTo>
                  <a:lnTo>
                    <a:pt x="2391417" y="1314079"/>
                  </a:lnTo>
                  <a:lnTo>
                    <a:pt x="2354707" y="1321498"/>
                  </a:lnTo>
                  <a:lnTo>
                    <a:pt x="188722" y="1321498"/>
                  </a:lnTo>
                  <a:lnTo>
                    <a:pt x="188722" y="1415884"/>
                  </a:lnTo>
                  <a:lnTo>
                    <a:pt x="181318" y="1452628"/>
                  </a:lnTo>
                  <a:lnTo>
                    <a:pt x="161115" y="1482634"/>
                  </a:lnTo>
                  <a:lnTo>
                    <a:pt x="131125" y="1502865"/>
                  </a:lnTo>
                  <a:lnTo>
                    <a:pt x="94361" y="1510284"/>
                  </a:lnTo>
                  <a:lnTo>
                    <a:pt x="57650" y="1502865"/>
                  </a:lnTo>
                  <a:lnTo>
                    <a:pt x="27654" y="1482634"/>
                  </a:lnTo>
                  <a:lnTo>
                    <a:pt x="7421" y="1452628"/>
                  </a:lnTo>
                  <a:lnTo>
                    <a:pt x="0" y="1415884"/>
                  </a:lnTo>
                  <a:lnTo>
                    <a:pt x="0" y="28321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82711" y="4958968"/>
              <a:ext cx="197993" cy="10350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22492" y="5100573"/>
              <a:ext cx="197993" cy="1507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415786" y="5152389"/>
              <a:ext cx="0" cy="1038860"/>
            </a:xfrm>
            <a:custGeom>
              <a:avLst/>
              <a:gdLst/>
              <a:ahLst/>
              <a:cxnLst/>
              <a:rect l="l" t="t" r="r" b="b"/>
              <a:pathLst>
                <a:path h="1038860">
                  <a:moveTo>
                    <a:pt x="0" y="0"/>
                  </a:moveTo>
                  <a:lnTo>
                    <a:pt x="0" y="1038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536563" y="5486806"/>
            <a:ext cx="192658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Екстракт</a:t>
            </a:r>
            <a:r>
              <a:rPr sz="1600" spc="-3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красавки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037460" y="822833"/>
            <a:ext cx="3990340" cy="1038225"/>
            <a:chOff x="2037460" y="822833"/>
            <a:chExt cx="3990340" cy="1038225"/>
          </a:xfrm>
        </p:grpSpPr>
        <p:pic>
          <p:nvPicPr>
            <p:cNvPr id="52" name="object 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52065" y="837438"/>
              <a:ext cx="3960876" cy="100888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052065" y="837438"/>
              <a:ext cx="3961129" cy="1009015"/>
            </a:xfrm>
            <a:custGeom>
              <a:avLst/>
              <a:gdLst/>
              <a:ahLst/>
              <a:cxnLst/>
              <a:rect l="l" t="t" r="r" b="b"/>
              <a:pathLst>
                <a:path w="3961129" h="1009014">
                  <a:moveTo>
                    <a:pt x="0" y="1008888"/>
                  </a:moveTo>
                  <a:lnTo>
                    <a:pt x="3960876" y="1008888"/>
                  </a:lnTo>
                  <a:lnTo>
                    <a:pt x="3960876" y="0"/>
                  </a:lnTo>
                  <a:lnTo>
                    <a:pt x="0" y="0"/>
                  </a:lnTo>
                  <a:lnTo>
                    <a:pt x="0" y="1008888"/>
                  </a:lnTo>
                  <a:close/>
                </a:path>
              </a:pathLst>
            </a:custGeom>
            <a:ln w="28956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220848" y="836803"/>
            <a:ext cx="36207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До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0,1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г</a:t>
            </a:r>
            <a:r>
              <a:rPr sz="1600" spc="4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на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супозиторій</a:t>
            </a:r>
            <a:r>
              <a:rPr sz="1600" spc="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–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розтирають </a:t>
            </a:r>
            <a:r>
              <a:rPr sz="1600" spc="-5" dirty="0">
                <a:latin typeface="Century Gothic"/>
                <a:cs typeface="Century Gothic"/>
              </a:rPr>
              <a:t>з декількома краплями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рослинної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олії,</a:t>
            </a:r>
            <a:r>
              <a:rPr sz="1600" spc="-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а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потім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змішують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847213" y="1568018"/>
            <a:ext cx="2367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подрібненою</a:t>
            </a:r>
            <a:r>
              <a:rPr sz="1600" spc="-2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основою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756142" y="6267399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16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62" name="object 56"/>
          <p:cNvGrpSpPr/>
          <p:nvPr/>
        </p:nvGrpSpPr>
        <p:grpSpPr>
          <a:xfrm>
            <a:off x="1750314" y="1268729"/>
            <a:ext cx="661923" cy="4580510"/>
            <a:chOff x="1750314" y="1268729"/>
            <a:chExt cx="661923" cy="4580510"/>
          </a:xfrm>
        </p:grpSpPr>
        <p:sp>
          <p:nvSpPr>
            <p:cNvPr id="63" name="object 57"/>
            <p:cNvSpPr/>
            <p:nvPr/>
          </p:nvSpPr>
          <p:spPr>
            <a:xfrm>
              <a:off x="1750314" y="1268729"/>
              <a:ext cx="315595" cy="1584960"/>
            </a:xfrm>
            <a:custGeom>
              <a:avLst/>
              <a:gdLst/>
              <a:ahLst/>
              <a:cxnLst/>
              <a:rect l="l" t="t" r="r" b="b"/>
              <a:pathLst>
                <a:path w="315594" h="1584960">
                  <a:moveTo>
                    <a:pt x="315468" y="1488821"/>
                  </a:moveTo>
                  <a:lnTo>
                    <a:pt x="288023" y="1497965"/>
                  </a:lnTo>
                  <a:lnTo>
                    <a:pt x="29108" y="721334"/>
                  </a:lnTo>
                  <a:lnTo>
                    <a:pt x="282943" y="86004"/>
                  </a:lnTo>
                  <a:lnTo>
                    <a:pt x="309880" y="96774"/>
                  </a:lnTo>
                  <a:lnTo>
                    <a:pt x="306946" y="61849"/>
                  </a:lnTo>
                  <a:lnTo>
                    <a:pt x="301752" y="0"/>
                  </a:lnTo>
                  <a:lnTo>
                    <a:pt x="229235" y="64516"/>
                  </a:lnTo>
                  <a:lnTo>
                    <a:pt x="256120" y="75285"/>
                  </a:lnTo>
                  <a:lnTo>
                    <a:pt x="254" y="715518"/>
                  </a:lnTo>
                  <a:lnTo>
                    <a:pt x="13716" y="720852"/>
                  </a:lnTo>
                  <a:lnTo>
                    <a:pt x="0" y="725424"/>
                  </a:lnTo>
                  <a:lnTo>
                    <a:pt x="260591" y="1507096"/>
                  </a:lnTo>
                  <a:lnTo>
                    <a:pt x="233045" y="1516253"/>
                  </a:lnTo>
                  <a:lnTo>
                    <a:pt x="301752" y="1584960"/>
                  </a:lnTo>
                  <a:lnTo>
                    <a:pt x="310896" y="1520825"/>
                  </a:lnTo>
                  <a:lnTo>
                    <a:pt x="315468" y="1488821"/>
                  </a:lnTo>
                  <a:close/>
                </a:path>
              </a:pathLst>
            </a:custGeom>
            <a:solidFill>
              <a:srgbClr val="CC00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58"/>
            <p:cNvSpPr/>
            <p:nvPr/>
          </p:nvSpPr>
          <p:spPr>
            <a:xfrm>
              <a:off x="2125217" y="4393691"/>
              <a:ext cx="287020" cy="86995"/>
            </a:xfrm>
            <a:custGeom>
              <a:avLst/>
              <a:gdLst/>
              <a:ahLst/>
              <a:cxnLst/>
              <a:rect l="l" t="t" r="r" b="b"/>
              <a:pathLst>
                <a:path w="287019" h="86995">
                  <a:moveTo>
                    <a:pt x="199644" y="0"/>
                  </a:moveTo>
                  <a:lnTo>
                    <a:pt x="199644" y="86867"/>
                  </a:lnTo>
                  <a:lnTo>
                    <a:pt x="257555" y="57911"/>
                  </a:lnTo>
                  <a:lnTo>
                    <a:pt x="214121" y="57911"/>
                  </a:lnTo>
                  <a:lnTo>
                    <a:pt x="214121" y="28955"/>
                  </a:lnTo>
                  <a:lnTo>
                    <a:pt x="257556" y="28955"/>
                  </a:lnTo>
                  <a:lnTo>
                    <a:pt x="199644" y="0"/>
                  </a:lnTo>
                  <a:close/>
                </a:path>
                <a:path w="287019" h="86995">
                  <a:moveTo>
                    <a:pt x="199644" y="28955"/>
                  </a:moveTo>
                  <a:lnTo>
                    <a:pt x="0" y="28955"/>
                  </a:lnTo>
                  <a:lnTo>
                    <a:pt x="0" y="57911"/>
                  </a:lnTo>
                  <a:lnTo>
                    <a:pt x="199644" y="57911"/>
                  </a:lnTo>
                  <a:lnTo>
                    <a:pt x="199644" y="28955"/>
                  </a:lnTo>
                  <a:close/>
                </a:path>
                <a:path w="287019" h="86995">
                  <a:moveTo>
                    <a:pt x="257556" y="28955"/>
                  </a:moveTo>
                  <a:lnTo>
                    <a:pt x="214121" y="28955"/>
                  </a:lnTo>
                  <a:lnTo>
                    <a:pt x="214121" y="57911"/>
                  </a:lnTo>
                  <a:lnTo>
                    <a:pt x="257555" y="57911"/>
                  </a:lnTo>
                  <a:lnTo>
                    <a:pt x="286512" y="43433"/>
                  </a:lnTo>
                  <a:lnTo>
                    <a:pt x="257556" y="28955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59"/>
            <p:cNvSpPr/>
            <p:nvPr/>
          </p:nvSpPr>
          <p:spPr>
            <a:xfrm>
              <a:off x="2125217" y="5762244"/>
              <a:ext cx="287020" cy="86995"/>
            </a:xfrm>
            <a:custGeom>
              <a:avLst/>
              <a:gdLst/>
              <a:ahLst/>
              <a:cxnLst/>
              <a:rect l="l" t="t" r="r" b="b"/>
              <a:pathLst>
                <a:path w="287019" h="86995">
                  <a:moveTo>
                    <a:pt x="199644" y="0"/>
                  </a:moveTo>
                  <a:lnTo>
                    <a:pt x="199644" y="86867"/>
                  </a:lnTo>
                  <a:lnTo>
                    <a:pt x="257556" y="57911"/>
                  </a:lnTo>
                  <a:lnTo>
                    <a:pt x="214121" y="57911"/>
                  </a:lnTo>
                  <a:lnTo>
                    <a:pt x="214121" y="28955"/>
                  </a:lnTo>
                  <a:lnTo>
                    <a:pt x="257556" y="28955"/>
                  </a:lnTo>
                  <a:lnTo>
                    <a:pt x="199644" y="0"/>
                  </a:lnTo>
                  <a:close/>
                </a:path>
                <a:path w="287019" h="86995">
                  <a:moveTo>
                    <a:pt x="199644" y="28955"/>
                  </a:moveTo>
                  <a:lnTo>
                    <a:pt x="0" y="28955"/>
                  </a:lnTo>
                  <a:lnTo>
                    <a:pt x="0" y="57911"/>
                  </a:lnTo>
                  <a:lnTo>
                    <a:pt x="199644" y="57911"/>
                  </a:lnTo>
                  <a:lnTo>
                    <a:pt x="199644" y="28955"/>
                  </a:lnTo>
                  <a:close/>
                </a:path>
                <a:path w="287019" h="86995">
                  <a:moveTo>
                    <a:pt x="257556" y="28955"/>
                  </a:moveTo>
                  <a:lnTo>
                    <a:pt x="214121" y="28955"/>
                  </a:lnTo>
                  <a:lnTo>
                    <a:pt x="214121" y="57911"/>
                  </a:lnTo>
                  <a:lnTo>
                    <a:pt x="257556" y="57911"/>
                  </a:lnTo>
                  <a:lnTo>
                    <a:pt x="286512" y="43433"/>
                  </a:lnTo>
                  <a:lnTo>
                    <a:pt x="257556" y="289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6553199" cy="5553042"/>
          </a:xfrm>
        </p:spPr>
      </p:pic>
    </p:spTree>
    <p:extLst>
      <p:ext uri="{BB962C8B-B14F-4D97-AF65-F5344CB8AC3E}">
        <p14:creationId xmlns:p14="http://schemas.microsoft.com/office/powerpoint/2010/main" val="3055825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9144" y="0"/>
            <a:ext cx="9157970" cy="6871970"/>
            <a:chOff x="-9144" y="0"/>
            <a:chExt cx="9157970" cy="6871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705598"/>
              <a:ext cx="6019800" cy="15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24200" y="6705598"/>
              <a:ext cx="6019800" cy="152400"/>
            </a:xfrm>
            <a:custGeom>
              <a:avLst/>
              <a:gdLst/>
              <a:ahLst/>
              <a:cxnLst/>
              <a:rect l="l" t="t" r="r" b="b"/>
              <a:pathLst>
                <a:path w="6019800" h="152400">
                  <a:moveTo>
                    <a:pt x="0" y="152400"/>
                  </a:moveTo>
                  <a:lnTo>
                    <a:pt x="6019800" y="1524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2999" y="1981200"/>
              <a:ext cx="381000" cy="4267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2999" y="1981200"/>
              <a:ext cx="381000" cy="4267200"/>
            </a:xfrm>
            <a:custGeom>
              <a:avLst/>
              <a:gdLst/>
              <a:ahLst/>
              <a:cxnLst/>
              <a:rect l="l" t="t" r="r" b="b"/>
              <a:pathLst>
                <a:path w="381000" h="4267200">
                  <a:moveTo>
                    <a:pt x="0" y="4267200"/>
                  </a:moveTo>
                  <a:lnTo>
                    <a:pt x="381000" y="4267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426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572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152400"/>
                  </a:moveTo>
                  <a:lnTo>
                    <a:pt x="457200" y="1524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457200" y="0"/>
                  </a:moveTo>
                  <a:lnTo>
                    <a:pt x="0" y="0"/>
                  </a:lnTo>
                  <a:lnTo>
                    <a:pt x="0" y="1447799"/>
                  </a:lnTo>
                  <a:lnTo>
                    <a:pt x="457200" y="14477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0" y="1447799"/>
                  </a:moveTo>
                  <a:lnTo>
                    <a:pt x="457200" y="144779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4477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955" y="0"/>
              <a:ext cx="352425" cy="1981200"/>
            </a:xfrm>
            <a:custGeom>
              <a:avLst/>
              <a:gdLst/>
              <a:ahLst/>
              <a:cxnLst/>
              <a:rect l="l" t="t" r="r" b="b"/>
              <a:pathLst>
                <a:path w="352425" h="1981200">
                  <a:moveTo>
                    <a:pt x="0" y="1981200"/>
                  </a:moveTo>
                  <a:lnTo>
                    <a:pt x="352044" y="1981200"/>
                  </a:lnTo>
                  <a:lnTo>
                    <a:pt x="352044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62999" y="0"/>
              <a:ext cx="381000" cy="1981200"/>
            </a:xfrm>
            <a:custGeom>
              <a:avLst/>
              <a:gdLst/>
              <a:ahLst/>
              <a:cxnLst/>
              <a:rect l="l" t="t" r="r" b="b"/>
              <a:pathLst>
                <a:path w="381000" h="1981200">
                  <a:moveTo>
                    <a:pt x="0" y="1981200"/>
                  </a:moveTo>
                  <a:lnTo>
                    <a:pt x="381000" y="1981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5000" y="0"/>
              <a:ext cx="3019425" cy="304800"/>
            </a:xfrm>
            <a:custGeom>
              <a:avLst/>
              <a:gdLst/>
              <a:ahLst/>
              <a:cxnLst/>
              <a:rect l="l" t="t" r="r" b="b"/>
              <a:pathLst>
                <a:path w="3019425" h="304800">
                  <a:moveTo>
                    <a:pt x="0" y="304800"/>
                  </a:moveTo>
                  <a:lnTo>
                    <a:pt x="3019044" y="304800"/>
                  </a:lnTo>
                  <a:lnTo>
                    <a:pt x="301904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C9C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5000" y="0"/>
              <a:ext cx="3048000" cy="304800"/>
            </a:xfrm>
            <a:custGeom>
              <a:avLst/>
              <a:gdLst/>
              <a:ahLst/>
              <a:cxnLst/>
              <a:rect l="l" t="t" r="r" b="b"/>
              <a:pathLst>
                <a:path w="3048000" h="304800">
                  <a:moveTo>
                    <a:pt x="0" y="304800"/>
                  </a:moveTo>
                  <a:lnTo>
                    <a:pt x="3048000" y="3048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5334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99CC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0" y="762000"/>
                  </a:moveTo>
                  <a:lnTo>
                    <a:pt x="533400" y="7620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66800"/>
              <a:ext cx="457200" cy="419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1066800"/>
              <a:ext cx="457200" cy="4191000"/>
            </a:xfrm>
            <a:custGeom>
              <a:avLst/>
              <a:gdLst/>
              <a:ahLst/>
              <a:cxnLst/>
              <a:rect l="l" t="t" r="r" b="b"/>
              <a:pathLst>
                <a:path w="457200" h="4191000">
                  <a:moveTo>
                    <a:pt x="0" y="4191000"/>
                  </a:moveTo>
                  <a:lnTo>
                    <a:pt x="457200" y="4191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419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304799"/>
              <a:ext cx="419100" cy="762000"/>
            </a:xfrm>
            <a:custGeom>
              <a:avLst/>
              <a:gdLst/>
              <a:ahLst/>
              <a:cxnLst/>
              <a:rect l="l" t="t" r="r" b="b"/>
              <a:pathLst>
                <a:path w="419100" h="762000">
                  <a:moveTo>
                    <a:pt x="0" y="762000"/>
                  </a:moveTo>
                  <a:lnTo>
                    <a:pt x="419100" y="762000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304799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0" y="762000"/>
                  </a:moveTo>
                  <a:lnTo>
                    <a:pt x="457200" y="762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9906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990600" y="3048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304800"/>
                  </a:moveTo>
                  <a:lnTo>
                    <a:pt x="990600" y="3048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4724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724400" y="3048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0" y="304800"/>
                  </a:moveTo>
                  <a:lnTo>
                    <a:pt x="4724400" y="3048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200" y="304799"/>
              <a:ext cx="0" cy="6553200"/>
            </a:xfrm>
            <a:custGeom>
              <a:avLst/>
              <a:gdLst/>
              <a:ahLst/>
              <a:cxnLst/>
              <a:rect l="l" t="t" r="r" b="b"/>
              <a:pathLst>
                <a:path h="6553200">
                  <a:moveTo>
                    <a:pt x="0" y="655319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200" y="0"/>
              <a:ext cx="8686800" cy="6705600"/>
            </a:xfrm>
            <a:custGeom>
              <a:avLst/>
              <a:gdLst/>
              <a:ahLst/>
              <a:cxnLst/>
              <a:rect l="l" t="t" r="r" b="b"/>
              <a:pathLst>
                <a:path w="8686800" h="6705600">
                  <a:moveTo>
                    <a:pt x="0" y="6705600"/>
                  </a:moveTo>
                  <a:lnTo>
                    <a:pt x="8686800" y="6705600"/>
                  </a:lnTo>
                </a:path>
                <a:path w="8686800" h="6705600">
                  <a:moveTo>
                    <a:pt x="8305800" y="6705600"/>
                  </a:moveTo>
                  <a:lnTo>
                    <a:pt x="8305800" y="0"/>
                  </a:lnTo>
                </a:path>
              </a:pathLst>
            </a:custGeom>
            <a:ln w="579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1" y="305562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5761" y="761"/>
              <a:ext cx="3429000" cy="457200"/>
            </a:xfrm>
            <a:custGeom>
              <a:avLst/>
              <a:gdLst/>
              <a:ahLst/>
              <a:cxnLst/>
              <a:rect l="l" t="t" r="r" b="b"/>
              <a:pathLst>
                <a:path w="3429000" h="457200">
                  <a:moveTo>
                    <a:pt x="3428999" y="457200"/>
                  </a:moveTo>
                  <a:lnTo>
                    <a:pt x="0" y="457200"/>
                  </a:lnTo>
                </a:path>
                <a:path w="3429000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63762" y="1981961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1361" y="761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1" y="1067561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>
                  <a:moveTo>
                    <a:pt x="99060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67761" y="6249161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h="609600">
                  <a:moveTo>
                    <a:pt x="0" y="609599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67761" y="6249161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6476999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1" y="5258561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</a:path>
                <a:path w="457200" h="152400">
                  <a:moveTo>
                    <a:pt x="457200" y="152400"/>
                  </a:moveTo>
                  <a:lnTo>
                    <a:pt x="0" y="15240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8782939" y="6338722"/>
            <a:ext cx="279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17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6992" y="94424"/>
            <a:ext cx="3637915" cy="2195195"/>
            <a:chOff x="66992" y="94424"/>
            <a:chExt cx="3637915" cy="2195195"/>
          </a:xfrm>
        </p:grpSpPr>
        <p:sp>
          <p:nvSpPr>
            <p:cNvPr id="38" name="object 38"/>
            <p:cNvSpPr/>
            <p:nvPr/>
          </p:nvSpPr>
          <p:spPr>
            <a:xfrm>
              <a:off x="80010" y="107441"/>
              <a:ext cx="3611879" cy="2169160"/>
            </a:xfrm>
            <a:custGeom>
              <a:avLst/>
              <a:gdLst/>
              <a:ahLst/>
              <a:cxnLst/>
              <a:rect l="l" t="t" r="r" b="b"/>
              <a:pathLst>
                <a:path w="3611879" h="2169160">
                  <a:moveTo>
                    <a:pt x="3611879" y="0"/>
                  </a:moveTo>
                  <a:lnTo>
                    <a:pt x="0" y="0"/>
                  </a:lnTo>
                  <a:lnTo>
                    <a:pt x="0" y="2168652"/>
                  </a:lnTo>
                  <a:lnTo>
                    <a:pt x="3611879" y="2168652"/>
                  </a:lnTo>
                  <a:lnTo>
                    <a:pt x="3611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0010" y="107441"/>
              <a:ext cx="3611879" cy="2169160"/>
            </a:xfrm>
            <a:custGeom>
              <a:avLst/>
              <a:gdLst/>
              <a:ahLst/>
              <a:cxnLst/>
              <a:rect l="l" t="t" r="r" b="b"/>
              <a:pathLst>
                <a:path w="3611879" h="2169160">
                  <a:moveTo>
                    <a:pt x="0" y="2168652"/>
                  </a:moveTo>
                  <a:lnTo>
                    <a:pt x="3611879" y="2168652"/>
                  </a:lnTo>
                  <a:lnTo>
                    <a:pt x="3611879" y="0"/>
                  </a:lnTo>
                  <a:lnTo>
                    <a:pt x="0" y="0"/>
                  </a:lnTo>
                  <a:lnTo>
                    <a:pt x="0" y="2168652"/>
                  </a:lnTo>
                  <a:close/>
                </a:path>
              </a:pathLst>
            </a:custGeom>
            <a:ln w="2590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58292" y="91567"/>
            <a:ext cx="437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Rp</a:t>
            </a:r>
            <a:r>
              <a:rPr sz="1800" b="1" dirty="0">
                <a:latin typeface="Century Gothic"/>
                <a:cs typeface="Century Gothic"/>
              </a:rPr>
              <a:t>.: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1072692" y="91567"/>
            <a:ext cx="182181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entury Gothic"/>
                <a:cs typeface="Century Gothic"/>
              </a:rPr>
              <a:t>Anaesthesini</a:t>
            </a:r>
            <a:r>
              <a:rPr sz="1800" b="1" spc="-1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sz="1800" b="1" spc="-5" dirty="0">
                <a:solidFill>
                  <a:srgbClr val="000000"/>
                </a:solidFill>
                <a:latin typeface="Century Gothic"/>
                <a:cs typeface="Century Gothic"/>
              </a:rPr>
              <a:t>0,2</a:t>
            </a:r>
            <a:endParaRPr sz="180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tabLst>
                <a:tab pos="1488440" algn="l"/>
              </a:tabLst>
            </a:pPr>
            <a:r>
              <a:rPr sz="1800" b="1" dirty="0">
                <a:solidFill>
                  <a:srgbClr val="000000"/>
                </a:solidFill>
                <a:latin typeface="Century Gothic"/>
                <a:cs typeface="Century Gothic"/>
              </a:rPr>
              <a:t>Olei Cacao	</a:t>
            </a:r>
            <a:r>
              <a:rPr sz="1800" b="1" spc="-5" dirty="0">
                <a:solidFill>
                  <a:srgbClr val="000000"/>
                </a:solidFill>
                <a:latin typeface="Century Gothic"/>
                <a:cs typeface="Century Gothic"/>
              </a:rPr>
              <a:t>2,0  </a:t>
            </a:r>
            <a:r>
              <a:rPr sz="1800" b="1" dirty="0">
                <a:solidFill>
                  <a:srgbClr val="000000"/>
                </a:solidFill>
                <a:latin typeface="Century Gothic"/>
                <a:cs typeface="Century Gothic"/>
              </a:rPr>
              <a:t>M.,</a:t>
            </a:r>
            <a:r>
              <a:rPr sz="1800" b="1" spc="-25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entury Gothic"/>
                <a:cs typeface="Century Gothic"/>
              </a:rPr>
              <a:t>f.</a:t>
            </a:r>
            <a:r>
              <a:rPr sz="1800" b="1" spc="-25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entury Gothic"/>
                <a:cs typeface="Century Gothic"/>
              </a:rPr>
              <a:t>supp.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6" name="object 7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У ступку вміщують </a:t>
            </a:r>
            <a:r>
              <a:rPr spc="-15" dirty="0"/>
              <a:t>2,0 </a:t>
            </a:r>
            <a:r>
              <a:rPr dirty="0"/>
              <a:t>г анестезину, </a:t>
            </a:r>
            <a:r>
              <a:rPr spc="5" dirty="0"/>
              <a:t> </a:t>
            </a:r>
            <a:r>
              <a:rPr dirty="0"/>
              <a:t>розтирають спочатку в </a:t>
            </a:r>
            <a:r>
              <a:rPr spc="-5" dirty="0"/>
              <a:t>сухому </a:t>
            </a:r>
            <a:r>
              <a:rPr spc="5" dirty="0"/>
              <a:t>стані, </a:t>
            </a:r>
            <a:r>
              <a:rPr dirty="0"/>
              <a:t>а </a:t>
            </a:r>
            <a:r>
              <a:rPr spc="5" dirty="0"/>
              <a:t> потім</a:t>
            </a:r>
            <a:r>
              <a:rPr spc="-55" dirty="0"/>
              <a:t> </a:t>
            </a:r>
            <a:r>
              <a:rPr dirty="0"/>
              <a:t>за</a:t>
            </a:r>
            <a:r>
              <a:rPr spc="-5" dirty="0"/>
              <a:t> </a:t>
            </a:r>
            <a:r>
              <a:rPr dirty="0"/>
              <a:t>декілька</a:t>
            </a:r>
            <a:r>
              <a:rPr spc="-40" dirty="0"/>
              <a:t> </a:t>
            </a:r>
            <a:r>
              <a:rPr spc="-5" dirty="0"/>
              <a:t>прийомів</a:t>
            </a:r>
            <a:r>
              <a:rPr spc="-10" dirty="0"/>
              <a:t> </a:t>
            </a:r>
            <a:r>
              <a:rPr spc="-5" dirty="0"/>
              <a:t>додають</a:t>
            </a:r>
            <a:r>
              <a:rPr spc="-30" dirty="0"/>
              <a:t> </a:t>
            </a:r>
            <a:r>
              <a:rPr spc="-10" dirty="0"/>
              <a:t>20,0г </a:t>
            </a:r>
            <a:r>
              <a:rPr spc="-440" dirty="0"/>
              <a:t> </a:t>
            </a:r>
            <a:r>
              <a:rPr dirty="0"/>
              <a:t>дрібно </a:t>
            </a:r>
            <a:r>
              <a:rPr spc="-5" dirty="0"/>
              <a:t>натертої </a:t>
            </a:r>
            <a:r>
              <a:rPr dirty="0"/>
              <a:t>стружки </a:t>
            </a:r>
            <a:r>
              <a:rPr spc="-5" dirty="0"/>
              <a:t>масла какао, </a:t>
            </a:r>
            <a:r>
              <a:rPr dirty="0"/>
              <a:t> ретельно </a:t>
            </a:r>
            <a:r>
              <a:rPr spc="-5" dirty="0"/>
              <a:t>розминаючи до </a:t>
            </a:r>
            <a:r>
              <a:rPr dirty="0"/>
              <a:t>одержання </a:t>
            </a:r>
            <a:r>
              <a:rPr spc="5" dirty="0"/>
              <a:t> </a:t>
            </a:r>
            <a:r>
              <a:rPr spc="-5" dirty="0"/>
              <a:t>однорідної пластичної маси. За </a:t>
            </a:r>
            <a:r>
              <a:rPr dirty="0"/>
              <a:t> </a:t>
            </a:r>
            <a:r>
              <a:rPr spc="-5" dirty="0"/>
              <a:t>необхідності додають</a:t>
            </a:r>
            <a:r>
              <a:rPr spc="445" dirty="0"/>
              <a:t> </a:t>
            </a:r>
            <a:r>
              <a:rPr spc="-5" dirty="0"/>
              <a:t>ланолін </a:t>
            </a:r>
            <a:r>
              <a:rPr dirty="0"/>
              <a:t> безводний.</a:t>
            </a:r>
          </a:p>
          <a:p>
            <a:pPr marL="12700" marR="64769">
              <a:lnSpc>
                <a:spcPct val="100000"/>
              </a:lnSpc>
            </a:pPr>
            <a:r>
              <a:rPr dirty="0"/>
              <a:t>Готову </a:t>
            </a:r>
            <a:r>
              <a:rPr spc="-5" dirty="0"/>
              <a:t>супозиторну масу </a:t>
            </a:r>
            <a:r>
              <a:rPr dirty="0"/>
              <a:t>зважують, </a:t>
            </a:r>
            <a:r>
              <a:rPr spc="5" dirty="0"/>
              <a:t> </a:t>
            </a:r>
            <a:r>
              <a:rPr spc="-5" dirty="0"/>
              <a:t>кількість записують </a:t>
            </a:r>
            <a:r>
              <a:rPr dirty="0"/>
              <a:t>на звороті рецепта, </a:t>
            </a:r>
            <a:r>
              <a:rPr spc="5" dirty="0"/>
              <a:t> </a:t>
            </a:r>
            <a:r>
              <a:rPr dirty="0"/>
              <a:t>переносять на </a:t>
            </a:r>
            <a:r>
              <a:rPr spc="-5" dirty="0"/>
              <a:t>скло пілюльної машинки, </a:t>
            </a:r>
            <a:r>
              <a:rPr spc="-445" dirty="0"/>
              <a:t> </a:t>
            </a:r>
            <a:r>
              <a:rPr spc="-5" dirty="0"/>
              <a:t>формують брусок, </a:t>
            </a:r>
            <a:r>
              <a:rPr dirty="0"/>
              <a:t>за допомогою </a:t>
            </a:r>
            <a:r>
              <a:rPr spc="5" dirty="0"/>
              <a:t> </a:t>
            </a:r>
            <a:r>
              <a:rPr dirty="0"/>
              <a:t>різака </a:t>
            </a:r>
            <a:r>
              <a:rPr spc="-5" dirty="0"/>
              <a:t>розділяють </a:t>
            </a:r>
            <a:r>
              <a:rPr dirty="0"/>
              <a:t>на рівні частини і </a:t>
            </a:r>
            <a:r>
              <a:rPr spc="5" dirty="0"/>
              <a:t> </a:t>
            </a:r>
            <a:r>
              <a:rPr dirty="0"/>
              <a:t>викачують </a:t>
            </a:r>
            <a:r>
              <a:rPr spc="-5" dirty="0"/>
              <a:t>супозиторії, однакові </a:t>
            </a:r>
            <a:r>
              <a:rPr dirty="0"/>
              <a:t>за </a:t>
            </a:r>
            <a:r>
              <a:rPr spc="5" dirty="0"/>
              <a:t> </a:t>
            </a:r>
            <a:r>
              <a:rPr spc="-5" dirty="0"/>
              <a:t>формою,</a:t>
            </a:r>
            <a:r>
              <a:rPr spc="-25" dirty="0"/>
              <a:t> </a:t>
            </a:r>
            <a:r>
              <a:rPr dirty="0"/>
              <a:t>довжиною</a:t>
            </a:r>
            <a:r>
              <a:rPr spc="-25" dirty="0"/>
              <a:t> </a:t>
            </a:r>
            <a:r>
              <a:rPr dirty="0"/>
              <a:t>і</a:t>
            </a:r>
            <a:r>
              <a:rPr spc="-10" dirty="0"/>
              <a:t> </a:t>
            </a:r>
            <a:r>
              <a:rPr dirty="0"/>
              <a:t>діаметром.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Отримані</a:t>
            </a:r>
            <a:r>
              <a:rPr spc="-10" dirty="0"/>
              <a:t> </a:t>
            </a:r>
            <a:r>
              <a:rPr spc="-5" dirty="0"/>
              <a:t>супозиторії</a:t>
            </a:r>
            <a:r>
              <a:rPr spc="-10" dirty="0"/>
              <a:t> </a:t>
            </a:r>
            <a:r>
              <a:rPr spc="-5" dirty="0"/>
              <a:t>пакують,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1072692" y="914527"/>
            <a:ext cx="23685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D.t.d.N.</a:t>
            </a:r>
            <a:r>
              <a:rPr sz="1800" b="1" spc="-55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10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entury Gothic"/>
                <a:cs typeface="Century Gothic"/>
              </a:rPr>
              <a:t>S.:</a:t>
            </a:r>
            <a:r>
              <a:rPr sz="1800" b="1" spc="-40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По</a:t>
            </a:r>
            <a:r>
              <a:rPr sz="1800" b="1" spc="-25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1</a:t>
            </a:r>
            <a:r>
              <a:rPr sz="1800" b="1" spc="-20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супозиторію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entury Gothic"/>
                <a:cs typeface="Century Gothic"/>
              </a:rPr>
              <a:t>у</a:t>
            </a:r>
            <a:r>
              <a:rPr sz="1800" b="1" spc="-25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пряму</a:t>
            </a:r>
            <a:r>
              <a:rPr sz="1800" b="1" spc="-10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кишку</a:t>
            </a:r>
            <a:r>
              <a:rPr sz="1800" b="1" spc="-40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при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0628" y="1737740"/>
            <a:ext cx="2645410" cy="544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451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геморої</a:t>
            </a:r>
            <a:r>
              <a:rPr sz="1800" b="1" spc="-35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i="1" spc="-10" dirty="0">
                <a:latin typeface="Century Gothic"/>
                <a:cs typeface="Century Gothic"/>
              </a:rPr>
              <a:t>Печатка</a:t>
            </a:r>
            <a:r>
              <a:rPr sz="1600" b="1" i="1" spc="30" dirty="0">
                <a:latin typeface="Century Gothic"/>
                <a:cs typeface="Century Gothic"/>
              </a:rPr>
              <a:t> </a:t>
            </a:r>
            <a:r>
              <a:rPr sz="1600" b="1" i="1" spc="-5" dirty="0">
                <a:latin typeface="Century Gothic"/>
                <a:cs typeface="Century Gothic"/>
              </a:rPr>
              <a:t>та</a:t>
            </a:r>
            <a:r>
              <a:rPr sz="1600" b="1" i="1" spc="-10" dirty="0">
                <a:latin typeface="Century Gothic"/>
                <a:cs typeface="Century Gothic"/>
              </a:rPr>
              <a:t> підпис</a:t>
            </a:r>
            <a:r>
              <a:rPr sz="1600" b="1" i="1" spc="20" dirty="0">
                <a:latin typeface="Century Gothic"/>
                <a:cs typeface="Century Gothic"/>
              </a:rPr>
              <a:t> </a:t>
            </a:r>
            <a:r>
              <a:rPr sz="1600" b="1" i="1" spc="-5" dirty="0">
                <a:latin typeface="Century Gothic"/>
                <a:cs typeface="Century Gothic"/>
              </a:rPr>
              <a:t>лікаря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688016" y="94424"/>
            <a:ext cx="5441315" cy="1082675"/>
            <a:chOff x="3688016" y="94424"/>
            <a:chExt cx="5441315" cy="1082675"/>
          </a:xfrm>
        </p:grpSpPr>
        <p:sp>
          <p:nvSpPr>
            <p:cNvPr id="45" name="object 45"/>
            <p:cNvSpPr/>
            <p:nvPr/>
          </p:nvSpPr>
          <p:spPr>
            <a:xfrm>
              <a:off x="3701033" y="107441"/>
              <a:ext cx="5415280" cy="1056640"/>
            </a:xfrm>
            <a:custGeom>
              <a:avLst/>
              <a:gdLst/>
              <a:ahLst/>
              <a:cxnLst/>
              <a:rect l="l" t="t" r="r" b="b"/>
              <a:pathLst>
                <a:path w="5415280" h="1056640">
                  <a:moveTo>
                    <a:pt x="5414771" y="0"/>
                  </a:moveTo>
                  <a:lnTo>
                    <a:pt x="0" y="0"/>
                  </a:lnTo>
                  <a:lnTo>
                    <a:pt x="0" y="1056131"/>
                  </a:lnTo>
                  <a:lnTo>
                    <a:pt x="5414771" y="1056131"/>
                  </a:lnTo>
                  <a:lnTo>
                    <a:pt x="54147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01033" y="107441"/>
              <a:ext cx="5415280" cy="1056640"/>
            </a:xfrm>
            <a:custGeom>
              <a:avLst/>
              <a:gdLst/>
              <a:ahLst/>
              <a:cxnLst/>
              <a:rect l="l" t="t" r="r" b="b"/>
              <a:pathLst>
                <a:path w="5415280" h="1056640">
                  <a:moveTo>
                    <a:pt x="0" y="1056131"/>
                  </a:moveTo>
                  <a:lnTo>
                    <a:pt x="5414771" y="1056131"/>
                  </a:lnTo>
                  <a:lnTo>
                    <a:pt x="5414771" y="0"/>
                  </a:lnTo>
                  <a:lnTo>
                    <a:pt x="0" y="0"/>
                  </a:lnTo>
                  <a:lnTo>
                    <a:pt x="0" y="1056131"/>
                  </a:lnTo>
                  <a:close/>
                </a:path>
              </a:pathLst>
            </a:custGeom>
            <a:ln w="2590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724402" y="205485"/>
            <a:ext cx="52749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Даний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лікарський </a:t>
            </a:r>
            <a:r>
              <a:rPr sz="1800" spc="-10" dirty="0">
                <a:latin typeface="Century Gothic"/>
                <a:cs typeface="Century Gothic"/>
              </a:rPr>
              <a:t>препарат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представляє 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собою суспензійні супозиторії </a:t>
            </a:r>
            <a:r>
              <a:rPr sz="1800" dirty="0">
                <a:latin typeface="Century Gothic"/>
                <a:cs typeface="Century Gothic"/>
              </a:rPr>
              <a:t>до </a:t>
            </a:r>
            <a:r>
              <a:rPr sz="1800" spc="-5" dirty="0">
                <a:latin typeface="Century Gothic"/>
                <a:cs typeface="Century Gothic"/>
              </a:rPr>
              <a:t>складу яких </a:t>
            </a:r>
            <a:r>
              <a:rPr sz="1800" spc="-484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входить</a:t>
            </a:r>
            <a:r>
              <a:rPr sz="1800" dirty="0">
                <a:latin typeface="Century Gothic"/>
                <a:cs typeface="Century Gothic"/>
              </a:rPr>
              <a:t> сильнодіюча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речовина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анестезин.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638992" y="2244788"/>
            <a:ext cx="4490085" cy="1539875"/>
            <a:chOff x="4638992" y="2244788"/>
            <a:chExt cx="4490085" cy="1539875"/>
          </a:xfrm>
        </p:grpSpPr>
        <p:sp>
          <p:nvSpPr>
            <p:cNvPr id="49" name="object 49"/>
            <p:cNvSpPr/>
            <p:nvPr/>
          </p:nvSpPr>
          <p:spPr>
            <a:xfrm>
              <a:off x="4652009" y="2257806"/>
              <a:ext cx="4464050" cy="1513840"/>
            </a:xfrm>
            <a:custGeom>
              <a:avLst/>
              <a:gdLst/>
              <a:ahLst/>
              <a:cxnLst/>
              <a:rect l="l" t="t" r="r" b="b"/>
              <a:pathLst>
                <a:path w="4464050" h="1513839">
                  <a:moveTo>
                    <a:pt x="4463795" y="0"/>
                  </a:moveTo>
                  <a:lnTo>
                    <a:pt x="0" y="0"/>
                  </a:lnTo>
                  <a:lnTo>
                    <a:pt x="0" y="1513332"/>
                  </a:lnTo>
                  <a:lnTo>
                    <a:pt x="4463795" y="1513332"/>
                  </a:lnTo>
                  <a:lnTo>
                    <a:pt x="44637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52009" y="2257806"/>
              <a:ext cx="4464050" cy="1513840"/>
            </a:xfrm>
            <a:custGeom>
              <a:avLst/>
              <a:gdLst/>
              <a:ahLst/>
              <a:cxnLst/>
              <a:rect l="l" t="t" r="r" b="b"/>
              <a:pathLst>
                <a:path w="4464050" h="1513839">
                  <a:moveTo>
                    <a:pt x="0" y="1513332"/>
                  </a:moveTo>
                  <a:lnTo>
                    <a:pt x="4463795" y="1513332"/>
                  </a:lnTo>
                  <a:lnTo>
                    <a:pt x="4463795" y="0"/>
                  </a:lnTo>
                  <a:lnTo>
                    <a:pt x="0" y="0"/>
                  </a:lnTo>
                  <a:lnTo>
                    <a:pt x="0" y="1513332"/>
                  </a:lnTo>
                  <a:close/>
                </a:path>
              </a:pathLst>
            </a:custGeom>
            <a:ln w="2590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770626" y="2311400"/>
            <a:ext cx="2225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ППК</a:t>
            </a:r>
            <a:r>
              <a:rPr sz="1800" b="1" spc="-40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(зворотній</a:t>
            </a:r>
            <a:r>
              <a:rPr sz="1800" b="1" spc="-50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бік)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30877" y="2585720"/>
            <a:ext cx="1360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Анестезину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30877" y="2859735"/>
            <a:ext cx="23717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Масла </a:t>
            </a:r>
            <a:r>
              <a:rPr sz="1800" spc="-5" dirty="0">
                <a:latin typeface="Century Gothic"/>
                <a:cs typeface="Century Gothic"/>
              </a:rPr>
              <a:t>какао 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Супозиторної </a:t>
            </a:r>
            <a:r>
              <a:rPr sz="1800" dirty="0">
                <a:latin typeface="Century Gothic"/>
                <a:cs typeface="Century Gothic"/>
              </a:rPr>
              <a:t>маси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Маса</a:t>
            </a:r>
            <a:r>
              <a:rPr sz="1800" spc="-6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1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супозиторію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474711" y="2585720"/>
            <a:ext cx="15005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entury Gothic"/>
                <a:cs typeface="Century Gothic"/>
              </a:rPr>
              <a:t>0,2*10=2,0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2,0*10=20,0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20,0+2,0=22,0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22,0:10=2,2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771580" y="1150556"/>
            <a:ext cx="4227830" cy="1120775"/>
            <a:chOff x="4771580" y="1150556"/>
            <a:chExt cx="4227830" cy="1120775"/>
          </a:xfrm>
        </p:grpSpPr>
        <p:sp>
          <p:nvSpPr>
            <p:cNvPr id="56" name="object 56"/>
            <p:cNvSpPr/>
            <p:nvPr/>
          </p:nvSpPr>
          <p:spPr>
            <a:xfrm>
              <a:off x="4784597" y="1163574"/>
              <a:ext cx="4201795" cy="1094740"/>
            </a:xfrm>
            <a:custGeom>
              <a:avLst/>
              <a:gdLst/>
              <a:ahLst/>
              <a:cxnLst/>
              <a:rect l="l" t="t" r="r" b="b"/>
              <a:pathLst>
                <a:path w="4201795" h="1094739">
                  <a:moveTo>
                    <a:pt x="4201667" y="0"/>
                  </a:moveTo>
                  <a:lnTo>
                    <a:pt x="0" y="0"/>
                  </a:lnTo>
                  <a:lnTo>
                    <a:pt x="0" y="1094231"/>
                  </a:lnTo>
                  <a:lnTo>
                    <a:pt x="4201667" y="1094231"/>
                  </a:lnTo>
                  <a:lnTo>
                    <a:pt x="4201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84597" y="1163574"/>
              <a:ext cx="4201795" cy="1094740"/>
            </a:xfrm>
            <a:custGeom>
              <a:avLst/>
              <a:gdLst/>
              <a:ahLst/>
              <a:cxnLst/>
              <a:rect l="l" t="t" r="r" b="b"/>
              <a:pathLst>
                <a:path w="4201795" h="1094739">
                  <a:moveTo>
                    <a:pt x="0" y="1094231"/>
                  </a:moveTo>
                  <a:lnTo>
                    <a:pt x="4201667" y="1094231"/>
                  </a:lnTo>
                  <a:lnTo>
                    <a:pt x="4201667" y="0"/>
                  </a:lnTo>
                  <a:lnTo>
                    <a:pt x="0" y="0"/>
                  </a:lnTo>
                  <a:lnTo>
                    <a:pt x="0" y="1094231"/>
                  </a:lnTo>
                  <a:close/>
                </a:path>
              </a:pathLst>
            </a:custGeom>
            <a:ln w="2590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128005" y="1418590"/>
            <a:ext cx="806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ТРД</a:t>
            </a:r>
            <a:r>
              <a:rPr sz="1800" spc="-7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0,2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039358" y="1143711"/>
            <a:ext cx="2584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Перевірка</a:t>
            </a:r>
            <a:r>
              <a:rPr sz="1800" b="1" spc="-50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доз</a:t>
            </a:r>
            <a:endParaRPr sz="1800">
              <a:latin typeface="Century Gothic"/>
              <a:cs typeface="Century Gothic"/>
            </a:endParaRPr>
          </a:p>
          <a:p>
            <a:pPr marL="157924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entury Gothic"/>
                <a:cs typeface="Century Gothic"/>
              </a:rPr>
              <a:t>МТРД</a:t>
            </a:r>
            <a:r>
              <a:rPr sz="1800" spc="-7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0,5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28005" y="1692909"/>
            <a:ext cx="3531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90470" algn="l"/>
              </a:tabLst>
            </a:pPr>
            <a:r>
              <a:rPr sz="1800" spc="-10" dirty="0">
                <a:latin typeface="Century Gothic"/>
                <a:cs typeface="Century Gothic"/>
              </a:rPr>
              <a:t>ТДД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0,2	</a:t>
            </a:r>
            <a:r>
              <a:rPr sz="1800" spc="-5" dirty="0">
                <a:latin typeface="Century Gothic"/>
                <a:cs typeface="Century Gothic"/>
              </a:rPr>
              <a:t>МТДД</a:t>
            </a:r>
            <a:r>
              <a:rPr sz="1800" spc="-7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1,5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635497" y="1967229"/>
            <a:ext cx="2054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entury Gothic"/>
                <a:cs typeface="Century Gothic"/>
              </a:rPr>
              <a:t>Дози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не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завищені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638992" y="3758120"/>
            <a:ext cx="4490085" cy="2554605"/>
            <a:chOff x="4638992" y="3758120"/>
            <a:chExt cx="4490085" cy="2554605"/>
          </a:xfrm>
        </p:grpSpPr>
        <p:sp>
          <p:nvSpPr>
            <p:cNvPr id="63" name="object 63"/>
            <p:cNvSpPr/>
            <p:nvPr/>
          </p:nvSpPr>
          <p:spPr>
            <a:xfrm>
              <a:off x="4652009" y="3771138"/>
              <a:ext cx="4464050" cy="2528570"/>
            </a:xfrm>
            <a:custGeom>
              <a:avLst/>
              <a:gdLst/>
              <a:ahLst/>
              <a:cxnLst/>
              <a:rect l="l" t="t" r="r" b="b"/>
              <a:pathLst>
                <a:path w="4464050" h="2528570">
                  <a:moveTo>
                    <a:pt x="4463795" y="0"/>
                  </a:moveTo>
                  <a:lnTo>
                    <a:pt x="0" y="0"/>
                  </a:lnTo>
                  <a:lnTo>
                    <a:pt x="0" y="2528316"/>
                  </a:lnTo>
                  <a:lnTo>
                    <a:pt x="4463795" y="2528316"/>
                  </a:lnTo>
                  <a:lnTo>
                    <a:pt x="44637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652009" y="3771138"/>
              <a:ext cx="4464050" cy="2528570"/>
            </a:xfrm>
            <a:custGeom>
              <a:avLst/>
              <a:gdLst/>
              <a:ahLst/>
              <a:cxnLst/>
              <a:rect l="l" t="t" r="r" b="b"/>
              <a:pathLst>
                <a:path w="4464050" h="2528570">
                  <a:moveTo>
                    <a:pt x="0" y="2528316"/>
                  </a:moveTo>
                  <a:lnTo>
                    <a:pt x="4463795" y="2528316"/>
                  </a:lnTo>
                  <a:lnTo>
                    <a:pt x="4463795" y="0"/>
                  </a:lnTo>
                  <a:lnTo>
                    <a:pt x="0" y="0"/>
                  </a:lnTo>
                  <a:lnTo>
                    <a:pt x="0" y="2528316"/>
                  </a:lnTo>
                  <a:close/>
                </a:path>
              </a:pathLst>
            </a:custGeom>
            <a:ln w="2590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851397" y="3783533"/>
            <a:ext cx="206311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ППК</a:t>
            </a:r>
            <a:r>
              <a:rPr sz="1800" b="1" spc="-30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(лицевий</a:t>
            </a:r>
            <a:r>
              <a:rPr sz="1800" b="1" spc="-50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бік)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730877" y="4058539"/>
            <a:ext cx="595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Д</a:t>
            </a:r>
            <a:r>
              <a:rPr sz="1800" spc="-10" dirty="0">
                <a:latin typeface="Century Gothic"/>
                <a:cs typeface="Century Gothic"/>
              </a:rPr>
              <a:t>а</a:t>
            </a:r>
            <a:r>
              <a:rPr sz="1800" dirty="0">
                <a:latin typeface="Century Gothic"/>
                <a:cs typeface="Century Gothic"/>
              </a:rPr>
              <a:t>та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086350" y="4332858"/>
            <a:ext cx="1412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Anaesthesini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74711" y="4058539"/>
            <a:ext cx="1286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№</a:t>
            </a:r>
            <a:r>
              <a:rPr sz="1800" spc="-6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рецепту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2,0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086350" y="4607179"/>
            <a:ext cx="2854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0935" algn="l"/>
              </a:tabLst>
            </a:pPr>
            <a:r>
              <a:rPr sz="1800" spc="-5" dirty="0">
                <a:latin typeface="Century Gothic"/>
                <a:cs typeface="Century Gothic"/>
              </a:rPr>
              <a:t>O</a:t>
            </a:r>
            <a:r>
              <a:rPr sz="1800" spc="5" dirty="0">
                <a:latin typeface="Century Gothic"/>
                <a:cs typeface="Century Gothic"/>
              </a:rPr>
              <a:t>l</a:t>
            </a:r>
            <a:r>
              <a:rPr sz="1800" spc="-10" dirty="0">
                <a:latin typeface="Century Gothic"/>
                <a:cs typeface="Century Gothic"/>
              </a:rPr>
              <a:t>e</a:t>
            </a:r>
            <a:r>
              <a:rPr sz="1800" dirty="0">
                <a:latin typeface="Century Gothic"/>
                <a:cs typeface="Century Gothic"/>
              </a:rPr>
              <a:t>i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Ca</a:t>
            </a:r>
            <a:r>
              <a:rPr sz="1800" spc="-10" dirty="0">
                <a:latin typeface="Century Gothic"/>
                <a:cs typeface="Century Gothic"/>
              </a:rPr>
              <a:t>ca</a:t>
            </a:r>
            <a:r>
              <a:rPr sz="1800" dirty="0">
                <a:latin typeface="Century Gothic"/>
                <a:cs typeface="Century Gothic"/>
              </a:rPr>
              <a:t>o	</a:t>
            </a:r>
            <a:r>
              <a:rPr sz="1800" spc="-5" dirty="0">
                <a:latin typeface="Century Gothic"/>
                <a:cs typeface="Century Gothic"/>
              </a:rPr>
              <a:t>20</a:t>
            </a:r>
            <a:r>
              <a:rPr sz="1800" spc="-25" dirty="0">
                <a:latin typeface="Century Gothic"/>
                <a:cs typeface="Century Gothic"/>
              </a:rPr>
              <a:t>,</a:t>
            </a:r>
            <a:r>
              <a:rPr sz="1800" dirty="0">
                <a:latin typeface="Century Gothic"/>
                <a:cs typeface="Century Gothic"/>
              </a:rPr>
              <a:t>0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086350" y="4881498"/>
            <a:ext cx="334517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0935" algn="l"/>
                <a:tab pos="3313429" algn="l"/>
              </a:tabLst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Lanolini</a:t>
            </a:r>
            <a:r>
              <a:rPr sz="1800" u="heavy" spc="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anhydrici	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q.s.	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Massae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suppositoriorum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22,0</a:t>
            </a:r>
            <a:endParaRPr sz="1800">
              <a:latin typeface="Century Gothic"/>
              <a:cs typeface="Century Gothic"/>
            </a:endParaRPr>
          </a:p>
          <a:p>
            <a:pPr marL="2400935">
              <a:lnSpc>
                <a:spcPct val="100000"/>
              </a:lnSpc>
            </a:pPr>
            <a:r>
              <a:rPr sz="1800" spc="-10" dirty="0">
                <a:latin typeface="Century Gothic"/>
                <a:cs typeface="Century Gothic"/>
              </a:rPr>
              <a:t>2,2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N.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10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086350" y="5704738"/>
            <a:ext cx="1285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entury Gothic"/>
                <a:cs typeface="Century Gothic"/>
              </a:rPr>
              <a:t>П</a:t>
            </a:r>
            <a:r>
              <a:rPr sz="1800" spc="-5" dirty="0">
                <a:latin typeface="Century Gothic"/>
                <a:cs typeface="Century Gothic"/>
              </a:rPr>
              <a:t>р</a:t>
            </a:r>
            <a:r>
              <a:rPr sz="1800" spc="-10" dirty="0">
                <a:latin typeface="Century Gothic"/>
                <a:cs typeface="Century Gothic"/>
              </a:rPr>
              <a:t>и</a:t>
            </a:r>
            <a:r>
              <a:rPr sz="1800" dirty="0">
                <a:latin typeface="Century Gothic"/>
                <a:cs typeface="Century Gothic"/>
              </a:rPr>
              <a:t>го</a:t>
            </a:r>
            <a:r>
              <a:rPr sz="1800" spc="-15" dirty="0">
                <a:latin typeface="Century Gothic"/>
                <a:cs typeface="Century Gothic"/>
              </a:rPr>
              <a:t>т</a:t>
            </a:r>
            <a:r>
              <a:rPr sz="1800" spc="-5" dirty="0">
                <a:latin typeface="Century Gothic"/>
                <a:cs typeface="Century Gothic"/>
              </a:rPr>
              <a:t>у</a:t>
            </a:r>
            <a:r>
              <a:rPr sz="1800" spc="-10" dirty="0">
                <a:latin typeface="Century Gothic"/>
                <a:cs typeface="Century Gothic"/>
              </a:rPr>
              <a:t>ва</a:t>
            </a:r>
            <a:r>
              <a:rPr sz="1800" dirty="0">
                <a:latin typeface="Century Gothic"/>
                <a:cs typeface="Century Gothic"/>
              </a:rPr>
              <a:t>в  </a:t>
            </a:r>
            <a:r>
              <a:rPr sz="1800" spc="-5" dirty="0">
                <a:latin typeface="Century Gothic"/>
                <a:cs typeface="Century Gothic"/>
              </a:rPr>
              <a:t>Перевірив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474711" y="5704738"/>
            <a:ext cx="793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entury Gothic"/>
                <a:cs typeface="Century Gothic"/>
              </a:rPr>
              <a:t>П</a:t>
            </a:r>
            <a:r>
              <a:rPr sz="1800" spc="20" dirty="0">
                <a:latin typeface="Century Gothic"/>
                <a:cs typeface="Century Gothic"/>
              </a:rPr>
              <a:t>і</a:t>
            </a:r>
            <a:r>
              <a:rPr sz="1800" dirty="0">
                <a:latin typeface="Century Gothic"/>
                <a:cs typeface="Century Gothic"/>
              </a:rPr>
              <a:t>д</a:t>
            </a:r>
            <a:r>
              <a:rPr sz="1800" spc="5" dirty="0">
                <a:latin typeface="Century Gothic"/>
                <a:cs typeface="Century Gothic"/>
              </a:rPr>
              <a:t>п</a:t>
            </a:r>
            <a:r>
              <a:rPr sz="1800" spc="-5" dirty="0">
                <a:latin typeface="Century Gothic"/>
                <a:cs typeface="Century Gothic"/>
              </a:rPr>
              <a:t>ис  </a:t>
            </a:r>
            <a:r>
              <a:rPr sz="1800" spc="-10" dirty="0">
                <a:latin typeface="Century Gothic"/>
                <a:cs typeface="Century Gothic"/>
              </a:rPr>
              <a:t>П</a:t>
            </a:r>
            <a:r>
              <a:rPr sz="1800" spc="20" dirty="0">
                <a:latin typeface="Century Gothic"/>
                <a:cs typeface="Century Gothic"/>
              </a:rPr>
              <a:t>і</a:t>
            </a:r>
            <a:r>
              <a:rPr sz="1800" dirty="0">
                <a:latin typeface="Century Gothic"/>
                <a:cs typeface="Century Gothic"/>
              </a:rPr>
              <a:t>д</a:t>
            </a:r>
            <a:r>
              <a:rPr sz="1800" spc="5" dirty="0">
                <a:latin typeface="Century Gothic"/>
                <a:cs typeface="Century Gothic"/>
              </a:rPr>
              <a:t>п</a:t>
            </a:r>
            <a:r>
              <a:rPr sz="1800" spc="-5" dirty="0">
                <a:latin typeface="Century Gothic"/>
                <a:cs typeface="Century Gothic"/>
              </a:rPr>
              <a:t>ис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80708" y="2263075"/>
            <a:ext cx="4445635" cy="4608830"/>
            <a:chOff x="80708" y="2263075"/>
            <a:chExt cx="4445635" cy="4608830"/>
          </a:xfrm>
        </p:grpSpPr>
        <p:sp>
          <p:nvSpPr>
            <p:cNvPr id="74" name="object 74"/>
            <p:cNvSpPr/>
            <p:nvPr/>
          </p:nvSpPr>
          <p:spPr>
            <a:xfrm>
              <a:off x="93725" y="2276093"/>
              <a:ext cx="4419600" cy="4582795"/>
            </a:xfrm>
            <a:custGeom>
              <a:avLst/>
              <a:gdLst/>
              <a:ahLst/>
              <a:cxnLst/>
              <a:rect l="l" t="t" r="r" b="b"/>
              <a:pathLst>
                <a:path w="4419600" h="4582795">
                  <a:moveTo>
                    <a:pt x="4419600" y="0"/>
                  </a:moveTo>
                  <a:lnTo>
                    <a:pt x="0" y="0"/>
                  </a:lnTo>
                  <a:lnTo>
                    <a:pt x="0" y="4582668"/>
                  </a:lnTo>
                  <a:lnTo>
                    <a:pt x="4419600" y="4582668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3725" y="2276093"/>
              <a:ext cx="4419600" cy="4582795"/>
            </a:xfrm>
            <a:custGeom>
              <a:avLst/>
              <a:gdLst/>
              <a:ahLst/>
              <a:cxnLst/>
              <a:rect l="l" t="t" r="r" b="b"/>
              <a:pathLst>
                <a:path w="4419600" h="4582795">
                  <a:moveTo>
                    <a:pt x="0" y="4582668"/>
                  </a:moveTo>
                  <a:lnTo>
                    <a:pt x="4419600" y="4582668"/>
                  </a:lnTo>
                  <a:lnTo>
                    <a:pt x="4419600" y="0"/>
                  </a:lnTo>
                  <a:lnTo>
                    <a:pt x="0" y="0"/>
                  </a:lnTo>
                  <a:lnTo>
                    <a:pt x="0" y="4582668"/>
                  </a:lnTo>
                  <a:close/>
                </a:path>
              </a:pathLst>
            </a:custGeom>
            <a:ln w="2590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17144" y="6310985"/>
            <a:ext cx="433260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Century Gothic"/>
                <a:cs typeface="Century Gothic"/>
              </a:rPr>
              <a:t>наклеюють</a:t>
            </a:r>
            <a:r>
              <a:rPr sz="1650" spc="-40" dirty="0">
                <a:latin typeface="Century Gothic"/>
                <a:cs typeface="Century Gothic"/>
              </a:rPr>
              <a:t> </a:t>
            </a:r>
            <a:r>
              <a:rPr sz="1650" dirty="0">
                <a:latin typeface="Century Gothic"/>
                <a:cs typeface="Century Gothic"/>
              </a:rPr>
              <a:t>номер</a:t>
            </a:r>
            <a:r>
              <a:rPr sz="1650" spc="-40" dirty="0">
                <a:latin typeface="Century Gothic"/>
                <a:cs typeface="Century Gothic"/>
              </a:rPr>
              <a:t> </a:t>
            </a:r>
            <a:r>
              <a:rPr sz="1650" dirty="0">
                <a:latin typeface="Century Gothic"/>
                <a:cs typeface="Century Gothic"/>
              </a:rPr>
              <a:t>рецепта</a:t>
            </a:r>
            <a:r>
              <a:rPr sz="1650" spc="-25" dirty="0">
                <a:latin typeface="Century Gothic"/>
                <a:cs typeface="Century Gothic"/>
              </a:rPr>
              <a:t> </a:t>
            </a:r>
            <a:r>
              <a:rPr sz="1650" dirty="0">
                <a:latin typeface="Century Gothic"/>
                <a:cs typeface="Century Gothic"/>
              </a:rPr>
              <a:t>і</a:t>
            </a:r>
            <a:r>
              <a:rPr sz="1650" spc="-25" dirty="0">
                <a:latin typeface="Century Gothic"/>
                <a:cs typeface="Century Gothic"/>
              </a:rPr>
              <a:t> </a:t>
            </a:r>
            <a:r>
              <a:rPr sz="1650" dirty="0">
                <a:latin typeface="Century Gothic"/>
                <a:cs typeface="Century Gothic"/>
              </a:rPr>
              <a:t>заповнюють </a:t>
            </a:r>
            <a:r>
              <a:rPr sz="1650" spc="-440" dirty="0">
                <a:latin typeface="Century Gothic"/>
                <a:cs typeface="Century Gothic"/>
              </a:rPr>
              <a:t> </a:t>
            </a:r>
            <a:r>
              <a:rPr sz="1650" spc="-5" dirty="0">
                <a:latin typeface="Century Gothic"/>
                <a:cs typeface="Century Gothic"/>
              </a:rPr>
              <a:t>лицевий</a:t>
            </a:r>
            <a:r>
              <a:rPr sz="1650" spc="-45" dirty="0">
                <a:latin typeface="Century Gothic"/>
                <a:cs typeface="Century Gothic"/>
              </a:rPr>
              <a:t> </a:t>
            </a:r>
            <a:r>
              <a:rPr sz="1650" spc="5" dirty="0">
                <a:latin typeface="Century Gothic"/>
                <a:cs typeface="Century Gothic"/>
              </a:rPr>
              <a:t>бік</a:t>
            </a:r>
            <a:r>
              <a:rPr sz="1650" spc="-30" dirty="0">
                <a:latin typeface="Century Gothic"/>
                <a:cs typeface="Century Gothic"/>
              </a:rPr>
              <a:t> </a:t>
            </a:r>
            <a:r>
              <a:rPr sz="1650" spc="-5" dirty="0">
                <a:latin typeface="Century Gothic"/>
                <a:cs typeface="Century Gothic"/>
              </a:rPr>
              <a:t>ППК.</a:t>
            </a:r>
            <a:endParaRPr sz="16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65" y="19665"/>
            <a:ext cx="4790097" cy="599416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28600"/>
            <a:ext cx="4426974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20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6200" y="-19665"/>
            <a:ext cx="5257800" cy="177226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Лікарський засіб (свічки) </a:t>
            </a:r>
            <a:r>
              <a:rPr lang="uk-UA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Бетіол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Bethiolum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комплексний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антигемороїдальний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препарат, який має протизапальну,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спазмолітичну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антисептичну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місцевоанестезуючу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дію. Препарат сприяє зменшенню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вираженості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больового синдрому, зниження інтенсивності запального процесу, прискорює загоєння ушкоджень шкірного покриву анального отвору і слизової оболонки прямої кишки. Крім того, застосування препарату в деякій мірі знижує перистальтику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кишківника.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825" y="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0" dirty="0" err="1" smtClean="0">
                <a:solidFill>
                  <a:srgbClr val="1F2124"/>
                </a:solidFill>
                <a:effectLst/>
                <a:latin typeface="Roboto"/>
              </a:rPr>
              <a:t>Rp</a:t>
            </a:r>
            <a:r>
              <a:rPr lang="en-US" b="1" i="0" dirty="0" smtClean="0">
                <a:solidFill>
                  <a:srgbClr val="1F2124"/>
                </a:solidFill>
                <a:effectLst/>
                <a:latin typeface="Roboto"/>
              </a:rPr>
              <a:t>.</a:t>
            </a:r>
            <a:r>
              <a:rPr lang="en-US" b="0" i="0" dirty="0" smtClean="0">
                <a:solidFill>
                  <a:srgbClr val="1F2124"/>
                </a:solidFill>
                <a:effectLst/>
                <a:latin typeface="Roboto"/>
              </a:rPr>
              <a:t>: </a:t>
            </a:r>
            <a:r>
              <a:rPr lang="en-US" b="0" i="0" dirty="0" err="1" smtClean="0">
                <a:solidFill>
                  <a:srgbClr val="1F2124"/>
                </a:solidFill>
                <a:effectLst/>
                <a:latin typeface="Roboto"/>
              </a:rPr>
              <a:t>Extr</a:t>
            </a:r>
            <a:r>
              <a:rPr lang="en-US" b="0" i="0" dirty="0" smtClean="0">
                <a:solidFill>
                  <a:srgbClr val="1F2124"/>
                </a:solidFill>
                <a:effectLst/>
                <a:latin typeface="Roboto"/>
              </a:rPr>
              <a:t>. </a:t>
            </a:r>
            <a:r>
              <a:rPr lang="en-US" b="0" i="0" dirty="0" err="1" smtClean="0">
                <a:solidFill>
                  <a:srgbClr val="1F2124"/>
                </a:solidFill>
                <a:effectLst/>
                <a:latin typeface="Roboto"/>
              </a:rPr>
              <a:t>Belladonnae</a:t>
            </a:r>
            <a:r>
              <a:rPr lang="en-US" b="0" i="0" dirty="0" smtClean="0">
                <a:solidFill>
                  <a:srgbClr val="1F2124"/>
                </a:solidFill>
                <a:effectLst/>
                <a:latin typeface="Roboto"/>
              </a:rPr>
              <a:t> 0,015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i="0" dirty="0" err="1" smtClean="0">
                <a:solidFill>
                  <a:srgbClr val="1F2124"/>
                </a:solidFill>
                <a:effectLst/>
                <a:latin typeface="Roboto"/>
              </a:rPr>
              <a:t>Ichthyoli</a:t>
            </a:r>
            <a:r>
              <a:rPr lang="en-US" b="0" i="0" dirty="0" smtClean="0">
                <a:solidFill>
                  <a:srgbClr val="1F2124"/>
                </a:solidFill>
                <a:effectLst/>
                <a:latin typeface="Roboto"/>
              </a:rPr>
              <a:t> 0,25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i="0" dirty="0" err="1" smtClean="0">
                <a:solidFill>
                  <a:srgbClr val="1F2124"/>
                </a:solidFill>
                <a:effectLst/>
                <a:latin typeface="Roboto"/>
              </a:rPr>
              <a:t>Olei</a:t>
            </a:r>
            <a:r>
              <a:rPr lang="en-US" b="0" i="0" dirty="0" smtClean="0">
                <a:solidFill>
                  <a:srgbClr val="1F2124"/>
                </a:solidFill>
                <a:effectLst/>
                <a:latin typeface="Roboto"/>
              </a:rPr>
              <a:t> Cacao q. s. </a:t>
            </a:r>
            <a:r>
              <a:rPr lang="en-US" b="0" i="0" dirty="0" err="1" smtClean="0">
                <a:solidFill>
                  <a:srgbClr val="1F2124"/>
                </a:solidFill>
                <a:effectLst/>
                <a:latin typeface="Roboto"/>
              </a:rPr>
              <a:t>ut</a:t>
            </a:r>
            <a:r>
              <a:rPr lang="en-US" b="0" i="0" dirty="0" smtClean="0">
                <a:solidFill>
                  <a:srgbClr val="1F2124"/>
                </a:solidFill>
                <a:effectLst/>
                <a:latin typeface="Roboto"/>
              </a:rPr>
              <a:t> f. </a:t>
            </a:r>
            <a:r>
              <a:rPr lang="en-US" b="0" i="0" dirty="0" err="1" smtClean="0">
                <a:solidFill>
                  <a:srgbClr val="1F2124"/>
                </a:solidFill>
                <a:effectLst/>
                <a:latin typeface="Roboto"/>
              </a:rPr>
              <a:t>suppositorium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i="0" dirty="0" smtClean="0">
                <a:solidFill>
                  <a:srgbClr val="1F2124"/>
                </a:solidFill>
                <a:effectLst/>
                <a:latin typeface="Roboto"/>
              </a:rPr>
              <a:t>D. t. d. № 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i="0" dirty="0" smtClean="0">
                <a:solidFill>
                  <a:srgbClr val="1F2124"/>
                </a:solidFill>
                <a:effectLst/>
                <a:latin typeface="Roboto"/>
              </a:rPr>
              <a:t>S. </a:t>
            </a:r>
            <a:r>
              <a:rPr lang="uk-UA" b="0" i="0" dirty="0" smtClean="0">
                <a:solidFill>
                  <a:srgbClr val="1F2124"/>
                </a:solidFill>
                <a:effectLst/>
                <a:latin typeface="Roboto"/>
              </a:rPr>
              <a:t>По 1 </a:t>
            </a:r>
            <a:r>
              <a:rPr lang="uk-UA" b="0" i="0" dirty="0" err="1" smtClean="0">
                <a:solidFill>
                  <a:srgbClr val="1F2124"/>
                </a:solidFill>
                <a:effectLst/>
                <a:latin typeface="Roboto"/>
              </a:rPr>
              <a:t>супозиторію</a:t>
            </a:r>
            <a:r>
              <a:rPr lang="uk-UA" b="0" i="0" dirty="0" smtClean="0">
                <a:solidFill>
                  <a:srgbClr val="1F2124"/>
                </a:solidFill>
                <a:effectLst/>
                <a:latin typeface="Roboto"/>
              </a:rPr>
              <a:t> 2 </a:t>
            </a:r>
            <a:r>
              <a:rPr lang="uk-UA" b="0" i="0" dirty="0" err="1" smtClean="0">
                <a:solidFill>
                  <a:srgbClr val="1F2124"/>
                </a:solidFill>
                <a:effectLst/>
                <a:latin typeface="Roboto"/>
              </a:rPr>
              <a:t>раза</a:t>
            </a:r>
            <a:r>
              <a:rPr lang="uk-UA" b="0" i="0" dirty="0" smtClean="0">
                <a:solidFill>
                  <a:srgbClr val="1F2124"/>
                </a:solidFill>
                <a:effectLst/>
                <a:latin typeface="Roboto"/>
              </a:rPr>
              <a:t> на добу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00200"/>
            <a:ext cx="4724400" cy="3886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1600200"/>
            <a:ext cx="4343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54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304800"/>
            <a:ext cx="7821930" cy="475130"/>
          </a:xfrm>
          <a:prstGeom prst="rect">
            <a:avLst/>
          </a:prstGeom>
          <a:solidFill>
            <a:srgbClr val="FFFFCC"/>
          </a:solidFill>
        </p:spPr>
        <p:txBody>
          <a:bodyPr vert="horz" wrap="square" lIns="0" tIns="135255" rIns="0" bIns="0" rtlCol="0">
            <a:spAutoFit/>
          </a:bodyPr>
          <a:lstStyle/>
          <a:p>
            <a:pPr marL="986790">
              <a:lnSpc>
                <a:spcPct val="100000"/>
              </a:lnSpc>
              <a:spcBef>
                <a:spcPts val="1065"/>
              </a:spcBef>
            </a:pPr>
            <a:r>
              <a:rPr sz="2200" spc="-5" dirty="0"/>
              <a:t>6.</a:t>
            </a:r>
            <a:r>
              <a:rPr sz="2200" spc="10" dirty="0"/>
              <a:t> </a:t>
            </a:r>
            <a:r>
              <a:rPr sz="2200" spc="-5" dirty="0"/>
              <a:t>Пілюлі.</a:t>
            </a:r>
            <a:r>
              <a:rPr sz="2200" spc="-10" dirty="0"/>
              <a:t> </a:t>
            </a:r>
            <a:r>
              <a:rPr sz="2200" spc="-5" dirty="0"/>
              <a:t>Характеристика</a:t>
            </a:r>
            <a:r>
              <a:rPr sz="2200" dirty="0"/>
              <a:t> </a:t>
            </a:r>
            <a:r>
              <a:rPr sz="2200" spc="-5" dirty="0"/>
              <a:t>та</a:t>
            </a:r>
            <a:r>
              <a:rPr sz="2200" dirty="0"/>
              <a:t> </a:t>
            </a:r>
            <a:r>
              <a:rPr sz="2200" spc="-5" dirty="0"/>
              <a:t>технологія</a:t>
            </a:r>
            <a:endParaRPr sz="2200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34669" y="1154429"/>
            <a:ext cx="7821930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ПІЛЮЛІ</a:t>
            </a:r>
            <a:r>
              <a:rPr sz="1800" b="1" spc="-20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(лат.</a:t>
            </a:r>
            <a:r>
              <a:rPr sz="1800" b="1" spc="-10" dirty="0">
                <a:latin typeface="Century Gothic"/>
                <a:cs typeface="Century Gothic"/>
              </a:rPr>
              <a:t> </a:t>
            </a:r>
            <a:r>
              <a:rPr sz="1800" b="1" i="1" spc="-5" dirty="0">
                <a:latin typeface="Century Gothic"/>
                <a:cs typeface="Century Gothic"/>
              </a:rPr>
              <a:t>Рilulae</a:t>
            </a:r>
            <a:r>
              <a:rPr sz="1800" b="1" spc="-5" dirty="0">
                <a:latin typeface="Century Gothic"/>
                <a:cs typeface="Century Gothic"/>
              </a:rPr>
              <a:t>;</a:t>
            </a:r>
            <a:r>
              <a:rPr sz="1800" b="1" spc="10" dirty="0">
                <a:latin typeface="Century Gothic"/>
                <a:cs typeface="Century Gothic"/>
              </a:rPr>
              <a:t> </a:t>
            </a:r>
            <a:r>
              <a:rPr sz="1800" b="1" i="1" spc="-5" dirty="0">
                <a:latin typeface="Century Gothic"/>
                <a:cs typeface="Century Gothic"/>
              </a:rPr>
              <a:t>pila</a:t>
            </a:r>
            <a:r>
              <a:rPr sz="1800" b="1" i="1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–</a:t>
            </a:r>
            <a:r>
              <a:rPr sz="1800" b="1" spc="-5" dirty="0">
                <a:latin typeface="Century Gothic"/>
                <a:cs typeface="Century Gothic"/>
              </a:rPr>
              <a:t> м’яч,</a:t>
            </a:r>
            <a:r>
              <a:rPr sz="1800" b="1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куля)</a:t>
            </a:r>
            <a:r>
              <a:rPr sz="1800" b="1" spc="-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—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екстемпоральні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лікарські 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засоби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у</a:t>
            </a:r>
            <a:r>
              <a:rPr sz="1800" spc="-5" dirty="0">
                <a:latin typeface="Century Gothic"/>
                <a:cs typeface="Century Gothic"/>
              </a:rPr>
              <a:t> вигляді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кульок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вагою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0,1–0,5</a:t>
            </a:r>
            <a:r>
              <a:rPr sz="1800" spc="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г,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виготовлених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з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однорідної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пластичної маси.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До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появи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таблеток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(кінець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5" dirty="0">
                <a:latin typeface="Century Gothic"/>
                <a:cs typeface="Century Gothic"/>
              </a:rPr>
              <a:t>ХІХ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ст.)</a:t>
            </a:r>
            <a:r>
              <a:rPr sz="1800" spc="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це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були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основні </a:t>
            </a:r>
            <a:r>
              <a:rPr sz="1800" spc="-484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дозовані </a:t>
            </a:r>
            <a:r>
              <a:rPr sz="1800" dirty="0">
                <a:latin typeface="Century Gothic"/>
                <a:cs typeface="Century Gothic"/>
              </a:rPr>
              <a:t>ліки для внутрішнього </a:t>
            </a:r>
            <a:r>
              <a:rPr sz="1800" spc="-5" dirty="0">
                <a:latin typeface="Century Gothic"/>
                <a:cs typeface="Century Gothic"/>
              </a:rPr>
              <a:t>застосування. Широкий 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промисловий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випуск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таблеток,</a:t>
            </a:r>
            <a:r>
              <a:rPr sz="1800" spc="3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драже,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капсул</a:t>
            </a:r>
            <a:r>
              <a:rPr sz="1800" dirty="0">
                <a:latin typeface="Century Gothic"/>
                <a:cs typeface="Century Gothic"/>
              </a:rPr>
              <a:t> витіснив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цю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лікарську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форму.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Зараз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пілюлі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можуть</a:t>
            </a:r>
            <a:r>
              <a:rPr sz="1800" spc="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бути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прописані</a:t>
            </a:r>
            <a:r>
              <a:rPr sz="1800" spc="-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у </a:t>
            </a:r>
            <a:r>
              <a:rPr sz="1800" spc="-10" dirty="0">
                <a:latin typeface="Century Gothic"/>
                <a:cs typeface="Century Gothic"/>
              </a:rPr>
              <a:t>разі </a:t>
            </a:r>
            <a:r>
              <a:rPr sz="1800" spc="-5" dirty="0">
                <a:latin typeface="Century Gothic"/>
                <a:cs typeface="Century Gothic"/>
              </a:rPr>
              <a:t> необхідності</a:t>
            </a:r>
            <a:r>
              <a:rPr sz="1800" spc="-10" dirty="0">
                <a:latin typeface="Century Gothic"/>
                <a:cs typeface="Century Gothic"/>
              </a:rPr>
              <a:t> призначення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індивідуального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дозування</a:t>
            </a:r>
            <a:r>
              <a:rPr sz="1800" spc="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або</a:t>
            </a:r>
            <a:r>
              <a:rPr sz="1800" dirty="0">
                <a:latin typeface="Century Gothic"/>
                <a:cs typeface="Century Gothic"/>
              </a:rPr>
              <a:t> комбінації </a:t>
            </a:r>
            <a:r>
              <a:rPr sz="1800" spc="-484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нестабільних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лікарських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речовин,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коли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промисловий</a:t>
            </a:r>
            <a:r>
              <a:rPr sz="1800" spc="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випуск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5" dirty="0">
                <a:latin typeface="Century Gothic"/>
                <a:cs typeface="Century Gothic"/>
              </a:rPr>
              <a:t>ліків 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відсутній.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Пілюлі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масою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понад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0,5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г </a:t>
            </a:r>
            <a:r>
              <a:rPr sz="1800" spc="-10" dirty="0">
                <a:latin typeface="Century Gothic"/>
                <a:cs typeface="Century Gothic"/>
              </a:rPr>
              <a:t>називають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болюсами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(boli)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і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застосовують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у </a:t>
            </a:r>
            <a:r>
              <a:rPr sz="1800" spc="-5" dirty="0">
                <a:latin typeface="Century Gothic"/>
                <a:cs typeface="Century Gothic"/>
              </a:rPr>
              <a:t>ветеринарії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для </a:t>
            </a:r>
            <a:r>
              <a:rPr sz="1800" spc="-5" dirty="0">
                <a:latin typeface="Century Gothic"/>
                <a:cs typeface="Century Gothic"/>
              </a:rPr>
              <a:t>лікування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великих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тварин.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Пілюлі 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масою &lt;0,1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г </a:t>
            </a:r>
            <a:r>
              <a:rPr sz="1800" spc="-10" dirty="0">
                <a:latin typeface="Century Gothic"/>
                <a:cs typeface="Century Gothic"/>
              </a:rPr>
              <a:t>називають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гранулами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(granulae)</a:t>
            </a:r>
            <a:r>
              <a:rPr sz="1800" spc="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і</a:t>
            </a:r>
            <a:r>
              <a:rPr sz="1800" spc="-5" dirty="0">
                <a:latin typeface="Century Gothic"/>
                <a:cs typeface="Century Gothic"/>
              </a:rPr>
              <a:t> використовують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у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гомеопатії, а </a:t>
            </a:r>
            <a:r>
              <a:rPr sz="1800" spc="-5" dirty="0">
                <a:latin typeface="Century Gothic"/>
                <a:cs typeface="Century Gothic"/>
              </a:rPr>
              <a:t>також </a:t>
            </a:r>
            <a:r>
              <a:rPr sz="1800" dirty="0">
                <a:latin typeface="Century Gothic"/>
                <a:cs typeface="Century Gothic"/>
              </a:rPr>
              <a:t>у </a:t>
            </a:r>
            <a:r>
              <a:rPr sz="1800" spc="-5" dirty="0">
                <a:latin typeface="Century Gothic"/>
                <a:cs typeface="Century Gothic"/>
              </a:rPr>
              <a:t>ветеринарії </a:t>
            </a:r>
            <a:r>
              <a:rPr sz="1800" dirty="0">
                <a:latin typeface="Century Gothic"/>
                <a:cs typeface="Century Gothic"/>
              </a:rPr>
              <a:t>для </a:t>
            </a:r>
            <a:r>
              <a:rPr sz="1800" spc="-5" dirty="0">
                <a:latin typeface="Century Gothic"/>
                <a:cs typeface="Century Gothic"/>
              </a:rPr>
              <a:t>лікування </a:t>
            </a:r>
            <a:r>
              <a:rPr sz="1800" dirty="0">
                <a:latin typeface="Century Gothic"/>
                <a:cs typeface="Century Gothic"/>
              </a:rPr>
              <a:t>дрібних </a:t>
            </a:r>
            <a:r>
              <a:rPr sz="1800" spc="-10" dirty="0">
                <a:latin typeface="Century Gothic"/>
                <a:cs typeface="Century Gothic"/>
              </a:rPr>
              <a:t>тварин </a:t>
            </a:r>
            <a:r>
              <a:rPr sz="1800" dirty="0">
                <a:latin typeface="Century Gothic"/>
                <a:cs typeface="Century Gothic"/>
              </a:rPr>
              <a:t>і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птахів.</a:t>
            </a:r>
            <a:endParaRPr sz="1800">
              <a:latin typeface="Century Gothic"/>
              <a:cs typeface="Century Gothic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26080" y="4584191"/>
            <a:ext cx="4246245" cy="1711960"/>
            <a:chOff x="2426080" y="4584191"/>
            <a:chExt cx="4246245" cy="17119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4119" y="4642103"/>
              <a:ext cx="4130039" cy="159560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55036" y="4613147"/>
              <a:ext cx="4188460" cy="1654175"/>
            </a:xfrm>
            <a:custGeom>
              <a:avLst/>
              <a:gdLst/>
              <a:ahLst/>
              <a:cxnLst/>
              <a:rect l="l" t="t" r="r" b="b"/>
              <a:pathLst>
                <a:path w="4188459" h="1654175">
                  <a:moveTo>
                    <a:pt x="2094357" y="0"/>
                  </a:moveTo>
                  <a:lnTo>
                    <a:pt x="2306701" y="3937"/>
                  </a:lnTo>
                  <a:lnTo>
                    <a:pt x="2512567" y="16382"/>
                  </a:lnTo>
                  <a:lnTo>
                    <a:pt x="2711830" y="35940"/>
                  </a:lnTo>
                  <a:lnTo>
                    <a:pt x="2902585" y="63118"/>
                  </a:lnTo>
                  <a:lnTo>
                    <a:pt x="2994660" y="79120"/>
                  </a:lnTo>
                  <a:lnTo>
                    <a:pt x="3084576" y="97027"/>
                  </a:lnTo>
                  <a:lnTo>
                    <a:pt x="3171825" y="116204"/>
                  </a:lnTo>
                  <a:lnTo>
                    <a:pt x="3256279" y="137032"/>
                  </a:lnTo>
                  <a:lnTo>
                    <a:pt x="3337941" y="159512"/>
                  </a:lnTo>
                  <a:lnTo>
                    <a:pt x="3416554" y="183514"/>
                  </a:lnTo>
                  <a:lnTo>
                    <a:pt x="3492246" y="208787"/>
                  </a:lnTo>
                  <a:lnTo>
                    <a:pt x="3565016" y="235712"/>
                  </a:lnTo>
                  <a:lnTo>
                    <a:pt x="3634104" y="263906"/>
                  </a:lnTo>
                  <a:lnTo>
                    <a:pt x="3700145" y="293243"/>
                  </a:lnTo>
                  <a:lnTo>
                    <a:pt x="3762248" y="323850"/>
                  </a:lnTo>
                  <a:lnTo>
                    <a:pt x="3820922" y="355472"/>
                  </a:lnTo>
                  <a:lnTo>
                    <a:pt x="3876040" y="388746"/>
                  </a:lnTo>
                  <a:lnTo>
                    <a:pt x="3926966" y="422909"/>
                  </a:lnTo>
                  <a:lnTo>
                    <a:pt x="3973957" y="458469"/>
                  </a:lnTo>
                  <a:lnTo>
                    <a:pt x="4016629" y="494919"/>
                  </a:lnTo>
                  <a:lnTo>
                    <a:pt x="4054983" y="532510"/>
                  </a:lnTo>
                  <a:lnTo>
                    <a:pt x="4089145" y="571626"/>
                  </a:lnTo>
                  <a:lnTo>
                    <a:pt x="4118483" y="611377"/>
                  </a:lnTo>
                  <a:lnTo>
                    <a:pt x="4142993" y="652779"/>
                  </a:lnTo>
                  <a:lnTo>
                    <a:pt x="4162552" y="694943"/>
                  </a:lnTo>
                  <a:lnTo>
                    <a:pt x="4176648" y="737996"/>
                  </a:lnTo>
                  <a:lnTo>
                    <a:pt x="4185412" y="782065"/>
                  </a:lnTo>
                  <a:lnTo>
                    <a:pt x="4188333" y="827023"/>
                  </a:lnTo>
                  <a:lnTo>
                    <a:pt x="4185285" y="871727"/>
                  </a:lnTo>
                  <a:lnTo>
                    <a:pt x="4176776" y="915796"/>
                  </a:lnTo>
                  <a:lnTo>
                    <a:pt x="4162552" y="959104"/>
                  </a:lnTo>
                  <a:lnTo>
                    <a:pt x="4142866" y="1001369"/>
                  </a:lnTo>
                  <a:lnTo>
                    <a:pt x="4118483" y="1042301"/>
                  </a:lnTo>
                  <a:lnTo>
                    <a:pt x="4089145" y="1082548"/>
                  </a:lnTo>
                  <a:lnTo>
                    <a:pt x="4054983" y="1121257"/>
                  </a:lnTo>
                  <a:lnTo>
                    <a:pt x="4016629" y="1158798"/>
                  </a:lnTo>
                  <a:lnTo>
                    <a:pt x="3973957" y="1195311"/>
                  </a:lnTo>
                  <a:lnTo>
                    <a:pt x="3926966" y="1230858"/>
                  </a:lnTo>
                  <a:lnTo>
                    <a:pt x="3876040" y="1265046"/>
                  </a:lnTo>
                  <a:lnTo>
                    <a:pt x="3820922" y="1298282"/>
                  </a:lnTo>
                  <a:lnTo>
                    <a:pt x="3762375" y="1330223"/>
                  </a:lnTo>
                  <a:lnTo>
                    <a:pt x="3700145" y="1360932"/>
                  </a:lnTo>
                  <a:lnTo>
                    <a:pt x="3634104" y="1389926"/>
                  </a:lnTo>
                  <a:lnTo>
                    <a:pt x="3565016" y="1418031"/>
                  </a:lnTo>
                  <a:lnTo>
                    <a:pt x="3492246" y="1444942"/>
                  </a:lnTo>
                  <a:lnTo>
                    <a:pt x="3416554" y="1470202"/>
                  </a:lnTo>
                  <a:lnTo>
                    <a:pt x="3337941" y="1494243"/>
                  </a:lnTo>
                  <a:lnTo>
                    <a:pt x="3256279" y="1516684"/>
                  </a:lnTo>
                  <a:lnTo>
                    <a:pt x="3171825" y="1537500"/>
                  </a:lnTo>
                  <a:lnTo>
                    <a:pt x="3084576" y="1556689"/>
                  </a:lnTo>
                  <a:lnTo>
                    <a:pt x="2994660" y="1574672"/>
                  </a:lnTo>
                  <a:lnTo>
                    <a:pt x="2902585" y="1590687"/>
                  </a:lnTo>
                  <a:lnTo>
                    <a:pt x="2711830" y="1617827"/>
                  </a:lnTo>
                  <a:lnTo>
                    <a:pt x="2512567" y="1637385"/>
                  </a:lnTo>
                  <a:lnTo>
                    <a:pt x="2306701" y="1649755"/>
                  </a:lnTo>
                  <a:lnTo>
                    <a:pt x="2094357" y="1653755"/>
                  </a:lnTo>
                  <a:lnTo>
                    <a:pt x="1882139" y="1649755"/>
                  </a:lnTo>
                  <a:lnTo>
                    <a:pt x="1675764" y="1637385"/>
                  </a:lnTo>
                  <a:lnTo>
                    <a:pt x="1477010" y="1617827"/>
                  </a:lnTo>
                  <a:lnTo>
                    <a:pt x="1285875" y="1590687"/>
                  </a:lnTo>
                  <a:lnTo>
                    <a:pt x="1193800" y="1574672"/>
                  </a:lnTo>
                  <a:lnTo>
                    <a:pt x="1104264" y="1556689"/>
                  </a:lnTo>
                  <a:lnTo>
                    <a:pt x="1017142" y="1537500"/>
                  </a:lnTo>
                  <a:lnTo>
                    <a:pt x="932179" y="1516684"/>
                  </a:lnTo>
                  <a:lnTo>
                    <a:pt x="850518" y="1494243"/>
                  </a:lnTo>
                  <a:lnTo>
                    <a:pt x="771906" y="1470202"/>
                  </a:lnTo>
                  <a:lnTo>
                    <a:pt x="696087" y="1444942"/>
                  </a:lnTo>
                  <a:lnTo>
                    <a:pt x="623443" y="1418031"/>
                  </a:lnTo>
                  <a:lnTo>
                    <a:pt x="554355" y="1389926"/>
                  </a:lnTo>
                  <a:lnTo>
                    <a:pt x="488314" y="1360932"/>
                  </a:lnTo>
                  <a:lnTo>
                    <a:pt x="426085" y="1330223"/>
                  </a:lnTo>
                  <a:lnTo>
                    <a:pt x="367538" y="1298282"/>
                  </a:lnTo>
                  <a:lnTo>
                    <a:pt x="312419" y="1265046"/>
                  </a:lnTo>
                  <a:lnTo>
                    <a:pt x="261493" y="1230858"/>
                  </a:lnTo>
                  <a:lnTo>
                    <a:pt x="214502" y="1195311"/>
                  </a:lnTo>
                  <a:lnTo>
                    <a:pt x="171831" y="1158798"/>
                  </a:lnTo>
                  <a:lnTo>
                    <a:pt x="133476" y="1121257"/>
                  </a:lnTo>
                  <a:lnTo>
                    <a:pt x="99313" y="1082548"/>
                  </a:lnTo>
                  <a:lnTo>
                    <a:pt x="69976" y="1042301"/>
                  </a:lnTo>
                  <a:lnTo>
                    <a:pt x="45465" y="1001369"/>
                  </a:lnTo>
                  <a:lnTo>
                    <a:pt x="25907" y="959104"/>
                  </a:lnTo>
                  <a:lnTo>
                    <a:pt x="11683" y="915796"/>
                  </a:lnTo>
                  <a:lnTo>
                    <a:pt x="3048" y="871727"/>
                  </a:lnTo>
                  <a:lnTo>
                    <a:pt x="0" y="827023"/>
                  </a:lnTo>
                  <a:lnTo>
                    <a:pt x="3048" y="782065"/>
                  </a:lnTo>
                  <a:lnTo>
                    <a:pt x="11683" y="737996"/>
                  </a:lnTo>
                  <a:lnTo>
                    <a:pt x="25907" y="694943"/>
                  </a:lnTo>
                  <a:lnTo>
                    <a:pt x="45465" y="652779"/>
                  </a:lnTo>
                  <a:lnTo>
                    <a:pt x="69976" y="611377"/>
                  </a:lnTo>
                  <a:lnTo>
                    <a:pt x="99313" y="571626"/>
                  </a:lnTo>
                  <a:lnTo>
                    <a:pt x="133476" y="532510"/>
                  </a:lnTo>
                  <a:lnTo>
                    <a:pt x="171831" y="494919"/>
                  </a:lnTo>
                  <a:lnTo>
                    <a:pt x="214502" y="458469"/>
                  </a:lnTo>
                  <a:lnTo>
                    <a:pt x="261493" y="422909"/>
                  </a:lnTo>
                  <a:lnTo>
                    <a:pt x="312419" y="388746"/>
                  </a:lnTo>
                  <a:lnTo>
                    <a:pt x="367538" y="355472"/>
                  </a:lnTo>
                  <a:lnTo>
                    <a:pt x="426212" y="323850"/>
                  </a:lnTo>
                  <a:lnTo>
                    <a:pt x="488314" y="293243"/>
                  </a:lnTo>
                  <a:lnTo>
                    <a:pt x="554355" y="263906"/>
                  </a:lnTo>
                  <a:lnTo>
                    <a:pt x="623443" y="235712"/>
                  </a:lnTo>
                  <a:lnTo>
                    <a:pt x="696087" y="208787"/>
                  </a:lnTo>
                  <a:lnTo>
                    <a:pt x="771906" y="183514"/>
                  </a:lnTo>
                  <a:lnTo>
                    <a:pt x="850518" y="159512"/>
                  </a:lnTo>
                  <a:lnTo>
                    <a:pt x="932179" y="137032"/>
                  </a:lnTo>
                  <a:lnTo>
                    <a:pt x="1017142" y="116204"/>
                  </a:lnTo>
                  <a:lnTo>
                    <a:pt x="1104264" y="97027"/>
                  </a:lnTo>
                  <a:lnTo>
                    <a:pt x="1193800" y="79120"/>
                  </a:lnTo>
                  <a:lnTo>
                    <a:pt x="1285875" y="63118"/>
                  </a:lnTo>
                  <a:lnTo>
                    <a:pt x="1477010" y="35940"/>
                  </a:lnTo>
                  <a:lnTo>
                    <a:pt x="1675764" y="16382"/>
                  </a:lnTo>
                  <a:lnTo>
                    <a:pt x="1882139" y="3937"/>
                  </a:lnTo>
                  <a:lnTo>
                    <a:pt x="2094357" y="0"/>
                  </a:lnTo>
                  <a:close/>
                </a:path>
              </a:pathLst>
            </a:custGeom>
            <a:ln w="57912">
              <a:solidFill>
                <a:srgbClr val="3737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53671"/>
            <a:ext cx="7200900" cy="622300"/>
          </a:xfrm>
          <a:prstGeom prst="rect">
            <a:avLst/>
          </a:prstGeom>
          <a:solidFill>
            <a:srgbClr val="FFFFCC"/>
          </a:solidFill>
        </p:spPr>
        <p:txBody>
          <a:bodyPr vert="horz" wrap="square" lIns="0" tIns="136525" rIns="0" bIns="0" rtlCol="0">
            <a:spAutoFit/>
          </a:bodyPr>
          <a:lstStyle/>
          <a:p>
            <a:pPr marL="863600">
              <a:lnSpc>
                <a:spcPct val="100000"/>
              </a:lnSpc>
              <a:spcBef>
                <a:spcPts val="1075"/>
              </a:spcBef>
            </a:pPr>
            <a:r>
              <a:rPr sz="2200" spc="-5" dirty="0"/>
              <a:t>6.</a:t>
            </a:r>
            <a:r>
              <a:rPr sz="2200" spc="10" dirty="0"/>
              <a:t> </a:t>
            </a:r>
            <a:r>
              <a:rPr sz="2200" spc="-5" dirty="0"/>
              <a:t>Пілюлі.</a:t>
            </a:r>
            <a:r>
              <a:rPr sz="2200" spc="-10" dirty="0"/>
              <a:t> </a:t>
            </a:r>
            <a:r>
              <a:rPr sz="2200" spc="-5" dirty="0"/>
              <a:t>Характеристика та</a:t>
            </a:r>
            <a:r>
              <a:rPr sz="2200" dirty="0"/>
              <a:t> </a:t>
            </a:r>
            <a:r>
              <a:rPr sz="2200" spc="-5" dirty="0"/>
              <a:t>технологія</a:t>
            </a:r>
            <a:endParaRPr sz="220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90168" y="1158697"/>
            <a:ext cx="7693025" cy="496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entury Gothic"/>
                <a:cs typeface="Century Gothic"/>
              </a:rPr>
              <a:t>Технологічний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процес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приготування </a:t>
            </a:r>
            <a:r>
              <a:rPr sz="1800" dirty="0">
                <a:latin typeface="Century Gothic"/>
                <a:cs typeface="Century Gothic"/>
              </a:rPr>
              <a:t>пілюль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складається</a:t>
            </a:r>
            <a:r>
              <a:rPr sz="1800" dirty="0">
                <a:latin typeface="Century Gothic"/>
                <a:cs typeface="Century Gothic"/>
              </a:rPr>
              <a:t> з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таких</a:t>
            </a:r>
            <a:endParaRPr sz="18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entury Gothic"/>
                <a:cs typeface="Century Gothic"/>
              </a:rPr>
              <a:t>операцій:</a:t>
            </a:r>
            <a:endParaRPr sz="18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buAutoNum type="arabicParenR"/>
              <a:tabLst>
                <a:tab pos="354965" algn="l"/>
                <a:tab pos="355600" algn="l"/>
              </a:tabLst>
            </a:pPr>
            <a:r>
              <a:rPr sz="1800" dirty="0">
                <a:latin typeface="Century Gothic"/>
                <a:cs typeface="Century Gothic"/>
              </a:rPr>
              <a:t>підготовка</a:t>
            </a:r>
            <a:r>
              <a:rPr sz="1800" spc="-5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лікарських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і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допоміжних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речовин;</a:t>
            </a:r>
            <a:endParaRPr sz="1800" dirty="0">
              <a:latin typeface="Century Gothic"/>
              <a:cs typeface="Century Gothic"/>
            </a:endParaRPr>
          </a:p>
          <a:p>
            <a:pPr marL="419100" indent="-407034">
              <a:lnSpc>
                <a:spcPct val="100000"/>
              </a:lnSpc>
              <a:buAutoNum type="arabicParenR"/>
              <a:tabLst>
                <a:tab pos="419100" algn="l"/>
                <a:tab pos="419734" algn="l"/>
              </a:tabLst>
            </a:pPr>
            <a:r>
              <a:rPr sz="1800" spc="-5" dirty="0">
                <a:latin typeface="Century Gothic"/>
                <a:cs typeface="Century Gothic"/>
              </a:rPr>
              <a:t>приготування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пілюльної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маси </a:t>
            </a:r>
            <a:r>
              <a:rPr sz="1800" spc="-5" dirty="0">
                <a:latin typeface="Century Gothic"/>
                <a:cs typeface="Century Gothic"/>
              </a:rPr>
              <a:t>шляхом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змішування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компонентів;</a:t>
            </a:r>
            <a:endParaRPr sz="18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buAutoNum type="arabicParenR"/>
              <a:tabLst>
                <a:tab pos="354965" algn="l"/>
                <a:tab pos="355600" algn="l"/>
              </a:tabLst>
            </a:pPr>
            <a:r>
              <a:rPr sz="1800" spc="-5" dirty="0">
                <a:latin typeface="Century Gothic"/>
                <a:cs typeface="Century Gothic"/>
              </a:rPr>
              <a:t>формування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пілюльного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стрижня;</a:t>
            </a:r>
            <a:endParaRPr sz="18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buAutoNum type="arabicParenR"/>
              <a:tabLst>
                <a:tab pos="354965" algn="l"/>
                <a:tab pos="355600" algn="l"/>
              </a:tabLst>
            </a:pPr>
            <a:r>
              <a:rPr sz="1800" spc="-5" dirty="0">
                <a:latin typeface="Century Gothic"/>
                <a:cs typeface="Century Gothic"/>
              </a:rPr>
              <a:t>розділення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стрижня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на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дози;</a:t>
            </a:r>
            <a:endParaRPr sz="18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buAutoNum type="arabicParenR"/>
              <a:tabLst>
                <a:tab pos="354965" algn="l"/>
                <a:tab pos="355600" algn="l"/>
              </a:tabLst>
            </a:pPr>
            <a:r>
              <a:rPr sz="1800" spc="-5" dirty="0">
                <a:latin typeface="Century Gothic"/>
                <a:cs typeface="Century Gothic"/>
              </a:rPr>
              <a:t>формування пілюль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за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допомогою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пілюльної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машинки;</a:t>
            </a:r>
            <a:endParaRPr sz="18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buAutoNum type="arabicParenR"/>
              <a:tabLst>
                <a:tab pos="354965" algn="l"/>
                <a:tab pos="355600" algn="l"/>
              </a:tabLst>
            </a:pPr>
            <a:r>
              <a:rPr sz="1800" spc="-5" dirty="0">
                <a:latin typeface="Century Gothic"/>
                <a:cs typeface="Century Gothic"/>
              </a:rPr>
              <a:t>обсипання або</a:t>
            </a:r>
            <a:r>
              <a:rPr sz="1800" spc="-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покриття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пілюль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оболонками;</a:t>
            </a:r>
            <a:endParaRPr sz="18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buAutoNum type="arabicParenR"/>
              <a:tabLst>
                <a:tab pos="354965" algn="l"/>
                <a:tab pos="355600" algn="l"/>
              </a:tabLst>
            </a:pPr>
            <a:r>
              <a:rPr sz="1800" spc="-5" dirty="0">
                <a:latin typeface="Century Gothic"/>
                <a:cs typeface="Century Gothic"/>
              </a:rPr>
              <a:t>упаковка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та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оформлення</a:t>
            </a:r>
            <a:r>
              <a:rPr sz="1800" dirty="0">
                <a:latin typeface="Century Gothic"/>
                <a:cs typeface="Century Gothic"/>
              </a:rPr>
              <a:t> до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відпуску.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Century Gothic"/>
              <a:cs typeface="Century Gothic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latin typeface="Century Gothic"/>
                <a:cs typeface="Century Gothic"/>
              </a:rPr>
              <a:t>Пілюлі </a:t>
            </a:r>
            <a:r>
              <a:rPr sz="1800" spc="-10" dirty="0">
                <a:latin typeface="Century Gothic"/>
                <a:cs typeface="Century Gothic"/>
              </a:rPr>
              <a:t>повинні </a:t>
            </a:r>
            <a:r>
              <a:rPr sz="1800" spc="-5" dirty="0">
                <a:latin typeface="Century Gothic"/>
                <a:cs typeface="Century Gothic"/>
              </a:rPr>
              <a:t>мати </a:t>
            </a:r>
            <a:r>
              <a:rPr sz="1800" spc="-10" dirty="0">
                <a:latin typeface="Century Gothic"/>
                <a:cs typeface="Century Gothic"/>
              </a:rPr>
              <a:t>правильну </a:t>
            </a:r>
            <a:r>
              <a:rPr sz="1800" spc="-5" dirty="0">
                <a:latin typeface="Century Gothic"/>
                <a:cs typeface="Century Gothic"/>
              </a:rPr>
              <a:t>кулясту форму, що </a:t>
            </a:r>
            <a:r>
              <a:rPr sz="1800" dirty="0">
                <a:latin typeface="Century Gothic"/>
                <a:cs typeface="Century Gothic"/>
              </a:rPr>
              <a:t>не </a:t>
            </a:r>
            <a:r>
              <a:rPr sz="1800" spc="-5" dirty="0">
                <a:latin typeface="Century Gothic"/>
                <a:cs typeface="Century Gothic"/>
              </a:rPr>
              <a:t>змінюється 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при зберіганні, </a:t>
            </a:r>
            <a:r>
              <a:rPr sz="1800" dirty="0">
                <a:latin typeface="Century Gothic"/>
                <a:cs typeface="Century Gothic"/>
              </a:rPr>
              <a:t>маса </a:t>
            </a:r>
            <a:r>
              <a:rPr sz="1800" spc="-5" dirty="0">
                <a:latin typeface="Century Gothic"/>
                <a:cs typeface="Century Gothic"/>
              </a:rPr>
              <a:t>однієї пілюлі </a:t>
            </a:r>
            <a:r>
              <a:rPr sz="1800" spc="-10" dirty="0">
                <a:latin typeface="Century Gothic"/>
                <a:cs typeface="Century Gothic"/>
              </a:rPr>
              <a:t>повинна знаходитися </a:t>
            </a:r>
            <a:r>
              <a:rPr sz="1800" dirty="0">
                <a:latin typeface="Century Gothic"/>
                <a:cs typeface="Century Gothic"/>
              </a:rPr>
              <a:t>в межах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0,1–0,5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5" dirty="0">
                <a:latin typeface="Century Gothic"/>
                <a:cs typeface="Century Gothic"/>
              </a:rPr>
              <a:t>г,</a:t>
            </a:r>
            <a:r>
              <a:rPr sz="1800" spc="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а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коливання</a:t>
            </a:r>
            <a:r>
              <a:rPr sz="1800" dirty="0">
                <a:latin typeface="Century Gothic"/>
                <a:cs typeface="Century Gothic"/>
              </a:rPr>
              <a:t> в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масі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окремих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пілюль</a:t>
            </a:r>
            <a:r>
              <a:rPr sz="1800" dirty="0">
                <a:latin typeface="Century Gothic"/>
                <a:cs typeface="Century Gothic"/>
              </a:rPr>
              <a:t> не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повинно </a:t>
            </a:r>
            <a:r>
              <a:rPr sz="1800" spc="-5" dirty="0">
                <a:latin typeface="Century Gothic"/>
                <a:cs typeface="Century Gothic"/>
              </a:rPr>
              <a:t> перевищувати </a:t>
            </a:r>
            <a:r>
              <a:rPr sz="1800" dirty="0">
                <a:latin typeface="Century Gothic"/>
                <a:cs typeface="Century Gothic"/>
              </a:rPr>
              <a:t>±5%. </a:t>
            </a:r>
            <a:r>
              <a:rPr sz="1800" spc="5" dirty="0">
                <a:latin typeface="Century Gothic"/>
                <a:cs typeface="Century Gothic"/>
              </a:rPr>
              <a:t>Крім </a:t>
            </a:r>
            <a:r>
              <a:rPr sz="1800" spc="-5" dirty="0">
                <a:latin typeface="Century Gothic"/>
                <a:cs typeface="Century Gothic"/>
              </a:rPr>
              <a:t>того, пілюлі повинні бути однорідними </a:t>
            </a:r>
            <a:r>
              <a:rPr sz="1800" dirty="0">
                <a:latin typeface="Century Gothic"/>
                <a:cs typeface="Century Gothic"/>
              </a:rPr>
              <a:t>в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розрізі,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без</a:t>
            </a:r>
            <a:r>
              <a:rPr sz="1800" spc="-5" dirty="0">
                <a:latin typeface="Century Gothic"/>
                <a:cs typeface="Century Gothic"/>
              </a:rPr>
              <a:t> блискіток</a:t>
            </a:r>
            <a:r>
              <a:rPr sz="1800" dirty="0">
                <a:latin typeface="Century Gothic"/>
                <a:cs typeface="Century Gothic"/>
              </a:rPr>
              <a:t> і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вкраплень;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поверхня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їх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має</a:t>
            </a:r>
            <a:r>
              <a:rPr sz="1800" spc="49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бути </a:t>
            </a:r>
            <a:r>
              <a:rPr sz="1800" spc="-5" dirty="0">
                <a:latin typeface="Century Gothic"/>
                <a:cs typeface="Century Gothic"/>
              </a:rPr>
              <a:t> гладенькою</a:t>
            </a:r>
            <a:r>
              <a:rPr sz="1800" dirty="0">
                <a:latin typeface="Century Gothic"/>
                <a:cs typeface="Century Gothic"/>
              </a:rPr>
              <a:t> і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сухою.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Пілюлі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повинні</a:t>
            </a:r>
            <a:r>
              <a:rPr sz="1800" spc="-5" dirty="0">
                <a:latin typeface="Century Gothic"/>
                <a:cs typeface="Century Gothic"/>
              </a:rPr>
              <a:t> розпадатися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протягом</a:t>
            </a:r>
            <a:r>
              <a:rPr sz="1800" dirty="0">
                <a:latin typeface="Century Gothic"/>
                <a:cs typeface="Century Gothic"/>
              </a:rPr>
              <a:t> не </a:t>
            </a:r>
            <a:r>
              <a:rPr sz="1800" spc="5" dirty="0">
                <a:latin typeface="Century Gothic"/>
                <a:cs typeface="Century Gothic"/>
              </a:rPr>
              <a:t> </a:t>
            </a:r>
            <a:r>
              <a:rPr sz="1800" spc="-5" dirty="0">
                <a:latin typeface="Century Gothic"/>
                <a:cs typeface="Century Gothic"/>
              </a:rPr>
              <a:t>більше однієї години </a:t>
            </a:r>
            <a:r>
              <a:rPr sz="1800" spc="-10" dirty="0">
                <a:latin typeface="Century Gothic"/>
                <a:cs typeface="Century Gothic"/>
              </a:rPr>
              <a:t>(виняток </a:t>
            </a:r>
            <a:r>
              <a:rPr sz="1800" dirty="0">
                <a:latin typeface="Century Gothic"/>
                <a:cs typeface="Century Gothic"/>
              </a:rPr>
              <a:t>– пілюлі, </a:t>
            </a:r>
            <a:r>
              <a:rPr sz="1800" spc="-5" dirty="0">
                <a:latin typeface="Century Gothic"/>
                <a:cs typeface="Century Gothic"/>
              </a:rPr>
              <a:t>вкриті кишково-розчинними </a:t>
            </a:r>
            <a:r>
              <a:rPr sz="180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оболонками).</a:t>
            </a:r>
            <a:endParaRPr sz="18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" y="76201"/>
            <a:ext cx="3657600" cy="2362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200" b="1" dirty="0" smtClean="0"/>
              <a:t>Пілюлі </a:t>
            </a:r>
            <a:r>
              <a:rPr lang="uk-UA" sz="1200" b="1" dirty="0" err="1" smtClean="0"/>
              <a:t>Шерешевського</a:t>
            </a:r>
            <a:r>
              <a:rPr lang="uk-UA" sz="1200" b="1" dirty="0" smtClean="0"/>
              <a:t>.</a:t>
            </a:r>
          </a:p>
          <a:p>
            <a:pPr marL="0" indent="0" algn="just">
              <a:buNone/>
            </a:pPr>
            <a:r>
              <a:rPr lang="ru-RU" sz="1200" dirty="0"/>
              <a:t>До 60-х </a:t>
            </a:r>
            <a:r>
              <a:rPr lang="ru-RU" sz="1200" dirty="0" err="1"/>
              <a:t>рр</a:t>
            </a:r>
            <a:r>
              <a:rPr lang="ru-RU" sz="1200" dirty="0"/>
              <a:t>. </a:t>
            </a:r>
            <a:r>
              <a:rPr lang="ru-RU" sz="1200" dirty="0" err="1"/>
              <a:t>минулого</a:t>
            </a:r>
            <a:r>
              <a:rPr lang="ru-RU" sz="1200" dirty="0"/>
              <a:t> </a:t>
            </a:r>
            <a:r>
              <a:rPr lang="ru-RU" sz="1200" dirty="0" err="1"/>
              <a:t>століття</a:t>
            </a:r>
            <a:r>
              <a:rPr lang="ru-RU" sz="1200" dirty="0"/>
              <a:t> з метою </a:t>
            </a:r>
            <a:r>
              <a:rPr lang="ru-RU" sz="1200" dirty="0" err="1"/>
              <a:t>лікування</a:t>
            </a:r>
            <a:r>
              <a:rPr lang="ru-RU" sz="1200" dirty="0"/>
              <a:t> </a:t>
            </a:r>
            <a:r>
              <a:rPr lang="ru-RU" sz="1200" dirty="0" err="1"/>
              <a:t>дифузного</a:t>
            </a:r>
            <a:r>
              <a:rPr lang="ru-RU" sz="1200" dirty="0"/>
              <a:t> токсичного зобу </a:t>
            </a:r>
            <a:r>
              <a:rPr lang="ru-RU" sz="1200" dirty="0" err="1"/>
              <a:t>використовували</a:t>
            </a:r>
            <a:r>
              <a:rPr lang="ru-RU" sz="1200" dirty="0"/>
              <a:t> </a:t>
            </a:r>
            <a:r>
              <a:rPr lang="ru-RU" sz="1200" dirty="0" err="1"/>
              <a:t>препарати</a:t>
            </a:r>
            <a:r>
              <a:rPr lang="ru-RU" sz="1200" dirty="0"/>
              <a:t> йоду у великих дозах - </a:t>
            </a:r>
            <a:r>
              <a:rPr lang="uk-UA" sz="1200" b="1" dirty="0" smtClean="0"/>
              <a:t>пілюлі</a:t>
            </a:r>
            <a:r>
              <a:rPr lang="ru-RU" sz="1200" dirty="0" smtClean="0"/>
              <a:t> </a:t>
            </a:r>
            <a:r>
              <a:rPr lang="ru-RU" sz="1200" dirty="0" err="1"/>
              <a:t>Шерешевського</a:t>
            </a:r>
            <a:r>
              <a:rPr lang="ru-RU" sz="1200" dirty="0"/>
              <a:t>, </a:t>
            </a:r>
            <a:r>
              <a:rPr lang="ru-RU" sz="1200" dirty="0" err="1" smtClean="0"/>
              <a:t>які</a:t>
            </a:r>
            <a:r>
              <a:rPr lang="ru-RU" sz="1200" dirty="0" smtClean="0"/>
              <a:t> </a:t>
            </a:r>
            <a:r>
              <a:rPr lang="ru-RU" sz="1200" dirty="0" err="1" smtClean="0"/>
              <a:t>мають</a:t>
            </a:r>
            <a:r>
              <a:rPr lang="ru-RU" sz="1200" dirty="0" smtClean="0"/>
              <a:t> </a:t>
            </a:r>
            <a:r>
              <a:rPr lang="ru-RU" sz="1200" dirty="0" err="1"/>
              <a:t>наступний</a:t>
            </a:r>
            <a:r>
              <a:rPr lang="ru-RU" sz="1200" dirty="0"/>
              <a:t> склад: </a:t>
            </a:r>
            <a:endParaRPr lang="uk-UA" sz="1200" b="1" dirty="0" smtClean="0"/>
          </a:p>
          <a:p>
            <a:pPr marL="0" indent="0">
              <a:buNone/>
            </a:pPr>
            <a:r>
              <a:rPr lang="en-US" sz="1200" b="1" dirty="0" err="1" smtClean="0"/>
              <a:t>Rp</a:t>
            </a:r>
            <a:r>
              <a:rPr lang="en-US" sz="1200" b="1" dirty="0"/>
              <a:t>.:</a:t>
            </a:r>
            <a:r>
              <a:rPr lang="en-US" sz="1200" dirty="0"/>
              <a:t>     </a:t>
            </a:r>
            <a:r>
              <a:rPr lang="en-US" sz="1200" dirty="0" err="1"/>
              <a:t>Iodi</a:t>
            </a:r>
            <a:r>
              <a:rPr lang="en-US" sz="1200" dirty="0"/>
              <a:t> 0,01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 err="1"/>
              <a:t>Kalii</a:t>
            </a:r>
            <a:r>
              <a:rPr lang="en-US" sz="1200" dirty="0"/>
              <a:t> </a:t>
            </a:r>
            <a:r>
              <a:rPr lang="en-US" sz="1200" dirty="0" err="1"/>
              <a:t>iodidi</a:t>
            </a:r>
            <a:r>
              <a:rPr lang="en-US" sz="1200" dirty="0"/>
              <a:t>  0,1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 err="1"/>
              <a:t>Extr</a:t>
            </a:r>
            <a:r>
              <a:rPr lang="en-US" sz="1200" dirty="0"/>
              <a:t>. et </a:t>
            </a:r>
            <a:r>
              <a:rPr lang="en-US" sz="1200" dirty="0" err="1"/>
              <a:t>pulv</a:t>
            </a:r>
            <a:r>
              <a:rPr lang="en-US" sz="1200" dirty="0"/>
              <a:t>. rad. </a:t>
            </a:r>
            <a:r>
              <a:rPr lang="en-US" sz="1200" dirty="0" err="1"/>
              <a:t>Glycyrrhizae</a:t>
            </a:r>
            <a:r>
              <a:rPr lang="en-US" sz="1200" dirty="0"/>
              <a:t> </a:t>
            </a:r>
            <a:r>
              <a:rPr lang="en-US" sz="1200" dirty="0" err="1"/>
              <a:t>q.s</a:t>
            </a:r>
            <a:r>
              <a:rPr lang="en-US" sz="1200" dirty="0"/>
              <a:t>.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 err="1"/>
              <a:t>ut</a:t>
            </a:r>
            <a:r>
              <a:rPr lang="en-US" sz="1200" dirty="0"/>
              <a:t> </a:t>
            </a:r>
            <a:r>
              <a:rPr lang="en-US" sz="1200" dirty="0" err="1"/>
              <a:t>fiant</a:t>
            </a:r>
            <a:r>
              <a:rPr lang="en-US" sz="1200" dirty="0"/>
              <a:t> </a:t>
            </a:r>
            <a:r>
              <a:rPr lang="en-US" sz="1200" dirty="0" err="1"/>
              <a:t>pilulae</a:t>
            </a:r>
            <a:r>
              <a:rPr lang="en-US" sz="1200" dirty="0"/>
              <a:t> № 30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i="1" dirty="0"/>
              <a:t>Da. </a:t>
            </a:r>
            <a:r>
              <a:rPr lang="en-US" sz="1200" i="1" dirty="0" err="1" smtClean="0"/>
              <a:t>Signa</a:t>
            </a:r>
            <a:r>
              <a:rPr lang="uk-UA" sz="1200" i="1" dirty="0" smtClean="0"/>
              <a:t> </a:t>
            </a:r>
            <a:r>
              <a:rPr lang="ru-RU" sz="1200" b="1" dirty="0"/>
              <a:t>По 1 </a:t>
            </a:r>
            <a:r>
              <a:rPr lang="ru-RU" sz="1200" b="1" dirty="0" err="1" smtClean="0"/>
              <a:t>пілюлі</a:t>
            </a:r>
            <a:r>
              <a:rPr lang="ru-RU" sz="1200" b="1" dirty="0" smtClean="0"/>
              <a:t> </a:t>
            </a:r>
            <a:r>
              <a:rPr lang="ru-RU" sz="1200" b="1" dirty="0"/>
              <a:t>2 </a:t>
            </a:r>
            <a:r>
              <a:rPr lang="ru-RU" sz="1200" b="1" dirty="0" smtClean="0"/>
              <a:t>рази на </a:t>
            </a:r>
            <a:r>
              <a:rPr lang="ru-RU" sz="1200" b="1" dirty="0"/>
              <a:t>день</a:t>
            </a:r>
            <a:endParaRPr lang="uk-UA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303" y="762000"/>
            <a:ext cx="5356123" cy="24233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7" y="2472814"/>
            <a:ext cx="3613355" cy="40649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302" y="3214867"/>
            <a:ext cx="3839498" cy="18905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02624" y="5034407"/>
            <a:ext cx="51889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b="0" i="0" dirty="0" smtClean="0">
                <a:solidFill>
                  <a:srgbClr val="000000"/>
                </a:solidFill>
                <a:effectLst/>
                <a:latin typeface="Roboto"/>
              </a:rPr>
              <a:t>Технологічний процес приготування пілюль можна розділити на наступні стадії: приготування пілюльних маси (змішування лікарських і допоміжних речовин до отримання пластичної маси); формування пілюльних стержня і розподіл його на дози; формування та обсипання (покриття оболонками) пігулок; упаковка і оформлення до відпуску.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954877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609601"/>
            <a:ext cx="8686800" cy="2743200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bacilli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styli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бужи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cereoli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bougie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зонд)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тверді ЛП для місцевого застосування 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формі циліндра 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загостреним кінцем, призначені для введення 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фістульні ходи,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канал шийки матки, слуховий прохід тощо для надання дезінфекційної, в’яжучої, знеболювальної дії. Складаються 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або більше АФІ, які розчинені чи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дисперговані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придатній основі, що розчиняється або розплавляється при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 тіла.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 межах 0,5–1,0 г. При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прописуванні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паличок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 см)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 см).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основах методом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викочування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желатино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гліцериновій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методом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виливання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7038" y="76200"/>
            <a:ext cx="8659761" cy="476412"/>
          </a:xfrm>
          <a:prstGeom prst="rect">
            <a:avLst/>
          </a:prstGeom>
          <a:solidFill>
            <a:srgbClr val="FFFFCC"/>
          </a:solidFill>
        </p:spPr>
        <p:txBody>
          <a:bodyPr vert="horz" wrap="square" lIns="0" tIns="136525" rIns="0" bIns="0" rtlCol="0">
            <a:spAutoFit/>
          </a:bodyPr>
          <a:lstStyle/>
          <a:p>
            <a:pPr marL="863600">
              <a:lnSpc>
                <a:spcPct val="100000"/>
              </a:lnSpc>
              <a:spcBef>
                <a:spcPts val="1075"/>
              </a:spcBef>
            </a:pPr>
            <a:r>
              <a:rPr lang="uk-UA" sz="2200" spc="-5" dirty="0" smtClean="0"/>
              <a:t>8</a:t>
            </a:r>
            <a:r>
              <a:rPr sz="2200" spc="-5" dirty="0" smtClean="0"/>
              <a:t>.</a:t>
            </a:r>
            <a:r>
              <a:rPr sz="2200" spc="10" dirty="0" smtClean="0"/>
              <a:t> </a:t>
            </a:r>
            <a:r>
              <a:rPr sz="2200" spc="-5" dirty="0" smtClean="0"/>
              <a:t>П</a:t>
            </a:r>
            <a:r>
              <a:rPr lang="uk-UA" sz="2200" spc="-5" dirty="0" err="1" smtClean="0"/>
              <a:t>алички</a:t>
            </a:r>
            <a:r>
              <a:rPr sz="2200" spc="-5" dirty="0" smtClean="0"/>
              <a:t>.</a:t>
            </a:r>
            <a:r>
              <a:rPr sz="2200" spc="-10" dirty="0" smtClean="0"/>
              <a:t> </a:t>
            </a:r>
            <a:r>
              <a:rPr sz="2200" spc="-5" dirty="0"/>
              <a:t>Характеристика та</a:t>
            </a:r>
            <a:r>
              <a:rPr sz="2200" dirty="0"/>
              <a:t> </a:t>
            </a:r>
            <a:r>
              <a:rPr sz="2200" spc="-5" dirty="0"/>
              <a:t>технологія</a:t>
            </a:r>
            <a:endParaRPr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200400"/>
            <a:ext cx="4800600" cy="2971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29199" y="3183194"/>
            <a:ext cx="3996813" cy="281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Палички уретральні та для введення в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рани мають бути стерильними (виготовляють із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використанням матеріалів і методів, які забезпечують стерильність, запобігають забрудненню лікарських препаратів і росту мікроорганізмів).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пластичних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жирових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основах методом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викачування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виливання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пресування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 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ветеринарній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внутрішньоматкові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палички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 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піни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 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 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фізіологічними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рідинами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object 5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0" y="2974921"/>
            <a:ext cx="956187" cy="120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74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4880" y="691895"/>
            <a:ext cx="7272655" cy="620395"/>
          </a:xfrm>
          <a:custGeom>
            <a:avLst/>
            <a:gdLst/>
            <a:ahLst/>
            <a:cxnLst/>
            <a:rect l="l" t="t" r="r" b="b"/>
            <a:pathLst>
              <a:path w="7272655" h="620394">
                <a:moveTo>
                  <a:pt x="7272528" y="0"/>
                </a:moveTo>
                <a:lnTo>
                  <a:pt x="0" y="0"/>
                </a:lnTo>
                <a:lnTo>
                  <a:pt x="0" y="620267"/>
                </a:lnTo>
                <a:lnTo>
                  <a:pt x="7272528" y="620267"/>
                </a:lnTo>
                <a:lnTo>
                  <a:pt x="7272528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4880" y="691895"/>
            <a:ext cx="7272655" cy="551432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57450">
              <a:lnSpc>
                <a:spcPct val="100000"/>
              </a:lnSpc>
              <a:spcBef>
                <a:spcPts val="459"/>
              </a:spcBef>
            </a:pPr>
            <a:r>
              <a:rPr lang="ru-RU" sz="3200" spc="-5" dirty="0" smtClean="0"/>
              <a:t>8</a:t>
            </a:r>
            <a:r>
              <a:rPr sz="3200" spc="-5" dirty="0" smtClean="0"/>
              <a:t>.</a:t>
            </a:r>
            <a:r>
              <a:rPr sz="3200" spc="-40" dirty="0" smtClean="0"/>
              <a:t> </a:t>
            </a:r>
            <a:r>
              <a:rPr sz="3200" dirty="0"/>
              <a:t>Висновки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017219" y="1583182"/>
            <a:ext cx="726059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8255" indent="-6102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621665" algn="l"/>
                <a:tab pos="622935" algn="l"/>
                <a:tab pos="2353310" algn="l"/>
                <a:tab pos="4878070" algn="l"/>
                <a:tab pos="6946265" algn="l"/>
              </a:tabLst>
            </a:pPr>
            <a:r>
              <a:rPr sz="2400" spc="-5" dirty="0">
                <a:latin typeface="Arial"/>
                <a:cs typeface="Arial"/>
              </a:rPr>
              <a:t>Н</a:t>
            </a:r>
            <a:r>
              <a:rPr sz="2400" spc="-10" dirty="0">
                <a:latin typeface="Arial"/>
                <a:cs typeface="Arial"/>
              </a:rPr>
              <a:t>а</a:t>
            </a:r>
            <a:r>
              <a:rPr sz="2400" spc="-30" dirty="0">
                <a:latin typeface="Arial"/>
                <a:cs typeface="Arial"/>
              </a:rPr>
              <a:t>в</a:t>
            </a:r>
            <a:r>
              <a:rPr sz="2400" spc="-55" dirty="0">
                <a:latin typeface="Arial"/>
                <a:cs typeface="Arial"/>
              </a:rPr>
              <a:t>е</a:t>
            </a:r>
            <a:r>
              <a:rPr sz="2400" spc="-5" dirty="0">
                <a:latin typeface="Arial"/>
                <a:cs typeface="Arial"/>
              </a:rPr>
              <a:t>д</a:t>
            </a:r>
            <a:r>
              <a:rPr sz="2400" spc="10" dirty="0">
                <a:latin typeface="Arial"/>
                <a:cs typeface="Arial"/>
              </a:rPr>
              <a:t>е</a:t>
            </a:r>
            <a:r>
              <a:rPr sz="2400" spc="-5" dirty="0">
                <a:latin typeface="Arial"/>
                <a:cs typeface="Arial"/>
              </a:rPr>
              <a:t>н</a:t>
            </a:r>
            <a:r>
              <a:rPr sz="2400" dirty="0">
                <a:latin typeface="Arial"/>
                <a:cs typeface="Arial"/>
              </a:rPr>
              <a:t>о	</a:t>
            </a:r>
            <a:r>
              <a:rPr sz="2400" spc="-40" dirty="0">
                <a:latin typeface="Arial"/>
                <a:cs typeface="Arial"/>
              </a:rPr>
              <a:t>х</a:t>
            </a:r>
            <a:r>
              <a:rPr sz="2400" spc="-5" dirty="0">
                <a:latin typeface="Arial"/>
                <a:cs typeface="Arial"/>
              </a:rPr>
              <a:t>ар</a:t>
            </a:r>
            <a:r>
              <a:rPr sz="2400" spc="-10" dirty="0">
                <a:latin typeface="Arial"/>
                <a:cs typeface="Arial"/>
              </a:rPr>
              <a:t>а</a:t>
            </a:r>
            <a:r>
              <a:rPr sz="2400" spc="25" dirty="0">
                <a:latin typeface="Arial"/>
                <a:cs typeface="Arial"/>
              </a:rPr>
              <a:t>к</a:t>
            </a:r>
            <a:r>
              <a:rPr sz="2400" spc="-20" dirty="0">
                <a:latin typeface="Arial"/>
                <a:cs typeface="Arial"/>
              </a:rPr>
              <a:t>т</a:t>
            </a:r>
            <a:r>
              <a:rPr sz="2400" spc="5" dirty="0">
                <a:latin typeface="Arial"/>
                <a:cs typeface="Arial"/>
              </a:rPr>
              <a:t>е</a:t>
            </a:r>
            <a:r>
              <a:rPr sz="2400" spc="-5" dirty="0">
                <a:latin typeface="Arial"/>
                <a:cs typeface="Arial"/>
              </a:rPr>
              <a:t>рист</a:t>
            </a:r>
            <a:r>
              <a:rPr sz="2400" dirty="0">
                <a:latin typeface="Arial"/>
                <a:cs typeface="Arial"/>
              </a:rPr>
              <a:t>и</a:t>
            </a:r>
            <a:r>
              <a:rPr sz="2400" spc="25" dirty="0">
                <a:latin typeface="Arial"/>
                <a:cs typeface="Arial"/>
              </a:rPr>
              <a:t>к</a:t>
            </a:r>
            <a:r>
              <a:rPr sz="2400" dirty="0">
                <a:latin typeface="Arial"/>
                <a:cs typeface="Arial"/>
              </a:rPr>
              <a:t>у	суп</a:t>
            </a:r>
            <a:r>
              <a:rPr sz="2400" spc="-35" dirty="0">
                <a:latin typeface="Arial"/>
                <a:cs typeface="Arial"/>
              </a:rPr>
              <a:t>о</a:t>
            </a:r>
            <a:r>
              <a:rPr sz="2400" spc="-5" dirty="0">
                <a:latin typeface="Arial"/>
                <a:cs typeface="Arial"/>
              </a:rPr>
              <a:t>з</a:t>
            </a:r>
            <a:r>
              <a:rPr sz="2400" dirty="0">
                <a:latin typeface="Arial"/>
                <a:cs typeface="Arial"/>
              </a:rPr>
              <a:t>и</a:t>
            </a:r>
            <a:r>
              <a:rPr sz="2400" spc="-20" dirty="0">
                <a:latin typeface="Arial"/>
                <a:cs typeface="Arial"/>
              </a:rPr>
              <a:t>т</a:t>
            </a:r>
            <a:r>
              <a:rPr sz="2400" spc="-5" dirty="0">
                <a:latin typeface="Arial"/>
                <a:cs typeface="Arial"/>
              </a:rPr>
              <a:t>орі</a:t>
            </a:r>
            <a:r>
              <a:rPr sz="2400" spc="-20" dirty="0">
                <a:latin typeface="Arial"/>
                <a:cs typeface="Arial"/>
              </a:rPr>
              <a:t>ї</a:t>
            </a:r>
            <a:r>
              <a:rPr sz="2400" dirty="0">
                <a:latin typeface="Arial"/>
                <a:cs typeface="Arial"/>
              </a:rPr>
              <a:t>в	</a:t>
            </a:r>
            <a:r>
              <a:rPr sz="2400" spc="-5" dirty="0">
                <a:latin typeface="Arial"/>
                <a:cs typeface="Arial"/>
              </a:rPr>
              <a:t>як  </a:t>
            </a:r>
            <a:r>
              <a:rPr sz="2400" dirty="0">
                <a:latin typeface="Arial"/>
                <a:cs typeface="Arial"/>
              </a:rPr>
              <a:t>лікарської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форми.</a:t>
            </a:r>
          </a:p>
          <a:p>
            <a:pPr marL="622300" indent="-610235">
              <a:lnSpc>
                <a:spcPct val="100000"/>
              </a:lnSpc>
              <a:buAutoNum type="arabicPeriod"/>
              <a:tabLst>
                <a:tab pos="621665" algn="l"/>
                <a:tab pos="622935" algn="l"/>
              </a:tabLst>
            </a:pPr>
            <a:r>
              <a:rPr sz="2400" spc="-10" dirty="0">
                <a:latin typeface="Arial"/>
                <a:cs typeface="Arial"/>
              </a:rPr>
              <a:t>Приведено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класифікацію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супозиторних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основ.</a:t>
            </a:r>
            <a:endParaRPr sz="2400" dirty="0">
              <a:latin typeface="Arial"/>
              <a:cs typeface="Arial"/>
            </a:endParaRPr>
          </a:p>
          <a:p>
            <a:pPr marL="622300" marR="6350" indent="-610235">
              <a:lnSpc>
                <a:spcPct val="100000"/>
              </a:lnSpc>
              <a:buAutoNum type="arabicPeriod"/>
              <a:tabLst>
                <a:tab pos="621665" algn="l"/>
                <a:tab pos="622935" algn="l"/>
                <a:tab pos="2557780" algn="l"/>
                <a:tab pos="4208145" algn="l"/>
                <a:tab pos="5848350" algn="l"/>
              </a:tabLst>
            </a:pPr>
            <a:r>
              <a:rPr sz="2400" dirty="0">
                <a:latin typeface="Arial"/>
                <a:cs typeface="Arial"/>
              </a:rPr>
              <a:t>Осві</a:t>
            </a:r>
            <a:r>
              <a:rPr sz="2400" spc="-50" dirty="0">
                <a:latin typeface="Arial"/>
                <a:cs typeface="Arial"/>
              </a:rPr>
              <a:t>т</a:t>
            </a:r>
            <a:r>
              <a:rPr sz="2400" spc="-5" dirty="0">
                <a:latin typeface="Arial"/>
                <a:cs typeface="Arial"/>
              </a:rPr>
              <a:t>лен</a:t>
            </a:r>
            <a:r>
              <a:rPr sz="2400" dirty="0">
                <a:latin typeface="Arial"/>
                <a:cs typeface="Arial"/>
              </a:rPr>
              <a:t>о	</a:t>
            </a:r>
            <a:r>
              <a:rPr sz="2400" spc="-5" dirty="0">
                <a:latin typeface="Arial"/>
                <a:cs typeface="Arial"/>
              </a:rPr>
              <a:t>за</a:t>
            </a:r>
            <a:r>
              <a:rPr sz="2400" spc="-50" dirty="0">
                <a:latin typeface="Arial"/>
                <a:cs typeface="Arial"/>
              </a:rPr>
              <a:t>г</a:t>
            </a:r>
            <a:r>
              <a:rPr sz="2400" spc="-5" dirty="0">
                <a:latin typeface="Arial"/>
                <a:cs typeface="Arial"/>
              </a:rPr>
              <a:t>ал</a:t>
            </a:r>
            <a:r>
              <a:rPr sz="2400" spc="-15" dirty="0">
                <a:latin typeface="Arial"/>
                <a:cs typeface="Arial"/>
              </a:rPr>
              <a:t>ь</a:t>
            </a:r>
            <a:r>
              <a:rPr sz="2400" spc="-5" dirty="0">
                <a:latin typeface="Arial"/>
                <a:cs typeface="Arial"/>
              </a:rPr>
              <a:t>н</a:t>
            </a:r>
            <a:r>
              <a:rPr sz="2400" dirty="0">
                <a:latin typeface="Arial"/>
                <a:cs typeface="Arial"/>
              </a:rPr>
              <a:t>і	пи</a:t>
            </a:r>
            <a:r>
              <a:rPr sz="2400" spc="-25" dirty="0">
                <a:latin typeface="Arial"/>
                <a:cs typeface="Arial"/>
              </a:rPr>
              <a:t>т</a:t>
            </a:r>
            <a:r>
              <a:rPr sz="2400" spc="-5" dirty="0">
                <a:latin typeface="Arial"/>
                <a:cs typeface="Arial"/>
              </a:rPr>
              <a:t>анн</a:t>
            </a:r>
            <a:r>
              <a:rPr sz="2400" dirty="0">
                <a:latin typeface="Arial"/>
                <a:cs typeface="Arial"/>
              </a:rPr>
              <a:t>я	</a:t>
            </a:r>
            <a:r>
              <a:rPr sz="2400" spc="-20" dirty="0">
                <a:latin typeface="Arial"/>
                <a:cs typeface="Arial"/>
              </a:rPr>
              <a:t>т</a:t>
            </a:r>
            <a:r>
              <a:rPr sz="2400" spc="-55" dirty="0">
                <a:latin typeface="Arial"/>
                <a:cs typeface="Arial"/>
              </a:rPr>
              <a:t>е</a:t>
            </a:r>
            <a:r>
              <a:rPr sz="2400" spc="-15" dirty="0">
                <a:latin typeface="Arial"/>
                <a:cs typeface="Arial"/>
              </a:rPr>
              <a:t>х</a:t>
            </a:r>
            <a:r>
              <a:rPr sz="2400" dirty="0">
                <a:latin typeface="Arial"/>
                <a:cs typeface="Arial"/>
              </a:rPr>
              <a:t>н</a:t>
            </a:r>
            <a:r>
              <a:rPr sz="2400" spc="-55" dirty="0">
                <a:latin typeface="Arial"/>
                <a:cs typeface="Arial"/>
              </a:rPr>
              <a:t>о</a:t>
            </a:r>
            <a:r>
              <a:rPr sz="2400" spc="25" dirty="0">
                <a:latin typeface="Arial"/>
                <a:cs typeface="Arial"/>
              </a:rPr>
              <a:t>л</a:t>
            </a:r>
            <a:r>
              <a:rPr sz="2400" spc="-5" dirty="0">
                <a:latin typeface="Arial"/>
                <a:cs typeface="Arial"/>
              </a:rPr>
              <a:t>огії  </a:t>
            </a:r>
            <a:r>
              <a:rPr sz="2400" spc="-10" dirty="0">
                <a:latin typeface="Arial"/>
                <a:cs typeface="Arial"/>
              </a:rPr>
              <a:t>супозиторіїв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в </a:t>
            </a:r>
            <a:r>
              <a:rPr sz="2400" spc="-10" dirty="0">
                <a:latin typeface="Arial"/>
                <a:cs typeface="Arial"/>
              </a:rPr>
              <a:t>умовах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аптек.</a:t>
            </a:r>
            <a:endParaRPr sz="2400" dirty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buAutoNum type="arabicPeriod"/>
              <a:tabLst>
                <a:tab pos="621665" algn="l"/>
                <a:tab pos="622935" algn="l"/>
                <a:tab pos="2165985" algn="l"/>
                <a:tab pos="3895725" algn="l"/>
                <a:tab pos="5438775" algn="l"/>
                <a:tab pos="5891530" algn="l"/>
              </a:tabLst>
            </a:pPr>
            <a:r>
              <a:rPr sz="2400" spc="-5" dirty="0">
                <a:latin typeface="Arial"/>
                <a:cs typeface="Arial"/>
              </a:rPr>
              <a:t>Н</a:t>
            </a:r>
            <a:r>
              <a:rPr sz="2400" spc="-10" dirty="0">
                <a:latin typeface="Arial"/>
                <a:cs typeface="Arial"/>
              </a:rPr>
              <a:t>а</a:t>
            </a:r>
            <a:r>
              <a:rPr sz="2400" spc="-30" dirty="0">
                <a:latin typeface="Arial"/>
                <a:cs typeface="Arial"/>
              </a:rPr>
              <a:t>в</a:t>
            </a:r>
            <a:r>
              <a:rPr sz="2400" spc="-55" dirty="0">
                <a:latin typeface="Arial"/>
                <a:cs typeface="Arial"/>
              </a:rPr>
              <a:t>е</a:t>
            </a:r>
            <a:r>
              <a:rPr sz="2400" spc="-5" dirty="0">
                <a:latin typeface="Arial"/>
                <a:cs typeface="Arial"/>
              </a:rPr>
              <a:t>д</a:t>
            </a:r>
            <a:r>
              <a:rPr sz="2400" spc="5" dirty="0">
                <a:latin typeface="Arial"/>
                <a:cs typeface="Arial"/>
              </a:rPr>
              <a:t>е</a:t>
            </a:r>
            <a:r>
              <a:rPr sz="2400" spc="-5" dirty="0">
                <a:latin typeface="Arial"/>
                <a:cs typeface="Arial"/>
              </a:rPr>
              <a:t>н</a:t>
            </a:r>
            <a:r>
              <a:rPr sz="2400" dirty="0">
                <a:latin typeface="Arial"/>
                <a:cs typeface="Arial"/>
              </a:rPr>
              <a:t>о	</a:t>
            </a:r>
            <a:r>
              <a:rPr sz="2400" spc="-110" dirty="0">
                <a:latin typeface="Arial"/>
                <a:cs typeface="Arial"/>
              </a:rPr>
              <a:t>б</a:t>
            </a:r>
            <a:r>
              <a:rPr sz="2400" spc="20" dirty="0">
                <a:latin typeface="Arial"/>
                <a:cs typeface="Arial"/>
              </a:rPr>
              <a:t>л</a:t>
            </a:r>
            <a:r>
              <a:rPr sz="2400" spc="-5" dirty="0">
                <a:latin typeface="Arial"/>
                <a:cs typeface="Arial"/>
              </a:rPr>
              <a:t>о</a:t>
            </a:r>
            <a:r>
              <a:rPr sz="2400" spc="5" dirty="0">
                <a:latin typeface="Arial"/>
                <a:cs typeface="Arial"/>
              </a:rPr>
              <a:t>к-</a:t>
            </a:r>
            <a:r>
              <a:rPr sz="2400" dirty="0">
                <a:latin typeface="Arial"/>
                <a:cs typeface="Arial"/>
              </a:rPr>
              <a:t>с</a:t>
            </a:r>
            <a:r>
              <a:rPr sz="2400" spc="-40" dirty="0">
                <a:latin typeface="Arial"/>
                <a:cs typeface="Arial"/>
              </a:rPr>
              <a:t>х</a:t>
            </a:r>
            <a:r>
              <a:rPr sz="2400" spc="-5" dirty="0">
                <a:latin typeface="Arial"/>
                <a:cs typeface="Arial"/>
              </a:rPr>
              <a:t>е</a:t>
            </a:r>
            <a:r>
              <a:rPr sz="2400" spc="20" dirty="0">
                <a:latin typeface="Arial"/>
                <a:cs typeface="Arial"/>
              </a:rPr>
              <a:t>м</a:t>
            </a:r>
            <a:r>
              <a:rPr sz="2400" dirty="0">
                <a:latin typeface="Arial"/>
                <a:cs typeface="Arial"/>
              </a:rPr>
              <a:t>у	</a:t>
            </a:r>
            <a:r>
              <a:rPr sz="2400" spc="-20" dirty="0">
                <a:latin typeface="Arial"/>
                <a:cs typeface="Arial"/>
              </a:rPr>
              <a:t>т</a:t>
            </a:r>
            <a:r>
              <a:rPr sz="2400" spc="-55" dirty="0">
                <a:latin typeface="Arial"/>
                <a:cs typeface="Arial"/>
              </a:rPr>
              <a:t>е</a:t>
            </a:r>
            <a:r>
              <a:rPr sz="2400" spc="-15" dirty="0">
                <a:latin typeface="Arial"/>
                <a:cs typeface="Arial"/>
              </a:rPr>
              <a:t>х</a:t>
            </a:r>
            <a:r>
              <a:rPr sz="2400" spc="-5" dirty="0">
                <a:latin typeface="Arial"/>
                <a:cs typeface="Arial"/>
              </a:rPr>
              <a:t>н</a:t>
            </a:r>
            <a:r>
              <a:rPr sz="2400" spc="-60" dirty="0">
                <a:latin typeface="Arial"/>
                <a:cs typeface="Arial"/>
              </a:rPr>
              <a:t>о</a:t>
            </a:r>
            <a:r>
              <a:rPr sz="2400" spc="20" dirty="0">
                <a:latin typeface="Arial"/>
                <a:cs typeface="Arial"/>
              </a:rPr>
              <a:t>л</a:t>
            </a:r>
            <a:r>
              <a:rPr sz="2400" spc="-5" dirty="0">
                <a:latin typeface="Arial"/>
                <a:cs typeface="Arial"/>
              </a:rPr>
              <a:t>о</a:t>
            </a:r>
            <a:r>
              <a:rPr sz="2400" dirty="0">
                <a:latin typeface="Arial"/>
                <a:cs typeface="Arial"/>
              </a:rPr>
              <a:t>г</a:t>
            </a:r>
            <a:r>
              <a:rPr sz="2400" spc="-5" dirty="0">
                <a:latin typeface="Arial"/>
                <a:cs typeface="Arial"/>
              </a:rPr>
              <a:t>і</a:t>
            </a:r>
            <a:r>
              <a:rPr sz="2400" dirty="0">
                <a:latin typeface="Arial"/>
                <a:cs typeface="Arial"/>
              </a:rPr>
              <a:t>ї	</a:t>
            </a:r>
            <a:r>
              <a:rPr sz="2400" spc="-25" dirty="0">
                <a:latin typeface="Arial"/>
                <a:cs typeface="Arial"/>
              </a:rPr>
              <a:t>т</a:t>
            </a:r>
            <a:r>
              <a:rPr sz="2400" dirty="0">
                <a:latin typeface="Arial"/>
                <a:cs typeface="Arial"/>
              </a:rPr>
              <a:t>а	</a:t>
            </a:r>
            <a:r>
              <a:rPr sz="2400" spc="25" dirty="0">
                <a:latin typeface="Arial"/>
                <a:cs typeface="Arial"/>
              </a:rPr>
              <a:t>к</a:t>
            </a:r>
            <a:r>
              <a:rPr sz="2400" spc="-5" dirty="0">
                <a:latin typeface="Arial"/>
                <a:cs typeface="Arial"/>
              </a:rPr>
              <a:t>о</a:t>
            </a:r>
            <a:r>
              <a:rPr sz="2400" spc="-10" dirty="0">
                <a:latin typeface="Arial"/>
                <a:cs typeface="Arial"/>
              </a:rPr>
              <a:t>н</a:t>
            </a:r>
            <a:r>
              <a:rPr sz="2400" dirty="0">
                <a:latin typeface="Arial"/>
                <a:cs typeface="Arial"/>
              </a:rPr>
              <a:t>т</a:t>
            </a:r>
            <a:r>
              <a:rPr sz="2400" spc="5" dirty="0">
                <a:latin typeface="Arial"/>
                <a:cs typeface="Arial"/>
              </a:rPr>
              <a:t>р</a:t>
            </a:r>
            <a:r>
              <a:rPr sz="2400" spc="-55" dirty="0">
                <a:latin typeface="Arial"/>
                <a:cs typeface="Arial"/>
              </a:rPr>
              <a:t>о</a:t>
            </a:r>
            <a:r>
              <a:rPr sz="2400" spc="-5" dirty="0">
                <a:latin typeface="Arial"/>
                <a:cs typeface="Arial"/>
              </a:rPr>
              <a:t>лю</a:t>
            </a:r>
            <a:endParaRPr sz="2400" dirty="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якості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супозиторіїв.</a:t>
            </a:r>
            <a:endParaRPr sz="2400" dirty="0">
              <a:latin typeface="Arial"/>
              <a:cs typeface="Arial"/>
            </a:endParaRPr>
          </a:p>
          <a:p>
            <a:pPr marL="622300" marR="6985" indent="-610235">
              <a:lnSpc>
                <a:spcPct val="100000"/>
              </a:lnSpc>
              <a:buAutoNum type="arabicPeriod" startAt="5"/>
              <a:tabLst>
                <a:tab pos="621665" algn="l"/>
                <a:tab pos="622935" algn="l"/>
                <a:tab pos="3461385" algn="l"/>
                <a:tab pos="5348605" algn="l"/>
              </a:tabLst>
            </a:pPr>
            <a:r>
              <a:rPr sz="2400" spc="-20" dirty="0">
                <a:latin typeface="Arial"/>
                <a:cs typeface="Arial"/>
              </a:rPr>
              <a:t>О</a:t>
            </a:r>
            <a:r>
              <a:rPr sz="2400" spc="-40" dirty="0">
                <a:latin typeface="Arial"/>
                <a:cs typeface="Arial"/>
              </a:rPr>
              <a:t>х</a:t>
            </a:r>
            <a:r>
              <a:rPr sz="2400" spc="-5" dirty="0">
                <a:latin typeface="Arial"/>
                <a:cs typeface="Arial"/>
              </a:rPr>
              <a:t>ар</a:t>
            </a:r>
            <a:r>
              <a:rPr sz="2400" spc="-10" dirty="0">
                <a:latin typeface="Arial"/>
                <a:cs typeface="Arial"/>
              </a:rPr>
              <a:t>а</a:t>
            </a:r>
            <a:r>
              <a:rPr sz="2400" spc="25" dirty="0">
                <a:latin typeface="Arial"/>
                <a:cs typeface="Arial"/>
              </a:rPr>
              <a:t>к</a:t>
            </a:r>
            <a:r>
              <a:rPr sz="2400" spc="-20" dirty="0">
                <a:latin typeface="Arial"/>
                <a:cs typeface="Arial"/>
              </a:rPr>
              <a:t>т</a:t>
            </a:r>
            <a:r>
              <a:rPr sz="2400" spc="-5" dirty="0">
                <a:latin typeface="Arial"/>
                <a:cs typeface="Arial"/>
              </a:rPr>
              <a:t>е</a:t>
            </a:r>
            <a:r>
              <a:rPr sz="2400" dirty="0">
                <a:latin typeface="Arial"/>
                <a:cs typeface="Arial"/>
              </a:rPr>
              <a:t>ри</a:t>
            </a:r>
            <a:r>
              <a:rPr sz="2400" spc="-20" dirty="0">
                <a:latin typeface="Arial"/>
                <a:cs typeface="Arial"/>
              </a:rPr>
              <a:t>з</a:t>
            </a:r>
            <a:r>
              <a:rPr sz="2400" spc="-5" dirty="0">
                <a:latin typeface="Arial"/>
                <a:cs typeface="Arial"/>
              </a:rPr>
              <a:t>о</a:t>
            </a:r>
            <a:r>
              <a:rPr sz="2400" spc="-30" dirty="0">
                <a:latin typeface="Arial"/>
                <a:cs typeface="Arial"/>
              </a:rPr>
              <a:t>в</a:t>
            </a:r>
            <a:r>
              <a:rPr sz="2400" spc="-5" dirty="0">
                <a:latin typeface="Arial"/>
                <a:cs typeface="Arial"/>
              </a:rPr>
              <a:t>а</a:t>
            </a:r>
            <a:r>
              <a:rPr sz="2400" spc="-10" dirty="0">
                <a:latin typeface="Arial"/>
                <a:cs typeface="Arial"/>
              </a:rPr>
              <a:t>н</a:t>
            </a:r>
            <a:r>
              <a:rPr sz="2400" dirty="0">
                <a:latin typeface="Arial"/>
                <a:cs typeface="Arial"/>
              </a:rPr>
              <a:t>о	</a:t>
            </a:r>
            <a:r>
              <a:rPr sz="2400" spc="5" dirty="0">
                <a:latin typeface="Arial"/>
                <a:cs typeface="Arial"/>
              </a:rPr>
              <a:t>о</a:t>
            </a:r>
            <a:r>
              <a:rPr sz="2400" spc="20" dirty="0">
                <a:latin typeface="Arial"/>
                <a:cs typeface="Arial"/>
              </a:rPr>
              <a:t>с</a:t>
            </a:r>
            <a:r>
              <a:rPr sz="2400" spc="-5" dirty="0">
                <a:latin typeface="Arial"/>
                <a:cs typeface="Arial"/>
              </a:rPr>
              <a:t>о</a:t>
            </a:r>
            <a:r>
              <a:rPr sz="2400" spc="-110" dirty="0">
                <a:latin typeface="Arial"/>
                <a:cs typeface="Arial"/>
              </a:rPr>
              <a:t>б</a:t>
            </a:r>
            <a:r>
              <a:rPr sz="2400" spc="-5" dirty="0">
                <a:latin typeface="Arial"/>
                <a:cs typeface="Arial"/>
              </a:rPr>
              <a:t>л</a:t>
            </a:r>
            <a:r>
              <a:rPr sz="2400" dirty="0">
                <a:latin typeface="Arial"/>
                <a:cs typeface="Arial"/>
              </a:rPr>
              <a:t>и</a:t>
            </a:r>
            <a:r>
              <a:rPr sz="2400" spc="-30" dirty="0">
                <a:latin typeface="Arial"/>
                <a:cs typeface="Arial"/>
              </a:rPr>
              <a:t>в</a:t>
            </a:r>
            <a:r>
              <a:rPr sz="2400" spc="-5" dirty="0">
                <a:latin typeface="Arial"/>
                <a:cs typeface="Arial"/>
              </a:rPr>
              <a:t>ост</a:t>
            </a:r>
            <a:r>
              <a:rPr sz="2400" dirty="0">
                <a:latin typeface="Arial"/>
                <a:cs typeface="Arial"/>
              </a:rPr>
              <a:t>і	п</a:t>
            </a:r>
            <a:r>
              <a:rPr sz="2400" spc="-10" dirty="0">
                <a:latin typeface="Arial"/>
                <a:cs typeface="Arial"/>
              </a:rPr>
              <a:t>р</a:t>
            </a:r>
            <a:r>
              <a:rPr sz="2400" dirty="0">
                <a:latin typeface="Arial"/>
                <a:cs typeface="Arial"/>
              </a:rPr>
              <a:t>и</a:t>
            </a:r>
            <a:r>
              <a:rPr sz="2400" spc="-45" dirty="0">
                <a:latin typeface="Arial"/>
                <a:cs typeface="Arial"/>
              </a:rPr>
              <a:t>г</a:t>
            </a:r>
            <a:r>
              <a:rPr sz="2400" spc="-55" dirty="0">
                <a:latin typeface="Arial"/>
                <a:cs typeface="Arial"/>
              </a:rPr>
              <a:t>о</a:t>
            </a:r>
            <a:r>
              <a:rPr sz="2400" spc="25" dirty="0">
                <a:latin typeface="Arial"/>
                <a:cs typeface="Arial"/>
              </a:rPr>
              <a:t>т</a:t>
            </a:r>
            <a:r>
              <a:rPr sz="2400" dirty="0">
                <a:latin typeface="Arial"/>
                <a:cs typeface="Arial"/>
              </a:rPr>
              <a:t>у</a:t>
            </a:r>
            <a:r>
              <a:rPr sz="2400" spc="-40" dirty="0">
                <a:latin typeface="Arial"/>
                <a:cs typeface="Arial"/>
              </a:rPr>
              <a:t>в</a:t>
            </a:r>
            <a:r>
              <a:rPr sz="2400" spc="-5" dirty="0">
                <a:latin typeface="Arial"/>
                <a:cs typeface="Arial"/>
              </a:rPr>
              <a:t>а</a:t>
            </a:r>
            <a:r>
              <a:rPr sz="2400" spc="-10" dirty="0">
                <a:latin typeface="Arial"/>
                <a:cs typeface="Arial"/>
              </a:rPr>
              <a:t>н</a:t>
            </a:r>
            <a:r>
              <a:rPr sz="2400" dirty="0">
                <a:latin typeface="Arial"/>
                <a:cs typeface="Arial"/>
              </a:rPr>
              <a:t>ня  </a:t>
            </a:r>
            <a:r>
              <a:rPr sz="2400" spc="-10" dirty="0">
                <a:latin typeface="Arial"/>
                <a:cs typeface="Arial"/>
              </a:rPr>
              <a:t>супозиторіїв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методом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викачування.</a:t>
            </a:r>
            <a:endParaRPr sz="2400" dirty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buAutoNum type="arabicPeriod" startAt="5"/>
              <a:tabLst>
                <a:tab pos="621665" algn="l"/>
                <a:tab pos="622935" algn="l"/>
                <a:tab pos="2540635" algn="l"/>
                <a:tab pos="5253990" algn="l"/>
                <a:tab pos="6082030" algn="l"/>
              </a:tabLst>
            </a:pPr>
            <a:r>
              <a:rPr sz="2400" spc="-15" dirty="0">
                <a:latin typeface="Arial"/>
                <a:cs typeface="Arial"/>
              </a:rPr>
              <a:t>Наведено	</a:t>
            </a:r>
            <a:r>
              <a:rPr sz="2400" spc="-5" dirty="0">
                <a:latin typeface="Arial"/>
                <a:cs typeface="Arial"/>
              </a:rPr>
              <a:t>характеристику	</a:t>
            </a:r>
            <a:r>
              <a:rPr sz="2400" spc="-15" dirty="0">
                <a:latin typeface="Arial"/>
                <a:cs typeface="Arial"/>
              </a:rPr>
              <a:t>та	</a:t>
            </a:r>
            <a:r>
              <a:rPr sz="2400" spc="-5" dirty="0">
                <a:latin typeface="Arial"/>
                <a:cs typeface="Arial"/>
              </a:rPr>
              <a:t>описано</a:t>
            </a:r>
            <a:endParaRPr sz="2400" dirty="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</a:pPr>
            <a:r>
              <a:rPr sz="2400" spc="-15" dirty="0">
                <a:latin typeface="Arial"/>
                <a:cs typeface="Arial"/>
              </a:rPr>
              <a:t>особливості технології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пілюль.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1" y="0"/>
            <a:ext cx="8320548" cy="685800"/>
          </a:xfrm>
        </p:spPr>
        <p:txBody>
          <a:bodyPr/>
          <a:lstStyle/>
          <a:p>
            <a:r>
              <a:rPr lang="ru-RU" dirty="0" smtClean="0"/>
              <a:t>Тести для </a:t>
            </a:r>
            <a:r>
              <a:rPr lang="ru-RU" dirty="0" err="1" smtClean="0"/>
              <a:t>закр</a:t>
            </a:r>
            <a:r>
              <a:rPr lang="uk-UA" dirty="0"/>
              <a:t>і</a:t>
            </a:r>
            <a:r>
              <a:rPr lang="ru-RU" dirty="0" err="1" smtClean="0"/>
              <a:t>плення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з теми: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8" y="685800"/>
            <a:ext cx="4188542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Для хворого </a:t>
            </a: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 приготувати </a:t>
            </a:r>
            <a:r>
              <a:rPr lang="uk-UA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гліцерінові</a:t>
            </a: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Вкажіть компоненти, які входять до їх складу: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Гліцерин</a:t>
            </a: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натрію карбонат, кислота стеаринова. 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Гліцерин, натрію гідрокарбонат.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Гліцерин, кислота стеаринова.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Гліцерин, натрію карбонат.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Натрію гідрокарбонат, кислота стеаринова, гліцерин.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Вкажіть склад желатино-гліцеринової основи згідно з вимогами ДФ: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Желатину </a:t>
            </a: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ч., гліцерину 2 ч., води очищеної 1 ч.</a:t>
            </a:r>
            <a:endParaRPr lang="uk-U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Желатину 1 ч., гліцерину 2 ч., води очищеної 5 ч.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Желатину 2 ч., гліцерину 2 ч., води очищеної 5 ч.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Желатину 5 ч., гліцерину 1 ч., води очищеної 2 ч.</a:t>
            </a: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Желатину 1 ч., гліцерину 5 ч., води очищеної 2 </a:t>
            </a:r>
            <a:r>
              <a:rPr 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lang="uk-U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розпадання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гідрофільній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год.</a:t>
            </a:r>
            <a:endParaRPr lang="uk-U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45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2 год. </a:t>
            </a:r>
            <a:endParaRPr lang="uk-U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20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08206" y="533400"/>
            <a:ext cx="4572000" cy="58169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аптеку надійшов рецепт на </a:t>
            </a:r>
            <a:r>
              <a:rPr lang="uk-UA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супозиторії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основі масла какао, що містять кислоту борну в кількості більше 5%. Як її вводять в </a:t>
            </a:r>
            <a:r>
              <a:rPr lang="uk-UA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супозиторну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масу?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Розчиняють в спирті етиловому.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Подрібнюють з олією вазеліновою.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Подрібнюють з невеликою кількістю води очищеної.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Розчиняють в підходящої до основи рідини.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E. </a:t>
            </a: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Додають у вигляді дрібно подрібненого порошку.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аптеку надійшов рецепт на приготування паличок, для чого необхідно розрахувати кількість основи. Які межі маси паличок?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0,5-1,0 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0,5-1,5 г.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0,1-2,0 г.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0,1 -1,0 г.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E. 0,5-3,0 г.</a:t>
            </a:r>
            <a:r>
              <a:rPr lang="uk-UA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uk-UA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Фармацевт готує </a:t>
            </a:r>
            <a:r>
              <a:rPr lang="uk-UA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супозиторії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методом викачування з </a:t>
            </a:r>
            <a:r>
              <a:rPr lang="uk-UA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анестезіном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Яка рідина є підходящою для подрібнення лікарської речовини?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Гліцерин.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Вода очищена.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Олія соняшникова.</a:t>
            </a:r>
          </a:p>
          <a:p>
            <a:pPr>
              <a:spcAft>
                <a:spcPts val="0"/>
              </a:spcAft>
            </a:pP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Есілон-4.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E. Дьоготь.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аптеці приготовлені палички для введення в слуховий прохід. Який може бути їх граничний діаметр?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0"/>
              </a:spcAft>
              <a:buAutoNum type="alphaUcPeriod"/>
            </a:pP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2,0 см.</a:t>
            </a:r>
          </a:p>
          <a:p>
            <a:pPr marL="228600" indent="-228600">
              <a:spcAft>
                <a:spcPts val="0"/>
              </a:spcAft>
              <a:buAutoNum type="alphaUcPeriod"/>
            </a:pP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0,5 см.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1,5 см.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uk-UA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1,0 см.</a:t>
            </a:r>
            <a:endParaRPr lang="uk-UA" sz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20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uk-UA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0,1 см.</a:t>
            </a:r>
            <a:endParaRPr lang="uk-UA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190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7772401" cy="609600"/>
          </a:xfrm>
        </p:spPr>
        <p:txBody>
          <a:bodyPr>
            <a:normAutofit fontScale="90000"/>
          </a:bodyPr>
          <a:lstStyle/>
          <a:p>
            <a:r>
              <a:rPr lang="uk-UA" sz="1800" b="1" dirty="0"/>
              <a:t>Інформацію, необхідну для формування знань-вмінь можна знайти у пі</a:t>
            </a:r>
            <a:r>
              <a:rPr lang="ru-RU" sz="1800" b="1" dirty="0" err="1"/>
              <a:t>дручниках</a:t>
            </a:r>
            <a:r>
              <a:rPr lang="ru-RU" sz="1800" dirty="0"/>
              <a:t>:</a:t>
            </a:r>
            <a:endParaRPr lang="uk-UA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599" y="762000"/>
            <a:ext cx="8763001" cy="3880773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/>
              <a:t>А) Основна</a:t>
            </a:r>
            <a:endParaRPr lang="uk-UA" dirty="0"/>
          </a:p>
          <a:p>
            <a:pPr lvl="0" algn="just">
              <a:buFont typeface="+mj-lt"/>
              <a:buAutoNum type="arabicPeriod"/>
            </a:pPr>
            <a:r>
              <a:rPr lang="uk-UA" dirty="0" smtClean="0"/>
              <a:t>А.И. Тихонов, Т.Г. </a:t>
            </a:r>
            <a:r>
              <a:rPr lang="uk-UA" dirty="0" err="1" smtClean="0"/>
              <a:t>Ярных</a:t>
            </a:r>
            <a:r>
              <a:rPr lang="uk-UA" dirty="0" smtClean="0"/>
              <a:t>  «</a:t>
            </a:r>
            <a:r>
              <a:rPr lang="uk-UA" dirty="0" err="1" smtClean="0"/>
              <a:t>Технология</a:t>
            </a:r>
            <a:r>
              <a:rPr lang="uk-UA" dirty="0" smtClean="0"/>
              <a:t> </a:t>
            </a:r>
            <a:r>
              <a:rPr lang="uk-UA" dirty="0" err="1" smtClean="0"/>
              <a:t>лекарств</a:t>
            </a:r>
            <a:r>
              <a:rPr lang="uk-UA" dirty="0" smtClean="0"/>
              <a:t>», уч. </a:t>
            </a:r>
            <a:r>
              <a:rPr lang="uk-UA" dirty="0" err="1" smtClean="0"/>
              <a:t>пособие</a:t>
            </a:r>
            <a:r>
              <a:rPr lang="uk-UA" dirty="0" smtClean="0"/>
              <a:t> для ВУЗ-</a:t>
            </a:r>
            <a:r>
              <a:rPr lang="uk-UA" dirty="0" err="1" smtClean="0"/>
              <a:t>ов</a:t>
            </a:r>
            <a:r>
              <a:rPr lang="uk-UA" dirty="0" smtClean="0"/>
              <a:t>, </a:t>
            </a:r>
            <a:r>
              <a:rPr lang="uk-UA" dirty="0" err="1" smtClean="0"/>
              <a:t>Харьков</a:t>
            </a:r>
            <a:r>
              <a:rPr lang="uk-UA" dirty="0" smtClean="0"/>
              <a:t>, «</a:t>
            </a:r>
            <a:r>
              <a:rPr lang="uk-UA" dirty="0" err="1" smtClean="0"/>
              <a:t>Оригинал</a:t>
            </a:r>
            <a:r>
              <a:rPr lang="uk-UA" dirty="0" smtClean="0"/>
              <a:t>», 2006 г. – 703с.</a:t>
            </a:r>
          </a:p>
          <a:p>
            <a:pPr lvl="0" algn="just">
              <a:buFont typeface="+mj-lt"/>
              <a:buAutoNum type="arabicPeriod"/>
            </a:pPr>
            <a:r>
              <a:rPr lang="uk-UA" dirty="0" smtClean="0"/>
              <a:t>М’які лікарські форми: </a:t>
            </a:r>
            <a:r>
              <a:rPr lang="uk-UA" dirty="0" err="1" smtClean="0"/>
              <a:t>Екстемпоральна</a:t>
            </a:r>
            <a:r>
              <a:rPr lang="uk-UA" dirty="0" smtClean="0"/>
              <a:t> рецептура: Методичні рекомендації /</a:t>
            </a:r>
            <a:r>
              <a:rPr lang="uk-UA" dirty="0" err="1" smtClean="0"/>
              <a:t>О.І.Тихонов</a:t>
            </a:r>
            <a:r>
              <a:rPr lang="uk-UA" dirty="0" smtClean="0"/>
              <a:t>, </a:t>
            </a:r>
            <a:r>
              <a:rPr lang="uk-UA" dirty="0" err="1" smtClean="0"/>
              <a:t>Л.В.Бондарева</a:t>
            </a:r>
            <a:r>
              <a:rPr lang="uk-UA" dirty="0" smtClean="0"/>
              <a:t>, </a:t>
            </a:r>
            <a:r>
              <a:rPr lang="uk-UA" dirty="0" err="1" smtClean="0"/>
              <a:t>Т.Г.Ярних</a:t>
            </a:r>
            <a:r>
              <a:rPr lang="uk-UA" dirty="0" smtClean="0"/>
              <a:t>, </a:t>
            </a:r>
            <a:r>
              <a:rPr lang="uk-UA" dirty="0" err="1" smtClean="0"/>
              <a:t>Н.Ф.Орловецька</a:t>
            </a:r>
            <a:r>
              <a:rPr lang="uk-UA" dirty="0" smtClean="0"/>
              <a:t> та ін.; За ред. </a:t>
            </a:r>
            <a:r>
              <a:rPr lang="uk-UA" dirty="0" err="1" smtClean="0"/>
              <a:t>О.І.Тихонова</a:t>
            </a:r>
            <a:r>
              <a:rPr lang="uk-UA" dirty="0" smtClean="0"/>
              <a:t> і </a:t>
            </a:r>
            <a:r>
              <a:rPr lang="uk-UA" dirty="0" err="1" smtClean="0"/>
              <a:t>Т.Г.Ярних</a:t>
            </a:r>
            <a:r>
              <a:rPr lang="uk-UA" dirty="0" smtClean="0"/>
              <a:t>. – Х.: Вид-во </a:t>
            </a:r>
            <a:r>
              <a:rPr lang="uk-UA" dirty="0" err="1" smtClean="0"/>
              <a:t>НФаУ</a:t>
            </a:r>
            <a:r>
              <a:rPr lang="uk-UA" dirty="0" smtClean="0"/>
              <a:t>; Оригінал, 2003. – 128 с.</a:t>
            </a:r>
          </a:p>
          <a:p>
            <a:pPr lvl="0" algn="just">
              <a:buFont typeface="+mj-lt"/>
              <a:buAutoNum type="arabicPeriod"/>
            </a:pPr>
            <a:r>
              <a:rPr lang="uk-UA" dirty="0" smtClean="0"/>
              <a:t>Практикум з аптечної технології ліків; для </a:t>
            </a:r>
            <a:r>
              <a:rPr lang="uk-UA" dirty="0" err="1" smtClean="0"/>
              <a:t>студ</a:t>
            </a:r>
            <a:r>
              <a:rPr lang="uk-UA" dirty="0" smtClean="0"/>
              <a:t>. </a:t>
            </a:r>
            <a:r>
              <a:rPr lang="uk-UA" dirty="0" err="1" smtClean="0"/>
              <a:t>Фармац</a:t>
            </a:r>
            <a:r>
              <a:rPr lang="uk-UA" dirty="0" smtClean="0"/>
              <a:t>. </a:t>
            </a:r>
            <a:r>
              <a:rPr lang="uk-UA" dirty="0" err="1" smtClean="0"/>
              <a:t>вищ</a:t>
            </a:r>
            <a:r>
              <a:rPr lang="uk-UA" dirty="0" smtClean="0"/>
              <a:t>. </a:t>
            </a:r>
            <a:r>
              <a:rPr lang="uk-UA" dirty="0" err="1" smtClean="0"/>
              <a:t>навч</a:t>
            </a:r>
            <a:r>
              <a:rPr lang="uk-UA" dirty="0" smtClean="0"/>
              <a:t>. закладів / О. І. Тихонов, Т. Г. </a:t>
            </a:r>
            <a:r>
              <a:rPr lang="uk-UA" dirty="0" err="1" smtClean="0"/>
              <a:t>Ярних</a:t>
            </a:r>
            <a:r>
              <a:rPr lang="uk-UA" dirty="0" smtClean="0"/>
              <a:t>, В. О. Соболєва та ін.; За ред. О. І. Тихонова . – Х.: Вид-во НФАУ: Золоті сторінки, 2002. – 256 с.</a:t>
            </a:r>
          </a:p>
          <a:p>
            <a:pPr algn="just"/>
            <a:r>
              <a:rPr lang="ru-RU" b="1" dirty="0" smtClean="0"/>
              <a:t>Б) </a:t>
            </a:r>
            <a:r>
              <a:rPr lang="ru-RU" b="1" dirty="0" err="1" smtClean="0"/>
              <a:t>Додаткова</a:t>
            </a:r>
            <a:r>
              <a:rPr lang="ru-RU" b="1" dirty="0" smtClean="0"/>
              <a:t> </a:t>
            </a:r>
            <a:r>
              <a:rPr lang="ru-RU" b="1" dirty="0" err="1" smtClean="0"/>
              <a:t>література</a:t>
            </a:r>
            <a:r>
              <a:rPr lang="ru-RU" b="1" dirty="0" smtClean="0"/>
              <a:t>:</a:t>
            </a:r>
            <a:endParaRPr lang="uk-UA" dirty="0" smtClean="0"/>
          </a:p>
          <a:p>
            <a:pPr lvl="0" algn="just">
              <a:buFont typeface="+mj-lt"/>
              <a:buAutoNum type="arabicPeriod"/>
            </a:pPr>
            <a:r>
              <a:rPr lang="uk-UA" dirty="0" smtClean="0"/>
              <a:t>Словник-довідник для фахівців фармації з питань управління та економіки / за ред. проф. Черних В. П. // Харків: Видавництво </a:t>
            </a:r>
            <a:r>
              <a:rPr lang="uk-UA" dirty="0" err="1" smtClean="0"/>
              <a:t>НФаУ</a:t>
            </a:r>
            <a:r>
              <a:rPr lang="uk-UA" dirty="0" smtClean="0"/>
              <a:t> </a:t>
            </a:r>
            <a:r>
              <a:rPr lang="ru-RU" dirty="0" smtClean="0"/>
              <a:t>«</a:t>
            </a:r>
            <a:r>
              <a:rPr lang="uk-UA" dirty="0" smtClean="0"/>
              <a:t>Золоті </a:t>
            </a:r>
            <a:r>
              <a:rPr lang="uk-UA" dirty="0" err="1" smtClean="0"/>
              <a:t>сторинки</a:t>
            </a:r>
            <a:r>
              <a:rPr lang="ru-RU" dirty="0" smtClean="0"/>
              <a:t>» – 2001 – 281 с.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54185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3581400"/>
            <a:ext cx="58299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i="1" dirty="0">
                <a:latin typeface="Century Gothic"/>
                <a:cs typeface="Century Gothic"/>
              </a:rPr>
              <a:t>Дякую</a:t>
            </a:r>
            <a:r>
              <a:rPr sz="6000" i="1" spc="-35" dirty="0">
                <a:latin typeface="Century Gothic"/>
                <a:cs typeface="Century Gothic"/>
              </a:rPr>
              <a:t> </a:t>
            </a:r>
            <a:r>
              <a:rPr sz="6000" i="1" dirty="0">
                <a:latin typeface="Century Gothic"/>
                <a:cs typeface="Century Gothic"/>
              </a:rPr>
              <a:t>за</a:t>
            </a:r>
            <a:r>
              <a:rPr sz="6000" i="1" spc="-35" dirty="0">
                <a:latin typeface="Century Gothic"/>
                <a:cs typeface="Century Gothic"/>
              </a:rPr>
              <a:t> </a:t>
            </a:r>
            <a:r>
              <a:rPr sz="6000" i="1" spc="-5" dirty="0">
                <a:latin typeface="Century Gothic"/>
                <a:cs typeface="Century Gothic"/>
              </a:rPr>
              <a:t>увагу!</a:t>
            </a:r>
            <a:endParaRPr sz="6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182</TotalTime>
  <Words>2442</Words>
  <Application>Microsoft Office PowerPoint</Application>
  <PresentationFormat>Экран (4:3)</PresentationFormat>
  <Paragraphs>356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5" baseType="lpstr">
      <vt:lpstr>Times New Roman</vt:lpstr>
      <vt:lpstr>Wingdings</vt:lpstr>
      <vt:lpstr>Tahoma</vt:lpstr>
      <vt:lpstr>Monotype Corsiva</vt:lpstr>
      <vt:lpstr>Calibri</vt:lpstr>
      <vt:lpstr>Wingdings 3</vt:lpstr>
      <vt:lpstr>Arial</vt:lpstr>
      <vt:lpstr>Cambria</vt:lpstr>
      <vt:lpstr>Roboto</vt:lpstr>
      <vt:lpstr>Century Gothic</vt:lpstr>
      <vt:lpstr>Trebuchet MS</vt:lpstr>
      <vt:lpstr>Georgia</vt:lpstr>
      <vt:lpstr>Аспект</vt:lpstr>
      <vt:lpstr>Презентация PowerPoint</vt:lpstr>
      <vt:lpstr>Презентация PowerPoint</vt:lpstr>
      <vt:lpstr>Презентация PowerPoint</vt:lpstr>
      <vt:lpstr>1. Характеристика супозиторіїв</vt:lpstr>
      <vt:lpstr>1. Характеристика супозиторіїв</vt:lpstr>
      <vt:lpstr>1. Характеристика супозиторіїв</vt:lpstr>
      <vt:lpstr>Застосування супозиторіїв</vt:lpstr>
      <vt:lpstr>1. Характеристика супозиторіїв. Переваги</vt:lpstr>
      <vt:lpstr>1. Характеристика супозиторіїв</vt:lpstr>
      <vt:lpstr>2. Класифікація супозиторних основ</vt:lpstr>
      <vt:lpstr>Презентация PowerPoint</vt:lpstr>
      <vt:lpstr>Презентация PowerPoint</vt:lpstr>
      <vt:lpstr>Презентация PowerPoint</vt:lpstr>
      <vt:lpstr>3. Загальні питання технології супозиторіїв</vt:lpstr>
      <vt:lpstr>3. Загальні питання технології супозиторіїв</vt:lpstr>
      <vt:lpstr>4. Блок-схема технології та контролю якості супозиторіїв</vt:lpstr>
      <vt:lpstr>4. Блок-схема технології та контролю якості  супозиторіїв (продовження)</vt:lpstr>
      <vt:lpstr>5. Приготування супозиторіїв методом  викачування</vt:lpstr>
      <vt:lpstr>5. Приготування супозиторіїв методом викачування. Введення лікарських речовин в основу</vt:lpstr>
      <vt:lpstr>5. Приготування супозиторіїв методом викачування. Введення лікарських речовин в основу (продовження)</vt:lpstr>
      <vt:lpstr>Презентация PowerPoint</vt:lpstr>
      <vt:lpstr>Anaesthesini 0,2 Olei Cacao 2,0  M., f. supp.</vt:lpstr>
      <vt:lpstr>Презентация PowerPoint</vt:lpstr>
      <vt:lpstr>Презентация PowerPoint</vt:lpstr>
      <vt:lpstr>6. Пілюлі. Характеристика та технологія</vt:lpstr>
      <vt:lpstr>6. Пілюлі. Характеристика та технологія</vt:lpstr>
      <vt:lpstr>Презентация PowerPoint</vt:lpstr>
      <vt:lpstr>8. Палички. Характеристика та технологія</vt:lpstr>
      <vt:lpstr>8. Висновки</vt:lpstr>
      <vt:lpstr>Тести для закріплення знань з теми:</vt:lpstr>
      <vt:lpstr>Інформацію, необхідну для формування знань-вмінь можна знайти у підручниках: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Національний фармацевтичний університет  Кафедра технології ліків</dc:title>
  <dc:creator>Екатерина</dc:creator>
  <cp:lastModifiedBy>Молодан Юлія Олегівна</cp:lastModifiedBy>
  <cp:revision>18</cp:revision>
  <dcterms:created xsi:type="dcterms:W3CDTF">2021-02-07T11:07:27Z</dcterms:created>
  <dcterms:modified xsi:type="dcterms:W3CDTF">2021-02-18T15:20:38Z</dcterms:modified>
</cp:coreProperties>
</file>