
<file path=[Content_Types].xml><?xml version="1.0" encoding="utf-8"?>
<Types xmlns="http://schemas.openxmlformats.org/package/2006/content-types">
  <Default Extension="png" ContentType="image/png"/>
  <Default Extension="jfif" ContentType="image/jpeg"/>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6" r:id="rId1"/>
  </p:sldMasterIdLst>
  <p:sldIdLst>
    <p:sldId id="256" r:id="rId2"/>
    <p:sldId id="258" r:id="rId3"/>
    <p:sldId id="281" r:id="rId4"/>
    <p:sldId id="284" r:id="rId5"/>
    <p:sldId id="293" r:id="rId6"/>
    <p:sldId id="259" r:id="rId7"/>
    <p:sldId id="282" r:id="rId8"/>
    <p:sldId id="283" r:id="rId9"/>
    <p:sldId id="260" r:id="rId10"/>
    <p:sldId id="261" r:id="rId11"/>
    <p:sldId id="262" r:id="rId12"/>
    <p:sldId id="285" r:id="rId13"/>
    <p:sldId id="263" r:id="rId14"/>
    <p:sldId id="286" r:id="rId15"/>
    <p:sldId id="264" r:id="rId16"/>
    <p:sldId id="265" r:id="rId17"/>
    <p:sldId id="266" r:id="rId18"/>
    <p:sldId id="267" r:id="rId19"/>
    <p:sldId id="268" r:id="rId20"/>
    <p:sldId id="269" r:id="rId21"/>
    <p:sldId id="270" r:id="rId22"/>
    <p:sldId id="271" r:id="rId23"/>
    <p:sldId id="272" r:id="rId24"/>
    <p:sldId id="288" r:id="rId25"/>
    <p:sldId id="287" r:id="rId26"/>
    <p:sldId id="289" r:id="rId27"/>
    <p:sldId id="290" r:id="rId28"/>
    <p:sldId id="273" r:id="rId29"/>
    <p:sldId id="274" r:id="rId30"/>
    <p:sldId id="275" r:id="rId31"/>
    <p:sldId id="276" r:id="rId32"/>
    <p:sldId id="277" r:id="rId33"/>
    <p:sldId id="278" r:id="rId34"/>
    <p:sldId id="279" r:id="rId35"/>
    <p:sldId id="292" r:id="rId36"/>
    <p:sldId id="291" r:id="rId37"/>
    <p:sldId id="280" r:id="rId38"/>
  </p:sldIdLst>
  <p:sldSz cx="9144000" cy="6858000" type="screen4x3"/>
  <p:notesSz cx="9144000" cy="6858000"/>
  <p:embeddedFontLst>
    <p:embeddedFont>
      <p:font typeface="Symbol" panose="05050102010706020507" pitchFamily="18" charset="2"/>
      <p:regular r:id="rId39"/>
    </p:embeddedFont>
    <p:embeddedFont>
      <p:font typeface="Tw Cen MT" panose="020B0602020104020603" pitchFamily="34" charset="0"/>
      <p:regular r:id="rId40"/>
      <p:bold r:id="rId41"/>
      <p:italic r:id="rId42"/>
      <p:boldItalic r:id="rId43"/>
    </p:embeddedFont>
    <p:embeddedFont>
      <p:font typeface="Calibri" panose="020F0502020204030204" pitchFamily="34" charset="0"/>
      <p:regular r:id="rId44"/>
      <p:bold r:id="rId45"/>
      <p:italic r:id="rId46"/>
      <p:boldItalic r:id="rId47"/>
    </p:embeddedFont>
    <p:embeddedFont>
      <p:font typeface="Algerian" panose="04020705040A02060702" pitchFamily="82" charset="0"/>
      <p:regular r:id="rId48"/>
    </p:embeddedFont>
    <p:embeddedFont>
      <p:font typeface="Tahoma" panose="020B0604030504040204" pitchFamily="34" charset="0"/>
      <p:regular r:id="rId49"/>
      <p:bold r:id="rId50"/>
    </p:embeddedFont>
    <p:embeddedFont>
      <p:font typeface="Arial" panose="020B0604020202020204" pitchFamily="34" charset="0"/>
      <p:regular r:id="rId51"/>
      <p:bold r:id="rId52"/>
      <p:boldItalic r:id="rId53"/>
    </p:embeddedFont>
    <p:embeddedFont>
      <p:font typeface="Century Gothic" panose="020B0502020202020204" pitchFamily="34" charset="0"/>
      <p:regular r:id="rId54"/>
      <p:bold r:id="rId55"/>
      <p:italic r:id="rId56"/>
      <p:boldItalic r:id="rId57"/>
    </p:embeddedFont>
    <p:embeddedFont>
      <p:font typeface="Times New Roman" panose="02020603050405020304" pitchFamily="18" charset="0"/>
      <p:regular r:id="rId58"/>
      <p:bold r:id="rId59"/>
      <p:italic r:id="rId60"/>
    </p:embeddedFont>
  </p:embeddedFont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17" autoAdjust="0"/>
  </p:normalViewPr>
  <p:slideViewPr>
    <p:cSldViewPr>
      <p:cViewPr varScale="1">
        <p:scale>
          <a:sx n="67" d="100"/>
          <a:sy n="67" d="100"/>
        </p:scale>
        <p:origin x="154" y="67"/>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8.fntdata"/><Relationship Id="rId59"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798377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298633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158822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788128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331" y="3051013"/>
            <a:ext cx="3829520"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4629150" y="3051013"/>
            <a:ext cx="382905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2/26/2021</a:t>
            </a:fld>
            <a:endParaRPr lang="en-US"/>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3733372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2/26/2021</a:t>
            </a:fld>
            <a:endParaRPr lang="en-US"/>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655927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1D8BD707-D9CF-40AE-B4C6-C98DA3205C09}" type="datetimeFigureOut">
              <a:rPr lang="en-US" smtClean="0"/>
              <a:t>2/26/2021</a:t>
            </a:fld>
            <a:endParaRPr lang="en-US"/>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067378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653549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513965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196763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3611840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09189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68426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D8BD707-D9CF-40AE-B4C6-C98DA3205C09}" type="datetimeFigureOut">
              <a:rPr lang="en-US" smtClean="0"/>
              <a:t>2/26/2021</a:t>
            </a:fld>
            <a:endParaRPr lang="en-US"/>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18105774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D8BD707-D9CF-40AE-B4C6-C98DA3205C09}" type="datetimeFigureOut">
              <a:rPr lang="en-US" smtClean="0"/>
              <a:t>2/26/2021</a:t>
            </a:fld>
            <a:endParaRPr lang="en-US"/>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2067877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3622204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2595588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2/26/2021</a:t>
            </a:fld>
            <a:endParaRPr lang="en-US"/>
          </a:p>
        </p:txBody>
      </p:sp>
      <p:sp>
        <p:nvSpPr>
          <p:cNvPr id="4" name="Holder 4"/>
          <p:cNvSpPr>
            <a:spLocks noGrp="1"/>
          </p:cNvSpPr>
          <p:nvPr>
            <p:ph type="sldNum" sz="quarter" idx="7"/>
          </p:nvPr>
        </p:nvSpPr>
        <p:spPr/>
        <p:txBody>
          <a:bodyPr lIns="0" tIns="0" rIns="0" bIns="0"/>
          <a:lstStyle>
            <a:lvl1pPr>
              <a:defRPr sz="1800" b="0" i="0">
                <a:solidFill>
                  <a:schemeClr val="tx1"/>
                </a:solidFill>
                <a:latin typeface="Century Gothic"/>
                <a:cs typeface="Century Gothic"/>
              </a:defRPr>
            </a:lvl1pPr>
          </a:lstStyle>
          <a:p>
            <a:pPr marL="38100">
              <a:lnSpc>
                <a:spcPct val="100000"/>
              </a:lnSpc>
              <a:spcBef>
                <a:spcPts val="110"/>
              </a:spcBef>
            </a:pPr>
            <a:fld id="{81D60167-4931-47E6-BA6A-407CBD079E47}" type="slidenum">
              <a:rPr dirty="0"/>
              <a:t>‹#›</a:t>
            </a:fld>
            <a:endParaRPr dirty="0"/>
          </a:p>
        </p:txBody>
      </p:sp>
    </p:spTree>
    <p:extLst>
      <p:ext uri="{BB962C8B-B14F-4D97-AF65-F5344CB8AC3E}">
        <p14:creationId xmlns:p14="http://schemas.microsoft.com/office/powerpoint/2010/main" val="498550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008000"/>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2/26/2021</a:t>
            </a:fld>
            <a:endParaRPr lang="en-US"/>
          </a:p>
        </p:txBody>
      </p:sp>
      <p:sp>
        <p:nvSpPr>
          <p:cNvPr id="5" name="Holder 5"/>
          <p:cNvSpPr>
            <a:spLocks noGrp="1"/>
          </p:cNvSpPr>
          <p:nvPr>
            <p:ph type="sldNum" sz="quarter" idx="7"/>
          </p:nvPr>
        </p:nvSpPr>
        <p:spPr/>
        <p:txBody>
          <a:bodyPr lIns="0" tIns="0" rIns="0" bIns="0"/>
          <a:lstStyle>
            <a:lvl1pPr>
              <a:defRPr sz="1800" b="0" i="0">
                <a:solidFill>
                  <a:schemeClr val="tx1"/>
                </a:solidFill>
                <a:latin typeface="Century Gothic"/>
                <a:cs typeface="Century Gothic"/>
              </a:defRPr>
            </a:lvl1pPr>
          </a:lstStyle>
          <a:p>
            <a:pPr marL="38100">
              <a:lnSpc>
                <a:spcPct val="100000"/>
              </a:lnSpc>
              <a:spcBef>
                <a:spcPts val="110"/>
              </a:spcBef>
            </a:pPr>
            <a:fld id="{81D60167-4931-47E6-BA6A-407CBD079E47}" type="slidenum">
              <a:rPr dirty="0"/>
              <a:t>‹#›</a:t>
            </a:fld>
            <a:endParaRPr dirty="0"/>
          </a:p>
        </p:txBody>
      </p:sp>
    </p:spTree>
    <p:extLst>
      <p:ext uri="{BB962C8B-B14F-4D97-AF65-F5344CB8AC3E}">
        <p14:creationId xmlns:p14="http://schemas.microsoft.com/office/powerpoint/2010/main" val="92154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1">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1D8BD707-D9CF-40AE-B4C6-C98DA3205C09}" type="datetimeFigureOut">
              <a:rPr lang="en-US" smtClean="0"/>
              <a:t>2/26/2021</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uk-UA"/>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pPr marL="38100">
              <a:lnSpc>
                <a:spcPct val="100000"/>
              </a:lnSpc>
              <a:spcBef>
                <a:spcPts val="110"/>
              </a:spcBef>
            </a:pPr>
            <a:fld id="{81D60167-4931-47E6-BA6A-407CBD079E47}" type="slidenum">
              <a:rPr lang="uk-UA" smtClean="0"/>
              <a:t>‹#›</a:t>
            </a:fld>
            <a:endParaRPr lang="uk-UA" dirty="0"/>
          </a:p>
        </p:txBody>
      </p:sp>
    </p:spTree>
    <p:extLst>
      <p:ext uri="{BB962C8B-B14F-4D97-AF65-F5344CB8AC3E}">
        <p14:creationId xmlns:p14="http://schemas.microsoft.com/office/powerpoint/2010/main" val="417268246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f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fif"/></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f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20.jpg"/><Relationship Id="rId4" Type="http://schemas.openxmlformats.org/officeDocument/2006/relationships/image" Target="../media/image9.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7.png"/><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10.png"/><Relationship Id="rId15" Type="http://schemas.openxmlformats.org/officeDocument/2006/relationships/image" Target="../media/image32.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9.png"/><Relationship Id="rId9" Type="http://schemas.openxmlformats.org/officeDocument/2006/relationships/image" Target="../media/image26.pn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8.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10.png"/><Relationship Id="rId10" Type="http://schemas.openxmlformats.org/officeDocument/2006/relationships/image" Target="../media/image42.png"/><Relationship Id="rId4" Type="http://schemas.openxmlformats.org/officeDocument/2006/relationships/image" Target="../media/image9.png"/><Relationship Id="rId9" Type="http://schemas.openxmlformats.org/officeDocument/2006/relationships/image" Target="../media/image41.png"/><Relationship Id="rId1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8.png"/><Relationship Id="rId7"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png"/><Relationship Id="rId2"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58.png"/><Relationship Id="rId4" Type="http://schemas.openxmlformats.org/officeDocument/2006/relationships/image" Target="../media/image57.jpg"/><Relationship Id="rId9" Type="http://schemas.openxmlformats.org/officeDocument/2006/relationships/image" Target="../media/image62.png"/></Relationships>
</file>

<file path=ppt/slides/_rels/slide16.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8.png"/><Relationship Id="rId7" Type="http://schemas.openxmlformats.org/officeDocument/2006/relationships/image" Target="../media/image6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3.jp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18.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4.jp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10.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18" Type="http://schemas.openxmlformats.org/officeDocument/2006/relationships/image" Target="../media/image87.png"/><Relationship Id="rId3" Type="http://schemas.openxmlformats.org/officeDocument/2006/relationships/image" Target="../media/image8.png"/><Relationship Id="rId21" Type="http://schemas.openxmlformats.org/officeDocument/2006/relationships/image" Target="../media/image90.png"/><Relationship Id="rId7" Type="http://schemas.openxmlformats.org/officeDocument/2006/relationships/image" Target="../media/image76.png"/><Relationship Id="rId12" Type="http://schemas.openxmlformats.org/officeDocument/2006/relationships/image" Target="../media/image81.png"/><Relationship Id="rId17" Type="http://schemas.openxmlformats.org/officeDocument/2006/relationships/image" Target="../media/image86.png"/><Relationship Id="rId2" Type="http://schemas.openxmlformats.org/officeDocument/2006/relationships/image" Target="../media/image7.png"/><Relationship Id="rId16" Type="http://schemas.openxmlformats.org/officeDocument/2006/relationships/image" Target="../media/image85.png"/><Relationship Id="rId20"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10.png"/><Relationship Id="rId15" Type="http://schemas.openxmlformats.org/officeDocument/2006/relationships/image" Target="../media/image84.png"/><Relationship Id="rId23" Type="http://schemas.openxmlformats.org/officeDocument/2006/relationships/image" Target="../media/image92.png"/><Relationship Id="rId10" Type="http://schemas.openxmlformats.org/officeDocument/2006/relationships/image" Target="../media/image79.png"/><Relationship Id="rId19" Type="http://schemas.openxmlformats.org/officeDocument/2006/relationships/image" Target="../media/image88.png"/><Relationship Id="rId4" Type="http://schemas.openxmlformats.org/officeDocument/2006/relationships/image" Target="../media/image9.png"/><Relationship Id="rId9" Type="http://schemas.openxmlformats.org/officeDocument/2006/relationships/image" Target="../media/image78.png"/><Relationship Id="rId14" Type="http://schemas.openxmlformats.org/officeDocument/2006/relationships/image" Target="../media/image83.png"/><Relationship Id="rId22" Type="http://schemas.openxmlformats.org/officeDocument/2006/relationships/image" Target="../media/image91.png"/></Relationships>
</file>

<file path=ppt/slides/_rels/slide3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2.xml"/><Relationship Id="rId4" Type="http://schemas.openxmlformats.org/officeDocument/2006/relationships/image" Target="../media/image95.jp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6.jpg"/><Relationship Id="rId5" Type="http://schemas.openxmlformats.org/officeDocument/2006/relationships/image" Target="../media/image10.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object 42"/>
          <p:cNvSpPr txBox="1">
            <a:spLocks noGrp="1"/>
          </p:cNvSpPr>
          <p:nvPr>
            <p:ph sz="quarter" idx="13"/>
          </p:nvPr>
        </p:nvSpPr>
        <p:spPr>
          <a:xfrm>
            <a:off x="986409" y="334654"/>
            <a:ext cx="7239000" cy="3203620"/>
          </a:xfrm>
          <a:prstGeom prst="rect">
            <a:avLst/>
          </a:prstGeom>
        </p:spPr>
        <p:txBody>
          <a:bodyPr vert="horz" wrap="square" lIns="0" tIns="1501317" rIns="0" bIns="0" rtlCol="0">
            <a:spAutoFit/>
          </a:bodyPr>
          <a:lstStyle/>
          <a:p>
            <a:pPr marL="36195" marR="5080" indent="0" algn="ctr">
              <a:lnSpc>
                <a:spcPct val="100000"/>
              </a:lnSpc>
              <a:spcBef>
                <a:spcPts val="100"/>
              </a:spcBef>
              <a:buNone/>
            </a:pPr>
            <a:r>
              <a:rPr lang="uk-UA" sz="3600" b="1" dirty="0">
                <a:solidFill>
                  <a:srgbClr val="7030A0"/>
                </a:solidFill>
                <a:effectLst>
                  <a:outerShdw blurRad="38100" dist="38100" dir="2700000" algn="tl">
                    <a:srgbClr val="000000">
                      <a:alpha val="43137"/>
                    </a:srgbClr>
                  </a:outerShdw>
                </a:effectLst>
              </a:rPr>
              <a:t>Виготовлення</a:t>
            </a:r>
          </a:p>
          <a:p>
            <a:pPr marL="36195" marR="5080" indent="0" algn="ctr">
              <a:lnSpc>
                <a:spcPct val="100000"/>
              </a:lnSpc>
              <a:spcBef>
                <a:spcPts val="100"/>
              </a:spcBef>
              <a:buNone/>
            </a:pPr>
            <a:r>
              <a:rPr lang="uk-UA" sz="3600" b="1" dirty="0">
                <a:solidFill>
                  <a:srgbClr val="7030A0"/>
                </a:solidFill>
                <a:effectLst>
                  <a:outerShdw blurRad="38100" dist="38100" dir="2700000" algn="tl">
                    <a:srgbClr val="000000">
                      <a:alpha val="43137"/>
                    </a:srgbClr>
                  </a:outerShdw>
                </a:effectLst>
              </a:rPr>
              <a:t>супозиторіїв методом</a:t>
            </a:r>
          </a:p>
          <a:p>
            <a:pPr marL="36195" marR="5080" indent="0" algn="ctr">
              <a:lnSpc>
                <a:spcPct val="100000"/>
              </a:lnSpc>
              <a:spcBef>
                <a:spcPts val="100"/>
              </a:spcBef>
              <a:buNone/>
            </a:pPr>
            <a:r>
              <a:rPr lang="uk-UA" sz="3600" b="1" dirty="0">
                <a:solidFill>
                  <a:srgbClr val="7030A0"/>
                </a:solidFill>
                <a:effectLst>
                  <a:outerShdw blurRad="38100" dist="38100" dir="2700000" algn="tl">
                    <a:srgbClr val="000000">
                      <a:alpha val="43137"/>
                    </a:srgbClr>
                  </a:outerShdw>
                </a:effectLst>
              </a:rPr>
              <a:t>виливання.</a:t>
            </a:r>
            <a:endParaRPr sz="3600" b="1" dirty="0">
              <a:solidFill>
                <a:srgbClr val="7030A0"/>
              </a:solidFill>
              <a:effectLst>
                <a:outerShdw blurRad="38100" dist="38100" dir="2700000" algn="tl">
                  <a:srgbClr val="000000">
                    <a:alpha val="43137"/>
                  </a:srgbClr>
                </a:outerShdw>
              </a:effectLst>
              <a:latin typeface="Algerian" panose="04020705040A02060702" pitchFamily="82" charset="0"/>
            </a:endParaRPr>
          </a:p>
        </p:txBody>
      </p:sp>
      <p:sp>
        <p:nvSpPr>
          <p:cNvPr id="49" name="object 5"/>
          <p:cNvSpPr txBox="1"/>
          <p:nvPr/>
        </p:nvSpPr>
        <p:spPr>
          <a:xfrm>
            <a:off x="2438400" y="90365"/>
            <a:ext cx="4876800" cy="1120178"/>
          </a:xfrm>
          <a:prstGeom prst="rect">
            <a:avLst/>
          </a:prstGeom>
        </p:spPr>
        <p:txBody>
          <a:bodyPr vert="horz" wrap="square" lIns="0" tIns="12065" rIns="0" bIns="0" rtlCol="0">
            <a:spAutoFit/>
          </a:bodyPr>
          <a:lstStyle/>
          <a:p>
            <a:pPr algn="ctr"/>
            <a:r>
              <a:rPr lang="ru-RU" sz="2400" b="1" dirty="0" smtClean="0">
                <a:solidFill>
                  <a:srgbClr val="002060"/>
                </a:solidFill>
                <a:latin typeface="Times New Roman" panose="02020603050405020304" pitchFamily="18" charset="0"/>
                <a:cs typeface="Times New Roman" panose="02020603050405020304" pitchFamily="18" charset="0"/>
              </a:rPr>
              <a:t>ОДЕСЬКИЙ НАЦ</a:t>
            </a:r>
            <a:r>
              <a:rPr lang="uk-UA" sz="2400" b="1" dirty="0" smtClean="0">
                <a:solidFill>
                  <a:srgbClr val="002060"/>
                </a:solidFill>
                <a:latin typeface="Times New Roman" panose="02020603050405020304" pitchFamily="18" charset="0"/>
                <a:cs typeface="Times New Roman" panose="02020603050405020304" pitchFamily="18" charset="0"/>
              </a:rPr>
              <a:t>І</a:t>
            </a:r>
            <a:r>
              <a:rPr lang="ru-RU" sz="2400" b="1" dirty="0" smtClean="0">
                <a:solidFill>
                  <a:srgbClr val="002060"/>
                </a:solidFill>
                <a:latin typeface="Times New Roman" panose="02020603050405020304" pitchFamily="18" charset="0"/>
                <a:cs typeface="Times New Roman" panose="02020603050405020304" pitchFamily="18" charset="0"/>
              </a:rPr>
              <a:t>ОНАЛЬНИЙ МЕДИЧНИЙ УНІВЕРСИТЕТ</a:t>
            </a:r>
          </a:p>
          <a:p>
            <a:pPr algn="ctr"/>
            <a:r>
              <a:rPr lang="uk-UA" sz="2400" b="1" dirty="0" smtClean="0">
                <a:solidFill>
                  <a:srgbClr val="002060"/>
                </a:solidFill>
                <a:latin typeface="Times New Roman" panose="02020603050405020304" pitchFamily="18" charset="0"/>
                <a:cs typeface="Times New Roman" panose="02020603050405020304" pitchFamily="18" charset="0"/>
              </a:rPr>
              <a:t>КАФЕДРА ТЕХНОЛОГІЇ ЛІКІВ</a:t>
            </a:r>
            <a:endParaRPr lang="uk-UA" sz="2400" b="1" dirty="0">
              <a:solidFill>
                <a:srgbClr val="002060"/>
              </a:solidFill>
              <a:latin typeface="Times New Roman" panose="02020603050405020304" pitchFamily="18" charset="0"/>
              <a:cs typeface="Times New Roman" panose="02020603050405020304" pitchFamily="18" charset="0"/>
            </a:endParaRPr>
          </a:p>
        </p:txBody>
      </p:sp>
      <p:pic>
        <p:nvPicPr>
          <p:cNvPr id="50" name="Picture 2" descr="https://onmedu.edu.ua/wp-content/themes/medun/img/logos/logo-default.png"/>
          <p:cNvPicPr/>
          <p:nvPr/>
        </p:nvPicPr>
        <p:blipFill>
          <a:blip r:embed="rId2"/>
          <a:stretch/>
        </p:blipFill>
        <p:spPr>
          <a:xfrm>
            <a:off x="7738109" y="78935"/>
            <a:ext cx="1371600" cy="1366789"/>
          </a:xfrm>
          <a:prstGeom prst="rect">
            <a:avLst/>
          </a:prstGeom>
          <a:ln w="0">
            <a:noFill/>
          </a:ln>
        </p:spPr>
      </p:pic>
      <p:sp>
        <p:nvSpPr>
          <p:cNvPr id="51" name="Прямоугольник 50"/>
          <p:cNvSpPr/>
          <p:nvPr/>
        </p:nvSpPr>
        <p:spPr>
          <a:xfrm>
            <a:off x="1552194" y="3603848"/>
            <a:ext cx="6248400" cy="369332"/>
          </a:xfrm>
          <a:prstGeom prst="rect">
            <a:avLst/>
          </a:prstGeom>
        </p:spPr>
        <p:txBody>
          <a:bodyPr wrap="square">
            <a:spAutoFit/>
          </a:bodyPr>
          <a:lstStyle/>
          <a:p>
            <a:pPr algn="ctr"/>
            <a:r>
              <a:rPr lang="uk-UA" dirty="0"/>
              <a:t>Практичне заняття з дисципліни «Технологія ліків»</a:t>
            </a:r>
          </a:p>
        </p:txBody>
      </p:sp>
      <p:sp>
        <p:nvSpPr>
          <p:cNvPr id="54" name="Прямоугольник 53"/>
          <p:cNvSpPr/>
          <p:nvPr/>
        </p:nvSpPr>
        <p:spPr>
          <a:xfrm>
            <a:off x="3821439" y="6387243"/>
            <a:ext cx="1503451" cy="371660"/>
          </a:xfrm>
          <a:prstGeom prst="rect">
            <a:avLst/>
          </a:prstGeom>
        </p:spPr>
        <p:txBody>
          <a:bodyPr wrap="square">
            <a:spAutoFit/>
          </a:bodyPr>
          <a:lstStyle/>
          <a:p>
            <a:pPr algn="ctr"/>
            <a:r>
              <a:rPr lang="uk-UA" dirty="0" smtClean="0"/>
              <a:t>Одеса 2021</a:t>
            </a:r>
            <a:endParaRPr lang="uk-UA" dirty="0"/>
          </a:p>
        </p:txBody>
      </p:sp>
      <p:sp>
        <p:nvSpPr>
          <p:cNvPr id="55" name="TextBox 54"/>
          <p:cNvSpPr txBox="1"/>
          <p:nvPr/>
        </p:nvSpPr>
        <p:spPr>
          <a:xfrm>
            <a:off x="5317270" y="5142927"/>
            <a:ext cx="3696170" cy="163121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r"/>
            <a:r>
              <a:rPr lang="ru-RU" altLang="ru-RU" sz="2000" b="1" dirty="0" err="1" smtClean="0">
                <a:solidFill>
                  <a:schemeClr val="tx1"/>
                </a:solidFill>
              </a:rPr>
              <a:t>Презентацію</a:t>
            </a:r>
            <a:r>
              <a:rPr lang="ru-RU" altLang="ru-RU" sz="2000" b="1" dirty="0" smtClean="0">
                <a:solidFill>
                  <a:schemeClr val="tx1"/>
                </a:solidFill>
              </a:rPr>
              <a:t> </a:t>
            </a:r>
            <a:r>
              <a:rPr lang="ru-RU" altLang="ru-RU" sz="2000" b="1" dirty="0" err="1" smtClean="0">
                <a:solidFill>
                  <a:schemeClr val="tx1"/>
                </a:solidFill>
              </a:rPr>
              <a:t>підготував</a:t>
            </a:r>
            <a:r>
              <a:rPr lang="ru-RU" altLang="ru-RU" sz="2000" b="1" dirty="0" smtClean="0">
                <a:solidFill>
                  <a:schemeClr val="tx1"/>
                </a:solidFill>
              </a:rPr>
              <a:t>:</a:t>
            </a:r>
            <a:endParaRPr lang="uk-UA" sz="2000" b="1" dirty="0" smtClean="0">
              <a:solidFill>
                <a:schemeClr val="tx1"/>
              </a:solidFill>
            </a:endParaRPr>
          </a:p>
          <a:p>
            <a:pPr algn="r"/>
            <a:r>
              <a:rPr lang="uk-UA" sz="2000" dirty="0" err="1" smtClean="0">
                <a:solidFill>
                  <a:schemeClr val="tx1"/>
                </a:solidFill>
              </a:rPr>
              <a:t>д.фарм.н</a:t>
            </a:r>
            <a:r>
              <a:rPr lang="uk-UA" sz="2000" dirty="0" smtClean="0">
                <a:solidFill>
                  <a:schemeClr val="tx1"/>
                </a:solidFill>
              </a:rPr>
              <a:t>. Борисюк І.Ю.</a:t>
            </a:r>
          </a:p>
          <a:p>
            <a:pPr algn="r"/>
            <a:r>
              <a:rPr lang="uk-UA" sz="2000" dirty="0" smtClean="0">
                <a:solidFill>
                  <a:schemeClr val="tx1"/>
                </a:solidFill>
              </a:rPr>
              <a:t>доц. </a:t>
            </a:r>
            <a:r>
              <a:rPr lang="uk-UA" sz="2000" dirty="0" err="1" smtClean="0">
                <a:solidFill>
                  <a:schemeClr val="tx1"/>
                </a:solidFill>
              </a:rPr>
              <a:t>Фізор</a:t>
            </a:r>
            <a:r>
              <a:rPr lang="uk-UA" sz="2000" dirty="0" smtClean="0">
                <a:solidFill>
                  <a:schemeClr val="tx1"/>
                </a:solidFill>
              </a:rPr>
              <a:t> Н.С.</a:t>
            </a:r>
          </a:p>
          <a:p>
            <a:pPr algn="r"/>
            <a:r>
              <a:rPr lang="uk-UA" sz="2000" dirty="0" smtClean="0">
                <a:solidFill>
                  <a:schemeClr val="tx1"/>
                </a:solidFill>
              </a:rPr>
              <a:t>ас. Молодан Ю.О.</a:t>
            </a:r>
          </a:p>
          <a:p>
            <a:pPr algn="r"/>
            <a:r>
              <a:rPr lang="uk-UA" sz="2000" dirty="0" smtClean="0">
                <a:solidFill>
                  <a:schemeClr val="tx1"/>
                </a:solidFill>
              </a:rPr>
              <a:t>ас. </a:t>
            </a:r>
            <a:r>
              <a:rPr lang="uk-UA" sz="2000" dirty="0" err="1" smtClean="0">
                <a:solidFill>
                  <a:schemeClr val="tx1"/>
                </a:solidFill>
              </a:rPr>
              <a:t>Акішева</a:t>
            </a:r>
            <a:r>
              <a:rPr lang="uk-UA" sz="2000" dirty="0" smtClean="0">
                <a:solidFill>
                  <a:schemeClr val="tx1"/>
                </a:solidFill>
              </a:rPr>
              <a:t> А.С. </a:t>
            </a:r>
            <a:endParaRPr lang="uk-UA" sz="2000" dirty="0">
              <a:solidFill>
                <a:schemeClr val="tx1"/>
              </a:solidFill>
            </a:endParaRPr>
          </a:p>
        </p:txBody>
      </p:sp>
      <p:pic>
        <p:nvPicPr>
          <p:cNvPr id="56" name="Рисунок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35012"/>
            <a:ext cx="3276600" cy="2623891"/>
          </a:xfrm>
          <a:prstGeom prst="rect">
            <a:avLst/>
          </a:prstGeom>
        </p:spPr>
      </p:pic>
      <p:pic>
        <p:nvPicPr>
          <p:cNvPr id="57" name="Рисунок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3695"/>
            <a:ext cx="2569084" cy="18478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7" name="object 37"/>
          <p:cNvSpPr txBox="1"/>
          <p:nvPr/>
        </p:nvSpPr>
        <p:spPr>
          <a:xfrm>
            <a:off x="763016" y="1222628"/>
            <a:ext cx="6411595" cy="1855470"/>
          </a:xfrm>
          <a:prstGeom prst="rect">
            <a:avLst/>
          </a:prstGeom>
        </p:spPr>
        <p:txBody>
          <a:bodyPr vert="horz" wrap="square" lIns="0" tIns="13335" rIns="0" bIns="0" rtlCol="0">
            <a:spAutoFit/>
          </a:bodyPr>
          <a:lstStyle/>
          <a:p>
            <a:pPr marL="622300" indent="-610235">
              <a:lnSpc>
                <a:spcPct val="100000"/>
              </a:lnSpc>
              <a:spcBef>
                <a:spcPts val="105"/>
              </a:spcBef>
              <a:buAutoNum type="arabicPeriod"/>
              <a:tabLst>
                <a:tab pos="622300" algn="l"/>
                <a:tab pos="622935" algn="l"/>
              </a:tabLst>
            </a:pPr>
            <a:r>
              <a:rPr sz="2000" dirty="0">
                <a:latin typeface="Arial"/>
                <a:cs typeface="Arial"/>
              </a:rPr>
              <a:t>Приготування</a:t>
            </a:r>
            <a:r>
              <a:rPr sz="2000" spc="-45" dirty="0">
                <a:latin typeface="Arial"/>
                <a:cs typeface="Arial"/>
              </a:rPr>
              <a:t> </a:t>
            </a:r>
            <a:r>
              <a:rPr sz="2000" spc="-5" dirty="0">
                <a:latin typeface="Arial"/>
                <a:cs typeface="Arial"/>
              </a:rPr>
              <a:t>супозиторіїв</a:t>
            </a:r>
            <a:r>
              <a:rPr sz="2000" spc="-20" dirty="0">
                <a:latin typeface="Arial"/>
                <a:cs typeface="Arial"/>
              </a:rPr>
              <a:t> </a:t>
            </a:r>
            <a:r>
              <a:rPr sz="2000" dirty="0">
                <a:latin typeface="Arial"/>
                <a:cs typeface="Arial"/>
              </a:rPr>
              <a:t>методом</a:t>
            </a:r>
            <a:r>
              <a:rPr sz="2000" spc="-35" dirty="0">
                <a:latin typeface="Arial"/>
                <a:cs typeface="Arial"/>
              </a:rPr>
              <a:t> </a:t>
            </a:r>
            <a:r>
              <a:rPr sz="2000" spc="-5" dirty="0">
                <a:latin typeface="Arial"/>
                <a:cs typeface="Arial"/>
              </a:rPr>
              <a:t>виливання.</a:t>
            </a:r>
            <a:endParaRPr sz="2000">
              <a:latin typeface="Arial"/>
              <a:cs typeface="Arial"/>
            </a:endParaRPr>
          </a:p>
          <a:p>
            <a:pPr marL="622300" indent="-610235">
              <a:lnSpc>
                <a:spcPct val="100000"/>
              </a:lnSpc>
              <a:buAutoNum type="arabicPeriod"/>
              <a:tabLst>
                <a:tab pos="622300" algn="l"/>
                <a:tab pos="622935" algn="l"/>
              </a:tabLst>
            </a:pPr>
            <a:r>
              <a:rPr sz="2000" dirty="0">
                <a:latin typeface="Arial"/>
                <a:cs typeface="Arial"/>
              </a:rPr>
              <a:t>Приготування</a:t>
            </a:r>
            <a:r>
              <a:rPr sz="2000" spc="-50" dirty="0">
                <a:latin typeface="Arial"/>
                <a:cs typeface="Arial"/>
              </a:rPr>
              <a:t> </a:t>
            </a:r>
            <a:r>
              <a:rPr sz="2000" spc="-5" dirty="0">
                <a:latin typeface="Arial"/>
                <a:cs typeface="Arial"/>
              </a:rPr>
              <a:t>супозиторіїв</a:t>
            </a:r>
            <a:r>
              <a:rPr sz="2000" spc="-20" dirty="0">
                <a:latin typeface="Arial"/>
                <a:cs typeface="Arial"/>
              </a:rPr>
              <a:t> </a:t>
            </a:r>
            <a:r>
              <a:rPr sz="2000" dirty="0">
                <a:latin typeface="Arial"/>
                <a:cs typeface="Arial"/>
              </a:rPr>
              <a:t>методом</a:t>
            </a:r>
            <a:r>
              <a:rPr sz="2000" spc="-40" dirty="0">
                <a:latin typeface="Arial"/>
                <a:cs typeface="Arial"/>
              </a:rPr>
              <a:t> </a:t>
            </a:r>
            <a:r>
              <a:rPr sz="2000" dirty="0">
                <a:latin typeface="Arial"/>
                <a:cs typeface="Arial"/>
              </a:rPr>
              <a:t>пресування.</a:t>
            </a:r>
            <a:endParaRPr sz="2000">
              <a:latin typeface="Arial"/>
              <a:cs typeface="Arial"/>
            </a:endParaRPr>
          </a:p>
          <a:p>
            <a:pPr marL="622300" indent="-610235">
              <a:lnSpc>
                <a:spcPct val="100000"/>
              </a:lnSpc>
              <a:buAutoNum type="arabicPeriod"/>
              <a:tabLst>
                <a:tab pos="622300" algn="l"/>
                <a:tab pos="622935" algn="l"/>
              </a:tabLst>
            </a:pPr>
            <a:r>
              <a:rPr sz="2000" spc="-5" dirty="0">
                <a:latin typeface="Arial"/>
                <a:cs typeface="Arial"/>
              </a:rPr>
              <a:t>Пакування</a:t>
            </a:r>
            <a:r>
              <a:rPr sz="2000" spc="-25" dirty="0">
                <a:latin typeface="Arial"/>
                <a:cs typeface="Arial"/>
              </a:rPr>
              <a:t> </a:t>
            </a:r>
            <a:r>
              <a:rPr sz="2000" dirty="0">
                <a:latin typeface="Arial"/>
                <a:cs typeface="Arial"/>
              </a:rPr>
              <a:t>та</a:t>
            </a:r>
            <a:r>
              <a:rPr sz="2000" spc="-25" dirty="0">
                <a:latin typeface="Arial"/>
                <a:cs typeface="Arial"/>
              </a:rPr>
              <a:t> </a:t>
            </a:r>
            <a:r>
              <a:rPr sz="2000" dirty="0">
                <a:latin typeface="Arial"/>
                <a:cs typeface="Arial"/>
              </a:rPr>
              <a:t>маркування</a:t>
            </a:r>
            <a:r>
              <a:rPr sz="2000" spc="-25" dirty="0">
                <a:latin typeface="Arial"/>
                <a:cs typeface="Arial"/>
              </a:rPr>
              <a:t> </a:t>
            </a:r>
            <a:r>
              <a:rPr sz="2000" spc="-5" dirty="0">
                <a:latin typeface="Arial"/>
                <a:cs typeface="Arial"/>
              </a:rPr>
              <a:t>супозиторіїв.</a:t>
            </a:r>
            <a:endParaRPr sz="2000">
              <a:latin typeface="Arial"/>
              <a:cs typeface="Arial"/>
            </a:endParaRPr>
          </a:p>
          <a:p>
            <a:pPr marL="622300" indent="-610235">
              <a:lnSpc>
                <a:spcPct val="100000"/>
              </a:lnSpc>
              <a:buAutoNum type="arabicPeriod"/>
              <a:tabLst>
                <a:tab pos="622300" algn="l"/>
                <a:tab pos="622935" algn="l"/>
              </a:tabLst>
            </a:pPr>
            <a:r>
              <a:rPr sz="2000" spc="-5" dirty="0">
                <a:latin typeface="Arial"/>
                <a:cs typeface="Arial"/>
              </a:rPr>
              <a:t>Контроль</a:t>
            </a:r>
            <a:r>
              <a:rPr sz="2000" spc="-55" dirty="0">
                <a:latin typeface="Arial"/>
                <a:cs typeface="Arial"/>
              </a:rPr>
              <a:t> </a:t>
            </a:r>
            <a:r>
              <a:rPr sz="2000" dirty="0">
                <a:latin typeface="Arial"/>
                <a:cs typeface="Arial"/>
              </a:rPr>
              <a:t>якості.</a:t>
            </a:r>
            <a:r>
              <a:rPr sz="2000" spc="-30" dirty="0">
                <a:latin typeface="Arial"/>
                <a:cs typeface="Arial"/>
              </a:rPr>
              <a:t> </a:t>
            </a:r>
            <a:r>
              <a:rPr sz="2000" spc="-5" dirty="0">
                <a:latin typeface="Arial"/>
                <a:cs typeface="Arial"/>
              </a:rPr>
              <a:t>Умови</a:t>
            </a:r>
            <a:endParaRPr sz="2000">
              <a:latin typeface="Arial"/>
              <a:cs typeface="Arial"/>
            </a:endParaRPr>
          </a:p>
          <a:p>
            <a:pPr marL="12700">
              <a:lnSpc>
                <a:spcPct val="100000"/>
              </a:lnSpc>
            </a:pPr>
            <a:r>
              <a:rPr sz="2000" dirty="0">
                <a:latin typeface="Arial"/>
                <a:cs typeface="Arial"/>
              </a:rPr>
              <a:t>та</a:t>
            </a:r>
            <a:r>
              <a:rPr sz="2000" spc="-30" dirty="0">
                <a:latin typeface="Arial"/>
                <a:cs typeface="Arial"/>
              </a:rPr>
              <a:t> </a:t>
            </a:r>
            <a:r>
              <a:rPr sz="2000" dirty="0">
                <a:latin typeface="Arial"/>
                <a:cs typeface="Arial"/>
              </a:rPr>
              <a:t>термін</a:t>
            </a:r>
            <a:r>
              <a:rPr sz="2000" spc="-45" dirty="0">
                <a:latin typeface="Arial"/>
                <a:cs typeface="Arial"/>
              </a:rPr>
              <a:t> </a:t>
            </a:r>
            <a:r>
              <a:rPr sz="2000" dirty="0">
                <a:latin typeface="Arial"/>
                <a:cs typeface="Arial"/>
              </a:rPr>
              <a:t>зберігання</a:t>
            </a:r>
            <a:r>
              <a:rPr sz="2000" spc="-75" dirty="0">
                <a:latin typeface="Arial"/>
                <a:cs typeface="Arial"/>
              </a:rPr>
              <a:t> </a:t>
            </a:r>
            <a:r>
              <a:rPr sz="2000" spc="-5" dirty="0">
                <a:latin typeface="Arial"/>
                <a:cs typeface="Arial"/>
              </a:rPr>
              <a:t>супозиторіїв.</a:t>
            </a:r>
            <a:endParaRPr sz="2000">
              <a:latin typeface="Arial"/>
              <a:cs typeface="Arial"/>
            </a:endParaRPr>
          </a:p>
          <a:p>
            <a:pPr marL="711200" indent="-699135">
              <a:lnSpc>
                <a:spcPct val="100000"/>
              </a:lnSpc>
              <a:buAutoNum type="arabicPeriod" startAt="5"/>
              <a:tabLst>
                <a:tab pos="711200" algn="l"/>
                <a:tab pos="711835" algn="l"/>
              </a:tabLst>
            </a:pPr>
            <a:r>
              <a:rPr sz="2000" dirty="0">
                <a:latin typeface="Arial"/>
                <a:cs typeface="Arial"/>
              </a:rPr>
              <a:t>Висновки.</a:t>
            </a:r>
            <a:endParaRPr sz="2000">
              <a:latin typeface="Arial"/>
              <a:cs typeface="Arial"/>
            </a:endParaRPr>
          </a:p>
        </p:txBody>
      </p:sp>
      <p:sp>
        <p:nvSpPr>
          <p:cNvPr id="40" name="object 40"/>
          <p:cNvSpPr txBox="1"/>
          <p:nvPr/>
        </p:nvSpPr>
        <p:spPr>
          <a:xfrm>
            <a:off x="8756142" y="6266059"/>
            <a:ext cx="321945" cy="306070"/>
          </a:xfrm>
          <a:prstGeom prst="rect">
            <a:avLst/>
          </a:prstGeom>
        </p:spPr>
        <p:txBody>
          <a:bodyPr vert="horz" wrap="square" lIns="0" tIns="13970" rIns="0" bIns="0" rtlCol="0">
            <a:spAutoFit/>
          </a:bodyPr>
          <a:lstStyle/>
          <a:p>
            <a:pPr marL="12700">
              <a:lnSpc>
                <a:spcPct val="100000"/>
              </a:lnSpc>
              <a:spcBef>
                <a:spcPts val="110"/>
              </a:spcBef>
            </a:pPr>
            <a:fld id="{81D60167-4931-47E6-BA6A-407CBD079E47}" type="slidenum">
              <a:rPr sz="1800" dirty="0">
                <a:latin typeface="Century Gothic"/>
                <a:cs typeface="Century Gothic"/>
              </a:rPr>
              <a:t>2</a:t>
            </a:fld>
            <a:endParaRPr sz="1800">
              <a:latin typeface="Century Gothic"/>
              <a:cs typeface="Century Gothic"/>
            </a:endParaRPr>
          </a:p>
        </p:txBody>
      </p:sp>
      <p:pic>
        <p:nvPicPr>
          <p:cNvPr id="41" name="Рисунок 4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900" y="3352800"/>
            <a:ext cx="3880868" cy="2863070"/>
          </a:xfrm>
          <a:prstGeom prst="rect">
            <a:avLst/>
          </a:prstGeom>
        </p:spPr>
      </p:pic>
      <p:sp>
        <p:nvSpPr>
          <p:cNvPr id="43" name="Заголовок 1"/>
          <p:cNvSpPr txBox="1">
            <a:spLocks/>
          </p:cNvSpPr>
          <p:nvPr/>
        </p:nvSpPr>
        <p:spPr>
          <a:xfrm>
            <a:off x="1866900" y="505541"/>
            <a:ext cx="5029200" cy="578177"/>
          </a:xfrm>
          <a:prstGeom prst="rect">
            <a:avLst/>
          </a:prstGeom>
        </p:spPr>
        <p:style>
          <a:lnRef idx="2">
            <a:schemeClr val="accent1"/>
          </a:lnRef>
          <a:fillRef idx="1">
            <a:schemeClr val="lt1"/>
          </a:fillRef>
          <a:effectRef idx="0">
            <a:schemeClr val="accent1"/>
          </a:effectRef>
          <a:fontRef idx="minor">
            <a:schemeClr val="dk1"/>
          </a:fontRef>
        </p:style>
        <p:txBody>
          <a:bodyPr>
            <a:normAutofit fontScale="97500"/>
          </a:bodyPr>
          <a:lstStyle>
            <a:lvl1pPr>
              <a:defRPr>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ru-RU" sz="2800" b="1" u="sng" kern="0" dirty="0" smtClean="0">
                <a:solidFill>
                  <a:schemeClr val="tx1"/>
                </a:solidFill>
              </a:rPr>
              <a:t>План практичного </a:t>
            </a:r>
            <a:r>
              <a:rPr lang="ru-RU" sz="2800" b="1" u="sng" kern="0" dirty="0" err="1" smtClean="0">
                <a:solidFill>
                  <a:schemeClr val="tx1"/>
                </a:solidFill>
              </a:rPr>
              <a:t>заняття</a:t>
            </a:r>
            <a:r>
              <a:rPr lang="ru-RU" sz="2800" b="1" u="sng" kern="0" dirty="0" smtClean="0">
                <a:solidFill>
                  <a:schemeClr val="tx1"/>
                </a:solidFill>
              </a:rPr>
              <a:t>:</a:t>
            </a:r>
            <a:endParaRPr lang="uk-UA" sz="2800" b="1" u="sng" kern="0" dirty="0">
              <a:solidFill>
                <a:schemeClr val="tx1"/>
              </a:solidFill>
            </a:endParaRPr>
          </a:p>
        </p:txBody>
      </p:sp>
      <p:pic>
        <p:nvPicPr>
          <p:cNvPr id="46" name="Рисунок 4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7187" y="2458753"/>
            <a:ext cx="4400900" cy="348484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530" y="457200"/>
            <a:ext cx="7315670" cy="219682"/>
          </a:xfrm>
        </p:spPr>
        <p:txBody>
          <a:bodyPr>
            <a:normAutofit fontScale="90000"/>
          </a:bodyPr>
          <a:lstStyle/>
          <a:p>
            <a:r>
              <a:rPr lang="uk-UA" dirty="0">
                <a:latin typeface="Times New Roman" panose="02020603050405020304" pitchFamily="18" charset="0"/>
                <a:cs typeface="Times New Roman" panose="02020603050405020304" pitchFamily="18" charset="0"/>
              </a:rPr>
              <a:t>ВСТУП</a:t>
            </a:r>
            <a:br>
              <a:rPr lang="uk-UA" dirty="0">
                <a:latin typeface="Times New Roman" panose="02020603050405020304" pitchFamily="18" charset="0"/>
                <a:cs typeface="Times New Roman" panose="02020603050405020304" pitchFamily="18" charset="0"/>
              </a:rPr>
            </a:br>
            <a:endParaRPr lang="uk-UA" dirty="0"/>
          </a:p>
        </p:txBody>
      </p:sp>
      <p:sp>
        <p:nvSpPr>
          <p:cNvPr id="3" name="Объект 2"/>
          <p:cNvSpPr>
            <a:spLocks noGrp="1"/>
          </p:cNvSpPr>
          <p:nvPr>
            <p:ph sz="quarter" idx="13"/>
          </p:nvPr>
        </p:nvSpPr>
        <p:spPr>
          <a:xfrm>
            <a:off x="304800" y="556155"/>
            <a:ext cx="8763000" cy="4473045"/>
          </a:xfrm>
        </p:spPr>
        <p:txBody>
          <a:bodyPr>
            <a:normAutofit fontScale="92500" lnSpcReduction="20000"/>
          </a:bodyPr>
          <a:lstStyle/>
          <a:p>
            <a:pPr marL="0" indent="0" algn="just">
              <a:buNone/>
            </a:pPr>
            <a:r>
              <a:rPr lang="uk-UA" sz="1600" dirty="0" err="1">
                <a:latin typeface="Calibri" panose="020F0502020204030204" pitchFamily="34" charset="0"/>
                <a:cs typeface="Calibri" panose="020F0502020204030204" pitchFamily="34" charset="0"/>
              </a:rPr>
              <a:t>Супозиторії</a:t>
            </a:r>
            <a:r>
              <a:rPr lang="uk-UA" sz="1600" dirty="0">
                <a:latin typeface="Calibri" panose="020F0502020204030204" pitchFamily="34" charset="0"/>
                <a:cs typeface="Calibri" panose="020F0502020204030204" pitchFamily="34" charset="0"/>
              </a:rPr>
              <a:t> являють собою як гомогенні, так і гетерогенні дисперсні системи, тому головне технологічне завдання полягає в тому, щоб максимально </a:t>
            </a:r>
            <a:r>
              <a:rPr lang="uk-UA" sz="1600" dirty="0" err="1">
                <a:latin typeface="Calibri" panose="020F0502020204030204" pitchFamily="34" charset="0"/>
                <a:cs typeface="Calibri" panose="020F0502020204030204" pitchFamily="34" charset="0"/>
              </a:rPr>
              <a:t>дисперговані</a:t>
            </a:r>
            <a:r>
              <a:rPr lang="uk-UA" sz="1600" dirty="0">
                <a:latin typeface="Calibri" panose="020F0502020204030204" pitchFamily="34" charset="0"/>
                <a:cs typeface="Calibri" panose="020F0502020204030204" pitchFamily="34" charset="0"/>
              </a:rPr>
              <a:t> лікарські засоби рівномірно розподілити не тільки в </a:t>
            </a:r>
            <a:r>
              <a:rPr lang="uk-UA" sz="1600" dirty="0" err="1">
                <a:latin typeface="Calibri" panose="020F0502020204030204" pitchFamily="34" charset="0"/>
                <a:cs typeface="Calibri" panose="020F0502020204030204" pitchFamily="34" charset="0"/>
              </a:rPr>
              <a:t>супозиторній</a:t>
            </a:r>
            <a:r>
              <a:rPr lang="uk-UA" sz="1600" dirty="0">
                <a:latin typeface="Calibri" panose="020F0502020204030204" pitchFamily="34" charset="0"/>
                <a:cs typeface="Calibri" panose="020F0502020204030204" pitchFamily="34" charset="0"/>
              </a:rPr>
              <a:t> масі, а й у кожній свічці, кульці чи паличці, надавши їм необхідної геометричної форми.  </a:t>
            </a:r>
            <a:endParaRPr lang="uk-UA" sz="1600" dirty="0" smtClean="0">
              <a:latin typeface="Calibri" panose="020F0502020204030204" pitchFamily="34" charset="0"/>
              <a:cs typeface="Calibri" panose="020F0502020204030204" pitchFamily="34" charset="0"/>
            </a:endParaRPr>
          </a:p>
          <a:p>
            <a:pPr marL="0" indent="0" algn="just">
              <a:buNone/>
            </a:pPr>
            <a:r>
              <a:rPr lang="ru-RU" sz="1600" b="1" dirty="0" smtClean="0">
                <a:latin typeface="Calibri" panose="020F0502020204030204" pitchFamily="34" charset="0"/>
                <a:cs typeface="Calibri" panose="020F0502020204030204" pitchFamily="34" charset="0"/>
              </a:rPr>
              <a:t>Метод </a:t>
            </a:r>
            <a:r>
              <a:rPr lang="ru-RU" sz="1600" b="1" dirty="0" err="1" smtClean="0">
                <a:latin typeface="Calibri" panose="020F0502020204030204" pitchFamily="34" charset="0"/>
                <a:cs typeface="Calibri" panose="020F0502020204030204" pitchFamily="34" charset="0"/>
              </a:rPr>
              <a:t>виливання</a:t>
            </a:r>
            <a:r>
              <a:rPr lang="ru-RU" sz="1600" dirty="0" smtClean="0">
                <a:latin typeface="Calibri" panose="020F0502020204030204" pitchFamily="34" charset="0"/>
                <a:cs typeface="Calibri" panose="020F0502020204030204" pitchFamily="34" charset="0"/>
              </a:rPr>
              <a:t>, будучи </a:t>
            </a:r>
            <a:r>
              <a:rPr lang="ru-RU" sz="1600" dirty="0" err="1" smtClean="0">
                <a:latin typeface="Calibri" panose="020F0502020204030204" pitchFamily="34" charset="0"/>
                <a:cs typeface="Calibri" panose="020F0502020204030204" pitchFamily="34" charset="0"/>
              </a:rPr>
              <a:t>універсальним</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дозволяє</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приготувати</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супозиторії</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однакової</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форми</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використовуючи</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різноманітні</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основи</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що</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неможливо</a:t>
            </a:r>
            <a:r>
              <a:rPr lang="ru-RU" sz="1600" dirty="0" smtClean="0">
                <a:latin typeface="Calibri" panose="020F0502020204030204" pitchFamily="34" charset="0"/>
                <a:cs typeface="Calibri" panose="020F0502020204030204" pitchFamily="34" charset="0"/>
              </a:rPr>
              <a:t> при </a:t>
            </a:r>
            <a:r>
              <a:rPr lang="ru-RU" sz="1600" dirty="0" err="1" smtClean="0">
                <a:latin typeface="Calibri" panose="020F0502020204030204" pitchFamily="34" charset="0"/>
                <a:cs typeface="Calibri" panose="020F0502020204030204" pitchFamily="34" charset="0"/>
              </a:rPr>
              <a:t>інших</a:t>
            </a:r>
            <a:r>
              <a:rPr lang="ru-RU" sz="1600" dirty="0" smtClean="0">
                <a:latin typeface="Calibri" panose="020F0502020204030204" pitchFamily="34" charset="0"/>
                <a:cs typeface="Calibri" panose="020F0502020204030204" pitchFamily="34" charset="0"/>
              </a:rPr>
              <a:t> способах. </a:t>
            </a:r>
            <a:r>
              <a:rPr lang="ru-RU" sz="1600" dirty="0" err="1" smtClean="0">
                <a:latin typeface="Calibri" panose="020F0502020204030204" pitchFamily="34" charset="0"/>
                <a:cs typeface="Calibri" panose="020F0502020204030204" pitchFamily="34" charset="0"/>
              </a:rPr>
              <a:t>Процес</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виготовлення</a:t>
            </a:r>
            <a:r>
              <a:rPr lang="ru-RU" sz="1600" dirty="0" smtClean="0">
                <a:latin typeface="Calibri" panose="020F0502020204030204" pitchFamily="34" charset="0"/>
                <a:cs typeface="Calibri" panose="020F0502020204030204" pitchFamily="34" charset="0"/>
              </a:rPr>
              <a:t> прохо­дить </a:t>
            </a:r>
            <a:r>
              <a:rPr lang="ru-RU" sz="1600" dirty="0" err="1" smtClean="0">
                <a:latin typeface="Calibri" panose="020F0502020204030204" pitchFamily="34" charset="0"/>
                <a:cs typeface="Calibri" panose="020F0502020204030204" pitchFamily="34" charset="0"/>
              </a:rPr>
              <a:t>значно</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швидше</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гігієнічніше</a:t>
            </a:r>
            <a:r>
              <a:rPr lang="ru-RU" sz="1600" dirty="0" smtClean="0">
                <a:latin typeface="Calibri" panose="020F0502020204030204" pitchFamily="34" charset="0"/>
                <a:cs typeface="Calibri" panose="020F0502020204030204" pitchFamily="34" charset="0"/>
              </a:rPr>
              <a:t>, а </a:t>
            </a:r>
            <a:r>
              <a:rPr lang="ru-RU" sz="1600" dirty="0" err="1" smtClean="0">
                <a:latin typeface="Calibri" panose="020F0502020204030204" pitchFamily="34" charset="0"/>
                <a:cs typeface="Calibri" panose="020F0502020204030204" pitchFamily="34" charset="0"/>
              </a:rPr>
              <a:t>зовнішній</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вигляд</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свіч</a:t>
            </a:r>
            <a:r>
              <a:rPr lang="uk-UA" sz="1600" dirty="0" err="1" smtClean="0">
                <a:latin typeface="Calibri" panose="020F0502020204030204" pitchFamily="34" charset="0"/>
                <a:cs typeface="Calibri" panose="020F0502020204030204" pitchFamily="34" charset="0"/>
              </a:rPr>
              <a:t>ок</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кульок</a:t>
            </a:r>
            <a:r>
              <a:rPr lang="ru-RU" sz="1600" dirty="0" smtClean="0">
                <a:latin typeface="Calibri" panose="020F0502020204030204" pitchFamily="34" charset="0"/>
                <a:cs typeface="Calibri" panose="020F0502020204030204" pitchFamily="34" charset="0"/>
              </a:rPr>
              <a:t> і </a:t>
            </a:r>
            <a:r>
              <a:rPr lang="ru-RU" sz="1600" dirty="0" err="1" smtClean="0">
                <a:latin typeface="Calibri" panose="020F0502020204030204" pitchFamily="34" charset="0"/>
                <a:cs typeface="Calibri" panose="020F0502020204030204" pitchFamily="34" charset="0"/>
              </a:rPr>
              <a:t>паличок</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кращий</a:t>
            </a:r>
            <a:r>
              <a:rPr lang="ru-RU" sz="1600" dirty="0" smtClean="0">
                <a:latin typeface="Calibri" panose="020F0502020204030204" pitchFamily="34" charset="0"/>
                <a:cs typeface="Calibri" panose="020F0502020204030204" pitchFamily="34" charset="0"/>
              </a:rPr>
              <a:t> </a:t>
            </a:r>
            <a:r>
              <a:rPr lang="ru-RU" sz="1600" dirty="0" err="1" smtClean="0">
                <a:latin typeface="Calibri" panose="020F0502020204030204" pitchFamily="34" charset="0"/>
                <a:cs typeface="Calibri" panose="020F0502020204030204" pitchFamily="34" charset="0"/>
              </a:rPr>
              <a:t>порівняно</a:t>
            </a:r>
            <a:r>
              <a:rPr lang="ru-RU" sz="1600" dirty="0" smtClean="0">
                <a:latin typeface="Calibri" panose="020F0502020204030204" pitchFamily="34" charset="0"/>
                <a:cs typeface="Calibri" panose="020F0502020204030204" pitchFamily="34" charset="0"/>
              </a:rPr>
              <a:t> з методом </a:t>
            </a:r>
            <a:r>
              <a:rPr lang="ru-RU" sz="1600" dirty="0" err="1" smtClean="0">
                <a:latin typeface="Calibri" panose="020F0502020204030204" pitchFamily="34" charset="0"/>
                <a:cs typeface="Calibri" panose="020F0502020204030204" pitchFamily="34" charset="0"/>
              </a:rPr>
              <a:t>викачування</a:t>
            </a:r>
            <a:r>
              <a:rPr lang="ru-RU" sz="1600" dirty="0" smtClean="0">
                <a:latin typeface="Calibri" panose="020F0502020204030204" pitchFamily="34" charset="0"/>
                <a:cs typeface="Calibri" panose="020F0502020204030204" pitchFamily="34" charset="0"/>
              </a:rPr>
              <a:t>. </a:t>
            </a:r>
            <a:r>
              <a:rPr lang="uk-UA" sz="1600" dirty="0" smtClean="0">
                <a:latin typeface="Calibri" panose="020F0502020204030204" pitchFamily="34" charset="0"/>
                <a:cs typeface="Calibri" panose="020F0502020204030204" pitchFamily="34" charset="0"/>
              </a:rPr>
              <a:t>Як недолік цього методу необхідно відзначити порушення однорідності суміші при вистиганні, особливо за рахунок рідин, що не змішуються з основами і твердою фазою.</a:t>
            </a:r>
          </a:p>
          <a:p>
            <a:pPr marL="0" indent="0" algn="just">
              <a:buNone/>
            </a:pPr>
            <a:r>
              <a:rPr lang="uk-UA" sz="1600" dirty="0">
                <a:latin typeface="Calibri" panose="020F0502020204030204" pitchFamily="34" charset="0"/>
                <a:cs typeface="Calibri" panose="020F0502020204030204" pitchFamily="34" charset="0"/>
              </a:rPr>
              <a:t>Для виливання супозиторіїв застосовують спеціальні металеві або</a:t>
            </a:r>
            <a:br>
              <a:rPr lang="uk-UA" sz="1600" dirty="0">
                <a:latin typeface="Calibri" panose="020F0502020204030204" pitchFamily="34" charset="0"/>
                <a:cs typeface="Calibri" panose="020F0502020204030204" pitchFamily="34" charset="0"/>
              </a:rPr>
            </a:br>
            <a:r>
              <a:rPr lang="uk-UA" sz="1600" dirty="0">
                <a:latin typeface="Calibri" panose="020F0502020204030204" pitchFamily="34" charset="0"/>
                <a:cs typeface="Calibri" panose="020F0502020204030204" pitchFamily="34" charset="0"/>
              </a:rPr>
              <a:t>пластмасові форми, що складаються з двох частин, </a:t>
            </a:r>
            <a:r>
              <a:rPr lang="uk-UA" sz="1600" dirty="0" smtClean="0">
                <a:latin typeface="Calibri" panose="020F0502020204030204" pitchFamily="34" charset="0"/>
                <a:cs typeface="Calibri" panose="020F0502020204030204" pitchFamily="34" charset="0"/>
              </a:rPr>
              <a:t>які щільно </a:t>
            </a:r>
            <a:r>
              <a:rPr lang="uk-UA" sz="1600" dirty="0">
                <a:latin typeface="Calibri" panose="020F0502020204030204" pitchFamily="34" charset="0"/>
                <a:cs typeface="Calibri" panose="020F0502020204030204" pitchFamily="34" charset="0"/>
              </a:rPr>
              <a:t>скріпляються між</a:t>
            </a:r>
            <a:br>
              <a:rPr lang="uk-UA" sz="1600" dirty="0">
                <a:latin typeface="Calibri" panose="020F0502020204030204" pitchFamily="34" charset="0"/>
                <a:cs typeface="Calibri" panose="020F0502020204030204" pitchFamily="34" charset="0"/>
              </a:rPr>
            </a:br>
            <a:r>
              <a:rPr lang="uk-UA" sz="1600" dirty="0" smtClean="0">
                <a:latin typeface="Calibri" panose="020F0502020204030204" pitchFamily="34" charset="0"/>
                <a:cs typeface="Calibri" panose="020F0502020204030204" pitchFamily="34" charset="0"/>
              </a:rPr>
              <a:t>собою </a:t>
            </a:r>
            <a:r>
              <a:rPr lang="uk-UA" sz="1600" dirty="0">
                <a:latin typeface="Calibri" panose="020F0502020204030204" pitchFamily="34" charset="0"/>
                <a:cs typeface="Calibri" panose="020F0502020204030204" pitchFamily="34" charset="0"/>
              </a:rPr>
              <a:t>гвинтом. На кожній частині є осередки, що представляють половину</a:t>
            </a:r>
            <a:br>
              <a:rPr lang="uk-UA" sz="1600" dirty="0">
                <a:latin typeface="Calibri" panose="020F0502020204030204" pitchFamily="34" charset="0"/>
                <a:cs typeface="Calibri" panose="020F0502020204030204" pitchFamily="34" charset="0"/>
              </a:rPr>
            </a:br>
            <a:r>
              <a:rPr lang="uk-UA" sz="1600" dirty="0">
                <a:latin typeface="Calibri" panose="020F0502020204030204" pitchFamily="34" charset="0"/>
                <a:cs typeface="Calibri" panose="020F0502020204030204" pitchFamily="34" charset="0"/>
              </a:rPr>
              <a:t>свічки або кульки. Перед виливанням в них маси, для кращого відділення</a:t>
            </a:r>
            <a:br>
              <a:rPr lang="uk-UA" sz="1600" dirty="0">
                <a:latin typeface="Calibri" panose="020F0502020204030204" pitchFamily="34" charset="0"/>
                <a:cs typeface="Calibri" panose="020F0502020204030204" pitchFamily="34" charset="0"/>
              </a:rPr>
            </a:br>
            <a:r>
              <a:rPr lang="uk-UA" sz="1600" dirty="0">
                <a:latin typeface="Calibri" panose="020F0502020204030204" pitchFamily="34" charset="0"/>
                <a:cs typeface="Calibri" panose="020F0502020204030204" pitchFamily="34" charset="0"/>
              </a:rPr>
              <a:t>супозиторіїв, гнізда форми змащують вазеліновим маслом, якщо основа</a:t>
            </a:r>
            <a:br>
              <a:rPr lang="uk-UA" sz="1600" dirty="0">
                <a:latin typeface="Calibri" panose="020F0502020204030204" pitchFamily="34" charset="0"/>
                <a:cs typeface="Calibri" panose="020F0502020204030204" pitchFamily="34" charset="0"/>
              </a:rPr>
            </a:br>
            <a:r>
              <a:rPr lang="uk-UA" sz="1600" dirty="0">
                <a:latin typeface="Calibri" panose="020F0502020204030204" pitchFamily="34" charset="0"/>
                <a:cs typeface="Calibri" panose="020F0502020204030204" pitchFamily="34" charset="0"/>
              </a:rPr>
              <a:t>гідрофільна, якщо основа гідрофобна – мильним спиртом</a:t>
            </a:r>
            <a:r>
              <a:rPr lang="uk-UA" sz="1600" dirty="0">
                <a:latin typeface="Calibri" panose="020F0502020204030204" pitchFamily="34" charset="0"/>
                <a:cs typeface="Calibri" panose="020F0502020204030204" pitchFamily="34" charset="0"/>
              </a:rPr>
              <a:t> </a:t>
            </a:r>
            <a:r>
              <a:rPr lang="uk-UA" sz="1400" dirty="0"/>
              <a:t/>
            </a:r>
            <a:br>
              <a:rPr lang="uk-UA" sz="1400" dirty="0"/>
            </a:br>
            <a:endParaRPr lang="uk-UA" sz="1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71"/>
            <a:ext cx="3360934" cy="228592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4598602"/>
            <a:ext cx="3123965" cy="2259398"/>
          </a:xfrm>
          <a:prstGeom prst="rect">
            <a:avLst/>
          </a:prstGeom>
        </p:spPr>
      </p:pic>
    </p:spTree>
    <p:extLst>
      <p:ext uri="{BB962C8B-B14F-4D97-AF65-F5344CB8AC3E}">
        <p14:creationId xmlns:p14="http://schemas.microsoft.com/office/powerpoint/2010/main" val="2535855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5812" y="304800"/>
            <a:ext cx="7773338" cy="448282"/>
          </a:xfrm>
        </p:spPr>
        <p:txBody>
          <a:bodyPr>
            <a:normAutofit fontScale="90000"/>
          </a:bodyPr>
          <a:lstStyle/>
          <a:p>
            <a:r>
              <a:rPr lang="uk-UA" dirty="0">
                <a:latin typeface="Times New Roman" panose="02020603050405020304" pitchFamily="18" charset="0"/>
                <a:cs typeface="Times New Roman" panose="02020603050405020304" pitchFamily="18" charset="0"/>
              </a:rPr>
              <a:t>ВСТУП</a:t>
            </a:r>
            <a:br>
              <a:rPr lang="uk-UA" dirty="0">
                <a:latin typeface="Times New Roman" panose="02020603050405020304" pitchFamily="18" charset="0"/>
                <a:cs typeface="Times New Roman" panose="02020603050405020304" pitchFamily="18" charset="0"/>
              </a:rPr>
            </a:br>
            <a:endParaRPr lang="uk-UA" dirty="0"/>
          </a:p>
        </p:txBody>
      </p:sp>
      <p:sp>
        <p:nvSpPr>
          <p:cNvPr id="3" name="Объект 2"/>
          <p:cNvSpPr>
            <a:spLocks noGrp="1"/>
          </p:cNvSpPr>
          <p:nvPr>
            <p:ph sz="quarter" idx="13"/>
          </p:nvPr>
        </p:nvSpPr>
        <p:spPr>
          <a:xfrm>
            <a:off x="457200" y="838200"/>
            <a:ext cx="8305800" cy="4419600"/>
          </a:xfrm>
        </p:spPr>
        <p:txBody>
          <a:bodyPr>
            <a:noAutofit/>
          </a:bodyPr>
          <a:lstStyle/>
          <a:p>
            <a:pPr algn="just"/>
            <a:r>
              <a:rPr lang="ru-RU" sz="1600" dirty="0" err="1">
                <a:latin typeface="Times New Roman" panose="02020603050405020304" pitchFamily="18" charset="0"/>
                <a:cs typeface="Times New Roman" panose="02020603050405020304" pitchFamily="18" charset="0"/>
              </a:rPr>
              <a:t>Виливанням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можна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приготувати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супозиторії</a:t>
            </a:r>
            <a:r>
              <a:rPr lang="ru-RU" sz="1600" dirty="0">
                <a:latin typeface="Times New Roman" panose="02020603050405020304" pitchFamily="18" charset="0"/>
                <a:cs typeface="Times New Roman" panose="02020603050405020304" pitchFamily="18" charset="0"/>
              </a:rPr>
              <a:t>, кульки і </a:t>
            </a:r>
            <a:r>
              <a:rPr lang="ru-RU" sz="1600" dirty="0" err="1">
                <a:latin typeface="Times New Roman" panose="02020603050405020304" pitchFamily="18" charset="0"/>
                <a:cs typeface="Times New Roman" panose="02020603050405020304" pitchFamily="18" charset="0"/>
              </a:rPr>
              <a:t>палички</a:t>
            </a:r>
            <a:r>
              <a:rPr lang="ru-RU" sz="1600" dirty="0">
                <a:latin typeface="Times New Roman" panose="02020603050405020304" pitchFamily="18" charset="0"/>
                <a:cs typeface="Times New Roman" panose="02020603050405020304" pitchFamily="18" charset="0"/>
              </a:rPr>
              <a:t> практично на будь-</a:t>
            </a:r>
            <a:r>
              <a:rPr lang="ru-RU" sz="1600" dirty="0" err="1">
                <a:latin typeface="Times New Roman" panose="02020603050405020304" pitchFamily="18" charset="0"/>
                <a:cs typeface="Times New Roman" panose="02020603050405020304" pitchFamily="18" charset="0"/>
              </a:rPr>
              <a:t>якій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основі</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цьому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жирову</a:t>
            </a:r>
            <a:r>
              <a:rPr lang="ru-RU" sz="1600" dirty="0">
                <a:latin typeface="Times New Roman" panose="02020603050405020304" pitchFamily="18" charset="0"/>
                <a:cs typeface="Times New Roman" panose="02020603050405020304" pitchFamily="18" charset="0"/>
              </a:rPr>
              <a:t> основу </a:t>
            </a:r>
            <a:r>
              <a:rPr lang="ru-RU" sz="1600" dirty="0" err="1">
                <a:latin typeface="Times New Roman" panose="02020603050405020304" pitchFamily="18" charset="0"/>
                <a:cs typeface="Times New Roman" panose="02020603050405020304" pitchFamily="18" charset="0"/>
              </a:rPr>
              <a:t>розплавляють</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желатіногліцерИновую</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готують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аналогічно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гідрофільним</a:t>
            </a:r>
            <a:r>
              <a:rPr lang="ru-RU" sz="1600" dirty="0">
                <a:latin typeface="Times New Roman" panose="02020603050405020304" pitchFamily="18" charset="0"/>
                <a:cs typeface="Times New Roman" panose="02020603050405020304" pitchFamily="18" charset="0"/>
              </a:rPr>
              <a:t> основам для мазей). </a:t>
            </a:r>
            <a:endParaRPr lang="ru-RU" sz="1600" dirty="0" smtClean="0">
              <a:latin typeface="Times New Roman" panose="02020603050405020304" pitchFamily="18" charset="0"/>
              <a:cs typeface="Times New Roman" panose="02020603050405020304" pitchFamily="18" charset="0"/>
            </a:endParaRPr>
          </a:p>
          <a:p>
            <a:pPr algn="just"/>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гарній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розчинності</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ЛР в </a:t>
            </a:r>
            <a:r>
              <a:rPr lang="ru-RU" sz="1600" dirty="0" err="1">
                <a:latin typeface="Times New Roman" panose="02020603050405020304" pitchFamily="18" charset="0"/>
                <a:cs typeface="Times New Roman" panose="02020603050405020304" pitchFamily="18" charset="0"/>
              </a:rPr>
              <a:t>основі</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які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входять</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до складу супозиторіїв </a:t>
            </a:r>
            <a:r>
              <a:rPr lang="ru-RU" sz="1600" dirty="0" err="1">
                <a:latin typeface="Times New Roman" panose="02020603050405020304" pitchFamily="18" charset="0"/>
                <a:cs typeface="Times New Roman" panose="02020603050405020304" pitchFamily="18" charset="0"/>
              </a:rPr>
              <a:t>речовин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процес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приготування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зводиться</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виливання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розплавленої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суміші</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форми</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наступним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охолодженням</a:t>
            </a:r>
            <a:r>
              <a:rPr lang="ru-RU" sz="1600" dirty="0">
                <a:latin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cs typeface="Times New Roman" panose="02020603050405020304" pitchFamily="18" charset="0"/>
            </a:endParaRPr>
          </a:p>
          <a:p>
            <a:pPr algn="just"/>
            <a:r>
              <a:rPr lang="ru-RU" sz="1600" dirty="0" smtClean="0">
                <a:latin typeface="Times New Roman" panose="02020603050405020304" pitchFamily="18" charset="0"/>
                <a:cs typeface="Times New Roman" panose="02020603050405020304" pitchFamily="18" charset="0"/>
              </a:rPr>
              <a:t>В </a:t>
            </a:r>
            <a:r>
              <a:rPr lang="ru-RU" sz="1600" dirty="0" err="1">
                <a:latin typeface="Times New Roman" panose="02020603050405020304" pitchFamily="18" charset="0"/>
                <a:cs typeface="Times New Roman" panose="02020603050405020304" pitchFamily="18" charset="0"/>
              </a:rPr>
              <a:t>разі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якщо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речовини</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змішуються</a:t>
            </a:r>
            <a:r>
              <a:rPr lang="ru-RU" sz="1600" dirty="0">
                <a:latin typeface="Times New Roman" panose="02020603050405020304" pitchFamily="18" charset="0"/>
                <a:cs typeface="Times New Roman" panose="02020603050405020304" pitchFamily="18" charset="0"/>
              </a:rPr>
              <a:t> з основою, яку </a:t>
            </a:r>
            <a:r>
              <a:rPr lang="ru-RU" sz="1600" dirty="0" err="1">
                <a:latin typeface="Times New Roman" panose="02020603050405020304" pitchFamily="18" charset="0"/>
                <a:cs typeface="Times New Roman" panose="02020603050405020304" pitchFamily="18" charset="0"/>
              </a:rPr>
              <a:t>можна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розділити</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рідкому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середовищі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дозування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може</a:t>
            </a:r>
            <a:r>
              <a:rPr lang="ru-RU" sz="1600" dirty="0">
                <a:latin typeface="Times New Roman" panose="02020603050405020304" pitchFamily="18" charset="0"/>
                <a:cs typeface="Times New Roman" panose="02020603050405020304" pitchFamily="18" charset="0"/>
              </a:rPr>
              <a:t> бути </a:t>
            </a:r>
            <a:r>
              <a:rPr lang="ru-RU" sz="1600" dirty="0" err="1" smtClean="0">
                <a:latin typeface="Times New Roman" panose="02020603050405020304" pitchFamily="18" charset="0"/>
                <a:cs typeface="Times New Roman" panose="02020603050405020304" pitchFamily="18" charset="0"/>
              </a:rPr>
              <a:t>порушене</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Щоб</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уникнути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цього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необхідно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щоб</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консистенція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розплавленої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маси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була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досить</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густою </a:t>
            </a:r>
            <a:r>
              <a:rPr lang="ru-RU" sz="1600" dirty="0">
                <a:latin typeface="Times New Roman" panose="02020603050405020304" pitchFamily="18" charset="0"/>
                <a:cs typeface="Times New Roman" panose="02020603050405020304" pitchFamily="18" charset="0"/>
              </a:rPr>
              <a:t>(</a:t>
            </a:r>
            <a:r>
              <a:rPr lang="ru-RU" sz="1600" dirty="0" err="1" smtClean="0">
                <a:latin typeface="Times New Roman" panose="02020603050405020304" pitchFamily="18" charset="0"/>
                <a:cs typeface="Times New Roman" panose="02020603050405020304" pitchFamily="18" charset="0"/>
              </a:rPr>
              <a:t>близькою</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до </a:t>
            </a:r>
            <a:r>
              <a:rPr lang="ru-RU" sz="1600" dirty="0" err="1">
                <a:latin typeface="Times New Roman" panose="02020603050405020304" pitchFamily="18" charset="0"/>
                <a:cs typeface="Times New Roman" panose="02020603050405020304" pitchFamily="18" charset="0"/>
              </a:rPr>
              <a:t>температури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застигання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розливання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вироблялося</a:t>
            </a:r>
            <a:r>
              <a:rPr lang="ru-RU" sz="1600" dirty="0">
                <a:latin typeface="Times New Roman" panose="02020603050405020304" pitchFamily="18" charset="0"/>
                <a:cs typeface="Times New Roman" panose="02020603050405020304" pitchFamily="18" charset="0"/>
              </a:rPr>
              <a:t> по </a:t>
            </a:r>
            <a:r>
              <a:rPr lang="ru-RU" sz="1600" dirty="0" err="1">
                <a:latin typeface="Times New Roman" panose="02020603050405020304" pitchFamily="18" charset="0"/>
                <a:cs typeface="Times New Roman" panose="02020603050405020304" pitchFamily="18" charset="0"/>
              </a:rPr>
              <a:t>можливості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швидко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бажано</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перемішуванням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маси</a:t>
            </a:r>
            <a:r>
              <a:rPr lang="ru-RU" sz="1600" dirty="0">
                <a:latin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cs typeface="Times New Roman" panose="02020603050405020304" pitchFamily="18" charset="0"/>
              </a:rPr>
              <a:t>форми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негайно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охолоджувалися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виливають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масу</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цьому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попередньо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охолоджені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форми</a:t>
            </a:r>
            <a:r>
              <a:rPr lang="ru-RU" sz="1600" dirty="0">
                <a:latin typeface="Times New Roman" panose="02020603050405020304" pitchFamily="18" charset="0"/>
                <a:cs typeface="Times New Roman" panose="02020603050405020304" pitchFamily="18" charset="0"/>
              </a:rPr>
              <a:t>). </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04800" y="228600"/>
            <a:ext cx="8534400" cy="5877168"/>
          </a:xfrm>
        </p:spPr>
      </p:pic>
    </p:spTree>
    <p:extLst>
      <p:ext uri="{BB962C8B-B14F-4D97-AF65-F5344CB8AC3E}">
        <p14:creationId xmlns:p14="http://schemas.microsoft.com/office/powerpoint/2010/main" val="3638491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p:nvPr/>
        </p:nvSpPr>
        <p:spPr>
          <a:xfrm>
            <a:off x="864108" y="333756"/>
            <a:ext cx="8280400" cy="562610"/>
          </a:xfrm>
          <a:custGeom>
            <a:avLst/>
            <a:gdLst/>
            <a:ahLst/>
            <a:cxnLst/>
            <a:rect l="l" t="t" r="r" b="b"/>
            <a:pathLst>
              <a:path w="8280400" h="562610">
                <a:moveTo>
                  <a:pt x="8279892" y="0"/>
                </a:moveTo>
                <a:lnTo>
                  <a:pt x="0" y="0"/>
                </a:lnTo>
                <a:lnTo>
                  <a:pt x="0" y="562356"/>
                </a:lnTo>
                <a:lnTo>
                  <a:pt x="8279892" y="562356"/>
                </a:lnTo>
                <a:lnTo>
                  <a:pt x="8279892" y="0"/>
                </a:lnTo>
                <a:close/>
              </a:path>
            </a:pathLst>
          </a:custGeom>
          <a:solidFill>
            <a:srgbClr val="FFFFCC"/>
          </a:solidFill>
        </p:spPr>
        <p:txBody>
          <a:bodyPr wrap="square" lIns="0" tIns="0" rIns="0" bIns="0" rtlCol="0"/>
          <a:lstStyle/>
          <a:p>
            <a:endParaRPr/>
          </a:p>
        </p:txBody>
      </p:sp>
      <p:sp>
        <p:nvSpPr>
          <p:cNvPr id="37" name="object 37"/>
          <p:cNvSpPr txBox="1">
            <a:spLocks noGrp="1"/>
          </p:cNvSpPr>
          <p:nvPr>
            <p:ph type="title"/>
          </p:nvPr>
        </p:nvSpPr>
        <p:spPr>
          <a:xfrm>
            <a:off x="1109268" y="255989"/>
            <a:ext cx="7787005" cy="704680"/>
          </a:xfrm>
          <a:prstGeom prst="rect">
            <a:avLst/>
          </a:prstGeom>
        </p:spPr>
        <p:txBody>
          <a:bodyPr vert="horz" wrap="square" lIns="0" tIns="12065" rIns="0" bIns="0" rtlCol="0">
            <a:spAutoFit/>
          </a:bodyPr>
          <a:lstStyle/>
          <a:p>
            <a:pPr marL="12700" algn="just">
              <a:lnSpc>
                <a:spcPct val="100000"/>
              </a:lnSpc>
              <a:spcBef>
                <a:spcPts val="95"/>
              </a:spcBef>
            </a:pPr>
            <a:r>
              <a:rPr sz="2500" spc="-5" dirty="0"/>
              <a:t>1.</a:t>
            </a:r>
            <a:r>
              <a:rPr sz="2500" spc="-10" dirty="0"/>
              <a:t> </a:t>
            </a:r>
            <a:r>
              <a:rPr lang="ru-RU" sz="2000" b="1" spc="-10" dirty="0" smtClean="0"/>
              <a:t>ТехнологІчнІ Операції </a:t>
            </a:r>
            <a:r>
              <a:rPr lang="ru-RU" sz="2000" b="1" spc="-10" dirty="0" err="1" smtClean="0"/>
              <a:t>виготовлення</a:t>
            </a:r>
            <a:r>
              <a:rPr lang="ru-RU" sz="2000" b="1" spc="-10" dirty="0" smtClean="0"/>
              <a:t> </a:t>
            </a:r>
            <a:r>
              <a:rPr sz="2000" b="1" spc="-5" dirty="0" smtClean="0"/>
              <a:t>супозиторіїв</a:t>
            </a:r>
            <a:r>
              <a:rPr sz="2000" b="1" spc="10" dirty="0" smtClean="0"/>
              <a:t> </a:t>
            </a:r>
            <a:r>
              <a:rPr sz="2000" b="1" spc="-5" dirty="0"/>
              <a:t>методом</a:t>
            </a:r>
            <a:r>
              <a:rPr sz="2000" b="1" spc="25" dirty="0"/>
              <a:t> </a:t>
            </a:r>
            <a:r>
              <a:rPr sz="2000" b="1" spc="-10" dirty="0"/>
              <a:t>виливання</a:t>
            </a:r>
            <a:endParaRPr sz="2000" b="1" dirty="0"/>
          </a:p>
        </p:txBody>
      </p:sp>
      <p:pic>
        <p:nvPicPr>
          <p:cNvPr id="38" name="object 38"/>
          <p:cNvPicPr/>
          <p:nvPr/>
        </p:nvPicPr>
        <p:blipFill>
          <a:blip r:embed="rId6" cstate="print"/>
          <a:stretch>
            <a:fillRect/>
          </a:stretch>
        </p:blipFill>
        <p:spPr>
          <a:xfrm>
            <a:off x="2822448" y="960119"/>
            <a:ext cx="6144006" cy="528065"/>
          </a:xfrm>
          <a:prstGeom prst="rect">
            <a:avLst/>
          </a:prstGeom>
        </p:spPr>
      </p:pic>
      <p:sp>
        <p:nvSpPr>
          <p:cNvPr id="39" name="object 39"/>
          <p:cNvSpPr txBox="1"/>
          <p:nvPr/>
        </p:nvSpPr>
        <p:spPr>
          <a:xfrm>
            <a:off x="4529454" y="1159002"/>
            <a:ext cx="2892425"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Tahoma"/>
                <a:cs typeface="Tahoma"/>
              </a:rPr>
              <a:t>підготовка</a:t>
            </a:r>
            <a:r>
              <a:rPr sz="1600" spc="15" dirty="0">
                <a:latin typeface="Tahoma"/>
                <a:cs typeface="Tahoma"/>
              </a:rPr>
              <a:t> </a:t>
            </a:r>
            <a:r>
              <a:rPr sz="1600" spc="-5" dirty="0">
                <a:latin typeface="Tahoma"/>
                <a:cs typeface="Tahoma"/>
              </a:rPr>
              <a:t>і</a:t>
            </a:r>
            <a:r>
              <a:rPr sz="1600" spc="-25" dirty="0">
                <a:latin typeface="Tahoma"/>
                <a:cs typeface="Tahoma"/>
              </a:rPr>
              <a:t> </a:t>
            </a:r>
            <a:r>
              <a:rPr sz="1600" spc="-10" dirty="0">
                <a:latin typeface="Tahoma"/>
                <a:cs typeface="Tahoma"/>
              </a:rPr>
              <a:t>плавлення</a:t>
            </a:r>
            <a:r>
              <a:rPr sz="1600" spc="-15" dirty="0">
                <a:latin typeface="Tahoma"/>
                <a:cs typeface="Tahoma"/>
              </a:rPr>
              <a:t> </a:t>
            </a:r>
            <a:r>
              <a:rPr sz="1600" spc="-5" dirty="0">
                <a:latin typeface="Tahoma"/>
                <a:cs typeface="Tahoma"/>
              </a:rPr>
              <a:t>основи</a:t>
            </a:r>
            <a:endParaRPr sz="1600">
              <a:latin typeface="Tahoma"/>
              <a:cs typeface="Tahoma"/>
            </a:endParaRPr>
          </a:p>
        </p:txBody>
      </p:sp>
      <p:pic>
        <p:nvPicPr>
          <p:cNvPr id="40" name="object 40"/>
          <p:cNvPicPr/>
          <p:nvPr/>
        </p:nvPicPr>
        <p:blipFill>
          <a:blip r:embed="rId7" cstate="print"/>
          <a:stretch>
            <a:fillRect/>
          </a:stretch>
        </p:blipFill>
        <p:spPr>
          <a:xfrm>
            <a:off x="2822448" y="1534642"/>
            <a:ext cx="6144006" cy="528091"/>
          </a:xfrm>
          <a:prstGeom prst="rect">
            <a:avLst/>
          </a:prstGeom>
        </p:spPr>
      </p:pic>
      <p:sp>
        <p:nvSpPr>
          <p:cNvPr id="41" name="object 41"/>
          <p:cNvSpPr txBox="1"/>
          <p:nvPr/>
        </p:nvSpPr>
        <p:spPr>
          <a:xfrm>
            <a:off x="4047871" y="1733804"/>
            <a:ext cx="3858260"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Tahoma"/>
                <a:cs typeface="Tahoma"/>
              </a:rPr>
              <a:t>змішування</a:t>
            </a:r>
            <a:r>
              <a:rPr sz="1600" spc="15" dirty="0">
                <a:latin typeface="Tahoma"/>
                <a:cs typeface="Tahoma"/>
              </a:rPr>
              <a:t> </a:t>
            </a:r>
            <a:r>
              <a:rPr sz="1600" spc="-5" dirty="0">
                <a:latin typeface="Tahoma"/>
                <a:cs typeface="Tahoma"/>
              </a:rPr>
              <a:t>ЛР з розплавленою</a:t>
            </a:r>
            <a:r>
              <a:rPr sz="1600" spc="25" dirty="0">
                <a:latin typeface="Tahoma"/>
                <a:cs typeface="Tahoma"/>
              </a:rPr>
              <a:t> </a:t>
            </a:r>
            <a:r>
              <a:rPr sz="1600" spc="-5" dirty="0">
                <a:latin typeface="Tahoma"/>
                <a:cs typeface="Tahoma"/>
              </a:rPr>
              <a:t>основою</a:t>
            </a:r>
            <a:endParaRPr sz="1600">
              <a:latin typeface="Tahoma"/>
              <a:cs typeface="Tahoma"/>
            </a:endParaRPr>
          </a:p>
        </p:txBody>
      </p:sp>
      <p:pic>
        <p:nvPicPr>
          <p:cNvPr id="42" name="object 42"/>
          <p:cNvPicPr/>
          <p:nvPr/>
        </p:nvPicPr>
        <p:blipFill>
          <a:blip r:embed="rId7" cstate="print"/>
          <a:stretch>
            <a:fillRect/>
          </a:stretch>
        </p:blipFill>
        <p:spPr>
          <a:xfrm>
            <a:off x="2822448" y="2110714"/>
            <a:ext cx="6144006" cy="528091"/>
          </a:xfrm>
          <a:prstGeom prst="rect">
            <a:avLst/>
          </a:prstGeom>
        </p:spPr>
      </p:pic>
      <p:sp>
        <p:nvSpPr>
          <p:cNvPr id="43" name="object 43"/>
          <p:cNvSpPr txBox="1"/>
          <p:nvPr/>
        </p:nvSpPr>
        <p:spPr>
          <a:xfrm>
            <a:off x="5184775" y="2310129"/>
            <a:ext cx="1584325"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Tahoma"/>
                <a:cs typeface="Tahoma"/>
              </a:rPr>
              <a:t>підготовка</a:t>
            </a:r>
            <a:r>
              <a:rPr sz="1600" spc="-40" dirty="0">
                <a:latin typeface="Tahoma"/>
                <a:cs typeface="Tahoma"/>
              </a:rPr>
              <a:t> </a:t>
            </a:r>
            <a:r>
              <a:rPr sz="1600" spc="-5" dirty="0">
                <a:latin typeface="Tahoma"/>
                <a:cs typeface="Tahoma"/>
              </a:rPr>
              <a:t>форм</a:t>
            </a:r>
            <a:endParaRPr sz="1600">
              <a:latin typeface="Tahoma"/>
              <a:cs typeface="Tahoma"/>
            </a:endParaRPr>
          </a:p>
        </p:txBody>
      </p:sp>
      <p:pic>
        <p:nvPicPr>
          <p:cNvPr id="44" name="object 44"/>
          <p:cNvPicPr/>
          <p:nvPr/>
        </p:nvPicPr>
        <p:blipFill>
          <a:blip r:embed="rId8" cstate="print"/>
          <a:stretch>
            <a:fillRect/>
          </a:stretch>
        </p:blipFill>
        <p:spPr>
          <a:xfrm>
            <a:off x="2819400" y="2686786"/>
            <a:ext cx="6147054" cy="528091"/>
          </a:xfrm>
          <a:prstGeom prst="rect">
            <a:avLst/>
          </a:prstGeom>
        </p:spPr>
      </p:pic>
      <p:sp>
        <p:nvSpPr>
          <p:cNvPr id="45" name="object 45"/>
          <p:cNvSpPr txBox="1"/>
          <p:nvPr/>
        </p:nvSpPr>
        <p:spPr>
          <a:xfrm>
            <a:off x="4787010" y="2886582"/>
            <a:ext cx="2379980"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Tahoma"/>
                <a:cs typeface="Tahoma"/>
              </a:rPr>
              <a:t>виливання</a:t>
            </a:r>
            <a:r>
              <a:rPr sz="1600" spc="-20" dirty="0">
                <a:latin typeface="Tahoma"/>
                <a:cs typeface="Tahoma"/>
              </a:rPr>
              <a:t> </a:t>
            </a:r>
            <a:r>
              <a:rPr sz="1600" spc="-5" dirty="0">
                <a:latin typeface="Tahoma"/>
                <a:cs typeface="Tahoma"/>
              </a:rPr>
              <a:t>маси</a:t>
            </a:r>
            <a:r>
              <a:rPr sz="1600" spc="-15" dirty="0">
                <a:latin typeface="Tahoma"/>
                <a:cs typeface="Tahoma"/>
              </a:rPr>
              <a:t> </a:t>
            </a:r>
            <a:r>
              <a:rPr sz="1600" spc="-5" dirty="0">
                <a:latin typeface="Tahoma"/>
                <a:cs typeface="Tahoma"/>
              </a:rPr>
              <a:t>у форми</a:t>
            </a:r>
            <a:endParaRPr sz="1600">
              <a:latin typeface="Tahoma"/>
              <a:cs typeface="Tahoma"/>
            </a:endParaRPr>
          </a:p>
        </p:txBody>
      </p:sp>
      <p:grpSp>
        <p:nvGrpSpPr>
          <p:cNvPr id="46" name="object 46"/>
          <p:cNvGrpSpPr/>
          <p:nvPr/>
        </p:nvGrpSpPr>
        <p:grpSpPr>
          <a:xfrm>
            <a:off x="2255392" y="1254125"/>
            <a:ext cx="6711315" cy="3113405"/>
            <a:chOff x="2255392" y="1254125"/>
            <a:chExt cx="6711315" cy="3113405"/>
          </a:xfrm>
        </p:grpSpPr>
        <p:sp>
          <p:nvSpPr>
            <p:cNvPr id="47" name="object 47"/>
            <p:cNvSpPr/>
            <p:nvPr/>
          </p:nvSpPr>
          <p:spPr>
            <a:xfrm>
              <a:off x="2628137" y="1268729"/>
              <a:ext cx="289560" cy="2809240"/>
            </a:xfrm>
            <a:custGeom>
              <a:avLst/>
              <a:gdLst/>
              <a:ahLst/>
              <a:cxnLst/>
              <a:rect l="l" t="t" r="r" b="b"/>
              <a:pathLst>
                <a:path w="289560" h="2809240">
                  <a:moveTo>
                    <a:pt x="0" y="0"/>
                  </a:moveTo>
                  <a:lnTo>
                    <a:pt x="0" y="2808732"/>
                  </a:lnTo>
                </a:path>
                <a:path w="289560" h="2809240">
                  <a:moveTo>
                    <a:pt x="0" y="0"/>
                  </a:moveTo>
                  <a:lnTo>
                    <a:pt x="289560" y="0"/>
                  </a:lnTo>
                </a:path>
                <a:path w="289560" h="2809240">
                  <a:moveTo>
                    <a:pt x="0" y="505968"/>
                  </a:moveTo>
                  <a:lnTo>
                    <a:pt x="289560" y="505968"/>
                  </a:lnTo>
                </a:path>
                <a:path w="289560" h="2809240">
                  <a:moveTo>
                    <a:pt x="0" y="1082040"/>
                  </a:moveTo>
                  <a:lnTo>
                    <a:pt x="289560" y="1082040"/>
                  </a:lnTo>
                </a:path>
                <a:path w="289560" h="2809240">
                  <a:moveTo>
                    <a:pt x="0" y="1656588"/>
                  </a:moveTo>
                  <a:lnTo>
                    <a:pt x="289560" y="1656588"/>
                  </a:lnTo>
                </a:path>
              </a:pathLst>
            </a:custGeom>
            <a:ln w="28956">
              <a:solidFill>
                <a:srgbClr val="000000"/>
              </a:solidFill>
            </a:ln>
          </p:spPr>
          <p:txBody>
            <a:bodyPr wrap="square" lIns="0" tIns="0" rIns="0" bIns="0" rtlCol="0"/>
            <a:lstStyle/>
            <a:p>
              <a:endParaRPr/>
            </a:p>
          </p:txBody>
        </p:sp>
        <p:pic>
          <p:nvPicPr>
            <p:cNvPr id="48" name="object 48"/>
            <p:cNvPicPr/>
            <p:nvPr/>
          </p:nvPicPr>
          <p:blipFill>
            <a:blip r:embed="rId7" cstate="print"/>
            <a:stretch>
              <a:fillRect/>
            </a:stretch>
          </p:blipFill>
          <p:spPr>
            <a:xfrm>
              <a:off x="2822447" y="3262858"/>
              <a:ext cx="6144006" cy="528091"/>
            </a:xfrm>
            <a:prstGeom prst="rect">
              <a:avLst/>
            </a:prstGeom>
          </p:spPr>
        </p:pic>
        <p:sp>
          <p:nvSpPr>
            <p:cNvPr id="49" name="object 49"/>
            <p:cNvSpPr/>
            <p:nvPr/>
          </p:nvSpPr>
          <p:spPr>
            <a:xfrm>
              <a:off x="2269997" y="2565653"/>
              <a:ext cx="647700" cy="935990"/>
            </a:xfrm>
            <a:custGeom>
              <a:avLst/>
              <a:gdLst/>
              <a:ahLst/>
              <a:cxnLst/>
              <a:rect l="l" t="t" r="r" b="b"/>
              <a:pathLst>
                <a:path w="647700" h="935989">
                  <a:moveTo>
                    <a:pt x="358139" y="935736"/>
                  </a:moveTo>
                  <a:lnTo>
                    <a:pt x="647700" y="935736"/>
                  </a:lnTo>
                </a:path>
                <a:path w="647700" h="935989">
                  <a:moveTo>
                    <a:pt x="0" y="0"/>
                  </a:moveTo>
                  <a:lnTo>
                    <a:pt x="358139" y="0"/>
                  </a:lnTo>
                </a:path>
              </a:pathLst>
            </a:custGeom>
            <a:ln w="28956">
              <a:solidFill>
                <a:srgbClr val="000000"/>
              </a:solidFill>
            </a:ln>
          </p:spPr>
          <p:txBody>
            <a:bodyPr wrap="square" lIns="0" tIns="0" rIns="0" bIns="0" rtlCol="0"/>
            <a:lstStyle/>
            <a:p>
              <a:endParaRPr/>
            </a:p>
          </p:txBody>
        </p:sp>
        <p:pic>
          <p:nvPicPr>
            <p:cNvPr id="50" name="object 50"/>
            <p:cNvPicPr/>
            <p:nvPr/>
          </p:nvPicPr>
          <p:blipFill>
            <a:blip r:embed="rId6" cstate="print"/>
            <a:stretch>
              <a:fillRect/>
            </a:stretch>
          </p:blipFill>
          <p:spPr>
            <a:xfrm>
              <a:off x="2822447" y="3840467"/>
              <a:ext cx="6144006" cy="526554"/>
            </a:xfrm>
            <a:prstGeom prst="rect">
              <a:avLst/>
            </a:prstGeom>
          </p:spPr>
        </p:pic>
      </p:grpSp>
      <p:sp>
        <p:nvSpPr>
          <p:cNvPr id="51" name="object 51"/>
          <p:cNvSpPr txBox="1"/>
          <p:nvPr/>
        </p:nvSpPr>
        <p:spPr>
          <a:xfrm>
            <a:off x="4326763" y="3462909"/>
            <a:ext cx="3300095" cy="845185"/>
          </a:xfrm>
          <a:prstGeom prst="rect">
            <a:avLst/>
          </a:prstGeom>
        </p:spPr>
        <p:txBody>
          <a:bodyPr vert="horz" wrap="square" lIns="0" tIns="12065" rIns="0" bIns="0" rtlCol="0">
            <a:spAutoFit/>
          </a:bodyPr>
          <a:lstStyle/>
          <a:p>
            <a:pPr algn="ctr">
              <a:lnSpc>
                <a:spcPct val="100000"/>
              </a:lnSpc>
              <a:spcBef>
                <a:spcPts val="95"/>
              </a:spcBef>
            </a:pPr>
            <a:r>
              <a:rPr sz="1600" spc="-5" dirty="0">
                <a:latin typeface="Tahoma"/>
                <a:cs typeface="Tahoma"/>
              </a:rPr>
              <a:t>охолоджування</a:t>
            </a:r>
            <a:endParaRPr sz="1600">
              <a:latin typeface="Tahoma"/>
              <a:cs typeface="Tahoma"/>
            </a:endParaRPr>
          </a:p>
          <a:p>
            <a:pPr>
              <a:lnSpc>
                <a:spcPct val="100000"/>
              </a:lnSpc>
              <a:spcBef>
                <a:spcPts val="20"/>
              </a:spcBef>
            </a:pPr>
            <a:endParaRPr sz="2150">
              <a:latin typeface="Tahoma"/>
              <a:cs typeface="Tahoma"/>
            </a:endParaRPr>
          </a:p>
          <a:p>
            <a:pPr algn="ctr">
              <a:lnSpc>
                <a:spcPct val="100000"/>
              </a:lnSpc>
              <a:spcBef>
                <a:spcPts val="5"/>
              </a:spcBef>
            </a:pPr>
            <a:r>
              <a:rPr sz="1600" spc="-10" dirty="0">
                <a:latin typeface="Tahoma"/>
                <a:cs typeface="Tahoma"/>
              </a:rPr>
              <a:t>упаковка,</a:t>
            </a:r>
            <a:r>
              <a:rPr sz="1600" spc="20" dirty="0">
                <a:latin typeface="Tahoma"/>
                <a:cs typeface="Tahoma"/>
              </a:rPr>
              <a:t> </a:t>
            </a:r>
            <a:r>
              <a:rPr sz="1600" spc="-5" dirty="0">
                <a:latin typeface="Tahoma"/>
                <a:cs typeface="Tahoma"/>
              </a:rPr>
              <a:t>оформлення</a:t>
            </a:r>
            <a:r>
              <a:rPr sz="1600" spc="15" dirty="0">
                <a:latin typeface="Tahoma"/>
                <a:cs typeface="Tahoma"/>
              </a:rPr>
              <a:t> </a:t>
            </a:r>
            <a:r>
              <a:rPr sz="1600" spc="-5" dirty="0">
                <a:latin typeface="Tahoma"/>
                <a:cs typeface="Tahoma"/>
              </a:rPr>
              <a:t>до </a:t>
            </a:r>
            <a:r>
              <a:rPr sz="1600" spc="-10" dirty="0">
                <a:latin typeface="Tahoma"/>
                <a:cs typeface="Tahoma"/>
              </a:rPr>
              <a:t>відпуску</a:t>
            </a:r>
            <a:endParaRPr sz="1600">
              <a:latin typeface="Tahoma"/>
              <a:cs typeface="Tahoma"/>
            </a:endParaRPr>
          </a:p>
        </p:txBody>
      </p:sp>
      <p:grpSp>
        <p:nvGrpSpPr>
          <p:cNvPr id="52" name="object 52"/>
          <p:cNvGrpSpPr/>
          <p:nvPr/>
        </p:nvGrpSpPr>
        <p:grpSpPr>
          <a:xfrm>
            <a:off x="374904" y="1391411"/>
            <a:ext cx="2557780" cy="2700655"/>
            <a:chOff x="374904" y="1391411"/>
            <a:chExt cx="2557780" cy="2700655"/>
          </a:xfrm>
        </p:grpSpPr>
        <p:sp>
          <p:nvSpPr>
            <p:cNvPr id="53" name="object 53"/>
            <p:cNvSpPr/>
            <p:nvPr/>
          </p:nvSpPr>
          <p:spPr>
            <a:xfrm>
              <a:off x="2628137" y="4077461"/>
              <a:ext cx="289560" cy="0"/>
            </a:xfrm>
            <a:custGeom>
              <a:avLst/>
              <a:gdLst/>
              <a:ahLst/>
              <a:cxnLst/>
              <a:rect l="l" t="t" r="r" b="b"/>
              <a:pathLst>
                <a:path w="289560">
                  <a:moveTo>
                    <a:pt x="0" y="0"/>
                  </a:moveTo>
                  <a:lnTo>
                    <a:pt x="289560" y="0"/>
                  </a:lnTo>
                </a:path>
              </a:pathLst>
            </a:custGeom>
            <a:ln w="28956">
              <a:solidFill>
                <a:srgbClr val="000000"/>
              </a:solidFill>
            </a:ln>
          </p:spPr>
          <p:txBody>
            <a:bodyPr wrap="square" lIns="0" tIns="0" rIns="0" bIns="0" rtlCol="0"/>
            <a:lstStyle/>
            <a:p>
              <a:endParaRPr/>
            </a:p>
          </p:txBody>
        </p:sp>
        <p:pic>
          <p:nvPicPr>
            <p:cNvPr id="54" name="object 54"/>
            <p:cNvPicPr/>
            <p:nvPr/>
          </p:nvPicPr>
          <p:blipFill>
            <a:blip r:embed="rId9" cstate="print"/>
            <a:stretch>
              <a:fillRect/>
            </a:stretch>
          </p:blipFill>
          <p:spPr>
            <a:xfrm>
              <a:off x="374904" y="1391411"/>
              <a:ext cx="1895094" cy="2183130"/>
            </a:xfrm>
            <a:prstGeom prst="rect">
              <a:avLst/>
            </a:prstGeom>
          </p:spPr>
        </p:pic>
      </p:grpSp>
      <p:sp>
        <p:nvSpPr>
          <p:cNvPr id="55" name="object 55"/>
          <p:cNvSpPr txBox="1"/>
          <p:nvPr/>
        </p:nvSpPr>
        <p:spPr>
          <a:xfrm>
            <a:off x="585279" y="1594501"/>
            <a:ext cx="1467485" cy="1674817"/>
          </a:xfrm>
          <a:prstGeom prst="rect">
            <a:avLst/>
          </a:prstGeom>
        </p:spPr>
        <p:txBody>
          <a:bodyPr vert="horz" wrap="square" lIns="0" tIns="12700" rIns="0" bIns="0" rtlCol="0">
            <a:spAutoFit/>
          </a:bodyPr>
          <a:lstStyle/>
          <a:p>
            <a:pPr algn="ctr">
              <a:lnSpc>
                <a:spcPct val="100000"/>
              </a:lnSpc>
              <a:spcBef>
                <a:spcPts val="100"/>
              </a:spcBef>
            </a:pPr>
            <a:r>
              <a:rPr lang="uk-UA" sz="1800" dirty="0" err="1" smtClean="0">
                <a:latin typeface="Tahoma"/>
                <a:cs typeface="Tahoma"/>
              </a:rPr>
              <a:t>Тех</a:t>
            </a:r>
            <a:r>
              <a:rPr lang="uk-UA" sz="1800" dirty="0" smtClean="0">
                <a:latin typeface="Tahoma"/>
                <a:cs typeface="Tahoma"/>
              </a:rPr>
              <a:t>. операції виготовлення</a:t>
            </a:r>
            <a:endParaRPr sz="1800" dirty="0">
              <a:latin typeface="Tahoma"/>
              <a:cs typeface="Tahoma"/>
            </a:endParaRPr>
          </a:p>
          <a:p>
            <a:pPr marL="12065" marR="5080" algn="ctr">
              <a:lnSpc>
                <a:spcPct val="100000"/>
              </a:lnSpc>
              <a:spcBef>
                <a:spcPts val="5"/>
              </a:spcBef>
            </a:pPr>
            <a:r>
              <a:rPr sz="1800" dirty="0">
                <a:latin typeface="Tahoma"/>
                <a:cs typeface="Tahoma"/>
              </a:rPr>
              <a:t>пр</a:t>
            </a:r>
            <a:r>
              <a:rPr sz="1800" spc="5" dirty="0">
                <a:latin typeface="Tahoma"/>
                <a:cs typeface="Tahoma"/>
              </a:rPr>
              <a:t>и</a:t>
            </a:r>
            <a:r>
              <a:rPr sz="1800" spc="-5" dirty="0">
                <a:latin typeface="Tahoma"/>
                <a:cs typeface="Tahoma"/>
              </a:rPr>
              <a:t>г</a:t>
            </a:r>
            <a:r>
              <a:rPr sz="1800" spc="-10" dirty="0">
                <a:latin typeface="Tahoma"/>
                <a:cs typeface="Tahoma"/>
              </a:rPr>
              <a:t>о</a:t>
            </a:r>
            <a:r>
              <a:rPr sz="1800" dirty="0">
                <a:latin typeface="Tahoma"/>
                <a:cs typeface="Tahoma"/>
              </a:rPr>
              <a:t>ту</a:t>
            </a:r>
            <a:r>
              <a:rPr sz="1800" spc="5" dirty="0">
                <a:latin typeface="Tahoma"/>
                <a:cs typeface="Tahoma"/>
              </a:rPr>
              <a:t>в</a:t>
            </a:r>
            <a:r>
              <a:rPr sz="1800" dirty="0">
                <a:latin typeface="Tahoma"/>
                <a:cs typeface="Tahoma"/>
              </a:rPr>
              <a:t>ан</a:t>
            </a:r>
            <a:r>
              <a:rPr sz="1800" spc="-10" dirty="0">
                <a:latin typeface="Tahoma"/>
                <a:cs typeface="Tahoma"/>
              </a:rPr>
              <a:t>н</a:t>
            </a:r>
            <a:r>
              <a:rPr sz="1800" dirty="0">
                <a:latin typeface="Tahoma"/>
                <a:cs typeface="Tahoma"/>
              </a:rPr>
              <a:t>я  </a:t>
            </a:r>
            <a:r>
              <a:rPr sz="1800" spc="-5" dirty="0">
                <a:latin typeface="Tahoma"/>
                <a:cs typeface="Tahoma"/>
              </a:rPr>
              <a:t>супозиторіїв </a:t>
            </a:r>
            <a:r>
              <a:rPr sz="1800" dirty="0">
                <a:latin typeface="Tahoma"/>
                <a:cs typeface="Tahoma"/>
              </a:rPr>
              <a:t> методом </a:t>
            </a:r>
            <a:r>
              <a:rPr sz="1800" spc="5" dirty="0">
                <a:latin typeface="Tahoma"/>
                <a:cs typeface="Tahoma"/>
              </a:rPr>
              <a:t> </a:t>
            </a:r>
            <a:r>
              <a:rPr sz="1800" spc="-5" dirty="0">
                <a:latin typeface="Tahoma"/>
                <a:cs typeface="Tahoma"/>
              </a:rPr>
              <a:t>виливання</a:t>
            </a:r>
            <a:endParaRPr sz="1800" dirty="0">
              <a:latin typeface="Tahoma"/>
              <a:cs typeface="Tahoma"/>
            </a:endParaRPr>
          </a:p>
        </p:txBody>
      </p:sp>
      <p:pic>
        <p:nvPicPr>
          <p:cNvPr id="56" name="object 56"/>
          <p:cNvPicPr/>
          <p:nvPr/>
        </p:nvPicPr>
        <p:blipFill>
          <a:blip r:embed="rId10" cstate="print"/>
          <a:stretch>
            <a:fillRect/>
          </a:stretch>
        </p:blipFill>
        <p:spPr>
          <a:xfrm>
            <a:off x="403177" y="4486374"/>
            <a:ext cx="4392168" cy="2110740"/>
          </a:xfrm>
          <a:prstGeom prst="rect">
            <a:avLst/>
          </a:prstGeom>
        </p:spPr>
      </p:pic>
      <p:sp>
        <p:nvSpPr>
          <p:cNvPr id="58" name="object 58"/>
          <p:cNvSpPr txBox="1"/>
          <p:nvPr/>
        </p:nvSpPr>
        <p:spPr>
          <a:xfrm>
            <a:off x="8756142" y="6266059"/>
            <a:ext cx="321945" cy="306070"/>
          </a:xfrm>
          <a:prstGeom prst="rect">
            <a:avLst/>
          </a:prstGeom>
        </p:spPr>
        <p:txBody>
          <a:bodyPr vert="horz" wrap="square" lIns="0" tIns="13970" rIns="0" bIns="0" rtlCol="0">
            <a:spAutoFit/>
          </a:bodyPr>
          <a:lstStyle/>
          <a:p>
            <a:pPr marL="12700">
              <a:lnSpc>
                <a:spcPct val="100000"/>
              </a:lnSpc>
              <a:spcBef>
                <a:spcPts val="110"/>
              </a:spcBef>
            </a:pPr>
            <a:fld id="{81D60167-4931-47E6-BA6A-407CBD079E47}" type="slidenum">
              <a:rPr sz="1800" dirty="0">
                <a:latin typeface="Century Gothic"/>
                <a:cs typeface="Century Gothic"/>
              </a:rPr>
              <a:t>6</a:t>
            </a:fld>
            <a:endParaRPr sz="1800">
              <a:latin typeface="Century Gothic"/>
              <a:cs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09600" y="10886"/>
            <a:ext cx="7391400" cy="6847114"/>
          </a:xfrm>
        </p:spPr>
      </p:pic>
    </p:spTree>
    <p:extLst>
      <p:ext uri="{BB962C8B-B14F-4D97-AF65-F5344CB8AC3E}">
        <p14:creationId xmlns:p14="http://schemas.microsoft.com/office/powerpoint/2010/main" val="2058435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14400" y="0"/>
            <a:ext cx="7162800" cy="7959425"/>
          </a:xfrm>
        </p:spPr>
      </p:pic>
    </p:spTree>
    <p:extLst>
      <p:ext uri="{BB962C8B-B14F-4D97-AF65-F5344CB8AC3E}">
        <p14:creationId xmlns:p14="http://schemas.microsoft.com/office/powerpoint/2010/main" val="55377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txBox="1">
            <a:spLocks noGrp="1"/>
          </p:cNvSpPr>
          <p:nvPr>
            <p:ph type="title"/>
          </p:nvPr>
        </p:nvSpPr>
        <p:spPr>
          <a:xfrm>
            <a:off x="-142202" y="403705"/>
            <a:ext cx="8981401" cy="701346"/>
          </a:xfrm>
          <a:prstGeom prst="rect">
            <a:avLst/>
          </a:prstGeom>
        </p:spPr>
        <p:txBody>
          <a:bodyPr vert="horz" wrap="square" lIns="0" tIns="145923" rIns="0" bIns="0" rtlCol="0">
            <a:spAutoFit/>
          </a:bodyPr>
          <a:lstStyle/>
          <a:p>
            <a:pPr marL="631825" marR="5080">
              <a:lnSpc>
                <a:spcPct val="100000"/>
              </a:lnSpc>
              <a:spcBef>
                <a:spcPts val="95"/>
              </a:spcBef>
            </a:pPr>
            <a:r>
              <a:rPr sz="1800" b="1" spc="-5" dirty="0">
                <a:latin typeface="Times New Roman" panose="02020603050405020304" pitchFamily="18" charset="0"/>
                <a:cs typeface="Times New Roman" panose="02020603050405020304" pitchFamily="18" charset="0"/>
              </a:rPr>
              <a:t>1.</a:t>
            </a:r>
            <a:r>
              <a:rPr sz="1800" b="1" spc="15"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Приготування</a:t>
            </a:r>
            <a:r>
              <a:rPr sz="1800" b="1" spc="5"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супозиторіїв</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методом</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виливання. </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Введення</a:t>
            </a:r>
            <a:r>
              <a:rPr sz="1800" b="1" spc="5"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лікарських</a:t>
            </a:r>
            <a:r>
              <a:rPr sz="1800" b="1"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речовин</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у</a:t>
            </a:r>
            <a:r>
              <a:rPr sz="1800" b="1"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гідрофобні</a:t>
            </a:r>
            <a:r>
              <a:rPr sz="1800" b="1" spc="35"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основи</a:t>
            </a:r>
            <a:endParaRPr sz="1800" b="1" dirty="0">
              <a:latin typeface="Times New Roman" panose="02020603050405020304" pitchFamily="18" charset="0"/>
              <a:cs typeface="Times New Roman" panose="02020603050405020304" pitchFamily="18" charset="0"/>
            </a:endParaRPr>
          </a:p>
        </p:txBody>
      </p:sp>
      <p:grpSp>
        <p:nvGrpSpPr>
          <p:cNvPr id="37" name="object 37"/>
          <p:cNvGrpSpPr/>
          <p:nvPr/>
        </p:nvGrpSpPr>
        <p:grpSpPr>
          <a:xfrm>
            <a:off x="454025" y="1760092"/>
            <a:ext cx="1398270" cy="893444"/>
            <a:chOff x="454025" y="1760092"/>
            <a:chExt cx="1398270" cy="893444"/>
          </a:xfrm>
        </p:grpSpPr>
        <p:pic>
          <p:nvPicPr>
            <p:cNvPr id="38" name="object 38"/>
            <p:cNvPicPr/>
            <p:nvPr/>
          </p:nvPicPr>
          <p:blipFill>
            <a:blip r:embed="rId6" cstate="print"/>
            <a:stretch>
              <a:fillRect/>
            </a:stretch>
          </p:blipFill>
          <p:spPr>
            <a:xfrm>
              <a:off x="468629" y="1774697"/>
              <a:ext cx="1368552" cy="864108"/>
            </a:xfrm>
            <a:prstGeom prst="rect">
              <a:avLst/>
            </a:prstGeom>
          </p:spPr>
        </p:pic>
        <p:sp>
          <p:nvSpPr>
            <p:cNvPr id="39" name="object 39"/>
            <p:cNvSpPr/>
            <p:nvPr/>
          </p:nvSpPr>
          <p:spPr>
            <a:xfrm>
              <a:off x="468629" y="1774697"/>
              <a:ext cx="1369060" cy="864235"/>
            </a:xfrm>
            <a:custGeom>
              <a:avLst/>
              <a:gdLst/>
              <a:ahLst/>
              <a:cxnLst/>
              <a:rect l="l" t="t" r="r" b="b"/>
              <a:pathLst>
                <a:path w="1369060" h="864235">
                  <a:moveTo>
                    <a:pt x="0" y="864108"/>
                  </a:moveTo>
                  <a:lnTo>
                    <a:pt x="1368552" y="864108"/>
                  </a:lnTo>
                  <a:lnTo>
                    <a:pt x="1368552" y="0"/>
                  </a:lnTo>
                  <a:lnTo>
                    <a:pt x="0" y="0"/>
                  </a:lnTo>
                  <a:lnTo>
                    <a:pt x="0" y="864108"/>
                  </a:lnTo>
                  <a:close/>
                </a:path>
              </a:pathLst>
            </a:custGeom>
            <a:ln w="28956">
              <a:solidFill>
                <a:srgbClr val="CC9900"/>
              </a:solidFill>
            </a:ln>
          </p:spPr>
          <p:txBody>
            <a:bodyPr wrap="square" lIns="0" tIns="0" rIns="0" bIns="0" rtlCol="0"/>
            <a:lstStyle/>
            <a:p>
              <a:endParaRPr/>
            </a:p>
          </p:txBody>
        </p:sp>
      </p:grpSp>
      <p:sp>
        <p:nvSpPr>
          <p:cNvPr id="40" name="object 40"/>
          <p:cNvSpPr txBox="1"/>
          <p:nvPr/>
        </p:nvSpPr>
        <p:spPr>
          <a:xfrm>
            <a:off x="633171" y="1823466"/>
            <a:ext cx="1036955" cy="756920"/>
          </a:xfrm>
          <a:prstGeom prst="rect">
            <a:avLst/>
          </a:prstGeom>
        </p:spPr>
        <p:txBody>
          <a:bodyPr vert="horz" wrap="square" lIns="0" tIns="12065" rIns="0" bIns="0" rtlCol="0">
            <a:spAutoFit/>
          </a:bodyPr>
          <a:lstStyle/>
          <a:p>
            <a:pPr marL="1270" algn="ctr">
              <a:lnSpc>
                <a:spcPct val="100000"/>
              </a:lnSpc>
              <a:spcBef>
                <a:spcPts val="95"/>
              </a:spcBef>
            </a:pPr>
            <a:r>
              <a:rPr sz="1600" spc="-10" dirty="0">
                <a:latin typeface="Century Gothic"/>
                <a:cs typeface="Century Gothic"/>
              </a:rPr>
              <a:t>ЛР,</a:t>
            </a:r>
            <a:endParaRPr sz="1600">
              <a:latin typeface="Century Gothic"/>
              <a:cs typeface="Century Gothic"/>
            </a:endParaRPr>
          </a:p>
          <a:p>
            <a:pPr marL="12065" marR="5080" algn="ctr">
              <a:lnSpc>
                <a:spcPct val="100000"/>
              </a:lnSpc>
            </a:pPr>
            <a:r>
              <a:rPr sz="1600" spc="-10" dirty="0">
                <a:latin typeface="Century Gothic"/>
                <a:cs typeface="Century Gothic"/>
              </a:rPr>
              <a:t>розчинні </a:t>
            </a:r>
            <a:r>
              <a:rPr sz="1600" spc="-5" dirty="0">
                <a:latin typeface="Century Gothic"/>
                <a:cs typeface="Century Gothic"/>
              </a:rPr>
              <a:t>в </a:t>
            </a:r>
            <a:r>
              <a:rPr sz="1600" spc="-434" dirty="0">
                <a:latin typeface="Century Gothic"/>
                <a:cs typeface="Century Gothic"/>
              </a:rPr>
              <a:t> </a:t>
            </a:r>
            <a:r>
              <a:rPr sz="1600" spc="-5" dirty="0">
                <a:latin typeface="Century Gothic"/>
                <a:cs typeface="Century Gothic"/>
              </a:rPr>
              <a:t>основі</a:t>
            </a:r>
            <a:endParaRPr sz="1600">
              <a:latin typeface="Century Gothic"/>
              <a:cs typeface="Century Gothic"/>
            </a:endParaRPr>
          </a:p>
        </p:txBody>
      </p:sp>
      <p:grpSp>
        <p:nvGrpSpPr>
          <p:cNvPr id="41" name="object 41"/>
          <p:cNvGrpSpPr/>
          <p:nvPr/>
        </p:nvGrpSpPr>
        <p:grpSpPr>
          <a:xfrm>
            <a:off x="454025" y="3559936"/>
            <a:ext cx="1398270" cy="895350"/>
            <a:chOff x="454025" y="3559936"/>
            <a:chExt cx="1398270" cy="895350"/>
          </a:xfrm>
        </p:grpSpPr>
        <p:pic>
          <p:nvPicPr>
            <p:cNvPr id="42" name="object 42"/>
            <p:cNvPicPr/>
            <p:nvPr/>
          </p:nvPicPr>
          <p:blipFill>
            <a:blip r:embed="rId7" cstate="print"/>
            <a:stretch>
              <a:fillRect/>
            </a:stretch>
          </p:blipFill>
          <p:spPr>
            <a:xfrm>
              <a:off x="468629" y="3574541"/>
              <a:ext cx="1368552" cy="865631"/>
            </a:xfrm>
            <a:prstGeom prst="rect">
              <a:avLst/>
            </a:prstGeom>
          </p:spPr>
        </p:pic>
        <p:sp>
          <p:nvSpPr>
            <p:cNvPr id="43" name="object 43"/>
            <p:cNvSpPr/>
            <p:nvPr/>
          </p:nvSpPr>
          <p:spPr>
            <a:xfrm>
              <a:off x="468629" y="3574541"/>
              <a:ext cx="1369060" cy="866140"/>
            </a:xfrm>
            <a:custGeom>
              <a:avLst/>
              <a:gdLst/>
              <a:ahLst/>
              <a:cxnLst/>
              <a:rect l="l" t="t" r="r" b="b"/>
              <a:pathLst>
                <a:path w="1369060" h="866139">
                  <a:moveTo>
                    <a:pt x="0" y="865631"/>
                  </a:moveTo>
                  <a:lnTo>
                    <a:pt x="1368552" y="865631"/>
                  </a:lnTo>
                  <a:lnTo>
                    <a:pt x="1368552" y="0"/>
                  </a:lnTo>
                  <a:lnTo>
                    <a:pt x="0" y="0"/>
                  </a:lnTo>
                  <a:lnTo>
                    <a:pt x="0" y="865631"/>
                  </a:lnTo>
                  <a:close/>
                </a:path>
              </a:pathLst>
            </a:custGeom>
            <a:ln w="28956">
              <a:solidFill>
                <a:srgbClr val="0033CC"/>
              </a:solidFill>
            </a:ln>
          </p:spPr>
          <p:txBody>
            <a:bodyPr wrap="square" lIns="0" tIns="0" rIns="0" bIns="0" rtlCol="0"/>
            <a:lstStyle/>
            <a:p>
              <a:endParaRPr/>
            </a:p>
          </p:txBody>
        </p:sp>
      </p:grpSp>
      <p:sp>
        <p:nvSpPr>
          <p:cNvPr id="44" name="object 44"/>
          <p:cNvSpPr txBox="1"/>
          <p:nvPr/>
        </p:nvSpPr>
        <p:spPr>
          <a:xfrm>
            <a:off x="625551" y="3623817"/>
            <a:ext cx="1051560" cy="756920"/>
          </a:xfrm>
          <a:prstGeom prst="rect">
            <a:avLst/>
          </a:prstGeom>
        </p:spPr>
        <p:txBody>
          <a:bodyPr vert="horz" wrap="square" lIns="0" tIns="12065" rIns="0" bIns="0" rtlCol="0">
            <a:spAutoFit/>
          </a:bodyPr>
          <a:lstStyle/>
          <a:p>
            <a:pPr marL="2540" algn="ctr">
              <a:lnSpc>
                <a:spcPct val="100000"/>
              </a:lnSpc>
              <a:spcBef>
                <a:spcPts val="95"/>
              </a:spcBef>
            </a:pPr>
            <a:r>
              <a:rPr sz="1600" spc="-10" dirty="0">
                <a:latin typeface="Century Gothic"/>
                <a:cs typeface="Century Gothic"/>
              </a:rPr>
              <a:t>ЛР,</a:t>
            </a:r>
            <a:endParaRPr sz="1600">
              <a:latin typeface="Century Gothic"/>
              <a:cs typeface="Century Gothic"/>
            </a:endParaRPr>
          </a:p>
          <a:p>
            <a:pPr algn="ctr">
              <a:lnSpc>
                <a:spcPct val="100000"/>
              </a:lnSpc>
            </a:pPr>
            <a:r>
              <a:rPr sz="1600" spc="-5" dirty="0">
                <a:latin typeface="Century Gothic"/>
                <a:cs typeface="Century Gothic"/>
              </a:rPr>
              <a:t>розчинні</a:t>
            </a:r>
            <a:r>
              <a:rPr sz="1600" spc="-35" dirty="0">
                <a:latin typeface="Century Gothic"/>
                <a:cs typeface="Century Gothic"/>
              </a:rPr>
              <a:t> </a:t>
            </a:r>
            <a:r>
              <a:rPr sz="1600" spc="-5" dirty="0">
                <a:latin typeface="Century Gothic"/>
                <a:cs typeface="Century Gothic"/>
              </a:rPr>
              <a:t>у</a:t>
            </a:r>
            <a:endParaRPr sz="1600">
              <a:latin typeface="Century Gothic"/>
              <a:cs typeface="Century Gothic"/>
            </a:endParaRPr>
          </a:p>
          <a:p>
            <a:pPr marL="635" algn="ctr">
              <a:lnSpc>
                <a:spcPct val="100000"/>
              </a:lnSpc>
            </a:pPr>
            <a:r>
              <a:rPr sz="1600" spc="-5" dirty="0">
                <a:latin typeface="Century Gothic"/>
                <a:cs typeface="Century Gothic"/>
              </a:rPr>
              <a:t>воді</a:t>
            </a:r>
            <a:endParaRPr sz="1600">
              <a:latin typeface="Century Gothic"/>
              <a:cs typeface="Century Gothic"/>
            </a:endParaRPr>
          </a:p>
        </p:txBody>
      </p:sp>
      <p:grpSp>
        <p:nvGrpSpPr>
          <p:cNvPr id="45" name="object 45"/>
          <p:cNvGrpSpPr/>
          <p:nvPr/>
        </p:nvGrpSpPr>
        <p:grpSpPr>
          <a:xfrm>
            <a:off x="2037460" y="1327277"/>
            <a:ext cx="3773804" cy="603885"/>
            <a:chOff x="2037460" y="1327277"/>
            <a:chExt cx="3773804" cy="603885"/>
          </a:xfrm>
        </p:grpSpPr>
        <p:pic>
          <p:nvPicPr>
            <p:cNvPr id="46" name="object 46"/>
            <p:cNvPicPr/>
            <p:nvPr/>
          </p:nvPicPr>
          <p:blipFill>
            <a:blip r:embed="rId8" cstate="print"/>
            <a:stretch>
              <a:fillRect/>
            </a:stretch>
          </p:blipFill>
          <p:spPr>
            <a:xfrm>
              <a:off x="2052065" y="1341882"/>
              <a:ext cx="3744467" cy="574548"/>
            </a:xfrm>
            <a:prstGeom prst="rect">
              <a:avLst/>
            </a:prstGeom>
          </p:spPr>
        </p:pic>
        <p:sp>
          <p:nvSpPr>
            <p:cNvPr id="47" name="object 47"/>
            <p:cNvSpPr/>
            <p:nvPr/>
          </p:nvSpPr>
          <p:spPr>
            <a:xfrm>
              <a:off x="2052065" y="1341882"/>
              <a:ext cx="3744595" cy="574675"/>
            </a:xfrm>
            <a:custGeom>
              <a:avLst/>
              <a:gdLst/>
              <a:ahLst/>
              <a:cxnLst/>
              <a:rect l="l" t="t" r="r" b="b"/>
              <a:pathLst>
                <a:path w="3744595" h="574675">
                  <a:moveTo>
                    <a:pt x="0" y="574548"/>
                  </a:moveTo>
                  <a:lnTo>
                    <a:pt x="3744467" y="574548"/>
                  </a:lnTo>
                  <a:lnTo>
                    <a:pt x="3744467" y="0"/>
                  </a:lnTo>
                  <a:lnTo>
                    <a:pt x="0" y="0"/>
                  </a:lnTo>
                  <a:lnTo>
                    <a:pt x="0" y="574548"/>
                  </a:lnTo>
                  <a:close/>
                </a:path>
              </a:pathLst>
            </a:custGeom>
            <a:ln w="28956">
              <a:solidFill>
                <a:srgbClr val="CC9900"/>
              </a:solidFill>
            </a:ln>
          </p:spPr>
          <p:txBody>
            <a:bodyPr wrap="square" lIns="0" tIns="0" rIns="0" bIns="0" rtlCol="0"/>
            <a:lstStyle/>
            <a:p>
              <a:endParaRPr/>
            </a:p>
          </p:txBody>
        </p:sp>
      </p:grpSp>
      <p:sp>
        <p:nvSpPr>
          <p:cNvPr id="48" name="object 48"/>
          <p:cNvSpPr txBox="1"/>
          <p:nvPr/>
        </p:nvSpPr>
        <p:spPr>
          <a:xfrm>
            <a:off x="2185797" y="1368043"/>
            <a:ext cx="3475354" cy="513080"/>
          </a:xfrm>
          <a:prstGeom prst="rect">
            <a:avLst/>
          </a:prstGeom>
        </p:spPr>
        <p:txBody>
          <a:bodyPr vert="horz" wrap="square" lIns="0" tIns="12065" rIns="0" bIns="0" rtlCol="0">
            <a:spAutoFit/>
          </a:bodyPr>
          <a:lstStyle/>
          <a:p>
            <a:pPr marL="954405" marR="5080" indent="-942340">
              <a:lnSpc>
                <a:spcPct val="100000"/>
              </a:lnSpc>
              <a:spcBef>
                <a:spcPts val="95"/>
              </a:spcBef>
            </a:pPr>
            <a:r>
              <a:rPr sz="1600" spc="-10" dirty="0">
                <a:latin typeface="Century Gothic"/>
                <a:cs typeface="Century Gothic"/>
              </a:rPr>
              <a:t>До</a:t>
            </a:r>
            <a:r>
              <a:rPr sz="1600" dirty="0">
                <a:latin typeface="Century Gothic"/>
                <a:cs typeface="Century Gothic"/>
              </a:rPr>
              <a:t> </a:t>
            </a:r>
            <a:r>
              <a:rPr sz="1600" spc="-5" dirty="0">
                <a:latin typeface="Century Gothic"/>
                <a:cs typeface="Century Gothic"/>
              </a:rPr>
              <a:t>5</a:t>
            </a:r>
            <a:r>
              <a:rPr sz="1600" spc="-20" dirty="0">
                <a:latin typeface="Century Gothic"/>
                <a:cs typeface="Century Gothic"/>
              </a:rPr>
              <a:t> </a:t>
            </a:r>
            <a:r>
              <a:rPr sz="1600" spc="-5" dirty="0">
                <a:latin typeface="Century Gothic"/>
                <a:cs typeface="Century Gothic"/>
              </a:rPr>
              <a:t>% -</a:t>
            </a:r>
            <a:r>
              <a:rPr sz="1600" spc="-15" dirty="0">
                <a:latin typeface="Century Gothic"/>
                <a:cs typeface="Century Gothic"/>
              </a:rPr>
              <a:t> </a:t>
            </a:r>
            <a:r>
              <a:rPr sz="1600" spc="-5" dirty="0">
                <a:latin typeface="Century Gothic"/>
                <a:cs typeface="Century Gothic"/>
              </a:rPr>
              <a:t>розчиняють</a:t>
            </a:r>
            <a:r>
              <a:rPr sz="1600" spc="5" dirty="0">
                <a:latin typeface="Century Gothic"/>
                <a:cs typeface="Century Gothic"/>
              </a:rPr>
              <a:t> </a:t>
            </a:r>
            <a:r>
              <a:rPr sz="1600" spc="-5" dirty="0">
                <a:latin typeface="Century Gothic"/>
                <a:cs typeface="Century Gothic"/>
              </a:rPr>
              <a:t>в</a:t>
            </a:r>
            <a:r>
              <a:rPr sz="1600" spc="-15" dirty="0">
                <a:latin typeface="Century Gothic"/>
                <a:cs typeface="Century Gothic"/>
              </a:rPr>
              <a:t> </a:t>
            </a:r>
            <a:r>
              <a:rPr sz="1600" spc="-5" dirty="0">
                <a:latin typeface="Century Gothic"/>
                <a:cs typeface="Century Gothic"/>
              </a:rPr>
              <a:t>однотипній</a:t>
            </a:r>
            <a:r>
              <a:rPr sz="1600" spc="15" dirty="0">
                <a:latin typeface="Century Gothic"/>
                <a:cs typeface="Century Gothic"/>
              </a:rPr>
              <a:t> </a:t>
            </a:r>
            <a:r>
              <a:rPr sz="1600" spc="-5" dirty="0">
                <a:latin typeface="Century Gothic"/>
                <a:cs typeface="Century Gothic"/>
              </a:rPr>
              <a:t>з </a:t>
            </a:r>
            <a:r>
              <a:rPr sz="1600" spc="-430" dirty="0">
                <a:latin typeface="Century Gothic"/>
                <a:cs typeface="Century Gothic"/>
              </a:rPr>
              <a:t> </a:t>
            </a:r>
            <a:r>
              <a:rPr sz="1600" spc="-5" dirty="0">
                <a:latin typeface="Century Gothic"/>
                <a:cs typeface="Century Gothic"/>
              </a:rPr>
              <a:t>основою</a:t>
            </a:r>
            <a:r>
              <a:rPr sz="1600" spc="25" dirty="0">
                <a:latin typeface="Century Gothic"/>
                <a:cs typeface="Century Gothic"/>
              </a:rPr>
              <a:t> </a:t>
            </a:r>
            <a:r>
              <a:rPr sz="1600" spc="-5" dirty="0">
                <a:latin typeface="Century Gothic"/>
                <a:cs typeface="Century Gothic"/>
              </a:rPr>
              <a:t>рідині</a:t>
            </a:r>
            <a:endParaRPr sz="1600">
              <a:latin typeface="Century Gothic"/>
              <a:cs typeface="Century Gothic"/>
            </a:endParaRPr>
          </a:p>
        </p:txBody>
      </p:sp>
      <p:grpSp>
        <p:nvGrpSpPr>
          <p:cNvPr id="49" name="object 49"/>
          <p:cNvGrpSpPr/>
          <p:nvPr/>
        </p:nvGrpSpPr>
        <p:grpSpPr>
          <a:xfrm>
            <a:off x="2037460" y="2046604"/>
            <a:ext cx="3773804" cy="1109980"/>
            <a:chOff x="2037460" y="2046604"/>
            <a:chExt cx="3773804" cy="1109980"/>
          </a:xfrm>
        </p:grpSpPr>
        <p:pic>
          <p:nvPicPr>
            <p:cNvPr id="50" name="object 50"/>
            <p:cNvPicPr/>
            <p:nvPr/>
          </p:nvPicPr>
          <p:blipFill>
            <a:blip r:embed="rId9" cstate="print"/>
            <a:stretch>
              <a:fillRect/>
            </a:stretch>
          </p:blipFill>
          <p:spPr>
            <a:xfrm>
              <a:off x="2052065" y="2061209"/>
              <a:ext cx="3744467" cy="1080515"/>
            </a:xfrm>
            <a:prstGeom prst="rect">
              <a:avLst/>
            </a:prstGeom>
          </p:spPr>
        </p:pic>
        <p:sp>
          <p:nvSpPr>
            <p:cNvPr id="51" name="object 51"/>
            <p:cNvSpPr/>
            <p:nvPr/>
          </p:nvSpPr>
          <p:spPr>
            <a:xfrm>
              <a:off x="2052065" y="2061209"/>
              <a:ext cx="3744595" cy="1080770"/>
            </a:xfrm>
            <a:custGeom>
              <a:avLst/>
              <a:gdLst/>
              <a:ahLst/>
              <a:cxnLst/>
              <a:rect l="l" t="t" r="r" b="b"/>
              <a:pathLst>
                <a:path w="3744595" h="1080770">
                  <a:moveTo>
                    <a:pt x="0" y="1080515"/>
                  </a:moveTo>
                  <a:lnTo>
                    <a:pt x="3744467" y="1080515"/>
                  </a:lnTo>
                  <a:lnTo>
                    <a:pt x="3744467" y="0"/>
                  </a:lnTo>
                  <a:lnTo>
                    <a:pt x="0" y="0"/>
                  </a:lnTo>
                  <a:lnTo>
                    <a:pt x="0" y="1080515"/>
                  </a:lnTo>
                  <a:close/>
                </a:path>
              </a:pathLst>
            </a:custGeom>
            <a:ln w="28956">
              <a:solidFill>
                <a:srgbClr val="CC9900"/>
              </a:solidFill>
            </a:ln>
          </p:spPr>
          <p:txBody>
            <a:bodyPr wrap="square" lIns="0" tIns="0" rIns="0" bIns="0" rtlCol="0"/>
            <a:lstStyle/>
            <a:p>
              <a:endParaRPr/>
            </a:p>
          </p:txBody>
        </p:sp>
      </p:grpSp>
      <p:sp>
        <p:nvSpPr>
          <p:cNvPr id="52" name="object 52"/>
          <p:cNvSpPr txBox="1"/>
          <p:nvPr/>
        </p:nvSpPr>
        <p:spPr>
          <a:xfrm>
            <a:off x="2268092" y="2098293"/>
            <a:ext cx="3310254" cy="756920"/>
          </a:xfrm>
          <a:prstGeom prst="rect">
            <a:avLst/>
          </a:prstGeom>
        </p:spPr>
        <p:txBody>
          <a:bodyPr vert="horz" wrap="square" lIns="0" tIns="20955" rIns="0" bIns="0" rtlCol="0">
            <a:spAutoFit/>
          </a:bodyPr>
          <a:lstStyle/>
          <a:p>
            <a:pPr marL="12700" marR="5080" indent="-1270" algn="ctr">
              <a:lnSpc>
                <a:spcPts val="1910"/>
              </a:lnSpc>
              <a:spcBef>
                <a:spcPts val="165"/>
              </a:spcBef>
            </a:pPr>
            <a:r>
              <a:rPr sz="1600" b="1" spc="-5" dirty="0">
                <a:latin typeface="Century Gothic"/>
                <a:cs typeface="Century Gothic"/>
              </a:rPr>
              <a:t>Більше</a:t>
            </a:r>
            <a:r>
              <a:rPr sz="1600" b="1" spc="5" dirty="0">
                <a:latin typeface="Century Gothic"/>
                <a:cs typeface="Century Gothic"/>
              </a:rPr>
              <a:t> </a:t>
            </a:r>
            <a:r>
              <a:rPr sz="1600" b="1" spc="-10" dirty="0">
                <a:latin typeface="Century Gothic"/>
                <a:cs typeface="Century Gothic"/>
              </a:rPr>
              <a:t>5%</a:t>
            </a:r>
            <a:r>
              <a:rPr sz="1600" b="1" spc="-5" dirty="0">
                <a:latin typeface="Century Gothic"/>
                <a:cs typeface="Century Gothic"/>
              </a:rPr>
              <a:t> </a:t>
            </a:r>
            <a:r>
              <a:rPr sz="1600" spc="-5" dirty="0">
                <a:latin typeface="Century Gothic"/>
                <a:cs typeface="Century Gothic"/>
              </a:rPr>
              <a:t>-</a:t>
            </a:r>
            <a:r>
              <a:rPr sz="1600" spc="-10" dirty="0">
                <a:latin typeface="Century Gothic"/>
                <a:cs typeface="Century Gothic"/>
              </a:rPr>
              <a:t> </a:t>
            </a:r>
            <a:r>
              <a:rPr sz="1600" spc="-5" dirty="0">
                <a:latin typeface="Century Gothic"/>
                <a:cs typeface="Century Gothic"/>
              </a:rPr>
              <a:t>розчиняють</a:t>
            </a:r>
            <a:r>
              <a:rPr sz="1600" dirty="0">
                <a:latin typeface="Century Gothic"/>
                <a:cs typeface="Century Gothic"/>
              </a:rPr>
              <a:t> </a:t>
            </a:r>
            <a:r>
              <a:rPr sz="1600" spc="-5" dirty="0">
                <a:latin typeface="Century Gothic"/>
                <a:cs typeface="Century Gothic"/>
              </a:rPr>
              <a:t>в</a:t>
            </a:r>
            <a:r>
              <a:rPr sz="1600" spc="-15" dirty="0">
                <a:latin typeface="Century Gothic"/>
                <a:cs typeface="Century Gothic"/>
              </a:rPr>
              <a:t> </a:t>
            </a:r>
            <a:r>
              <a:rPr sz="1600" spc="-5" dirty="0">
                <a:latin typeface="Century Gothic"/>
                <a:cs typeface="Century Gothic"/>
              </a:rPr>
              <a:t>частині </a:t>
            </a:r>
            <a:r>
              <a:rPr sz="1600" spc="-425" dirty="0">
                <a:latin typeface="Century Gothic"/>
                <a:cs typeface="Century Gothic"/>
              </a:rPr>
              <a:t> </a:t>
            </a:r>
            <a:r>
              <a:rPr sz="1600" spc="-10" dirty="0">
                <a:latin typeface="Century Gothic"/>
                <a:cs typeface="Century Gothic"/>
              </a:rPr>
              <a:t>або</a:t>
            </a:r>
            <a:r>
              <a:rPr sz="1600" spc="-5" dirty="0">
                <a:latin typeface="Century Gothic"/>
                <a:cs typeface="Century Gothic"/>
              </a:rPr>
              <a:t> у всій</a:t>
            </a:r>
            <a:r>
              <a:rPr sz="1600" spc="10" dirty="0">
                <a:latin typeface="Century Gothic"/>
                <a:cs typeface="Century Gothic"/>
              </a:rPr>
              <a:t> </a:t>
            </a:r>
            <a:r>
              <a:rPr sz="1600" spc="-10" dirty="0">
                <a:latin typeface="Century Gothic"/>
                <a:cs typeface="Century Gothic"/>
              </a:rPr>
              <a:t>розплавленій</a:t>
            </a:r>
            <a:r>
              <a:rPr sz="1600" spc="10" dirty="0">
                <a:latin typeface="Century Gothic"/>
                <a:cs typeface="Century Gothic"/>
              </a:rPr>
              <a:t> </a:t>
            </a:r>
            <a:r>
              <a:rPr sz="1600" spc="-5" dirty="0">
                <a:latin typeface="Century Gothic"/>
                <a:cs typeface="Century Gothic"/>
              </a:rPr>
              <a:t>основи.</a:t>
            </a:r>
            <a:endParaRPr sz="1600">
              <a:latin typeface="Century Gothic"/>
              <a:cs typeface="Century Gothic"/>
            </a:endParaRPr>
          </a:p>
          <a:p>
            <a:pPr algn="ctr">
              <a:lnSpc>
                <a:spcPts val="1870"/>
              </a:lnSpc>
            </a:pPr>
            <a:r>
              <a:rPr sz="1600" b="1" u="heavy" spc="-10" dirty="0">
                <a:uFill>
                  <a:solidFill>
                    <a:srgbClr val="000000"/>
                  </a:solidFill>
                </a:uFill>
                <a:latin typeface="Century Gothic"/>
                <a:cs typeface="Century Gothic"/>
              </a:rPr>
              <a:t>Враховують</a:t>
            </a:r>
            <a:r>
              <a:rPr sz="1600" b="1" u="heavy" spc="30" dirty="0">
                <a:uFill>
                  <a:solidFill>
                    <a:srgbClr val="000000"/>
                  </a:solidFill>
                </a:uFill>
                <a:latin typeface="Century Gothic"/>
                <a:cs typeface="Century Gothic"/>
              </a:rPr>
              <a:t> </a:t>
            </a:r>
            <a:r>
              <a:rPr sz="1600" b="1" u="heavy" spc="-10" dirty="0">
                <a:uFill>
                  <a:solidFill>
                    <a:srgbClr val="000000"/>
                  </a:solidFill>
                </a:uFill>
                <a:latin typeface="Century Gothic"/>
                <a:cs typeface="Century Gothic"/>
              </a:rPr>
              <a:t>коефіцієнт</a:t>
            </a:r>
            <a:endParaRPr sz="1600">
              <a:latin typeface="Century Gothic"/>
              <a:cs typeface="Century Gothic"/>
            </a:endParaRPr>
          </a:p>
        </p:txBody>
      </p:sp>
      <p:sp>
        <p:nvSpPr>
          <p:cNvPr id="53" name="object 53"/>
          <p:cNvSpPr txBox="1"/>
          <p:nvPr/>
        </p:nvSpPr>
        <p:spPr>
          <a:xfrm>
            <a:off x="3190113" y="2829813"/>
            <a:ext cx="1466215" cy="269240"/>
          </a:xfrm>
          <a:prstGeom prst="rect">
            <a:avLst/>
          </a:prstGeom>
        </p:spPr>
        <p:txBody>
          <a:bodyPr vert="horz" wrap="square" lIns="0" tIns="12065" rIns="0" bIns="0" rtlCol="0">
            <a:spAutoFit/>
          </a:bodyPr>
          <a:lstStyle/>
          <a:p>
            <a:pPr marL="12700">
              <a:lnSpc>
                <a:spcPct val="100000"/>
              </a:lnSpc>
              <a:spcBef>
                <a:spcPts val="95"/>
              </a:spcBef>
            </a:pPr>
            <a:r>
              <a:rPr sz="1600" b="1" u="heavy" spc="-10" dirty="0">
                <a:uFill>
                  <a:solidFill>
                    <a:srgbClr val="000000"/>
                  </a:solidFill>
                </a:uFill>
                <a:latin typeface="Century Gothic"/>
                <a:cs typeface="Century Gothic"/>
              </a:rPr>
              <a:t>заміщення</a:t>
            </a:r>
            <a:r>
              <a:rPr sz="1600" b="1" u="heavy" spc="5" dirty="0">
                <a:uFill>
                  <a:solidFill>
                    <a:srgbClr val="000000"/>
                  </a:solidFill>
                </a:uFill>
                <a:latin typeface="Century Gothic"/>
                <a:cs typeface="Century Gothic"/>
              </a:rPr>
              <a:t> </a:t>
            </a:r>
            <a:r>
              <a:rPr sz="1600" b="1" u="heavy" spc="-10" dirty="0">
                <a:uFill>
                  <a:solidFill>
                    <a:srgbClr val="000000"/>
                  </a:solidFill>
                </a:uFill>
                <a:latin typeface="Century Gothic"/>
                <a:cs typeface="Century Gothic"/>
              </a:rPr>
              <a:t>Еж</a:t>
            </a:r>
            <a:endParaRPr sz="1600">
              <a:latin typeface="Century Gothic"/>
              <a:cs typeface="Century Gothic"/>
            </a:endParaRPr>
          </a:p>
        </p:txBody>
      </p:sp>
      <p:grpSp>
        <p:nvGrpSpPr>
          <p:cNvPr id="54" name="object 54"/>
          <p:cNvGrpSpPr/>
          <p:nvPr/>
        </p:nvGrpSpPr>
        <p:grpSpPr>
          <a:xfrm>
            <a:off x="1965832" y="3415157"/>
            <a:ext cx="4133850" cy="1181735"/>
            <a:chOff x="1965832" y="3415157"/>
            <a:chExt cx="4133850" cy="1181735"/>
          </a:xfrm>
        </p:grpSpPr>
        <p:pic>
          <p:nvPicPr>
            <p:cNvPr id="55" name="object 55"/>
            <p:cNvPicPr/>
            <p:nvPr/>
          </p:nvPicPr>
          <p:blipFill>
            <a:blip r:embed="rId10" cstate="print"/>
            <a:stretch>
              <a:fillRect/>
            </a:stretch>
          </p:blipFill>
          <p:spPr>
            <a:xfrm>
              <a:off x="1980437" y="3429762"/>
              <a:ext cx="4104132" cy="1152144"/>
            </a:xfrm>
            <a:prstGeom prst="rect">
              <a:avLst/>
            </a:prstGeom>
          </p:spPr>
        </p:pic>
        <p:sp>
          <p:nvSpPr>
            <p:cNvPr id="56" name="object 56"/>
            <p:cNvSpPr/>
            <p:nvPr/>
          </p:nvSpPr>
          <p:spPr>
            <a:xfrm>
              <a:off x="1980437" y="3429762"/>
              <a:ext cx="4104640" cy="1152525"/>
            </a:xfrm>
            <a:custGeom>
              <a:avLst/>
              <a:gdLst/>
              <a:ahLst/>
              <a:cxnLst/>
              <a:rect l="l" t="t" r="r" b="b"/>
              <a:pathLst>
                <a:path w="4104640" h="1152525">
                  <a:moveTo>
                    <a:pt x="0" y="1152144"/>
                  </a:moveTo>
                  <a:lnTo>
                    <a:pt x="4104132" y="1152144"/>
                  </a:lnTo>
                  <a:lnTo>
                    <a:pt x="4104132" y="0"/>
                  </a:lnTo>
                  <a:lnTo>
                    <a:pt x="0" y="0"/>
                  </a:lnTo>
                  <a:lnTo>
                    <a:pt x="0" y="1152144"/>
                  </a:lnTo>
                  <a:close/>
                </a:path>
              </a:pathLst>
            </a:custGeom>
            <a:ln w="28956">
              <a:solidFill>
                <a:srgbClr val="0033CC"/>
              </a:solidFill>
            </a:ln>
          </p:spPr>
          <p:txBody>
            <a:bodyPr wrap="square" lIns="0" tIns="0" rIns="0" bIns="0" rtlCol="0"/>
            <a:lstStyle/>
            <a:p>
              <a:endParaRPr/>
            </a:p>
          </p:txBody>
        </p:sp>
      </p:grpSp>
      <p:sp>
        <p:nvSpPr>
          <p:cNvPr id="57" name="object 57"/>
          <p:cNvSpPr txBox="1"/>
          <p:nvPr/>
        </p:nvSpPr>
        <p:spPr>
          <a:xfrm>
            <a:off x="2739389" y="3501390"/>
            <a:ext cx="2586355" cy="269240"/>
          </a:xfrm>
          <a:prstGeom prst="rect">
            <a:avLst/>
          </a:prstGeom>
        </p:spPr>
        <p:txBody>
          <a:bodyPr vert="horz" wrap="square" lIns="0" tIns="12065" rIns="0" bIns="0" rtlCol="0">
            <a:spAutoFit/>
          </a:bodyPr>
          <a:lstStyle/>
          <a:p>
            <a:pPr marL="12700">
              <a:lnSpc>
                <a:spcPct val="100000"/>
              </a:lnSpc>
              <a:spcBef>
                <a:spcPts val="95"/>
              </a:spcBef>
            </a:pPr>
            <a:r>
              <a:rPr sz="1600" spc="-10" dirty="0">
                <a:latin typeface="Century Gothic"/>
                <a:cs typeface="Century Gothic"/>
              </a:rPr>
              <a:t>Вводять</a:t>
            </a:r>
            <a:r>
              <a:rPr sz="1600" spc="20" dirty="0">
                <a:latin typeface="Century Gothic"/>
                <a:cs typeface="Century Gothic"/>
              </a:rPr>
              <a:t> </a:t>
            </a:r>
            <a:r>
              <a:rPr sz="1600" spc="-5" dirty="0">
                <a:latin typeface="Century Gothic"/>
                <a:cs typeface="Century Gothic"/>
              </a:rPr>
              <a:t>по типу</a:t>
            </a:r>
            <a:r>
              <a:rPr sz="1600" spc="5" dirty="0">
                <a:latin typeface="Century Gothic"/>
                <a:cs typeface="Century Gothic"/>
              </a:rPr>
              <a:t> </a:t>
            </a:r>
            <a:r>
              <a:rPr sz="1600" spc="-5" dirty="0">
                <a:latin typeface="Century Gothic"/>
                <a:cs typeface="Century Gothic"/>
              </a:rPr>
              <a:t>суспензії.</a:t>
            </a:r>
            <a:endParaRPr sz="1600">
              <a:latin typeface="Century Gothic"/>
              <a:cs typeface="Century Gothic"/>
            </a:endParaRPr>
          </a:p>
        </p:txBody>
      </p:sp>
      <p:sp>
        <p:nvSpPr>
          <p:cNvPr id="58" name="object 58"/>
          <p:cNvSpPr txBox="1"/>
          <p:nvPr/>
        </p:nvSpPr>
        <p:spPr>
          <a:xfrm>
            <a:off x="2105025" y="3746753"/>
            <a:ext cx="3853179" cy="756920"/>
          </a:xfrm>
          <a:prstGeom prst="rect">
            <a:avLst/>
          </a:prstGeom>
        </p:spPr>
        <p:txBody>
          <a:bodyPr vert="horz" wrap="square" lIns="0" tIns="12065" rIns="0" bIns="0" rtlCol="0">
            <a:spAutoFit/>
          </a:bodyPr>
          <a:lstStyle/>
          <a:p>
            <a:pPr marL="12700" marR="5080" algn="ctr">
              <a:lnSpc>
                <a:spcPct val="100000"/>
              </a:lnSpc>
              <a:spcBef>
                <a:spcPts val="95"/>
              </a:spcBef>
            </a:pPr>
            <a:r>
              <a:rPr sz="1600" spc="-5" dirty="0">
                <a:latin typeface="Century Gothic"/>
                <a:cs typeface="Century Gothic"/>
              </a:rPr>
              <a:t>Якщо</a:t>
            </a:r>
            <a:r>
              <a:rPr sz="1600" spc="-10" dirty="0">
                <a:latin typeface="Century Gothic"/>
                <a:cs typeface="Century Gothic"/>
              </a:rPr>
              <a:t> ЛР</a:t>
            </a:r>
            <a:r>
              <a:rPr sz="1600" spc="-5" dirty="0">
                <a:latin typeface="Century Gothic"/>
                <a:cs typeface="Century Gothic"/>
              </a:rPr>
              <a:t> прописані</a:t>
            </a:r>
            <a:r>
              <a:rPr sz="1600" spc="5" dirty="0">
                <a:latin typeface="Century Gothic"/>
                <a:cs typeface="Century Gothic"/>
              </a:rPr>
              <a:t> </a:t>
            </a:r>
            <a:r>
              <a:rPr sz="1600" spc="-5" dirty="0">
                <a:latin typeface="Century Gothic"/>
                <a:cs typeface="Century Gothic"/>
              </a:rPr>
              <a:t>у</a:t>
            </a:r>
            <a:r>
              <a:rPr sz="1600" spc="-10" dirty="0">
                <a:latin typeface="Century Gothic"/>
                <a:cs typeface="Century Gothic"/>
              </a:rPr>
              <a:t> </a:t>
            </a:r>
            <a:r>
              <a:rPr sz="1600" spc="-5" dirty="0">
                <a:latin typeface="Century Gothic"/>
                <a:cs typeface="Century Gothic"/>
              </a:rPr>
              <a:t>кількості</a:t>
            </a:r>
            <a:r>
              <a:rPr sz="1600" spc="25" dirty="0">
                <a:latin typeface="Century Gothic"/>
                <a:cs typeface="Century Gothic"/>
              </a:rPr>
              <a:t> </a:t>
            </a:r>
            <a:r>
              <a:rPr sz="1600" b="1" spc="-5" dirty="0">
                <a:latin typeface="Century Gothic"/>
                <a:cs typeface="Century Gothic"/>
              </a:rPr>
              <a:t>більше </a:t>
            </a:r>
            <a:r>
              <a:rPr sz="1600" b="1" spc="-434" dirty="0">
                <a:latin typeface="Century Gothic"/>
                <a:cs typeface="Century Gothic"/>
              </a:rPr>
              <a:t> </a:t>
            </a:r>
            <a:r>
              <a:rPr sz="1600" b="1" spc="-5" dirty="0">
                <a:latin typeface="Century Gothic"/>
                <a:cs typeface="Century Gothic"/>
              </a:rPr>
              <a:t>5 %</a:t>
            </a:r>
            <a:r>
              <a:rPr sz="1600" spc="-5" dirty="0">
                <a:latin typeface="Century Gothic"/>
                <a:cs typeface="Century Gothic"/>
              </a:rPr>
              <a:t>,</a:t>
            </a:r>
            <a:r>
              <a:rPr sz="1600" dirty="0">
                <a:latin typeface="Century Gothic"/>
                <a:cs typeface="Century Gothic"/>
              </a:rPr>
              <a:t> </a:t>
            </a:r>
            <a:r>
              <a:rPr sz="1600" spc="-5" dirty="0">
                <a:latin typeface="Century Gothic"/>
                <a:cs typeface="Century Gothic"/>
              </a:rPr>
              <a:t>то  </a:t>
            </a:r>
            <a:r>
              <a:rPr sz="1600" b="1" u="heavy" spc="-10" dirty="0">
                <a:uFill>
                  <a:solidFill>
                    <a:srgbClr val="000000"/>
                  </a:solidFill>
                </a:uFill>
                <a:latin typeface="Century Gothic"/>
                <a:cs typeface="Century Gothic"/>
              </a:rPr>
              <a:t>враховують</a:t>
            </a:r>
            <a:r>
              <a:rPr sz="1600" b="1" u="heavy" spc="65" dirty="0">
                <a:uFill>
                  <a:solidFill>
                    <a:srgbClr val="000000"/>
                  </a:solidFill>
                </a:uFill>
                <a:latin typeface="Century Gothic"/>
                <a:cs typeface="Century Gothic"/>
              </a:rPr>
              <a:t> </a:t>
            </a:r>
            <a:r>
              <a:rPr sz="1600" b="1" u="heavy" spc="-10" dirty="0">
                <a:uFill>
                  <a:solidFill>
                    <a:srgbClr val="000000"/>
                  </a:solidFill>
                </a:uFill>
                <a:latin typeface="Century Gothic"/>
                <a:cs typeface="Century Gothic"/>
              </a:rPr>
              <a:t>коефіцієнт </a:t>
            </a:r>
            <a:r>
              <a:rPr sz="1600" b="1" spc="-5" dirty="0">
                <a:latin typeface="Century Gothic"/>
                <a:cs typeface="Century Gothic"/>
              </a:rPr>
              <a:t> </a:t>
            </a:r>
            <a:r>
              <a:rPr sz="1600" b="1" u="heavy" spc="-10" dirty="0">
                <a:uFill>
                  <a:solidFill>
                    <a:srgbClr val="000000"/>
                  </a:solidFill>
                </a:uFill>
                <a:latin typeface="Century Gothic"/>
                <a:cs typeface="Century Gothic"/>
              </a:rPr>
              <a:t>заміщення</a:t>
            </a:r>
            <a:r>
              <a:rPr sz="1600" b="1" u="heavy" spc="40" dirty="0">
                <a:uFill>
                  <a:solidFill>
                    <a:srgbClr val="000000"/>
                  </a:solidFill>
                </a:uFill>
                <a:latin typeface="Century Gothic"/>
                <a:cs typeface="Century Gothic"/>
              </a:rPr>
              <a:t> </a:t>
            </a:r>
            <a:r>
              <a:rPr sz="1600" b="1" u="heavy" spc="-10" dirty="0">
                <a:uFill>
                  <a:solidFill>
                    <a:srgbClr val="000000"/>
                  </a:solidFill>
                </a:uFill>
                <a:latin typeface="Century Gothic"/>
                <a:cs typeface="Century Gothic"/>
              </a:rPr>
              <a:t>Еж</a:t>
            </a:r>
            <a:endParaRPr sz="1600">
              <a:latin typeface="Century Gothic"/>
              <a:cs typeface="Century Gothic"/>
            </a:endParaRPr>
          </a:p>
        </p:txBody>
      </p:sp>
      <p:grpSp>
        <p:nvGrpSpPr>
          <p:cNvPr id="59" name="object 59"/>
          <p:cNvGrpSpPr/>
          <p:nvPr/>
        </p:nvGrpSpPr>
        <p:grpSpPr>
          <a:xfrm>
            <a:off x="6007608" y="1191767"/>
            <a:ext cx="2601595" cy="1521460"/>
            <a:chOff x="6007608" y="1191767"/>
            <a:chExt cx="2601595" cy="1521460"/>
          </a:xfrm>
        </p:grpSpPr>
        <p:sp>
          <p:nvSpPr>
            <p:cNvPr id="60" name="object 60"/>
            <p:cNvSpPr/>
            <p:nvPr/>
          </p:nvSpPr>
          <p:spPr>
            <a:xfrm>
              <a:off x="6012180" y="1290827"/>
              <a:ext cx="2592705" cy="1417320"/>
            </a:xfrm>
            <a:custGeom>
              <a:avLst/>
              <a:gdLst/>
              <a:ahLst/>
              <a:cxnLst/>
              <a:rect l="l" t="t" r="r" b="b"/>
              <a:pathLst>
                <a:path w="2592704" h="1417320">
                  <a:moveTo>
                    <a:pt x="2592324" y="0"/>
                  </a:moveTo>
                  <a:lnTo>
                    <a:pt x="2584900" y="36784"/>
                  </a:lnTo>
                  <a:lnTo>
                    <a:pt x="2564653" y="66817"/>
                  </a:lnTo>
                  <a:lnTo>
                    <a:pt x="2534620" y="87064"/>
                  </a:lnTo>
                  <a:lnTo>
                    <a:pt x="2497836" y="94487"/>
                  </a:lnTo>
                  <a:lnTo>
                    <a:pt x="94487" y="94487"/>
                  </a:lnTo>
                  <a:lnTo>
                    <a:pt x="57703" y="101911"/>
                  </a:lnTo>
                  <a:lnTo>
                    <a:pt x="27670" y="122158"/>
                  </a:lnTo>
                  <a:lnTo>
                    <a:pt x="7423" y="152191"/>
                  </a:lnTo>
                  <a:lnTo>
                    <a:pt x="0" y="188975"/>
                  </a:lnTo>
                  <a:lnTo>
                    <a:pt x="0" y="1322832"/>
                  </a:lnTo>
                  <a:lnTo>
                    <a:pt x="7423" y="1359616"/>
                  </a:lnTo>
                  <a:lnTo>
                    <a:pt x="27670" y="1389649"/>
                  </a:lnTo>
                  <a:lnTo>
                    <a:pt x="57703" y="1409896"/>
                  </a:lnTo>
                  <a:lnTo>
                    <a:pt x="94487" y="1417320"/>
                  </a:lnTo>
                  <a:lnTo>
                    <a:pt x="131272" y="1409896"/>
                  </a:lnTo>
                  <a:lnTo>
                    <a:pt x="161305" y="1389649"/>
                  </a:lnTo>
                  <a:lnTo>
                    <a:pt x="181552" y="1359616"/>
                  </a:lnTo>
                  <a:lnTo>
                    <a:pt x="188975" y="1322832"/>
                  </a:lnTo>
                  <a:lnTo>
                    <a:pt x="188975" y="1228344"/>
                  </a:lnTo>
                  <a:lnTo>
                    <a:pt x="2497836" y="1228344"/>
                  </a:lnTo>
                  <a:lnTo>
                    <a:pt x="2534620" y="1220920"/>
                  </a:lnTo>
                  <a:lnTo>
                    <a:pt x="2564653" y="1200673"/>
                  </a:lnTo>
                  <a:lnTo>
                    <a:pt x="2584900" y="1170640"/>
                  </a:lnTo>
                  <a:lnTo>
                    <a:pt x="2592324" y="1133856"/>
                  </a:lnTo>
                  <a:lnTo>
                    <a:pt x="2592324" y="283463"/>
                  </a:lnTo>
                  <a:lnTo>
                    <a:pt x="94487" y="283463"/>
                  </a:lnTo>
                  <a:lnTo>
                    <a:pt x="94487" y="188975"/>
                  </a:lnTo>
                  <a:lnTo>
                    <a:pt x="98208" y="170610"/>
                  </a:lnTo>
                  <a:lnTo>
                    <a:pt x="108346" y="155590"/>
                  </a:lnTo>
                  <a:lnTo>
                    <a:pt x="123366" y="145452"/>
                  </a:lnTo>
                  <a:lnTo>
                    <a:pt x="141732" y="141732"/>
                  </a:lnTo>
                  <a:lnTo>
                    <a:pt x="2592324" y="141732"/>
                  </a:lnTo>
                  <a:lnTo>
                    <a:pt x="2592324" y="0"/>
                  </a:lnTo>
                  <a:close/>
                </a:path>
                <a:path w="2592704" h="1417320">
                  <a:moveTo>
                    <a:pt x="2592324" y="141732"/>
                  </a:moveTo>
                  <a:lnTo>
                    <a:pt x="141732" y="141732"/>
                  </a:lnTo>
                  <a:lnTo>
                    <a:pt x="160097" y="145452"/>
                  </a:lnTo>
                  <a:lnTo>
                    <a:pt x="175117" y="155590"/>
                  </a:lnTo>
                  <a:lnTo>
                    <a:pt x="185255" y="170610"/>
                  </a:lnTo>
                  <a:lnTo>
                    <a:pt x="188975" y="188975"/>
                  </a:lnTo>
                  <a:lnTo>
                    <a:pt x="181552" y="225760"/>
                  </a:lnTo>
                  <a:lnTo>
                    <a:pt x="161305" y="255793"/>
                  </a:lnTo>
                  <a:lnTo>
                    <a:pt x="131272" y="276040"/>
                  </a:lnTo>
                  <a:lnTo>
                    <a:pt x="94487" y="283463"/>
                  </a:lnTo>
                  <a:lnTo>
                    <a:pt x="2592324" y="283463"/>
                  </a:lnTo>
                  <a:lnTo>
                    <a:pt x="2592324" y="141732"/>
                  </a:lnTo>
                  <a:close/>
                </a:path>
                <a:path w="2592704" h="1417320">
                  <a:moveTo>
                    <a:pt x="2403348" y="0"/>
                  </a:moveTo>
                  <a:lnTo>
                    <a:pt x="2403348" y="94487"/>
                  </a:lnTo>
                  <a:lnTo>
                    <a:pt x="2497836" y="94487"/>
                  </a:lnTo>
                  <a:lnTo>
                    <a:pt x="2497836" y="47244"/>
                  </a:lnTo>
                  <a:lnTo>
                    <a:pt x="2450592" y="47244"/>
                  </a:lnTo>
                  <a:lnTo>
                    <a:pt x="2432226" y="43523"/>
                  </a:lnTo>
                  <a:lnTo>
                    <a:pt x="2417206" y="33385"/>
                  </a:lnTo>
                  <a:lnTo>
                    <a:pt x="2407068" y="18365"/>
                  </a:lnTo>
                  <a:lnTo>
                    <a:pt x="2403348" y="0"/>
                  </a:lnTo>
                  <a:close/>
                </a:path>
                <a:path w="2592704" h="1417320">
                  <a:moveTo>
                    <a:pt x="2497836" y="0"/>
                  </a:moveTo>
                  <a:lnTo>
                    <a:pt x="2494115" y="18365"/>
                  </a:lnTo>
                  <a:lnTo>
                    <a:pt x="2483977" y="33385"/>
                  </a:lnTo>
                  <a:lnTo>
                    <a:pt x="2468957" y="43523"/>
                  </a:lnTo>
                  <a:lnTo>
                    <a:pt x="2450592" y="47244"/>
                  </a:lnTo>
                  <a:lnTo>
                    <a:pt x="2497836" y="47244"/>
                  </a:lnTo>
                  <a:lnTo>
                    <a:pt x="2497836" y="0"/>
                  </a:lnTo>
                  <a:close/>
                </a:path>
              </a:pathLst>
            </a:custGeom>
            <a:solidFill>
              <a:srgbClr val="FFFFCC"/>
            </a:solidFill>
          </p:spPr>
          <p:txBody>
            <a:bodyPr wrap="square" lIns="0" tIns="0" rIns="0" bIns="0" rtlCol="0"/>
            <a:lstStyle/>
            <a:p>
              <a:endParaRPr/>
            </a:p>
          </p:txBody>
        </p:sp>
        <p:sp>
          <p:nvSpPr>
            <p:cNvPr id="61" name="object 61"/>
            <p:cNvSpPr/>
            <p:nvPr/>
          </p:nvSpPr>
          <p:spPr>
            <a:xfrm>
              <a:off x="6106668" y="1196339"/>
              <a:ext cx="2498090" cy="378460"/>
            </a:xfrm>
            <a:custGeom>
              <a:avLst/>
              <a:gdLst/>
              <a:ahLst/>
              <a:cxnLst/>
              <a:rect l="l" t="t" r="r" b="b"/>
              <a:pathLst>
                <a:path w="2498090" h="378459">
                  <a:moveTo>
                    <a:pt x="47244" y="236220"/>
                  </a:moveTo>
                  <a:lnTo>
                    <a:pt x="28878" y="239940"/>
                  </a:lnTo>
                  <a:lnTo>
                    <a:pt x="13858" y="250078"/>
                  </a:lnTo>
                  <a:lnTo>
                    <a:pt x="3720" y="265098"/>
                  </a:lnTo>
                  <a:lnTo>
                    <a:pt x="0" y="283463"/>
                  </a:lnTo>
                  <a:lnTo>
                    <a:pt x="0" y="377951"/>
                  </a:lnTo>
                  <a:lnTo>
                    <a:pt x="36784" y="370528"/>
                  </a:lnTo>
                  <a:lnTo>
                    <a:pt x="66817" y="350281"/>
                  </a:lnTo>
                  <a:lnTo>
                    <a:pt x="87064" y="320248"/>
                  </a:lnTo>
                  <a:lnTo>
                    <a:pt x="94487" y="283463"/>
                  </a:lnTo>
                  <a:lnTo>
                    <a:pt x="90767" y="265098"/>
                  </a:lnTo>
                  <a:lnTo>
                    <a:pt x="80629" y="250078"/>
                  </a:lnTo>
                  <a:lnTo>
                    <a:pt x="65609" y="239940"/>
                  </a:lnTo>
                  <a:lnTo>
                    <a:pt x="47244" y="236220"/>
                  </a:lnTo>
                  <a:close/>
                </a:path>
                <a:path w="2498090" h="378459">
                  <a:moveTo>
                    <a:pt x="2497836" y="94487"/>
                  </a:moveTo>
                  <a:lnTo>
                    <a:pt x="2403348" y="94487"/>
                  </a:lnTo>
                  <a:lnTo>
                    <a:pt x="2403348" y="188975"/>
                  </a:lnTo>
                  <a:lnTo>
                    <a:pt x="2440132" y="181552"/>
                  </a:lnTo>
                  <a:lnTo>
                    <a:pt x="2470165" y="161305"/>
                  </a:lnTo>
                  <a:lnTo>
                    <a:pt x="2490412" y="131272"/>
                  </a:lnTo>
                  <a:lnTo>
                    <a:pt x="2497836" y="94487"/>
                  </a:lnTo>
                  <a:close/>
                </a:path>
                <a:path w="2498090" h="378459">
                  <a:moveTo>
                    <a:pt x="2403348" y="0"/>
                  </a:moveTo>
                  <a:lnTo>
                    <a:pt x="2366563" y="7423"/>
                  </a:lnTo>
                  <a:lnTo>
                    <a:pt x="2336530" y="27670"/>
                  </a:lnTo>
                  <a:lnTo>
                    <a:pt x="2316283" y="57703"/>
                  </a:lnTo>
                  <a:lnTo>
                    <a:pt x="2308860" y="94487"/>
                  </a:lnTo>
                  <a:lnTo>
                    <a:pt x="2312580" y="112853"/>
                  </a:lnTo>
                  <a:lnTo>
                    <a:pt x="2322718" y="127873"/>
                  </a:lnTo>
                  <a:lnTo>
                    <a:pt x="2337738" y="138011"/>
                  </a:lnTo>
                  <a:lnTo>
                    <a:pt x="2356104" y="141732"/>
                  </a:lnTo>
                  <a:lnTo>
                    <a:pt x="2374469" y="138011"/>
                  </a:lnTo>
                  <a:lnTo>
                    <a:pt x="2389489" y="127873"/>
                  </a:lnTo>
                  <a:lnTo>
                    <a:pt x="2399627" y="112853"/>
                  </a:lnTo>
                  <a:lnTo>
                    <a:pt x="2403348" y="94487"/>
                  </a:lnTo>
                  <a:lnTo>
                    <a:pt x="2497836" y="94487"/>
                  </a:lnTo>
                  <a:lnTo>
                    <a:pt x="2490412" y="57703"/>
                  </a:lnTo>
                  <a:lnTo>
                    <a:pt x="2470165" y="27670"/>
                  </a:lnTo>
                  <a:lnTo>
                    <a:pt x="2440132" y="7423"/>
                  </a:lnTo>
                  <a:lnTo>
                    <a:pt x="2403348" y="0"/>
                  </a:lnTo>
                  <a:close/>
                </a:path>
              </a:pathLst>
            </a:custGeom>
            <a:solidFill>
              <a:srgbClr val="CDCDA3"/>
            </a:solidFill>
          </p:spPr>
          <p:txBody>
            <a:bodyPr wrap="square" lIns="0" tIns="0" rIns="0" bIns="0" rtlCol="0"/>
            <a:lstStyle/>
            <a:p>
              <a:endParaRPr/>
            </a:p>
          </p:txBody>
        </p:sp>
        <p:sp>
          <p:nvSpPr>
            <p:cNvPr id="62" name="object 62"/>
            <p:cNvSpPr/>
            <p:nvPr/>
          </p:nvSpPr>
          <p:spPr>
            <a:xfrm>
              <a:off x="6012180" y="1196339"/>
              <a:ext cx="2592705" cy="1511935"/>
            </a:xfrm>
            <a:custGeom>
              <a:avLst/>
              <a:gdLst/>
              <a:ahLst/>
              <a:cxnLst/>
              <a:rect l="l" t="t" r="r" b="b"/>
              <a:pathLst>
                <a:path w="2592704" h="1511935">
                  <a:moveTo>
                    <a:pt x="0" y="283463"/>
                  </a:moveTo>
                  <a:lnTo>
                    <a:pt x="7423" y="246679"/>
                  </a:lnTo>
                  <a:lnTo>
                    <a:pt x="27670" y="216646"/>
                  </a:lnTo>
                  <a:lnTo>
                    <a:pt x="57703" y="196399"/>
                  </a:lnTo>
                  <a:lnTo>
                    <a:pt x="94487" y="188975"/>
                  </a:lnTo>
                  <a:lnTo>
                    <a:pt x="2403348" y="188975"/>
                  </a:lnTo>
                  <a:lnTo>
                    <a:pt x="2403348" y="94487"/>
                  </a:lnTo>
                  <a:lnTo>
                    <a:pt x="2410771" y="57703"/>
                  </a:lnTo>
                  <a:lnTo>
                    <a:pt x="2431018" y="27670"/>
                  </a:lnTo>
                  <a:lnTo>
                    <a:pt x="2461051" y="7423"/>
                  </a:lnTo>
                  <a:lnTo>
                    <a:pt x="2497836" y="0"/>
                  </a:lnTo>
                  <a:lnTo>
                    <a:pt x="2534620" y="7423"/>
                  </a:lnTo>
                  <a:lnTo>
                    <a:pt x="2564653" y="27670"/>
                  </a:lnTo>
                  <a:lnTo>
                    <a:pt x="2584900" y="57703"/>
                  </a:lnTo>
                  <a:lnTo>
                    <a:pt x="2592324" y="94487"/>
                  </a:lnTo>
                  <a:lnTo>
                    <a:pt x="2592324" y="1228344"/>
                  </a:lnTo>
                  <a:lnTo>
                    <a:pt x="2584900" y="1265128"/>
                  </a:lnTo>
                  <a:lnTo>
                    <a:pt x="2564653" y="1295161"/>
                  </a:lnTo>
                  <a:lnTo>
                    <a:pt x="2534620" y="1315408"/>
                  </a:lnTo>
                  <a:lnTo>
                    <a:pt x="2497836" y="1322832"/>
                  </a:lnTo>
                  <a:lnTo>
                    <a:pt x="188975" y="1322832"/>
                  </a:lnTo>
                  <a:lnTo>
                    <a:pt x="188975" y="1417320"/>
                  </a:lnTo>
                  <a:lnTo>
                    <a:pt x="181552" y="1454104"/>
                  </a:lnTo>
                  <a:lnTo>
                    <a:pt x="161305" y="1484137"/>
                  </a:lnTo>
                  <a:lnTo>
                    <a:pt x="131272" y="1504384"/>
                  </a:lnTo>
                  <a:lnTo>
                    <a:pt x="94487" y="1511808"/>
                  </a:lnTo>
                  <a:lnTo>
                    <a:pt x="57703" y="1504384"/>
                  </a:lnTo>
                  <a:lnTo>
                    <a:pt x="27670" y="1484137"/>
                  </a:lnTo>
                  <a:lnTo>
                    <a:pt x="7423" y="1454104"/>
                  </a:lnTo>
                  <a:lnTo>
                    <a:pt x="0" y="1417320"/>
                  </a:lnTo>
                  <a:lnTo>
                    <a:pt x="0" y="283463"/>
                  </a:lnTo>
                  <a:close/>
                </a:path>
              </a:pathLst>
            </a:custGeom>
            <a:ln w="9144">
              <a:solidFill>
                <a:srgbClr val="CC9900"/>
              </a:solidFill>
            </a:ln>
          </p:spPr>
          <p:txBody>
            <a:bodyPr wrap="square" lIns="0" tIns="0" rIns="0" bIns="0" rtlCol="0"/>
            <a:lstStyle/>
            <a:p>
              <a:endParaRPr/>
            </a:p>
          </p:txBody>
        </p:sp>
        <p:pic>
          <p:nvPicPr>
            <p:cNvPr id="63" name="object 63"/>
            <p:cNvPicPr/>
            <p:nvPr/>
          </p:nvPicPr>
          <p:blipFill>
            <a:blip r:embed="rId11" cstate="print"/>
            <a:stretch>
              <a:fillRect/>
            </a:stretch>
          </p:blipFill>
          <p:spPr>
            <a:xfrm>
              <a:off x="8410956" y="1286255"/>
              <a:ext cx="198120" cy="103632"/>
            </a:xfrm>
            <a:prstGeom prst="rect">
              <a:avLst/>
            </a:prstGeom>
          </p:spPr>
        </p:pic>
        <p:pic>
          <p:nvPicPr>
            <p:cNvPr id="64" name="object 64"/>
            <p:cNvPicPr/>
            <p:nvPr/>
          </p:nvPicPr>
          <p:blipFill>
            <a:blip r:embed="rId12" cstate="print"/>
            <a:stretch>
              <a:fillRect/>
            </a:stretch>
          </p:blipFill>
          <p:spPr>
            <a:xfrm>
              <a:off x="6007608" y="1427987"/>
              <a:ext cx="198120" cy="150875"/>
            </a:xfrm>
            <a:prstGeom prst="rect">
              <a:avLst/>
            </a:prstGeom>
          </p:spPr>
        </p:pic>
        <p:sp>
          <p:nvSpPr>
            <p:cNvPr id="65" name="object 65"/>
            <p:cNvSpPr/>
            <p:nvPr/>
          </p:nvSpPr>
          <p:spPr>
            <a:xfrm>
              <a:off x="6201156" y="1479803"/>
              <a:ext cx="0" cy="1039494"/>
            </a:xfrm>
            <a:custGeom>
              <a:avLst/>
              <a:gdLst/>
              <a:ahLst/>
              <a:cxnLst/>
              <a:rect l="l" t="t" r="r" b="b"/>
              <a:pathLst>
                <a:path h="1039494">
                  <a:moveTo>
                    <a:pt x="0" y="0"/>
                  </a:moveTo>
                  <a:lnTo>
                    <a:pt x="0" y="1039368"/>
                  </a:lnTo>
                </a:path>
              </a:pathLst>
            </a:custGeom>
            <a:ln w="9144">
              <a:solidFill>
                <a:srgbClr val="CC9900"/>
              </a:solidFill>
            </a:ln>
          </p:spPr>
          <p:txBody>
            <a:bodyPr wrap="square" lIns="0" tIns="0" rIns="0" bIns="0" rtlCol="0"/>
            <a:lstStyle/>
            <a:p>
              <a:endParaRPr/>
            </a:p>
          </p:txBody>
        </p:sp>
      </p:grpSp>
      <p:sp>
        <p:nvSpPr>
          <p:cNvPr id="66" name="object 66"/>
          <p:cNvSpPr txBox="1"/>
          <p:nvPr/>
        </p:nvSpPr>
        <p:spPr>
          <a:xfrm>
            <a:off x="6368034" y="1448180"/>
            <a:ext cx="1978025" cy="513080"/>
          </a:xfrm>
          <a:prstGeom prst="rect">
            <a:avLst/>
          </a:prstGeom>
        </p:spPr>
        <p:txBody>
          <a:bodyPr vert="horz" wrap="square" lIns="0" tIns="12065" rIns="0" bIns="0" rtlCol="0">
            <a:spAutoFit/>
          </a:bodyPr>
          <a:lstStyle/>
          <a:p>
            <a:pPr marL="299085" marR="5080" indent="-287020">
              <a:lnSpc>
                <a:spcPct val="100000"/>
              </a:lnSpc>
              <a:spcBef>
                <a:spcPts val="95"/>
              </a:spcBef>
            </a:pPr>
            <a:r>
              <a:rPr sz="1600" spc="-5" dirty="0">
                <a:latin typeface="Century Gothic"/>
                <a:cs typeface="Century Gothic"/>
              </a:rPr>
              <a:t>Камфора,</a:t>
            </a:r>
            <a:r>
              <a:rPr sz="1600" spc="-60" dirty="0">
                <a:latin typeface="Century Gothic"/>
                <a:cs typeface="Century Gothic"/>
              </a:rPr>
              <a:t> </a:t>
            </a:r>
            <a:r>
              <a:rPr sz="1600" spc="-5" dirty="0">
                <a:latin typeface="Century Gothic"/>
                <a:cs typeface="Century Gothic"/>
              </a:rPr>
              <a:t>фенол, </a:t>
            </a:r>
            <a:r>
              <a:rPr sz="1600" spc="-430" dirty="0">
                <a:latin typeface="Century Gothic"/>
                <a:cs typeface="Century Gothic"/>
              </a:rPr>
              <a:t> </a:t>
            </a:r>
            <a:r>
              <a:rPr sz="1600" spc="-5" dirty="0">
                <a:latin typeface="Century Gothic"/>
                <a:cs typeface="Century Gothic"/>
              </a:rPr>
              <a:t>хлоралгідрат,</a:t>
            </a:r>
            <a:endParaRPr sz="1600">
              <a:latin typeface="Century Gothic"/>
              <a:cs typeface="Century Gothic"/>
            </a:endParaRPr>
          </a:p>
        </p:txBody>
      </p:sp>
      <p:sp>
        <p:nvSpPr>
          <p:cNvPr id="67" name="object 67"/>
          <p:cNvSpPr txBox="1"/>
          <p:nvPr/>
        </p:nvSpPr>
        <p:spPr>
          <a:xfrm>
            <a:off x="6442709" y="1935861"/>
            <a:ext cx="1828164" cy="513080"/>
          </a:xfrm>
          <a:prstGeom prst="rect">
            <a:avLst/>
          </a:prstGeom>
        </p:spPr>
        <p:txBody>
          <a:bodyPr vert="horz" wrap="square" lIns="0" tIns="12065" rIns="0" bIns="0" rtlCol="0">
            <a:spAutoFit/>
          </a:bodyPr>
          <a:lstStyle/>
          <a:p>
            <a:pPr marL="12700" marR="5080" indent="54610">
              <a:lnSpc>
                <a:spcPct val="100000"/>
              </a:lnSpc>
              <a:spcBef>
                <a:spcPts val="95"/>
              </a:spcBef>
            </a:pPr>
            <a:r>
              <a:rPr sz="1600" spc="-5" dirty="0">
                <a:latin typeface="Century Gothic"/>
                <a:cs typeface="Century Gothic"/>
              </a:rPr>
              <a:t>фенілсаліцилат, </a:t>
            </a:r>
            <a:r>
              <a:rPr sz="1600" spc="-430" dirty="0">
                <a:latin typeface="Century Gothic"/>
                <a:cs typeface="Century Gothic"/>
              </a:rPr>
              <a:t> </a:t>
            </a:r>
            <a:r>
              <a:rPr sz="1600" spc="-5" dirty="0">
                <a:latin typeface="Century Gothic"/>
                <a:cs typeface="Century Gothic"/>
              </a:rPr>
              <a:t>тимол,</a:t>
            </a:r>
            <a:r>
              <a:rPr sz="1600" spc="-70" dirty="0">
                <a:latin typeface="Century Gothic"/>
                <a:cs typeface="Century Gothic"/>
              </a:rPr>
              <a:t> </a:t>
            </a:r>
            <a:r>
              <a:rPr sz="1600" spc="-5" dirty="0">
                <a:latin typeface="Century Gothic"/>
                <a:cs typeface="Century Gothic"/>
              </a:rPr>
              <a:t>анестезин</a:t>
            </a:r>
            <a:endParaRPr sz="1600">
              <a:latin typeface="Century Gothic"/>
              <a:cs typeface="Century Gothic"/>
            </a:endParaRPr>
          </a:p>
        </p:txBody>
      </p:sp>
      <p:grpSp>
        <p:nvGrpSpPr>
          <p:cNvPr id="68" name="object 68"/>
          <p:cNvGrpSpPr/>
          <p:nvPr/>
        </p:nvGrpSpPr>
        <p:grpSpPr>
          <a:xfrm>
            <a:off x="6222301" y="2848165"/>
            <a:ext cx="2315845" cy="1954530"/>
            <a:chOff x="6222301" y="2848165"/>
            <a:chExt cx="2315845" cy="1954530"/>
          </a:xfrm>
        </p:grpSpPr>
        <p:sp>
          <p:nvSpPr>
            <p:cNvPr id="69" name="object 69"/>
            <p:cNvSpPr/>
            <p:nvPr/>
          </p:nvSpPr>
          <p:spPr>
            <a:xfrm>
              <a:off x="6227064" y="2974466"/>
              <a:ext cx="2306320" cy="1823085"/>
            </a:xfrm>
            <a:custGeom>
              <a:avLst/>
              <a:gdLst/>
              <a:ahLst/>
              <a:cxnLst/>
              <a:rect l="l" t="t" r="r" b="b"/>
              <a:pathLst>
                <a:path w="2306320" h="1823085">
                  <a:moveTo>
                    <a:pt x="2305812" y="0"/>
                  </a:moveTo>
                  <a:lnTo>
                    <a:pt x="2296269" y="47333"/>
                  </a:lnTo>
                  <a:lnTo>
                    <a:pt x="2270236" y="85963"/>
                  </a:lnTo>
                  <a:lnTo>
                    <a:pt x="2231606" y="111996"/>
                  </a:lnTo>
                  <a:lnTo>
                    <a:pt x="2184272" y="121538"/>
                  </a:lnTo>
                  <a:lnTo>
                    <a:pt x="121538" y="121538"/>
                  </a:lnTo>
                  <a:lnTo>
                    <a:pt x="74205" y="131081"/>
                  </a:lnTo>
                  <a:lnTo>
                    <a:pt x="35575" y="157114"/>
                  </a:lnTo>
                  <a:lnTo>
                    <a:pt x="9542" y="195744"/>
                  </a:lnTo>
                  <a:lnTo>
                    <a:pt x="0" y="243078"/>
                  </a:lnTo>
                  <a:lnTo>
                    <a:pt x="0" y="1701546"/>
                  </a:lnTo>
                  <a:lnTo>
                    <a:pt x="9542" y="1748879"/>
                  </a:lnTo>
                  <a:lnTo>
                    <a:pt x="35575" y="1787509"/>
                  </a:lnTo>
                  <a:lnTo>
                    <a:pt x="74205" y="1813542"/>
                  </a:lnTo>
                  <a:lnTo>
                    <a:pt x="121538" y="1823085"/>
                  </a:lnTo>
                  <a:lnTo>
                    <a:pt x="168872" y="1813542"/>
                  </a:lnTo>
                  <a:lnTo>
                    <a:pt x="207502" y="1787509"/>
                  </a:lnTo>
                  <a:lnTo>
                    <a:pt x="233535" y="1748879"/>
                  </a:lnTo>
                  <a:lnTo>
                    <a:pt x="243077" y="1701546"/>
                  </a:lnTo>
                  <a:lnTo>
                    <a:pt x="243077" y="1580007"/>
                  </a:lnTo>
                  <a:lnTo>
                    <a:pt x="2184272" y="1580007"/>
                  </a:lnTo>
                  <a:lnTo>
                    <a:pt x="2231606" y="1570464"/>
                  </a:lnTo>
                  <a:lnTo>
                    <a:pt x="2270236" y="1544431"/>
                  </a:lnTo>
                  <a:lnTo>
                    <a:pt x="2296269" y="1505801"/>
                  </a:lnTo>
                  <a:lnTo>
                    <a:pt x="2305812" y="1458468"/>
                  </a:lnTo>
                  <a:lnTo>
                    <a:pt x="2305812" y="364617"/>
                  </a:lnTo>
                  <a:lnTo>
                    <a:pt x="121538" y="364617"/>
                  </a:lnTo>
                  <a:lnTo>
                    <a:pt x="121538" y="243078"/>
                  </a:lnTo>
                  <a:lnTo>
                    <a:pt x="126311" y="219448"/>
                  </a:lnTo>
                  <a:lnTo>
                    <a:pt x="139334" y="200152"/>
                  </a:lnTo>
                  <a:lnTo>
                    <a:pt x="158668" y="187142"/>
                  </a:lnTo>
                  <a:lnTo>
                    <a:pt x="182372" y="182372"/>
                  </a:lnTo>
                  <a:lnTo>
                    <a:pt x="2305812" y="182372"/>
                  </a:lnTo>
                  <a:lnTo>
                    <a:pt x="2305812" y="0"/>
                  </a:lnTo>
                  <a:close/>
                </a:path>
                <a:path w="2306320" h="1823085">
                  <a:moveTo>
                    <a:pt x="2305812" y="182372"/>
                  </a:moveTo>
                  <a:lnTo>
                    <a:pt x="182372" y="182372"/>
                  </a:lnTo>
                  <a:lnTo>
                    <a:pt x="206001" y="187142"/>
                  </a:lnTo>
                  <a:lnTo>
                    <a:pt x="225298" y="200152"/>
                  </a:lnTo>
                  <a:lnTo>
                    <a:pt x="238307" y="219448"/>
                  </a:lnTo>
                  <a:lnTo>
                    <a:pt x="243077" y="243078"/>
                  </a:lnTo>
                  <a:lnTo>
                    <a:pt x="233535" y="290411"/>
                  </a:lnTo>
                  <a:lnTo>
                    <a:pt x="207502" y="329041"/>
                  </a:lnTo>
                  <a:lnTo>
                    <a:pt x="168872" y="355074"/>
                  </a:lnTo>
                  <a:lnTo>
                    <a:pt x="121538" y="364617"/>
                  </a:lnTo>
                  <a:lnTo>
                    <a:pt x="2305812" y="364617"/>
                  </a:lnTo>
                  <a:lnTo>
                    <a:pt x="2305812" y="182372"/>
                  </a:lnTo>
                  <a:close/>
                </a:path>
                <a:path w="2306320" h="1823085">
                  <a:moveTo>
                    <a:pt x="2062734" y="0"/>
                  </a:moveTo>
                  <a:lnTo>
                    <a:pt x="2062734" y="121538"/>
                  </a:lnTo>
                  <a:lnTo>
                    <a:pt x="2184272" y="121538"/>
                  </a:lnTo>
                  <a:lnTo>
                    <a:pt x="2184272" y="60833"/>
                  </a:lnTo>
                  <a:lnTo>
                    <a:pt x="2123440" y="60833"/>
                  </a:lnTo>
                  <a:lnTo>
                    <a:pt x="2099810" y="56042"/>
                  </a:lnTo>
                  <a:lnTo>
                    <a:pt x="2080514" y="42989"/>
                  </a:lnTo>
                  <a:lnTo>
                    <a:pt x="2067504" y="23649"/>
                  </a:lnTo>
                  <a:lnTo>
                    <a:pt x="2062734" y="0"/>
                  </a:lnTo>
                  <a:close/>
                </a:path>
                <a:path w="2306320" h="1823085">
                  <a:moveTo>
                    <a:pt x="2184272" y="0"/>
                  </a:moveTo>
                  <a:lnTo>
                    <a:pt x="2179500" y="23649"/>
                  </a:lnTo>
                  <a:lnTo>
                    <a:pt x="2166477" y="42989"/>
                  </a:lnTo>
                  <a:lnTo>
                    <a:pt x="2147143" y="56042"/>
                  </a:lnTo>
                  <a:lnTo>
                    <a:pt x="2123440" y="60833"/>
                  </a:lnTo>
                  <a:lnTo>
                    <a:pt x="2184272" y="60833"/>
                  </a:lnTo>
                  <a:lnTo>
                    <a:pt x="2184272" y="0"/>
                  </a:lnTo>
                  <a:close/>
                </a:path>
              </a:pathLst>
            </a:custGeom>
            <a:solidFill>
              <a:srgbClr val="99CCFF">
                <a:alpha val="70195"/>
              </a:srgbClr>
            </a:solidFill>
          </p:spPr>
          <p:txBody>
            <a:bodyPr wrap="square" lIns="0" tIns="0" rIns="0" bIns="0" rtlCol="0"/>
            <a:lstStyle/>
            <a:p>
              <a:endParaRPr/>
            </a:p>
          </p:txBody>
        </p:sp>
        <p:sp>
          <p:nvSpPr>
            <p:cNvPr id="70" name="object 70"/>
            <p:cNvSpPr/>
            <p:nvPr/>
          </p:nvSpPr>
          <p:spPr>
            <a:xfrm>
              <a:off x="6348603" y="2852927"/>
              <a:ext cx="2184400" cy="486409"/>
            </a:xfrm>
            <a:custGeom>
              <a:avLst/>
              <a:gdLst/>
              <a:ahLst/>
              <a:cxnLst/>
              <a:rect l="l" t="t" r="r" b="b"/>
              <a:pathLst>
                <a:path w="2184400" h="486410">
                  <a:moveTo>
                    <a:pt x="60833" y="303911"/>
                  </a:moveTo>
                  <a:lnTo>
                    <a:pt x="37129" y="308681"/>
                  </a:lnTo>
                  <a:lnTo>
                    <a:pt x="17795" y="321691"/>
                  </a:lnTo>
                  <a:lnTo>
                    <a:pt x="4772" y="340987"/>
                  </a:lnTo>
                  <a:lnTo>
                    <a:pt x="0" y="364617"/>
                  </a:lnTo>
                  <a:lnTo>
                    <a:pt x="0" y="486156"/>
                  </a:lnTo>
                  <a:lnTo>
                    <a:pt x="47333" y="476613"/>
                  </a:lnTo>
                  <a:lnTo>
                    <a:pt x="85963" y="450580"/>
                  </a:lnTo>
                  <a:lnTo>
                    <a:pt x="111996" y="411950"/>
                  </a:lnTo>
                  <a:lnTo>
                    <a:pt x="121538" y="364617"/>
                  </a:lnTo>
                  <a:lnTo>
                    <a:pt x="116768" y="340987"/>
                  </a:lnTo>
                  <a:lnTo>
                    <a:pt x="103759" y="321691"/>
                  </a:lnTo>
                  <a:lnTo>
                    <a:pt x="84462" y="308681"/>
                  </a:lnTo>
                  <a:lnTo>
                    <a:pt x="60833" y="303911"/>
                  </a:lnTo>
                  <a:close/>
                </a:path>
                <a:path w="2184400" h="486410">
                  <a:moveTo>
                    <a:pt x="2184273" y="121538"/>
                  </a:moveTo>
                  <a:lnTo>
                    <a:pt x="2062733" y="121538"/>
                  </a:lnTo>
                  <a:lnTo>
                    <a:pt x="2062733" y="243077"/>
                  </a:lnTo>
                  <a:lnTo>
                    <a:pt x="2110067" y="233535"/>
                  </a:lnTo>
                  <a:lnTo>
                    <a:pt x="2148697" y="207502"/>
                  </a:lnTo>
                  <a:lnTo>
                    <a:pt x="2174730" y="168872"/>
                  </a:lnTo>
                  <a:lnTo>
                    <a:pt x="2184273" y="121538"/>
                  </a:lnTo>
                  <a:close/>
                </a:path>
                <a:path w="2184400" h="486410">
                  <a:moveTo>
                    <a:pt x="2062733" y="0"/>
                  </a:moveTo>
                  <a:lnTo>
                    <a:pt x="2015400" y="9542"/>
                  </a:lnTo>
                  <a:lnTo>
                    <a:pt x="1976770" y="35575"/>
                  </a:lnTo>
                  <a:lnTo>
                    <a:pt x="1950737" y="74205"/>
                  </a:lnTo>
                  <a:lnTo>
                    <a:pt x="1941195" y="121538"/>
                  </a:lnTo>
                  <a:lnTo>
                    <a:pt x="1945965" y="145188"/>
                  </a:lnTo>
                  <a:lnTo>
                    <a:pt x="1958975" y="164528"/>
                  </a:lnTo>
                  <a:lnTo>
                    <a:pt x="1978271" y="177581"/>
                  </a:lnTo>
                  <a:lnTo>
                    <a:pt x="2001901" y="182372"/>
                  </a:lnTo>
                  <a:lnTo>
                    <a:pt x="2025604" y="177581"/>
                  </a:lnTo>
                  <a:lnTo>
                    <a:pt x="2044938" y="164528"/>
                  </a:lnTo>
                  <a:lnTo>
                    <a:pt x="2057961" y="145188"/>
                  </a:lnTo>
                  <a:lnTo>
                    <a:pt x="2062733" y="121538"/>
                  </a:lnTo>
                  <a:lnTo>
                    <a:pt x="2184273" y="121538"/>
                  </a:lnTo>
                  <a:lnTo>
                    <a:pt x="2174730" y="74205"/>
                  </a:lnTo>
                  <a:lnTo>
                    <a:pt x="2148697" y="35575"/>
                  </a:lnTo>
                  <a:lnTo>
                    <a:pt x="2110067" y="9542"/>
                  </a:lnTo>
                  <a:lnTo>
                    <a:pt x="2062733" y="0"/>
                  </a:lnTo>
                  <a:close/>
                </a:path>
              </a:pathLst>
            </a:custGeom>
            <a:solidFill>
              <a:srgbClr val="7AA3CD">
                <a:alpha val="70195"/>
              </a:srgbClr>
            </a:solidFill>
          </p:spPr>
          <p:txBody>
            <a:bodyPr wrap="square" lIns="0" tIns="0" rIns="0" bIns="0" rtlCol="0"/>
            <a:lstStyle/>
            <a:p>
              <a:endParaRPr/>
            </a:p>
          </p:txBody>
        </p:sp>
        <p:sp>
          <p:nvSpPr>
            <p:cNvPr id="71" name="object 71"/>
            <p:cNvSpPr/>
            <p:nvPr/>
          </p:nvSpPr>
          <p:spPr>
            <a:xfrm>
              <a:off x="6227064" y="2852927"/>
              <a:ext cx="2306320" cy="1945005"/>
            </a:xfrm>
            <a:custGeom>
              <a:avLst/>
              <a:gdLst/>
              <a:ahLst/>
              <a:cxnLst/>
              <a:rect l="l" t="t" r="r" b="b"/>
              <a:pathLst>
                <a:path w="2306320" h="1945004">
                  <a:moveTo>
                    <a:pt x="0" y="364617"/>
                  </a:moveTo>
                  <a:lnTo>
                    <a:pt x="9542" y="317283"/>
                  </a:lnTo>
                  <a:lnTo>
                    <a:pt x="35575" y="278653"/>
                  </a:lnTo>
                  <a:lnTo>
                    <a:pt x="74205" y="252620"/>
                  </a:lnTo>
                  <a:lnTo>
                    <a:pt x="121538" y="243077"/>
                  </a:lnTo>
                  <a:lnTo>
                    <a:pt x="2062734" y="243077"/>
                  </a:lnTo>
                  <a:lnTo>
                    <a:pt x="2062734" y="121538"/>
                  </a:lnTo>
                  <a:lnTo>
                    <a:pt x="2072276" y="74205"/>
                  </a:lnTo>
                  <a:lnTo>
                    <a:pt x="2098309" y="35575"/>
                  </a:lnTo>
                  <a:lnTo>
                    <a:pt x="2136939" y="9542"/>
                  </a:lnTo>
                  <a:lnTo>
                    <a:pt x="2184272" y="0"/>
                  </a:lnTo>
                  <a:lnTo>
                    <a:pt x="2231606" y="9542"/>
                  </a:lnTo>
                  <a:lnTo>
                    <a:pt x="2270236" y="35575"/>
                  </a:lnTo>
                  <a:lnTo>
                    <a:pt x="2296269" y="74205"/>
                  </a:lnTo>
                  <a:lnTo>
                    <a:pt x="2305812" y="121538"/>
                  </a:lnTo>
                  <a:lnTo>
                    <a:pt x="2305812" y="1580007"/>
                  </a:lnTo>
                  <a:lnTo>
                    <a:pt x="2296269" y="1627340"/>
                  </a:lnTo>
                  <a:lnTo>
                    <a:pt x="2270236" y="1665970"/>
                  </a:lnTo>
                  <a:lnTo>
                    <a:pt x="2231606" y="1692003"/>
                  </a:lnTo>
                  <a:lnTo>
                    <a:pt x="2184272" y="1701546"/>
                  </a:lnTo>
                  <a:lnTo>
                    <a:pt x="243077" y="1701546"/>
                  </a:lnTo>
                  <a:lnTo>
                    <a:pt x="243077" y="1823085"/>
                  </a:lnTo>
                  <a:lnTo>
                    <a:pt x="233535" y="1870418"/>
                  </a:lnTo>
                  <a:lnTo>
                    <a:pt x="207502" y="1909048"/>
                  </a:lnTo>
                  <a:lnTo>
                    <a:pt x="168872" y="1935081"/>
                  </a:lnTo>
                  <a:lnTo>
                    <a:pt x="121538" y="1944624"/>
                  </a:lnTo>
                  <a:lnTo>
                    <a:pt x="74205" y="1935081"/>
                  </a:lnTo>
                  <a:lnTo>
                    <a:pt x="35575" y="1909048"/>
                  </a:lnTo>
                  <a:lnTo>
                    <a:pt x="9542" y="1870418"/>
                  </a:lnTo>
                  <a:lnTo>
                    <a:pt x="0" y="1823085"/>
                  </a:lnTo>
                  <a:lnTo>
                    <a:pt x="0" y="364617"/>
                  </a:lnTo>
                  <a:close/>
                </a:path>
              </a:pathLst>
            </a:custGeom>
            <a:ln w="9144">
              <a:solidFill>
                <a:srgbClr val="0033CC"/>
              </a:solidFill>
            </a:ln>
          </p:spPr>
          <p:txBody>
            <a:bodyPr wrap="square" lIns="0" tIns="0" rIns="0" bIns="0" rtlCol="0"/>
            <a:lstStyle/>
            <a:p>
              <a:endParaRPr/>
            </a:p>
          </p:txBody>
        </p:sp>
        <p:pic>
          <p:nvPicPr>
            <p:cNvPr id="72" name="object 72"/>
            <p:cNvPicPr/>
            <p:nvPr/>
          </p:nvPicPr>
          <p:blipFill>
            <a:blip r:embed="rId13" cstate="print"/>
            <a:stretch>
              <a:fillRect/>
            </a:stretch>
          </p:blipFill>
          <p:spPr>
            <a:xfrm>
              <a:off x="8285226" y="2969894"/>
              <a:ext cx="252222" cy="130683"/>
            </a:xfrm>
            <a:prstGeom prst="rect">
              <a:avLst/>
            </a:prstGeom>
          </p:spPr>
        </p:pic>
        <p:pic>
          <p:nvPicPr>
            <p:cNvPr id="73" name="object 73"/>
            <p:cNvPicPr/>
            <p:nvPr/>
          </p:nvPicPr>
          <p:blipFill>
            <a:blip r:embed="rId14" cstate="print"/>
            <a:stretch>
              <a:fillRect/>
            </a:stretch>
          </p:blipFill>
          <p:spPr>
            <a:xfrm>
              <a:off x="6222492" y="3152266"/>
              <a:ext cx="252222" cy="191389"/>
            </a:xfrm>
            <a:prstGeom prst="rect">
              <a:avLst/>
            </a:prstGeom>
          </p:spPr>
        </p:pic>
        <p:sp>
          <p:nvSpPr>
            <p:cNvPr id="74" name="object 74"/>
            <p:cNvSpPr/>
            <p:nvPr/>
          </p:nvSpPr>
          <p:spPr>
            <a:xfrm>
              <a:off x="6470142" y="3217544"/>
              <a:ext cx="0" cy="1337310"/>
            </a:xfrm>
            <a:custGeom>
              <a:avLst/>
              <a:gdLst/>
              <a:ahLst/>
              <a:cxnLst/>
              <a:rect l="l" t="t" r="r" b="b"/>
              <a:pathLst>
                <a:path h="1337310">
                  <a:moveTo>
                    <a:pt x="0" y="0"/>
                  </a:moveTo>
                  <a:lnTo>
                    <a:pt x="0" y="1336928"/>
                  </a:lnTo>
                </a:path>
              </a:pathLst>
            </a:custGeom>
            <a:ln w="9144">
              <a:solidFill>
                <a:srgbClr val="0033CC"/>
              </a:solidFill>
            </a:ln>
          </p:spPr>
          <p:txBody>
            <a:bodyPr wrap="square" lIns="0" tIns="0" rIns="0" bIns="0" rtlCol="0"/>
            <a:lstStyle/>
            <a:p>
              <a:endParaRPr/>
            </a:p>
          </p:txBody>
        </p:sp>
      </p:grpSp>
      <p:sp>
        <p:nvSpPr>
          <p:cNvPr id="75" name="object 75"/>
          <p:cNvSpPr txBox="1"/>
          <p:nvPr/>
        </p:nvSpPr>
        <p:spPr>
          <a:xfrm>
            <a:off x="6729221" y="3168523"/>
            <a:ext cx="1428115" cy="452755"/>
          </a:xfrm>
          <a:prstGeom prst="rect">
            <a:avLst/>
          </a:prstGeom>
        </p:spPr>
        <p:txBody>
          <a:bodyPr vert="horz" wrap="square" lIns="0" tIns="13335" rIns="0" bIns="0" rtlCol="0">
            <a:spAutoFit/>
          </a:bodyPr>
          <a:lstStyle/>
          <a:p>
            <a:pPr marL="274320" marR="5080" indent="-262255">
              <a:lnSpc>
                <a:spcPct val="100000"/>
              </a:lnSpc>
              <a:spcBef>
                <a:spcPts val="105"/>
              </a:spcBef>
            </a:pPr>
            <a:r>
              <a:rPr sz="1400" dirty="0">
                <a:latin typeface="Century Gothic"/>
                <a:cs typeface="Century Gothic"/>
              </a:rPr>
              <a:t>Солі</a:t>
            </a:r>
            <a:r>
              <a:rPr sz="1400" spc="-65" dirty="0">
                <a:latin typeface="Century Gothic"/>
                <a:cs typeface="Century Gothic"/>
              </a:rPr>
              <a:t> </a:t>
            </a:r>
            <a:r>
              <a:rPr sz="1400" spc="-5" dirty="0">
                <a:latin typeface="Century Gothic"/>
                <a:cs typeface="Century Gothic"/>
              </a:rPr>
              <a:t>алкалоїдів, </a:t>
            </a:r>
            <a:r>
              <a:rPr sz="1400" spc="-370" dirty="0">
                <a:latin typeface="Century Gothic"/>
                <a:cs typeface="Century Gothic"/>
              </a:rPr>
              <a:t> </a:t>
            </a:r>
            <a:r>
              <a:rPr sz="1400" spc="-5" dirty="0">
                <a:latin typeface="Century Gothic"/>
                <a:cs typeface="Century Gothic"/>
              </a:rPr>
              <a:t>коларгол,</a:t>
            </a:r>
            <a:endParaRPr sz="1400">
              <a:latin typeface="Century Gothic"/>
              <a:cs typeface="Century Gothic"/>
            </a:endParaRPr>
          </a:p>
        </p:txBody>
      </p:sp>
      <p:sp>
        <p:nvSpPr>
          <p:cNvPr id="76" name="object 76"/>
          <p:cNvSpPr txBox="1"/>
          <p:nvPr/>
        </p:nvSpPr>
        <p:spPr>
          <a:xfrm>
            <a:off x="6596633" y="3594938"/>
            <a:ext cx="1688464" cy="880110"/>
          </a:xfrm>
          <a:prstGeom prst="rect">
            <a:avLst/>
          </a:prstGeom>
        </p:spPr>
        <p:txBody>
          <a:bodyPr vert="horz" wrap="square" lIns="0" tIns="13335" rIns="0" bIns="0" rtlCol="0">
            <a:spAutoFit/>
          </a:bodyPr>
          <a:lstStyle/>
          <a:p>
            <a:pPr marL="12700" marR="5080" indent="5080" algn="ctr">
              <a:lnSpc>
                <a:spcPct val="100000"/>
              </a:lnSpc>
              <a:spcBef>
                <a:spcPts val="105"/>
              </a:spcBef>
            </a:pPr>
            <a:r>
              <a:rPr sz="1400" spc="-5" dirty="0">
                <a:latin typeface="Century Gothic"/>
                <a:cs typeface="Century Gothic"/>
              </a:rPr>
              <a:t>резорцин, </a:t>
            </a:r>
            <a:r>
              <a:rPr sz="1400" dirty="0">
                <a:latin typeface="Century Gothic"/>
                <a:cs typeface="Century Gothic"/>
              </a:rPr>
              <a:t> </a:t>
            </a:r>
            <a:r>
              <a:rPr sz="1400" spc="-5" dirty="0">
                <a:latin typeface="Century Gothic"/>
                <a:cs typeface="Century Gothic"/>
              </a:rPr>
              <a:t>протаргол, </a:t>
            </a:r>
            <a:r>
              <a:rPr sz="1400" dirty="0">
                <a:latin typeface="Century Gothic"/>
                <a:cs typeface="Century Gothic"/>
              </a:rPr>
              <a:t> </a:t>
            </a:r>
            <a:r>
              <a:rPr sz="1400" spc="-5" dirty="0">
                <a:latin typeface="Century Gothic"/>
                <a:cs typeface="Century Gothic"/>
              </a:rPr>
              <a:t>новокаїн, </a:t>
            </a:r>
            <a:r>
              <a:rPr sz="1400" dirty="0">
                <a:latin typeface="Century Gothic"/>
                <a:cs typeface="Century Gothic"/>
              </a:rPr>
              <a:t>танін, </a:t>
            </a:r>
            <a:r>
              <a:rPr sz="1400" spc="5" dirty="0">
                <a:latin typeface="Century Gothic"/>
                <a:cs typeface="Century Gothic"/>
              </a:rPr>
              <a:t> </a:t>
            </a:r>
            <a:r>
              <a:rPr sz="1400" spc="-5" dirty="0">
                <a:latin typeface="Century Gothic"/>
                <a:cs typeface="Century Gothic"/>
              </a:rPr>
              <a:t>етакридину</a:t>
            </a:r>
            <a:r>
              <a:rPr sz="1400" spc="-65" dirty="0">
                <a:latin typeface="Century Gothic"/>
                <a:cs typeface="Century Gothic"/>
              </a:rPr>
              <a:t> </a:t>
            </a:r>
            <a:r>
              <a:rPr sz="1400" dirty="0">
                <a:latin typeface="Century Gothic"/>
                <a:cs typeface="Century Gothic"/>
              </a:rPr>
              <a:t>лактат</a:t>
            </a:r>
            <a:endParaRPr sz="1400">
              <a:latin typeface="Century Gothic"/>
              <a:cs typeface="Century Gothic"/>
            </a:endParaRPr>
          </a:p>
        </p:txBody>
      </p:sp>
      <p:pic>
        <p:nvPicPr>
          <p:cNvPr id="77" name="object 77"/>
          <p:cNvPicPr/>
          <p:nvPr/>
        </p:nvPicPr>
        <p:blipFill>
          <a:blip r:embed="rId15" cstate="print"/>
          <a:stretch>
            <a:fillRect/>
          </a:stretch>
        </p:blipFill>
        <p:spPr>
          <a:xfrm>
            <a:off x="252222" y="5229605"/>
            <a:ext cx="1944624" cy="864107"/>
          </a:xfrm>
          <a:prstGeom prst="rect">
            <a:avLst/>
          </a:prstGeom>
        </p:spPr>
      </p:pic>
      <p:sp>
        <p:nvSpPr>
          <p:cNvPr id="78" name="object 78"/>
          <p:cNvSpPr txBox="1"/>
          <p:nvPr/>
        </p:nvSpPr>
        <p:spPr>
          <a:xfrm>
            <a:off x="252222" y="5229605"/>
            <a:ext cx="1945005" cy="864235"/>
          </a:xfrm>
          <a:prstGeom prst="rect">
            <a:avLst/>
          </a:prstGeom>
          <a:ln w="28955">
            <a:solidFill>
              <a:srgbClr val="009900"/>
            </a:solidFill>
          </a:ln>
        </p:spPr>
        <p:txBody>
          <a:bodyPr vert="horz" wrap="square" lIns="0" tIns="61594" rIns="0" bIns="0" rtlCol="0">
            <a:spAutoFit/>
          </a:bodyPr>
          <a:lstStyle/>
          <a:p>
            <a:pPr marL="198755" marR="194945" algn="ctr">
              <a:lnSpc>
                <a:spcPct val="100000"/>
              </a:lnSpc>
              <a:spcBef>
                <a:spcPts val="484"/>
              </a:spcBef>
            </a:pPr>
            <a:r>
              <a:rPr sz="1600" spc="-10" dirty="0">
                <a:latin typeface="Century Gothic"/>
                <a:cs typeface="Century Gothic"/>
              </a:rPr>
              <a:t>ЛР,</a:t>
            </a:r>
            <a:r>
              <a:rPr sz="1600" spc="-30" dirty="0">
                <a:latin typeface="Century Gothic"/>
                <a:cs typeface="Century Gothic"/>
              </a:rPr>
              <a:t> </a:t>
            </a:r>
            <a:r>
              <a:rPr sz="1600" spc="-5" dirty="0">
                <a:latin typeface="Century Gothic"/>
                <a:cs typeface="Century Gothic"/>
              </a:rPr>
              <a:t>не</a:t>
            </a:r>
            <a:r>
              <a:rPr sz="1600" spc="-35" dirty="0">
                <a:latin typeface="Century Gothic"/>
                <a:cs typeface="Century Gothic"/>
              </a:rPr>
              <a:t> </a:t>
            </a:r>
            <a:r>
              <a:rPr sz="1600" spc="-5" dirty="0">
                <a:latin typeface="Century Gothic"/>
                <a:cs typeface="Century Gothic"/>
              </a:rPr>
              <a:t>розчинні </a:t>
            </a:r>
            <a:r>
              <a:rPr sz="1600" spc="-425" dirty="0">
                <a:latin typeface="Century Gothic"/>
                <a:cs typeface="Century Gothic"/>
              </a:rPr>
              <a:t> </a:t>
            </a:r>
            <a:r>
              <a:rPr sz="1600" spc="-5" dirty="0">
                <a:latin typeface="Century Gothic"/>
                <a:cs typeface="Century Gothic"/>
              </a:rPr>
              <a:t>ні в основі,</a:t>
            </a:r>
            <a:r>
              <a:rPr sz="1600" spc="5" dirty="0">
                <a:latin typeface="Century Gothic"/>
                <a:cs typeface="Century Gothic"/>
              </a:rPr>
              <a:t> </a:t>
            </a:r>
            <a:r>
              <a:rPr sz="1600" spc="-5" dirty="0">
                <a:latin typeface="Century Gothic"/>
                <a:cs typeface="Century Gothic"/>
              </a:rPr>
              <a:t>ні</a:t>
            </a:r>
            <a:r>
              <a:rPr sz="1600" dirty="0">
                <a:latin typeface="Century Gothic"/>
                <a:cs typeface="Century Gothic"/>
              </a:rPr>
              <a:t> </a:t>
            </a:r>
            <a:r>
              <a:rPr sz="1600" spc="-5" dirty="0">
                <a:latin typeface="Century Gothic"/>
                <a:cs typeface="Century Gothic"/>
              </a:rPr>
              <a:t>в </a:t>
            </a:r>
            <a:r>
              <a:rPr sz="1600" dirty="0">
                <a:latin typeface="Century Gothic"/>
                <a:cs typeface="Century Gothic"/>
              </a:rPr>
              <a:t> </a:t>
            </a:r>
            <a:r>
              <a:rPr sz="1600" spc="-5" dirty="0">
                <a:latin typeface="Century Gothic"/>
                <a:cs typeface="Century Gothic"/>
              </a:rPr>
              <a:t>воді</a:t>
            </a:r>
            <a:endParaRPr sz="1600" dirty="0">
              <a:latin typeface="Century Gothic"/>
              <a:cs typeface="Century Gothic"/>
            </a:endParaRPr>
          </a:p>
        </p:txBody>
      </p:sp>
      <p:pic>
        <p:nvPicPr>
          <p:cNvPr id="79" name="object 79"/>
          <p:cNvPicPr/>
          <p:nvPr/>
        </p:nvPicPr>
        <p:blipFill>
          <a:blip r:embed="rId16" cstate="print"/>
          <a:stretch>
            <a:fillRect/>
          </a:stretch>
        </p:blipFill>
        <p:spPr>
          <a:xfrm>
            <a:off x="2411729" y="4798314"/>
            <a:ext cx="3456432" cy="1655064"/>
          </a:xfrm>
          <a:prstGeom prst="rect">
            <a:avLst/>
          </a:prstGeom>
        </p:spPr>
      </p:pic>
      <p:sp>
        <p:nvSpPr>
          <p:cNvPr id="80" name="object 80"/>
          <p:cNvSpPr txBox="1"/>
          <p:nvPr/>
        </p:nvSpPr>
        <p:spPr>
          <a:xfrm>
            <a:off x="2411729" y="4798314"/>
            <a:ext cx="3456940" cy="1655445"/>
          </a:xfrm>
          <a:prstGeom prst="rect">
            <a:avLst/>
          </a:prstGeom>
          <a:ln w="28955">
            <a:solidFill>
              <a:srgbClr val="009900"/>
            </a:solidFill>
          </a:ln>
        </p:spPr>
        <p:txBody>
          <a:bodyPr vert="horz" wrap="square" lIns="0" tIns="213360" rIns="0" bIns="0" rtlCol="0">
            <a:spAutoFit/>
          </a:bodyPr>
          <a:lstStyle/>
          <a:p>
            <a:pPr marL="216535" marR="212090" indent="6350" algn="ctr">
              <a:lnSpc>
                <a:spcPct val="100000"/>
              </a:lnSpc>
              <a:spcBef>
                <a:spcPts val="1680"/>
              </a:spcBef>
            </a:pPr>
            <a:r>
              <a:rPr sz="1600" spc="-5" dirty="0">
                <a:latin typeface="Century Gothic"/>
                <a:cs typeface="Century Gothic"/>
              </a:rPr>
              <a:t>Ретельно</a:t>
            </a:r>
            <a:r>
              <a:rPr sz="1600" spc="10" dirty="0">
                <a:latin typeface="Century Gothic"/>
                <a:cs typeface="Century Gothic"/>
              </a:rPr>
              <a:t> </a:t>
            </a:r>
            <a:r>
              <a:rPr sz="1600" spc="-5" dirty="0">
                <a:latin typeface="Century Gothic"/>
                <a:cs typeface="Century Gothic"/>
              </a:rPr>
              <a:t>подрібнюють</a:t>
            </a:r>
            <a:r>
              <a:rPr sz="1600" spc="20" dirty="0">
                <a:latin typeface="Century Gothic"/>
                <a:cs typeface="Century Gothic"/>
              </a:rPr>
              <a:t> </a:t>
            </a:r>
            <a:r>
              <a:rPr sz="1600" spc="-5" dirty="0">
                <a:latin typeface="Century Gothic"/>
                <a:cs typeface="Century Gothic"/>
              </a:rPr>
              <a:t>і </a:t>
            </a:r>
            <a:r>
              <a:rPr sz="1600" dirty="0">
                <a:latin typeface="Century Gothic"/>
                <a:cs typeface="Century Gothic"/>
              </a:rPr>
              <a:t> </a:t>
            </a:r>
            <a:r>
              <a:rPr sz="1600" spc="-5" dirty="0">
                <a:latin typeface="Century Gothic"/>
                <a:cs typeface="Century Gothic"/>
              </a:rPr>
              <a:t>змішують з частиною </a:t>
            </a:r>
            <a:r>
              <a:rPr sz="1600" dirty="0">
                <a:latin typeface="Century Gothic"/>
                <a:cs typeface="Century Gothic"/>
              </a:rPr>
              <a:t> </a:t>
            </a:r>
            <a:r>
              <a:rPr sz="1600" spc="-10" dirty="0">
                <a:latin typeface="Century Gothic"/>
                <a:cs typeface="Century Gothic"/>
              </a:rPr>
              <a:t>розплавленої</a:t>
            </a:r>
            <a:r>
              <a:rPr sz="1600" spc="5" dirty="0">
                <a:latin typeface="Century Gothic"/>
                <a:cs typeface="Century Gothic"/>
              </a:rPr>
              <a:t> </a:t>
            </a:r>
            <a:r>
              <a:rPr sz="1600" spc="-5" dirty="0">
                <a:latin typeface="Century Gothic"/>
                <a:cs typeface="Century Gothic"/>
              </a:rPr>
              <a:t>основи,</a:t>
            </a:r>
            <a:r>
              <a:rPr sz="1600" spc="15" dirty="0">
                <a:latin typeface="Century Gothic"/>
                <a:cs typeface="Century Gothic"/>
              </a:rPr>
              <a:t> </a:t>
            </a:r>
            <a:r>
              <a:rPr sz="1600" spc="-5" dirty="0">
                <a:latin typeface="Century Gothic"/>
                <a:cs typeface="Century Gothic"/>
              </a:rPr>
              <a:t>а</a:t>
            </a:r>
            <a:r>
              <a:rPr sz="1600" spc="-15" dirty="0">
                <a:latin typeface="Century Gothic"/>
                <a:cs typeface="Century Gothic"/>
              </a:rPr>
              <a:t> </a:t>
            </a:r>
            <a:r>
              <a:rPr sz="1600" spc="-5" dirty="0">
                <a:latin typeface="Century Gothic"/>
                <a:cs typeface="Century Gothic"/>
              </a:rPr>
              <a:t>потім </a:t>
            </a:r>
            <a:r>
              <a:rPr sz="1600" spc="-425" dirty="0">
                <a:latin typeface="Century Gothic"/>
                <a:cs typeface="Century Gothic"/>
              </a:rPr>
              <a:t> </a:t>
            </a:r>
            <a:r>
              <a:rPr sz="1600" spc="-5" dirty="0">
                <a:latin typeface="Century Gothic"/>
                <a:cs typeface="Century Gothic"/>
              </a:rPr>
              <a:t>отриману</a:t>
            </a:r>
            <a:r>
              <a:rPr sz="1600" dirty="0">
                <a:latin typeface="Century Gothic"/>
                <a:cs typeface="Century Gothic"/>
              </a:rPr>
              <a:t> </a:t>
            </a:r>
            <a:r>
              <a:rPr sz="1600" spc="-5" dirty="0">
                <a:latin typeface="Century Gothic"/>
                <a:cs typeface="Century Gothic"/>
              </a:rPr>
              <a:t>суміш</a:t>
            </a:r>
            <a:r>
              <a:rPr sz="1600" spc="5" dirty="0">
                <a:latin typeface="Century Gothic"/>
                <a:cs typeface="Century Gothic"/>
              </a:rPr>
              <a:t> </a:t>
            </a:r>
            <a:r>
              <a:rPr sz="1600" spc="-10" dirty="0">
                <a:latin typeface="Century Gothic"/>
                <a:cs typeface="Century Gothic"/>
              </a:rPr>
              <a:t>додають</a:t>
            </a:r>
            <a:r>
              <a:rPr sz="1600" spc="-5" dirty="0">
                <a:latin typeface="Century Gothic"/>
                <a:cs typeface="Century Gothic"/>
              </a:rPr>
              <a:t> </a:t>
            </a:r>
            <a:r>
              <a:rPr sz="1600" spc="-10" dirty="0">
                <a:latin typeface="Century Gothic"/>
                <a:cs typeface="Century Gothic"/>
              </a:rPr>
              <a:t>до </a:t>
            </a:r>
            <a:r>
              <a:rPr sz="1600" spc="-5" dirty="0">
                <a:latin typeface="Century Gothic"/>
                <a:cs typeface="Century Gothic"/>
              </a:rPr>
              <a:t> всієї</a:t>
            </a:r>
            <a:r>
              <a:rPr sz="1600" dirty="0">
                <a:latin typeface="Century Gothic"/>
                <a:cs typeface="Century Gothic"/>
              </a:rPr>
              <a:t> </a:t>
            </a:r>
            <a:r>
              <a:rPr sz="1600" spc="-5" dirty="0">
                <a:latin typeface="Century Gothic"/>
                <a:cs typeface="Century Gothic"/>
              </a:rPr>
              <a:t>розплавленої</a:t>
            </a:r>
            <a:r>
              <a:rPr sz="1600" spc="5" dirty="0">
                <a:latin typeface="Century Gothic"/>
                <a:cs typeface="Century Gothic"/>
              </a:rPr>
              <a:t> </a:t>
            </a:r>
            <a:r>
              <a:rPr sz="1600" spc="-5" dirty="0">
                <a:latin typeface="Century Gothic"/>
                <a:cs typeface="Century Gothic"/>
              </a:rPr>
              <a:t>основи</a:t>
            </a:r>
            <a:endParaRPr sz="1600">
              <a:latin typeface="Century Gothic"/>
              <a:cs typeface="Century Gothic"/>
            </a:endParaRPr>
          </a:p>
        </p:txBody>
      </p:sp>
      <p:grpSp>
        <p:nvGrpSpPr>
          <p:cNvPr id="81" name="object 81"/>
          <p:cNvGrpSpPr/>
          <p:nvPr/>
        </p:nvGrpSpPr>
        <p:grpSpPr>
          <a:xfrm>
            <a:off x="5935979" y="4792979"/>
            <a:ext cx="2673350" cy="1663064"/>
            <a:chOff x="5935979" y="4792979"/>
            <a:chExt cx="2673350" cy="1663064"/>
          </a:xfrm>
        </p:grpSpPr>
        <p:sp>
          <p:nvSpPr>
            <p:cNvPr id="82" name="object 82"/>
            <p:cNvSpPr/>
            <p:nvPr/>
          </p:nvSpPr>
          <p:spPr>
            <a:xfrm>
              <a:off x="5940551" y="4900929"/>
              <a:ext cx="2664460" cy="1550670"/>
            </a:xfrm>
            <a:custGeom>
              <a:avLst/>
              <a:gdLst/>
              <a:ahLst/>
              <a:cxnLst/>
              <a:rect l="l" t="t" r="r" b="b"/>
              <a:pathLst>
                <a:path w="2664459" h="1550670">
                  <a:moveTo>
                    <a:pt x="2457323" y="0"/>
                  </a:moveTo>
                  <a:lnTo>
                    <a:pt x="2457323" y="103251"/>
                  </a:lnTo>
                  <a:lnTo>
                    <a:pt x="103377" y="103251"/>
                  </a:lnTo>
                  <a:lnTo>
                    <a:pt x="63115" y="111384"/>
                  </a:lnTo>
                  <a:lnTo>
                    <a:pt x="30257" y="133556"/>
                  </a:lnTo>
                  <a:lnTo>
                    <a:pt x="8116" y="166419"/>
                  </a:lnTo>
                  <a:lnTo>
                    <a:pt x="0" y="206629"/>
                  </a:lnTo>
                  <a:lnTo>
                    <a:pt x="0" y="1446822"/>
                  </a:lnTo>
                  <a:lnTo>
                    <a:pt x="8116" y="1487046"/>
                  </a:lnTo>
                  <a:lnTo>
                    <a:pt x="30257" y="1519894"/>
                  </a:lnTo>
                  <a:lnTo>
                    <a:pt x="63115" y="1542041"/>
                  </a:lnTo>
                  <a:lnTo>
                    <a:pt x="103377" y="1550162"/>
                  </a:lnTo>
                  <a:lnTo>
                    <a:pt x="143587" y="1542041"/>
                  </a:lnTo>
                  <a:lnTo>
                    <a:pt x="176450" y="1519894"/>
                  </a:lnTo>
                  <a:lnTo>
                    <a:pt x="198622" y="1487046"/>
                  </a:lnTo>
                  <a:lnTo>
                    <a:pt x="206756" y="1446822"/>
                  </a:lnTo>
                  <a:lnTo>
                    <a:pt x="206628" y="1343469"/>
                  </a:lnTo>
                  <a:lnTo>
                    <a:pt x="2560574" y="1343469"/>
                  </a:lnTo>
                  <a:lnTo>
                    <a:pt x="2600836" y="1335348"/>
                  </a:lnTo>
                  <a:lnTo>
                    <a:pt x="2633694" y="1313200"/>
                  </a:lnTo>
                  <a:lnTo>
                    <a:pt x="2655835" y="1280349"/>
                  </a:lnTo>
                  <a:lnTo>
                    <a:pt x="2663952" y="1240116"/>
                  </a:lnTo>
                  <a:lnTo>
                    <a:pt x="2663952" y="310007"/>
                  </a:lnTo>
                  <a:lnTo>
                    <a:pt x="103377" y="310007"/>
                  </a:lnTo>
                  <a:lnTo>
                    <a:pt x="103377" y="206629"/>
                  </a:lnTo>
                  <a:lnTo>
                    <a:pt x="107436" y="186551"/>
                  </a:lnTo>
                  <a:lnTo>
                    <a:pt x="118506" y="170116"/>
                  </a:lnTo>
                  <a:lnTo>
                    <a:pt x="134935" y="159015"/>
                  </a:lnTo>
                  <a:lnTo>
                    <a:pt x="155067" y="154940"/>
                  </a:lnTo>
                  <a:lnTo>
                    <a:pt x="2663952" y="154940"/>
                  </a:lnTo>
                  <a:lnTo>
                    <a:pt x="2663952" y="103378"/>
                  </a:lnTo>
                  <a:lnTo>
                    <a:pt x="2560574" y="103378"/>
                  </a:lnTo>
                  <a:lnTo>
                    <a:pt x="2560574" y="51689"/>
                  </a:lnTo>
                  <a:lnTo>
                    <a:pt x="2508884" y="51689"/>
                  </a:lnTo>
                  <a:lnTo>
                    <a:pt x="2488826" y="47613"/>
                  </a:lnTo>
                  <a:lnTo>
                    <a:pt x="2472436" y="36512"/>
                  </a:lnTo>
                  <a:lnTo>
                    <a:pt x="2461379" y="20077"/>
                  </a:lnTo>
                  <a:lnTo>
                    <a:pt x="2457323" y="0"/>
                  </a:lnTo>
                  <a:close/>
                </a:path>
                <a:path w="2664459" h="1550670">
                  <a:moveTo>
                    <a:pt x="2663952" y="154940"/>
                  </a:moveTo>
                  <a:lnTo>
                    <a:pt x="155067" y="154940"/>
                  </a:lnTo>
                  <a:lnTo>
                    <a:pt x="175144" y="159015"/>
                  </a:lnTo>
                  <a:lnTo>
                    <a:pt x="191579" y="170116"/>
                  </a:lnTo>
                  <a:lnTo>
                    <a:pt x="202680" y="186551"/>
                  </a:lnTo>
                  <a:lnTo>
                    <a:pt x="206756" y="206629"/>
                  </a:lnTo>
                  <a:lnTo>
                    <a:pt x="198622" y="246891"/>
                  </a:lnTo>
                  <a:lnTo>
                    <a:pt x="176450" y="279749"/>
                  </a:lnTo>
                  <a:lnTo>
                    <a:pt x="143587" y="301890"/>
                  </a:lnTo>
                  <a:lnTo>
                    <a:pt x="103377" y="310007"/>
                  </a:lnTo>
                  <a:lnTo>
                    <a:pt x="2663952" y="310007"/>
                  </a:lnTo>
                  <a:lnTo>
                    <a:pt x="2663952" y="154940"/>
                  </a:lnTo>
                  <a:close/>
                </a:path>
                <a:path w="2664459" h="1550670">
                  <a:moveTo>
                    <a:pt x="2663952" y="0"/>
                  </a:moveTo>
                  <a:lnTo>
                    <a:pt x="2655835" y="40209"/>
                  </a:lnTo>
                  <a:lnTo>
                    <a:pt x="2633694" y="73072"/>
                  </a:lnTo>
                  <a:lnTo>
                    <a:pt x="2600836" y="95244"/>
                  </a:lnTo>
                  <a:lnTo>
                    <a:pt x="2560574" y="103378"/>
                  </a:lnTo>
                  <a:lnTo>
                    <a:pt x="2663952" y="103378"/>
                  </a:lnTo>
                  <a:lnTo>
                    <a:pt x="2663952" y="0"/>
                  </a:lnTo>
                  <a:close/>
                </a:path>
                <a:path w="2664459" h="1550670">
                  <a:moveTo>
                    <a:pt x="2560574" y="0"/>
                  </a:moveTo>
                  <a:lnTo>
                    <a:pt x="2556515" y="20077"/>
                  </a:lnTo>
                  <a:lnTo>
                    <a:pt x="2545445" y="36512"/>
                  </a:lnTo>
                  <a:lnTo>
                    <a:pt x="2529016" y="47613"/>
                  </a:lnTo>
                  <a:lnTo>
                    <a:pt x="2508884" y="51689"/>
                  </a:lnTo>
                  <a:lnTo>
                    <a:pt x="2560574" y="51689"/>
                  </a:lnTo>
                  <a:lnTo>
                    <a:pt x="2560574" y="0"/>
                  </a:lnTo>
                  <a:close/>
                </a:path>
              </a:pathLst>
            </a:custGeom>
            <a:solidFill>
              <a:srgbClr val="CCFF33">
                <a:alpha val="74900"/>
              </a:srgbClr>
            </a:solidFill>
          </p:spPr>
          <p:txBody>
            <a:bodyPr wrap="square" lIns="0" tIns="0" rIns="0" bIns="0" rtlCol="0"/>
            <a:lstStyle/>
            <a:p>
              <a:endParaRPr/>
            </a:p>
          </p:txBody>
        </p:sp>
        <p:sp>
          <p:nvSpPr>
            <p:cNvPr id="83" name="object 83"/>
            <p:cNvSpPr/>
            <p:nvPr/>
          </p:nvSpPr>
          <p:spPr>
            <a:xfrm>
              <a:off x="6043929" y="4797551"/>
              <a:ext cx="2560955" cy="413384"/>
            </a:xfrm>
            <a:custGeom>
              <a:avLst/>
              <a:gdLst/>
              <a:ahLst/>
              <a:cxnLst/>
              <a:rect l="l" t="t" r="r" b="b"/>
              <a:pathLst>
                <a:path w="2560954" h="413385">
                  <a:moveTo>
                    <a:pt x="51689" y="258318"/>
                  </a:moveTo>
                  <a:lnTo>
                    <a:pt x="31557" y="262393"/>
                  </a:lnTo>
                  <a:lnTo>
                    <a:pt x="15128" y="273494"/>
                  </a:lnTo>
                  <a:lnTo>
                    <a:pt x="4058" y="289929"/>
                  </a:lnTo>
                  <a:lnTo>
                    <a:pt x="0" y="310006"/>
                  </a:lnTo>
                  <a:lnTo>
                    <a:pt x="0" y="413385"/>
                  </a:lnTo>
                  <a:lnTo>
                    <a:pt x="40209" y="405268"/>
                  </a:lnTo>
                  <a:lnTo>
                    <a:pt x="73072" y="383127"/>
                  </a:lnTo>
                  <a:lnTo>
                    <a:pt x="95244" y="350269"/>
                  </a:lnTo>
                  <a:lnTo>
                    <a:pt x="103378" y="310006"/>
                  </a:lnTo>
                  <a:lnTo>
                    <a:pt x="99302" y="289929"/>
                  </a:lnTo>
                  <a:lnTo>
                    <a:pt x="88201" y="273494"/>
                  </a:lnTo>
                  <a:lnTo>
                    <a:pt x="71766" y="262393"/>
                  </a:lnTo>
                  <a:lnTo>
                    <a:pt x="51689" y="258318"/>
                  </a:lnTo>
                  <a:close/>
                </a:path>
                <a:path w="2560954" h="413385">
                  <a:moveTo>
                    <a:pt x="2560574" y="103378"/>
                  </a:moveTo>
                  <a:lnTo>
                    <a:pt x="2457196" y="103378"/>
                  </a:lnTo>
                  <a:lnTo>
                    <a:pt x="2457196" y="206629"/>
                  </a:lnTo>
                  <a:lnTo>
                    <a:pt x="2497458" y="198514"/>
                  </a:lnTo>
                  <a:lnTo>
                    <a:pt x="2530316" y="176387"/>
                  </a:lnTo>
                  <a:lnTo>
                    <a:pt x="2552457" y="143567"/>
                  </a:lnTo>
                  <a:lnTo>
                    <a:pt x="2560574" y="103378"/>
                  </a:lnTo>
                  <a:close/>
                </a:path>
                <a:path w="2560954" h="413385">
                  <a:moveTo>
                    <a:pt x="2457196" y="0"/>
                  </a:moveTo>
                  <a:lnTo>
                    <a:pt x="2417006" y="8116"/>
                  </a:lnTo>
                  <a:lnTo>
                    <a:pt x="2384186" y="30257"/>
                  </a:lnTo>
                  <a:lnTo>
                    <a:pt x="2362059" y="63115"/>
                  </a:lnTo>
                  <a:lnTo>
                    <a:pt x="2353945" y="103378"/>
                  </a:lnTo>
                  <a:lnTo>
                    <a:pt x="2358001" y="123455"/>
                  </a:lnTo>
                  <a:lnTo>
                    <a:pt x="2369058" y="139890"/>
                  </a:lnTo>
                  <a:lnTo>
                    <a:pt x="2385448" y="150991"/>
                  </a:lnTo>
                  <a:lnTo>
                    <a:pt x="2405506" y="155067"/>
                  </a:lnTo>
                  <a:lnTo>
                    <a:pt x="2425638" y="150991"/>
                  </a:lnTo>
                  <a:lnTo>
                    <a:pt x="2442067" y="139890"/>
                  </a:lnTo>
                  <a:lnTo>
                    <a:pt x="2453137" y="123455"/>
                  </a:lnTo>
                  <a:lnTo>
                    <a:pt x="2457196" y="103378"/>
                  </a:lnTo>
                  <a:lnTo>
                    <a:pt x="2560574" y="103378"/>
                  </a:lnTo>
                  <a:lnTo>
                    <a:pt x="2552457" y="63115"/>
                  </a:lnTo>
                  <a:lnTo>
                    <a:pt x="2530316" y="30257"/>
                  </a:lnTo>
                  <a:lnTo>
                    <a:pt x="2497458" y="8116"/>
                  </a:lnTo>
                  <a:lnTo>
                    <a:pt x="2457196" y="0"/>
                  </a:lnTo>
                  <a:close/>
                </a:path>
              </a:pathLst>
            </a:custGeom>
            <a:solidFill>
              <a:srgbClr val="A3CD29">
                <a:alpha val="74900"/>
              </a:srgbClr>
            </a:solidFill>
          </p:spPr>
          <p:txBody>
            <a:bodyPr wrap="square" lIns="0" tIns="0" rIns="0" bIns="0" rtlCol="0"/>
            <a:lstStyle/>
            <a:p>
              <a:endParaRPr/>
            </a:p>
          </p:txBody>
        </p:sp>
        <p:sp>
          <p:nvSpPr>
            <p:cNvPr id="84" name="object 84"/>
            <p:cNvSpPr/>
            <p:nvPr/>
          </p:nvSpPr>
          <p:spPr>
            <a:xfrm>
              <a:off x="5940551" y="4797551"/>
              <a:ext cx="2664460" cy="1653539"/>
            </a:xfrm>
            <a:custGeom>
              <a:avLst/>
              <a:gdLst/>
              <a:ahLst/>
              <a:cxnLst/>
              <a:rect l="l" t="t" r="r" b="b"/>
              <a:pathLst>
                <a:path w="2664459" h="1653539">
                  <a:moveTo>
                    <a:pt x="0" y="310006"/>
                  </a:moveTo>
                  <a:lnTo>
                    <a:pt x="8116" y="269797"/>
                  </a:lnTo>
                  <a:lnTo>
                    <a:pt x="30257" y="236934"/>
                  </a:lnTo>
                  <a:lnTo>
                    <a:pt x="63115" y="214762"/>
                  </a:lnTo>
                  <a:lnTo>
                    <a:pt x="103377" y="206629"/>
                  </a:lnTo>
                  <a:lnTo>
                    <a:pt x="2457323" y="206629"/>
                  </a:lnTo>
                  <a:lnTo>
                    <a:pt x="2457323" y="103378"/>
                  </a:lnTo>
                  <a:lnTo>
                    <a:pt x="2465437" y="63115"/>
                  </a:lnTo>
                  <a:lnTo>
                    <a:pt x="2487564" y="30257"/>
                  </a:lnTo>
                  <a:lnTo>
                    <a:pt x="2520384" y="8116"/>
                  </a:lnTo>
                  <a:lnTo>
                    <a:pt x="2560574" y="0"/>
                  </a:lnTo>
                  <a:lnTo>
                    <a:pt x="2600836" y="8116"/>
                  </a:lnTo>
                  <a:lnTo>
                    <a:pt x="2633694" y="30257"/>
                  </a:lnTo>
                  <a:lnTo>
                    <a:pt x="2655835" y="63115"/>
                  </a:lnTo>
                  <a:lnTo>
                    <a:pt x="2663952" y="103378"/>
                  </a:lnTo>
                  <a:lnTo>
                    <a:pt x="2663952" y="1343507"/>
                  </a:lnTo>
                  <a:lnTo>
                    <a:pt x="2655835" y="1383732"/>
                  </a:lnTo>
                  <a:lnTo>
                    <a:pt x="2633694" y="1416580"/>
                  </a:lnTo>
                  <a:lnTo>
                    <a:pt x="2600836" y="1438726"/>
                  </a:lnTo>
                  <a:lnTo>
                    <a:pt x="2560574" y="1446847"/>
                  </a:lnTo>
                  <a:lnTo>
                    <a:pt x="206628" y="1446847"/>
                  </a:lnTo>
                  <a:lnTo>
                    <a:pt x="206628" y="1550200"/>
                  </a:lnTo>
                  <a:lnTo>
                    <a:pt x="198514" y="1590424"/>
                  </a:lnTo>
                  <a:lnTo>
                    <a:pt x="176387" y="1623272"/>
                  </a:lnTo>
                  <a:lnTo>
                    <a:pt x="143567" y="1645419"/>
                  </a:lnTo>
                  <a:lnTo>
                    <a:pt x="103377" y="1653540"/>
                  </a:lnTo>
                  <a:lnTo>
                    <a:pt x="63115" y="1645419"/>
                  </a:lnTo>
                  <a:lnTo>
                    <a:pt x="30257" y="1623272"/>
                  </a:lnTo>
                  <a:lnTo>
                    <a:pt x="8116" y="1590424"/>
                  </a:lnTo>
                  <a:lnTo>
                    <a:pt x="0" y="1550200"/>
                  </a:lnTo>
                  <a:lnTo>
                    <a:pt x="0" y="310006"/>
                  </a:lnTo>
                  <a:close/>
                </a:path>
              </a:pathLst>
            </a:custGeom>
            <a:ln w="9143">
              <a:solidFill>
                <a:srgbClr val="009900"/>
              </a:solidFill>
            </a:ln>
          </p:spPr>
          <p:txBody>
            <a:bodyPr wrap="square" lIns="0" tIns="0" rIns="0" bIns="0" rtlCol="0"/>
            <a:lstStyle/>
            <a:p>
              <a:endParaRPr/>
            </a:p>
          </p:txBody>
        </p:sp>
        <p:pic>
          <p:nvPicPr>
            <p:cNvPr id="85" name="object 85"/>
            <p:cNvPicPr/>
            <p:nvPr/>
          </p:nvPicPr>
          <p:blipFill>
            <a:blip r:embed="rId17" cstate="print"/>
            <a:stretch>
              <a:fillRect/>
            </a:stretch>
          </p:blipFill>
          <p:spPr>
            <a:xfrm>
              <a:off x="8393302" y="4896357"/>
              <a:ext cx="215773" cy="112395"/>
            </a:xfrm>
            <a:prstGeom prst="rect">
              <a:avLst/>
            </a:prstGeom>
          </p:spPr>
        </p:pic>
        <p:pic>
          <p:nvPicPr>
            <p:cNvPr id="86" name="object 86"/>
            <p:cNvPicPr/>
            <p:nvPr/>
          </p:nvPicPr>
          <p:blipFill>
            <a:blip r:embed="rId18" cstate="print"/>
            <a:stretch>
              <a:fillRect/>
            </a:stretch>
          </p:blipFill>
          <p:spPr>
            <a:xfrm>
              <a:off x="5935979" y="5051297"/>
              <a:ext cx="215900" cy="164211"/>
            </a:xfrm>
            <a:prstGeom prst="rect">
              <a:avLst/>
            </a:prstGeom>
          </p:spPr>
        </p:pic>
        <p:sp>
          <p:nvSpPr>
            <p:cNvPr id="87" name="object 87"/>
            <p:cNvSpPr/>
            <p:nvPr/>
          </p:nvSpPr>
          <p:spPr>
            <a:xfrm>
              <a:off x="6147180" y="5107558"/>
              <a:ext cx="0" cy="1137285"/>
            </a:xfrm>
            <a:custGeom>
              <a:avLst/>
              <a:gdLst/>
              <a:ahLst/>
              <a:cxnLst/>
              <a:rect l="l" t="t" r="r" b="b"/>
              <a:pathLst>
                <a:path h="1137285">
                  <a:moveTo>
                    <a:pt x="0" y="0"/>
                  </a:moveTo>
                  <a:lnTo>
                    <a:pt x="0" y="1136840"/>
                  </a:lnTo>
                </a:path>
              </a:pathLst>
            </a:custGeom>
            <a:ln w="9144">
              <a:solidFill>
                <a:srgbClr val="009900"/>
              </a:solidFill>
            </a:ln>
          </p:spPr>
          <p:txBody>
            <a:bodyPr wrap="square" lIns="0" tIns="0" rIns="0" bIns="0" rtlCol="0"/>
            <a:lstStyle/>
            <a:p>
              <a:endParaRPr/>
            </a:p>
          </p:txBody>
        </p:sp>
      </p:grpSp>
      <p:sp>
        <p:nvSpPr>
          <p:cNvPr id="88" name="object 88"/>
          <p:cNvSpPr txBox="1"/>
          <p:nvPr/>
        </p:nvSpPr>
        <p:spPr>
          <a:xfrm>
            <a:off x="6262496" y="5075047"/>
            <a:ext cx="2125980" cy="1093470"/>
          </a:xfrm>
          <a:prstGeom prst="rect">
            <a:avLst/>
          </a:prstGeom>
        </p:spPr>
        <p:txBody>
          <a:bodyPr vert="horz" wrap="square" lIns="0" tIns="12700" rIns="0" bIns="0" rtlCol="0">
            <a:spAutoFit/>
          </a:bodyPr>
          <a:lstStyle/>
          <a:p>
            <a:pPr marL="12700" marR="5080" indent="1270" algn="ctr">
              <a:lnSpc>
                <a:spcPct val="100000"/>
              </a:lnSpc>
              <a:spcBef>
                <a:spcPts val="100"/>
              </a:spcBef>
            </a:pPr>
            <a:r>
              <a:rPr sz="1400" spc="-5" dirty="0">
                <a:latin typeface="Century Gothic"/>
                <a:cs typeface="Century Gothic"/>
              </a:rPr>
              <a:t>Ксероформ, </a:t>
            </a:r>
            <a:r>
              <a:rPr sz="1400" dirty="0">
                <a:latin typeface="Century Gothic"/>
                <a:cs typeface="Century Gothic"/>
              </a:rPr>
              <a:t> дерматол,</a:t>
            </a:r>
            <a:r>
              <a:rPr sz="1400" spc="-95" dirty="0">
                <a:latin typeface="Century Gothic"/>
                <a:cs typeface="Century Gothic"/>
              </a:rPr>
              <a:t> </a:t>
            </a:r>
            <a:r>
              <a:rPr sz="1400" dirty="0">
                <a:latin typeface="Century Gothic"/>
                <a:cs typeface="Century Gothic"/>
              </a:rPr>
              <a:t>стрептоцид, </a:t>
            </a:r>
            <a:r>
              <a:rPr sz="1400" spc="-370" dirty="0">
                <a:latin typeface="Century Gothic"/>
                <a:cs typeface="Century Gothic"/>
              </a:rPr>
              <a:t> </a:t>
            </a:r>
            <a:r>
              <a:rPr sz="1400" spc="-5" dirty="0">
                <a:latin typeface="Century Gothic"/>
                <a:cs typeface="Century Gothic"/>
              </a:rPr>
              <a:t>вісмуту </a:t>
            </a:r>
            <a:r>
              <a:rPr sz="1400" dirty="0">
                <a:latin typeface="Century Gothic"/>
                <a:cs typeface="Century Gothic"/>
              </a:rPr>
              <a:t>нітрат </a:t>
            </a:r>
            <a:r>
              <a:rPr sz="1400" spc="5" dirty="0">
                <a:latin typeface="Century Gothic"/>
                <a:cs typeface="Century Gothic"/>
              </a:rPr>
              <a:t> </a:t>
            </a:r>
            <a:r>
              <a:rPr sz="1400" dirty="0">
                <a:latin typeface="Century Gothic"/>
                <a:cs typeface="Century Gothic"/>
              </a:rPr>
              <a:t>основний, </a:t>
            </a:r>
            <a:r>
              <a:rPr sz="1400" spc="-5" dirty="0">
                <a:latin typeface="Century Gothic"/>
                <a:cs typeface="Century Gothic"/>
              </a:rPr>
              <a:t>теофілін, </a:t>
            </a:r>
            <a:r>
              <a:rPr sz="1400" dirty="0">
                <a:latin typeface="Century Gothic"/>
                <a:cs typeface="Century Gothic"/>
              </a:rPr>
              <a:t> </a:t>
            </a:r>
            <a:r>
              <a:rPr sz="1400" spc="-5" dirty="0">
                <a:latin typeface="Century Gothic"/>
                <a:cs typeface="Century Gothic"/>
              </a:rPr>
              <a:t>цинку</a:t>
            </a:r>
            <a:r>
              <a:rPr sz="1400" spc="-35" dirty="0">
                <a:latin typeface="Century Gothic"/>
                <a:cs typeface="Century Gothic"/>
              </a:rPr>
              <a:t> </a:t>
            </a:r>
            <a:r>
              <a:rPr sz="1400" dirty="0">
                <a:latin typeface="Century Gothic"/>
                <a:cs typeface="Century Gothic"/>
              </a:rPr>
              <a:t>оксид,</a:t>
            </a:r>
            <a:r>
              <a:rPr sz="1400" spc="-60" dirty="0">
                <a:latin typeface="Century Gothic"/>
                <a:cs typeface="Century Gothic"/>
              </a:rPr>
              <a:t> </a:t>
            </a:r>
            <a:r>
              <a:rPr sz="1400" dirty="0">
                <a:latin typeface="Century Gothic"/>
                <a:cs typeface="Century Gothic"/>
              </a:rPr>
              <a:t>осарсол</a:t>
            </a:r>
            <a:endParaRPr sz="1400">
              <a:latin typeface="Century Gothic"/>
              <a:cs typeface="Century Gothic"/>
            </a:endParaRPr>
          </a:p>
        </p:txBody>
      </p:sp>
      <p:sp>
        <p:nvSpPr>
          <p:cNvPr id="89" name="object 89"/>
          <p:cNvSpPr/>
          <p:nvPr/>
        </p:nvSpPr>
        <p:spPr>
          <a:xfrm>
            <a:off x="1822069" y="1558289"/>
            <a:ext cx="240665" cy="1150620"/>
          </a:xfrm>
          <a:custGeom>
            <a:avLst/>
            <a:gdLst/>
            <a:ahLst/>
            <a:cxnLst/>
            <a:rect l="l" t="t" r="r" b="b"/>
            <a:pathLst>
              <a:path w="240664" h="1150620">
                <a:moveTo>
                  <a:pt x="240157" y="96647"/>
                </a:moveTo>
                <a:lnTo>
                  <a:pt x="236588" y="62738"/>
                </a:lnTo>
                <a:lnTo>
                  <a:pt x="229997" y="0"/>
                </a:lnTo>
                <a:lnTo>
                  <a:pt x="158750" y="66040"/>
                </a:lnTo>
                <a:lnTo>
                  <a:pt x="185915" y="76263"/>
                </a:lnTo>
                <a:lnTo>
                  <a:pt x="0" y="570992"/>
                </a:lnTo>
                <a:lnTo>
                  <a:pt x="13589" y="576072"/>
                </a:lnTo>
                <a:lnTo>
                  <a:pt x="0" y="581152"/>
                </a:lnTo>
                <a:lnTo>
                  <a:pt x="185750" y="1074420"/>
                </a:lnTo>
                <a:lnTo>
                  <a:pt x="158750" y="1084580"/>
                </a:lnTo>
                <a:lnTo>
                  <a:pt x="229997" y="1150620"/>
                </a:lnTo>
                <a:lnTo>
                  <a:pt x="236486" y="1088009"/>
                </a:lnTo>
                <a:lnTo>
                  <a:pt x="240030" y="1053973"/>
                </a:lnTo>
                <a:lnTo>
                  <a:pt x="212953" y="1064171"/>
                </a:lnTo>
                <a:lnTo>
                  <a:pt x="29083" y="576072"/>
                </a:lnTo>
                <a:lnTo>
                  <a:pt x="212966" y="86436"/>
                </a:lnTo>
                <a:lnTo>
                  <a:pt x="240157" y="96647"/>
                </a:lnTo>
                <a:close/>
              </a:path>
            </a:pathLst>
          </a:custGeom>
          <a:solidFill>
            <a:srgbClr val="CC9900"/>
          </a:solidFill>
        </p:spPr>
        <p:txBody>
          <a:bodyPr wrap="square" lIns="0" tIns="0" rIns="0" bIns="0" rtlCol="0"/>
          <a:lstStyle/>
          <a:p>
            <a:endParaRPr/>
          </a:p>
        </p:txBody>
      </p:sp>
      <p:pic>
        <p:nvPicPr>
          <p:cNvPr id="90" name="object 90"/>
          <p:cNvPicPr/>
          <p:nvPr/>
        </p:nvPicPr>
        <p:blipFill>
          <a:blip r:embed="rId19" cstate="print"/>
          <a:stretch>
            <a:fillRect/>
          </a:stretch>
        </p:blipFill>
        <p:spPr>
          <a:xfrm>
            <a:off x="1835657" y="3962400"/>
            <a:ext cx="144780" cy="86868"/>
          </a:xfrm>
          <a:prstGeom prst="rect">
            <a:avLst/>
          </a:prstGeom>
        </p:spPr>
      </p:pic>
      <p:pic>
        <p:nvPicPr>
          <p:cNvPr id="91" name="object 91"/>
          <p:cNvPicPr/>
          <p:nvPr/>
        </p:nvPicPr>
        <p:blipFill>
          <a:blip r:embed="rId20" cstate="print"/>
          <a:stretch>
            <a:fillRect/>
          </a:stretch>
        </p:blipFill>
        <p:spPr>
          <a:xfrm>
            <a:off x="2196845" y="5618988"/>
            <a:ext cx="214884" cy="86868"/>
          </a:xfrm>
          <a:prstGeom prst="rect">
            <a:avLst/>
          </a:prstGeom>
        </p:spPr>
      </p:pic>
      <p:sp>
        <p:nvSpPr>
          <p:cNvPr id="93" name="object 93"/>
          <p:cNvSpPr txBox="1"/>
          <p:nvPr/>
        </p:nvSpPr>
        <p:spPr>
          <a:xfrm>
            <a:off x="8756142" y="6266059"/>
            <a:ext cx="321945" cy="306070"/>
          </a:xfrm>
          <a:prstGeom prst="rect">
            <a:avLst/>
          </a:prstGeom>
        </p:spPr>
        <p:txBody>
          <a:bodyPr vert="horz" wrap="square" lIns="0" tIns="13970" rIns="0" bIns="0" rtlCol="0">
            <a:spAutoFit/>
          </a:bodyPr>
          <a:lstStyle/>
          <a:p>
            <a:pPr marL="12700">
              <a:lnSpc>
                <a:spcPct val="100000"/>
              </a:lnSpc>
              <a:spcBef>
                <a:spcPts val="110"/>
              </a:spcBef>
            </a:pPr>
            <a:fld id="{81D60167-4931-47E6-BA6A-407CBD079E47}" type="slidenum">
              <a:rPr sz="1800" dirty="0">
                <a:latin typeface="Century Gothic"/>
                <a:cs typeface="Century Gothic"/>
              </a:rPr>
              <a:t>9</a:t>
            </a:fld>
            <a:endParaRPr sz="1800">
              <a:latin typeface="Century Gothic"/>
              <a:cs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txBox="1">
            <a:spLocks noGrp="1"/>
          </p:cNvSpPr>
          <p:nvPr>
            <p:ph type="title"/>
          </p:nvPr>
        </p:nvSpPr>
        <p:spPr>
          <a:xfrm>
            <a:off x="417399" y="306915"/>
            <a:ext cx="7773338" cy="566181"/>
          </a:xfrm>
          <a:prstGeom prst="rect">
            <a:avLst/>
          </a:prstGeom>
        </p:spPr>
        <p:txBody>
          <a:bodyPr vert="horz" wrap="square" lIns="0" tIns="12065" rIns="0" bIns="0" rtlCol="0">
            <a:spAutoFit/>
          </a:bodyPr>
          <a:lstStyle/>
          <a:p>
            <a:pPr marL="815975" marR="5080" indent="57785" algn="just">
              <a:lnSpc>
                <a:spcPct val="100000"/>
              </a:lnSpc>
              <a:spcBef>
                <a:spcPts val="95"/>
              </a:spcBef>
            </a:pPr>
            <a:r>
              <a:rPr sz="1800" b="1" spc="-5" dirty="0">
                <a:latin typeface="Times New Roman" panose="02020603050405020304" pitchFamily="18" charset="0"/>
                <a:cs typeface="Times New Roman" panose="02020603050405020304" pitchFamily="18" charset="0"/>
              </a:rPr>
              <a:t>1.</a:t>
            </a:r>
            <a:r>
              <a:rPr sz="1800" b="1" spc="15"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Приготування</a:t>
            </a:r>
            <a:r>
              <a:rPr sz="1800" b="1" spc="5"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супозиторіїв</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методом</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виливання. </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Введення</a:t>
            </a:r>
            <a:r>
              <a:rPr sz="1800" b="1" spc="5"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лікарських</a:t>
            </a:r>
            <a:r>
              <a:rPr sz="1800" b="1"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речовин</a:t>
            </a:r>
            <a:r>
              <a:rPr sz="1800" b="1"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у</a:t>
            </a:r>
            <a:r>
              <a:rPr sz="1800" b="1"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гідрофобні</a:t>
            </a:r>
            <a:r>
              <a:rPr sz="1800" b="1" spc="35" dirty="0">
                <a:latin typeface="Times New Roman" panose="02020603050405020304" pitchFamily="18" charset="0"/>
                <a:cs typeface="Times New Roman" panose="02020603050405020304" pitchFamily="18" charset="0"/>
              </a:rPr>
              <a:t> </a:t>
            </a:r>
            <a:r>
              <a:rPr sz="1800" b="1" spc="-10" dirty="0">
                <a:latin typeface="Times New Roman" panose="02020603050405020304" pitchFamily="18" charset="0"/>
                <a:cs typeface="Times New Roman" panose="02020603050405020304" pitchFamily="18" charset="0"/>
              </a:rPr>
              <a:t>основи</a:t>
            </a:r>
            <a:endParaRPr sz="1800" b="1" dirty="0">
              <a:latin typeface="Times New Roman" panose="02020603050405020304" pitchFamily="18" charset="0"/>
              <a:cs typeface="Times New Roman" panose="02020603050405020304" pitchFamily="18" charset="0"/>
            </a:endParaRPr>
          </a:p>
        </p:txBody>
      </p:sp>
      <p:grpSp>
        <p:nvGrpSpPr>
          <p:cNvPr id="37" name="object 37"/>
          <p:cNvGrpSpPr/>
          <p:nvPr/>
        </p:nvGrpSpPr>
        <p:grpSpPr>
          <a:xfrm>
            <a:off x="380872" y="1182497"/>
            <a:ext cx="1974214" cy="893444"/>
            <a:chOff x="380872" y="1182497"/>
            <a:chExt cx="1974214" cy="893444"/>
          </a:xfrm>
        </p:grpSpPr>
        <p:pic>
          <p:nvPicPr>
            <p:cNvPr id="38" name="object 38"/>
            <p:cNvPicPr/>
            <p:nvPr/>
          </p:nvPicPr>
          <p:blipFill>
            <a:blip r:embed="rId6" cstate="print"/>
            <a:stretch>
              <a:fillRect/>
            </a:stretch>
          </p:blipFill>
          <p:spPr>
            <a:xfrm>
              <a:off x="395477" y="1197102"/>
              <a:ext cx="1944624" cy="864108"/>
            </a:xfrm>
            <a:prstGeom prst="rect">
              <a:avLst/>
            </a:prstGeom>
          </p:spPr>
        </p:pic>
        <p:sp>
          <p:nvSpPr>
            <p:cNvPr id="39" name="object 39"/>
            <p:cNvSpPr/>
            <p:nvPr/>
          </p:nvSpPr>
          <p:spPr>
            <a:xfrm>
              <a:off x="395477" y="1197102"/>
              <a:ext cx="1945005" cy="864235"/>
            </a:xfrm>
            <a:custGeom>
              <a:avLst/>
              <a:gdLst/>
              <a:ahLst/>
              <a:cxnLst/>
              <a:rect l="l" t="t" r="r" b="b"/>
              <a:pathLst>
                <a:path w="1945005" h="864235">
                  <a:moveTo>
                    <a:pt x="0" y="864108"/>
                  </a:moveTo>
                  <a:lnTo>
                    <a:pt x="1944624" y="864108"/>
                  </a:lnTo>
                  <a:lnTo>
                    <a:pt x="1944624" y="0"/>
                  </a:lnTo>
                  <a:lnTo>
                    <a:pt x="0" y="0"/>
                  </a:lnTo>
                  <a:lnTo>
                    <a:pt x="0" y="864108"/>
                  </a:lnTo>
                  <a:close/>
                </a:path>
              </a:pathLst>
            </a:custGeom>
            <a:ln w="28956">
              <a:solidFill>
                <a:srgbClr val="6600FF"/>
              </a:solidFill>
            </a:ln>
          </p:spPr>
          <p:txBody>
            <a:bodyPr wrap="square" lIns="0" tIns="0" rIns="0" bIns="0" rtlCol="0"/>
            <a:lstStyle/>
            <a:p>
              <a:endParaRPr/>
            </a:p>
          </p:txBody>
        </p:sp>
      </p:grpSp>
      <p:sp>
        <p:nvSpPr>
          <p:cNvPr id="40" name="object 40"/>
          <p:cNvSpPr txBox="1"/>
          <p:nvPr/>
        </p:nvSpPr>
        <p:spPr>
          <a:xfrm>
            <a:off x="782523" y="1368043"/>
            <a:ext cx="1170940" cy="513080"/>
          </a:xfrm>
          <a:prstGeom prst="rect">
            <a:avLst/>
          </a:prstGeom>
        </p:spPr>
        <p:txBody>
          <a:bodyPr vert="horz" wrap="square" lIns="0" tIns="12065" rIns="0" bIns="0" rtlCol="0">
            <a:spAutoFit/>
          </a:bodyPr>
          <a:lstStyle/>
          <a:p>
            <a:pPr marL="247650" marR="5080" indent="-235585">
              <a:lnSpc>
                <a:spcPct val="100000"/>
              </a:lnSpc>
              <a:spcBef>
                <a:spcPts val="95"/>
              </a:spcBef>
            </a:pPr>
            <a:r>
              <a:rPr sz="1600" spc="-10" dirty="0">
                <a:latin typeface="Century Gothic"/>
                <a:cs typeface="Century Gothic"/>
              </a:rPr>
              <a:t>ЛР</a:t>
            </a:r>
            <a:r>
              <a:rPr sz="1600" spc="-25" dirty="0">
                <a:latin typeface="Century Gothic"/>
                <a:cs typeface="Century Gothic"/>
              </a:rPr>
              <a:t> </a:t>
            </a:r>
            <a:r>
              <a:rPr sz="1600" spc="-5" dirty="0">
                <a:latin typeface="Century Gothic"/>
                <a:cs typeface="Century Gothic"/>
              </a:rPr>
              <a:t>у</a:t>
            </a:r>
            <a:r>
              <a:rPr sz="1600" spc="-20" dirty="0">
                <a:latin typeface="Century Gothic"/>
                <a:cs typeface="Century Gothic"/>
              </a:rPr>
              <a:t> </a:t>
            </a:r>
            <a:r>
              <a:rPr sz="1600" spc="-5" dirty="0">
                <a:latin typeface="Century Gothic"/>
                <a:cs typeface="Century Gothic"/>
              </a:rPr>
              <a:t>вигляді </a:t>
            </a:r>
            <a:r>
              <a:rPr sz="1600" spc="-430" dirty="0">
                <a:latin typeface="Century Gothic"/>
                <a:cs typeface="Century Gothic"/>
              </a:rPr>
              <a:t> </a:t>
            </a:r>
            <a:r>
              <a:rPr sz="1600" spc="-5" dirty="0">
                <a:latin typeface="Century Gothic"/>
                <a:cs typeface="Century Gothic"/>
              </a:rPr>
              <a:t>рідини</a:t>
            </a:r>
            <a:endParaRPr sz="1600">
              <a:latin typeface="Century Gothic"/>
              <a:cs typeface="Century Gothic"/>
            </a:endParaRPr>
          </a:p>
        </p:txBody>
      </p:sp>
      <p:grpSp>
        <p:nvGrpSpPr>
          <p:cNvPr id="41" name="object 41"/>
          <p:cNvGrpSpPr/>
          <p:nvPr/>
        </p:nvGrpSpPr>
        <p:grpSpPr>
          <a:xfrm>
            <a:off x="2613532" y="1039241"/>
            <a:ext cx="3773804" cy="1326515"/>
            <a:chOff x="2613532" y="1039241"/>
            <a:chExt cx="3773804" cy="1326515"/>
          </a:xfrm>
        </p:grpSpPr>
        <p:pic>
          <p:nvPicPr>
            <p:cNvPr id="42" name="object 42"/>
            <p:cNvPicPr/>
            <p:nvPr/>
          </p:nvPicPr>
          <p:blipFill>
            <a:blip r:embed="rId7" cstate="print"/>
            <a:stretch>
              <a:fillRect/>
            </a:stretch>
          </p:blipFill>
          <p:spPr>
            <a:xfrm>
              <a:off x="2628137" y="1053846"/>
              <a:ext cx="3744467" cy="1296924"/>
            </a:xfrm>
            <a:prstGeom prst="rect">
              <a:avLst/>
            </a:prstGeom>
          </p:spPr>
        </p:pic>
        <p:sp>
          <p:nvSpPr>
            <p:cNvPr id="43" name="object 43"/>
            <p:cNvSpPr/>
            <p:nvPr/>
          </p:nvSpPr>
          <p:spPr>
            <a:xfrm>
              <a:off x="2628137" y="1053846"/>
              <a:ext cx="3744595" cy="1297305"/>
            </a:xfrm>
            <a:custGeom>
              <a:avLst/>
              <a:gdLst/>
              <a:ahLst/>
              <a:cxnLst/>
              <a:rect l="l" t="t" r="r" b="b"/>
              <a:pathLst>
                <a:path w="3744595" h="1297305">
                  <a:moveTo>
                    <a:pt x="0" y="1296924"/>
                  </a:moveTo>
                  <a:lnTo>
                    <a:pt x="3744467" y="1296924"/>
                  </a:lnTo>
                  <a:lnTo>
                    <a:pt x="3744467" y="0"/>
                  </a:lnTo>
                  <a:lnTo>
                    <a:pt x="0" y="0"/>
                  </a:lnTo>
                  <a:lnTo>
                    <a:pt x="0" y="1296924"/>
                  </a:lnTo>
                  <a:close/>
                </a:path>
              </a:pathLst>
            </a:custGeom>
            <a:ln w="28956">
              <a:solidFill>
                <a:srgbClr val="6600FF"/>
              </a:solidFill>
            </a:ln>
          </p:spPr>
          <p:txBody>
            <a:bodyPr wrap="square" lIns="0" tIns="0" rIns="0" bIns="0" rtlCol="0"/>
            <a:lstStyle/>
            <a:p>
              <a:endParaRPr/>
            </a:p>
          </p:txBody>
        </p:sp>
      </p:grpSp>
      <p:sp>
        <p:nvSpPr>
          <p:cNvPr id="44" name="object 44"/>
          <p:cNvSpPr txBox="1"/>
          <p:nvPr/>
        </p:nvSpPr>
        <p:spPr>
          <a:xfrm>
            <a:off x="2789682" y="1196467"/>
            <a:ext cx="3418840" cy="1000760"/>
          </a:xfrm>
          <a:prstGeom prst="rect">
            <a:avLst/>
          </a:prstGeom>
        </p:spPr>
        <p:txBody>
          <a:bodyPr vert="horz" wrap="square" lIns="0" tIns="12065" rIns="0" bIns="0" rtlCol="0">
            <a:spAutoFit/>
          </a:bodyPr>
          <a:lstStyle/>
          <a:p>
            <a:pPr marL="12065" marR="5080" indent="-635" algn="ctr">
              <a:lnSpc>
                <a:spcPct val="100000"/>
              </a:lnSpc>
              <a:spcBef>
                <a:spcPts val="95"/>
              </a:spcBef>
            </a:pPr>
            <a:r>
              <a:rPr sz="1600" spc="-5" dirty="0">
                <a:latin typeface="Century Gothic"/>
                <a:cs typeface="Century Gothic"/>
              </a:rPr>
              <a:t>Змішуються</a:t>
            </a:r>
            <a:r>
              <a:rPr sz="1600" spc="5" dirty="0">
                <a:latin typeface="Century Gothic"/>
                <a:cs typeface="Century Gothic"/>
              </a:rPr>
              <a:t> </a:t>
            </a:r>
            <a:r>
              <a:rPr sz="1600" spc="-5" dirty="0">
                <a:latin typeface="Century Gothic"/>
                <a:cs typeface="Century Gothic"/>
              </a:rPr>
              <a:t>з</a:t>
            </a:r>
            <a:r>
              <a:rPr sz="1600" spc="-10" dirty="0">
                <a:latin typeface="Century Gothic"/>
                <a:cs typeface="Century Gothic"/>
              </a:rPr>
              <a:t> розплавленою </a:t>
            </a:r>
            <a:r>
              <a:rPr sz="1600" spc="-5" dirty="0">
                <a:latin typeface="Century Gothic"/>
                <a:cs typeface="Century Gothic"/>
              </a:rPr>
              <a:t> основою. Рідкі інгредієнти, що </a:t>
            </a:r>
            <a:r>
              <a:rPr sz="1600" spc="-10" dirty="0">
                <a:latin typeface="Century Gothic"/>
                <a:cs typeface="Century Gothic"/>
              </a:rPr>
              <a:t>не </a:t>
            </a:r>
            <a:r>
              <a:rPr sz="1600" spc="-430" dirty="0">
                <a:latin typeface="Century Gothic"/>
                <a:cs typeface="Century Gothic"/>
              </a:rPr>
              <a:t> </a:t>
            </a:r>
            <a:r>
              <a:rPr sz="1600" spc="-5" dirty="0">
                <a:latin typeface="Century Gothic"/>
                <a:cs typeface="Century Gothic"/>
              </a:rPr>
              <a:t>містять</a:t>
            </a:r>
            <a:r>
              <a:rPr sz="1600" spc="10" dirty="0">
                <a:latin typeface="Century Gothic"/>
                <a:cs typeface="Century Gothic"/>
              </a:rPr>
              <a:t> </a:t>
            </a:r>
            <a:r>
              <a:rPr sz="1600" spc="-10" dirty="0">
                <a:latin typeface="Century Gothic"/>
                <a:cs typeface="Century Gothic"/>
              </a:rPr>
              <a:t>летких речовин,</a:t>
            </a:r>
            <a:r>
              <a:rPr sz="1600" spc="10" dirty="0">
                <a:latin typeface="Century Gothic"/>
                <a:cs typeface="Century Gothic"/>
              </a:rPr>
              <a:t> </a:t>
            </a:r>
            <a:r>
              <a:rPr sz="1600" spc="-5" dirty="0">
                <a:latin typeface="Century Gothic"/>
                <a:cs typeface="Century Gothic"/>
              </a:rPr>
              <a:t>можуть </a:t>
            </a:r>
            <a:r>
              <a:rPr sz="1600" dirty="0">
                <a:latin typeface="Century Gothic"/>
                <a:cs typeface="Century Gothic"/>
              </a:rPr>
              <a:t> </a:t>
            </a:r>
            <a:r>
              <a:rPr sz="1600" spc="-5" dirty="0">
                <a:latin typeface="Century Gothic"/>
                <a:cs typeface="Century Gothic"/>
              </a:rPr>
              <a:t>бути згущені</a:t>
            </a:r>
            <a:r>
              <a:rPr sz="1600" spc="15" dirty="0">
                <a:latin typeface="Century Gothic"/>
                <a:cs typeface="Century Gothic"/>
              </a:rPr>
              <a:t> </a:t>
            </a:r>
            <a:r>
              <a:rPr sz="1600" spc="-5" dirty="0">
                <a:latin typeface="Century Gothic"/>
                <a:cs typeface="Century Gothic"/>
              </a:rPr>
              <a:t>випаровуванням.</a:t>
            </a:r>
            <a:endParaRPr sz="1600">
              <a:latin typeface="Century Gothic"/>
              <a:cs typeface="Century Gothic"/>
            </a:endParaRPr>
          </a:p>
        </p:txBody>
      </p:sp>
      <p:grpSp>
        <p:nvGrpSpPr>
          <p:cNvPr id="45" name="object 45"/>
          <p:cNvGrpSpPr/>
          <p:nvPr/>
        </p:nvGrpSpPr>
        <p:grpSpPr>
          <a:xfrm>
            <a:off x="380872" y="3127120"/>
            <a:ext cx="1974214" cy="893444"/>
            <a:chOff x="380872" y="3127120"/>
            <a:chExt cx="1974214" cy="893444"/>
          </a:xfrm>
        </p:grpSpPr>
        <p:pic>
          <p:nvPicPr>
            <p:cNvPr id="46" name="object 46"/>
            <p:cNvPicPr/>
            <p:nvPr/>
          </p:nvPicPr>
          <p:blipFill>
            <a:blip r:embed="rId8" cstate="print"/>
            <a:stretch>
              <a:fillRect/>
            </a:stretch>
          </p:blipFill>
          <p:spPr>
            <a:xfrm>
              <a:off x="395477" y="3141725"/>
              <a:ext cx="1944624" cy="864107"/>
            </a:xfrm>
            <a:prstGeom prst="rect">
              <a:avLst/>
            </a:prstGeom>
          </p:spPr>
        </p:pic>
        <p:sp>
          <p:nvSpPr>
            <p:cNvPr id="47" name="object 47"/>
            <p:cNvSpPr/>
            <p:nvPr/>
          </p:nvSpPr>
          <p:spPr>
            <a:xfrm>
              <a:off x="395477" y="3141725"/>
              <a:ext cx="1945005" cy="864235"/>
            </a:xfrm>
            <a:custGeom>
              <a:avLst/>
              <a:gdLst/>
              <a:ahLst/>
              <a:cxnLst/>
              <a:rect l="l" t="t" r="r" b="b"/>
              <a:pathLst>
                <a:path w="1945005" h="864235">
                  <a:moveTo>
                    <a:pt x="0" y="864107"/>
                  </a:moveTo>
                  <a:lnTo>
                    <a:pt x="1944624" y="864107"/>
                  </a:lnTo>
                  <a:lnTo>
                    <a:pt x="1944624" y="0"/>
                  </a:lnTo>
                  <a:lnTo>
                    <a:pt x="0" y="0"/>
                  </a:lnTo>
                  <a:lnTo>
                    <a:pt x="0" y="864107"/>
                  </a:lnTo>
                  <a:close/>
                </a:path>
              </a:pathLst>
            </a:custGeom>
            <a:ln w="28956">
              <a:solidFill>
                <a:srgbClr val="FFCC00"/>
              </a:solidFill>
            </a:ln>
          </p:spPr>
          <p:txBody>
            <a:bodyPr wrap="square" lIns="0" tIns="0" rIns="0" bIns="0" rtlCol="0"/>
            <a:lstStyle/>
            <a:p>
              <a:endParaRPr/>
            </a:p>
          </p:txBody>
        </p:sp>
      </p:grpSp>
      <p:sp>
        <p:nvSpPr>
          <p:cNvPr id="48" name="object 48"/>
          <p:cNvSpPr txBox="1"/>
          <p:nvPr/>
        </p:nvSpPr>
        <p:spPr>
          <a:xfrm>
            <a:off x="587451" y="3435222"/>
            <a:ext cx="1560830" cy="269240"/>
          </a:xfrm>
          <a:prstGeom prst="rect">
            <a:avLst/>
          </a:prstGeom>
        </p:spPr>
        <p:txBody>
          <a:bodyPr vert="horz" wrap="square" lIns="0" tIns="12065" rIns="0" bIns="0" rtlCol="0">
            <a:spAutoFit/>
          </a:bodyPr>
          <a:lstStyle/>
          <a:p>
            <a:pPr marL="12700">
              <a:lnSpc>
                <a:spcPct val="100000"/>
              </a:lnSpc>
              <a:spcBef>
                <a:spcPts val="95"/>
              </a:spcBef>
            </a:pPr>
            <a:r>
              <a:rPr sz="1600" spc="-5" dirty="0">
                <a:latin typeface="Century Gothic"/>
                <a:cs typeface="Century Gothic"/>
              </a:rPr>
              <a:t>Густі</a:t>
            </a:r>
            <a:r>
              <a:rPr sz="1600" spc="-45" dirty="0">
                <a:latin typeface="Century Gothic"/>
                <a:cs typeface="Century Gothic"/>
              </a:rPr>
              <a:t> </a:t>
            </a:r>
            <a:r>
              <a:rPr sz="1600" spc="-5" dirty="0">
                <a:latin typeface="Century Gothic"/>
                <a:cs typeface="Century Gothic"/>
              </a:rPr>
              <a:t>екстракти</a:t>
            </a:r>
            <a:endParaRPr sz="1600">
              <a:latin typeface="Century Gothic"/>
              <a:cs typeface="Century Gothic"/>
            </a:endParaRPr>
          </a:p>
        </p:txBody>
      </p:sp>
      <p:grpSp>
        <p:nvGrpSpPr>
          <p:cNvPr id="49" name="object 49"/>
          <p:cNvGrpSpPr/>
          <p:nvPr/>
        </p:nvGrpSpPr>
        <p:grpSpPr>
          <a:xfrm>
            <a:off x="2613532" y="2767457"/>
            <a:ext cx="3845560" cy="1541145"/>
            <a:chOff x="2613532" y="2767457"/>
            <a:chExt cx="3845560" cy="1541145"/>
          </a:xfrm>
        </p:grpSpPr>
        <p:pic>
          <p:nvPicPr>
            <p:cNvPr id="50" name="object 50"/>
            <p:cNvPicPr/>
            <p:nvPr/>
          </p:nvPicPr>
          <p:blipFill>
            <a:blip r:embed="rId9" cstate="print"/>
            <a:stretch>
              <a:fillRect/>
            </a:stretch>
          </p:blipFill>
          <p:spPr>
            <a:xfrm>
              <a:off x="2628137" y="2782062"/>
              <a:ext cx="3816096" cy="1511808"/>
            </a:xfrm>
            <a:prstGeom prst="rect">
              <a:avLst/>
            </a:prstGeom>
          </p:spPr>
        </p:pic>
        <p:sp>
          <p:nvSpPr>
            <p:cNvPr id="51" name="object 51"/>
            <p:cNvSpPr/>
            <p:nvPr/>
          </p:nvSpPr>
          <p:spPr>
            <a:xfrm>
              <a:off x="2628137" y="2782062"/>
              <a:ext cx="3816350" cy="1511935"/>
            </a:xfrm>
            <a:custGeom>
              <a:avLst/>
              <a:gdLst/>
              <a:ahLst/>
              <a:cxnLst/>
              <a:rect l="l" t="t" r="r" b="b"/>
              <a:pathLst>
                <a:path w="3816350" h="1511935">
                  <a:moveTo>
                    <a:pt x="0" y="1511808"/>
                  </a:moveTo>
                  <a:lnTo>
                    <a:pt x="3816096" y="1511808"/>
                  </a:lnTo>
                  <a:lnTo>
                    <a:pt x="3816096" y="0"/>
                  </a:lnTo>
                  <a:lnTo>
                    <a:pt x="0" y="0"/>
                  </a:lnTo>
                  <a:lnTo>
                    <a:pt x="0" y="1511808"/>
                  </a:lnTo>
                  <a:close/>
                </a:path>
              </a:pathLst>
            </a:custGeom>
            <a:ln w="28956">
              <a:solidFill>
                <a:srgbClr val="FFCC00"/>
              </a:solidFill>
            </a:ln>
          </p:spPr>
          <p:txBody>
            <a:bodyPr wrap="square" lIns="0" tIns="0" rIns="0" bIns="0" rtlCol="0"/>
            <a:lstStyle/>
            <a:p>
              <a:endParaRPr/>
            </a:p>
          </p:txBody>
        </p:sp>
      </p:grpSp>
      <p:sp>
        <p:nvSpPr>
          <p:cNvPr id="52" name="object 52"/>
          <p:cNvSpPr txBox="1"/>
          <p:nvPr/>
        </p:nvSpPr>
        <p:spPr>
          <a:xfrm>
            <a:off x="2817114" y="3032886"/>
            <a:ext cx="3437890" cy="269240"/>
          </a:xfrm>
          <a:prstGeom prst="rect">
            <a:avLst/>
          </a:prstGeom>
        </p:spPr>
        <p:txBody>
          <a:bodyPr vert="horz" wrap="square" lIns="0" tIns="12065" rIns="0" bIns="0" rtlCol="0">
            <a:spAutoFit/>
          </a:bodyPr>
          <a:lstStyle/>
          <a:p>
            <a:pPr marL="12700">
              <a:lnSpc>
                <a:spcPct val="100000"/>
              </a:lnSpc>
              <a:spcBef>
                <a:spcPts val="95"/>
              </a:spcBef>
            </a:pPr>
            <a:r>
              <a:rPr sz="1600" spc="-10" dirty="0">
                <a:latin typeface="Century Gothic"/>
                <a:cs typeface="Century Gothic"/>
              </a:rPr>
              <a:t>Вводять</a:t>
            </a:r>
            <a:r>
              <a:rPr sz="1600" spc="25" dirty="0">
                <a:latin typeface="Century Gothic"/>
                <a:cs typeface="Century Gothic"/>
              </a:rPr>
              <a:t> </a:t>
            </a:r>
            <a:r>
              <a:rPr sz="1600" spc="-5" dirty="0">
                <a:latin typeface="Century Gothic"/>
                <a:cs typeface="Century Gothic"/>
              </a:rPr>
              <a:t>після змішування</a:t>
            </a:r>
            <a:r>
              <a:rPr sz="1600" spc="25" dirty="0">
                <a:latin typeface="Century Gothic"/>
                <a:cs typeface="Century Gothic"/>
              </a:rPr>
              <a:t> </a:t>
            </a:r>
            <a:r>
              <a:rPr sz="1600" spc="-5" dirty="0">
                <a:latin typeface="Century Gothic"/>
                <a:cs typeface="Century Gothic"/>
              </a:rPr>
              <a:t>з</a:t>
            </a:r>
            <a:r>
              <a:rPr sz="1600" spc="-15" dirty="0">
                <a:latin typeface="Century Gothic"/>
                <a:cs typeface="Century Gothic"/>
              </a:rPr>
              <a:t> </a:t>
            </a:r>
            <a:r>
              <a:rPr sz="1600" spc="-5" dirty="0">
                <a:latin typeface="Century Gothic"/>
                <a:cs typeface="Century Gothic"/>
              </a:rPr>
              <a:t>рівною</a:t>
            </a:r>
            <a:endParaRPr sz="1600">
              <a:latin typeface="Century Gothic"/>
              <a:cs typeface="Century Gothic"/>
            </a:endParaRPr>
          </a:p>
        </p:txBody>
      </p:sp>
      <p:sp>
        <p:nvSpPr>
          <p:cNvPr id="53" name="object 53"/>
          <p:cNvSpPr txBox="1"/>
          <p:nvPr/>
        </p:nvSpPr>
        <p:spPr>
          <a:xfrm>
            <a:off x="2747010" y="3276727"/>
            <a:ext cx="3576320" cy="756920"/>
          </a:xfrm>
          <a:prstGeom prst="rect">
            <a:avLst/>
          </a:prstGeom>
        </p:spPr>
        <p:txBody>
          <a:bodyPr vert="horz" wrap="square" lIns="0" tIns="12065" rIns="0" bIns="0" rtlCol="0">
            <a:spAutoFit/>
          </a:bodyPr>
          <a:lstStyle/>
          <a:p>
            <a:pPr marL="12700" marR="5080" algn="ctr">
              <a:lnSpc>
                <a:spcPct val="100000"/>
              </a:lnSpc>
              <a:spcBef>
                <a:spcPts val="95"/>
              </a:spcBef>
            </a:pPr>
            <a:r>
              <a:rPr sz="1600" spc="-5" dirty="0">
                <a:latin typeface="Century Gothic"/>
                <a:cs typeface="Century Gothic"/>
              </a:rPr>
              <a:t>кількістю спирто-водо-гліцеринової </a:t>
            </a:r>
            <a:r>
              <a:rPr sz="1600" spc="-430" dirty="0">
                <a:latin typeface="Century Gothic"/>
                <a:cs typeface="Century Gothic"/>
              </a:rPr>
              <a:t> </a:t>
            </a:r>
            <a:r>
              <a:rPr sz="1600" spc="-5" dirty="0">
                <a:latin typeface="Century Gothic"/>
                <a:cs typeface="Century Gothic"/>
              </a:rPr>
              <a:t>суміші</a:t>
            </a:r>
            <a:r>
              <a:rPr sz="1600" spc="10" dirty="0">
                <a:latin typeface="Century Gothic"/>
                <a:cs typeface="Century Gothic"/>
              </a:rPr>
              <a:t> </a:t>
            </a:r>
            <a:r>
              <a:rPr sz="1600" spc="-15" dirty="0">
                <a:latin typeface="Century Gothic"/>
                <a:cs typeface="Century Gothic"/>
              </a:rPr>
              <a:t>(1:6:3)</a:t>
            </a:r>
            <a:r>
              <a:rPr sz="1600" spc="30" dirty="0">
                <a:latin typeface="Century Gothic"/>
                <a:cs typeface="Century Gothic"/>
              </a:rPr>
              <a:t> </a:t>
            </a:r>
            <a:r>
              <a:rPr sz="1600" spc="-5" dirty="0">
                <a:latin typeface="Century Gothic"/>
                <a:cs typeface="Century Gothic"/>
              </a:rPr>
              <a:t>чи одразу</a:t>
            </a:r>
            <a:r>
              <a:rPr sz="1600" spc="5" dirty="0">
                <a:latin typeface="Century Gothic"/>
                <a:cs typeface="Century Gothic"/>
              </a:rPr>
              <a:t> </a:t>
            </a:r>
            <a:r>
              <a:rPr sz="1600" spc="-5" dirty="0">
                <a:latin typeface="Century Gothic"/>
                <a:cs typeface="Century Gothic"/>
              </a:rPr>
              <a:t>у</a:t>
            </a:r>
            <a:r>
              <a:rPr sz="1600" spc="-10" dirty="0">
                <a:latin typeface="Century Gothic"/>
                <a:cs typeface="Century Gothic"/>
              </a:rPr>
              <a:t> </a:t>
            </a:r>
            <a:r>
              <a:rPr sz="1600" spc="-5" dirty="0">
                <a:latin typeface="Century Gothic"/>
                <a:cs typeface="Century Gothic"/>
              </a:rPr>
              <a:t>вигляді </a:t>
            </a:r>
            <a:r>
              <a:rPr sz="1600" dirty="0">
                <a:latin typeface="Century Gothic"/>
                <a:cs typeface="Century Gothic"/>
              </a:rPr>
              <a:t> </a:t>
            </a:r>
            <a:r>
              <a:rPr sz="1600" spc="-10" dirty="0">
                <a:latin typeface="Century Gothic"/>
                <a:cs typeface="Century Gothic"/>
              </a:rPr>
              <a:t>розчину</a:t>
            </a:r>
            <a:r>
              <a:rPr sz="1600" spc="10" dirty="0">
                <a:latin typeface="Century Gothic"/>
                <a:cs typeface="Century Gothic"/>
              </a:rPr>
              <a:t> </a:t>
            </a:r>
            <a:r>
              <a:rPr sz="1600" spc="-5" dirty="0">
                <a:latin typeface="Century Gothic"/>
                <a:cs typeface="Century Gothic"/>
              </a:rPr>
              <a:t>густого</a:t>
            </a:r>
            <a:r>
              <a:rPr sz="1600" spc="-10" dirty="0">
                <a:latin typeface="Century Gothic"/>
                <a:cs typeface="Century Gothic"/>
              </a:rPr>
              <a:t> </a:t>
            </a:r>
            <a:r>
              <a:rPr sz="1600" spc="-5" dirty="0">
                <a:latin typeface="Century Gothic"/>
                <a:cs typeface="Century Gothic"/>
              </a:rPr>
              <a:t>екстракту</a:t>
            </a:r>
            <a:r>
              <a:rPr sz="1600" spc="-10" dirty="0">
                <a:latin typeface="Century Gothic"/>
                <a:cs typeface="Century Gothic"/>
              </a:rPr>
              <a:t> </a:t>
            </a:r>
            <a:r>
              <a:rPr sz="1600" spc="-15" dirty="0">
                <a:latin typeface="Century Gothic"/>
                <a:cs typeface="Century Gothic"/>
              </a:rPr>
              <a:t>(1:2)</a:t>
            </a:r>
            <a:endParaRPr sz="1600">
              <a:latin typeface="Century Gothic"/>
              <a:cs typeface="Century Gothic"/>
            </a:endParaRPr>
          </a:p>
        </p:txBody>
      </p:sp>
      <p:grpSp>
        <p:nvGrpSpPr>
          <p:cNvPr id="54" name="object 54"/>
          <p:cNvGrpSpPr/>
          <p:nvPr/>
        </p:nvGrpSpPr>
        <p:grpSpPr>
          <a:xfrm>
            <a:off x="6512052" y="903732"/>
            <a:ext cx="2170430" cy="1521460"/>
            <a:chOff x="6512052" y="903732"/>
            <a:chExt cx="2170430" cy="1521460"/>
          </a:xfrm>
        </p:grpSpPr>
        <p:sp>
          <p:nvSpPr>
            <p:cNvPr id="55" name="object 55"/>
            <p:cNvSpPr/>
            <p:nvPr/>
          </p:nvSpPr>
          <p:spPr>
            <a:xfrm>
              <a:off x="6516624" y="1002792"/>
              <a:ext cx="2161540" cy="1417320"/>
            </a:xfrm>
            <a:custGeom>
              <a:avLst/>
              <a:gdLst/>
              <a:ahLst/>
              <a:cxnLst/>
              <a:rect l="l" t="t" r="r" b="b"/>
              <a:pathLst>
                <a:path w="2161540" h="1417320">
                  <a:moveTo>
                    <a:pt x="2161031" y="0"/>
                  </a:moveTo>
                  <a:lnTo>
                    <a:pt x="2153608" y="36784"/>
                  </a:lnTo>
                  <a:lnTo>
                    <a:pt x="2133361" y="66817"/>
                  </a:lnTo>
                  <a:lnTo>
                    <a:pt x="2103328" y="87064"/>
                  </a:lnTo>
                  <a:lnTo>
                    <a:pt x="2066544" y="94487"/>
                  </a:lnTo>
                  <a:lnTo>
                    <a:pt x="94487" y="94487"/>
                  </a:lnTo>
                  <a:lnTo>
                    <a:pt x="57703" y="101911"/>
                  </a:lnTo>
                  <a:lnTo>
                    <a:pt x="27670" y="122158"/>
                  </a:lnTo>
                  <a:lnTo>
                    <a:pt x="7423" y="152191"/>
                  </a:lnTo>
                  <a:lnTo>
                    <a:pt x="0" y="188975"/>
                  </a:lnTo>
                  <a:lnTo>
                    <a:pt x="0" y="1322832"/>
                  </a:lnTo>
                  <a:lnTo>
                    <a:pt x="7423" y="1359616"/>
                  </a:lnTo>
                  <a:lnTo>
                    <a:pt x="27670" y="1389649"/>
                  </a:lnTo>
                  <a:lnTo>
                    <a:pt x="57703" y="1409896"/>
                  </a:lnTo>
                  <a:lnTo>
                    <a:pt x="94487" y="1417320"/>
                  </a:lnTo>
                  <a:lnTo>
                    <a:pt x="131272" y="1409896"/>
                  </a:lnTo>
                  <a:lnTo>
                    <a:pt x="161305" y="1389649"/>
                  </a:lnTo>
                  <a:lnTo>
                    <a:pt x="181552" y="1359616"/>
                  </a:lnTo>
                  <a:lnTo>
                    <a:pt x="188975" y="1322832"/>
                  </a:lnTo>
                  <a:lnTo>
                    <a:pt x="188975" y="1228344"/>
                  </a:lnTo>
                  <a:lnTo>
                    <a:pt x="2066544" y="1228344"/>
                  </a:lnTo>
                  <a:lnTo>
                    <a:pt x="2103328" y="1220920"/>
                  </a:lnTo>
                  <a:lnTo>
                    <a:pt x="2133361" y="1200673"/>
                  </a:lnTo>
                  <a:lnTo>
                    <a:pt x="2153608" y="1170640"/>
                  </a:lnTo>
                  <a:lnTo>
                    <a:pt x="2161031" y="1133856"/>
                  </a:lnTo>
                  <a:lnTo>
                    <a:pt x="2161031" y="283463"/>
                  </a:lnTo>
                  <a:lnTo>
                    <a:pt x="94487" y="283463"/>
                  </a:lnTo>
                  <a:lnTo>
                    <a:pt x="94487" y="188975"/>
                  </a:lnTo>
                  <a:lnTo>
                    <a:pt x="98208" y="170610"/>
                  </a:lnTo>
                  <a:lnTo>
                    <a:pt x="108346" y="155590"/>
                  </a:lnTo>
                  <a:lnTo>
                    <a:pt x="123366" y="145452"/>
                  </a:lnTo>
                  <a:lnTo>
                    <a:pt x="141731" y="141732"/>
                  </a:lnTo>
                  <a:lnTo>
                    <a:pt x="2161031" y="141732"/>
                  </a:lnTo>
                  <a:lnTo>
                    <a:pt x="2161031" y="0"/>
                  </a:lnTo>
                  <a:close/>
                </a:path>
                <a:path w="2161540" h="1417320">
                  <a:moveTo>
                    <a:pt x="2161031" y="141732"/>
                  </a:moveTo>
                  <a:lnTo>
                    <a:pt x="141731" y="141732"/>
                  </a:lnTo>
                  <a:lnTo>
                    <a:pt x="160097" y="145452"/>
                  </a:lnTo>
                  <a:lnTo>
                    <a:pt x="175117" y="155590"/>
                  </a:lnTo>
                  <a:lnTo>
                    <a:pt x="185255" y="170610"/>
                  </a:lnTo>
                  <a:lnTo>
                    <a:pt x="188975" y="188975"/>
                  </a:lnTo>
                  <a:lnTo>
                    <a:pt x="181552" y="225760"/>
                  </a:lnTo>
                  <a:lnTo>
                    <a:pt x="161305" y="255793"/>
                  </a:lnTo>
                  <a:lnTo>
                    <a:pt x="131272" y="276040"/>
                  </a:lnTo>
                  <a:lnTo>
                    <a:pt x="94487" y="283463"/>
                  </a:lnTo>
                  <a:lnTo>
                    <a:pt x="2161031" y="283463"/>
                  </a:lnTo>
                  <a:lnTo>
                    <a:pt x="2161031" y="141732"/>
                  </a:lnTo>
                  <a:close/>
                </a:path>
                <a:path w="2161540" h="1417320">
                  <a:moveTo>
                    <a:pt x="1972055" y="0"/>
                  </a:moveTo>
                  <a:lnTo>
                    <a:pt x="1972055" y="94487"/>
                  </a:lnTo>
                  <a:lnTo>
                    <a:pt x="2066544" y="94487"/>
                  </a:lnTo>
                  <a:lnTo>
                    <a:pt x="2066544" y="47244"/>
                  </a:lnTo>
                  <a:lnTo>
                    <a:pt x="2019300" y="47244"/>
                  </a:lnTo>
                  <a:lnTo>
                    <a:pt x="2000934" y="43523"/>
                  </a:lnTo>
                  <a:lnTo>
                    <a:pt x="1985914" y="33385"/>
                  </a:lnTo>
                  <a:lnTo>
                    <a:pt x="1975776" y="18365"/>
                  </a:lnTo>
                  <a:lnTo>
                    <a:pt x="1972055" y="0"/>
                  </a:lnTo>
                  <a:close/>
                </a:path>
                <a:path w="2161540" h="1417320">
                  <a:moveTo>
                    <a:pt x="2066544" y="0"/>
                  </a:moveTo>
                  <a:lnTo>
                    <a:pt x="2062823" y="18365"/>
                  </a:lnTo>
                  <a:lnTo>
                    <a:pt x="2052685" y="33385"/>
                  </a:lnTo>
                  <a:lnTo>
                    <a:pt x="2037665" y="43523"/>
                  </a:lnTo>
                  <a:lnTo>
                    <a:pt x="2019300" y="47244"/>
                  </a:lnTo>
                  <a:lnTo>
                    <a:pt x="2066544" y="47244"/>
                  </a:lnTo>
                  <a:lnTo>
                    <a:pt x="2066544" y="0"/>
                  </a:lnTo>
                  <a:close/>
                </a:path>
              </a:pathLst>
            </a:custGeom>
            <a:solidFill>
              <a:srgbClr val="99CCFF">
                <a:alpha val="74900"/>
              </a:srgbClr>
            </a:solidFill>
          </p:spPr>
          <p:txBody>
            <a:bodyPr wrap="square" lIns="0" tIns="0" rIns="0" bIns="0" rtlCol="0"/>
            <a:lstStyle/>
            <a:p>
              <a:endParaRPr/>
            </a:p>
          </p:txBody>
        </p:sp>
        <p:sp>
          <p:nvSpPr>
            <p:cNvPr id="56" name="object 56"/>
            <p:cNvSpPr/>
            <p:nvPr/>
          </p:nvSpPr>
          <p:spPr>
            <a:xfrm>
              <a:off x="6611112" y="908304"/>
              <a:ext cx="2066925" cy="378460"/>
            </a:xfrm>
            <a:custGeom>
              <a:avLst/>
              <a:gdLst/>
              <a:ahLst/>
              <a:cxnLst/>
              <a:rect l="l" t="t" r="r" b="b"/>
              <a:pathLst>
                <a:path w="2066925" h="378459">
                  <a:moveTo>
                    <a:pt x="47244" y="236220"/>
                  </a:moveTo>
                  <a:lnTo>
                    <a:pt x="28878" y="239940"/>
                  </a:lnTo>
                  <a:lnTo>
                    <a:pt x="13858" y="250078"/>
                  </a:lnTo>
                  <a:lnTo>
                    <a:pt x="3720" y="265098"/>
                  </a:lnTo>
                  <a:lnTo>
                    <a:pt x="0" y="283463"/>
                  </a:lnTo>
                  <a:lnTo>
                    <a:pt x="0" y="377951"/>
                  </a:lnTo>
                  <a:lnTo>
                    <a:pt x="36784" y="370528"/>
                  </a:lnTo>
                  <a:lnTo>
                    <a:pt x="66817" y="350281"/>
                  </a:lnTo>
                  <a:lnTo>
                    <a:pt x="87064" y="320248"/>
                  </a:lnTo>
                  <a:lnTo>
                    <a:pt x="94488" y="283463"/>
                  </a:lnTo>
                  <a:lnTo>
                    <a:pt x="90767" y="265098"/>
                  </a:lnTo>
                  <a:lnTo>
                    <a:pt x="80629" y="250078"/>
                  </a:lnTo>
                  <a:lnTo>
                    <a:pt x="65609" y="239940"/>
                  </a:lnTo>
                  <a:lnTo>
                    <a:pt x="47244" y="236220"/>
                  </a:lnTo>
                  <a:close/>
                </a:path>
                <a:path w="2066925" h="378459">
                  <a:moveTo>
                    <a:pt x="2066544" y="94487"/>
                  </a:moveTo>
                  <a:lnTo>
                    <a:pt x="1972056" y="94487"/>
                  </a:lnTo>
                  <a:lnTo>
                    <a:pt x="1972056" y="188975"/>
                  </a:lnTo>
                  <a:lnTo>
                    <a:pt x="2008840" y="181552"/>
                  </a:lnTo>
                  <a:lnTo>
                    <a:pt x="2038873" y="161305"/>
                  </a:lnTo>
                  <a:lnTo>
                    <a:pt x="2059120" y="131272"/>
                  </a:lnTo>
                  <a:lnTo>
                    <a:pt x="2066544" y="94487"/>
                  </a:lnTo>
                  <a:close/>
                </a:path>
                <a:path w="2066925" h="378459">
                  <a:moveTo>
                    <a:pt x="1972056" y="0"/>
                  </a:moveTo>
                  <a:lnTo>
                    <a:pt x="1935271" y="7423"/>
                  </a:lnTo>
                  <a:lnTo>
                    <a:pt x="1905238" y="27670"/>
                  </a:lnTo>
                  <a:lnTo>
                    <a:pt x="1884991" y="57703"/>
                  </a:lnTo>
                  <a:lnTo>
                    <a:pt x="1877568" y="94487"/>
                  </a:lnTo>
                  <a:lnTo>
                    <a:pt x="1881288" y="112853"/>
                  </a:lnTo>
                  <a:lnTo>
                    <a:pt x="1891426" y="127873"/>
                  </a:lnTo>
                  <a:lnTo>
                    <a:pt x="1906446" y="138011"/>
                  </a:lnTo>
                  <a:lnTo>
                    <a:pt x="1924812" y="141732"/>
                  </a:lnTo>
                  <a:lnTo>
                    <a:pt x="1943177" y="138011"/>
                  </a:lnTo>
                  <a:lnTo>
                    <a:pt x="1958197" y="127873"/>
                  </a:lnTo>
                  <a:lnTo>
                    <a:pt x="1968335" y="112853"/>
                  </a:lnTo>
                  <a:lnTo>
                    <a:pt x="1972056" y="94487"/>
                  </a:lnTo>
                  <a:lnTo>
                    <a:pt x="2066544" y="94487"/>
                  </a:lnTo>
                  <a:lnTo>
                    <a:pt x="2059120" y="57703"/>
                  </a:lnTo>
                  <a:lnTo>
                    <a:pt x="2038873" y="27670"/>
                  </a:lnTo>
                  <a:lnTo>
                    <a:pt x="2008840" y="7423"/>
                  </a:lnTo>
                  <a:lnTo>
                    <a:pt x="1972056" y="0"/>
                  </a:lnTo>
                  <a:close/>
                </a:path>
              </a:pathLst>
            </a:custGeom>
            <a:solidFill>
              <a:srgbClr val="7AA3CD">
                <a:alpha val="74900"/>
              </a:srgbClr>
            </a:solidFill>
          </p:spPr>
          <p:txBody>
            <a:bodyPr wrap="square" lIns="0" tIns="0" rIns="0" bIns="0" rtlCol="0"/>
            <a:lstStyle/>
            <a:p>
              <a:endParaRPr/>
            </a:p>
          </p:txBody>
        </p:sp>
        <p:sp>
          <p:nvSpPr>
            <p:cNvPr id="57" name="object 57"/>
            <p:cNvSpPr/>
            <p:nvPr/>
          </p:nvSpPr>
          <p:spPr>
            <a:xfrm>
              <a:off x="6516624" y="908304"/>
              <a:ext cx="2161540" cy="1511935"/>
            </a:xfrm>
            <a:custGeom>
              <a:avLst/>
              <a:gdLst/>
              <a:ahLst/>
              <a:cxnLst/>
              <a:rect l="l" t="t" r="r" b="b"/>
              <a:pathLst>
                <a:path w="2161540" h="1511935">
                  <a:moveTo>
                    <a:pt x="0" y="283463"/>
                  </a:moveTo>
                  <a:lnTo>
                    <a:pt x="7423" y="246679"/>
                  </a:lnTo>
                  <a:lnTo>
                    <a:pt x="27670" y="216646"/>
                  </a:lnTo>
                  <a:lnTo>
                    <a:pt x="57703" y="196399"/>
                  </a:lnTo>
                  <a:lnTo>
                    <a:pt x="94487" y="188975"/>
                  </a:lnTo>
                  <a:lnTo>
                    <a:pt x="1972055" y="188975"/>
                  </a:lnTo>
                  <a:lnTo>
                    <a:pt x="1972055" y="94487"/>
                  </a:lnTo>
                  <a:lnTo>
                    <a:pt x="1979479" y="57703"/>
                  </a:lnTo>
                  <a:lnTo>
                    <a:pt x="1999726" y="27670"/>
                  </a:lnTo>
                  <a:lnTo>
                    <a:pt x="2029759" y="7423"/>
                  </a:lnTo>
                  <a:lnTo>
                    <a:pt x="2066544" y="0"/>
                  </a:lnTo>
                  <a:lnTo>
                    <a:pt x="2103328" y="7423"/>
                  </a:lnTo>
                  <a:lnTo>
                    <a:pt x="2133361" y="27670"/>
                  </a:lnTo>
                  <a:lnTo>
                    <a:pt x="2153608" y="57703"/>
                  </a:lnTo>
                  <a:lnTo>
                    <a:pt x="2161031" y="94487"/>
                  </a:lnTo>
                  <a:lnTo>
                    <a:pt x="2161031" y="1228344"/>
                  </a:lnTo>
                  <a:lnTo>
                    <a:pt x="2153608" y="1265128"/>
                  </a:lnTo>
                  <a:lnTo>
                    <a:pt x="2133361" y="1295161"/>
                  </a:lnTo>
                  <a:lnTo>
                    <a:pt x="2103328" y="1315408"/>
                  </a:lnTo>
                  <a:lnTo>
                    <a:pt x="2066544" y="1322832"/>
                  </a:lnTo>
                  <a:lnTo>
                    <a:pt x="188975" y="1322832"/>
                  </a:lnTo>
                  <a:lnTo>
                    <a:pt x="188975" y="1417320"/>
                  </a:lnTo>
                  <a:lnTo>
                    <a:pt x="181552" y="1454104"/>
                  </a:lnTo>
                  <a:lnTo>
                    <a:pt x="161305" y="1484137"/>
                  </a:lnTo>
                  <a:lnTo>
                    <a:pt x="131272" y="1504384"/>
                  </a:lnTo>
                  <a:lnTo>
                    <a:pt x="94487" y="1511808"/>
                  </a:lnTo>
                  <a:lnTo>
                    <a:pt x="57703" y="1504384"/>
                  </a:lnTo>
                  <a:lnTo>
                    <a:pt x="27670" y="1484137"/>
                  </a:lnTo>
                  <a:lnTo>
                    <a:pt x="7423" y="1454104"/>
                  </a:lnTo>
                  <a:lnTo>
                    <a:pt x="0" y="1417320"/>
                  </a:lnTo>
                  <a:lnTo>
                    <a:pt x="0" y="283463"/>
                  </a:lnTo>
                  <a:close/>
                </a:path>
              </a:pathLst>
            </a:custGeom>
            <a:ln w="9144">
              <a:solidFill>
                <a:srgbClr val="6600FF"/>
              </a:solidFill>
            </a:ln>
          </p:spPr>
          <p:txBody>
            <a:bodyPr wrap="square" lIns="0" tIns="0" rIns="0" bIns="0" rtlCol="0"/>
            <a:lstStyle/>
            <a:p>
              <a:endParaRPr/>
            </a:p>
          </p:txBody>
        </p:sp>
        <p:pic>
          <p:nvPicPr>
            <p:cNvPr id="58" name="object 58"/>
            <p:cNvPicPr/>
            <p:nvPr/>
          </p:nvPicPr>
          <p:blipFill>
            <a:blip r:embed="rId10" cstate="print"/>
            <a:stretch>
              <a:fillRect/>
            </a:stretch>
          </p:blipFill>
          <p:spPr>
            <a:xfrm>
              <a:off x="8484108" y="998220"/>
              <a:ext cx="198120" cy="103632"/>
            </a:xfrm>
            <a:prstGeom prst="rect">
              <a:avLst/>
            </a:prstGeom>
          </p:spPr>
        </p:pic>
        <p:pic>
          <p:nvPicPr>
            <p:cNvPr id="59" name="object 59"/>
            <p:cNvPicPr/>
            <p:nvPr/>
          </p:nvPicPr>
          <p:blipFill>
            <a:blip r:embed="rId11" cstate="print"/>
            <a:stretch>
              <a:fillRect/>
            </a:stretch>
          </p:blipFill>
          <p:spPr>
            <a:xfrm>
              <a:off x="6512052" y="1139952"/>
              <a:ext cx="198120" cy="150875"/>
            </a:xfrm>
            <a:prstGeom prst="rect">
              <a:avLst/>
            </a:prstGeom>
          </p:spPr>
        </p:pic>
        <p:sp>
          <p:nvSpPr>
            <p:cNvPr id="60" name="object 60"/>
            <p:cNvSpPr/>
            <p:nvPr/>
          </p:nvSpPr>
          <p:spPr>
            <a:xfrm>
              <a:off x="6705600" y="1191768"/>
              <a:ext cx="0" cy="1039494"/>
            </a:xfrm>
            <a:custGeom>
              <a:avLst/>
              <a:gdLst/>
              <a:ahLst/>
              <a:cxnLst/>
              <a:rect l="l" t="t" r="r" b="b"/>
              <a:pathLst>
                <a:path h="1039494">
                  <a:moveTo>
                    <a:pt x="0" y="0"/>
                  </a:moveTo>
                  <a:lnTo>
                    <a:pt x="0" y="1039368"/>
                  </a:lnTo>
                </a:path>
              </a:pathLst>
            </a:custGeom>
            <a:ln w="9144">
              <a:solidFill>
                <a:srgbClr val="6600FF"/>
              </a:solidFill>
            </a:ln>
          </p:spPr>
          <p:txBody>
            <a:bodyPr wrap="square" lIns="0" tIns="0" rIns="0" bIns="0" rtlCol="0"/>
            <a:lstStyle/>
            <a:p>
              <a:endParaRPr/>
            </a:p>
          </p:txBody>
        </p:sp>
      </p:grpSp>
      <p:sp>
        <p:nvSpPr>
          <p:cNvPr id="61" name="object 61"/>
          <p:cNvSpPr txBox="1"/>
          <p:nvPr/>
        </p:nvSpPr>
        <p:spPr>
          <a:xfrm>
            <a:off x="6790435" y="1281175"/>
            <a:ext cx="1710055" cy="756920"/>
          </a:xfrm>
          <a:prstGeom prst="rect">
            <a:avLst/>
          </a:prstGeom>
        </p:spPr>
        <p:txBody>
          <a:bodyPr vert="horz" wrap="square" lIns="0" tIns="12065" rIns="0" bIns="0" rtlCol="0">
            <a:spAutoFit/>
          </a:bodyPr>
          <a:lstStyle/>
          <a:p>
            <a:pPr marL="12700" marR="5080" algn="ctr">
              <a:lnSpc>
                <a:spcPct val="100000"/>
              </a:lnSpc>
              <a:spcBef>
                <a:spcPts val="95"/>
              </a:spcBef>
            </a:pPr>
            <a:r>
              <a:rPr sz="1600" dirty="0">
                <a:latin typeface="Century Gothic"/>
                <a:cs typeface="Century Gothic"/>
              </a:rPr>
              <a:t>Іхтіол,</a:t>
            </a:r>
            <a:r>
              <a:rPr sz="1600" spc="-110" dirty="0">
                <a:latin typeface="Century Gothic"/>
                <a:cs typeface="Century Gothic"/>
              </a:rPr>
              <a:t> </a:t>
            </a:r>
            <a:r>
              <a:rPr sz="1600" spc="-5" dirty="0">
                <a:latin typeface="Century Gothic"/>
                <a:cs typeface="Century Gothic"/>
              </a:rPr>
              <a:t>бальзами, </a:t>
            </a:r>
            <a:r>
              <a:rPr sz="1600" spc="-430" dirty="0">
                <a:latin typeface="Century Gothic"/>
                <a:cs typeface="Century Gothic"/>
              </a:rPr>
              <a:t> </a:t>
            </a:r>
            <a:r>
              <a:rPr sz="1600" spc="-10" dirty="0">
                <a:latin typeface="Century Gothic"/>
                <a:cs typeface="Century Gothic"/>
              </a:rPr>
              <a:t>нафта </a:t>
            </a:r>
            <a:r>
              <a:rPr sz="1600" spc="-5" dirty="0">
                <a:latin typeface="Century Gothic"/>
                <a:cs typeface="Century Gothic"/>
              </a:rPr>
              <a:t> нафталанська</a:t>
            </a:r>
            <a:endParaRPr sz="1600">
              <a:latin typeface="Century Gothic"/>
              <a:cs typeface="Century Gothic"/>
            </a:endParaRPr>
          </a:p>
        </p:txBody>
      </p:sp>
      <p:grpSp>
        <p:nvGrpSpPr>
          <p:cNvPr id="62" name="object 62"/>
          <p:cNvGrpSpPr/>
          <p:nvPr/>
        </p:nvGrpSpPr>
        <p:grpSpPr>
          <a:xfrm>
            <a:off x="6583489" y="2703385"/>
            <a:ext cx="2097405" cy="1521460"/>
            <a:chOff x="6583489" y="2703385"/>
            <a:chExt cx="2097405" cy="1521460"/>
          </a:xfrm>
        </p:grpSpPr>
        <p:sp>
          <p:nvSpPr>
            <p:cNvPr id="63" name="object 63"/>
            <p:cNvSpPr/>
            <p:nvPr/>
          </p:nvSpPr>
          <p:spPr>
            <a:xfrm>
              <a:off x="6588252" y="2802636"/>
              <a:ext cx="2087880" cy="1417320"/>
            </a:xfrm>
            <a:custGeom>
              <a:avLst/>
              <a:gdLst/>
              <a:ahLst/>
              <a:cxnLst/>
              <a:rect l="l" t="t" r="r" b="b"/>
              <a:pathLst>
                <a:path w="2087879" h="1417320">
                  <a:moveTo>
                    <a:pt x="2087879" y="0"/>
                  </a:moveTo>
                  <a:lnTo>
                    <a:pt x="2080456" y="36784"/>
                  </a:lnTo>
                  <a:lnTo>
                    <a:pt x="2060209" y="66817"/>
                  </a:lnTo>
                  <a:lnTo>
                    <a:pt x="2030176" y="87064"/>
                  </a:lnTo>
                  <a:lnTo>
                    <a:pt x="1993392" y="94487"/>
                  </a:lnTo>
                  <a:lnTo>
                    <a:pt x="94488" y="94487"/>
                  </a:lnTo>
                  <a:lnTo>
                    <a:pt x="57703" y="101911"/>
                  </a:lnTo>
                  <a:lnTo>
                    <a:pt x="27670" y="122158"/>
                  </a:lnTo>
                  <a:lnTo>
                    <a:pt x="7423" y="152191"/>
                  </a:lnTo>
                  <a:lnTo>
                    <a:pt x="0" y="188975"/>
                  </a:lnTo>
                  <a:lnTo>
                    <a:pt x="0" y="1322832"/>
                  </a:lnTo>
                  <a:lnTo>
                    <a:pt x="7423" y="1359616"/>
                  </a:lnTo>
                  <a:lnTo>
                    <a:pt x="27670" y="1389649"/>
                  </a:lnTo>
                  <a:lnTo>
                    <a:pt x="57703" y="1409896"/>
                  </a:lnTo>
                  <a:lnTo>
                    <a:pt x="94488" y="1417320"/>
                  </a:lnTo>
                  <a:lnTo>
                    <a:pt x="131272" y="1409896"/>
                  </a:lnTo>
                  <a:lnTo>
                    <a:pt x="161305" y="1389649"/>
                  </a:lnTo>
                  <a:lnTo>
                    <a:pt x="181552" y="1359616"/>
                  </a:lnTo>
                  <a:lnTo>
                    <a:pt x="188975" y="1322832"/>
                  </a:lnTo>
                  <a:lnTo>
                    <a:pt x="188975" y="1228344"/>
                  </a:lnTo>
                  <a:lnTo>
                    <a:pt x="1993392" y="1228344"/>
                  </a:lnTo>
                  <a:lnTo>
                    <a:pt x="2030176" y="1220920"/>
                  </a:lnTo>
                  <a:lnTo>
                    <a:pt x="2060209" y="1200673"/>
                  </a:lnTo>
                  <a:lnTo>
                    <a:pt x="2080456" y="1170640"/>
                  </a:lnTo>
                  <a:lnTo>
                    <a:pt x="2087879" y="1133856"/>
                  </a:lnTo>
                  <a:lnTo>
                    <a:pt x="2087879" y="283463"/>
                  </a:lnTo>
                  <a:lnTo>
                    <a:pt x="94488" y="283463"/>
                  </a:lnTo>
                  <a:lnTo>
                    <a:pt x="94488" y="188975"/>
                  </a:lnTo>
                  <a:lnTo>
                    <a:pt x="98208" y="170610"/>
                  </a:lnTo>
                  <a:lnTo>
                    <a:pt x="108346" y="155590"/>
                  </a:lnTo>
                  <a:lnTo>
                    <a:pt x="123366" y="145452"/>
                  </a:lnTo>
                  <a:lnTo>
                    <a:pt x="141731" y="141731"/>
                  </a:lnTo>
                  <a:lnTo>
                    <a:pt x="2087879" y="141731"/>
                  </a:lnTo>
                  <a:lnTo>
                    <a:pt x="2087879" y="0"/>
                  </a:lnTo>
                  <a:close/>
                </a:path>
                <a:path w="2087879" h="1417320">
                  <a:moveTo>
                    <a:pt x="2087879" y="141731"/>
                  </a:moveTo>
                  <a:lnTo>
                    <a:pt x="141731" y="141731"/>
                  </a:lnTo>
                  <a:lnTo>
                    <a:pt x="160097" y="145452"/>
                  </a:lnTo>
                  <a:lnTo>
                    <a:pt x="175117" y="155590"/>
                  </a:lnTo>
                  <a:lnTo>
                    <a:pt x="185255" y="170610"/>
                  </a:lnTo>
                  <a:lnTo>
                    <a:pt x="188975" y="188975"/>
                  </a:lnTo>
                  <a:lnTo>
                    <a:pt x="181552" y="225760"/>
                  </a:lnTo>
                  <a:lnTo>
                    <a:pt x="161305" y="255793"/>
                  </a:lnTo>
                  <a:lnTo>
                    <a:pt x="131272" y="276040"/>
                  </a:lnTo>
                  <a:lnTo>
                    <a:pt x="94488" y="283463"/>
                  </a:lnTo>
                  <a:lnTo>
                    <a:pt x="2087879" y="283463"/>
                  </a:lnTo>
                  <a:lnTo>
                    <a:pt x="2087879" y="141731"/>
                  </a:lnTo>
                  <a:close/>
                </a:path>
                <a:path w="2087879" h="1417320">
                  <a:moveTo>
                    <a:pt x="1898903" y="0"/>
                  </a:moveTo>
                  <a:lnTo>
                    <a:pt x="1898903" y="94487"/>
                  </a:lnTo>
                  <a:lnTo>
                    <a:pt x="1993392" y="94487"/>
                  </a:lnTo>
                  <a:lnTo>
                    <a:pt x="1993392" y="47243"/>
                  </a:lnTo>
                  <a:lnTo>
                    <a:pt x="1946148" y="47243"/>
                  </a:lnTo>
                  <a:lnTo>
                    <a:pt x="1927782" y="43523"/>
                  </a:lnTo>
                  <a:lnTo>
                    <a:pt x="1912762" y="33385"/>
                  </a:lnTo>
                  <a:lnTo>
                    <a:pt x="1902624" y="18365"/>
                  </a:lnTo>
                  <a:lnTo>
                    <a:pt x="1898903" y="0"/>
                  </a:lnTo>
                  <a:close/>
                </a:path>
                <a:path w="2087879" h="1417320">
                  <a:moveTo>
                    <a:pt x="1993392" y="0"/>
                  </a:moveTo>
                  <a:lnTo>
                    <a:pt x="1989671" y="18365"/>
                  </a:lnTo>
                  <a:lnTo>
                    <a:pt x="1979533" y="33385"/>
                  </a:lnTo>
                  <a:lnTo>
                    <a:pt x="1964513" y="43523"/>
                  </a:lnTo>
                  <a:lnTo>
                    <a:pt x="1946148" y="47243"/>
                  </a:lnTo>
                  <a:lnTo>
                    <a:pt x="1993392" y="47243"/>
                  </a:lnTo>
                  <a:lnTo>
                    <a:pt x="1993392" y="0"/>
                  </a:lnTo>
                  <a:close/>
                </a:path>
              </a:pathLst>
            </a:custGeom>
            <a:solidFill>
              <a:srgbClr val="CC9900">
                <a:alpha val="70195"/>
              </a:srgbClr>
            </a:solidFill>
          </p:spPr>
          <p:txBody>
            <a:bodyPr wrap="square" lIns="0" tIns="0" rIns="0" bIns="0" rtlCol="0"/>
            <a:lstStyle/>
            <a:p>
              <a:endParaRPr/>
            </a:p>
          </p:txBody>
        </p:sp>
        <p:sp>
          <p:nvSpPr>
            <p:cNvPr id="64" name="object 64"/>
            <p:cNvSpPr/>
            <p:nvPr/>
          </p:nvSpPr>
          <p:spPr>
            <a:xfrm>
              <a:off x="6682740" y="2708148"/>
              <a:ext cx="1993900" cy="378460"/>
            </a:xfrm>
            <a:custGeom>
              <a:avLst/>
              <a:gdLst/>
              <a:ahLst/>
              <a:cxnLst/>
              <a:rect l="l" t="t" r="r" b="b"/>
              <a:pathLst>
                <a:path w="1993900" h="378460">
                  <a:moveTo>
                    <a:pt x="47243" y="236219"/>
                  </a:moveTo>
                  <a:lnTo>
                    <a:pt x="28878" y="239940"/>
                  </a:lnTo>
                  <a:lnTo>
                    <a:pt x="13858" y="250078"/>
                  </a:lnTo>
                  <a:lnTo>
                    <a:pt x="3720" y="265098"/>
                  </a:lnTo>
                  <a:lnTo>
                    <a:pt x="0" y="283463"/>
                  </a:lnTo>
                  <a:lnTo>
                    <a:pt x="0" y="377951"/>
                  </a:lnTo>
                  <a:lnTo>
                    <a:pt x="36784" y="370528"/>
                  </a:lnTo>
                  <a:lnTo>
                    <a:pt x="66817" y="350281"/>
                  </a:lnTo>
                  <a:lnTo>
                    <a:pt x="87064" y="320248"/>
                  </a:lnTo>
                  <a:lnTo>
                    <a:pt x="94487" y="283463"/>
                  </a:lnTo>
                  <a:lnTo>
                    <a:pt x="90767" y="265098"/>
                  </a:lnTo>
                  <a:lnTo>
                    <a:pt x="80629" y="250078"/>
                  </a:lnTo>
                  <a:lnTo>
                    <a:pt x="65609" y="239940"/>
                  </a:lnTo>
                  <a:lnTo>
                    <a:pt x="47243" y="236219"/>
                  </a:lnTo>
                  <a:close/>
                </a:path>
                <a:path w="1993900" h="378460">
                  <a:moveTo>
                    <a:pt x="1993391" y="94487"/>
                  </a:moveTo>
                  <a:lnTo>
                    <a:pt x="1898903" y="94487"/>
                  </a:lnTo>
                  <a:lnTo>
                    <a:pt x="1898903" y="188975"/>
                  </a:lnTo>
                  <a:lnTo>
                    <a:pt x="1935688" y="181552"/>
                  </a:lnTo>
                  <a:lnTo>
                    <a:pt x="1965721" y="161305"/>
                  </a:lnTo>
                  <a:lnTo>
                    <a:pt x="1985968" y="131272"/>
                  </a:lnTo>
                  <a:lnTo>
                    <a:pt x="1993391" y="94487"/>
                  </a:lnTo>
                  <a:close/>
                </a:path>
                <a:path w="1993900" h="378460">
                  <a:moveTo>
                    <a:pt x="1898903" y="0"/>
                  </a:moveTo>
                  <a:lnTo>
                    <a:pt x="1862119" y="7423"/>
                  </a:lnTo>
                  <a:lnTo>
                    <a:pt x="1832086" y="27670"/>
                  </a:lnTo>
                  <a:lnTo>
                    <a:pt x="1811839" y="57703"/>
                  </a:lnTo>
                  <a:lnTo>
                    <a:pt x="1804415" y="94487"/>
                  </a:lnTo>
                  <a:lnTo>
                    <a:pt x="1808136" y="112853"/>
                  </a:lnTo>
                  <a:lnTo>
                    <a:pt x="1818274" y="127873"/>
                  </a:lnTo>
                  <a:lnTo>
                    <a:pt x="1833294" y="138011"/>
                  </a:lnTo>
                  <a:lnTo>
                    <a:pt x="1851659" y="141731"/>
                  </a:lnTo>
                  <a:lnTo>
                    <a:pt x="1870025" y="138011"/>
                  </a:lnTo>
                  <a:lnTo>
                    <a:pt x="1885045" y="127873"/>
                  </a:lnTo>
                  <a:lnTo>
                    <a:pt x="1895183" y="112853"/>
                  </a:lnTo>
                  <a:lnTo>
                    <a:pt x="1898903" y="94487"/>
                  </a:lnTo>
                  <a:lnTo>
                    <a:pt x="1993391" y="94487"/>
                  </a:lnTo>
                  <a:lnTo>
                    <a:pt x="1985968" y="57703"/>
                  </a:lnTo>
                  <a:lnTo>
                    <a:pt x="1965721" y="27670"/>
                  </a:lnTo>
                  <a:lnTo>
                    <a:pt x="1935688" y="7423"/>
                  </a:lnTo>
                  <a:lnTo>
                    <a:pt x="1898903" y="0"/>
                  </a:lnTo>
                  <a:close/>
                </a:path>
              </a:pathLst>
            </a:custGeom>
            <a:solidFill>
              <a:srgbClr val="A37A00">
                <a:alpha val="70195"/>
              </a:srgbClr>
            </a:solidFill>
          </p:spPr>
          <p:txBody>
            <a:bodyPr wrap="square" lIns="0" tIns="0" rIns="0" bIns="0" rtlCol="0"/>
            <a:lstStyle/>
            <a:p>
              <a:endParaRPr/>
            </a:p>
          </p:txBody>
        </p:sp>
        <p:sp>
          <p:nvSpPr>
            <p:cNvPr id="65" name="object 65"/>
            <p:cNvSpPr/>
            <p:nvPr/>
          </p:nvSpPr>
          <p:spPr>
            <a:xfrm>
              <a:off x="6588252" y="2708148"/>
              <a:ext cx="2087880" cy="1511935"/>
            </a:xfrm>
            <a:custGeom>
              <a:avLst/>
              <a:gdLst/>
              <a:ahLst/>
              <a:cxnLst/>
              <a:rect l="l" t="t" r="r" b="b"/>
              <a:pathLst>
                <a:path w="2087879" h="1511935">
                  <a:moveTo>
                    <a:pt x="0" y="283463"/>
                  </a:moveTo>
                  <a:lnTo>
                    <a:pt x="7423" y="246679"/>
                  </a:lnTo>
                  <a:lnTo>
                    <a:pt x="27670" y="216646"/>
                  </a:lnTo>
                  <a:lnTo>
                    <a:pt x="57703" y="196399"/>
                  </a:lnTo>
                  <a:lnTo>
                    <a:pt x="94488" y="188975"/>
                  </a:lnTo>
                  <a:lnTo>
                    <a:pt x="1898903" y="188975"/>
                  </a:lnTo>
                  <a:lnTo>
                    <a:pt x="1898903" y="94487"/>
                  </a:lnTo>
                  <a:lnTo>
                    <a:pt x="1906327" y="57703"/>
                  </a:lnTo>
                  <a:lnTo>
                    <a:pt x="1926574" y="27670"/>
                  </a:lnTo>
                  <a:lnTo>
                    <a:pt x="1956607" y="7423"/>
                  </a:lnTo>
                  <a:lnTo>
                    <a:pt x="1993392" y="0"/>
                  </a:lnTo>
                  <a:lnTo>
                    <a:pt x="2030176" y="7423"/>
                  </a:lnTo>
                  <a:lnTo>
                    <a:pt x="2060209" y="27670"/>
                  </a:lnTo>
                  <a:lnTo>
                    <a:pt x="2080456" y="57703"/>
                  </a:lnTo>
                  <a:lnTo>
                    <a:pt x="2087879" y="94487"/>
                  </a:lnTo>
                  <a:lnTo>
                    <a:pt x="2087879" y="1228344"/>
                  </a:lnTo>
                  <a:lnTo>
                    <a:pt x="2080456" y="1265128"/>
                  </a:lnTo>
                  <a:lnTo>
                    <a:pt x="2060209" y="1295161"/>
                  </a:lnTo>
                  <a:lnTo>
                    <a:pt x="2030176" y="1315408"/>
                  </a:lnTo>
                  <a:lnTo>
                    <a:pt x="1993392" y="1322832"/>
                  </a:lnTo>
                  <a:lnTo>
                    <a:pt x="188975" y="1322832"/>
                  </a:lnTo>
                  <a:lnTo>
                    <a:pt x="188975" y="1417320"/>
                  </a:lnTo>
                  <a:lnTo>
                    <a:pt x="181552" y="1454104"/>
                  </a:lnTo>
                  <a:lnTo>
                    <a:pt x="161305" y="1484137"/>
                  </a:lnTo>
                  <a:lnTo>
                    <a:pt x="131272" y="1504384"/>
                  </a:lnTo>
                  <a:lnTo>
                    <a:pt x="94488" y="1511808"/>
                  </a:lnTo>
                  <a:lnTo>
                    <a:pt x="57703" y="1504384"/>
                  </a:lnTo>
                  <a:lnTo>
                    <a:pt x="27670" y="1484137"/>
                  </a:lnTo>
                  <a:lnTo>
                    <a:pt x="7423" y="1454104"/>
                  </a:lnTo>
                  <a:lnTo>
                    <a:pt x="0" y="1417320"/>
                  </a:lnTo>
                  <a:lnTo>
                    <a:pt x="0" y="283463"/>
                  </a:lnTo>
                  <a:close/>
                </a:path>
              </a:pathLst>
            </a:custGeom>
            <a:ln w="9144">
              <a:solidFill>
                <a:srgbClr val="FFCC00"/>
              </a:solidFill>
            </a:ln>
          </p:spPr>
          <p:txBody>
            <a:bodyPr wrap="square" lIns="0" tIns="0" rIns="0" bIns="0" rtlCol="0"/>
            <a:lstStyle/>
            <a:p>
              <a:endParaRPr/>
            </a:p>
          </p:txBody>
        </p:sp>
        <p:pic>
          <p:nvPicPr>
            <p:cNvPr id="66" name="object 66"/>
            <p:cNvPicPr/>
            <p:nvPr/>
          </p:nvPicPr>
          <p:blipFill>
            <a:blip r:embed="rId12" cstate="print"/>
            <a:stretch>
              <a:fillRect/>
            </a:stretch>
          </p:blipFill>
          <p:spPr>
            <a:xfrm>
              <a:off x="8482584" y="2798064"/>
              <a:ext cx="198120" cy="103632"/>
            </a:xfrm>
            <a:prstGeom prst="rect">
              <a:avLst/>
            </a:prstGeom>
          </p:spPr>
        </p:pic>
        <p:pic>
          <p:nvPicPr>
            <p:cNvPr id="67" name="object 67"/>
            <p:cNvPicPr/>
            <p:nvPr/>
          </p:nvPicPr>
          <p:blipFill>
            <a:blip r:embed="rId13" cstate="print"/>
            <a:stretch>
              <a:fillRect/>
            </a:stretch>
          </p:blipFill>
          <p:spPr>
            <a:xfrm>
              <a:off x="6583680" y="2939796"/>
              <a:ext cx="198120" cy="150876"/>
            </a:xfrm>
            <a:prstGeom prst="rect">
              <a:avLst/>
            </a:prstGeom>
          </p:spPr>
        </p:pic>
        <p:sp>
          <p:nvSpPr>
            <p:cNvPr id="68" name="object 68"/>
            <p:cNvSpPr/>
            <p:nvPr/>
          </p:nvSpPr>
          <p:spPr>
            <a:xfrm>
              <a:off x="6777228" y="2991612"/>
              <a:ext cx="0" cy="1039494"/>
            </a:xfrm>
            <a:custGeom>
              <a:avLst/>
              <a:gdLst/>
              <a:ahLst/>
              <a:cxnLst/>
              <a:rect l="l" t="t" r="r" b="b"/>
              <a:pathLst>
                <a:path h="1039495">
                  <a:moveTo>
                    <a:pt x="0" y="0"/>
                  </a:moveTo>
                  <a:lnTo>
                    <a:pt x="0" y="1039368"/>
                  </a:lnTo>
                </a:path>
              </a:pathLst>
            </a:custGeom>
            <a:ln w="9144">
              <a:solidFill>
                <a:srgbClr val="FFCC00"/>
              </a:solidFill>
            </a:ln>
          </p:spPr>
          <p:txBody>
            <a:bodyPr wrap="square" lIns="0" tIns="0" rIns="0" bIns="0" rtlCol="0"/>
            <a:lstStyle/>
            <a:p>
              <a:endParaRPr/>
            </a:p>
          </p:txBody>
        </p:sp>
      </p:grpSp>
      <p:sp>
        <p:nvSpPr>
          <p:cNvPr id="69" name="object 69"/>
          <p:cNvSpPr txBox="1"/>
          <p:nvPr/>
        </p:nvSpPr>
        <p:spPr>
          <a:xfrm>
            <a:off x="7182104" y="3203574"/>
            <a:ext cx="996950" cy="513080"/>
          </a:xfrm>
          <a:prstGeom prst="rect">
            <a:avLst/>
          </a:prstGeom>
        </p:spPr>
        <p:txBody>
          <a:bodyPr vert="horz" wrap="square" lIns="0" tIns="12065" rIns="0" bIns="0" rtlCol="0">
            <a:spAutoFit/>
          </a:bodyPr>
          <a:lstStyle/>
          <a:p>
            <a:pPr marL="59690">
              <a:lnSpc>
                <a:spcPct val="100000"/>
              </a:lnSpc>
              <a:spcBef>
                <a:spcPts val="95"/>
              </a:spcBef>
            </a:pPr>
            <a:r>
              <a:rPr sz="1600" spc="-10" dirty="0">
                <a:latin typeface="Century Gothic"/>
                <a:cs typeface="Century Gothic"/>
              </a:rPr>
              <a:t>Екстракт</a:t>
            </a:r>
            <a:endParaRPr sz="1600">
              <a:latin typeface="Century Gothic"/>
              <a:cs typeface="Century Gothic"/>
            </a:endParaRPr>
          </a:p>
          <a:p>
            <a:pPr marL="12700">
              <a:lnSpc>
                <a:spcPct val="100000"/>
              </a:lnSpc>
            </a:pPr>
            <a:r>
              <a:rPr sz="1600" spc="-5" dirty="0">
                <a:latin typeface="Century Gothic"/>
                <a:cs typeface="Century Gothic"/>
              </a:rPr>
              <a:t>красавки</a:t>
            </a:r>
            <a:endParaRPr sz="1600">
              <a:latin typeface="Century Gothic"/>
              <a:cs typeface="Century Gothic"/>
            </a:endParaRPr>
          </a:p>
        </p:txBody>
      </p:sp>
      <p:pic>
        <p:nvPicPr>
          <p:cNvPr id="70" name="object 70"/>
          <p:cNvPicPr/>
          <p:nvPr/>
        </p:nvPicPr>
        <p:blipFill>
          <a:blip r:embed="rId14" cstate="print"/>
          <a:stretch>
            <a:fillRect/>
          </a:stretch>
        </p:blipFill>
        <p:spPr>
          <a:xfrm>
            <a:off x="230124" y="4404359"/>
            <a:ext cx="8611362" cy="2047494"/>
          </a:xfrm>
          <a:prstGeom prst="rect">
            <a:avLst/>
          </a:prstGeom>
        </p:spPr>
      </p:pic>
      <p:sp>
        <p:nvSpPr>
          <p:cNvPr id="71" name="object 71"/>
          <p:cNvSpPr txBox="1"/>
          <p:nvPr/>
        </p:nvSpPr>
        <p:spPr>
          <a:xfrm>
            <a:off x="2401570" y="4710429"/>
            <a:ext cx="4268470" cy="1397635"/>
          </a:xfrm>
          <a:prstGeom prst="rect">
            <a:avLst/>
          </a:prstGeom>
        </p:spPr>
        <p:txBody>
          <a:bodyPr vert="horz" wrap="square" lIns="0" tIns="12700" rIns="0" bIns="0" rtlCol="0">
            <a:spAutoFit/>
          </a:bodyPr>
          <a:lstStyle/>
          <a:p>
            <a:pPr marL="12700" marR="5080" indent="1270" algn="ctr">
              <a:lnSpc>
                <a:spcPct val="100000"/>
              </a:lnSpc>
              <a:spcBef>
                <a:spcPts val="100"/>
              </a:spcBef>
            </a:pPr>
            <a:r>
              <a:rPr sz="1800" b="1" spc="-5" dirty="0">
                <a:solidFill>
                  <a:srgbClr val="FF3300"/>
                </a:solidFill>
                <a:latin typeface="Tahoma"/>
                <a:cs typeface="Tahoma"/>
              </a:rPr>
              <a:t>Термолабільні речовини</a:t>
            </a:r>
            <a:r>
              <a:rPr sz="1800" b="1" spc="20" dirty="0">
                <a:solidFill>
                  <a:srgbClr val="FF3300"/>
                </a:solidFill>
                <a:latin typeface="Tahoma"/>
                <a:cs typeface="Tahoma"/>
              </a:rPr>
              <a:t> </a:t>
            </a:r>
            <a:r>
              <a:rPr sz="1800" b="1" spc="-5" dirty="0">
                <a:solidFill>
                  <a:srgbClr val="FF3300"/>
                </a:solidFill>
                <a:latin typeface="Tahoma"/>
                <a:cs typeface="Tahoma"/>
              </a:rPr>
              <a:t>додають </a:t>
            </a:r>
            <a:r>
              <a:rPr sz="1800" b="1" dirty="0">
                <a:solidFill>
                  <a:srgbClr val="FF3300"/>
                </a:solidFill>
                <a:latin typeface="Tahoma"/>
                <a:cs typeface="Tahoma"/>
              </a:rPr>
              <a:t> до </a:t>
            </a:r>
            <a:r>
              <a:rPr sz="1800" b="1" spc="-5" dirty="0">
                <a:solidFill>
                  <a:srgbClr val="FF3300"/>
                </a:solidFill>
                <a:latin typeface="Tahoma"/>
                <a:cs typeface="Tahoma"/>
              </a:rPr>
              <a:t>розплавленої напівохолодженої </a:t>
            </a:r>
            <a:r>
              <a:rPr sz="1800" b="1" spc="-515" dirty="0">
                <a:solidFill>
                  <a:srgbClr val="FF3300"/>
                </a:solidFill>
                <a:latin typeface="Tahoma"/>
                <a:cs typeface="Tahoma"/>
              </a:rPr>
              <a:t> </a:t>
            </a:r>
            <a:r>
              <a:rPr sz="1800" b="1" spc="-5" dirty="0">
                <a:solidFill>
                  <a:srgbClr val="FF3300"/>
                </a:solidFill>
                <a:latin typeface="Tahoma"/>
                <a:cs typeface="Tahoma"/>
              </a:rPr>
              <a:t>основи</a:t>
            </a:r>
            <a:r>
              <a:rPr sz="1800" b="1" dirty="0">
                <a:solidFill>
                  <a:srgbClr val="FF3300"/>
                </a:solidFill>
                <a:latin typeface="Tahoma"/>
                <a:cs typeface="Tahoma"/>
              </a:rPr>
              <a:t> </a:t>
            </a:r>
            <a:r>
              <a:rPr sz="1800" b="1" spc="-5" dirty="0">
                <a:solidFill>
                  <a:srgbClr val="FF3300"/>
                </a:solidFill>
                <a:latin typeface="Tahoma"/>
                <a:cs typeface="Tahoma"/>
              </a:rPr>
              <a:t>безпосередньо</a:t>
            </a:r>
            <a:r>
              <a:rPr sz="1800" b="1" spc="30" dirty="0">
                <a:solidFill>
                  <a:srgbClr val="FF3300"/>
                </a:solidFill>
                <a:latin typeface="Tahoma"/>
                <a:cs typeface="Tahoma"/>
              </a:rPr>
              <a:t> </a:t>
            </a:r>
            <a:r>
              <a:rPr sz="1800" b="1" spc="-5" dirty="0">
                <a:solidFill>
                  <a:srgbClr val="FF3300"/>
                </a:solidFill>
                <a:latin typeface="Tahoma"/>
                <a:cs typeface="Tahoma"/>
              </a:rPr>
              <a:t>перед</a:t>
            </a:r>
            <a:endParaRPr sz="1800">
              <a:latin typeface="Tahoma"/>
              <a:cs typeface="Tahoma"/>
            </a:endParaRPr>
          </a:p>
          <a:p>
            <a:pPr marL="154305" marR="144145" algn="ctr">
              <a:lnSpc>
                <a:spcPct val="100000"/>
              </a:lnSpc>
            </a:pPr>
            <a:r>
              <a:rPr sz="1800" b="1" spc="-5" dirty="0">
                <a:solidFill>
                  <a:srgbClr val="FF3300"/>
                </a:solidFill>
                <a:latin typeface="Tahoma"/>
                <a:cs typeface="Tahoma"/>
              </a:rPr>
              <a:t>виливанням</a:t>
            </a:r>
            <a:r>
              <a:rPr sz="1800" b="1" spc="10" dirty="0">
                <a:solidFill>
                  <a:srgbClr val="FF3300"/>
                </a:solidFill>
                <a:latin typeface="Tahoma"/>
                <a:cs typeface="Tahoma"/>
              </a:rPr>
              <a:t> </a:t>
            </a:r>
            <a:r>
              <a:rPr sz="1800" b="1" spc="-5" dirty="0">
                <a:solidFill>
                  <a:srgbClr val="FF3300"/>
                </a:solidFill>
                <a:latin typeface="Tahoma"/>
                <a:cs typeface="Tahoma"/>
              </a:rPr>
              <a:t>супозиторної</a:t>
            </a:r>
            <a:r>
              <a:rPr sz="1800" b="1" spc="10" dirty="0">
                <a:solidFill>
                  <a:srgbClr val="FF3300"/>
                </a:solidFill>
                <a:latin typeface="Tahoma"/>
                <a:cs typeface="Tahoma"/>
              </a:rPr>
              <a:t> </a:t>
            </a:r>
            <a:r>
              <a:rPr sz="1800" b="1" dirty="0">
                <a:solidFill>
                  <a:srgbClr val="FF3300"/>
                </a:solidFill>
                <a:latin typeface="Tahoma"/>
                <a:cs typeface="Tahoma"/>
              </a:rPr>
              <a:t>маси</a:t>
            </a:r>
            <a:r>
              <a:rPr sz="1800" b="1" spc="-25" dirty="0">
                <a:solidFill>
                  <a:srgbClr val="FF3300"/>
                </a:solidFill>
                <a:latin typeface="Tahoma"/>
                <a:cs typeface="Tahoma"/>
              </a:rPr>
              <a:t> </a:t>
            </a:r>
            <a:r>
              <a:rPr sz="1800" b="1" dirty="0">
                <a:solidFill>
                  <a:srgbClr val="FF3300"/>
                </a:solidFill>
                <a:latin typeface="Tahoma"/>
                <a:cs typeface="Tahoma"/>
              </a:rPr>
              <a:t>у </a:t>
            </a:r>
            <a:r>
              <a:rPr sz="1800" b="1" spc="-515" dirty="0">
                <a:solidFill>
                  <a:srgbClr val="FF3300"/>
                </a:solidFill>
                <a:latin typeface="Tahoma"/>
                <a:cs typeface="Tahoma"/>
              </a:rPr>
              <a:t> </a:t>
            </a:r>
            <a:r>
              <a:rPr sz="1800" b="1" dirty="0">
                <a:solidFill>
                  <a:srgbClr val="FF3300"/>
                </a:solidFill>
                <a:latin typeface="Tahoma"/>
                <a:cs typeface="Tahoma"/>
              </a:rPr>
              <a:t>форми</a:t>
            </a:r>
            <a:endParaRPr sz="1800">
              <a:latin typeface="Tahoma"/>
              <a:cs typeface="Tahoma"/>
            </a:endParaRPr>
          </a:p>
        </p:txBody>
      </p:sp>
      <p:sp>
        <p:nvSpPr>
          <p:cNvPr id="72" name="object 72"/>
          <p:cNvSpPr/>
          <p:nvPr/>
        </p:nvSpPr>
        <p:spPr>
          <a:xfrm>
            <a:off x="2340101" y="1586483"/>
            <a:ext cx="288290" cy="86995"/>
          </a:xfrm>
          <a:custGeom>
            <a:avLst/>
            <a:gdLst/>
            <a:ahLst/>
            <a:cxnLst/>
            <a:rect l="l" t="t" r="r" b="b"/>
            <a:pathLst>
              <a:path w="288289" h="86994">
                <a:moveTo>
                  <a:pt x="201168" y="0"/>
                </a:moveTo>
                <a:lnTo>
                  <a:pt x="201168" y="86867"/>
                </a:lnTo>
                <a:lnTo>
                  <a:pt x="259079" y="57912"/>
                </a:lnTo>
                <a:lnTo>
                  <a:pt x="215646" y="57912"/>
                </a:lnTo>
                <a:lnTo>
                  <a:pt x="215646" y="28955"/>
                </a:lnTo>
                <a:lnTo>
                  <a:pt x="259080" y="28955"/>
                </a:lnTo>
                <a:lnTo>
                  <a:pt x="201168" y="0"/>
                </a:lnTo>
                <a:close/>
              </a:path>
              <a:path w="288289" h="86994">
                <a:moveTo>
                  <a:pt x="201168" y="28955"/>
                </a:moveTo>
                <a:lnTo>
                  <a:pt x="0" y="28955"/>
                </a:lnTo>
                <a:lnTo>
                  <a:pt x="0" y="57912"/>
                </a:lnTo>
                <a:lnTo>
                  <a:pt x="201168" y="57912"/>
                </a:lnTo>
                <a:lnTo>
                  <a:pt x="201168" y="28955"/>
                </a:lnTo>
                <a:close/>
              </a:path>
              <a:path w="288289" h="86994">
                <a:moveTo>
                  <a:pt x="259080" y="28955"/>
                </a:moveTo>
                <a:lnTo>
                  <a:pt x="215646" y="28955"/>
                </a:lnTo>
                <a:lnTo>
                  <a:pt x="215646" y="57912"/>
                </a:lnTo>
                <a:lnTo>
                  <a:pt x="259079" y="57912"/>
                </a:lnTo>
                <a:lnTo>
                  <a:pt x="288036" y="43433"/>
                </a:lnTo>
                <a:lnTo>
                  <a:pt x="259080" y="28955"/>
                </a:lnTo>
                <a:close/>
              </a:path>
            </a:pathLst>
          </a:custGeom>
          <a:solidFill>
            <a:srgbClr val="6600FF"/>
          </a:solidFill>
        </p:spPr>
        <p:txBody>
          <a:bodyPr wrap="square" lIns="0" tIns="0" rIns="0" bIns="0" rtlCol="0"/>
          <a:lstStyle/>
          <a:p>
            <a:endParaRPr/>
          </a:p>
        </p:txBody>
      </p:sp>
      <p:sp>
        <p:nvSpPr>
          <p:cNvPr id="73" name="object 73"/>
          <p:cNvSpPr/>
          <p:nvPr/>
        </p:nvSpPr>
        <p:spPr>
          <a:xfrm>
            <a:off x="2340101" y="3531108"/>
            <a:ext cx="288290" cy="86995"/>
          </a:xfrm>
          <a:custGeom>
            <a:avLst/>
            <a:gdLst/>
            <a:ahLst/>
            <a:cxnLst/>
            <a:rect l="l" t="t" r="r" b="b"/>
            <a:pathLst>
              <a:path w="288289" h="86995">
                <a:moveTo>
                  <a:pt x="201168" y="0"/>
                </a:moveTo>
                <a:lnTo>
                  <a:pt x="201168" y="86867"/>
                </a:lnTo>
                <a:lnTo>
                  <a:pt x="259079" y="57912"/>
                </a:lnTo>
                <a:lnTo>
                  <a:pt x="215646" y="57912"/>
                </a:lnTo>
                <a:lnTo>
                  <a:pt x="215646" y="28955"/>
                </a:lnTo>
                <a:lnTo>
                  <a:pt x="259080" y="28955"/>
                </a:lnTo>
                <a:lnTo>
                  <a:pt x="201168" y="0"/>
                </a:lnTo>
                <a:close/>
              </a:path>
              <a:path w="288289" h="86995">
                <a:moveTo>
                  <a:pt x="201168" y="28955"/>
                </a:moveTo>
                <a:lnTo>
                  <a:pt x="0" y="28955"/>
                </a:lnTo>
                <a:lnTo>
                  <a:pt x="0" y="57912"/>
                </a:lnTo>
                <a:lnTo>
                  <a:pt x="201168" y="57912"/>
                </a:lnTo>
                <a:lnTo>
                  <a:pt x="201168" y="28955"/>
                </a:lnTo>
                <a:close/>
              </a:path>
              <a:path w="288289" h="86995">
                <a:moveTo>
                  <a:pt x="259080" y="28955"/>
                </a:moveTo>
                <a:lnTo>
                  <a:pt x="215646" y="28955"/>
                </a:lnTo>
                <a:lnTo>
                  <a:pt x="215646" y="57912"/>
                </a:lnTo>
                <a:lnTo>
                  <a:pt x="259079" y="57912"/>
                </a:lnTo>
                <a:lnTo>
                  <a:pt x="288036" y="43433"/>
                </a:lnTo>
                <a:lnTo>
                  <a:pt x="259080" y="28955"/>
                </a:lnTo>
                <a:close/>
              </a:path>
            </a:pathLst>
          </a:custGeom>
          <a:solidFill>
            <a:srgbClr val="FFCC00"/>
          </a:solidFill>
        </p:spPr>
        <p:txBody>
          <a:bodyPr wrap="square" lIns="0" tIns="0" rIns="0" bIns="0" rtlCol="0"/>
          <a:lstStyle/>
          <a:p>
            <a:endParaRPr/>
          </a:p>
        </p:txBody>
      </p:sp>
      <p:sp>
        <p:nvSpPr>
          <p:cNvPr id="75" name="object 75"/>
          <p:cNvSpPr txBox="1"/>
          <p:nvPr/>
        </p:nvSpPr>
        <p:spPr>
          <a:xfrm>
            <a:off x="8756142" y="6266059"/>
            <a:ext cx="321945" cy="306070"/>
          </a:xfrm>
          <a:prstGeom prst="rect">
            <a:avLst/>
          </a:prstGeom>
        </p:spPr>
        <p:txBody>
          <a:bodyPr vert="horz" wrap="square" lIns="0" tIns="13970" rIns="0" bIns="0" rtlCol="0">
            <a:spAutoFit/>
          </a:bodyPr>
          <a:lstStyle/>
          <a:p>
            <a:pPr marL="12700">
              <a:lnSpc>
                <a:spcPct val="100000"/>
              </a:lnSpc>
              <a:spcBef>
                <a:spcPts val="110"/>
              </a:spcBef>
            </a:pPr>
            <a:fld id="{81D60167-4931-47E6-BA6A-407CBD079E47}" type="slidenum">
              <a:rPr sz="1800" dirty="0">
                <a:latin typeface="Century Gothic"/>
                <a:cs typeface="Century Gothic"/>
              </a:rPr>
              <a:t>10</a:t>
            </a:fld>
            <a:endParaRPr sz="1800">
              <a:latin typeface="Century Gothic"/>
              <a:cs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txBox="1">
            <a:spLocks noGrp="1"/>
          </p:cNvSpPr>
          <p:nvPr>
            <p:ph type="title"/>
          </p:nvPr>
        </p:nvSpPr>
        <p:spPr>
          <a:xfrm>
            <a:off x="-204026" y="264089"/>
            <a:ext cx="9172193" cy="770852"/>
          </a:xfrm>
          <a:prstGeom prst="rect">
            <a:avLst/>
          </a:prstGeom>
        </p:spPr>
        <p:txBody>
          <a:bodyPr vert="horz" wrap="square" lIns="0" tIns="153797" rIns="0" bIns="0" rtlCol="0">
            <a:spAutoFit/>
          </a:bodyPr>
          <a:lstStyle/>
          <a:p>
            <a:pPr marL="628650" marR="5080">
              <a:lnSpc>
                <a:spcPct val="100000"/>
              </a:lnSpc>
              <a:spcBef>
                <a:spcPts val="95"/>
              </a:spcBef>
            </a:pPr>
            <a:r>
              <a:rPr sz="2000" b="1" spc="-5" dirty="0">
                <a:latin typeface="Times New Roman" panose="02020603050405020304" pitchFamily="18" charset="0"/>
                <a:cs typeface="Times New Roman" panose="02020603050405020304" pitchFamily="18" charset="0"/>
              </a:rPr>
              <a:t>1.</a:t>
            </a:r>
            <a:r>
              <a:rPr sz="2000" b="1" spc="15" dirty="0">
                <a:latin typeface="Times New Roman" panose="02020603050405020304" pitchFamily="18" charset="0"/>
                <a:cs typeface="Times New Roman" panose="02020603050405020304" pitchFamily="18" charset="0"/>
              </a:rPr>
              <a:t> </a:t>
            </a:r>
            <a:r>
              <a:rPr sz="2000" b="1" spc="-10" dirty="0">
                <a:latin typeface="Times New Roman" panose="02020603050405020304" pitchFamily="18" charset="0"/>
                <a:cs typeface="Times New Roman" panose="02020603050405020304" pitchFamily="18" charset="0"/>
              </a:rPr>
              <a:t>Приготування</a:t>
            </a:r>
            <a:r>
              <a:rPr sz="2000" b="1" spc="5" dirty="0">
                <a:latin typeface="Times New Roman" panose="02020603050405020304" pitchFamily="18" charset="0"/>
                <a:cs typeface="Times New Roman" panose="02020603050405020304" pitchFamily="18" charset="0"/>
              </a:rPr>
              <a:t> </a:t>
            </a:r>
            <a:r>
              <a:rPr sz="2000" b="1" spc="-10" dirty="0">
                <a:latin typeface="Times New Roman" panose="02020603050405020304" pitchFamily="18" charset="0"/>
                <a:cs typeface="Times New Roman" panose="02020603050405020304" pitchFamily="18" charset="0"/>
              </a:rPr>
              <a:t>супозиторіїв</a:t>
            </a:r>
            <a:r>
              <a:rPr sz="2000" b="1"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методом</a:t>
            </a:r>
            <a:r>
              <a:rPr sz="2000" b="1"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виливання. </a:t>
            </a:r>
            <a:r>
              <a:rPr sz="2000" b="1"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Введення</a:t>
            </a:r>
            <a:r>
              <a:rPr sz="2000" b="1" dirty="0">
                <a:latin typeface="Times New Roman" panose="02020603050405020304" pitchFamily="18" charset="0"/>
                <a:cs typeface="Times New Roman" panose="02020603050405020304" pitchFamily="18" charset="0"/>
              </a:rPr>
              <a:t> </a:t>
            </a:r>
            <a:r>
              <a:rPr sz="2000" b="1" spc="-5" dirty="0">
                <a:latin typeface="Times New Roman" panose="02020603050405020304" pitchFamily="18" charset="0"/>
                <a:cs typeface="Times New Roman" panose="02020603050405020304" pitchFamily="18" charset="0"/>
              </a:rPr>
              <a:t>лікарських </a:t>
            </a:r>
            <a:r>
              <a:rPr sz="2000" b="1" spc="-10" dirty="0">
                <a:latin typeface="Times New Roman" panose="02020603050405020304" pitchFamily="18" charset="0"/>
                <a:cs typeface="Times New Roman" panose="02020603050405020304" pitchFamily="18" charset="0"/>
              </a:rPr>
              <a:t>речовин</a:t>
            </a:r>
            <a:r>
              <a:rPr sz="2000" b="1" spc="-5" dirty="0">
                <a:latin typeface="Times New Roman" panose="02020603050405020304" pitchFamily="18" charset="0"/>
                <a:cs typeface="Times New Roman" panose="02020603050405020304" pitchFamily="18" charset="0"/>
              </a:rPr>
              <a:t> у гідрофільні</a:t>
            </a:r>
            <a:r>
              <a:rPr sz="2000" b="1" spc="15" dirty="0">
                <a:latin typeface="Times New Roman" panose="02020603050405020304" pitchFamily="18" charset="0"/>
                <a:cs typeface="Times New Roman" panose="02020603050405020304" pitchFamily="18" charset="0"/>
              </a:rPr>
              <a:t> </a:t>
            </a:r>
            <a:r>
              <a:rPr sz="2000" b="1" spc="-10" dirty="0">
                <a:latin typeface="Times New Roman" panose="02020603050405020304" pitchFamily="18" charset="0"/>
                <a:cs typeface="Times New Roman" panose="02020603050405020304" pitchFamily="18" charset="0"/>
              </a:rPr>
              <a:t>основи</a:t>
            </a:r>
            <a:endParaRPr sz="2000" b="1" dirty="0">
              <a:latin typeface="Times New Roman" panose="02020603050405020304" pitchFamily="18" charset="0"/>
              <a:cs typeface="Times New Roman" panose="02020603050405020304" pitchFamily="18" charset="0"/>
            </a:endParaRPr>
          </a:p>
        </p:txBody>
      </p:sp>
      <p:pic>
        <p:nvPicPr>
          <p:cNvPr id="37" name="object 37"/>
          <p:cNvPicPr/>
          <p:nvPr/>
        </p:nvPicPr>
        <p:blipFill>
          <a:blip r:embed="rId6" cstate="print"/>
          <a:stretch>
            <a:fillRect/>
          </a:stretch>
        </p:blipFill>
        <p:spPr>
          <a:xfrm>
            <a:off x="756666" y="1774698"/>
            <a:ext cx="1944624" cy="1005839"/>
          </a:xfrm>
          <a:prstGeom prst="rect">
            <a:avLst/>
          </a:prstGeom>
        </p:spPr>
      </p:pic>
      <p:sp>
        <p:nvSpPr>
          <p:cNvPr id="38" name="object 38"/>
          <p:cNvSpPr txBox="1"/>
          <p:nvPr/>
        </p:nvSpPr>
        <p:spPr>
          <a:xfrm>
            <a:off x="756666" y="1774698"/>
            <a:ext cx="1945005" cy="1005840"/>
          </a:xfrm>
          <a:prstGeom prst="rect">
            <a:avLst/>
          </a:prstGeom>
          <a:ln w="28955">
            <a:solidFill>
              <a:srgbClr val="6600FF"/>
            </a:solidFill>
          </a:ln>
        </p:spPr>
        <p:txBody>
          <a:bodyPr vert="horz" wrap="square" lIns="0" tIns="130810" rIns="0" bIns="0" rtlCol="0">
            <a:spAutoFit/>
          </a:bodyPr>
          <a:lstStyle/>
          <a:p>
            <a:pPr marL="298450" marR="294005" algn="ctr">
              <a:lnSpc>
                <a:spcPct val="100000"/>
              </a:lnSpc>
              <a:spcBef>
                <a:spcPts val="1030"/>
              </a:spcBef>
            </a:pPr>
            <a:r>
              <a:rPr sz="1600" spc="-10" dirty="0">
                <a:latin typeface="Century Gothic"/>
                <a:cs typeface="Century Gothic"/>
              </a:rPr>
              <a:t>ЛР</a:t>
            </a:r>
            <a:r>
              <a:rPr sz="1600" spc="-30" dirty="0">
                <a:latin typeface="Century Gothic"/>
                <a:cs typeface="Century Gothic"/>
              </a:rPr>
              <a:t> </a:t>
            </a:r>
            <a:r>
              <a:rPr sz="1600" spc="-5" dirty="0">
                <a:latin typeface="Century Gothic"/>
                <a:cs typeface="Century Gothic"/>
              </a:rPr>
              <a:t>розчинні</a:t>
            </a:r>
            <a:r>
              <a:rPr sz="1600" spc="-15" dirty="0">
                <a:latin typeface="Century Gothic"/>
                <a:cs typeface="Century Gothic"/>
              </a:rPr>
              <a:t> </a:t>
            </a:r>
            <a:r>
              <a:rPr sz="1600" spc="-5" dirty="0">
                <a:latin typeface="Century Gothic"/>
                <a:cs typeface="Century Gothic"/>
              </a:rPr>
              <a:t>у </a:t>
            </a:r>
            <a:r>
              <a:rPr sz="1600" spc="-430" dirty="0">
                <a:latin typeface="Century Gothic"/>
                <a:cs typeface="Century Gothic"/>
              </a:rPr>
              <a:t> </a:t>
            </a:r>
            <a:r>
              <a:rPr sz="1600" spc="-5" dirty="0">
                <a:latin typeface="Century Gothic"/>
                <a:cs typeface="Century Gothic"/>
              </a:rPr>
              <a:t>воді</a:t>
            </a:r>
            <a:r>
              <a:rPr sz="1600" dirty="0">
                <a:latin typeface="Century Gothic"/>
                <a:cs typeface="Century Gothic"/>
              </a:rPr>
              <a:t> </a:t>
            </a:r>
            <a:r>
              <a:rPr sz="1600" spc="-10" dirty="0">
                <a:latin typeface="Century Gothic"/>
                <a:cs typeface="Century Gothic"/>
              </a:rPr>
              <a:t>або </a:t>
            </a:r>
            <a:r>
              <a:rPr sz="1600" spc="-5" dirty="0">
                <a:latin typeface="Century Gothic"/>
                <a:cs typeface="Century Gothic"/>
              </a:rPr>
              <a:t> гліцерині</a:t>
            </a:r>
            <a:endParaRPr sz="1600">
              <a:latin typeface="Century Gothic"/>
              <a:cs typeface="Century Gothic"/>
            </a:endParaRPr>
          </a:p>
        </p:txBody>
      </p:sp>
      <p:pic>
        <p:nvPicPr>
          <p:cNvPr id="39" name="object 39"/>
          <p:cNvPicPr/>
          <p:nvPr/>
        </p:nvPicPr>
        <p:blipFill>
          <a:blip r:embed="rId7" cstate="print"/>
          <a:stretch>
            <a:fillRect/>
          </a:stretch>
        </p:blipFill>
        <p:spPr>
          <a:xfrm>
            <a:off x="3635502" y="1341882"/>
            <a:ext cx="4538472" cy="1799844"/>
          </a:xfrm>
          <a:prstGeom prst="rect">
            <a:avLst/>
          </a:prstGeom>
        </p:spPr>
      </p:pic>
      <p:sp>
        <p:nvSpPr>
          <p:cNvPr id="40" name="object 40"/>
          <p:cNvSpPr txBox="1"/>
          <p:nvPr/>
        </p:nvSpPr>
        <p:spPr>
          <a:xfrm>
            <a:off x="3635502" y="1341882"/>
            <a:ext cx="4538980" cy="1800225"/>
          </a:xfrm>
          <a:prstGeom prst="rect">
            <a:avLst/>
          </a:prstGeom>
          <a:ln w="28955">
            <a:solidFill>
              <a:srgbClr val="6600FF"/>
            </a:solidFill>
          </a:ln>
        </p:spPr>
        <p:txBody>
          <a:bodyPr vert="horz" wrap="square" lIns="0" tIns="0" rIns="0" bIns="0" rtlCol="0">
            <a:spAutoFit/>
          </a:bodyPr>
          <a:lstStyle/>
          <a:p>
            <a:pPr>
              <a:lnSpc>
                <a:spcPct val="100000"/>
              </a:lnSpc>
            </a:pPr>
            <a:endParaRPr sz="1950">
              <a:latin typeface="Times New Roman"/>
              <a:cs typeface="Times New Roman"/>
            </a:endParaRPr>
          </a:p>
          <a:p>
            <a:pPr marL="125730" marR="120014" indent="64135" algn="just">
              <a:lnSpc>
                <a:spcPct val="100200"/>
              </a:lnSpc>
            </a:pPr>
            <a:r>
              <a:rPr sz="1600" spc="-5" dirty="0">
                <a:latin typeface="Century Gothic"/>
                <a:cs typeface="Century Gothic"/>
              </a:rPr>
              <a:t>Розчиняють у частині води </a:t>
            </a:r>
            <a:r>
              <a:rPr sz="1600" spc="-10" dirty="0">
                <a:latin typeface="Century Gothic"/>
                <a:cs typeface="Century Gothic"/>
              </a:rPr>
              <a:t>або </a:t>
            </a:r>
            <a:r>
              <a:rPr sz="1600" spc="-5" dirty="0">
                <a:latin typeface="Century Gothic"/>
                <a:cs typeface="Century Gothic"/>
              </a:rPr>
              <a:t>гліцерину, </a:t>
            </a:r>
            <a:r>
              <a:rPr sz="1600" dirty="0">
                <a:latin typeface="Century Gothic"/>
                <a:cs typeface="Century Gothic"/>
              </a:rPr>
              <a:t> </a:t>
            </a:r>
            <a:r>
              <a:rPr sz="1600" spc="-10" dirty="0">
                <a:latin typeface="Century Gothic"/>
                <a:cs typeface="Century Gothic"/>
              </a:rPr>
              <a:t>призначених</a:t>
            </a:r>
            <a:r>
              <a:rPr sz="1600" spc="-5" dirty="0">
                <a:latin typeface="Century Gothic"/>
                <a:cs typeface="Century Gothic"/>
              </a:rPr>
              <a:t> </a:t>
            </a:r>
            <a:r>
              <a:rPr sz="1600" spc="-10" dirty="0">
                <a:latin typeface="Century Gothic"/>
                <a:cs typeface="Century Gothic"/>
              </a:rPr>
              <a:t>для </a:t>
            </a:r>
            <a:r>
              <a:rPr sz="1600" spc="-5" dirty="0">
                <a:latin typeface="Century Gothic"/>
                <a:cs typeface="Century Gothic"/>
              </a:rPr>
              <a:t>приготування основи, і </a:t>
            </a:r>
            <a:r>
              <a:rPr sz="1600" dirty="0">
                <a:latin typeface="Century Gothic"/>
                <a:cs typeface="Century Gothic"/>
              </a:rPr>
              <a:t> </a:t>
            </a:r>
            <a:r>
              <a:rPr sz="1600" spc="-5" dirty="0">
                <a:latin typeface="Century Gothic"/>
                <a:cs typeface="Century Gothic"/>
              </a:rPr>
              <a:t>змішують з напівохолодженою основою. </a:t>
            </a:r>
            <a:r>
              <a:rPr sz="1600" dirty="0">
                <a:latin typeface="Century Gothic"/>
                <a:cs typeface="Century Gothic"/>
              </a:rPr>
              <a:t> </a:t>
            </a:r>
            <a:r>
              <a:rPr sz="1600" spc="-5" dirty="0">
                <a:latin typeface="Century Gothic"/>
                <a:cs typeface="Century Gothic"/>
              </a:rPr>
              <a:t>Якщо </a:t>
            </a:r>
            <a:r>
              <a:rPr sz="1600" spc="-10" dirty="0">
                <a:latin typeface="Century Gothic"/>
                <a:cs typeface="Century Gothic"/>
              </a:rPr>
              <a:t>ЛР </a:t>
            </a:r>
            <a:r>
              <a:rPr sz="1600" spc="-5" dirty="0">
                <a:latin typeface="Century Gothic"/>
                <a:cs typeface="Century Gothic"/>
              </a:rPr>
              <a:t>прописані у кількості більше 5 %, </a:t>
            </a:r>
            <a:r>
              <a:rPr sz="1600" spc="-430" dirty="0">
                <a:latin typeface="Century Gothic"/>
                <a:cs typeface="Century Gothic"/>
              </a:rPr>
              <a:t> </a:t>
            </a:r>
            <a:r>
              <a:rPr sz="1600" spc="-5" dirty="0">
                <a:latin typeface="Century Gothic"/>
                <a:cs typeface="Century Gothic"/>
              </a:rPr>
              <a:t>то</a:t>
            </a:r>
            <a:r>
              <a:rPr sz="1600" spc="5" dirty="0">
                <a:latin typeface="Century Gothic"/>
                <a:cs typeface="Century Gothic"/>
              </a:rPr>
              <a:t> </a:t>
            </a:r>
            <a:r>
              <a:rPr sz="1600" b="1" u="heavy" spc="-10" dirty="0">
                <a:uFill>
                  <a:solidFill>
                    <a:srgbClr val="000000"/>
                  </a:solidFill>
                </a:uFill>
                <a:latin typeface="Century Gothic"/>
                <a:cs typeface="Century Gothic"/>
              </a:rPr>
              <a:t>враховують</a:t>
            </a:r>
            <a:r>
              <a:rPr sz="1600" b="1" u="heavy" spc="60" dirty="0">
                <a:uFill>
                  <a:solidFill>
                    <a:srgbClr val="000000"/>
                  </a:solidFill>
                </a:uFill>
                <a:latin typeface="Century Gothic"/>
                <a:cs typeface="Century Gothic"/>
              </a:rPr>
              <a:t> </a:t>
            </a:r>
            <a:r>
              <a:rPr sz="1600" b="1" u="heavy" spc="-5" dirty="0">
                <a:uFill>
                  <a:solidFill>
                    <a:srgbClr val="000000"/>
                  </a:solidFill>
                </a:uFill>
                <a:latin typeface="Century Gothic"/>
                <a:cs typeface="Century Gothic"/>
              </a:rPr>
              <a:t>коефіцієнт</a:t>
            </a:r>
            <a:r>
              <a:rPr sz="1600" b="1" u="heavy" spc="45" dirty="0">
                <a:uFill>
                  <a:solidFill>
                    <a:srgbClr val="000000"/>
                  </a:solidFill>
                </a:uFill>
                <a:latin typeface="Century Gothic"/>
                <a:cs typeface="Century Gothic"/>
              </a:rPr>
              <a:t> </a:t>
            </a:r>
            <a:r>
              <a:rPr sz="1600" b="1" u="heavy" spc="-10" dirty="0">
                <a:uFill>
                  <a:solidFill>
                    <a:srgbClr val="000000"/>
                  </a:solidFill>
                </a:uFill>
                <a:latin typeface="Century Gothic"/>
                <a:cs typeface="Century Gothic"/>
              </a:rPr>
              <a:t>заміщення</a:t>
            </a:r>
            <a:r>
              <a:rPr sz="1600" b="1" u="heavy" spc="20" dirty="0">
                <a:uFill>
                  <a:solidFill>
                    <a:srgbClr val="000000"/>
                  </a:solidFill>
                </a:uFill>
                <a:latin typeface="Century Gothic"/>
                <a:cs typeface="Century Gothic"/>
              </a:rPr>
              <a:t> </a:t>
            </a:r>
            <a:r>
              <a:rPr sz="1600" b="1" u="heavy" spc="-5" dirty="0">
                <a:uFill>
                  <a:solidFill>
                    <a:srgbClr val="000000"/>
                  </a:solidFill>
                </a:uFill>
                <a:latin typeface="Century Gothic"/>
                <a:cs typeface="Century Gothic"/>
              </a:rPr>
              <a:t>Еж</a:t>
            </a:r>
            <a:endParaRPr sz="1600">
              <a:latin typeface="Century Gothic"/>
              <a:cs typeface="Century Gothic"/>
            </a:endParaRPr>
          </a:p>
        </p:txBody>
      </p:sp>
      <p:sp>
        <p:nvSpPr>
          <p:cNvPr id="41" name="object 41"/>
          <p:cNvSpPr/>
          <p:nvPr/>
        </p:nvSpPr>
        <p:spPr>
          <a:xfrm>
            <a:off x="2701289" y="2234183"/>
            <a:ext cx="934719" cy="86995"/>
          </a:xfrm>
          <a:custGeom>
            <a:avLst/>
            <a:gdLst/>
            <a:ahLst/>
            <a:cxnLst/>
            <a:rect l="l" t="t" r="r" b="b"/>
            <a:pathLst>
              <a:path w="934720" h="86994">
                <a:moveTo>
                  <a:pt x="847344" y="0"/>
                </a:moveTo>
                <a:lnTo>
                  <a:pt x="847344" y="86867"/>
                </a:lnTo>
                <a:lnTo>
                  <a:pt x="905255" y="57912"/>
                </a:lnTo>
                <a:lnTo>
                  <a:pt x="861822" y="57912"/>
                </a:lnTo>
                <a:lnTo>
                  <a:pt x="861822" y="28955"/>
                </a:lnTo>
                <a:lnTo>
                  <a:pt x="905256" y="28955"/>
                </a:lnTo>
                <a:lnTo>
                  <a:pt x="847344" y="0"/>
                </a:lnTo>
                <a:close/>
              </a:path>
              <a:path w="934720" h="86994">
                <a:moveTo>
                  <a:pt x="847344" y="28955"/>
                </a:moveTo>
                <a:lnTo>
                  <a:pt x="0" y="28955"/>
                </a:lnTo>
                <a:lnTo>
                  <a:pt x="0" y="57912"/>
                </a:lnTo>
                <a:lnTo>
                  <a:pt x="847344" y="57912"/>
                </a:lnTo>
                <a:lnTo>
                  <a:pt x="847344" y="28955"/>
                </a:lnTo>
                <a:close/>
              </a:path>
              <a:path w="934720" h="86994">
                <a:moveTo>
                  <a:pt x="905256" y="28955"/>
                </a:moveTo>
                <a:lnTo>
                  <a:pt x="861822" y="28955"/>
                </a:lnTo>
                <a:lnTo>
                  <a:pt x="861822" y="57912"/>
                </a:lnTo>
                <a:lnTo>
                  <a:pt x="905255" y="57912"/>
                </a:lnTo>
                <a:lnTo>
                  <a:pt x="934212" y="43433"/>
                </a:lnTo>
                <a:lnTo>
                  <a:pt x="905256" y="28955"/>
                </a:lnTo>
                <a:close/>
              </a:path>
            </a:pathLst>
          </a:custGeom>
          <a:solidFill>
            <a:srgbClr val="6600FF"/>
          </a:solidFill>
        </p:spPr>
        <p:txBody>
          <a:bodyPr wrap="square" lIns="0" tIns="0" rIns="0" bIns="0" rtlCol="0"/>
          <a:lstStyle/>
          <a:p>
            <a:endParaRPr/>
          </a:p>
        </p:txBody>
      </p:sp>
      <p:grpSp>
        <p:nvGrpSpPr>
          <p:cNvPr id="42" name="object 42"/>
          <p:cNvGrpSpPr/>
          <p:nvPr/>
        </p:nvGrpSpPr>
        <p:grpSpPr>
          <a:xfrm>
            <a:off x="800608" y="3378254"/>
            <a:ext cx="7960867" cy="2330450"/>
            <a:chOff x="716280" y="3558540"/>
            <a:chExt cx="7960867" cy="2330450"/>
          </a:xfrm>
        </p:grpSpPr>
        <p:pic>
          <p:nvPicPr>
            <p:cNvPr id="43" name="object 43"/>
            <p:cNvPicPr/>
            <p:nvPr/>
          </p:nvPicPr>
          <p:blipFill>
            <a:blip r:embed="rId8" cstate="print"/>
            <a:stretch>
              <a:fillRect/>
            </a:stretch>
          </p:blipFill>
          <p:spPr>
            <a:xfrm>
              <a:off x="720852" y="3563112"/>
              <a:ext cx="3959352" cy="2321052"/>
            </a:xfrm>
            <a:prstGeom prst="rect">
              <a:avLst/>
            </a:prstGeom>
          </p:spPr>
        </p:pic>
        <p:sp>
          <p:nvSpPr>
            <p:cNvPr id="44" name="object 44"/>
            <p:cNvSpPr/>
            <p:nvPr/>
          </p:nvSpPr>
          <p:spPr>
            <a:xfrm>
              <a:off x="716280" y="3558540"/>
              <a:ext cx="3968750" cy="2330450"/>
            </a:xfrm>
            <a:custGeom>
              <a:avLst/>
              <a:gdLst/>
              <a:ahLst/>
              <a:cxnLst/>
              <a:rect l="l" t="t" r="r" b="b"/>
              <a:pathLst>
                <a:path w="3968750" h="2330450">
                  <a:moveTo>
                    <a:pt x="0" y="2330195"/>
                  </a:moveTo>
                  <a:lnTo>
                    <a:pt x="3968496" y="2330195"/>
                  </a:lnTo>
                  <a:lnTo>
                    <a:pt x="3968496" y="0"/>
                  </a:lnTo>
                  <a:lnTo>
                    <a:pt x="0" y="0"/>
                  </a:lnTo>
                  <a:lnTo>
                    <a:pt x="0" y="2330195"/>
                  </a:lnTo>
                  <a:close/>
                </a:path>
              </a:pathLst>
            </a:custGeom>
            <a:ln w="9144">
              <a:solidFill>
                <a:srgbClr val="000000"/>
              </a:solidFill>
            </a:ln>
          </p:spPr>
          <p:txBody>
            <a:bodyPr wrap="square" lIns="0" tIns="0" rIns="0" bIns="0" rtlCol="0"/>
            <a:lstStyle/>
            <a:p>
              <a:endParaRPr/>
            </a:p>
          </p:txBody>
        </p:sp>
        <p:sp>
          <p:nvSpPr>
            <p:cNvPr id="45" name="object 45"/>
            <p:cNvSpPr/>
            <p:nvPr/>
          </p:nvSpPr>
          <p:spPr>
            <a:xfrm>
              <a:off x="4680203" y="4153480"/>
              <a:ext cx="3996943" cy="1177345"/>
            </a:xfrm>
            <a:custGeom>
              <a:avLst/>
              <a:gdLst/>
              <a:ahLst/>
              <a:cxnLst/>
              <a:rect l="l" t="t" r="r" b="b"/>
              <a:pathLst>
                <a:path w="4381500" h="1296035">
                  <a:moveTo>
                    <a:pt x="2521076" y="0"/>
                  </a:moveTo>
                  <a:lnTo>
                    <a:pt x="2467818" y="133"/>
                  </a:lnTo>
                  <a:lnTo>
                    <a:pt x="2414584" y="787"/>
                  </a:lnTo>
                  <a:lnTo>
                    <a:pt x="2361409" y="1961"/>
                  </a:lnTo>
                  <a:lnTo>
                    <a:pt x="2308327" y="3657"/>
                  </a:lnTo>
                  <a:lnTo>
                    <a:pt x="2255373" y="5873"/>
                  </a:lnTo>
                  <a:lnTo>
                    <a:pt x="2202582" y="8610"/>
                  </a:lnTo>
                  <a:lnTo>
                    <a:pt x="2149989" y="11868"/>
                  </a:lnTo>
                  <a:lnTo>
                    <a:pt x="2097627" y="15647"/>
                  </a:lnTo>
                  <a:lnTo>
                    <a:pt x="2045532" y="19948"/>
                  </a:lnTo>
                  <a:lnTo>
                    <a:pt x="1993738" y="24770"/>
                  </a:lnTo>
                  <a:lnTo>
                    <a:pt x="1942281" y="30113"/>
                  </a:lnTo>
                  <a:lnTo>
                    <a:pt x="1891194" y="35977"/>
                  </a:lnTo>
                  <a:lnTo>
                    <a:pt x="1840512" y="42363"/>
                  </a:lnTo>
                  <a:lnTo>
                    <a:pt x="1790270" y="49270"/>
                  </a:lnTo>
                  <a:lnTo>
                    <a:pt x="1740502" y="56699"/>
                  </a:lnTo>
                  <a:lnTo>
                    <a:pt x="1691244" y="64650"/>
                  </a:lnTo>
                  <a:lnTo>
                    <a:pt x="1642529" y="73122"/>
                  </a:lnTo>
                  <a:lnTo>
                    <a:pt x="1594393" y="82117"/>
                  </a:lnTo>
                  <a:lnTo>
                    <a:pt x="1546870" y="91633"/>
                  </a:lnTo>
                  <a:lnTo>
                    <a:pt x="1499994" y="101671"/>
                  </a:lnTo>
                  <a:lnTo>
                    <a:pt x="1453801" y="112232"/>
                  </a:lnTo>
                  <a:lnTo>
                    <a:pt x="1408325" y="123314"/>
                  </a:lnTo>
                  <a:lnTo>
                    <a:pt x="1363600" y="134919"/>
                  </a:lnTo>
                  <a:lnTo>
                    <a:pt x="1319662" y="147046"/>
                  </a:lnTo>
                  <a:lnTo>
                    <a:pt x="1276544" y="159696"/>
                  </a:lnTo>
                  <a:lnTo>
                    <a:pt x="1234282" y="172868"/>
                  </a:lnTo>
                  <a:lnTo>
                    <a:pt x="1192911" y="186562"/>
                  </a:lnTo>
                  <a:lnTo>
                    <a:pt x="0" y="53974"/>
                  </a:lnTo>
                  <a:lnTo>
                    <a:pt x="789177" y="390524"/>
                  </a:lnTo>
                  <a:lnTo>
                    <a:pt x="754983" y="419783"/>
                  </a:lnTo>
                  <a:lnTo>
                    <a:pt x="725136" y="449368"/>
                  </a:lnTo>
                  <a:lnTo>
                    <a:pt x="699610" y="479229"/>
                  </a:lnTo>
                  <a:lnTo>
                    <a:pt x="661406" y="539575"/>
                  </a:lnTo>
                  <a:lnTo>
                    <a:pt x="640151" y="600411"/>
                  </a:lnTo>
                  <a:lnTo>
                    <a:pt x="635621" y="661329"/>
                  </a:lnTo>
                  <a:lnTo>
                    <a:pt x="639559" y="691691"/>
                  </a:lnTo>
                  <a:lnTo>
                    <a:pt x="659702" y="751967"/>
                  </a:lnTo>
                  <a:lnTo>
                    <a:pt x="696016" y="811303"/>
                  </a:lnTo>
                  <a:lnTo>
                    <a:pt x="748279" y="869292"/>
                  </a:lnTo>
                  <a:lnTo>
                    <a:pt x="780322" y="897653"/>
                  </a:lnTo>
                  <a:lnTo>
                    <a:pt x="816268" y="925525"/>
                  </a:lnTo>
                  <a:lnTo>
                    <a:pt x="856091" y="952855"/>
                  </a:lnTo>
                  <a:lnTo>
                    <a:pt x="899763" y="979593"/>
                  </a:lnTo>
                  <a:lnTo>
                    <a:pt x="947255" y="1005688"/>
                  </a:lnTo>
                  <a:lnTo>
                    <a:pt x="998540" y="1031088"/>
                  </a:lnTo>
                  <a:lnTo>
                    <a:pt x="1053591" y="1055744"/>
                  </a:lnTo>
                  <a:lnTo>
                    <a:pt x="1112379" y="1079602"/>
                  </a:lnTo>
                  <a:lnTo>
                    <a:pt x="1174877" y="1102613"/>
                  </a:lnTo>
                  <a:lnTo>
                    <a:pt x="1215694" y="1116501"/>
                  </a:lnTo>
                  <a:lnTo>
                    <a:pt x="1257423" y="1129870"/>
                  </a:lnTo>
                  <a:lnTo>
                    <a:pt x="1300028" y="1142720"/>
                  </a:lnTo>
                  <a:lnTo>
                    <a:pt x="1343476" y="1155053"/>
                  </a:lnTo>
                  <a:lnTo>
                    <a:pt x="1387730" y="1166866"/>
                  </a:lnTo>
                  <a:lnTo>
                    <a:pt x="1432757" y="1178161"/>
                  </a:lnTo>
                  <a:lnTo>
                    <a:pt x="1478521" y="1188938"/>
                  </a:lnTo>
                  <a:lnTo>
                    <a:pt x="1524989" y="1199195"/>
                  </a:lnTo>
                  <a:lnTo>
                    <a:pt x="1572125" y="1208934"/>
                  </a:lnTo>
                  <a:lnTo>
                    <a:pt x="1619896" y="1218154"/>
                  </a:lnTo>
                  <a:lnTo>
                    <a:pt x="1668266" y="1226855"/>
                  </a:lnTo>
                  <a:lnTo>
                    <a:pt x="1717200" y="1235037"/>
                  </a:lnTo>
                  <a:lnTo>
                    <a:pt x="1766664" y="1242699"/>
                  </a:lnTo>
                  <a:lnTo>
                    <a:pt x="1816624" y="1249843"/>
                  </a:lnTo>
                  <a:lnTo>
                    <a:pt x="1867045" y="1256467"/>
                  </a:lnTo>
                  <a:lnTo>
                    <a:pt x="1917892" y="1262571"/>
                  </a:lnTo>
                  <a:lnTo>
                    <a:pt x="1969130" y="1268156"/>
                  </a:lnTo>
                  <a:lnTo>
                    <a:pt x="2020725" y="1273222"/>
                  </a:lnTo>
                  <a:lnTo>
                    <a:pt x="2072642" y="1277767"/>
                  </a:lnTo>
                  <a:lnTo>
                    <a:pt x="2124847" y="1281793"/>
                  </a:lnTo>
                  <a:lnTo>
                    <a:pt x="2177304" y="1285299"/>
                  </a:lnTo>
                  <a:lnTo>
                    <a:pt x="2229980" y="1288286"/>
                  </a:lnTo>
                  <a:lnTo>
                    <a:pt x="2282840" y="1290752"/>
                  </a:lnTo>
                  <a:lnTo>
                    <a:pt x="2335849" y="1292698"/>
                  </a:lnTo>
                  <a:lnTo>
                    <a:pt x="2388972" y="1294124"/>
                  </a:lnTo>
                  <a:lnTo>
                    <a:pt x="2442175" y="1295030"/>
                  </a:lnTo>
                  <a:lnTo>
                    <a:pt x="2495423" y="1295415"/>
                  </a:lnTo>
                  <a:lnTo>
                    <a:pt x="2548681" y="1295280"/>
                  </a:lnTo>
                  <a:lnTo>
                    <a:pt x="2601915" y="1294625"/>
                  </a:lnTo>
                  <a:lnTo>
                    <a:pt x="2655090" y="1293449"/>
                  </a:lnTo>
                  <a:lnTo>
                    <a:pt x="2708172" y="1291752"/>
                  </a:lnTo>
                  <a:lnTo>
                    <a:pt x="2761126" y="1289535"/>
                  </a:lnTo>
                  <a:lnTo>
                    <a:pt x="2813917" y="1286796"/>
                  </a:lnTo>
                  <a:lnTo>
                    <a:pt x="2866510" y="1283537"/>
                  </a:lnTo>
                  <a:lnTo>
                    <a:pt x="2918872" y="1279757"/>
                  </a:lnTo>
                  <a:lnTo>
                    <a:pt x="2970967" y="1275456"/>
                  </a:lnTo>
                  <a:lnTo>
                    <a:pt x="3022761" y="1270633"/>
                  </a:lnTo>
                  <a:lnTo>
                    <a:pt x="3074218" y="1265290"/>
                  </a:lnTo>
                  <a:lnTo>
                    <a:pt x="3125305" y="1259425"/>
                  </a:lnTo>
                  <a:lnTo>
                    <a:pt x="3175987" y="1253038"/>
                  </a:lnTo>
                  <a:lnTo>
                    <a:pt x="3226229" y="1246131"/>
                  </a:lnTo>
                  <a:lnTo>
                    <a:pt x="3275997" y="1238701"/>
                  </a:lnTo>
                  <a:lnTo>
                    <a:pt x="3325255" y="1230750"/>
                  </a:lnTo>
                  <a:lnTo>
                    <a:pt x="3373970" y="1222277"/>
                  </a:lnTo>
                  <a:lnTo>
                    <a:pt x="3422106" y="1213283"/>
                  </a:lnTo>
                  <a:lnTo>
                    <a:pt x="3469629" y="1203766"/>
                  </a:lnTo>
                  <a:lnTo>
                    <a:pt x="3516505" y="1193728"/>
                  </a:lnTo>
                  <a:lnTo>
                    <a:pt x="3562698" y="1183167"/>
                  </a:lnTo>
                  <a:lnTo>
                    <a:pt x="3608174" y="1172085"/>
                  </a:lnTo>
                  <a:lnTo>
                    <a:pt x="3652899" y="1160480"/>
                  </a:lnTo>
                  <a:lnTo>
                    <a:pt x="3696837" y="1148353"/>
                  </a:lnTo>
                  <a:lnTo>
                    <a:pt x="3739955" y="1135703"/>
                  </a:lnTo>
                  <a:lnTo>
                    <a:pt x="3782217" y="1122531"/>
                  </a:lnTo>
                  <a:lnTo>
                    <a:pt x="3823588" y="1108836"/>
                  </a:lnTo>
                  <a:lnTo>
                    <a:pt x="3878803" y="1089205"/>
                  </a:lnTo>
                  <a:lnTo>
                    <a:pt x="3931144" y="1068978"/>
                  </a:lnTo>
                  <a:lnTo>
                    <a:pt x="3980610" y="1048189"/>
                  </a:lnTo>
                  <a:lnTo>
                    <a:pt x="4027200" y="1026868"/>
                  </a:lnTo>
                  <a:lnTo>
                    <a:pt x="4070914" y="1005047"/>
                  </a:lnTo>
                  <a:lnTo>
                    <a:pt x="4111752" y="982759"/>
                  </a:lnTo>
                  <a:lnTo>
                    <a:pt x="4149712" y="960034"/>
                  </a:lnTo>
                  <a:lnTo>
                    <a:pt x="4184794" y="936906"/>
                  </a:lnTo>
                  <a:lnTo>
                    <a:pt x="4216998" y="913405"/>
                  </a:lnTo>
                  <a:lnTo>
                    <a:pt x="4272768" y="865413"/>
                  </a:lnTo>
                  <a:lnTo>
                    <a:pt x="4317016" y="816313"/>
                  </a:lnTo>
                  <a:lnTo>
                    <a:pt x="4349739" y="766360"/>
                  </a:lnTo>
                  <a:lnTo>
                    <a:pt x="4370931" y="715807"/>
                  </a:lnTo>
                  <a:lnTo>
                    <a:pt x="4380587" y="664909"/>
                  </a:lnTo>
                  <a:lnTo>
                    <a:pt x="4381088" y="639410"/>
                  </a:lnTo>
                  <a:lnTo>
                    <a:pt x="4378702" y="613920"/>
                  </a:lnTo>
                  <a:lnTo>
                    <a:pt x="4365273" y="563096"/>
                  </a:lnTo>
                  <a:lnTo>
                    <a:pt x="4340293" y="512689"/>
                  </a:lnTo>
                  <a:lnTo>
                    <a:pt x="4303758" y="462955"/>
                  </a:lnTo>
                  <a:lnTo>
                    <a:pt x="4255663" y="414147"/>
                  </a:lnTo>
                  <a:lnTo>
                    <a:pt x="4196004" y="366521"/>
                  </a:lnTo>
                  <a:lnTo>
                    <a:pt x="4161836" y="343230"/>
                  </a:lnTo>
                  <a:lnTo>
                    <a:pt x="4124775" y="320330"/>
                  </a:lnTo>
                  <a:lnTo>
                    <a:pt x="4084820" y="297852"/>
                  </a:lnTo>
                  <a:lnTo>
                    <a:pt x="4041971" y="275828"/>
                  </a:lnTo>
                  <a:lnTo>
                    <a:pt x="3996228" y="254291"/>
                  </a:lnTo>
                  <a:lnTo>
                    <a:pt x="3947589" y="233271"/>
                  </a:lnTo>
                  <a:lnTo>
                    <a:pt x="3896054" y="212801"/>
                  </a:lnTo>
                  <a:lnTo>
                    <a:pt x="3841623" y="192912"/>
                  </a:lnTo>
                  <a:lnTo>
                    <a:pt x="3800805" y="179018"/>
                  </a:lnTo>
                  <a:lnTo>
                    <a:pt x="3759076" y="165643"/>
                  </a:lnTo>
                  <a:lnTo>
                    <a:pt x="3716471" y="152786"/>
                  </a:lnTo>
                  <a:lnTo>
                    <a:pt x="3673023" y="140447"/>
                  </a:lnTo>
                  <a:lnTo>
                    <a:pt x="3628769" y="128628"/>
                  </a:lnTo>
                  <a:lnTo>
                    <a:pt x="3583742" y="117327"/>
                  </a:lnTo>
                  <a:lnTo>
                    <a:pt x="3537978" y="106545"/>
                  </a:lnTo>
                  <a:lnTo>
                    <a:pt x="3491510" y="96282"/>
                  </a:lnTo>
                  <a:lnTo>
                    <a:pt x="3444374" y="86538"/>
                  </a:lnTo>
                  <a:lnTo>
                    <a:pt x="3396603" y="77314"/>
                  </a:lnTo>
                  <a:lnTo>
                    <a:pt x="3348233" y="68608"/>
                  </a:lnTo>
                  <a:lnTo>
                    <a:pt x="3299299" y="60422"/>
                  </a:lnTo>
                  <a:lnTo>
                    <a:pt x="3249835" y="52755"/>
                  </a:lnTo>
                  <a:lnTo>
                    <a:pt x="3199875" y="45608"/>
                  </a:lnTo>
                  <a:lnTo>
                    <a:pt x="3149454" y="38980"/>
                  </a:lnTo>
                  <a:lnTo>
                    <a:pt x="3098607" y="32872"/>
                  </a:lnTo>
                  <a:lnTo>
                    <a:pt x="3047369" y="27284"/>
                  </a:lnTo>
                  <a:lnTo>
                    <a:pt x="2995774" y="22215"/>
                  </a:lnTo>
                  <a:lnTo>
                    <a:pt x="2943857" y="17666"/>
                  </a:lnTo>
                  <a:lnTo>
                    <a:pt x="2891652" y="13637"/>
                  </a:lnTo>
                  <a:lnTo>
                    <a:pt x="2839195" y="10128"/>
                  </a:lnTo>
                  <a:lnTo>
                    <a:pt x="2786519" y="7140"/>
                  </a:lnTo>
                  <a:lnTo>
                    <a:pt x="2733659" y="4671"/>
                  </a:lnTo>
                  <a:lnTo>
                    <a:pt x="2680650" y="2723"/>
                  </a:lnTo>
                  <a:lnTo>
                    <a:pt x="2627527" y="1294"/>
                  </a:lnTo>
                  <a:lnTo>
                    <a:pt x="2574324" y="387"/>
                  </a:lnTo>
                  <a:lnTo>
                    <a:pt x="2521076" y="0"/>
                  </a:lnTo>
                  <a:close/>
                </a:path>
              </a:pathLst>
            </a:custGeom>
            <a:solidFill>
              <a:srgbClr val="CCFFCC"/>
            </a:solidFill>
          </p:spPr>
          <p:txBody>
            <a:bodyPr wrap="square" lIns="0" tIns="0" rIns="0" bIns="0" rtlCol="0"/>
            <a:lstStyle/>
            <a:p>
              <a:endParaRPr/>
            </a:p>
          </p:txBody>
        </p:sp>
        <p:sp>
          <p:nvSpPr>
            <p:cNvPr id="46" name="object 46"/>
            <p:cNvSpPr/>
            <p:nvPr/>
          </p:nvSpPr>
          <p:spPr>
            <a:xfrm>
              <a:off x="4680203" y="4153480"/>
              <a:ext cx="3996944" cy="1338979"/>
            </a:xfrm>
            <a:custGeom>
              <a:avLst/>
              <a:gdLst/>
              <a:ahLst/>
              <a:cxnLst/>
              <a:rect l="l" t="t" r="r" b="b"/>
              <a:pathLst>
                <a:path w="4381500" h="1296035">
                  <a:moveTo>
                    <a:pt x="0" y="53974"/>
                  </a:moveTo>
                  <a:lnTo>
                    <a:pt x="1192911" y="186562"/>
                  </a:lnTo>
                  <a:lnTo>
                    <a:pt x="1234282" y="172868"/>
                  </a:lnTo>
                  <a:lnTo>
                    <a:pt x="1276544" y="159696"/>
                  </a:lnTo>
                  <a:lnTo>
                    <a:pt x="1319662" y="147046"/>
                  </a:lnTo>
                  <a:lnTo>
                    <a:pt x="1363600" y="134919"/>
                  </a:lnTo>
                  <a:lnTo>
                    <a:pt x="1408325" y="123314"/>
                  </a:lnTo>
                  <a:lnTo>
                    <a:pt x="1453801" y="112232"/>
                  </a:lnTo>
                  <a:lnTo>
                    <a:pt x="1499994" y="101671"/>
                  </a:lnTo>
                  <a:lnTo>
                    <a:pt x="1546870" y="91633"/>
                  </a:lnTo>
                  <a:lnTo>
                    <a:pt x="1594393" y="82117"/>
                  </a:lnTo>
                  <a:lnTo>
                    <a:pt x="1642529" y="73122"/>
                  </a:lnTo>
                  <a:lnTo>
                    <a:pt x="1691244" y="64650"/>
                  </a:lnTo>
                  <a:lnTo>
                    <a:pt x="1740502" y="56699"/>
                  </a:lnTo>
                  <a:lnTo>
                    <a:pt x="1790270" y="49270"/>
                  </a:lnTo>
                  <a:lnTo>
                    <a:pt x="1840512" y="42363"/>
                  </a:lnTo>
                  <a:lnTo>
                    <a:pt x="1891194" y="35977"/>
                  </a:lnTo>
                  <a:lnTo>
                    <a:pt x="1942281" y="30113"/>
                  </a:lnTo>
                  <a:lnTo>
                    <a:pt x="1993738" y="24770"/>
                  </a:lnTo>
                  <a:lnTo>
                    <a:pt x="2045532" y="19948"/>
                  </a:lnTo>
                  <a:lnTo>
                    <a:pt x="2097627" y="15647"/>
                  </a:lnTo>
                  <a:lnTo>
                    <a:pt x="2149989" y="11868"/>
                  </a:lnTo>
                  <a:lnTo>
                    <a:pt x="2202582" y="8610"/>
                  </a:lnTo>
                  <a:lnTo>
                    <a:pt x="2255373" y="5873"/>
                  </a:lnTo>
                  <a:lnTo>
                    <a:pt x="2308327" y="3657"/>
                  </a:lnTo>
                  <a:lnTo>
                    <a:pt x="2361409" y="1961"/>
                  </a:lnTo>
                  <a:lnTo>
                    <a:pt x="2414584" y="787"/>
                  </a:lnTo>
                  <a:lnTo>
                    <a:pt x="2467818" y="133"/>
                  </a:lnTo>
                  <a:lnTo>
                    <a:pt x="2521076" y="0"/>
                  </a:lnTo>
                  <a:lnTo>
                    <a:pt x="2574324" y="387"/>
                  </a:lnTo>
                  <a:lnTo>
                    <a:pt x="2627527" y="1294"/>
                  </a:lnTo>
                  <a:lnTo>
                    <a:pt x="2680650" y="2723"/>
                  </a:lnTo>
                  <a:lnTo>
                    <a:pt x="2733659" y="4671"/>
                  </a:lnTo>
                  <a:lnTo>
                    <a:pt x="2786519" y="7140"/>
                  </a:lnTo>
                  <a:lnTo>
                    <a:pt x="2839195" y="10128"/>
                  </a:lnTo>
                  <a:lnTo>
                    <a:pt x="2891652" y="13637"/>
                  </a:lnTo>
                  <a:lnTo>
                    <a:pt x="2943857" y="17666"/>
                  </a:lnTo>
                  <a:lnTo>
                    <a:pt x="2995774" y="22215"/>
                  </a:lnTo>
                  <a:lnTo>
                    <a:pt x="3047369" y="27284"/>
                  </a:lnTo>
                  <a:lnTo>
                    <a:pt x="3098607" y="32872"/>
                  </a:lnTo>
                  <a:lnTo>
                    <a:pt x="3149454" y="38980"/>
                  </a:lnTo>
                  <a:lnTo>
                    <a:pt x="3199875" y="45608"/>
                  </a:lnTo>
                  <a:lnTo>
                    <a:pt x="3249835" y="52755"/>
                  </a:lnTo>
                  <a:lnTo>
                    <a:pt x="3299299" y="60422"/>
                  </a:lnTo>
                  <a:lnTo>
                    <a:pt x="3348233" y="68608"/>
                  </a:lnTo>
                  <a:lnTo>
                    <a:pt x="3396603" y="77314"/>
                  </a:lnTo>
                  <a:lnTo>
                    <a:pt x="3444374" y="86538"/>
                  </a:lnTo>
                  <a:lnTo>
                    <a:pt x="3491510" y="96282"/>
                  </a:lnTo>
                  <a:lnTo>
                    <a:pt x="3537978" y="106545"/>
                  </a:lnTo>
                  <a:lnTo>
                    <a:pt x="3583742" y="117327"/>
                  </a:lnTo>
                  <a:lnTo>
                    <a:pt x="3628769" y="128628"/>
                  </a:lnTo>
                  <a:lnTo>
                    <a:pt x="3673023" y="140447"/>
                  </a:lnTo>
                  <a:lnTo>
                    <a:pt x="3716471" y="152786"/>
                  </a:lnTo>
                  <a:lnTo>
                    <a:pt x="3759076" y="165643"/>
                  </a:lnTo>
                  <a:lnTo>
                    <a:pt x="3800805" y="179018"/>
                  </a:lnTo>
                  <a:lnTo>
                    <a:pt x="3841623" y="192912"/>
                  </a:lnTo>
                  <a:lnTo>
                    <a:pt x="3896054" y="212801"/>
                  </a:lnTo>
                  <a:lnTo>
                    <a:pt x="3947589" y="233271"/>
                  </a:lnTo>
                  <a:lnTo>
                    <a:pt x="3996228" y="254291"/>
                  </a:lnTo>
                  <a:lnTo>
                    <a:pt x="4041971" y="275828"/>
                  </a:lnTo>
                  <a:lnTo>
                    <a:pt x="4084820" y="297852"/>
                  </a:lnTo>
                  <a:lnTo>
                    <a:pt x="4124775" y="320330"/>
                  </a:lnTo>
                  <a:lnTo>
                    <a:pt x="4161836" y="343230"/>
                  </a:lnTo>
                  <a:lnTo>
                    <a:pt x="4196004" y="366521"/>
                  </a:lnTo>
                  <a:lnTo>
                    <a:pt x="4227279" y="390170"/>
                  </a:lnTo>
                  <a:lnTo>
                    <a:pt x="4281156" y="438419"/>
                  </a:lnTo>
                  <a:lnTo>
                    <a:pt x="4323470" y="487722"/>
                  </a:lnTo>
                  <a:lnTo>
                    <a:pt x="4354227" y="537824"/>
                  </a:lnTo>
                  <a:lnTo>
                    <a:pt x="4373431" y="588472"/>
                  </a:lnTo>
                  <a:lnTo>
                    <a:pt x="4381088" y="639410"/>
                  </a:lnTo>
                  <a:lnTo>
                    <a:pt x="4380587" y="664909"/>
                  </a:lnTo>
                  <a:lnTo>
                    <a:pt x="4370931" y="715807"/>
                  </a:lnTo>
                  <a:lnTo>
                    <a:pt x="4349739" y="766360"/>
                  </a:lnTo>
                  <a:lnTo>
                    <a:pt x="4317016" y="816313"/>
                  </a:lnTo>
                  <a:lnTo>
                    <a:pt x="4272768" y="865413"/>
                  </a:lnTo>
                  <a:lnTo>
                    <a:pt x="4216998" y="913405"/>
                  </a:lnTo>
                  <a:lnTo>
                    <a:pt x="4184794" y="936906"/>
                  </a:lnTo>
                  <a:lnTo>
                    <a:pt x="4149712" y="960034"/>
                  </a:lnTo>
                  <a:lnTo>
                    <a:pt x="4111752" y="982759"/>
                  </a:lnTo>
                  <a:lnTo>
                    <a:pt x="4070914" y="1005047"/>
                  </a:lnTo>
                  <a:lnTo>
                    <a:pt x="4027200" y="1026868"/>
                  </a:lnTo>
                  <a:lnTo>
                    <a:pt x="3980610" y="1048189"/>
                  </a:lnTo>
                  <a:lnTo>
                    <a:pt x="3931144" y="1068978"/>
                  </a:lnTo>
                  <a:lnTo>
                    <a:pt x="3878803" y="1089205"/>
                  </a:lnTo>
                  <a:lnTo>
                    <a:pt x="3823588" y="1108836"/>
                  </a:lnTo>
                  <a:lnTo>
                    <a:pt x="3782217" y="1122531"/>
                  </a:lnTo>
                  <a:lnTo>
                    <a:pt x="3739955" y="1135703"/>
                  </a:lnTo>
                  <a:lnTo>
                    <a:pt x="3696837" y="1148353"/>
                  </a:lnTo>
                  <a:lnTo>
                    <a:pt x="3652899" y="1160480"/>
                  </a:lnTo>
                  <a:lnTo>
                    <a:pt x="3608174" y="1172085"/>
                  </a:lnTo>
                  <a:lnTo>
                    <a:pt x="3562698" y="1183167"/>
                  </a:lnTo>
                  <a:lnTo>
                    <a:pt x="3516505" y="1193728"/>
                  </a:lnTo>
                  <a:lnTo>
                    <a:pt x="3469629" y="1203766"/>
                  </a:lnTo>
                  <a:lnTo>
                    <a:pt x="3422106" y="1213283"/>
                  </a:lnTo>
                  <a:lnTo>
                    <a:pt x="3373970" y="1222277"/>
                  </a:lnTo>
                  <a:lnTo>
                    <a:pt x="3325255" y="1230750"/>
                  </a:lnTo>
                  <a:lnTo>
                    <a:pt x="3275997" y="1238701"/>
                  </a:lnTo>
                  <a:lnTo>
                    <a:pt x="3226229" y="1246131"/>
                  </a:lnTo>
                  <a:lnTo>
                    <a:pt x="3175987" y="1253038"/>
                  </a:lnTo>
                  <a:lnTo>
                    <a:pt x="3125305" y="1259425"/>
                  </a:lnTo>
                  <a:lnTo>
                    <a:pt x="3074218" y="1265290"/>
                  </a:lnTo>
                  <a:lnTo>
                    <a:pt x="3022761" y="1270633"/>
                  </a:lnTo>
                  <a:lnTo>
                    <a:pt x="2970967" y="1275456"/>
                  </a:lnTo>
                  <a:lnTo>
                    <a:pt x="2918872" y="1279757"/>
                  </a:lnTo>
                  <a:lnTo>
                    <a:pt x="2866510" y="1283537"/>
                  </a:lnTo>
                  <a:lnTo>
                    <a:pt x="2813917" y="1286796"/>
                  </a:lnTo>
                  <a:lnTo>
                    <a:pt x="2761126" y="1289535"/>
                  </a:lnTo>
                  <a:lnTo>
                    <a:pt x="2708172" y="1291752"/>
                  </a:lnTo>
                  <a:lnTo>
                    <a:pt x="2655090" y="1293449"/>
                  </a:lnTo>
                  <a:lnTo>
                    <a:pt x="2601915" y="1294625"/>
                  </a:lnTo>
                  <a:lnTo>
                    <a:pt x="2548681" y="1295280"/>
                  </a:lnTo>
                  <a:lnTo>
                    <a:pt x="2495423" y="1295415"/>
                  </a:lnTo>
                  <a:lnTo>
                    <a:pt x="2442175" y="1295030"/>
                  </a:lnTo>
                  <a:lnTo>
                    <a:pt x="2388972" y="1294124"/>
                  </a:lnTo>
                  <a:lnTo>
                    <a:pt x="2335849" y="1292698"/>
                  </a:lnTo>
                  <a:lnTo>
                    <a:pt x="2282840" y="1290752"/>
                  </a:lnTo>
                  <a:lnTo>
                    <a:pt x="2229980" y="1288286"/>
                  </a:lnTo>
                  <a:lnTo>
                    <a:pt x="2177304" y="1285299"/>
                  </a:lnTo>
                  <a:lnTo>
                    <a:pt x="2124847" y="1281793"/>
                  </a:lnTo>
                  <a:lnTo>
                    <a:pt x="2072642" y="1277767"/>
                  </a:lnTo>
                  <a:lnTo>
                    <a:pt x="2020725" y="1273222"/>
                  </a:lnTo>
                  <a:lnTo>
                    <a:pt x="1969130" y="1268156"/>
                  </a:lnTo>
                  <a:lnTo>
                    <a:pt x="1917892" y="1262571"/>
                  </a:lnTo>
                  <a:lnTo>
                    <a:pt x="1867045" y="1256467"/>
                  </a:lnTo>
                  <a:lnTo>
                    <a:pt x="1816624" y="1249843"/>
                  </a:lnTo>
                  <a:lnTo>
                    <a:pt x="1766664" y="1242699"/>
                  </a:lnTo>
                  <a:lnTo>
                    <a:pt x="1717200" y="1235037"/>
                  </a:lnTo>
                  <a:lnTo>
                    <a:pt x="1668266" y="1226855"/>
                  </a:lnTo>
                  <a:lnTo>
                    <a:pt x="1619896" y="1218154"/>
                  </a:lnTo>
                  <a:lnTo>
                    <a:pt x="1572125" y="1208934"/>
                  </a:lnTo>
                  <a:lnTo>
                    <a:pt x="1524989" y="1199195"/>
                  </a:lnTo>
                  <a:lnTo>
                    <a:pt x="1478521" y="1188938"/>
                  </a:lnTo>
                  <a:lnTo>
                    <a:pt x="1432757" y="1178161"/>
                  </a:lnTo>
                  <a:lnTo>
                    <a:pt x="1387730" y="1166866"/>
                  </a:lnTo>
                  <a:lnTo>
                    <a:pt x="1343476" y="1155053"/>
                  </a:lnTo>
                  <a:lnTo>
                    <a:pt x="1300028" y="1142720"/>
                  </a:lnTo>
                  <a:lnTo>
                    <a:pt x="1257423" y="1129870"/>
                  </a:lnTo>
                  <a:lnTo>
                    <a:pt x="1215694" y="1116501"/>
                  </a:lnTo>
                  <a:lnTo>
                    <a:pt x="1174877" y="1102613"/>
                  </a:lnTo>
                  <a:lnTo>
                    <a:pt x="1112379" y="1079602"/>
                  </a:lnTo>
                  <a:lnTo>
                    <a:pt x="1053591" y="1055744"/>
                  </a:lnTo>
                  <a:lnTo>
                    <a:pt x="998540" y="1031088"/>
                  </a:lnTo>
                  <a:lnTo>
                    <a:pt x="947255" y="1005688"/>
                  </a:lnTo>
                  <a:lnTo>
                    <a:pt x="899763" y="979593"/>
                  </a:lnTo>
                  <a:lnTo>
                    <a:pt x="856091" y="952855"/>
                  </a:lnTo>
                  <a:lnTo>
                    <a:pt x="816268" y="925525"/>
                  </a:lnTo>
                  <a:lnTo>
                    <a:pt x="780322" y="897653"/>
                  </a:lnTo>
                  <a:lnTo>
                    <a:pt x="748279" y="869292"/>
                  </a:lnTo>
                  <a:lnTo>
                    <a:pt x="720168" y="840492"/>
                  </a:lnTo>
                  <a:lnTo>
                    <a:pt x="675852" y="781778"/>
                  </a:lnTo>
                  <a:lnTo>
                    <a:pt x="647596" y="721921"/>
                  </a:lnTo>
                  <a:lnTo>
                    <a:pt x="635621" y="661329"/>
                  </a:lnTo>
                  <a:lnTo>
                    <a:pt x="635809" y="630885"/>
                  </a:lnTo>
                  <a:lnTo>
                    <a:pt x="648674" y="569957"/>
                  </a:lnTo>
                  <a:lnTo>
                    <a:pt x="678376" y="509315"/>
                  </a:lnTo>
                  <a:lnTo>
                    <a:pt x="725136" y="449368"/>
                  </a:lnTo>
                  <a:lnTo>
                    <a:pt x="754983" y="419783"/>
                  </a:lnTo>
                  <a:lnTo>
                    <a:pt x="789177" y="390524"/>
                  </a:lnTo>
                  <a:lnTo>
                    <a:pt x="0" y="53974"/>
                  </a:lnTo>
                  <a:close/>
                </a:path>
              </a:pathLst>
            </a:custGeom>
            <a:ln w="28956">
              <a:solidFill>
                <a:srgbClr val="008000"/>
              </a:solidFill>
            </a:ln>
          </p:spPr>
          <p:txBody>
            <a:bodyPr wrap="square" lIns="0" tIns="0" rIns="0" bIns="0" rtlCol="0"/>
            <a:lstStyle/>
            <a:p>
              <a:endParaRPr/>
            </a:p>
          </p:txBody>
        </p:sp>
      </p:grpSp>
      <p:sp>
        <p:nvSpPr>
          <p:cNvPr id="47" name="object 47"/>
          <p:cNvSpPr txBox="1"/>
          <p:nvPr/>
        </p:nvSpPr>
        <p:spPr>
          <a:xfrm>
            <a:off x="5640451" y="4252976"/>
            <a:ext cx="2327910" cy="1000760"/>
          </a:xfrm>
          <a:prstGeom prst="rect">
            <a:avLst/>
          </a:prstGeom>
        </p:spPr>
        <p:txBody>
          <a:bodyPr vert="horz" wrap="square" lIns="0" tIns="12065" rIns="0" bIns="0" rtlCol="0">
            <a:spAutoFit/>
          </a:bodyPr>
          <a:lstStyle/>
          <a:p>
            <a:pPr marL="12700" marR="5080" algn="ctr">
              <a:lnSpc>
                <a:spcPct val="100000"/>
              </a:lnSpc>
              <a:spcBef>
                <a:spcPts val="95"/>
              </a:spcBef>
            </a:pPr>
            <a:r>
              <a:rPr sz="1600" spc="-10" dirty="0">
                <a:latin typeface="Arial"/>
                <a:cs typeface="Arial"/>
              </a:rPr>
              <a:t>Супозиторії, </a:t>
            </a:r>
            <a:r>
              <a:rPr sz="1600" spc="-15" dirty="0">
                <a:latin typeface="Arial"/>
                <a:cs typeface="Arial"/>
              </a:rPr>
              <a:t>приготовані </a:t>
            </a:r>
            <a:r>
              <a:rPr sz="1600" spc="-430" dirty="0">
                <a:latin typeface="Arial"/>
                <a:cs typeface="Arial"/>
              </a:rPr>
              <a:t> </a:t>
            </a:r>
            <a:r>
              <a:rPr sz="1600" spc="-10" dirty="0">
                <a:latin typeface="Arial"/>
                <a:cs typeface="Arial"/>
              </a:rPr>
              <a:t>на поліетиленоксидній </a:t>
            </a:r>
            <a:r>
              <a:rPr sz="1600" spc="-5" dirty="0">
                <a:latin typeface="Arial"/>
                <a:cs typeface="Arial"/>
              </a:rPr>
              <a:t> </a:t>
            </a:r>
            <a:r>
              <a:rPr sz="1600" spc="-10" dirty="0">
                <a:latin typeface="Arial"/>
                <a:cs typeface="Arial"/>
              </a:rPr>
              <a:t>основі</a:t>
            </a:r>
            <a:r>
              <a:rPr sz="1600" spc="-5" dirty="0">
                <a:latin typeface="Arial"/>
                <a:cs typeface="Arial"/>
              </a:rPr>
              <a:t> </a:t>
            </a:r>
            <a:r>
              <a:rPr sz="1600" spc="-25" dirty="0">
                <a:latin typeface="Arial"/>
                <a:cs typeface="Arial"/>
              </a:rPr>
              <a:t>методом</a:t>
            </a:r>
            <a:endParaRPr sz="1600" dirty="0">
              <a:latin typeface="Arial"/>
              <a:cs typeface="Arial"/>
            </a:endParaRPr>
          </a:p>
          <a:p>
            <a:pPr marL="635" algn="ctr">
              <a:lnSpc>
                <a:spcPct val="100000"/>
              </a:lnSpc>
            </a:pPr>
            <a:r>
              <a:rPr sz="1600" spc="-10" dirty="0">
                <a:latin typeface="Arial"/>
                <a:cs typeface="Arial"/>
              </a:rPr>
              <a:t>виливання</a:t>
            </a:r>
            <a:endParaRPr sz="1600" dirty="0">
              <a:latin typeface="Arial"/>
              <a:cs typeface="Arial"/>
            </a:endParaRPr>
          </a:p>
        </p:txBody>
      </p:sp>
      <p:sp>
        <p:nvSpPr>
          <p:cNvPr id="49" name="object 49"/>
          <p:cNvSpPr txBox="1"/>
          <p:nvPr/>
        </p:nvSpPr>
        <p:spPr>
          <a:xfrm>
            <a:off x="8756142" y="6266059"/>
            <a:ext cx="321945" cy="306070"/>
          </a:xfrm>
          <a:prstGeom prst="rect">
            <a:avLst/>
          </a:prstGeom>
        </p:spPr>
        <p:txBody>
          <a:bodyPr vert="horz" wrap="square" lIns="0" tIns="13970" rIns="0" bIns="0" rtlCol="0">
            <a:spAutoFit/>
          </a:bodyPr>
          <a:lstStyle/>
          <a:p>
            <a:pPr marL="12700">
              <a:lnSpc>
                <a:spcPct val="100000"/>
              </a:lnSpc>
              <a:spcBef>
                <a:spcPts val="110"/>
              </a:spcBef>
            </a:pPr>
            <a:fld id="{81D60167-4931-47E6-BA6A-407CBD079E47}" type="slidenum">
              <a:rPr sz="1800" dirty="0">
                <a:latin typeface="Century Gothic"/>
                <a:cs typeface="Century Gothic"/>
              </a:rPr>
              <a:t>11</a:t>
            </a:fld>
            <a:endParaRPr sz="1800">
              <a:latin typeface="Century Gothic"/>
              <a:cs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6201"/>
            <a:ext cx="9067800" cy="685800"/>
          </a:xfrm>
        </p:spPr>
        <p:txBody>
          <a:bodyPr>
            <a:normAutofit/>
          </a:bodyPr>
          <a:lstStyle/>
          <a:p>
            <a:pPr algn="just"/>
            <a:r>
              <a:rPr lang="ru-RU" sz="2400" spc="-5" dirty="0"/>
              <a:t>1. </a:t>
            </a:r>
            <a:r>
              <a:rPr lang="ru-RU" sz="1800" b="1" spc="-10" dirty="0" err="1">
                <a:latin typeface="Times New Roman" panose="02020603050405020304" pitchFamily="18" charset="0"/>
                <a:cs typeface="Times New Roman" panose="02020603050405020304" pitchFamily="18" charset="0"/>
              </a:rPr>
              <a:t>Приготування</a:t>
            </a:r>
            <a:r>
              <a:rPr lang="ru-RU" sz="1800" b="1" spc="50" dirty="0">
                <a:latin typeface="Times New Roman" panose="02020603050405020304" pitchFamily="18" charset="0"/>
                <a:cs typeface="Times New Roman" panose="02020603050405020304" pitchFamily="18" charset="0"/>
              </a:rPr>
              <a:t> </a:t>
            </a:r>
            <a:r>
              <a:rPr lang="ru-RU" sz="1800" b="1" spc="-5" dirty="0">
                <a:latin typeface="Times New Roman" panose="02020603050405020304" pitchFamily="18" charset="0"/>
                <a:cs typeface="Times New Roman" panose="02020603050405020304" pitchFamily="18" charset="0"/>
              </a:rPr>
              <a:t>супозиторіїв</a:t>
            </a:r>
            <a:r>
              <a:rPr lang="ru-RU" sz="1800" b="1" spc="20" dirty="0">
                <a:latin typeface="Times New Roman" panose="02020603050405020304" pitchFamily="18" charset="0"/>
                <a:cs typeface="Times New Roman" panose="02020603050405020304" pitchFamily="18" charset="0"/>
              </a:rPr>
              <a:t> </a:t>
            </a:r>
            <a:r>
              <a:rPr lang="ru-RU" sz="1800" b="1" spc="-5" dirty="0">
                <a:latin typeface="Times New Roman" panose="02020603050405020304" pitchFamily="18" charset="0"/>
                <a:cs typeface="Times New Roman" panose="02020603050405020304" pitchFamily="18" charset="0"/>
              </a:rPr>
              <a:t>методом</a:t>
            </a:r>
            <a:r>
              <a:rPr lang="ru-RU" sz="1800" b="1" spc="40" dirty="0">
                <a:latin typeface="Times New Roman" panose="02020603050405020304" pitchFamily="18" charset="0"/>
                <a:cs typeface="Times New Roman" panose="02020603050405020304" pitchFamily="18" charset="0"/>
              </a:rPr>
              <a:t> </a:t>
            </a:r>
            <a:r>
              <a:rPr lang="ru-RU" sz="1800" b="1" spc="-10" dirty="0" err="1">
                <a:latin typeface="Times New Roman" panose="02020603050405020304" pitchFamily="18" charset="0"/>
                <a:cs typeface="Times New Roman" panose="02020603050405020304" pitchFamily="18" charset="0"/>
              </a:rPr>
              <a:t>виливання</a:t>
            </a:r>
            <a:r>
              <a:rPr lang="ru-RU" sz="1800" b="1" spc="-10" dirty="0" smtClean="0">
                <a:latin typeface="Times New Roman" panose="02020603050405020304" pitchFamily="18" charset="0"/>
                <a:cs typeface="Times New Roman" panose="02020603050405020304" pitchFamily="18" charset="0"/>
              </a:rPr>
              <a:t>. </a:t>
            </a:r>
            <a:r>
              <a:rPr lang="uk-UA" sz="1800" b="1" spc="-5" dirty="0">
                <a:latin typeface="Times New Roman" panose="02020603050405020304" pitchFamily="18" charset="0"/>
                <a:cs typeface="Times New Roman" panose="02020603050405020304" pitchFamily="18" charset="0"/>
              </a:rPr>
              <a:t>Коефіцієнтом заміщення </a:t>
            </a:r>
            <a:endParaRPr lang="uk-UA" sz="1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152400" y="533400"/>
            <a:ext cx="8763000" cy="3805108"/>
          </a:xfrm>
        </p:spPr>
        <p:txBody>
          <a:bodyPr>
            <a:noAutofit/>
          </a:bodyPr>
          <a:lstStyle/>
          <a:p>
            <a:pPr algn="just"/>
            <a:r>
              <a:rPr lang="uk-UA" sz="1500" dirty="0"/>
              <a:t>Особливістю виготовлення супозиторіїв методом виливання є те, що при розрахунку основи необхідно враховувати обсяг гнізда форми. Зазвичай його висловлюють побічно - масою супозиторіїв, відлитих в даній формі, у вигляді чистої (без додавання інших речовин) основи. При обчисленнях необхідної кількості основи для отримання супозиторіїв методом виливання слід пам'ятати, що частина цього обсягу займають лікарські компоненти. Таким чином, кількість основи повинно бути відповідно зменшена</a:t>
            </a:r>
            <a:r>
              <a:rPr lang="uk-UA" sz="1500" dirty="0" smtClean="0"/>
              <a:t>.</a:t>
            </a:r>
          </a:p>
          <a:p>
            <a:pPr algn="just"/>
            <a:endParaRPr lang="uk-UA" sz="1500" dirty="0"/>
          </a:p>
          <a:p>
            <a:pPr algn="just"/>
            <a:endParaRPr lang="uk-UA" sz="1500" dirty="0" smtClean="0"/>
          </a:p>
          <a:p>
            <a:pPr algn="just"/>
            <a:endParaRPr lang="uk-UA" sz="1500" dirty="0" smtClean="0"/>
          </a:p>
          <a:p>
            <a:pPr algn="just"/>
            <a:r>
              <a:rPr lang="uk-UA" sz="1500" dirty="0" smtClean="0"/>
              <a:t>Якщо ЛР виписані в кількості більше 5%, то потрібно </a:t>
            </a:r>
            <a:r>
              <a:rPr lang="uk-UA" sz="1500" dirty="0"/>
              <a:t>враховувати відносну щільність основи (жирової - 0,95 </a:t>
            </a:r>
            <a:r>
              <a:rPr lang="uk-UA" sz="1500" dirty="0" smtClean="0"/>
              <a:t>г/см</a:t>
            </a:r>
            <a:r>
              <a:rPr lang="uk-UA" sz="1500" cap="none" dirty="0" smtClean="0"/>
              <a:t>3</a:t>
            </a:r>
            <a:r>
              <a:rPr lang="uk-UA" sz="1500" dirty="0" smtClean="0"/>
              <a:t>, </a:t>
            </a:r>
            <a:r>
              <a:rPr lang="uk-UA" sz="1500" dirty="0" err="1"/>
              <a:t>Желатіногліцеріновой</a:t>
            </a:r>
            <a:r>
              <a:rPr lang="uk-UA" sz="1500" dirty="0"/>
              <a:t> - 1,15 </a:t>
            </a:r>
            <a:r>
              <a:rPr lang="uk-UA" sz="1500" dirty="0" smtClean="0"/>
              <a:t>г/см3) </a:t>
            </a:r>
            <a:r>
              <a:rPr lang="uk-UA" sz="1500" dirty="0"/>
              <a:t>І </a:t>
            </a:r>
            <a:r>
              <a:rPr lang="uk-UA" sz="1500" b="1" dirty="0"/>
              <a:t>коефіцієнт заміщення </a:t>
            </a:r>
            <a:r>
              <a:rPr lang="uk-UA" sz="1500" dirty="0"/>
              <a:t>(</a:t>
            </a:r>
            <a:r>
              <a:rPr lang="uk-UA" sz="1500" dirty="0" err="1"/>
              <a:t>Еж</a:t>
            </a:r>
            <a:r>
              <a:rPr lang="uk-UA" sz="1500" dirty="0"/>
              <a:t>), який показує кількість лікарської речовини, що займає той ж обсяг, що і 1,0 г жирової основи з відносною щільністю 0,95 </a:t>
            </a:r>
            <a:r>
              <a:rPr lang="uk-UA" sz="1500" dirty="0" smtClean="0"/>
              <a:t>г/см3. </a:t>
            </a:r>
          </a:p>
          <a:p>
            <a:pPr algn="just"/>
            <a:r>
              <a:rPr lang="uk-UA" sz="1600" dirty="0" smtClean="0"/>
              <a:t>На </a:t>
            </a:r>
            <a:r>
              <a:rPr lang="uk-UA" sz="1600" dirty="0"/>
              <a:t>практиці при розрахунку зручніше використовувати так званий </a:t>
            </a:r>
            <a:r>
              <a:rPr lang="uk-UA" sz="1600" b="1" dirty="0"/>
              <a:t>зворотний коефіцієнт заміщення</a:t>
            </a:r>
            <a:r>
              <a:rPr lang="uk-UA" sz="1600" dirty="0"/>
              <a:t> (</a:t>
            </a:r>
            <a:r>
              <a:rPr lang="uk-UA" sz="1600" dirty="0" smtClean="0"/>
              <a:t>1/</a:t>
            </a:r>
            <a:r>
              <a:rPr lang="uk-UA" sz="1600" dirty="0" err="1" smtClean="0"/>
              <a:t>Еж</a:t>
            </a:r>
            <a:r>
              <a:rPr lang="uk-UA" sz="1600" dirty="0"/>
              <a:t>), який показує кількість жирової основи, яке займає такий же обсяг, як і 1,0 лікарської речовини. </a:t>
            </a:r>
            <a:endParaRPr lang="uk-UA" sz="1600" dirty="0" smtClean="0"/>
          </a:p>
          <a:p>
            <a:pPr algn="just"/>
            <a:r>
              <a:rPr lang="uk-UA" sz="1600" dirty="0" smtClean="0"/>
              <a:t>Коефіцієнти </a:t>
            </a:r>
            <a:r>
              <a:rPr lang="uk-UA" sz="1600" dirty="0"/>
              <a:t>заміщення деяких лікарських речовин наведені в </a:t>
            </a:r>
            <a:r>
              <a:rPr lang="uk-UA" sz="1600" dirty="0" smtClean="0"/>
              <a:t>таблиці. </a:t>
            </a:r>
            <a:endParaRPr lang="uk-UA" sz="16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950" y="2438401"/>
            <a:ext cx="6058250" cy="1371600"/>
          </a:xfrm>
          <a:prstGeom prst="rect">
            <a:avLst/>
          </a:prstGeom>
        </p:spPr>
      </p:pic>
    </p:spTree>
    <p:extLst>
      <p:ext uri="{BB962C8B-B14F-4D97-AF65-F5344CB8AC3E}">
        <p14:creationId xmlns:p14="http://schemas.microsoft.com/office/powerpoint/2010/main" val="1593849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8601" y="1801825"/>
            <a:ext cx="8610600" cy="5006499"/>
          </a:xfrm>
          <a:prstGeom prst="rect">
            <a:avLst/>
          </a:prstGeom>
        </p:spPr>
        <p:txBody>
          <a:bodyPr vert="horz" wrap="square" lIns="0" tIns="12700" rIns="0" bIns="0" rtlCol="0">
            <a:spAutoFit/>
          </a:bodyPr>
          <a:lstStyle/>
          <a:p>
            <a:pPr marL="12700" marR="135255">
              <a:lnSpc>
                <a:spcPct val="100000"/>
              </a:lnSpc>
              <a:spcBef>
                <a:spcPts val="100"/>
              </a:spcBef>
            </a:pPr>
            <a:r>
              <a:rPr sz="1800" b="1" spc="-5" dirty="0">
                <a:latin typeface="Century Gothic"/>
                <a:cs typeface="Century Gothic"/>
              </a:rPr>
              <a:t>Коефіцієнтом заміщення </a:t>
            </a:r>
            <a:r>
              <a:rPr sz="1800" b="1" dirty="0">
                <a:latin typeface="Century Gothic"/>
                <a:cs typeface="Century Gothic"/>
              </a:rPr>
              <a:t>(Еж) </a:t>
            </a:r>
            <a:r>
              <a:rPr sz="1800" spc="-10" dirty="0">
                <a:latin typeface="Century Gothic"/>
                <a:cs typeface="Century Gothic"/>
              </a:rPr>
              <a:t>називають </a:t>
            </a:r>
            <a:r>
              <a:rPr sz="1800" dirty="0">
                <a:latin typeface="Century Gothic"/>
                <a:cs typeface="Century Gothic"/>
              </a:rPr>
              <a:t>кількість </a:t>
            </a:r>
            <a:r>
              <a:rPr sz="1800" spc="-5" dirty="0">
                <a:latin typeface="Century Gothic"/>
                <a:cs typeface="Century Gothic"/>
              </a:rPr>
              <a:t>ЛР,</a:t>
            </a:r>
            <a:r>
              <a:rPr sz="1800" dirty="0">
                <a:latin typeface="Century Gothic"/>
                <a:cs typeface="Century Gothic"/>
              </a:rPr>
              <a:t> яка </a:t>
            </a:r>
            <a:r>
              <a:rPr sz="1800" spc="5" dirty="0">
                <a:latin typeface="Century Gothic"/>
                <a:cs typeface="Century Gothic"/>
              </a:rPr>
              <a:t> </a:t>
            </a:r>
            <a:r>
              <a:rPr sz="1800" dirty="0">
                <a:latin typeface="Century Gothic"/>
                <a:cs typeface="Century Gothic"/>
              </a:rPr>
              <a:t>заміщає одну </a:t>
            </a:r>
            <a:r>
              <a:rPr sz="1800" spc="-5" dirty="0">
                <a:latin typeface="Century Gothic"/>
                <a:cs typeface="Century Gothic"/>
              </a:rPr>
              <a:t>вагову частину жирової основи </a:t>
            </a:r>
            <a:r>
              <a:rPr sz="1800" dirty="0">
                <a:latin typeface="Century Gothic"/>
                <a:cs typeface="Century Gothic"/>
              </a:rPr>
              <a:t>з </a:t>
            </a:r>
            <a:r>
              <a:rPr sz="1800" spc="-5" dirty="0">
                <a:latin typeface="Century Gothic"/>
                <a:cs typeface="Century Gothic"/>
              </a:rPr>
              <a:t>питомою вагою </a:t>
            </a:r>
            <a:r>
              <a:rPr sz="1800" spc="-484" dirty="0">
                <a:latin typeface="Century Gothic"/>
                <a:cs typeface="Century Gothic"/>
              </a:rPr>
              <a:t> </a:t>
            </a:r>
            <a:r>
              <a:rPr sz="1800" spc="-10" dirty="0">
                <a:latin typeface="Century Gothic"/>
                <a:cs typeface="Century Gothic"/>
              </a:rPr>
              <a:t>0,95.</a:t>
            </a:r>
            <a:r>
              <a:rPr sz="1800" spc="25" dirty="0">
                <a:latin typeface="Century Gothic"/>
                <a:cs typeface="Century Gothic"/>
              </a:rPr>
              <a:t> </a:t>
            </a:r>
            <a:r>
              <a:rPr sz="1800" spc="-5" dirty="0">
                <a:latin typeface="Century Gothic"/>
                <a:cs typeface="Century Gothic"/>
              </a:rPr>
              <a:t>Тобто</a:t>
            </a:r>
            <a:r>
              <a:rPr sz="1800" spc="-10" dirty="0">
                <a:latin typeface="Century Gothic"/>
                <a:cs typeface="Century Gothic"/>
              </a:rPr>
              <a:t> </a:t>
            </a:r>
            <a:r>
              <a:rPr sz="1800" spc="-5" dirty="0">
                <a:latin typeface="Century Gothic"/>
                <a:cs typeface="Century Gothic"/>
              </a:rPr>
              <a:t>дана</a:t>
            </a:r>
            <a:r>
              <a:rPr sz="1800" spc="-10" dirty="0">
                <a:latin typeface="Century Gothic"/>
                <a:cs typeface="Century Gothic"/>
              </a:rPr>
              <a:t> </a:t>
            </a:r>
            <a:r>
              <a:rPr sz="1800" dirty="0">
                <a:latin typeface="Century Gothic"/>
                <a:cs typeface="Century Gothic"/>
              </a:rPr>
              <a:t>кількість</a:t>
            </a:r>
            <a:r>
              <a:rPr sz="1800" spc="-35" dirty="0">
                <a:latin typeface="Century Gothic"/>
                <a:cs typeface="Century Gothic"/>
              </a:rPr>
              <a:t> </a:t>
            </a:r>
            <a:r>
              <a:rPr sz="1800" spc="-5" dirty="0">
                <a:latin typeface="Century Gothic"/>
                <a:cs typeface="Century Gothic"/>
              </a:rPr>
              <a:t>ЛР</a:t>
            </a:r>
            <a:r>
              <a:rPr sz="1800" spc="-10" dirty="0">
                <a:latin typeface="Century Gothic"/>
                <a:cs typeface="Century Gothic"/>
              </a:rPr>
              <a:t> </a:t>
            </a:r>
            <a:r>
              <a:rPr sz="1800" spc="-5" dirty="0">
                <a:latin typeface="Century Gothic"/>
                <a:cs typeface="Century Gothic"/>
              </a:rPr>
              <a:t>займає</a:t>
            </a:r>
            <a:r>
              <a:rPr sz="1800" spc="10" dirty="0">
                <a:latin typeface="Century Gothic"/>
                <a:cs typeface="Century Gothic"/>
              </a:rPr>
              <a:t> </a:t>
            </a:r>
            <a:r>
              <a:rPr sz="1800" spc="-5" dirty="0">
                <a:latin typeface="Century Gothic"/>
                <a:cs typeface="Century Gothic"/>
              </a:rPr>
              <a:t>такий</a:t>
            </a:r>
            <a:r>
              <a:rPr sz="1800" spc="15" dirty="0">
                <a:latin typeface="Century Gothic"/>
                <a:cs typeface="Century Gothic"/>
              </a:rPr>
              <a:t> </a:t>
            </a:r>
            <a:r>
              <a:rPr sz="1800" spc="-5" dirty="0">
                <a:latin typeface="Century Gothic"/>
                <a:cs typeface="Century Gothic"/>
              </a:rPr>
              <a:t>же</a:t>
            </a:r>
            <a:r>
              <a:rPr sz="1800" spc="5" dirty="0">
                <a:latin typeface="Century Gothic"/>
                <a:cs typeface="Century Gothic"/>
              </a:rPr>
              <a:t> </a:t>
            </a:r>
            <a:r>
              <a:rPr sz="1800" spc="-5" dirty="0">
                <a:latin typeface="Century Gothic"/>
                <a:cs typeface="Century Gothic"/>
              </a:rPr>
              <a:t>обсяг, </a:t>
            </a:r>
            <a:r>
              <a:rPr sz="1800" dirty="0">
                <a:latin typeface="Century Gothic"/>
                <a:cs typeface="Century Gothic"/>
              </a:rPr>
              <a:t>як</a:t>
            </a:r>
            <a:r>
              <a:rPr sz="1800" spc="-15" dirty="0">
                <a:latin typeface="Century Gothic"/>
                <a:cs typeface="Century Gothic"/>
              </a:rPr>
              <a:t> </a:t>
            </a:r>
            <a:r>
              <a:rPr sz="1800" dirty="0">
                <a:latin typeface="Century Gothic"/>
                <a:cs typeface="Century Gothic"/>
              </a:rPr>
              <a:t>і одна </a:t>
            </a:r>
            <a:r>
              <a:rPr sz="1800" spc="5" dirty="0">
                <a:latin typeface="Century Gothic"/>
                <a:cs typeface="Century Gothic"/>
              </a:rPr>
              <a:t> </a:t>
            </a:r>
            <a:r>
              <a:rPr sz="1800" spc="-5" dirty="0">
                <a:latin typeface="Century Gothic"/>
                <a:cs typeface="Century Gothic"/>
              </a:rPr>
              <a:t>вагова</a:t>
            </a:r>
            <a:r>
              <a:rPr sz="1800" spc="-15" dirty="0">
                <a:latin typeface="Century Gothic"/>
                <a:cs typeface="Century Gothic"/>
              </a:rPr>
              <a:t> </a:t>
            </a:r>
            <a:r>
              <a:rPr sz="1800" spc="-5" dirty="0">
                <a:latin typeface="Century Gothic"/>
                <a:cs typeface="Century Gothic"/>
              </a:rPr>
              <a:t>частина</a:t>
            </a:r>
            <a:r>
              <a:rPr sz="1800" spc="10" dirty="0">
                <a:latin typeface="Century Gothic"/>
                <a:cs typeface="Century Gothic"/>
              </a:rPr>
              <a:t> </a:t>
            </a:r>
            <a:r>
              <a:rPr sz="1800" spc="-5" dirty="0">
                <a:latin typeface="Century Gothic"/>
                <a:cs typeface="Century Gothic"/>
              </a:rPr>
              <a:t>жирової</a:t>
            </a:r>
            <a:r>
              <a:rPr sz="1800" dirty="0">
                <a:latin typeface="Century Gothic"/>
                <a:cs typeface="Century Gothic"/>
              </a:rPr>
              <a:t> </a:t>
            </a:r>
            <a:r>
              <a:rPr sz="1800" spc="-5" dirty="0" err="1">
                <a:latin typeface="Century Gothic"/>
                <a:cs typeface="Century Gothic"/>
              </a:rPr>
              <a:t>основи</a:t>
            </a:r>
            <a:r>
              <a:rPr sz="1800" spc="-5" dirty="0" smtClean="0">
                <a:latin typeface="Century Gothic"/>
                <a:cs typeface="Century Gothic"/>
              </a:rPr>
              <a:t>.</a:t>
            </a:r>
            <a:endParaRPr lang="uk-UA" sz="1800" spc="-5" dirty="0" smtClean="0">
              <a:latin typeface="Century Gothic"/>
              <a:cs typeface="Century Gothic"/>
            </a:endParaRPr>
          </a:p>
          <a:p>
            <a:pPr marL="12700" marR="135255">
              <a:lnSpc>
                <a:spcPct val="100000"/>
              </a:lnSpc>
              <a:spcBef>
                <a:spcPts val="100"/>
              </a:spcBef>
            </a:pPr>
            <a:endParaRPr lang="uk-UA" sz="1800" dirty="0" smtClean="0">
              <a:latin typeface="Century Gothic"/>
              <a:cs typeface="Century Gothic"/>
            </a:endParaRPr>
          </a:p>
          <a:p>
            <a:pPr marL="12700" marR="135255">
              <a:lnSpc>
                <a:spcPct val="100000"/>
              </a:lnSpc>
              <a:spcBef>
                <a:spcPts val="100"/>
              </a:spcBef>
            </a:pPr>
            <a:endParaRPr lang="uk-UA" dirty="0" smtClean="0">
              <a:latin typeface="Century Gothic"/>
              <a:cs typeface="Century Gothic"/>
            </a:endParaRPr>
          </a:p>
          <a:p>
            <a:pPr marL="12700" marR="135255">
              <a:lnSpc>
                <a:spcPct val="100000"/>
              </a:lnSpc>
              <a:spcBef>
                <a:spcPts val="100"/>
              </a:spcBef>
            </a:pPr>
            <a:endParaRPr sz="1800" dirty="0">
              <a:latin typeface="Century Gothic"/>
              <a:cs typeface="Century Gothic"/>
            </a:endParaRPr>
          </a:p>
          <a:p>
            <a:pPr marL="12700" marR="5080">
              <a:lnSpc>
                <a:spcPct val="100000"/>
              </a:lnSpc>
              <a:spcBef>
                <a:spcPts val="5"/>
              </a:spcBef>
            </a:pPr>
            <a:r>
              <a:rPr sz="1800" b="1" spc="-5" dirty="0">
                <a:latin typeface="Century Gothic"/>
                <a:cs typeface="Century Gothic"/>
              </a:rPr>
              <a:t>Зворотним коефіцієнтом заміщення </a:t>
            </a:r>
            <a:r>
              <a:rPr sz="1800" b="1" dirty="0">
                <a:latin typeface="Century Gothic"/>
                <a:cs typeface="Century Gothic"/>
              </a:rPr>
              <a:t>(1 / </a:t>
            </a:r>
            <a:r>
              <a:rPr sz="1800" b="1" spc="-5" dirty="0">
                <a:latin typeface="Century Gothic"/>
                <a:cs typeface="Century Gothic"/>
              </a:rPr>
              <a:t>Еж) </a:t>
            </a:r>
            <a:r>
              <a:rPr sz="1800" spc="-10" dirty="0">
                <a:latin typeface="Century Gothic"/>
                <a:cs typeface="Century Gothic"/>
              </a:rPr>
              <a:t>називають </a:t>
            </a:r>
            <a:r>
              <a:rPr sz="1800" dirty="0">
                <a:latin typeface="Century Gothic"/>
                <a:cs typeface="Century Gothic"/>
              </a:rPr>
              <a:t>кількість </a:t>
            </a:r>
            <a:r>
              <a:rPr sz="1800" spc="5" dirty="0">
                <a:latin typeface="Century Gothic"/>
                <a:cs typeface="Century Gothic"/>
              </a:rPr>
              <a:t> </a:t>
            </a:r>
            <a:r>
              <a:rPr sz="1800" spc="-5" dirty="0">
                <a:latin typeface="Century Gothic"/>
                <a:cs typeface="Century Gothic"/>
              </a:rPr>
              <a:t>жирової основи, </a:t>
            </a:r>
            <a:r>
              <a:rPr sz="1800" dirty="0">
                <a:latin typeface="Century Gothic"/>
                <a:cs typeface="Century Gothic"/>
              </a:rPr>
              <a:t>яке заміщає одну </a:t>
            </a:r>
            <a:r>
              <a:rPr sz="1800" spc="-5" dirty="0">
                <a:latin typeface="Century Gothic"/>
                <a:cs typeface="Century Gothic"/>
              </a:rPr>
              <a:t>вагову частину ЛР. </a:t>
            </a:r>
            <a:r>
              <a:rPr sz="1800" spc="-10" dirty="0">
                <a:latin typeface="Century Gothic"/>
                <a:cs typeface="Century Gothic"/>
              </a:rPr>
              <a:t>Тобто </a:t>
            </a:r>
            <a:r>
              <a:rPr sz="1800" spc="-5" dirty="0">
                <a:latin typeface="Century Gothic"/>
                <a:cs typeface="Century Gothic"/>
              </a:rPr>
              <a:t> </a:t>
            </a:r>
            <a:r>
              <a:rPr sz="1800" dirty="0">
                <a:latin typeface="Century Gothic"/>
                <a:cs typeface="Century Gothic"/>
              </a:rPr>
              <a:t>кількість </a:t>
            </a:r>
            <a:r>
              <a:rPr sz="1800" spc="-5" dirty="0">
                <a:latin typeface="Century Gothic"/>
                <a:cs typeface="Century Gothic"/>
              </a:rPr>
              <a:t>жирової </a:t>
            </a:r>
            <a:r>
              <a:rPr sz="1800" dirty="0">
                <a:latin typeface="Century Gothic"/>
                <a:cs typeface="Century Gothic"/>
              </a:rPr>
              <a:t>основи </a:t>
            </a:r>
            <a:r>
              <a:rPr sz="1800" spc="-5" dirty="0">
                <a:latin typeface="Century Gothic"/>
                <a:cs typeface="Century Gothic"/>
              </a:rPr>
              <a:t>еквівалентно за обсягом </a:t>
            </a:r>
            <a:r>
              <a:rPr sz="1800" spc="-10" dirty="0">
                <a:latin typeface="Century Gothic"/>
                <a:cs typeface="Century Gothic"/>
              </a:rPr>
              <a:t>1,0 </a:t>
            </a:r>
            <a:r>
              <a:rPr sz="1800" dirty="0">
                <a:latin typeface="Century Gothic"/>
                <a:cs typeface="Century Gothic"/>
              </a:rPr>
              <a:t>г </a:t>
            </a:r>
            <a:r>
              <a:rPr sz="1800" spc="-5" dirty="0">
                <a:latin typeface="Century Gothic"/>
                <a:cs typeface="Century Gothic"/>
              </a:rPr>
              <a:t>лікарської </a:t>
            </a:r>
            <a:r>
              <a:rPr sz="1800" spc="-484" dirty="0">
                <a:latin typeface="Century Gothic"/>
                <a:cs typeface="Century Gothic"/>
              </a:rPr>
              <a:t> </a:t>
            </a:r>
            <a:r>
              <a:rPr sz="1800" spc="-5" dirty="0">
                <a:latin typeface="Century Gothic"/>
                <a:cs typeface="Century Gothic"/>
              </a:rPr>
              <a:t>речовини.</a:t>
            </a:r>
            <a:endParaRPr sz="1800" dirty="0">
              <a:latin typeface="Century Gothic"/>
              <a:cs typeface="Century Gothic"/>
            </a:endParaRPr>
          </a:p>
          <a:p>
            <a:pPr>
              <a:lnSpc>
                <a:spcPct val="100000"/>
              </a:lnSpc>
              <a:spcBef>
                <a:spcPts val="15"/>
              </a:spcBef>
            </a:pPr>
            <a:endParaRPr lang="uk-UA" sz="1750" dirty="0" smtClean="0">
              <a:latin typeface="Century Gothic"/>
              <a:cs typeface="Century Gothic"/>
            </a:endParaRPr>
          </a:p>
          <a:p>
            <a:pPr>
              <a:lnSpc>
                <a:spcPct val="100000"/>
              </a:lnSpc>
              <a:spcBef>
                <a:spcPts val="15"/>
              </a:spcBef>
            </a:pPr>
            <a:endParaRPr lang="uk-UA" sz="1750" dirty="0">
              <a:latin typeface="Century Gothic"/>
              <a:cs typeface="Century Gothic"/>
            </a:endParaRPr>
          </a:p>
          <a:p>
            <a:pPr>
              <a:lnSpc>
                <a:spcPct val="100000"/>
              </a:lnSpc>
              <a:spcBef>
                <a:spcPts val="15"/>
              </a:spcBef>
            </a:pPr>
            <a:endParaRPr lang="uk-UA" sz="1750" dirty="0" smtClean="0">
              <a:latin typeface="Century Gothic"/>
              <a:cs typeface="Century Gothic"/>
            </a:endParaRPr>
          </a:p>
          <a:p>
            <a:pPr>
              <a:lnSpc>
                <a:spcPct val="100000"/>
              </a:lnSpc>
              <a:spcBef>
                <a:spcPts val="15"/>
              </a:spcBef>
            </a:pPr>
            <a:endParaRPr sz="1750" dirty="0">
              <a:latin typeface="Century Gothic"/>
              <a:cs typeface="Century Gothic"/>
            </a:endParaRPr>
          </a:p>
          <a:p>
            <a:pPr marL="12700" marR="34925">
              <a:lnSpc>
                <a:spcPct val="100000"/>
              </a:lnSpc>
            </a:pPr>
            <a:r>
              <a:rPr sz="1800" dirty="0">
                <a:latin typeface="Century Gothic"/>
                <a:cs typeface="Century Gothic"/>
              </a:rPr>
              <a:t>Гідрофільні </a:t>
            </a:r>
            <a:r>
              <a:rPr sz="1800" spc="-5" dirty="0">
                <a:latin typeface="Century Gothic"/>
                <a:cs typeface="Century Gothic"/>
              </a:rPr>
              <a:t>основи, </a:t>
            </a:r>
            <a:r>
              <a:rPr sz="1800" dirty="0">
                <a:latin typeface="Century Gothic"/>
                <a:cs typeface="Century Gothic"/>
              </a:rPr>
              <a:t>в порівнянні з </a:t>
            </a:r>
            <a:r>
              <a:rPr sz="1800" spc="-10" dirty="0">
                <a:latin typeface="Century Gothic"/>
                <a:cs typeface="Century Gothic"/>
              </a:rPr>
              <a:t>жировими, </a:t>
            </a:r>
            <a:r>
              <a:rPr sz="1800" spc="-5" dirty="0">
                <a:latin typeface="Century Gothic"/>
                <a:cs typeface="Century Gothic"/>
              </a:rPr>
              <a:t>мають </a:t>
            </a:r>
            <a:r>
              <a:rPr sz="1800" dirty="0">
                <a:latin typeface="Century Gothic"/>
                <a:cs typeface="Century Gothic"/>
              </a:rPr>
              <a:t>більш </a:t>
            </a:r>
            <a:r>
              <a:rPr sz="1800" spc="5" dirty="0">
                <a:latin typeface="Century Gothic"/>
                <a:cs typeface="Century Gothic"/>
              </a:rPr>
              <a:t> </a:t>
            </a:r>
            <a:r>
              <a:rPr sz="1800" spc="-5" dirty="0">
                <a:latin typeface="Century Gothic"/>
                <a:cs typeface="Century Gothic"/>
              </a:rPr>
              <a:t>високу </a:t>
            </a:r>
            <a:r>
              <a:rPr sz="1800" dirty="0">
                <a:latin typeface="Century Gothic"/>
                <a:cs typeface="Century Gothic"/>
              </a:rPr>
              <a:t>щільність </a:t>
            </a:r>
            <a:r>
              <a:rPr sz="1800" spc="-10" dirty="0">
                <a:latin typeface="Century Gothic"/>
                <a:cs typeface="Century Gothic"/>
              </a:rPr>
              <a:t>(1,15), </a:t>
            </a:r>
            <a:r>
              <a:rPr sz="1800" spc="-5" dirty="0">
                <a:latin typeface="Century Gothic"/>
                <a:cs typeface="Century Gothic"/>
              </a:rPr>
              <a:t>тому при </a:t>
            </a:r>
            <a:r>
              <a:rPr sz="1800" dirty="0">
                <a:latin typeface="Century Gothic"/>
                <a:cs typeface="Century Gothic"/>
              </a:rPr>
              <a:t>однаковій масі </a:t>
            </a:r>
            <a:r>
              <a:rPr sz="1800" spc="-5" dirty="0">
                <a:latin typeface="Century Gothic"/>
                <a:cs typeface="Century Gothic"/>
              </a:rPr>
              <a:t>займають </a:t>
            </a:r>
            <a:r>
              <a:rPr sz="1800" dirty="0">
                <a:latin typeface="Century Gothic"/>
                <a:cs typeface="Century Gothic"/>
              </a:rPr>
              <a:t> </a:t>
            </a:r>
            <a:r>
              <a:rPr sz="1800" spc="-5" dirty="0">
                <a:latin typeface="Century Gothic"/>
                <a:cs typeface="Century Gothic"/>
              </a:rPr>
              <a:t>менший</a:t>
            </a:r>
            <a:r>
              <a:rPr sz="1800" spc="15" dirty="0">
                <a:latin typeface="Century Gothic"/>
                <a:cs typeface="Century Gothic"/>
              </a:rPr>
              <a:t> </a:t>
            </a:r>
            <a:r>
              <a:rPr sz="1800" spc="-5" dirty="0">
                <a:latin typeface="Century Gothic"/>
                <a:cs typeface="Century Gothic"/>
              </a:rPr>
              <a:t>об'єм.</a:t>
            </a:r>
            <a:r>
              <a:rPr sz="1800" spc="-15" dirty="0">
                <a:latin typeface="Century Gothic"/>
                <a:cs typeface="Century Gothic"/>
              </a:rPr>
              <a:t> </a:t>
            </a:r>
            <a:r>
              <a:rPr sz="1800" spc="-5" dirty="0">
                <a:latin typeface="Century Gothic"/>
                <a:cs typeface="Century Gothic"/>
              </a:rPr>
              <a:t>Тому,</a:t>
            </a:r>
            <a:r>
              <a:rPr sz="1800" spc="5" dirty="0">
                <a:latin typeface="Century Gothic"/>
                <a:cs typeface="Century Gothic"/>
              </a:rPr>
              <a:t> </a:t>
            </a:r>
            <a:r>
              <a:rPr sz="1800" spc="-5" dirty="0">
                <a:latin typeface="Century Gothic"/>
                <a:cs typeface="Century Gothic"/>
              </a:rPr>
              <a:t>при проведенні</a:t>
            </a:r>
            <a:r>
              <a:rPr sz="1800" spc="5" dirty="0">
                <a:latin typeface="Century Gothic"/>
                <a:cs typeface="Century Gothic"/>
              </a:rPr>
              <a:t> </a:t>
            </a:r>
            <a:r>
              <a:rPr sz="1800" spc="-5" dirty="0">
                <a:latin typeface="Century Gothic"/>
                <a:cs typeface="Century Gothic"/>
              </a:rPr>
              <a:t>розрахунків</a:t>
            </a:r>
            <a:r>
              <a:rPr sz="1800" spc="-25" dirty="0">
                <a:latin typeface="Century Gothic"/>
                <a:cs typeface="Century Gothic"/>
              </a:rPr>
              <a:t> </a:t>
            </a:r>
            <a:r>
              <a:rPr sz="1800" dirty="0">
                <a:latin typeface="Century Gothic"/>
                <a:cs typeface="Century Gothic"/>
              </a:rPr>
              <a:t>для </a:t>
            </a:r>
            <a:r>
              <a:rPr sz="1800" spc="5" dirty="0">
                <a:latin typeface="Century Gothic"/>
                <a:cs typeface="Century Gothic"/>
              </a:rPr>
              <a:t> </a:t>
            </a:r>
            <a:r>
              <a:rPr sz="1800" spc="-5" dirty="0">
                <a:latin typeface="Century Gothic"/>
                <a:cs typeface="Century Gothic"/>
              </a:rPr>
              <a:t>приготування супозиторіїв на </a:t>
            </a:r>
            <a:r>
              <a:rPr sz="1800" dirty="0">
                <a:latin typeface="Century Gothic"/>
                <a:cs typeface="Century Gothic"/>
              </a:rPr>
              <a:t>гідрофільних </a:t>
            </a:r>
            <a:r>
              <a:rPr sz="1800" spc="-5" dirty="0">
                <a:latin typeface="Century Gothic"/>
                <a:cs typeface="Century Gothic"/>
              </a:rPr>
              <a:t>основах </a:t>
            </a:r>
            <a:r>
              <a:rPr sz="1800" b="1" spc="-5" dirty="0">
                <a:latin typeface="Century Gothic"/>
                <a:cs typeface="Century Gothic"/>
              </a:rPr>
              <a:t>необхідно </a:t>
            </a:r>
            <a:r>
              <a:rPr sz="1800" b="1" dirty="0">
                <a:latin typeface="Century Gothic"/>
                <a:cs typeface="Century Gothic"/>
              </a:rPr>
              <a:t> </a:t>
            </a:r>
            <a:r>
              <a:rPr sz="1800" b="1" spc="-10" dirty="0">
                <a:latin typeface="Century Gothic"/>
                <a:cs typeface="Century Gothic"/>
              </a:rPr>
              <a:t>враховувати </a:t>
            </a:r>
            <a:r>
              <a:rPr sz="1800" b="1" spc="-5" dirty="0">
                <a:latin typeface="Century Gothic"/>
                <a:cs typeface="Century Gothic"/>
              </a:rPr>
              <a:t>коефіцієнт переходу </a:t>
            </a:r>
            <a:r>
              <a:rPr sz="1800" b="1" dirty="0">
                <a:latin typeface="Century Gothic"/>
                <a:cs typeface="Century Gothic"/>
              </a:rPr>
              <a:t>(1,21) </a:t>
            </a:r>
            <a:r>
              <a:rPr sz="1800" b="1" spc="-5" dirty="0">
                <a:latin typeface="Century Gothic"/>
                <a:cs typeface="Century Gothic"/>
              </a:rPr>
              <a:t>від жирової основи </a:t>
            </a:r>
            <a:r>
              <a:rPr sz="1800" b="1" dirty="0">
                <a:latin typeface="Century Gothic"/>
                <a:cs typeface="Century Gothic"/>
              </a:rPr>
              <a:t>до </a:t>
            </a:r>
            <a:r>
              <a:rPr sz="1800" b="1" spc="-490" dirty="0">
                <a:latin typeface="Century Gothic"/>
                <a:cs typeface="Century Gothic"/>
              </a:rPr>
              <a:t> </a:t>
            </a:r>
            <a:r>
              <a:rPr sz="1800" b="1" spc="-5" dirty="0">
                <a:latin typeface="Century Gothic"/>
                <a:cs typeface="Century Gothic"/>
              </a:rPr>
              <a:t>гідрофільної!</a:t>
            </a:r>
            <a:endParaRPr sz="1800" dirty="0">
              <a:latin typeface="Century Gothic"/>
              <a:cs typeface="Century Gothic"/>
            </a:endParaRPr>
          </a:p>
        </p:txBody>
      </p:sp>
      <p:sp>
        <p:nvSpPr>
          <p:cNvPr id="3" name="object 3"/>
          <p:cNvSpPr txBox="1">
            <a:spLocks noGrp="1"/>
          </p:cNvSpPr>
          <p:nvPr>
            <p:ph type="title"/>
          </p:nvPr>
        </p:nvSpPr>
        <p:spPr>
          <a:xfrm>
            <a:off x="228600" y="263784"/>
            <a:ext cx="8686800" cy="1045748"/>
          </a:xfrm>
          <a:prstGeom prst="rect">
            <a:avLst/>
          </a:prstGeom>
        </p:spPr>
        <p:txBody>
          <a:bodyPr vert="horz" wrap="square" lIns="0" tIns="273634" rIns="0" bIns="0" rtlCol="0">
            <a:spAutoFit/>
          </a:bodyPr>
          <a:lstStyle/>
          <a:p>
            <a:pPr marL="3454400" marR="5080" indent="-3454400">
              <a:lnSpc>
                <a:spcPct val="100000"/>
              </a:lnSpc>
              <a:spcBef>
                <a:spcPts val="95"/>
              </a:spcBef>
            </a:pPr>
            <a:r>
              <a:rPr sz="2500" spc="-5" dirty="0"/>
              <a:t>1. </a:t>
            </a:r>
            <a:r>
              <a:rPr sz="2500" spc="-10" dirty="0"/>
              <a:t>Приготування</a:t>
            </a:r>
            <a:r>
              <a:rPr sz="2500" spc="50" dirty="0"/>
              <a:t> </a:t>
            </a:r>
            <a:r>
              <a:rPr sz="2500" spc="-5" dirty="0"/>
              <a:t>супозиторіїв</a:t>
            </a:r>
            <a:r>
              <a:rPr sz="2500" spc="20" dirty="0"/>
              <a:t> </a:t>
            </a:r>
            <a:r>
              <a:rPr sz="2500" spc="-5" dirty="0"/>
              <a:t>методом</a:t>
            </a:r>
            <a:r>
              <a:rPr sz="2500" spc="40" dirty="0"/>
              <a:t> </a:t>
            </a:r>
            <a:r>
              <a:rPr sz="2500" spc="-10" dirty="0"/>
              <a:t>виливання. </a:t>
            </a:r>
            <a:r>
              <a:rPr sz="2500" spc="-680" dirty="0"/>
              <a:t> </a:t>
            </a:r>
            <a:r>
              <a:rPr sz="2500" spc="-5" dirty="0"/>
              <a:t>Розрахунки.</a:t>
            </a:r>
            <a:endParaRPr sz="2500" dirty="0"/>
          </a:p>
        </p:txBody>
      </p:sp>
      <p:sp>
        <p:nvSpPr>
          <p:cNvPr id="5" name="object 5"/>
          <p:cNvSpPr txBox="1"/>
          <p:nvPr/>
        </p:nvSpPr>
        <p:spPr>
          <a:xfrm>
            <a:off x="8756142" y="6266059"/>
            <a:ext cx="321945" cy="306070"/>
          </a:xfrm>
          <a:prstGeom prst="rect">
            <a:avLst/>
          </a:prstGeom>
        </p:spPr>
        <p:txBody>
          <a:bodyPr vert="horz" wrap="square" lIns="0" tIns="13970" rIns="0" bIns="0" rtlCol="0">
            <a:spAutoFit/>
          </a:bodyPr>
          <a:lstStyle/>
          <a:p>
            <a:pPr marL="12700">
              <a:lnSpc>
                <a:spcPct val="100000"/>
              </a:lnSpc>
              <a:spcBef>
                <a:spcPts val="110"/>
              </a:spcBef>
            </a:pPr>
            <a:fld id="{81D60167-4931-47E6-BA6A-407CBD079E47}" type="slidenum">
              <a:rPr sz="1800" dirty="0">
                <a:latin typeface="Century Gothic"/>
                <a:cs typeface="Century Gothic"/>
              </a:rPr>
              <a:t>13</a:t>
            </a:fld>
            <a:endParaRPr sz="1800">
              <a:latin typeface="Century Gothic"/>
              <a:cs typeface="Century Gothic"/>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615518"/>
            <a:ext cx="6629400" cy="759747"/>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4419600"/>
            <a:ext cx="5715000" cy="87035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71" y="-21771"/>
            <a:ext cx="4876800" cy="678180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0"/>
            <a:ext cx="4572000" cy="4191000"/>
          </a:xfrm>
          <a:prstGeom prst="rect">
            <a:avLst/>
          </a:prstGeom>
        </p:spPr>
      </p:pic>
    </p:spTree>
    <p:extLst>
      <p:ext uri="{BB962C8B-B14F-4D97-AF65-F5344CB8AC3E}">
        <p14:creationId xmlns:p14="http://schemas.microsoft.com/office/powerpoint/2010/main" val="4075317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94715" y="0"/>
            <a:ext cx="8318500" cy="2997835"/>
            <a:chOff x="394715" y="0"/>
            <a:chExt cx="8318500" cy="2997835"/>
          </a:xfrm>
        </p:grpSpPr>
        <p:pic>
          <p:nvPicPr>
            <p:cNvPr id="3" name="object 3"/>
            <p:cNvPicPr/>
            <p:nvPr/>
          </p:nvPicPr>
          <p:blipFill>
            <a:blip r:embed="rId2" cstate="print"/>
            <a:stretch>
              <a:fillRect/>
            </a:stretch>
          </p:blipFill>
          <p:spPr>
            <a:xfrm>
              <a:off x="684275" y="1190244"/>
              <a:ext cx="4165091" cy="1807464"/>
            </a:xfrm>
            <a:prstGeom prst="rect">
              <a:avLst/>
            </a:prstGeom>
          </p:spPr>
        </p:pic>
        <p:sp>
          <p:nvSpPr>
            <p:cNvPr id="4" name="object 4"/>
            <p:cNvSpPr/>
            <p:nvPr/>
          </p:nvSpPr>
          <p:spPr>
            <a:xfrm>
              <a:off x="394715" y="0"/>
              <a:ext cx="8318500" cy="1190625"/>
            </a:xfrm>
            <a:custGeom>
              <a:avLst/>
              <a:gdLst/>
              <a:ahLst/>
              <a:cxnLst/>
              <a:rect l="l" t="t" r="r" b="b"/>
              <a:pathLst>
                <a:path w="8318500" h="1190625">
                  <a:moveTo>
                    <a:pt x="0" y="1190244"/>
                  </a:moveTo>
                  <a:lnTo>
                    <a:pt x="8317992" y="1190244"/>
                  </a:lnTo>
                  <a:lnTo>
                    <a:pt x="8317992" y="0"/>
                  </a:lnTo>
                  <a:lnTo>
                    <a:pt x="0" y="0"/>
                  </a:lnTo>
                  <a:lnTo>
                    <a:pt x="0" y="1190244"/>
                  </a:lnTo>
                  <a:close/>
                </a:path>
              </a:pathLst>
            </a:custGeom>
            <a:solidFill>
              <a:srgbClr val="FFFFCC"/>
            </a:solidFill>
          </p:spPr>
          <p:txBody>
            <a:bodyPr wrap="square" lIns="0" tIns="0" rIns="0" bIns="0" rtlCol="0"/>
            <a:lstStyle/>
            <a:p>
              <a:endParaRPr/>
            </a:p>
          </p:txBody>
        </p:sp>
      </p:grpSp>
      <p:sp>
        <p:nvSpPr>
          <p:cNvPr id="5" name="object 5"/>
          <p:cNvSpPr txBox="1">
            <a:spLocks noGrp="1"/>
          </p:cNvSpPr>
          <p:nvPr>
            <p:ph type="title"/>
          </p:nvPr>
        </p:nvSpPr>
        <p:spPr>
          <a:xfrm>
            <a:off x="152400" y="110653"/>
            <a:ext cx="8925687" cy="950901"/>
          </a:xfrm>
          <a:prstGeom prst="rect">
            <a:avLst/>
          </a:prstGeom>
        </p:spPr>
        <p:txBody>
          <a:bodyPr vert="horz" wrap="square" lIns="0" tIns="12065" rIns="0" bIns="0" rtlCol="0">
            <a:spAutoFit/>
          </a:bodyPr>
          <a:lstStyle/>
          <a:p>
            <a:pPr marL="12700" algn="just">
              <a:lnSpc>
                <a:spcPct val="100000"/>
              </a:lnSpc>
              <a:spcBef>
                <a:spcPts val="95"/>
              </a:spcBef>
            </a:pPr>
            <a:r>
              <a:rPr sz="1800" spc="-5" dirty="0"/>
              <a:t>1. Приготування</a:t>
            </a:r>
            <a:r>
              <a:rPr sz="1800" spc="50" dirty="0"/>
              <a:t> </a:t>
            </a:r>
            <a:r>
              <a:rPr sz="1800" spc="-5" dirty="0"/>
              <a:t>супозиторіїв</a:t>
            </a:r>
            <a:r>
              <a:rPr sz="1800" spc="20" dirty="0"/>
              <a:t> </a:t>
            </a:r>
            <a:r>
              <a:rPr sz="1800" spc="-5" dirty="0"/>
              <a:t>методом</a:t>
            </a:r>
            <a:r>
              <a:rPr sz="1800" spc="30" dirty="0"/>
              <a:t> </a:t>
            </a:r>
            <a:r>
              <a:rPr sz="1800" spc="-5" dirty="0"/>
              <a:t>виливання.</a:t>
            </a:r>
            <a:endParaRPr sz="1800" dirty="0"/>
          </a:p>
          <a:p>
            <a:pPr marL="1297305" marR="831215" indent="-471170" algn="just">
              <a:lnSpc>
                <a:spcPct val="100000"/>
              </a:lnSpc>
            </a:pPr>
            <a:r>
              <a:rPr sz="1800" b="1" u="heavy" spc="-10" dirty="0">
                <a:uFill>
                  <a:solidFill>
                    <a:srgbClr val="008000"/>
                  </a:solidFill>
                </a:uFill>
                <a:latin typeface="Century Gothic"/>
                <a:cs typeface="Century Gothic"/>
              </a:rPr>
              <a:t>Багаторазові</a:t>
            </a:r>
            <a:r>
              <a:rPr sz="1800" b="1" spc="30" dirty="0">
                <a:latin typeface="Century Gothic"/>
                <a:cs typeface="Century Gothic"/>
              </a:rPr>
              <a:t> </a:t>
            </a:r>
            <a:r>
              <a:rPr sz="1800" spc="-10" dirty="0"/>
              <a:t>форми</a:t>
            </a:r>
            <a:r>
              <a:rPr sz="1800" spc="-15" dirty="0"/>
              <a:t> </a:t>
            </a:r>
            <a:r>
              <a:rPr sz="1800" spc="-5" dirty="0"/>
              <a:t>для</a:t>
            </a:r>
            <a:r>
              <a:rPr sz="1800" spc="-15" dirty="0"/>
              <a:t> </a:t>
            </a:r>
            <a:r>
              <a:rPr sz="1800" spc="-5" dirty="0"/>
              <a:t>приготування </a:t>
            </a:r>
            <a:r>
              <a:rPr sz="1800" spc="-680" dirty="0"/>
              <a:t> </a:t>
            </a:r>
            <a:r>
              <a:rPr sz="1800" spc="-5" dirty="0"/>
              <a:t>супозиторіїв</a:t>
            </a:r>
            <a:r>
              <a:rPr sz="1800" spc="5" dirty="0"/>
              <a:t> </a:t>
            </a:r>
            <a:r>
              <a:rPr sz="1800" spc="-5" dirty="0"/>
              <a:t>методом</a:t>
            </a:r>
            <a:r>
              <a:rPr sz="1800" spc="10" dirty="0"/>
              <a:t> </a:t>
            </a:r>
            <a:r>
              <a:rPr sz="2500" spc="-10" dirty="0"/>
              <a:t>виливання.</a:t>
            </a:r>
            <a:endParaRPr sz="2500" dirty="0">
              <a:latin typeface="Century Gothic"/>
              <a:cs typeface="Century Gothic"/>
            </a:endParaRPr>
          </a:p>
        </p:txBody>
      </p:sp>
      <p:grpSp>
        <p:nvGrpSpPr>
          <p:cNvPr id="6" name="object 6"/>
          <p:cNvGrpSpPr/>
          <p:nvPr/>
        </p:nvGrpSpPr>
        <p:grpSpPr>
          <a:xfrm>
            <a:off x="691895" y="2999232"/>
            <a:ext cx="8320405" cy="1870075"/>
            <a:chOff x="691895" y="2999232"/>
            <a:chExt cx="8320405" cy="1870075"/>
          </a:xfrm>
        </p:grpSpPr>
        <p:pic>
          <p:nvPicPr>
            <p:cNvPr id="7" name="object 7"/>
            <p:cNvPicPr/>
            <p:nvPr/>
          </p:nvPicPr>
          <p:blipFill>
            <a:blip r:embed="rId3" cstate="print"/>
            <a:stretch>
              <a:fillRect/>
            </a:stretch>
          </p:blipFill>
          <p:spPr>
            <a:xfrm>
              <a:off x="691895" y="3000756"/>
              <a:ext cx="3389376" cy="1868424"/>
            </a:xfrm>
            <a:prstGeom prst="rect">
              <a:avLst/>
            </a:prstGeom>
          </p:spPr>
        </p:pic>
        <p:pic>
          <p:nvPicPr>
            <p:cNvPr id="8" name="object 8"/>
            <p:cNvPicPr/>
            <p:nvPr/>
          </p:nvPicPr>
          <p:blipFill>
            <a:blip r:embed="rId4" cstate="print"/>
            <a:stretch>
              <a:fillRect/>
            </a:stretch>
          </p:blipFill>
          <p:spPr>
            <a:xfrm>
              <a:off x="3794760" y="2999232"/>
              <a:ext cx="2648712" cy="1869948"/>
            </a:xfrm>
            <a:prstGeom prst="rect">
              <a:avLst/>
            </a:prstGeom>
          </p:spPr>
        </p:pic>
        <p:pic>
          <p:nvPicPr>
            <p:cNvPr id="9" name="object 9"/>
            <p:cNvPicPr/>
            <p:nvPr/>
          </p:nvPicPr>
          <p:blipFill>
            <a:blip r:embed="rId5" cstate="print"/>
            <a:stretch>
              <a:fillRect/>
            </a:stretch>
          </p:blipFill>
          <p:spPr>
            <a:xfrm>
              <a:off x="6326124" y="3493008"/>
              <a:ext cx="2686050" cy="1322070"/>
            </a:xfrm>
            <a:prstGeom prst="rect">
              <a:avLst/>
            </a:prstGeom>
          </p:spPr>
        </p:pic>
      </p:grpSp>
      <p:sp>
        <p:nvSpPr>
          <p:cNvPr id="10" name="object 10"/>
          <p:cNvSpPr txBox="1"/>
          <p:nvPr/>
        </p:nvSpPr>
        <p:spPr>
          <a:xfrm>
            <a:off x="7032752" y="3844797"/>
            <a:ext cx="1706880" cy="574675"/>
          </a:xfrm>
          <a:prstGeom prst="rect">
            <a:avLst/>
          </a:prstGeom>
        </p:spPr>
        <p:txBody>
          <a:bodyPr vert="horz" wrap="square" lIns="0" tIns="12700" rIns="0" bIns="0" rtlCol="0">
            <a:spAutoFit/>
          </a:bodyPr>
          <a:lstStyle/>
          <a:p>
            <a:pPr marL="94615">
              <a:lnSpc>
                <a:spcPct val="100000"/>
              </a:lnSpc>
              <a:spcBef>
                <a:spcPts val="100"/>
              </a:spcBef>
            </a:pPr>
            <a:r>
              <a:rPr sz="1800" spc="-5" dirty="0">
                <a:latin typeface="Century Gothic"/>
                <a:cs typeface="Century Gothic"/>
              </a:rPr>
              <a:t>Супозиторна</a:t>
            </a:r>
            <a:endParaRPr sz="1800">
              <a:latin typeface="Century Gothic"/>
              <a:cs typeface="Century Gothic"/>
            </a:endParaRPr>
          </a:p>
          <a:p>
            <a:pPr marL="12700">
              <a:lnSpc>
                <a:spcPct val="100000"/>
              </a:lnSpc>
            </a:pPr>
            <a:r>
              <a:rPr sz="1800" spc="-5" dirty="0">
                <a:latin typeface="Century Gothic"/>
                <a:cs typeface="Century Gothic"/>
              </a:rPr>
              <a:t>форма</a:t>
            </a:r>
            <a:r>
              <a:rPr sz="1800" spc="-35" dirty="0">
                <a:latin typeface="Century Gothic"/>
                <a:cs typeface="Century Gothic"/>
              </a:rPr>
              <a:t> </a:t>
            </a:r>
            <a:r>
              <a:rPr sz="1800" dirty="0">
                <a:latin typeface="Century Gothic"/>
                <a:cs typeface="Century Gothic"/>
              </a:rPr>
              <a:t>з</a:t>
            </a:r>
            <a:r>
              <a:rPr sz="1800" spc="-45" dirty="0">
                <a:latin typeface="Century Gothic"/>
                <a:cs typeface="Century Gothic"/>
              </a:rPr>
              <a:t> </a:t>
            </a:r>
            <a:r>
              <a:rPr sz="1800" dirty="0">
                <a:latin typeface="Century Gothic"/>
                <a:cs typeface="Century Gothic"/>
              </a:rPr>
              <a:t>гуми</a:t>
            </a:r>
            <a:endParaRPr sz="1800">
              <a:latin typeface="Century Gothic"/>
              <a:cs typeface="Century Gothic"/>
            </a:endParaRPr>
          </a:p>
        </p:txBody>
      </p:sp>
      <p:grpSp>
        <p:nvGrpSpPr>
          <p:cNvPr id="11" name="object 11"/>
          <p:cNvGrpSpPr/>
          <p:nvPr/>
        </p:nvGrpSpPr>
        <p:grpSpPr>
          <a:xfrm>
            <a:off x="684276" y="4869178"/>
            <a:ext cx="6078855" cy="1948180"/>
            <a:chOff x="684276" y="4869178"/>
            <a:chExt cx="6078855" cy="1948180"/>
          </a:xfrm>
        </p:grpSpPr>
        <p:pic>
          <p:nvPicPr>
            <p:cNvPr id="12" name="object 12"/>
            <p:cNvPicPr/>
            <p:nvPr/>
          </p:nvPicPr>
          <p:blipFill>
            <a:blip r:embed="rId6" cstate="print"/>
            <a:stretch>
              <a:fillRect/>
            </a:stretch>
          </p:blipFill>
          <p:spPr>
            <a:xfrm>
              <a:off x="684276" y="4869178"/>
              <a:ext cx="3528060" cy="1947672"/>
            </a:xfrm>
            <a:prstGeom prst="rect">
              <a:avLst/>
            </a:prstGeom>
          </p:spPr>
        </p:pic>
        <p:pic>
          <p:nvPicPr>
            <p:cNvPr id="13" name="object 13"/>
            <p:cNvPicPr/>
            <p:nvPr/>
          </p:nvPicPr>
          <p:blipFill>
            <a:blip r:embed="rId7" cstate="print"/>
            <a:stretch>
              <a:fillRect/>
            </a:stretch>
          </p:blipFill>
          <p:spPr>
            <a:xfrm>
              <a:off x="4073652" y="5055108"/>
              <a:ext cx="2689098" cy="1389125"/>
            </a:xfrm>
            <a:prstGeom prst="rect">
              <a:avLst/>
            </a:prstGeom>
          </p:spPr>
        </p:pic>
      </p:grpSp>
      <p:sp>
        <p:nvSpPr>
          <p:cNvPr id="14" name="object 14"/>
          <p:cNvSpPr txBox="1"/>
          <p:nvPr/>
        </p:nvSpPr>
        <p:spPr>
          <a:xfrm>
            <a:off x="4864353" y="5132578"/>
            <a:ext cx="1540510" cy="1123315"/>
          </a:xfrm>
          <a:prstGeom prst="rect">
            <a:avLst/>
          </a:prstGeom>
        </p:spPr>
        <p:txBody>
          <a:bodyPr vert="horz" wrap="square" lIns="0" tIns="12700" rIns="0" bIns="0" rtlCol="0">
            <a:spAutoFit/>
          </a:bodyPr>
          <a:lstStyle/>
          <a:p>
            <a:pPr marL="12700" marR="5080" algn="ctr">
              <a:lnSpc>
                <a:spcPct val="100000"/>
              </a:lnSpc>
              <a:spcBef>
                <a:spcPts val="100"/>
              </a:spcBef>
            </a:pPr>
            <a:r>
              <a:rPr sz="1800" dirty="0">
                <a:latin typeface="Century Gothic"/>
                <a:cs typeface="Century Gothic"/>
              </a:rPr>
              <a:t>Супо</a:t>
            </a:r>
            <a:r>
              <a:rPr sz="1800" spc="-10" dirty="0">
                <a:latin typeface="Century Gothic"/>
                <a:cs typeface="Century Gothic"/>
              </a:rPr>
              <a:t>з</a:t>
            </a:r>
            <a:r>
              <a:rPr sz="1800" spc="-5" dirty="0">
                <a:latin typeface="Century Gothic"/>
                <a:cs typeface="Century Gothic"/>
              </a:rPr>
              <a:t>и</a:t>
            </a:r>
            <a:r>
              <a:rPr sz="1800" spc="-15" dirty="0">
                <a:latin typeface="Century Gothic"/>
                <a:cs typeface="Century Gothic"/>
              </a:rPr>
              <a:t>т</a:t>
            </a:r>
            <a:r>
              <a:rPr sz="1800" dirty="0">
                <a:latin typeface="Century Gothic"/>
                <a:cs typeface="Century Gothic"/>
              </a:rPr>
              <a:t>о</a:t>
            </a:r>
            <a:r>
              <a:rPr sz="1800" spc="-10" dirty="0">
                <a:latin typeface="Century Gothic"/>
                <a:cs typeface="Century Gothic"/>
              </a:rPr>
              <a:t>р</a:t>
            </a:r>
            <a:r>
              <a:rPr sz="1800" spc="-5" dirty="0">
                <a:latin typeface="Century Gothic"/>
                <a:cs typeface="Century Gothic"/>
              </a:rPr>
              <a:t>на  форма </a:t>
            </a:r>
            <a:r>
              <a:rPr sz="1800" dirty="0">
                <a:latin typeface="Century Gothic"/>
                <a:cs typeface="Century Gothic"/>
              </a:rPr>
              <a:t>з </a:t>
            </a:r>
            <a:r>
              <a:rPr sz="1800" spc="5" dirty="0">
                <a:latin typeface="Century Gothic"/>
                <a:cs typeface="Century Gothic"/>
              </a:rPr>
              <a:t> </a:t>
            </a:r>
            <a:r>
              <a:rPr sz="1800" spc="-5" dirty="0">
                <a:latin typeface="Century Gothic"/>
                <a:cs typeface="Century Gothic"/>
              </a:rPr>
              <a:t>твердого </a:t>
            </a:r>
            <a:r>
              <a:rPr sz="1800" dirty="0">
                <a:latin typeface="Century Gothic"/>
                <a:cs typeface="Century Gothic"/>
              </a:rPr>
              <a:t> </a:t>
            </a:r>
            <a:r>
              <a:rPr sz="1800" spc="-10" dirty="0">
                <a:latin typeface="Century Gothic"/>
                <a:cs typeface="Century Gothic"/>
              </a:rPr>
              <a:t>пластику</a:t>
            </a:r>
            <a:endParaRPr sz="1800">
              <a:latin typeface="Century Gothic"/>
              <a:cs typeface="Century Gothic"/>
            </a:endParaRPr>
          </a:p>
        </p:txBody>
      </p:sp>
      <p:grpSp>
        <p:nvGrpSpPr>
          <p:cNvPr id="15" name="object 15"/>
          <p:cNvGrpSpPr/>
          <p:nvPr/>
        </p:nvGrpSpPr>
        <p:grpSpPr>
          <a:xfrm>
            <a:off x="4474464" y="1141475"/>
            <a:ext cx="4667250" cy="1856739"/>
            <a:chOff x="4474464" y="1141475"/>
            <a:chExt cx="4667250" cy="1856739"/>
          </a:xfrm>
        </p:grpSpPr>
        <p:pic>
          <p:nvPicPr>
            <p:cNvPr id="16" name="object 16"/>
            <p:cNvPicPr/>
            <p:nvPr/>
          </p:nvPicPr>
          <p:blipFill>
            <a:blip r:embed="rId8" cstate="print"/>
            <a:stretch>
              <a:fillRect/>
            </a:stretch>
          </p:blipFill>
          <p:spPr>
            <a:xfrm>
              <a:off x="4474464" y="1141475"/>
              <a:ext cx="2473451" cy="1856232"/>
            </a:xfrm>
            <a:prstGeom prst="rect">
              <a:avLst/>
            </a:prstGeom>
          </p:spPr>
        </p:pic>
        <p:pic>
          <p:nvPicPr>
            <p:cNvPr id="17" name="object 17"/>
            <p:cNvPicPr/>
            <p:nvPr/>
          </p:nvPicPr>
          <p:blipFill>
            <a:blip r:embed="rId9" cstate="print"/>
            <a:stretch>
              <a:fillRect/>
            </a:stretch>
          </p:blipFill>
          <p:spPr>
            <a:xfrm>
              <a:off x="6525768" y="1310639"/>
              <a:ext cx="2615946" cy="1322069"/>
            </a:xfrm>
            <a:prstGeom prst="rect">
              <a:avLst/>
            </a:prstGeom>
          </p:spPr>
        </p:pic>
      </p:grpSp>
      <p:sp>
        <p:nvSpPr>
          <p:cNvPr id="18" name="object 18"/>
          <p:cNvSpPr txBox="1"/>
          <p:nvPr/>
        </p:nvSpPr>
        <p:spPr>
          <a:xfrm>
            <a:off x="7387843" y="1524076"/>
            <a:ext cx="1392555" cy="849630"/>
          </a:xfrm>
          <a:prstGeom prst="rect">
            <a:avLst/>
          </a:prstGeom>
        </p:spPr>
        <p:txBody>
          <a:bodyPr vert="horz" wrap="square" lIns="0" tIns="12700" rIns="0" bIns="0" rtlCol="0">
            <a:spAutoFit/>
          </a:bodyPr>
          <a:lstStyle/>
          <a:p>
            <a:pPr marL="12700" marR="5080" indent="635" algn="ctr">
              <a:lnSpc>
                <a:spcPct val="100000"/>
              </a:lnSpc>
              <a:spcBef>
                <a:spcPts val="100"/>
              </a:spcBef>
            </a:pPr>
            <a:r>
              <a:rPr sz="1800" dirty="0">
                <a:latin typeface="Century Gothic"/>
                <a:cs typeface="Century Gothic"/>
              </a:rPr>
              <a:t>Алюмінієві </a:t>
            </a:r>
            <a:r>
              <a:rPr sz="1800" spc="5" dirty="0">
                <a:latin typeface="Century Gothic"/>
                <a:cs typeface="Century Gothic"/>
              </a:rPr>
              <a:t> </a:t>
            </a:r>
            <a:r>
              <a:rPr sz="1800" dirty="0">
                <a:latin typeface="Century Gothic"/>
                <a:cs typeface="Century Gothic"/>
              </a:rPr>
              <a:t>с</a:t>
            </a:r>
            <a:r>
              <a:rPr sz="1800" spc="-10" dirty="0">
                <a:latin typeface="Century Gothic"/>
                <a:cs typeface="Century Gothic"/>
              </a:rPr>
              <a:t>у</a:t>
            </a:r>
            <a:r>
              <a:rPr sz="1800" spc="-5" dirty="0">
                <a:latin typeface="Century Gothic"/>
                <a:cs typeface="Century Gothic"/>
              </a:rPr>
              <a:t>поз</a:t>
            </a:r>
            <a:r>
              <a:rPr sz="1800" spc="-10" dirty="0">
                <a:latin typeface="Century Gothic"/>
                <a:cs typeface="Century Gothic"/>
              </a:rPr>
              <a:t>и</a:t>
            </a:r>
            <a:r>
              <a:rPr sz="1800" dirty="0">
                <a:latin typeface="Century Gothic"/>
                <a:cs typeface="Century Gothic"/>
              </a:rPr>
              <a:t>т</a:t>
            </a:r>
            <a:r>
              <a:rPr sz="1800" spc="-10" dirty="0">
                <a:latin typeface="Century Gothic"/>
                <a:cs typeface="Century Gothic"/>
              </a:rPr>
              <a:t>о</a:t>
            </a:r>
            <a:r>
              <a:rPr sz="1800" spc="-5" dirty="0">
                <a:latin typeface="Century Gothic"/>
                <a:cs typeface="Century Gothic"/>
              </a:rPr>
              <a:t>рні  </a:t>
            </a:r>
            <a:r>
              <a:rPr sz="1800" spc="-10" dirty="0">
                <a:latin typeface="Century Gothic"/>
                <a:cs typeface="Century Gothic"/>
              </a:rPr>
              <a:t>форми</a:t>
            </a:r>
            <a:endParaRPr sz="1800">
              <a:latin typeface="Century Gothic"/>
              <a:cs typeface="Century Gothic"/>
            </a:endParaRPr>
          </a:p>
        </p:txBody>
      </p:sp>
      <p:sp>
        <p:nvSpPr>
          <p:cNvPr id="20" name="object 20"/>
          <p:cNvSpPr txBox="1"/>
          <p:nvPr/>
        </p:nvSpPr>
        <p:spPr>
          <a:xfrm>
            <a:off x="8756142" y="6266059"/>
            <a:ext cx="321945" cy="306070"/>
          </a:xfrm>
          <a:prstGeom prst="rect">
            <a:avLst/>
          </a:prstGeom>
        </p:spPr>
        <p:txBody>
          <a:bodyPr vert="horz" wrap="square" lIns="0" tIns="13970" rIns="0" bIns="0" rtlCol="0">
            <a:spAutoFit/>
          </a:bodyPr>
          <a:lstStyle/>
          <a:p>
            <a:pPr marL="12700">
              <a:lnSpc>
                <a:spcPct val="100000"/>
              </a:lnSpc>
              <a:spcBef>
                <a:spcPts val="110"/>
              </a:spcBef>
            </a:pPr>
            <a:fld id="{81D60167-4931-47E6-BA6A-407CBD079E47}" type="slidenum">
              <a:rPr sz="1800" dirty="0">
                <a:latin typeface="Century Gothic"/>
                <a:cs typeface="Century Gothic"/>
              </a:rPr>
              <a:t>15</a:t>
            </a:fld>
            <a:endParaRPr sz="1800">
              <a:latin typeface="Century Gothic"/>
              <a:cs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p:nvPr/>
        </p:nvSpPr>
        <p:spPr>
          <a:xfrm>
            <a:off x="827532" y="333756"/>
            <a:ext cx="8316595" cy="1196340"/>
          </a:xfrm>
          <a:custGeom>
            <a:avLst/>
            <a:gdLst/>
            <a:ahLst/>
            <a:cxnLst/>
            <a:rect l="l" t="t" r="r" b="b"/>
            <a:pathLst>
              <a:path w="8316595" h="1196340">
                <a:moveTo>
                  <a:pt x="8316468" y="0"/>
                </a:moveTo>
                <a:lnTo>
                  <a:pt x="0" y="0"/>
                </a:lnTo>
                <a:lnTo>
                  <a:pt x="0" y="1196340"/>
                </a:lnTo>
                <a:lnTo>
                  <a:pt x="8316468" y="1196340"/>
                </a:lnTo>
                <a:lnTo>
                  <a:pt x="8316468" y="0"/>
                </a:lnTo>
                <a:close/>
              </a:path>
            </a:pathLst>
          </a:custGeom>
          <a:solidFill>
            <a:srgbClr val="FFFFCC"/>
          </a:solidFill>
        </p:spPr>
        <p:txBody>
          <a:bodyPr wrap="square" lIns="0" tIns="0" rIns="0" bIns="0" rtlCol="0"/>
          <a:lstStyle/>
          <a:p>
            <a:endParaRPr/>
          </a:p>
        </p:txBody>
      </p:sp>
      <p:sp>
        <p:nvSpPr>
          <p:cNvPr id="37" name="object 37"/>
          <p:cNvSpPr txBox="1">
            <a:spLocks noGrp="1"/>
          </p:cNvSpPr>
          <p:nvPr>
            <p:ph type="title"/>
          </p:nvPr>
        </p:nvSpPr>
        <p:spPr>
          <a:xfrm>
            <a:off x="304800" y="311556"/>
            <a:ext cx="8731631" cy="1058623"/>
          </a:xfrm>
          <a:prstGeom prst="rect">
            <a:avLst/>
          </a:prstGeom>
        </p:spPr>
        <p:txBody>
          <a:bodyPr vert="horz" wrap="square" lIns="0" tIns="12065" rIns="0" bIns="0" rtlCol="0">
            <a:spAutoFit/>
          </a:bodyPr>
          <a:lstStyle/>
          <a:p>
            <a:pPr marL="845185" algn="just">
              <a:lnSpc>
                <a:spcPct val="100000"/>
              </a:lnSpc>
              <a:spcBef>
                <a:spcPts val="95"/>
              </a:spcBef>
            </a:pPr>
            <a:r>
              <a:rPr sz="2500" spc="-5" dirty="0"/>
              <a:t>1.</a:t>
            </a:r>
            <a:r>
              <a:rPr sz="2500" spc="-15" dirty="0"/>
              <a:t> </a:t>
            </a:r>
            <a:r>
              <a:rPr sz="1800" spc="-5" dirty="0"/>
              <a:t>Приготування</a:t>
            </a:r>
            <a:r>
              <a:rPr sz="1800" spc="30" dirty="0"/>
              <a:t> </a:t>
            </a:r>
            <a:r>
              <a:rPr sz="1800" spc="-5" dirty="0"/>
              <a:t>супозиторіїв</a:t>
            </a:r>
            <a:r>
              <a:rPr sz="1800" spc="5" dirty="0"/>
              <a:t> </a:t>
            </a:r>
            <a:r>
              <a:rPr sz="1800" spc="-5" dirty="0"/>
              <a:t>методом</a:t>
            </a:r>
            <a:r>
              <a:rPr sz="1800" spc="20" dirty="0"/>
              <a:t> </a:t>
            </a:r>
            <a:r>
              <a:rPr sz="1800" spc="-5" dirty="0"/>
              <a:t>виливання.</a:t>
            </a:r>
            <a:endParaRPr sz="1800" dirty="0"/>
          </a:p>
          <a:p>
            <a:pPr marL="2129790" marR="827405" indent="-471170" algn="just">
              <a:lnSpc>
                <a:spcPct val="100000"/>
              </a:lnSpc>
            </a:pPr>
            <a:r>
              <a:rPr sz="1800" b="1" u="heavy" spc="-10" dirty="0">
                <a:uFill>
                  <a:solidFill>
                    <a:srgbClr val="008000"/>
                  </a:solidFill>
                </a:uFill>
                <a:latin typeface="Century Gothic"/>
                <a:cs typeface="Century Gothic"/>
              </a:rPr>
              <a:t>Багаторазові</a:t>
            </a:r>
            <a:r>
              <a:rPr sz="1800" b="1" spc="40" dirty="0">
                <a:latin typeface="Century Gothic"/>
                <a:cs typeface="Century Gothic"/>
              </a:rPr>
              <a:t> </a:t>
            </a:r>
            <a:r>
              <a:rPr sz="1800" spc="-10" dirty="0"/>
              <a:t>форми </a:t>
            </a:r>
            <a:r>
              <a:rPr sz="1800" spc="-5" dirty="0"/>
              <a:t>для </a:t>
            </a:r>
            <a:r>
              <a:rPr sz="1800" spc="-10" dirty="0"/>
              <a:t>приготування </a:t>
            </a:r>
            <a:r>
              <a:rPr sz="1800" spc="-680" dirty="0"/>
              <a:t> </a:t>
            </a:r>
            <a:r>
              <a:rPr sz="1800" spc="-5" dirty="0"/>
              <a:t>супозиторіїв</a:t>
            </a:r>
            <a:r>
              <a:rPr sz="1800" spc="5" dirty="0"/>
              <a:t> </a:t>
            </a:r>
            <a:r>
              <a:rPr sz="1800" spc="-5" dirty="0"/>
              <a:t>методом</a:t>
            </a:r>
            <a:r>
              <a:rPr sz="1800" spc="10" dirty="0"/>
              <a:t> </a:t>
            </a:r>
            <a:r>
              <a:rPr sz="1800" spc="-10" dirty="0"/>
              <a:t>виливання</a:t>
            </a:r>
            <a:r>
              <a:rPr sz="2500" spc="-10" dirty="0"/>
              <a:t>.</a:t>
            </a:r>
            <a:endParaRPr sz="2500" dirty="0">
              <a:latin typeface="Century Gothic"/>
              <a:cs typeface="Century Gothic"/>
            </a:endParaRPr>
          </a:p>
        </p:txBody>
      </p:sp>
      <p:sp>
        <p:nvSpPr>
          <p:cNvPr id="38" name="object 38"/>
          <p:cNvSpPr txBox="1"/>
          <p:nvPr/>
        </p:nvSpPr>
        <p:spPr>
          <a:xfrm>
            <a:off x="8757666" y="6435648"/>
            <a:ext cx="27876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10</a:t>
            </a:r>
            <a:endParaRPr sz="1800">
              <a:latin typeface="Century Gothic"/>
              <a:cs typeface="Century Gothic"/>
            </a:endParaRPr>
          </a:p>
        </p:txBody>
      </p:sp>
      <p:grpSp>
        <p:nvGrpSpPr>
          <p:cNvPr id="39" name="object 39"/>
          <p:cNvGrpSpPr/>
          <p:nvPr/>
        </p:nvGrpSpPr>
        <p:grpSpPr>
          <a:xfrm>
            <a:off x="690372" y="1501139"/>
            <a:ext cx="3766820" cy="5083810"/>
            <a:chOff x="690372" y="1501139"/>
            <a:chExt cx="3766820" cy="5083810"/>
          </a:xfrm>
        </p:grpSpPr>
        <p:pic>
          <p:nvPicPr>
            <p:cNvPr id="40" name="object 40"/>
            <p:cNvPicPr/>
            <p:nvPr/>
          </p:nvPicPr>
          <p:blipFill>
            <a:blip r:embed="rId6" cstate="print"/>
            <a:stretch>
              <a:fillRect/>
            </a:stretch>
          </p:blipFill>
          <p:spPr>
            <a:xfrm>
              <a:off x="918972" y="1501139"/>
              <a:ext cx="3390900" cy="2543556"/>
            </a:xfrm>
            <a:prstGeom prst="rect">
              <a:avLst/>
            </a:prstGeom>
          </p:spPr>
        </p:pic>
        <p:pic>
          <p:nvPicPr>
            <p:cNvPr id="41" name="object 41"/>
            <p:cNvPicPr/>
            <p:nvPr/>
          </p:nvPicPr>
          <p:blipFill>
            <a:blip r:embed="rId7" cstate="print"/>
            <a:stretch>
              <a:fillRect/>
            </a:stretch>
          </p:blipFill>
          <p:spPr>
            <a:xfrm>
              <a:off x="690372" y="3939539"/>
              <a:ext cx="3766566" cy="2644902"/>
            </a:xfrm>
            <a:prstGeom prst="rect">
              <a:avLst/>
            </a:prstGeom>
          </p:spPr>
        </p:pic>
      </p:grpSp>
      <p:sp>
        <p:nvSpPr>
          <p:cNvPr id="42" name="object 42"/>
          <p:cNvSpPr txBox="1"/>
          <p:nvPr/>
        </p:nvSpPr>
        <p:spPr>
          <a:xfrm>
            <a:off x="1160170" y="4397502"/>
            <a:ext cx="266636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Форма</a:t>
            </a:r>
            <a:r>
              <a:rPr sz="1800" spc="-35" dirty="0">
                <a:latin typeface="Century Gothic"/>
                <a:cs typeface="Century Gothic"/>
              </a:rPr>
              <a:t> </a:t>
            </a:r>
            <a:r>
              <a:rPr sz="1800" dirty="0">
                <a:latin typeface="Century Gothic"/>
                <a:cs typeface="Century Gothic"/>
              </a:rPr>
              <a:t>з</a:t>
            </a:r>
            <a:r>
              <a:rPr sz="1800" spc="-25" dirty="0">
                <a:latin typeface="Century Gothic"/>
                <a:cs typeface="Century Gothic"/>
              </a:rPr>
              <a:t> </a:t>
            </a:r>
            <a:r>
              <a:rPr sz="1800" spc="-5" dirty="0">
                <a:latin typeface="Century Gothic"/>
                <a:cs typeface="Century Gothic"/>
              </a:rPr>
              <a:t>полістеролу</a:t>
            </a:r>
            <a:r>
              <a:rPr sz="1800" spc="-25" dirty="0">
                <a:latin typeface="Century Gothic"/>
                <a:cs typeface="Century Gothic"/>
              </a:rPr>
              <a:t> </a:t>
            </a:r>
            <a:r>
              <a:rPr sz="1800" dirty="0">
                <a:latin typeface="Century Gothic"/>
                <a:cs typeface="Century Gothic"/>
              </a:rPr>
              <a:t>з</a:t>
            </a:r>
            <a:endParaRPr sz="1800">
              <a:latin typeface="Century Gothic"/>
              <a:cs typeface="Century Gothic"/>
            </a:endParaRPr>
          </a:p>
        </p:txBody>
      </p:sp>
      <p:sp>
        <p:nvSpPr>
          <p:cNvPr id="43" name="object 43"/>
          <p:cNvSpPr txBox="1"/>
          <p:nvPr/>
        </p:nvSpPr>
        <p:spPr>
          <a:xfrm>
            <a:off x="877925" y="4671821"/>
            <a:ext cx="3136900" cy="1671955"/>
          </a:xfrm>
          <a:prstGeom prst="rect">
            <a:avLst/>
          </a:prstGeom>
        </p:spPr>
        <p:txBody>
          <a:bodyPr vert="horz" wrap="square" lIns="0" tIns="12700" rIns="0" bIns="0" rtlCol="0">
            <a:spAutoFit/>
          </a:bodyPr>
          <a:lstStyle/>
          <a:p>
            <a:pPr marL="12700" marR="5080" indent="99060" algn="just">
              <a:lnSpc>
                <a:spcPct val="100000"/>
              </a:lnSpc>
              <a:spcBef>
                <a:spcPts val="100"/>
              </a:spcBef>
            </a:pPr>
            <a:r>
              <a:rPr sz="1800" spc="-5" dirty="0">
                <a:latin typeface="Century Gothic"/>
                <a:cs typeface="Century Gothic"/>
              </a:rPr>
              <a:t>роз’ємними елементами </a:t>
            </a:r>
            <a:r>
              <a:rPr sz="1800" spc="-484" dirty="0">
                <a:latin typeface="Century Gothic"/>
                <a:cs typeface="Century Gothic"/>
              </a:rPr>
              <a:t> </a:t>
            </a:r>
            <a:r>
              <a:rPr sz="1800" dirty="0">
                <a:latin typeface="Century Gothic"/>
                <a:cs typeface="Century Gothic"/>
              </a:rPr>
              <a:t>для вилівання супозиторіїв: </a:t>
            </a:r>
            <a:r>
              <a:rPr sz="1800" spc="5" dirty="0">
                <a:latin typeface="Century Gothic"/>
                <a:cs typeface="Century Gothic"/>
              </a:rPr>
              <a:t> </a:t>
            </a:r>
            <a:r>
              <a:rPr sz="1800" dirty="0">
                <a:latin typeface="Century Gothic"/>
                <a:cs typeface="Century Gothic"/>
              </a:rPr>
              <a:t>1 –</a:t>
            </a:r>
            <a:r>
              <a:rPr sz="1800" spc="-5" dirty="0">
                <a:latin typeface="Century Gothic"/>
                <a:cs typeface="Century Gothic"/>
              </a:rPr>
              <a:t> форма;</a:t>
            </a:r>
            <a:endParaRPr sz="1800">
              <a:latin typeface="Century Gothic"/>
              <a:cs typeface="Century Gothic"/>
            </a:endParaRPr>
          </a:p>
          <a:p>
            <a:pPr marL="12700" marR="796290" algn="just">
              <a:lnSpc>
                <a:spcPct val="100000"/>
              </a:lnSpc>
            </a:pPr>
            <a:r>
              <a:rPr sz="1800" dirty="0">
                <a:latin typeface="Century Gothic"/>
                <a:cs typeface="Century Gothic"/>
              </a:rPr>
              <a:t>2</a:t>
            </a:r>
            <a:r>
              <a:rPr sz="1800" spc="-25" dirty="0">
                <a:latin typeface="Century Gothic"/>
                <a:cs typeface="Century Gothic"/>
              </a:rPr>
              <a:t> </a:t>
            </a:r>
            <a:r>
              <a:rPr sz="1800" dirty="0">
                <a:latin typeface="Century Gothic"/>
                <a:cs typeface="Century Gothic"/>
              </a:rPr>
              <a:t>–</a:t>
            </a:r>
            <a:r>
              <a:rPr sz="1800" spc="-25" dirty="0">
                <a:latin typeface="Century Gothic"/>
                <a:cs typeface="Century Gothic"/>
              </a:rPr>
              <a:t> </a:t>
            </a:r>
            <a:r>
              <a:rPr sz="1800" spc="-5" dirty="0">
                <a:latin typeface="Century Gothic"/>
                <a:cs typeface="Century Gothic"/>
              </a:rPr>
              <a:t>чарунки</a:t>
            </a:r>
            <a:r>
              <a:rPr sz="1800" spc="-35" dirty="0">
                <a:latin typeface="Century Gothic"/>
                <a:cs typeface="Century Gothic"/>
              </a:rPr>
              <a:t> </a:t>
            </a:r>
            <a:r>
              <a:rPr sz="1800" spc="-5" dirty="0">
                <a:latin typeface="Century Gothic"/>
                <a:cs typeface="Century Gothic"/>
              </a:rPr>
              <a:t>форми; </a:t>
            </a:r>
            <a:r>
              <a:rPr sz="1800" spc="-484" dirty="0">
                <a:latin typeface="Century Gothic"/>
                <a:cs typeface="Century Gothic"/>
              </a:rPr>
              <a:t> </a:t>
            </a:r>
            <a:r>
              <a:rPr sz="1800" dirty="0">
                <a:latin typeface="Century Gothic"/>
                <a:cs typeface="Century Gothic"/>
              </a:rPr>
              <a:t>3</a:t>
            </a:r>
            <a:r>
              <a:rPr sz="1800" spc="-5" dirty="0">
                <a:latin typeface="Century Gothic"/>
                <a:cs typeface="Century Gothic"/>
              </a:rPr>
              <a:t> </a:t>
            </a:r>
            <a:r>
              <a:rPr sz="1800" dirty="0">
                <a:latin typeface="Century Gothic"/>
                <a:cs typeface="Century Gothic"/>
              </a:rPr>
              <a:t>– </a:t>
            </a:r>
            <a:r>
              <a:rPr sz="1800" spc="-5" dirty="0">
                <a:latin typeface="Century Gothic"/>
                <a:cs typeface="Century Gothic"/>
              </a:rPr>
              <a:t>тримач;</a:t>
            </a:r>
            <a:endParaRPr sz="1800">
              <a:latin typeface="Century Gothic"/>
              <a:cs typeface="Century Gothic"/>
            </a:endParaRPr>
          </a:p>
          <a:p>
            <a:pPr marL="12700" algn="just">
              <a:lnSpc>
                <a:spcPct val="100000"/>
              </a:lnSpc>
            </a:pPr>
            <a:r>
              <a:rPr sz="1800" dirty="0">
                <a:latin typeface="Century Gothic"/>
                <a:cs typeface="Century Gothic"/>
              </a:rPr>
              <a:t>4</a:t>
            </a:r>
            <a:r>
              <a:rPr sz="1800" spc="-15" dirty="0">
                <a:latin typeface="Century Gothic"/>
                <a:cs typeface="Century Gothic"/>
              </a:rPr>
              <a:t> </a:t>
            </a:r>
            <a:r>
              <a:rPr sz="1800" dirty="0">
                <a:latin typeface="Century Gothic"/>
                <a:cs typeface="Century Gothic"/>
              </a:rPr>
              <a:t>–</a:t>
            </a:r>
            <a:r>
              <a:rPr sz="1800" spc="-15" dirty="0">
                <a:latin typeface="Century Gothic"/>
                <a:cs typeface="Century Gothic"/>
              </a:rPr>
              <a:t> </a:t>
            </a:r>
            <a:r>
              <a:rPr sz="1800" spc="-5" dirty="0">
                <a:latin typeface="Century Gothic"/>
                <a:cs typeface="Century Gothic"/>
              </a:rPr>
              <a:t>розливна</a:t>
            </a:r>
            <a:r>
              <a:rPr sz="1800" spc="-15" dirty="0">
                <a:latin typeface="Century Gothic"/>
                <a:cs typeface="Century Gothic"/>
              </a:rPr>
              <a:t> </a:t>
            </a:r>
            <a:r>
              <a:rPr sz="1800" spc="-5" dirty="0">
                <a:latin typeface="Century Gothic"/>
                <a:cs typeface="Century Gothic"/>
              </a:rPr>
              <a:t>лійка</a:t>
            </a:r>
            <a:r>
              <a:rPr sz="1400" spc="-5" dirty="0">
                <a:latin typeface="Tahoma"/>
                <a:cs typeface="Tahoma"/>
              </a:rPr>
              <a:t>.</a:t>
            </a:r>
            <a:endParaRPr sz="1400">
              <a:latin typeface="Tahoma"/>
              <a:cs typeface="Tahoma"/>
            </a:endParaRPr>
          </a:p>
        </p:txBody>
      </p:sp>
      <p:pic>
        <p:nvPicPr>
          <p:cNvPr id="45" name="object 45"/>
          <p:cNvPicPr/>
          <p:nvPr/>
        </p:nvPicPr>
        <p:blipFill>
          <a:blip r:embed="rId8" cstate="print"/>
          <a:stretch>
            <a:fillRect/>
          </a:stretch>
        </p:blipFill>
        <p:spPr>
          <a:xfrm>
            <a:off x="4860036" y="1510283"/>
            <a:ext cx="3168395" cy="2973324"/>
          </a:xfrm>
          <a:prstGeom prst="rect">
            <a:avLst/>
          </a:prstGeom>
        </p:spPr>
      </p:pic>
      <p:sp>
        <p:nvSpPr>
          <p:cNvPr id="47" name="object 47"/>
          <p:cNvSpPr txBox="1"/>
          <p:nvPr/>
        </p:nvSpPr>
        <p:spPr>
          <a:xfrm>
            <a:off x="4572761" y="4536185"/>
            <a:ext cx="4338955" cy="1940560"/>
          </a:xfrm>
          <a:prstGeom prst="rect">
            <a:avLst/>
          </a:prstGeom>
          <a:solidFill>
            <a:srgbClr val="FFFF99"/>
          </a:solidFill>
          <a:ln w="28955">
            <a:solidFill>
              <a:srgbClr val="800000"/>
            </a:solidFill>
          </a:ln>
        </p:spPr>
        <p:txBody>
          <a:bodyPr vert="horz" wrap="square" lIns="0" tIns="0" rIns="0" bIns="0" rtlCol="0">
            <a:spAutoFit/>
          </a:bodyPr>
          <a:lstStyle/>
          <a:p>
            <a:pPr algn="ctr">
              <a:lnSpc>
                <a:spcPts val="1839"/>
              </a:lnSpc>
            </a:pPr>
            <a:r>
              <a:rPr sz="1600" spc="-10" dirty="0">
                <a:latin typeface="Arial"/>
                <a:cs typeface="Arial"/>
              </a:rPr>
              <a:t>Форми</a:t>
            </a:r>
            <a:r>
              <a:rPr sz="1600" spc="10" dirty="0">
                <a:latin typeface="Arial"/>
                <a:cs typeface="Arial"/>
              </a:rPr>
              <a:t> </a:t>
            </a:r>
            <a:r>
              <a:rPr sz="1600" spc="-5" dirty="0">
                <a:latin typeface="Arial"/>
                <a:cs typeface="Arial"/>
              </a:rPr>
              <a:t>з</a:t>
            </a:r>
            <a:r>
              <a:rPr sz="1600" dirty="0">
                <a:latin typeface="Arial"/>
                <a:cs typeface="Arial"/>
              </a:rPr>
              <a:t> </a:t>
            </a:r>
            <a:r>
              <a:rPr sz="1600" spc="-15" dirty="0">
                <a:latin typeface="Arial"/>
                <a:cs typeface="Arial"/>
              </a:rPr>
              <a:t>твердого</a:t>
            </a:r>
            <a:r>
              <a:rPr sz="1600" spc="-10" dirty="0">
                <a:latin typeface="Arial"/>
                <a:cs typeface="Arial"/>
              </a:rPr>
              <a:t> </a:t>
            </a:r>
            <a:r>
              <a:rPr sz="1600" spc="-5" dirty="0">
                <a:latin typeface="Arial"/>
                <a:cs typeface="Arial"/>
              </a:rPr>
              <a:t>пластику</a:t>
            </a:r>
            <a:r>
              <a:rPr sz="1600" spc="20" dirty="0">
                <a:latin typeface="Arial"/>
                <a:cs typeface="Arial"/>
              </a:rPr>
              <a:t> </a:t>
            </a:r>
            <a:r>
              <a:rPr sz="1600" spc="-10" dirty="0">
                <a:latin typeface="Arial"/>
                <a:cs typeface="Arial"/>
              </a:rPr>
              <a:t>та</a:t>
            </a:r>
            <a:r>
              <a:rPr sz="1600" dirty="0">
                <a:latin typeface="Arial"/>
                <a:cs typeface="Arial"/>
              </a:rPr>
              <a:t> </a:t>
            </a:r>
            <a:r>
              <a:rPr sz="1600" spc="-10" dirty="0">
                <a:latin typeface="Arial"/>
                <a:cs typeface="Arial"/>
              </a:rPr>
              <a:t>алюмінію</a:t>
            </a:r>
            <a:endParaRPr sz="1600">
              <a:latin typeface="Arial"/>
              <a:cs typeface="Arial"/>
            </a:endParaRPr>
          </a:p>
          <a:p>
            <a:pPr marL="250190" marR="243204" algn="ctr">
              <a:lnSpc>
                <a:spcPct val="100000"/>
              </a:lnSpc>
            </a:pPr>
            <a:r>
              <a:rPr sz="1600" spc="-10" dirty="0">
                <a:latin typeface="Arial"/>
                <a:cs typeface="Arial"/>
              </a:rPr>
              <a:t>перед</a:t>
            </a:r>
            <a:r>
              <a:rPr sz="1600" spc="-15" dirty="0">
                <a:latin typeface="Arial"/>
                <a:cs typeface="Arial"/>
              </a:rPr>
              <a:t> початком</a:t>
            </a:r>
            <a:r>
              <a:rPr sz="1600" spc="30" dirty="0">
                <a:latin typeface="Arial"/>
                <a:cs typeface="Arial"/>
              </a:rPr>
              <a:t> </a:t>
            </a:r>
            <a:r>
              <a:rPr sz="1600" spc="-10" dirty="0">
                <a:latin typeface="Arial"/>
                <a:cs typeface="Arial"/>
              </a:rPr>
              <a:t>виливання</a:t>
            </a:r>
            <a:r>
              <a:rPr sz="1600" spc="20" dirty="0">
                <a:latin typeface="Arial"/>
                <a:cs typeface="Arial"/>
              </a:rPr>
              <a:t> </a:t>
            </a:r>
            <a:r>
              <a:rPr sz="1600" spc="-10" dirty="0">
                <a:latin typeface="Arial"/>
                <a:cs typeface="Arial"/>
              </a:rPr>
              <a:t>супозиторної </a:t>
            </a:r>
            <a:r>
              <a:rPr sz="1600" spc="-430" dirty="0">
                <a:latin typeface="Arial"/>
                <a:cs typeface="Arial"/>
              </a:rPr>
              <a:t> </a:t>
            </a:r>
            <a:r>
              <a:rPr sz="1600" spc="-10" dirty="0">
                <a:latin typeface="Arial"/>
                <a:cs typeface="Arial"/>
              </a:rPr>
              <a:t>маси</a:t>
            </a:r>
            <a:r>
              <a:rPr sz="1600" spc="5" dirty="0">
                <a:latin typeface="Arial"/>
                <a:cs typeface="Arial"/>
              </a:rPr>
              <a:t> </a:t>
            </a:r>
            <a:r>
              <a:rPr sz="1600" spc="-10" dirty="0">
                <a:latin typeface="Arial"/>
                <a:cs typeface="Arial"/>
              </a:rPr>
              <a:t>протирають</a:t>
            </a:r>
            <a:r>
              <a:rPr sz="1600" spc="25" dirty="0">
                <a:latin typeface="Arial"/>
                <a:cs typeface="Arial"/>
              </a:rPr>
              <a:t> </a:t>
            </a:r>
            <a:r>
              <a:rPr sz="1600" spc="-15" dirty="0">
                <a:latin typeface="Arial"/>
                <a:cs typeface="Arial"/>
              </a:rPr>
              <a:t>марлевим</a:t>
            </a:r>
            <a:r>
              <a:rPr sz="1600" spc="20" dirty="0">
                <a:latin typeface="Arial"/>
                <a:cs typeface="Arial"/>
              </a:rPr>
              <a:t> </a:t>
            </a:r>
            <a:r>
              <a:rPr sz="1600" spc="-10" dirty="0">
                <a:latin typeface="Arial"/>
                <a:cs typeface="Arial"/>
              </a:rPr>
              <a:t>тампоном, </a:t>
            </a:r>
            <a:r>
              <a:rPr sz="1600" spc="-5" dirty="0">
                <a:latin typeface="Arial"/>
                <a:cs typeface="Arial"/>
              </a:rPr>
              <a:t> </a:t>
            </a:r>
            <a:r>
              <a:rPr sz="1600" spc="-15" dirty="0">
                <a:latin typeface="Arial"/>
                <a:cs typeface="Arial"/>
              </a:rPr>
              <a:t>змоченим</a:t>
            </a:r>
            <a:r>
              <a:rPr sz="1600" spc="40" dirty="0">
                <a:latin typeface="Arial"/>
                <a:cs typeface="Arial"/>
              </a:rPr>
              <a:t> </a:t>
            </a:r>
            <a:r>
              <a:rPr sz="1600" spc="-5" dirty="0">
                <a:latin typeface="Arial"/>
                <a:cs typeface="Arial"/>
              </a:rPr>
              <a:t>у</a:t>
            </a:r>
            <a:r>
              <a:rPr sz="1600" spc="5" dirty="0">
                <a:latin typeface="Arial"/>
                <a:cs typeface="Arial"/>
              </a:rPr>
              <a:t> </a:t>
            </a:r>
            <a:r>
              <a:rPr sz="1600" b="1" spc="-15" dirty="0">
                <a:solidFill>
                  <a:srgbClr val="004DBE"/>
                </a:solidFill>
                <a:latin typeface="Arial"/>
                <a:cs typeface="Arial"/>
              </a:rPr>
              <a:t>простерілізованому</a:t>
            </a:r>
            <a:endParaRPr sz="1600">
              <a:latin typeface="Arial"/>
              <a:cs typeface="Arial"/>
            </a:endParaRPr>
          </a:p>
          <a:p>
            <a:pPr marL="130175" marR="121920" indent="115570" algn="just">
              <a:lnSpc>
                <a:spcPct val="100000"/>
              </a:lnSpc>
            </a:pPr>
            <a:r>
              <a:rPr sz="1600" b="1" spc="-15" dirty="0">
                <a:solidFill>
                  <a:srgbClr val="004DBE"/>
                </a:solidFill>
                <a:latin typeface="Arial"/>
                <a:cs typeface="Arial"/>
              </a:rPr>
              <a:t>вазеліновому маслі (якщо супозиторії </a:t>
            </a:r>
            <a:r>
              <a:rPr sz="1600" b="1" spc="-10" dirty="0">
                <a:solidFill>
                  <a:srgbClr val="004DBE"/>
                </a:solidFill>
                <a:latin typeface="Arial"/>
                <a:cs typeface="Arial"/>
              </a:rPr>
              <a:t> </a:t>
            </a:r>
            <a:r>
              <a:rPr sz="1600" b="1" spc="-20" dirty="0">
                <a:solidFill>
                  <a:srgbClr val="004DBE"/>
                </a:solidFill>
                <a:latin typeface="Arial"/>
                <a:cs typeface="Arial"/>
              </a:rPr>
              <a:t>виготовлені </a:t>
            </a:r>
            <a:r>
              <a:rPr sz="1600" b="1" spc="-5" dirty="0">
                <a:solidFill>
                  <a:srgbClr val="004DBE"/>
                </a:solidFill>
                <a:latin typeface="Arial"/>
                <a:cs typeface="Arial"/>
              </a:rPr>
              <a:t>на гідрофільних </a:t>
            </a:r>
            <a:r>
              <a:rPr sz="1600" b="1" spc="-15" dirty="0">
                <a:solidFill>
                  <a:srgbClr val="004DBE"/>
                </a:solidFill>
                <a:latin typeface="Arial"/>
                <a:cs typeface="Arial"/>
              </a:rPr>
              <a:t>основах) </a:t>
            </a:r>
            <a:r>
              <a:rPr sz="1600" b="1" spc="-10" dirty="0">
                <a:solidFill>
                  <a:srgbClr val="004DBE"/>
                </a:solidFill>
                <a:latin typeface="Arial"/>
                <a:cs typeface="Arial"/>
              </a:rPr>
              <a:t> </a:t>
            </a:r>
            <a:r>
              <a:rPr sz="1600" spc="-5" dirty="0">
                <a:latin typeface="Arial"/>
                <a:cs typeface="Arial"/>
              </a:rPr>
              <a:t>або</a:t>
            </a:r>
            <a:r>
              <a:rPr sz="1600" spc="-15" dirty="0">
                <a:latin typeface="Arial"/>
                <a:cs typeface="Arial"/>
              </a:rPr>
              <a:t> </a:t>
            </a:r>
            <a:r>
              <a:rPr sz="1600" b="1" spc="-5" dirty="0">
                <a:solidFill>
                  <a:srgbClr val="CC3300"/>
                </a:solidFill>
                <a:latin typeface="Arial"/>
                <a:cs typeface="Arial"/>
              </a:rPr>
              <a:t>мильним</a:t>
            </a:r>
            <a:r>
              <a:rPr sz="1600" b="1" spc="30" dirty="0">
                <a:solidFill>
                  <a:srgbClr val="CC3300"/>
                </a:solidFill>
                <a:latin typeface="Arial"/>
                <a:cs typeface="Arial"/>
              </a:rPr>
              <a:t> </a:t>
            </a:r>
            <a:r>
              <a:rPr sz="1600" b="1" spc="-20" dirty="0">
                <a:solidFill>
                  <a:srgbClr val="CC3300"/>
                </a:solidFill>
                <a:latin typeface="Arial"/>
                <a:cs typeface="Arial"/>
              </a:rPr>
              <a:t>спиртом</a:t>
            </a:r>
            <a:r>
              <a:rPr sz="1600" b="1" spc="45" dirty="0">
                <a:solidFill>
                  <a:srgbClr val="CC3300"/>
                </a:solidFill>
                <a:latin typeface="Arial"/>
                <a:cs typeface="Arial"/>
              </a:rPr>
              <a:t> </a:t>
            </a:r>
            <a:r>
              <a:rPr sz="1600" b="1" spc="-15" dirty="0">
                <a:solidFill>
                  <a:srgbClr val="CC3300"/>
                </a:solidFill>
                <a:latin typeface="Arial"/>
                <a:cs typeface="Arial"/>
              </a:rPr>
              <a:t>(якщо</a:t>
            </a:r>
            <a:r>
              <a:rPr sz="1600" b="1" spc="45" dirty="0">
                <a:solidFill>
                  <a:srgbClr val="CC3300"/>
                </a:solidFill>
                <a:latin typeface="Arial"/>
                <a:cs typeface="Arial"/>
              </a:rPr>
              <a:t> </a:t>
            </a:r>
            <a:r>
              <a:rPr sz="1600" b="1" spc="-15" dirty="0">
                <a:solidFill>
                  <a:srgbClr val="CC3300"/>
                </a:solidFill>
                <a:latin typeface="Arial"/>
                <a:cs typeface="Arial"/>
              </a:rPr>
              <a:t>супозиторії</a:t>
            </a:r>
            <a:endParaRPr sz="1600">
              <a:latin typeface="Arial"/>
              <a:cs typeface="Arial"/>
            </a:endParaRPr>
          </a:p>
          <a:p>
            <a:pPr marL="260985" algn="just">
              <a:lnSpc>
                <a:spcPts val="1910"/>
              </a:lnSpc>
              <a:spcBef>
                <a:spcPts val="5"/>
              </a:spcBef>
            </a:pPr>
            <a:r>
              <a:rPr sz="1600" b="1" spc="-20" dirty="0">
                <a:solidFill>
                  <a:srgbClr val="CC3300"/>
                </a:solidFill>
                <a:latin typeface="Arial"/>
                <a:cs typeface="Arial"/>
              </a:rPr>
              <a:t>виготовлені</a:t>
            </a:r>
            <a:r>
              <a:rPr sz="1600" b="1" spc="40" dirty="0">
                <a:solidFill>
                  <a:srgbClr val="CC3300"/>
                </a:solidFill>
                <a:latin typeface="Arial"/>
                <a:cs typeface="Arial"/>
              </a:rPr>
              <a:t> </a:t>
            </a:r>
            <a:r>
              <a:rPr sz="1600" b="1" spc="-5" dirty="0">
                <a:solidFill>
                  <a:srgbClr val="CC3300"/>
                </a:solidFill>
                <a:latin typeface="Arial"/>
                <a:cs typeface="Arial"/>
              </a:rPr>
              <a:t>на </a:t>
            </a:r>
            <a:r>
              <a:rPr sz="1600" b="1" spc="-10" dirty="0">
                <a:solidFill>
                  <a:srgbClr val="CC3300"/>
                </a:solidFill>
                <a:latin typeface="Arial"/>
                <a:cs typeface="Arial"/>
              </a:rPr>
              <a:t>гідрофобних</a:t>
            </a:r>
            <a:r>
              <a:rPr sz="1600" b="1" spc="40" dirty="0">
                <a:solidFill>
                  <a:srgbClr val="CC3300"/>
                </a:solidFill>
                <a:latin typeface="Arial"/>
                <a:cs typeface="Arial"/>
              </a:rPr>
              <a:t> </a:t>
            </a:r>
            <a:r>
              <a:rPr sz="1600" b="1" spc="-15" dirty="0">
                <a:solidFill>
                  <a:srgbClr val="CC3300"/>
                </a:solidFill>
                <a:latin typeface="Arial"/>
                <a:cs typeface="Arial"/>
              </a:rPr>
              <a:t>основах)</a:t>
            </a:r>
            <a:endParaRPr sz="16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0"/>
            <a:ext cx="8305800" cy="1190625"/>
          </a:xfrm>
          <a:prstGeom prst="rect">
            <a:avLst/>
          </a:prstGeom>
        </p:spPr>
        <p:txBody>
          <a:bodyPr vert="horz" wrap="square" lIns="0" tIns="13970" rIns="0" bIns="0" rtlCol="0">
            <a:spAutoFit/>
          </a:bodyPr>
          <a:lstStyle/>
          <a:p>
            <a:pPr marL="92075" indent="77470">
              <a:lnSpc>
                <a:spcPct val="100000"/>
              </a:lnSpc>
              <a:spcBef>
                <a:spcPts val="110"/>
              </a:spcBef>
            </a:pPr>
            <a:r>
              <a:rPr sz="2500" spc="-5" dirty="0">
                <a:solidFill>
                  <a:srgbClr val="008000"/>
                </a:solidFill>
                <a:latin typeface="Century Gothic"/>
                <a:cs typeface="Century Gothic"/>
              </a:rPr>
              <a:t>1.</a:t>
            </a:r>
            <a:r>
              <a:rPr sz="2500" spc="-10" dirty="0">
                <a:solidFill>
                  <a:srgbClr val="008000"/>
                </a:solidFill>
                <a:latin typeface="Century Gothic"/>
                <a:cs typeface="Century Gothic"/>
              </a:rPr>
              <a:t> Приготування</a:t>
            </a:r>
            <a:r>
              <a:rPr sz="2500" spc="45" dirty="0">
                <a:solidFill>
                  <a:srgbClr val="008000"/>
                </a:solidFill>
                <a:latin typeface="Century Gothic"/>
                <a:cs typeface="Century Gothic"/>
              </a:rPr>
              <a:t> </a:t>
            </a:r>
            <a:r>
              <a:rPr sz="2500" spc="-5" dirty="0">
                <a:solidFill>
                  <a:srgbClr val="008000"/>
                </a:solidFill>
                <a:latin typeface="Century Gothic"/>
                <a:cs typeface="Century Gothic"/>
              </a:rPr>
              <a:t>супозиторіїв</a:t>
            </a:r>
            <a:r>
              <a:rPr sz="2500" spc="15" dirty="0">
                <a:solidFill>
                  <a:srgbClr val="008000"/>
                </a:solidFill>
                <a:latin typeface="Century Gothic"/>
                <a:cs typeface="Century Gothic"/>
              </a:rPr>
              <a:t> </a:t>
            </a:r>
            <a:r>
              <a:rPr sz="2500" spc="-5" dirty="0">
                <a:solidFill>
                  <a:srgbClr val="008000"/>
                </a:solidFill>
                <a:latin typeface="Century Gothic"/>
                <a:cs typeface="Century Gothic"/>
              </a:rPr>
              <a:t>методом</a:t>
            </a:r>
            <a:r>
              <a:rPr sz="2500" spc="35" dirty="0">
                <a:solidFill>
                  <a:srgbClr val="008000"/>
                </a:solidFill>
                <a:latin typeface="Century Gothic"/>
                <a:cs typeface="Century Gothic"/>
              </a:rPr>
              <a:t> </a:t>
            </a:r>
            <a:r>
              <a:rPr sz="2500" spc="-10" dirty="0">
                <a:solidFill>
                  <a:srgbClr val="008000"/>
                </a:solidFill>
                <a:latin typeface="Century Gothic"/>
                <a:cs typeface="Century Gothic"/>
              </a:rPr>
              <a:t>виливання.</a:t>
            </a:r>
            <a:endParaRPr sz="2500">
              <a:latin typeface="Century Gothic"/>
              <a:cs typeface="Century Gothic"/>
            </a:endParaRPr>
          </a:p>
          <a:p>
            <a:pPr marL="2462530" marR="197485" indent="-2370455">
              <a:lnSpc>
                <a:spcPct val="100000"/>
              </a:lnSpc>
            </a:pPr>
            <a:r>
              <a:rPr sz="2500" b="1" spc="-5" dirty="0">
                <a:solidFill>
                  <a:srgbClr val="008000"/>
                </a:solidFill>
                <a:latin typeface="Century Gothic"/>
                <a:cs typeface="Century Gothic"/>
              </a:rPr>
              <a:t>Одноразові</a:t>
            </a:r>
            <a:r>
              <a:rPr sz="2500" b="1" spc="20" dirty="0">
                <a:solidFill>
                  <a:srgbClr val="008000"/>
                </a:solidFill>
                <a:latin typeface="Century Gothic"/>
                <a:cs typeface="Century Gothic"/>
              </a:rPr>
              <a:t> </a:t>
            </a:r>
            <a:r>
              <a:rPr sz="2500" spc="-10" dirty="0">
                <a:solidFill>
                  <a:srgbClr val="008000"/>
                </a:solidFill>
                <a:latin typeface="Century Gothic"/>
                <a:cs typeface="Century Gothic"/>
              </a:rPr>
              <a:t>форми </a:t>
            </a:r>
            <a:r>
              <a:rPr sz="2500" spc="-5" dirty="0">
                <a:solidFill>
                  <a:srgbClr val="008000"/>
                </a:solidFill>
                <a:latin typeface="Century Gothic"/>
                <a:cs typeface="Century Gothic"/>
              </a:rPr>
              <a:t>для</a:t>
            </a:r>
            <a:r>
              <a:rPr sz="2500" spc="5" dirty="0">
                <a:solidFill>
                  <a:srgbClr val="008000"/>
                </a:solidFill>
                <a:latin typeface="Century Gothic"/>
                <a:cs typeface="Century Gothic"/>
              </a:rPr>
              <a:t> </a:t>
            </a:r>
            <a:r>
              <a:rPr sz="2500" spc="-10" dirty="0">
                <a:solidFill>
                  <a:srgbClr val="008000"/>
                </a:solidFill>
                <a:latin typeface="Century Gothic"/>
                <a:cs typeface="Century Gothic"/>
              </a:rPr>
              <a:t>приготування</a:t>
            </a:r>
            <a:r>
              <a:rPr sz="2500" spc="55" dirty="0">
                <a:solidFill>
                  <a:srgbClr val="008000"/>
                </a:solidFill>
                <a:latin typeface="Century Gothic"/>
                <a:cs typeface="Century Gothic"/>
              </a:rPr>
              <a:t> </a:t>
            </a:r>
            <a:r>
              <a:rPr sz="2500" spc="-5" dirty="0">
                <a:solidFill>
                  <a:srgbClr val="008000"/>
                </a:solidFill>
                <a:latin typeface="Century Gothic"/>
                <a:cs typeface="Century Gothic"/>
              </a:rPr>
              <a:t>супозиторіїв </a:t>
            </a:r>
            <a:r>
              <a:rPr sz="2500" spc="-680" dirty="0">
                <a:solidFill>
                  <a:srgbClr val="008000"/>
                </a:solidFill>
                <a:latin typeface="Century Gothic"/>
                <a:cs typeface="Century Gothic"/>
              </a:rPr>
              <a:t> </a:t>
            </a:r>
            <a:r>
              <a:rPr sz="2500" spc="-5" dirty="0">
                <a:solidFill>
                  <a:srgbClr val="008000"/>
                </a:solidFill>
                <a:latin typeface="Century Gothic"/>
                <a:cs typeface="Century Gothic"/>
              </a:rPr>
              <a:t>методом</a:t>
            </a:r>
            <a:r>
              <a:rPr sz="2500" spc="20" dirty="0">
                <a:solidFill>
                  <a:srgbClr val="008000"/>
                </a:solidFill>
                <a:latin typeface="Century Gothic"/>
                <a:cs typeface="Century Gothic"/>
              </a:rPr>
              <a:t> </a:t>
            </a:r>
            <a:r>
              <a:rPr sz="2500" spc="-10" dirty="0">
                <a:solidFill>
                  <a:srgbClr val="008000"/>
                </a:solidFill>
                <a:latin typeface="Century Gothic"/>
                <a:cs typeface="Century Gothic"/>
              </a:rPr>
              <a:t>виливання.</a:t>
            </a:r>
            <a:endParaRPr sz="2500">
              <a:latin typeface="Century Gothic"/>
              <a:cs typeface="Century Gothic"/>
            </a:endParaRPr>
          </a:p>
        </p:txBody>
      </p:sp>
      <p:grpSp>
        <p:nvGrpSpPr>
          <p:cNvPr id="3" name="object 3"/>
          <p:cNvGrpSpPr/>
          <p:nvPr/>
        </p:nvGrpSpPr>
        <p:grpSpPr>
          <a:xfrm>
            <a:off x="152400" y="1356523"/>
            <a:ext cx="9083802" cy="3419856"/>
            <a:chOff x="0" y="1190244"/>
            <a:chExt cx="9083802" cy="3419856"/>
          </a:xfrm>
        </p:grpSpPr>
        <p:pic>
          <p:nvPicPr>
            <p:cNvPr id="4" name="object 4"/>
            <p:cNvPicPr/>
            <p:nvPr/>
          </p:nvPicPr>
          <p:blipFill>
            <a:blip r:embed="rId2" cstate="print"/>
            <a:stretch>
              <a:fillRect/>
            </a:stretch>
          </p:blipFill>
          <p:spPr>
            <a:xfrm>
              <a:off x="0" y="1700784"/>
              <a:ext cx="3753612" cy="2909316"/>
            </a:xfrm>
            <a:prstGeom prst="rect">
              <a:avLst/>
            </a:prstGeom>
          </p:spPr>
        </p:pic>
        <p:pic>
          <p:nvPicPr>
            <p:cNvPr id="5" name="object 5"/>
            <p:cNvPicPr/>
            <p:nvPr/>
          </p:nvPicPr>
          <p:blipFill>
            <a:blip r:embed="rId3" cstate="print"/>
            <a:stretch>
              <a:fillRect/>
            </a:stretch>
          </p:blipFill>
          <p:spPr>
            <a:xfrm>
              <a:off x="2916935" y="1190244"/>
              <a:ext cx="3723132" cy="2791967"/>
            </a:xfrm>
            <a:prstGeom prst="rect">
              <a:avLst/>
            </a:prstGeom>
          </p:spPr>
        </p:pic>
        <p:pic>
          <p:nvPicPr>
            <p:cNvPr id="6" name="object 6"/>
            <p:cNvPicPr/>
            <p:nvPr/>
          </p:nvPicPr>
          <p:blipFill>
            <a:blip r:embed="rId4" cstate="print"/>
            <a:stretch>
              <a:fillRect/>
            </a:stretch>
          </p:blipFill>
          <p:spPr>
            <a:xfrm>
              <a:off x="6397752" y="1290828"/>
              <a:ext cx="2686050" cy="1389126"/>
            </a:xfrm>
            <a:prstGeom prst="rect">
              <a:avLst/>
            </a:prstGeom>
          </p:spPr>
        </p:pic>
      </p:grpSp>
      <p:sp>
        <p:nvSpPr>
          <p:cNvPr id="7" name="object 7"/>
          <p:cNvSpPr txBox="1"/>
          <p:nvPr/>
        </p:nvSpPr>
        <p:spPr>
          <a:xfrm>
            <a:off x="7034530" y="1367409"/>
            <a:ext cx="1847214" cy="1122680"/>
          </a:xfrm>
          <a:prstGeom prst="rect">
            <a:avLst/>
          </a:prstGeom>
        </p:spPr>
        <p:txBody>
          <a:bodyPr vert="horz" wrap="square" lIns="0" tIns="12700" rIns="0" bIns="0" rtlCol="0">
            <a:spAutoFit/>
          </a:bodyPr>
          <a:lstStyle/>
          <a:p>
            <a:pPr marL="12700" marR="5080" indent="-5715" algn="ctr">
              <a:lnSpc>
                <a:spcPct val="100000"/>
              </a:lnSpc>
              <a:spcBef>
                <a:spcPts val="100"/>
              </a:spcBef>
            </a:pPr>
            <a:r>
              <a:rPr sz="1800" spc="-5" dirty="0">
                <a:latin typeface="Century Gothic"/>
                <a:cs typeface="Century Gothic"/>
              </a:rPr>
              <a:t>Супозиторні </a:t>
            </a:r>
            <a:r>
              <a:rPr sz="1800" dirty="0">
                <a:latin typeface="Century Gothic"/>
                <a:cs typeface="Century Gothic"/>
              </a:rPr>
              <a:t> </a:t>
            </a:r>
            <a:r>
              <a:rPr sz="1800" spc="-5" dirty="0">
                <a:latin typeface="Century Gothic"/>
                <a:cs typeface="Century Gothic"/>
              </a:rPr>
              <a:t>форми</a:t>
            </a:r>
            <a:r>
              <a:rPr sz="1800" spc="5" dirty="0">
                <a:latin typeface="Century Gothic"/>
                <a:cs typeface="Century Gothic"/>
              </a:rPr>
              <a:t> </a:t>
            </a:r>
            <a:r>
              <a:rPr sz="1800" dirty="0">
                <a:latin typeface="Century Gothic"/>
                <a:cs typeface="Century Gothic"/>
              </a:rPr>
              <a:t>з </a:t>
            </a:r>
            <a:r>
              <a:rPr sz="1800" spc="5" dirty="0">
                <a:latin typeface="Century Gothic"/>
                <a:cs typeface="Century Gothic"/>
              </a:rPr>
              <a:t> </a:t>
            </a:r>
            <a:r>
              <a:rPr sz="1800" spc="-5" dirty="0">
                <a:latin typeface="Century Gothic"/>
                <a:cs typeface="Century Gothic"/>
              </a:rPr>
              <a:t>полівінілхлорид- </a:t>
            </a:r>
            <a:r>
              <a:rPr sz="1800" spc="-484" dirty="0">
                <a:latin typeface="Century Gothic"/>
                <a:cs typeface="Century Gothic"/>
              </a:rPr>
              <a:t> </a:t>
            </a:r>
            <a:r>
              <a:rPr sz="1800" spc="-5" dirty="0">
                <a:latin typeface="Century Gothic"/>
                <a:cs typeface="Century Gothic"/>
              </a:rPr>
              <a:t>ної</a:t>
            </a:r>
            <a:r>
              <a:rPr sz="1800" spc="-15" dirty="0">
                <a:latin typeface="Century Gothic"/>
                <a:cs typeface="Century Gothic"/>
              </a:rPr>
              <a:t> </a:t>
            </a:r>
            <a:r>
              <a:rPr sz="1800" dirty="0">
                <a:latin typeface="Century Gothic"/>
                <a:cs typeface="Century Gothic"/>
              </a:rPr>
              <a:t>плівки</a:t>
            </a:r>
          </a:p>
        </p:txBody>
      </p:sp>
      <p:pic>
        <p:nvPicPr>
          <p:cNvPr id="8" name="object 8"/>
          <p:cNvPicPr/>
          <p:nvPr/>
        </p:nvPicPr>
        <p:blipFill>
          <a:blip r:embed="rId5" cstate="print"/>
          <a:stretch>
            <a:fillRect/>
          </a:stretch>
        </p:blipFill>
        <p:spPr>
          <a:xfrm>
            <a:off x="1136903" y="5120640"/>
            <a:ext cx="3880866" cy="1389126"/>
          </a:xfrm>
          <a:prstGeom prst="rect">
            <a:avLst/>
          </a:prstGeom>
        </p:spPr>
      </p:pic>
      <p:sp>
        <p:nvSpPr>
          <p:cNvPr id="9" name="object 9"/>
          <p:cNvSpPr txBox="1"/>
          <p:nvPr/>
        </p:nvSpPr>
        <p:spPr>
          <a:xfrm>
            <a:off x="1469897" y="5198491"/>
            <a:ext cx="2389505" cy="1122680"/>
          </a:xfrm>
          <a:prstGeom prst="rect">
            <a:avLst/>
          </a:prstGeom>
        </p:spPr>
        <p:txBody>
          <a:bodyPr vert="horz" wrap="square" lIns="0" tIns="12700" rIns="0" bIns="0" rtlCol="0">
            <a:spAutoFit/>
          </a:bodyPr>
          <a:lstStyle/>
          <a:p>
            <a:pPr marL="12700" marR="5080" algn="ctr">
              <a:lnSpc>
                <a:spcPct val="100000"/>
              </a:lnSpc>
              <a:spcBef>
                <a:spcPts val="100"/>
              </a:spcBef>
            </a:pPr>
            <a:r>
              <a:rPr sz="1800" spc="-5" dirty="0">
                <a:latin typeface="Century Gothic"/>
                <a:cs typeface="Century Gothic"/>
              </a:rPr>
              <a:t>Супозиторні</a:t>
            </a:r>
            <a:r>
              <a:rPr sz="1800" spc="-50" dirty="0">
                <a:latin typeface="Century Gothic"/>
                <a:cs typeface="Century Gothic"/>
              </a:rPr>
              <a:t> </a:t>
            </a:r>
            <a:r>
              <a:rPr sz="1800" spc="-10" dirty="0">
                <a:latin typeface="Century Gothic"/>
                <a:cs typeface="Century Gothic"/>
              </a:rPr>
              <a:t>форми </a:t>
            </a:r>
            <a:r>
              <a:rPr sz="1800" spc="-484" dirty="0">
                <a:latin typeface="Century Gothic"/>
                <a:cs typeface="Century Gothic"/>
              </a:rPr>
              <a:t> </a:t>
            </a:r>
            <a:r>
              <a:rPr sz="1800" spc="-5" dirty="0">
                <a:latin typeface="Century Gothic"/>
                <a:cs typeface="Century Gothic"/>
              </a:rPr>
              <a:t>комбіновані, </a:t>
            </a:r>
            <a:r>
              <a:rPr sz="1800" dirty="0">
                <a:latin typeface="Century Gothic"/>
                <a:cs typeface="Century Gothic"/>
              </a:rPr>
              <a:t>з </a:t>
            </a:r>
            <a:r>
              <a:rPr sz="1800" spc="5" dirty="0">
                <a:latin typeface="Century Gothic"/>
                <a:cs typeface="Century Gothic"/>
              </a:rPr>
              <a:t> </a:t>
            </a:r>
            <a:r>
              <a:rPr sz="1800" spc="-5" dirty="0">
                <a:latin typeface="Century Gothic"/>
                <a:cs typeface="Century Gothic"/>
              </a:rPr>
              <a:t>використанням </a:t>
            </a:r>
            <a:r>
              <a:rPr sz="1800" dirty="0">
                <a:latin typeface="Century Gothic"/>
                <a:cs typeface="Century Gothic"/>
              </a:rPr>
              <a:t> </a:t>
            </a:r>
            <a:r>
              <a:rPr sz="1800" spc="-5" dirty="0">
                <a:latin typeface="Century Gothic"/>
                <a:cs typeface="Century Gothic"/>
              </a:rPr>
              <a:t>алюмінієвої</a:t>
            </a:r>
            <a:r>
              <a:rPr sz="1800" spc="-50" dirty="0">
                <a:latin typeface="Century Gothic"/>
                <a:cs typeface="Century Gothic"/>
              </a:rPr>
              <a:t> </a:t>
            </a:r>
            <a:r>
              <a:rPr sz="1800" spc="-10" dirty="0">
                <a:latin typeface="Century Gothic"/>
                <a:cs typeface="Century Gothic"/>
              </a:rPr>
              <a:t>фольги</a:t>
            </a:r>
            <a:endParaRPr sz="1800" dirty="0">
              <a:latin typeface="Century Gothic"/>
              <a:cs typeface="Century Gothic"/>
            </a:endParaRPr>
          </a:p>
        </p:txBody>
      </p:sp>
      <p:sp>
        <p:nvSpPr>
          <p:cNvPr id="11" name="object 11"/>
          <p:cNvSpPr txBox="1">
            <a:spLocks noGrp="1"/>
          </p:cNvSpPr>
          <p:nvPr>
            <p:ph type="sldNum" sz="quarter" idx="7"/>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17</a:t>
            </a:fld>
            <a:endParaRPr dirty="0"/>
          </a:p>
        </p:txBody>
      </p:sp>
      <p:pic>
        <p:nvPicPr>
          <p:cNvPr id="12" name="Рисунок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0901" y="4362249"/>
            <a:ext cx="2954608" cy="18861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613098" y="765175"/>
          <a:ext cx="5937884" cy="5367236"/>
        </p:xfrm>
        <a:graphic>
          <a:graphicData uri="http://schemas.openxmlformats.org/drawingml/2006/table">
            <a:tbl>
              <a:tblPr firstRow="1" bandRow="1">
                <a:tableStyleId>{2D5ABB26-0587-4C30-8999-92F81FD0307C}</a:tableStyleId>
              </a:tblPr>
              <a:tblGrid>
                <a:gridCol w="2814320">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2088514">
                  <a:extLst>
                    <a:ext uri="{9D8B030D-6E8A-4147-A177-3AD203B41FA5}">
                      <a16:colId xmlns:a16="http://schemas.microsoft.com/office/drawing/2014/main" val="20002"/>
                    </a:ext>
                  </a:extLst>
                </a:gridCol>
              </a:tblGrid>
              <a:tr h="793750">
                <a:tc>
                  <a:txBody>
                    <a:bodyPr/>
                    <a:lstStyle/>
                    <a:p>
                      <a:pPr marL="74930">
                        <a:lnSpc>
                          <a:spcPts val="1160"/>
                        </a:lnSpc>
                      </a:pPr>
                      <a:r>
                        <a:rPr sz="1000" spc="-10" dirty="0">
                          <a:latin typeface="Times New Roman"/>
                          <a:cs typeface="Times New Roman"/>
                        </a:rPr>
                        <a:t>*Назва</a:t>
                      </a:r>
                      <a:r>
                        <a:rPr sz="1000" spc="5" dirty="0">
                          <a:latin typeface="Times New Roman"/>
                          <a:cs typeface="Times New Roman"/>
                        </a:rPr>
                        <a:t> </a:t>
                      </a:r>
                      <a:r>
                        <a:rPr sz="1000" spc="-5" dirty="0">
                          <a:latin typeface="Times New Roman"/>
                          <a:cs typeface="Times New Roman"/>
                        </a:rPr>
                        <a:t>закладу</a:t>
                      </a:r>
                      <a:endParaRPr sz="1000">
                        <a:latin typeface="Times New Roman"/>
                        <a:cs typeface="Times New Roman"/>
                      </a:endParaRPr>
                    </a:p>
                    <a:p>
                      <a:pPr marL="74930">
                        <a:lnSpc>
                          <a:spcPct val="100000"/>
                        </a:lnSpc>
                        <a:spcBef>
                          <a:spcPts val="285"/>
                        </a:spcBef>
                      </a:pPr>
                      <a:r>
                        <a:rPr sz="1000" spc="-5" dirty="0">
                          <a:latin typeface="Times New Roman"/>
                          <a:cs typeface="Times New Roman"/>
                        </a:rPr>
                        <a:t>(штамп</a:t>
                      </a:r>
                      <a:r>
                        <a:rPr sz="1000" spc="-20" dirty="0">
                          <a:latin typeface="Times New Roman"/>
                          <a:cs typeface="Times New Roman"/>
                        </a:rPr>
                        <a:t> </a:t>
                      </a:r>
                      <a:r>
                        <a:rPr sz="1000" spc="-5" dirty="0">
                          <a:latin typeface="Times New Roman"/>
                          <a:cs typeface="Times New Roman"/>
                        </a:rPr>
                        <a:t>закладу)</a:t>
                      </a:r>
                      <a:endParaRPr sz="1000">
                        <a:latin typeface="Times New Roman"/>
                        <a:cs typeface="Times New Roman"/>
                      </a:endParaRPr>
                    </a:p>
                  </a:txBody>
                  <a:tcPr marL="0" marR="0" marT="0" marB="0">
                    <a:lnR w="12700">
                      <a:solidFill>
                        <a:srgbClr val="000000"/>
                      </a:solidFill>
                      <a:prstDash val="solid"/>
                    </a:lnR>
                  </a:tcPr>
                </a:tc>
                <a:tc gridSpan="2">
                  <a:txBody>
                    <a:bodyPr/>
                    <a:lstStyle/>
                    <a:p>
                      <a:pPr marL="69215">
                        <a:lnSpc>
                          <a:spcPts val="1160"/>
                        </a:lnSpc>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20" dirty="0">
                          <a:latin typeface="Times New Roman"/>
                          <a:cs typeface="Times New Roman"/>
                        </a:rPr>
                        <a:t> </a:t>
                      </a:r>
                      <a:r>
                        <a:rPr sz="1000" spc="-5" dirty="0">
                          <a:latin typeface="Times New Roman"/>
                          <a:cs typeface="Times New Roman"/>
                        </a:rPr>
                        <a:t>за</a:t>
                      </a:r>
                      <a:r>
                        <a:rPr sz="1000" dirty="0">
                          <a:latin typeface="Times New Roman"/>
                          <a:cs typeface="Times New Roman"/>
                        </a:rPr>
                        <a:t> </a:t>
                      </a:r>
                      <a:r>
                        <a:rPr sz="1000" spc="-10" dirty="0">
                          <a:latin typeface="Times New Roman"/>
                          <a:cs typeface="Times New Roman"/>
                        </a:rPr>
                        <a:t>ОКУД</a:t>
                      </a:r>
                      <a:endParaRPr sz="1000">
                        <a:latin typeface="Times New Roman"/>
                        <a:cs typeface="Times New Roman"/>
                      </a:endParaRPr>
                    </a:p>
                    <a:p>
                      <a:pPr marL="69215">
                        <a:lnSpc>
                          <a:spcPct val="100000"/>
                        </a:lnSpc>
                        <a:spcBef>
                          <a:spcPts val="285"/>
                        </a:spcBef>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15" dirty="0">
                          <a:latin typeface="Times New Roman"/>
                          <a:cs typeface="Times New Roman"/>
                        </a:rPr>
                        <a:t> </a:t>
                      </a:r>
                      <a:r>
                        <a:rPr sz="1000" spc="-5" dirty="0">
                          <a:latin typeface="Times New Roman"/>
                          <a:cs typeface="Times New Roman"/>
                        </a:rPr>
                        <a:t>за </a:t>
                      </a:r>
                      <a:r>
                        <a:rPr sz="1000" spc="-10" dirty="0">
                          <a:latin typeface="Times New Roman"/>
                          <a:cs typeface="Times New Roman"/>
                        </a:rPr>
                        <a:t>ОКПО</a:t>
                      </a:r>
                      <a:endParaRPr sz="1000">
                        <a:latin typeface="Times New Roman"/>
                        <a:cs typeface="Times New Roman"/>
                      </a:endParaRPr>
                    </a:p>
                    <a:p>
                      <a:pPr marL="69215">
                        <a:lnSpc>
                          <a:spcPct val="100000"/>
                        </a:lnSpc>
                        <a:spcBef>
                          <a:spcPts val="290"/>
                        </a:spcBef>
                      </a:pPr>
                      <a:r>
                        <a:rPr sz="1000" spc="-10" dirty="0">
                          <a:latin typeface="Times New Roman"/>
                          <a:cs typeface="Times New Roman"/>
                        </a:rPr>
                        <a:t>Медична</a:t>
                      </a:r>
                      <a:r>
                        <a:rPr sz="1000" spc="20" dirty="0">
                          <a:latin typeface="Times New Roman"/>
                          <a:cs typeface="Times New Roman"/>
                        </a:rPr>
                        <a:t> </a:t>
                      </a:r>
                      <a:r>
                        <a:rPr sz="1000" spc="-5" dirty="0">
                          <a:latin typeface="Times New Roman"/>
                          <a:cs typeface="Times New Roman"/>
                        </a:rPr>
                        <a:t>документація</a:t>
                      </a:r>
                      <a:r>
                        <a:rPr sz="1000" spc="35" dirty="0">
                          <a:latin typeface="Times New Roman"/>
                          <a:cs typeface="Times New Roman"/>
                        </a:rPr>
                        <a:t> </a:t>
                      </a:r>
                      <a:r>
                        <a:rPr sz="1000" spc="-5" dirty="0">
                          <a:latin typeface="Times New Roman"/>
                          <a:cs typeface="Times New Roman"/>
                        </a:rPr>
                        <a:t>Ф-1</a:t>
                      </a:r>
                      <a:endParaRPr sz="1000">
                        <a:latin typeface="Times New Roman"/>
                        <a:cs typeface="Times New Roman"/>
                      </a:endParaRPr>
                    </a:p>
                  </a:txBody>
                  <a:tcPr marL="0" marR="0" marT="0" marB="0">
                    <a:lnL w="12700">
                      <a:solidFill>
                        <a:srgbClr val="000000"/>
                      </a:solidFill>
                      <a:prstDash val="solid"/>
                    </a:lnL>
                  </a:tcPr>
                </a:tc>
                <a:tc hMerge="1">
                  <a:txBody>
                    <a:bodyPr/>
                    <a:lstStyle/>
                    <a:p>
                      <a:endParaRPr/>
                    </a:p>
                  </a:txBody>
                  <a:tcPr marL="0" marR="0" marT="0" marB="0"/>
                </a:tc>
                <a:extLst>
                  <a:ext uri="{0D108BD9-81ED-4DB2-BD59-A6C34878D82A}">
                    <a16:rowId xmlns:a16="http://schemas.microsoft.com/office/drawing/2014/main" val="10000"/>
                  </a:ext>
                </a:extLst>
              </a:tr>
              <a:tr h="698500">
                <a:tc>
                  <a:txBody>
                    <a:bodyPr/>
                    <a:lstStyle/>
                    <a:p>
                      <a:pPr marL="74930">
                        <a:lnSpc>
                          <a:spcPts val="1165"/>
                        </a:lnSpc>
                      </a:pPr>
                      <a:r>
                        <a:rPr sz="1000" b="1" spc="-5" dirty="0">
                          <a:latin typeface="Times New Roman"/>
                          <a:cs typeface="Times New Roman"/>
                        </a:rPr>
                        <a:t>РЕЦЕПТ</a:t>
                      </a:r>
                      <a:endParaRPr sz="1000">
                        <a:latin typeface="Times New Roman"/>
                        <a:cs typeface="Times New Roman"/>
                      </a:endParaRPr>
                    </a:p>
                    <a:p>
                      <a:pPr marL="74930" marR="1349375">
                        <a:lnSpc>
                          <a:spcPct val="127499"/>
                        </a:lnSpc>
                        <a:spcBef>
                          <a:spcPts val="30"/>
                        </a:spcBef>
                      </a:pPr>
                      <a:r>
                        <a:rPr sz="800" spc="-5" dirty="0">
                          <a:latin typeface="Times New Roman"/>
                          <a:cs typeface="Times New Roman"/>
                        </a:rPr>
                        <a:t>(</a:t>
                      </a:r>
                      <a:r>
                        <a:rPr sz="800" u="sng" spc="-5" dirty="0">
                          <a:uFill>
                            <a:solidFill>
                              <a:srgbClr val="000000"/>
                            </a:solidFill>
                          </a:uFill>
                          <a:latin typeface="Times New Roman"/>
                          <a:cs typeface="Times New Roman"/>
                        </a:rPr>
                        <a:t>дорослий,</a:t>
                      </a:r>
                      <a:r>
                        <a:rPr sz="800" u="sng" spc="-30" dirty="0">
                          <a:uFill>
                            <a:solidFill>
                              <a:srgbClr val="000000"/>
                            </a:solidFill>
                          </a:uFill>
                          <a:latin typeface="Times New Roman"/>
                          <a:cs typeface="Times New Roman"/>
                        </a:rPr>
                        <a:t> </a:t>
                      </a:r>
                      <a:r>
                        <a:rPr sz="800" u="sng" dirty="0">
                          <a:uFill>
                            <a:solidFill>
                              <a:srgbClr val="000000"/>
                            </a:solidFill>
                          </a:uFill>
                          <a:latin typeface="Times New Roman"/>
                          <a:cs typeface="Times New Roman"/>
                        </a:rPr>
                        <a:t>дитячий</a:t>
                      </a:r>
                      <a:r>
                        <a:rPr sz="800" spc="-40" dirty="0">
                          <a:latin typeface="Times New Roman"/>
                          <a:cs typeface="Times New Roman"/>
                        </a:rPr>
                        <a:t> </a:t>
                      </a:r>
                      <a:r>
                        <a:rPr sz="800" dirty="0">
                          <a:latin typeface="Times New Roman"/>
                          <a:cs typeface="Times New Roman"/>
                        </a:rPr>
                        <a:t>–</a:t>
                      </a:r>
                      <a:r>
                        <a:rPr sz="800" spc="-15" dirty="0">
                          <a:latin typeface="Times New Roman"/>
                          <a:cs typeface="Times New Roman"/>
                        </a:rPr>
                        <a:t> </a:t>
                      </a:r>
                      <a:r>
                        <a:rPr sz="800" spc="-5" dirty="0">
                          <a:latin typeface="Times New Roman"/>
                          <a:cs typeface="Times New Roman"/>
                        </a:rPr>
                        <a:t>необхідне </a:t>
                      </a:r>
                      <a:r>
                        <a:rPr sz="800" spc="-185" dirty="0">
                          <a:latin typeface="Times New Roman"/>
                          <a:cs typeface="Times New Roman"/>
                        </a:rPr>
                        <a:t> </a:t>
                      </a:r>
                      <a:r>
                        <a:rPr sz="800" spc="-5" dirty="0">
                          <a:latin typeface="Times New Roman"/>
                          <a:cs typeface="Times New Roman"/>
                        </a:rPr>
                        <a:t>підкреслити</a:t>
                      </a:r>
                      <a:endParaRPr sz="8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lnR w="12700">
                      <a:solidFill>
                        <a:srgbClr val="000000"/>
                      </a:solidFill>
                      <a:prstDash val="solid"/>
                    </a:lnR>
                  </a:tcPr>
                </a:tc>
                <a:tc>
                  <a:txBody>
                    <a:bodyPr/>
                    <a:lstStyle/>
                    <a:p>
                      <a:pPr marL="69215">
                        <a:lnSpc>
                          <a:spcPts val="930"/>
                        </a:lnSpc>
                      </a:pPr>
                      <a:r>
                        <a:rPr sz="800" spc="-5" dirty="0">
                          <a:latin typeface="Times New Roman"/>
                          <a:cs typeface="Times New Roman"/>
                        </a:rPr>
                        <a:t>Номер</a:t>
                      </a:r>
                      <a:r>
                        <a:rPr sz="800" spc="-15" dirty="0">
                          <a:latin typeface="Times New Roman"/>
                          <a:cs typeface="Times New Roman"/>
                        </a:rPr>
                        <a:t> </a:t>
                      </a:r>
                      <a:r>
                        <a:rPr sz="800" spc="-5" dirty="0">
                          <a:latin typeface="Times New Roman"/>
                          <a:cs typeface="Times New Roman"/>
                        </a:rPr>
                        <a:t>рецепту</a:t>
                      </a:r>
                      <a:r>
                        <a:rPr sz="800" spc="-35" dirty="0">
                          <a:latin typeface="Times New Roman"/>
                          <a:cs typeface="Times New Roman"/>
                        </a:rPr>
                        <a:t> </a:t>
                      </a:r>
                      <a:r>
                        <a:rPr sz="800" dirty="0">
                          <a:latin typeface="Times New Roman"/>
                          <a:cs typeface="Times New Roman"/>
                        </a:rPr>
                        <a:t>№</a:t>
                      </a:r>
                      <a:r>
                        <a:rPr sz="800" spc="-20" dirty="0">
                          <a:latin typeface="Times New Roman"/>
                          <a:cs typeface="Times New Roman"/>
                        </a:rPr>
                        <a:t> </a:t>
                      </a:r>
                      <a:r>
                        <a:rPr sz="800" u="sng" spc="5" dirty="0">
                          <a:uFill>
                            <a:solidFill>
                              <a:srgbClr val="000000"/>
                            </a:solidFill>
                          </a:uFill>
                          <a:latin typeface="Times New Roman"/>
                          <a:cs typeface="Times New Roman"/>
                        </a:rPr>
                        <a:t>20</a:t>
                      </a:r>
                      <a:endParaRPr sz="800">
                        <a:latin typeface="Times New Roman"/>
                        <a:cs typeface="Times New Roman"/>
                      </a:endParaRPr>
                    </a:p>
                    <a:p>
                      <a:pPr marL="69215">
                        <a:lnSpc>
                          <a:spcPct val="100000"/>
                        </a:lnSpc>
                        <a:spcBef>
                          <a:spcPts val="265"/>
                        </a:spcBef>
                        <a:tabLst>
                          <a:tab pos="678815" algn="l"/>
                          <a:tab pos="954405" algn="l"/>
                        </a:tabLst>
                      </a:pPr>
                      <a:r>
                        <a:rPr sz="800" spc="-20" dirty="0">
                          <a:latin typeface="Times New Roman"/>
                          <a:cs typeface="Times New Roman"/>
                        </a:rPr>
                        <a:t>«</a:t>
                      </a:r>
                      <a:r>
                        <a:rPr sz="800" u="sng" spc="204" dirty="0">
                          <a:uFill>
                            <a:solidFill>
                              <a:srgbClr val="000000"/>
                            </a:solidFill>
                          </a:uFill>
                          <a:latin typeface="Times New Roman"/>
                          <a:cs typeface="Times New Roman"/>
                        </a:rPr>
                        <a:t>  </a:t>
                      </a:r>
                      <a:r>
                        <a:rPr sz="800" dirty="0">
                          <a:latin typeface="Times New Roman"/>
                          <a:cs typeface="Times New Roman"/>
                        </a:rPr>
                        <a:t>»</a:t>
                      </a:r>
                      <a:r>
                        <a:rPr sz="800" u="sng" dirty="0">
                          <a:uFill>
                            <a:solidFill>
                              <a:srgbClr val="000000"/>
                            </a:solidFill>
                          </a:uFill>
                          <a:latin typeface="Times New Roman"/>
                          <a:cs typeface="Times New Roman"/>
                        </a:rPr>
                        <a:t>	</a:t>
                      </a:r>
                      <a:r>
                        <a:rPr sz="800" dirty="0">
                          <a:latin typeface="Times New Roman"/>
                          <a:cs typeface="Times New Roman"/>
                        </a:rPr>
                        <a:t>20</a:t>
                      </a:r>
                      <a:r>
                        <a:rPr sz="800" u="sng" dirty="0">
                          <a:uFill>
                            <a:solidFill>
                              <a:srgbClr val="000000"/>
                            </a:solidFill>
                          </a:uFill>
                          <a:latin typeface="Times New Roman"/>
                          <a:cs typeface="Times New Roman"/>
                        </a:rPr>
                        <a:t>	</a:t>
                      </a:r>
                      <a:r>
                        <a:rPr sz="800" spc="5" dirty="0">
                          <a:latin typeface="Times New Roman"/>
                          <a:cs typeface="Times New Roman"/>
                        </a:rPr>
                        <a:t>р.</a:t>
                      </a:r>
                      <a:endParaRPr sz="800">
                        <a:latin typeface="Times New Roman"/>
                        <a:cs typeface="Times New Roman"/>
                      </a:endParaRPr>
                    </a:p>
                    <a:p>
                      <a:pPr marL="95250">
                        <a:lnSpc>
                          <a:spcPct val="100000"/>
                        </a:lnSpc>
                        <a:spcBef>
                          <a:spcPts val="275"/>
                        </a:spcBef>
                      </a:pPr>
                      <a:r>
                        <a:rPr sz="800" spc="-5" dirty="0">
                          <a:latin typeface="Times New Roman"/>
                          <a:cs typeface="Times New Roman"/>
                        </a:rPr>
                        <a:t>(</a:t>
                      </a:r>
                      <a:r>
                        <a:rPr sz="800" dirty="0">
                          <a:latin typeface="Times New Roman"/>
                          <a:cs typeface="Times New Roman"/>
                        </a:rPr>
                        <a:t>дата</a:t>
                      </a:r>
                      <a:r>
                        <a:rPr sz="800" spc="-20" dirty="0">
                          <a:latin typeface="Times New Roman"/>
                          <a:cs typeface="Times New Roman"/>
                        </a:rPr>
                        <a:t> </a:t>
                      </a:r>
                      <a:r>
                        <a:rPr sz="800" dirty="0">
                          <a:latin typeface="Times New Roman"/>
                          <a:cs typeface="Times New Roman"/>
                        </a:rPr>
                        <a:t>в</a:t>
                      </a:r>
                      <a:r>
                        <a:rPr sz="800" spc="-5" dirty="0">
                          <a:latin typeface="Times New Roman"/>
                          <a:cs typeface="Times New Roman"/>
                        </a:rPr>
                        <a:t>и</a:t>
                      </a:r>
                      <a:r>
                        <a:rPr sz="800" dirty="0">
                          <a:latin typeface="Times New Roman"/>
                          <a:cs typeface="Times New Roman"/>
                        </a:rPr>
                        <a:t>п</a:t>
                      </a:r>
                      <a:r>
                        <a:rPr sz="800" spc="-5" dirty="0">
                          <a:latin typeface="Times New Roman"/>
                          <a:cs typeface="Times New Roman"/>
                        </a:rPr>
                        <a:t>и</a:t>
                      </a:r>
                      <a:r>
                        <a:rPr sz="800" dirty="0">
                          <a:latin typeface="Times New Roman"/>
                          <a:cs typeface="Times New Roman"/>
                        </a:rPr>
                        <a:t>с</a:t>
                      </a:r>
                      <a:r>
                        <a:rPr sz="800" spc="-20" dirty="0">
                          <a:latin typeface="Times New Roman"/>
                          <a:cs typeface="Times New Roman"/>
                        </a:rPr>
                        <a:t>у</a:t>
                      </a:r>
                      <a:r>
                        <a:rPr sz="800" dirty="0">
                          <a:latin typeface="Times New Roman"/>
                          <a:cs typeface="Times New Roman"/>
                        </a:rPr>
                        <a:t>в</a:t>
                      </a:r>
                      <a:r>
                        <a:rPr sz="800" spc="-10" dirty="0">
                          <a:latin typeface="Times New Roman"/>
                          <a:cs typeface="Times New Roman"/>
                        </a:rPr>
                        <a:t>а</a:t>
                      </a:r>
                      <a:r>
                        <a:rPr sz="800" spc="-5" dirty="0">
                          <a:latin typeface="Times New Roman"/>
                          <a:cs typeface="Times New Roman"/>
                        </a:rPr>
                        <a:t>н</a:t>
                      </a:r>
                      <a:r>
                        <a:rPr sz="800" spc="-10" dirty="0">
                          <a:latin typeface="Times New Roman"/>
                          <a:cs typeface="Times New Roman"/>
                        </a:rPr>
                        <a:t>н</a:t>
                      </a:r>
                      <a:r>
                        <a:rPr sz="800" dirty="0">
                          <a:latin typeface="Times New Roman"/>
                          <a:cs typeface="Times New Roman"/>
                        </a:rPr>
                        <a:t>я</a:t>
                      </a:r>
                      <a:r>
                        <a:rPr sz="800" spc="-45" dirty="0">
                          <a:latin typeface="Times New Roman"/>
                          <a:cs typeface="Times New Roman"/>
                        </a:rPr>
                        <a:t> </a:t>
                      </a:r>
                      <a:r>
                        <a:rPr sz="800" dirty="0">
                          <a:latin typeface="Times New Roman"/>
                          <a:cs typeface="Times New Roman"/>
                        </a:rPr>
                        <a:t>р</a:t>
                      </a:r>
                      <a:r>
                        <a:rPr sz="800" spc="-10" dirty="0">
                          <a:latin typeface="Times New Roman"/>
                          <a:cs typeface="Times New Roman"/>
                        </a:rPr>
                        <a:t>е</a:t>
                      </a:r>
                      <a:r>
                        <a:rPr sz="800" spc="-5" dirty="0">
                          <a:latin typeface="Times New Roman"/>
                          <a:cs typeface="Times New Roman"/>
                        </a:rPr>
                        <a:t>ц</a:t>
                      </a:r>
                      <a:r>
                        <a:rPr sz="800" spc="-10" dirty="0">
                          <a:latin typeface="Times New Roman"/>
                          <a:cs typeface="Times New Roman"/>
                        </a:rPr>
                        <a:t>е</a:t>
                      </a:r>
                      <a:r>
                        <a:rPr sz="800" spc="-5" dirty="0">
                          <a:latin typeface="Times New Roman"/>
                          <a:cs typeface="Times New Roman"/>
                        </a:rPr>
                        <a:t>пт</a:t>
                      </a:r>
                      <a:r>
                        <a:rPr sz="800" spc="-20" dirty="0">
                          <a:latin typeface="Times New Roman"/>
                          <a:cs typeface="Times New Roman"/>
                        </a:rPr>
                        <a:t>у</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1"/>
                  </a:ext>
                </a:extLst>
              </a:tr>
              <a:tr h="192150">
                <a:tc>
                  <a:txBody>
                    <a:bodyPr/>
                    <a:lstStyle/>
                    <a:p>
                      <a:pPr marL="74930">
                        <a:lnSpc>
                          <a:spcPts val="930"/>
                        </a:lnSpc>
                      </a:pPr>
                      <a:r>
                        <a:rPr sz="800" u="sng" dirty="0">
                          <a:uFill>
                            <a:solidFill>
                              <a:srgbClr val="000000"/>
                            </a:solidFill>
                          </a:uFill>
                          <a:latin typeface="Times New Roman"/>
                          <a:cs typeface="Times New Roman"/>
                        </a:rPr>
                        <a:t>За</a:t>
                      </a:r>
                      <a:r>
                        <a:rPr sz="800" u="sng" spc="-3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повну</a:t>
                      </a:r>
                      <a:r>
                        <a:rPr sz="800" u="sng" spc="-2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вартість</a:t>
                      </a:r>
                      <a:endParaRPr sz="800">
                        <a:latin typeface="Times New Roman"/>
                        <a:cs typeface="Times New Roman"/>
                      </a:endParaRPr>
                    </a:p>
                  </a:txBody>
                  <a:tcPr marL="0" marR="0" marT="0" marB="0">
                    <a:lnR w="12700">
                      <a:solidFill>
                        <a:srgbClr val="000000"/>
                      </a:solidFill>
                      <a:prstDash val="solid"/>
                    </a:lnR>
                  </a:tcPr>
                </a:tc>
                <a:tc>
                  <a:txBody>
                    <a:bodyPr/>
                    <a:lstStyle/>
                    <a:p>
                      <a:pPr marL="69215">
                        <a:lnSpc>
                          <a:spcPts val="930"/>
                        </a:lnSpc>
                      </a:pPr>
                      <a:r>
                        <a:rPr sz="800" spc="-5" dirty="0">
                          <a:latin typeface="Times New Roman"/>
                          <a:cs typeface="Times New Roman"/>
                        </a:rPr>
                        <a:t>Безкоштовно</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69215">
                        <a:lnSpc>
                          <a:spcPts val="930"/>
                        </a:lnSpc>
                      </a:pPr>
                      <a:r>
                        <a:rPr sz="800" spc="-5" dirty="0">
                          <a:latin typeface="Times New Roman"/>
                          <a:cs typeface="Times New Roman"/>
                        </a:rPr>
                        <a:t>Оплата</a:t>
                      </a:r>
                      <a:r>
                        <a:rPr sz="800" spc="-45" dirty="0">
                          <a:latin typeface="Times New Roman"/>
                          <a:cs typeface="Times New Roman"/>
                        </a:rPr>
                        <a:t> </a:t>
                      </a:r>
                      <a:r>
                        <a:rPr sz="800" dirty="0">
                          <a:latin typeface="Times New Roman"/>
                          <a:cs typeface="Times New Roman"/>
                        </a:rPr>
                        <a:t>50</a:t>
                      </a:r>
                      <a:r>
                        <a:rPr sz="800" spc="-40" dirty="0">
                          <a:latin typeface="Times New Roman"/>
                          <a:cs typeface="Times New Roman"/>
                        </a:rPr>
                        <a:t> </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2"/>
                  </a:ext>
                </a:extLst>
              </a:tr>
              <a:tr h="1081024">
                <a:tc gridSpan="3">
                  <a:txBody>
                    <a:bodyPr/>
                    <a:lstStyle/>
                    <a:p>
                      <a:pPr marL="74930">
                        <a:lnSpc>
                          <a:spcPts val="1630"/>
                        </a:lnSpc>
                      </a:pPr>
                      <a:r>
                        <a:rPr sz="800" spc="-5" dirty="0">
                          <a:latin typeface="Times New Roman"/>
                          <a:cs typeface="Times New Roman"/>
                        </a:rPr>
                        <a:t>П</a:t>
                      </a:r>
                      <a:r>
                        <a:rPr sz="800" dirty="0">
                          <a:latin typeface="Times New Roman"/>
                          <a:cs typeface="Times New Roman"/>
                        </a:rPr>
                        <a:t>рі</a:t>
                      </a:r>
                      <a:r>
                        <a:rPr sz="800" spc="-10" dirty="0">
                          <a:latin typeface="Times New Roman"/>
                          <a:cs typeface="Times New Roman"/>
                        </a:rPr>
                        <a:t>з</a:t>
                      </a:r>
                      <a:r>
                        <a:rPr sz="800" dirty="0">
                          <a:latin typeface="Times New Roman"/>
                          <a:cs typeface="Times New Roman"/>
                        </a:rPr>
                        <a:t>в</a:t>
                      </a:r>
                      <a:r>
                        <a:rPr sz="800" spc="-5" dirty="0">
                          <a:latin typeface="Times New Roman"/>
                          <a:cs typeface="Times New Roman"/>
                        </a:rPr>
                        <a:t>и</a:t>
                      </a:r>
                      <a:r>
                        <a:rPr sz="800" spc="5" dirty="0">
                          <a:latin typeface="Times New Roman"/>
                          <a:cs typeface="Times New Roman"/>
                        </a:rPr>
                        <a:t>щ</a:t>
                      </a:r>
                      <a:r>
                        <a:rPr sz="800" spc="-10" dirty="0">
                          <a:latin typeface="Times New Roman"/>
                          <a:cs typeface="Times New Roman"/>
                        </a:rPr>
                        <a:t>е</a:t>
                      </a:r>
                      <a:r>
                        <a:rPr sz="800" dirty="0">
                          <a:latin typeface="Times New Roman"/>
                          <a:cs typeface="Times New Roman"/>
                        </a:rPr>
                        <a:t>,</a:t>
                      </a:r>
                      <a:r>
                        <a:rPr sz="800" spc="-45" dirty="0">
                          <a:latin typeface="Times New Roman"/>
                          <a:cs typeface="Times New Roman"/>
                        </a:rPr>
                        <a:t> </a:t>
                      </a:r>
                      <a:r>
                        <a:rPr sz="800" dirty="0">
                          <a:latin typeface="Times New Roman"/>
                          <a:cs typeface="Times New Roman"/>
                        </a:rPr>
                        <a:t>і</a:t>
                      </a:r>
                      <a:r>
                        <a:rPr sz="800" spc="-5" dirty="0">
                          <a:latin typeface="Times New Roman"/>
                          <a:cs typeface="Times New Roman"/>
                        </a:rPr>
                        <a:t>н</a:t>
                      </a:r>
                      <a:r>
                        <a:rPr sz="800" spc="5" dirty="0">
                          <a:latin typeface="Times New Roman"/>
                          <a:cs typeface="Times New Roman"/>
                        </a:rPr>
                        <a:t>і</a:t>
                      </a:r>
                      <a:r>
                        <a:rPr sz="800" spc="-5" dirty="0">
                          <a:latin typeface="Times New Roman"/>
                          <a:cs typeface="Times New Roman"/>
                        </a:rPr>
                        <a:t>ц</a:t>
                      </a:r>
                      <a:r>
                        <a:rPr sz="800" spc="5" dirty="0">
                          <a:latin typeface="Times New Roman"/>
                          <a:cs typeface="Times New Roman"/>
                        </a:rPr>
                        <a:t>і</a:t>
                      </a:r>
                      <a:r>
                        <a:rPr sz="800" dirty="0">
                          <a:latin typeface="Times New Roman"/>
                          <a:cs typeface="Times New Roman"/>
                        </a:rPr>
                        <a:t>а</a:t>
                      </a:r>
                      <a:r>
                        <a:rPr sz="800" spc="-5" dirty="0">
                          <a:latin typeface="Times New Roman"/>
                          <a:cs typeface="Times New Roman"/>
                        </a:rPr>
                        <a:t>ли</a:t>
                      </a:r>
                      <a:r>
                        <a:rPr sz="800" dirty="0">
                          <a:latin typeface="Times New Roman"/>
                          <a:cs typeface="Times New Roman"/>
                        </a:rPr>
                        <a:t>,</a:t>
                      </a:r>
                      <a:r>
                        <a:rPr sz="800" spc="-30" dirty="0">
                          <a:latin typeface="Times New Roman"/>
                          <a:cs typeface="Times New Roman"/>
                        </a:rPr>
                        <a:t> </a:t>
                      </a:r>
                      <a:r>
                        <a:rPr sz="800" dirty="0">
                          <a:latin typeface="Times New Roman"/>
                          <a:cs typeface="Times New Roman"/>
                        </a:rPr>
                        <a:t>вік</a:t>
                      </a:r>
                      <a:r>
                        <a:rPr sz="800" spc="-15" dirty="0">
                          <a:latin typeface="Times New Roman"/>
                          <a:cs typeface="Times New Roman"/>
                        </a:rPr>
                        <a:t> </a:t>
                      </a:r>
                      <a:r>
                        <a:rPr sz="800" spc="-10" dirty="0">
                          <a:latin typeface="Times New Roman"/>
                          <a:cs typeface="Times New Roman"/>
                        </a:rPr>
                        <a:t>х</a:t>
                      </a:r>
                      <a:r>
                        <a:rPr sz="800" dirty="0">
                          <a:latin typeface="Times New Roman"/>
                          <a:cs typeface="Times New Roman"/>
                        </a:rPr>
                        <a:t>в</a:t>
                      </a:r>
                      <a:r>
                        <a:rPr sz="800" spc="-10" dirty="0">
                          <a:latin typeface="Times New Roman"/>
                          <a:cs typeface="Times New Roman"/>
                        </a:rPr>
                        <a:t>о</a:t>
                      </a:r>
                      <a:r>
                        <a:rPr sz="800" dirty="0">
                          <a:latin typeface="Times New Roman"/>
                          <a:cs typeface="Times New Roman"/>
                        </a:rPr>
                        <a:t>р</a:t>
                      </a:r>
                      <a:r>
                        <a:rPr sz="800" spc="-10" dirty="0">
                          <a:latin typeface="Times New Roman"/>
                          <a:cs typeface="Times New Roman"/>
                        </a:rPr>
                        <a:t>ог</a:t>
                      </a:r>
                      <a:r>
                        <a:rPr sz="800" dirty="0">
                          <a:latin typeface="Times New Roman"/>
                          <a:cs typeface="Times New Roman"/>
                        </a:rPr>
                        <a:t>о</a:t>
                      </a:r>
                      <a:r>
                        <a:rPr sz="800" spc="-5" dirty="0">
                          <a:latin typeface="Times New Roman"/>
                          <a:cs typeface="Times New Roman"/>
                        </a:rPr>
                        <a:t> </a:t>
                      </a:r>
                      <a:r>
                        <a:rPr sz="1400" u="sng" dirty="0">
                          <a:uFill>
                            <a:solidFill>
                              <a:srgbClr val="000000"/>
                            </a:solidFill>
                          </a:uFill>
                          <a:latin typeface="Times New Roman"/>
                          <a:cs typeface="Times New Roman"/>
                        </a:rPr>
                        <a:t>І</a:t>
                      </a:r>
                      <a:r>
                        <a:rPr sz="1400" u="sng" spc="-30" dirty="0">
                          <a:uFill>
                            <a:solidFill>
                              <a:srgbClr val="000000"/>
                            </a:solidFill>
                          </a:uFill>
                          <a:latin typeface="Times New Roman"/>
                          <a:cs typeface="Times New Roman"/>
                        </a:rPr>
                        <a:t>в</a:t>
                      </a:r>
                      <a:r>
                        <a:rPr sz="1400" u="sng" dirty="0">
                          <a:uFill>
                            <a:solidFill>
                              <a:srgbClr val="000000"/>
                            </a:solidFill>
                          </a:uFill>
                          <a:latin typeface="Times New Roman"/>
                          <a:cs typeface="Times New Roman"/>
                        </a:rPr>
                        <a:t>анов</a:t>
                      </a:r>
                      <a:r>
                        <a:rPr sz="1400" u="sng" spc="-10" dirty="0">
                          <a:uFill>
                            <a:solidFill>
                              <a:srgbClr val="000000"/>
                            </a:solidFill>
                          </a:uFill>
                          <a:latin typeface="Times New Roman"/>
                          <a:cs typeface="Times New Roman"/>
                        </a:rPr>
                        <a:t> </a:t>
                      </a:r>
                      <a:r>
                        <a:rPr sz="1400" u="sng" dirty="0">
                          <a:uFill>
                            <a:solidFill>
                              <a:srgbClr val="000000"/>
                            </a:solidFill>
                          </a:uFill>
                          <a:latin typeface="Times New Roman"/>
                          <a:cs typeface="Times New Roman"/>
                        </a:rPr>
                        <a:t>І.І</a:t>
                      </a:r>
                      <a:r>
                        <a:rPr sz="1400" u="sng" spc="-10" dirty="0">
                          <a:uFill>
                            <a:solidFill>
                              <a:srgbClr val="000000"/>
                            </a:solidFill>
                          </a:uFill>
                          <a:latin typeface="Times New Roman"/>
                          <a:cs typeface="Times New Roman"/>
                        </a:rPr>
                        <a:t>.</a:t>
                      </a:r>
                      <a:r>
                        <a:rPr sz="1400" u="sng" dirty="0">
                          <a:uFill>
                            <a:solidFill>
                              <a:srgbClr val="000000"/>
                            </a:solidFill>
                          </a:uFill>
                          <a:latin typeface="Times New Roman"/>
                          <a:cs typeface="Times New Roman"/>
                        </a:rPr>
                        <a:t>,</a:t>
                      </a:r>
                      <a:r>
                        <a:rPr sz="1400" u="sng" spc="-20" dirty="0">
                          <a:uFill>
                            <a:solidFill>
                              <a:srgbClr val="000000"/>
                            </a:solidFill>
                          </a:uFill>
                          <a:latin typeface="Times New Roman"/>
                          <a:cs typeface="Times New Roman"/>
                        </a:rPr>
                        <a:t> </a:t>
                      </a:r>
                      <a:r>
                        <a:rPr sz="1400" u="sng" dirty="0">
                          <a:uFill>
                            <a:solidFill>
                              <a:srgbClr val="000000"/>
                            </a:solidFill>
                          </a:uFill>
                          <a:latin typeface="Times New Roman"/>
                          <a:cs typeface="Times New Roman"/>
                        </a:rPr>
                        <a:t>45</a:t>
                      </a:r>
                      <a:r>
                        <a:rPr sz="1400" u="sng" spc="-15" dirty="0">
                          <a:uFill>
                            <a:solidFill>
                              <a:srgbClr val="000000"/>
                            </a:solidFill>
                          </a:uFill>
                          <a:latin typeface="Times New Roman"/>
                          <a:cs typeface="Times New Roman"/>
                        </a:rPr>
                        <a:t> </a:t>
                      </a:r>
                      <a:r>
                        <a:rPr sz="1400" u="sng" spc="-5" dirty="0">
                          <a:uFill>
                            <a:solidFill>
                              <a:srgbClr val="000000"/>
                            </a:solidFill>
                          </a:uFill>
                          <a:latin typeface="Times New Roman"/>
                          <a:cs typeface="Times New Roman"/>
                        </a:rPr>
                        <a:t>л</a:t>
                      </a:r>
                      <a:r>
                        <a:rPr sz="1400" u="sng" dirty="0">
                          <a:uFill>
                            <a:solidFill>
                              <a:srgbClr val="000000"/>
                            </a:solidFill>
                          </a:uFill>
                          <a:latin typeface="Times New Roman"/>
                          <a:cs typeface="Times New Roman"/>
                        </a:rPr>
                        <a:t>ет</a:t>
                      </a:r>
                      <a:endParaRPr sz="1400">
                        <a:latin typeface="Times New Roman"/>
                        <a:cs typeface="Times New Roman"/>
                      </a:endParaRPr>
                    </a:p>
                    <a:p>
                      <a:pPr marL="74930" marR="2089785">
                        <a:lnSpc>
                          <a:spcPct val="118600"/>
                        </a:lnSpc>
                        <a:spcBef>
                          <a:spcPts val="10"/>
                        </a:spcBef>
                      </a:pPr>
                      <a:r>
                        <a:rPr sz="800" spc="-5" dirty="0">
                          <a:latin typeface="Times New Roman"/>
                          <a:cs typeface="Times New Roman"/>
                        </a:rPr>
                        <a:t>Адреса хворого </a:t>
                      </a:r>
                      <a:r>
                        <a:rPr sz="800" dirty="0">
                          <a:latin typeface="Times New Roman"/>
                          <a:cs typeface="Times New Roman"/>
                        </a:rPr>
                        <a:t>або </a:t>
                      </a:r>
                      <a:r>
                        <a:rPr sz="800" spc="-5" dirty="0">
                          <a:latin typeface="Times New Roman"/>
                          <a:cs typeface="Times New Roman"/>
                        </a:rPr>
                        <a:t>номер медичної </a:t>
                      </a:r>
                      <a:r>
                        <a:rPr sz="800" dirty="0">
                          <a:latin typeface="Times New Roman"/>
                          <a:cs typeface="Times New Roman"/>
                        </a:rPr>
                        <a:t>карти </a:t>
                      </a:r>
                      <a:r>
                        <a:rPr sz="800" spc="-5" dirty="0">
                          <a:latin typeface="Times New Roman"/>
                          <a:cs typeface="Times New Roman"/>
                        </a:rPr>
                        <a:t>амбулаторного хворого </a:t>
                      </a:r>
                      <a:r>
                        <a:rPr sz="1400" u="sng" dirty="0">
                          <a:uFill>
                            <a:solidFill>
                              <a:srgbClr val="000000"/>
                            </a:solidFill>
                          </a:uFill>
                          <a:latin typeface="Times New Roman"/>
                          <a:cs typeface="Times New Roman"/>
                        </a:rPr>
                        <a:t>№ 46-08/16 </a:t>
                      </a:r>
                      <a:r>
                        <a:rPr sz="1400" spc="-335" dirty="0">
                          <a:latin typeface="Times New Roman"/>
                          <a:cs typeface="Times New Roman"/>
                        </a:rPr>
                        <a:t> </a:t>
                      </a:r>
                      <a:r>
                        <a:rPr sz="800" spc="-5" dirty="0">
                          <a:latin typeface="Times New Roman"/>
                          <a:cs typeface="Times New Roman"/>
                        </a:rPr>
                        <a:t>П</a:t>
                      </a:r>
                      <a:r>
                        <a:rPr sz="800" dirty="0">
                          <a:latin typeface="Times New Roman"/>
                          <a:cs typeface="Times New Roman"/>
                        </a:rPr>
                        <a:t>рі</a:t>
                      </a:r>
                      <a:r>
                        <a:rPr sz="800" spc="-10" dirty="0">
                          <a:latin typeface="Times New Roman"/>
                          <a:cs typeface="Times New Roman"/>
                        </a:rPr>
                        <a:t>з</a:t>
                      </a:r>
                      <a:r>
                        <a:rPr sz="800" dirty="0">
                          <a:latin typeface="Times New Roman"/>
                          <a:cs typeface="Times New Roman"/>
                        </a:rPr>
                        <a:t>в</a:t>
                      </a:r>
                      <a:r>
                        <a:rPr sz="800" spc="-5" dirty="0">
                          <a:latin typeface="Times New Roman"/>
                          <a:cs typeface="Times New Roman"/>
                        </a:rPr>
                        <a:t>и</a:t>
                      </a:r>
                      <a:r>
                        <a:rPr sz="800" spc="5" dirty="0">
                          <a:latin typeface="Times New Roman"/>
                          <a:cs typeface="Times New Roman"/>
                        </a:rPr>
                        <a:t>щ</a:t>
                      </a:r>
                      <a:r>
                        <a:rPr sz="800" spc="-10" dirty="0">
                          <a:latin typeface="Times New Roman"/>
                          <a:cs typeface="Times New Roman"/>
                        </a:rPr>
                        <a:t>е</a:t>
                      </a:r>
                      <a:r>
                        <a:rPr sz="800" dirty="0">
                          <a:latin typeface="Times New Roman"/>
                          <a:cs typeface="Times New Roman"/>
                        </a:rPr>
                        <a:t>,</a:t>
                      </a:r>
                      <a:r>
                        <a:rPr sz="800" spc="-45" dirty="0">
                          <a:latin typeface="Times New Roman"/>
                          <a:cs typeface="Times New Roman"/>
                        </a:rPr>
                        <a:t> </a:t>
                      </a:r>
                      <a:r>
                        <a:rPr sz="800" dirty="0">
                          <a:latin typeface="Times New Roman"/>
                          <a:cs typeface="Times New Roman"/>
                        </a:rPr>
                        <a:t>і</a:t>
                      </a:r>
                      <a:r>
                        <a:rPr sz="800" spc="-5" dirty="0">
                          <a:latin typeface="Times New Roman"/>
                          <a:cs typeface="Times New Roman"/>
                        </a:rPr>
                        <a:t>н</a:t>
                      </a:r>
                      <a:r>
                        <a:rPr sz="800" spc="5" dirty="0">
                          <a:latin typeface="Times New Roman"/>
                          <a:cs typeface="Times New Roman"/>
                        </a:rPr>
                        <a:t>і</a:t>
                      </a:r>
                      <a:r>
                        <a:rPr sz="800" spc="-5" dirty="0">
                          <a:latin typeface="Times New Roman"/>
                          <a:cs typeface="Times New Roman"/>
                        </a:rPr>
                        <a:t>ц</a:t>
                      </a:r>
                      <a:r>
                        <a:rPr sz="800" spc="5" dirty="0">
                          <a:latin typeface="Times New Roman"/>
                          <a:cs typeface="Times New Roman"/>
                        </a:rPr>
                        <a:t>і</a:t>
                      </a:r>
                      <a:r>
                        <a:rPr sz="800" dirty="0">
                          <a:latin typeface="Times New Roman"/>
                          <a:cs typeface="Times New Roman"/>
                        </a:rPr>
                        <a:t>а</a:t>
                      </a:r>
                      <a:r>
                        <a:rPr sz="800" spc="-5" dirty="0">
                          <a:latin typeface="Times New Roman"/>
                          <a:cs typeface="Times New Roman"/>
                        </a:rPr>
                        <a:t>л</a:t>
                      </a:r>
                      <a:r>
                        <a:rPr sz="800" dirty="0">
                          <a:latin typeface="Times New Roman"/>
                          <a:cs typeface="Times New Roman"/>
                        </a:rPr>
                        <a:t>и</a:t>
                      </a:r>
                      <a:r>
                        <a:rPr sz="800" spc="-35" dirty="0">
                          <a:latin typeface="Times New Roman"/>
                          <a:cs typeface="Times New Roman"/>
                        </a:rPr>
                        <a:t> </a:t>
                      </a:r>
                      <a:r>
                        <a:rPr sz="800" spc="-5" dirty="0">
                          <a:latin typeface="Times New Roman"/>
                          <a:cs typeface="Times New Roman"/>
                        </a:rPr>
                        <a:t>л</a:t>
                      </a:r>
                      <a:r>
                        <a:rPr sz="800" dirty="0">
                          <a:latin typeface="Times New Roman"/>
                          <a:cs typeface="Times New Roman"/>
                        </a:rPr>
                        <a:t>і</a:t>
                      </a:r>
                      <a:r>
                        <a:rPr sz="800" spc="5" dirty="0">
                          <a:latin typeface="Times New Roman"/>
                          <a:cs typeface="Times New Roman"/>
                        </a:rPr>
                        <a:t>к</a:t>
                      </a:r>
                      <a:r>
                        <a:rPr sz="800" dirty="0">
                          <a:latin typeface="Times New Roman"/>
                          <a:cs typeface="Times New Roman"/>
                        </a:rPr>
                        <a:t>аря   </a:t>
                      </a:r>
                      <a:r>
                        <a:rPr sz="800" spc="-25" dirty="0">
                          <a:latin typeface="Times New Roman"/>
                          <a:cs typeface="Times New Roman"/>
                        </a:rPr>
                        <a:t> </a:t>
                      </a:r>
                      <a:r>
                        <a:rPr sz="1400" u="sng" dirty="0">
                          <a:uFill>
                            <a:solidFill>
                              <a:srgbClr val="000000"/>
                            </a:solidFill>
                          </a:uFill>
                          <a:latin typeface="Times New Roman"/>
                          <a:cs typeface="Times New Roman"/>
                        </a:rPr>
                        <a:t>Ше</a:t>
                      </a:r>
                      <a:r>
                        <a:rPr sz="1400" u="sng" spc="-55" dirty="0">
                          <a:uFill>
                            <a:solidFill>
                              <a:srgbClr val="000000"/>
                            </a:solidFill>
                          </a:uFill>
                          <a:latin typeface="Times New Roman"/>
                          <a:cs typeface="Times New Roman"/>
                        </a:rPr>
                        <a:t>в</a:t>
                      </a:r>
                      <a:r>
                        <a:rPr sz="1400" u="sng" dirty="0">
                          <a:uFill>
                            <a:solidFill>
                              <a:srgbClr val="000000"/>
                            </a:solidFill>
                          </a:uFill>
                          <a:latin typeface="Times New Roman"/>
                          <a:cs typeface="Times New Roman"/>
                        </a:rPr>
                        <a:t>че</a:t>
                      </a:r>
                      <a:r>
                        <a:rPr sz="1400" u="sng" spc="5" dirty="0">
                          <a:uFill>
                            <a:solidFill>
                              <a:srgbClr val="000000"/>
                            </a:solidFill>
                          </a:uFill>
                          <a:latin typeface="Times New Roman"/>
                          <a:cs typeface="Times New Roman"/>
                        </a:rPr>
                        <a:t>н</a:t>
                      </a:r>
                      <a:r>
                        <a:rPr sz="1400" u="sng" spc="-70" dirty="0">
                          <a:uFill>
                            <a:solidFill>
                              <a:srgbClr val="000000"/>
                            </a:solidFill>
                          </a:uFill>
                          <a:latin typeface="Times New Roman"/>
                          <a:cs typeface="Times New Roman"/>
                        </a:rPr>
                        <a:t>к</a:t>
                      </a:r>
                      <a:r>
                        <a:rPr sz="1400" u="sng" dirty="0">
                          <a:uFill>
                            <a:solidFill>
                              <a:srgbClr val="000000"/>
                            </a:solidFill>
                          </a:uFill>
                          <a:latin typeface="Times New Roman"/>
                          <a:cs typeface="Times New Roman"/>
                        </a:rPr>
                        <a:t>о</a:t>
                      </a:r>
                      <a:r>
                        <a:rPr sz="1400" u="sng" spc="-35" dirty="0">
                          <a:uFill>
                            <a:solidFill>
                              <a:srgbClr val="000000"/>
                            </a:solidFill>
                          </a:uFill>
                          <a:latin typeface="Times New Roman"/>
                          <a:cs typeface="Times New Roman"/>
                        </a:rPr>
                        <a:t> </a:t>
                      </a:r>
                      <a:r>
                        <a:rPr sz="1400" u="sng" spc="-10" dirty="0">
                          <a:uFill>
                            <a:solidFill>
                              <a:srgbClr val="000000"/>
                            </a:solidFill>
                          </a:uFill>
                          <a:latin typeface="Times New Roman"/>
                          <a:cs typeface="Times New Roman"/>
                        </a:rPr>
                        <a:t>О</a:t>
                      </a:r>
                      <a:r>
                        <a:rPr sz="1400" u="sng" dirty="0">
                          <a:uFill>
                            <a:solidFill>
                              <a:srgbClr val="000000"/>
                            </a:solidFill>
                          </a:uFill>
                          <a:latin typeface="Times New Roman"/>
                          <a:cs typeface="Times New Roman"/>
                        </a:rPr>
                        <a:t>.К.</a:t>
                      </a:r>
                      <a:endParaRPr sz="1400">
                        <a:latin typeface="Times New Roman"/>
                        <a:cs typeface="Times New Roman"/>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2012950">
                <a:tc gridSpan="3">
                  <a:txBody>
                    <a:bodyPr/>
                    <a:lstStyle/>
                    <a:p>
                      <a:pPr marR="4165600" algn="r">
                        <a:lnSpc>
                          <a:spcPts val="1630"/>
                        </a:lnSpc>
                      </a:pPr>
                      <a:r>
                        <a:rPr sz="1400" dirty="0">
                          <a:latin typeface="Times New Roman"/>
                          <a:cs typeface="Times New Roman"/>
                        </a:rPr>
                        <a:t>Rp.:</a:t>
                      </a:r>
                      <a:r>
                        <a:rPr sz="1400" spc="-30" dirty="0">
                          <a:latin typeface="Times New Roman"/>
                          <a:cs typeface="Times New Roman"/>
                        </a:rPr>
                        <a:t> </a:t>
                      </a:r>
                      <a:r>
                        <a:rPr sz="1400" spc="-5" dirty="0">
                          <a:latin typeface="Times New Roman"/>
                          <a:cs typeface="Times New Roman"/>
                        </a:rPr>
                        <a:t>Dermatoli</a:t>
                      </a:r>
                      <a:r>
                        <a:rPr sz="1400" spc="-25" dirty="0">
                          <a:latin typeface="Times New Roman"/>
                          <a:cs typeface="Times New Roman"/>
                        </a:rPr>
                        <a:t> </a:t>
                      </a:r>
                      <a:r>
                        <a:rPr sz="1400" dirty="0">
                          <a:latin typeface="Times New Roman"/>
                          <a:cs typeface="Times New Roman"/>
                        </a:rPr>
                        <a:t>0,3</a:t>
                      </a:r>
                    </a:p>
                    <a:p>
                      <a:pPr marR="4214495" algn="r">
                        <a:lnSpc>
                          <a:spcPct val="100000"/>
                        </a:lnSpc>
                        <a:spcBef>
                          <a:spcPts val="120"/>
                        </a:spcBef>
                      </a:pPr>
                      <a:r>
                        <a:rPr sz="1400" dirty="0">
                          <a:latin typeface="Times New Roman"/>
                          <a:cs typeface="Times New Roman"/>
                        </a:rPr>
                        <a:t>Butyroli</a:t>
                      </a:r>
                      <a:r>
                        <a:rPr sz="1400" spc="-55" dirty="0">
                          <a:latin typeface="Times New Roman"/>
                          <a:cs typeface="Times New Roman"/>
                        </a:rPr>
                        <a:t> </a:t>
                      </a:r>
                      <a:r>
                        <a:rPr sz="1400" dirty="0">
                          <a:latin typeface="Times New Roman"/>
                          <a:cs typeface="Times New Roman"/>
                        </a:rPr>
                        <a:t>q.</a:t>
                      </a:r>
                      <a:r>
                        <a:rPr sz="1400" spc="-35" dirty="0">
                          <a:latin typeface="Times New Roman"/>
                          <a:cs typeface="Times New Roman"/>
                        </a:rPr>
                        <a:t> </a:t>
                      </a:r>
                      <a:r>
                        <a:rPr sz="1400" dirty="0">
                          <a:latin typeface="Times New Roman"/>
                          <a:cs typeface="Times New Roman"/>
                        </a:rPr>
                        <a:t>s.</a:t>
                      </a:r>
                    </a:p>
                    <a:p>
                      <a:pPr marL="830580" marR="3090545">
                        <a:lnSpc>
                          <a:spcPct val="107100"/>
                        </a:lnSpc>
                      </a:pPr>
                      <a:r>
                        <a:rPr sz="1400" dirty="0">
                          <a:latin typeface="Times New Roman"/>
                          <a:cs typeface="Times New Roman"/>
                        </a:rPr>
                        <a:t>Misce,</a:t>
                      </a:r>
                      <a:r>
                        <a:rPr sz="1400" spc="-20" dirty="0">
                          <a:latin typeface="Times New Roman"/>
                          <a:cs typeface="Times New Roman"/>
                        </a:rPr>
                        <a:t> </a:t>
                      </a:r>
                      <a:r>
                        <a:rPr sz="1400" dirty="0">
                          <a:latin typeface="Times New Roman"/>
                          <a:cs typeface="Times New Roman"/>
                        </a:rPr>
                        <a:t>ut</a:t>
                      </a:r>
                      <a:r>
                        <a:rPr sz="1400" spc="-35" dirty="0">
                          <a:latin typeface="Times New Roman"/>
                          <a:cs typeface="Times New Roman"/>
                        </a:rPr>
                        <a:t> </a:t>
                      </a:r>
                      <a:r>
                        <a:rPr sz="1400" dirty="0">
                          <a:latin typeface="Times New Roman"/>
                          <a:cs typeface="Times New Roman"/>
                        </a:rPr>
                        <a:t>fiat</a:t>
                      </a:r>
                      <a:r>
                        <a:rPr sz="1400" spc="-30" dirty="0">
                          <a:latin typeface="Times New Roman"/>
                          <a:cs typeface="Times New Roman"/>
                        </a:rPr>
                        <a:t> </a:t>
                      </a:r>
                      <a:r>
                        <a:rPr sz="1400" spc="-5" dirty="0">
                          <a:latin typeface="Times New Roman"/>
                          <a:cs typeface="Times New Roman"/>
                        </a:rPr>
                        <a:t>suppositorium </a:t>
                      </a:r>
                      <a:r>
                        <a:rPr sz="1400" spc="-335" dirty="0">
                          <a:latin typeface="Times New Roman"/>
                          <a:cs typeface="Times New Roman"/>
                        </a:rPr>
                        <a:t> </a:t>
                      </a:r>
                      <a:r>
                        <a:rPr sz="1400" spc="-5" dirty="0">
                          <a:latin typeface="Times New Roman"/>
                          <a:cs typeface="Times New Roman"/>
                        </a:rPr>
                        <a:t>Da </a:t>
                      </a:r>
                      <a:r>
                        <a:rPr sz="1400" dirty="0">
                          <a:latin typeface="Times New Roman"/>
                          <a:cs typeface="Times New Roman"/>
                        </a:rPr>
                        <a:t>tales</a:t>
                      </a:r>
                      <a:r>
                        <a:rPr sz="1400" spc="-15" dirty="0">
                          <a:latin typeface="Times New Roman"/>
                          <a:cs typeface="Times New Roman"/>
                        </a:rPr>
                        <a:t> </a:t>
                      </a:r>
                      <a:r>
                        <a:rPr sz="1400" dirty="0">
                          <a:latin typeface="Times New Roman"/>
                          <a:cs typeface="Times New Roman"/>
                        </a:rPr>
                        <a:t>doses</a:t>
                      </a:r>
                      <a:r>
                        <a:rPr sz="1400" spc="-15" dirty="0">
                          <a:latin typeface="Times New Roman"/>
                          <a:cs typeface="Times New Roman"/>
                        </a:rPr>
                        <a:t> </a:t>
                      </a:r>
                      <a:r>
                        <a:rPr sz="1400" dirty="0">
                          <a:latin typeface="Times New Roman"/>
                          <a:cs typeface="Times New Roman"/>
                        </a:rPr>
                        <a:t>N</a:t>
                      </a:r>
                      <a:r>
                        <a:rPr sz="1400" spc="-5" dirty="0">
                          <a:latin typeface="Times New Roman"/>
                          <a:cs typeface="Times New Roman"/>
                        </a:rPr>
                        <a:t> </a:t>
                      </a:r>
                      <a:r>
                        <a:rPr sz="1400" dirty="0">
                          <a:latin typeface="Times New Roman"/>
                          <a:cs typeface="Times New Roman"/>
                        </a:rPr>
                        <a:t>6</a:t>
                      </a:r>
                    </a:p>
                    <a:p>
                      <a:pPr marL="830580">
                        <a:lnSpc>
                          <a:spcPct val="100000"/>
                        </a:lnSpc>
                        <a:spcBef>
                          <a:spcPts val="120"/>
                        </a:spcBef>
                      </a:pPr>
                      <a:r>
                        <a:rPr sz="1400" dirty="0">
                          <a:latin typeface="Times New Roman"/>
                          <a:cs typeface="Times New Roman"/>
                        </a:rPr>
                        <a:t>Signa.</a:t>
                      </a:r>
                      <a:r>
                        <a:rPr sz="1400" spc="-40" dirty="0">
                          <a:latin typeface="Times New Roman"/>
                          <a:cs typeface="Times New Roman"/>
                        </a:rPr>
                        <a:t> </a:t>
                      </a:r>
                      <a:r>
                        <a:rPr sz="1400" spc="-5" dirty="0">
                          <a:latin typeface="Times New Roman"/>
                          <a:cs typeface="Times New Roman"/>
                        </a:rPr>
                        <a:t>По</a:t>
                      </a:r>
                      <a:r>
                        <a:rPr sz="1400" dirty="0">
                          <a:latin typeface="Times New Roman"/>
                          <a:cs typeface="Times New Roman"/>
                        </a:rPr>
                        <a:t> 1</a:t>
                      </a:r>
                      <a:r>
                        <a:rPr sz="1400" spc="-20" dirty="0">
                          <a:latin typeface="Times New Roman"/>
                          <a:cs typeface="Times New Roman"/>
                        </a:rPr>
                        <a:t> </a:t>
                      </a:r>
                      <a:r>
                        <a:rPr sz="1400" spc="-5" dirty="0">
                          <a:latin typeface="Times New Roman"/>
                          <a:cs typeface="Times New Roman"/>
                        </a:rPr>
                        <a:t>супозиторію</a:t>
                      </a:r>
                      <a:r>
                        <a:rPr sz="1400" spc="-30" dirty="0">
                          <a:latin typeface="Times New Roman"/>
                          <a:cs typeface="Times New Roman"/>
                        </a:rPr>
                        <a:t> </a:t>
                      </a:r>
                      <a:r>
                        <a:rPr sz="1400" dirty="0">
                          <a:latin typeface="Times New Roman"/>
                          <a:cs typeface="Times New Roman"/>
                        </a:rPr>
                        <a:t>2 рази</a:t>
                      </a:r>
                      <a:r>
                        <a:rPr sz="1400" spc="-20" dirty="0">
                          <a:latin typeface="Times New Roman"/>
                          <a:cs typeface="Times New Roman"/>
                        </a:rPr>
                        <a:t> </a:t>
                      </a:r>
                      <a:r>
                        <a:rPr sz="1400" dirty="0">
                          <a:latin typeface="Times New Roman"/>
                          <a:cs typeface="Times New Roman"/>
                        </a:rPr>
                        <a:t>на</a:t>
                      </a:r>
                      <a:r>
                        <a:rPr sz="1400" spc="-10" dirty="0">
                          <a:latin typeface="Times New Roman"/>
                          <a:cs typeface="Times New Roman"/>
                        </a:rPr>
                        <a:t> </a:t>
                      </a:r>
                      <a:r>
                        <a:rPr sz="1400" dirty="0">
                          <a:latin typeface="Times New Roman"/>
                          <a:cs typeface="Times New Roman"/>
                        </a:rPr>
                        <a:t>день</a:t>
                      </a: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588862">
                <a:tc>
                  <a:txBody>
                    <a:bodyPr/>
                    <a:lstStyle/>
                    <a:p>
                      <a:pPr marL="74930">
                        <a:lnSpc>
                          <a:spcPts val="940"/>
                        </a:lnSpc>
                      </a:pPr>
                      <a:r>
                        <a:rPr sz="800" spc="-5" dirty="0">
                          <a:latin typeface="Times New Roman"/>
                          <a:cs typeface="Times New Roman"/>
                        </a:rPr>
                        <a:t>П</a:t>
                      </a:r>
                      <a:r>
                        <a:rPr sz="800" dirty="0">
                          <a:latin typeface="Times New Roman"/>
                          <a:cs typeface="Times New Roman"/>
                        </a:rPr>
                        <a:t>ідпис</a:t>
                      </a:r>
                      <a:r>
                        <a:rPr sz="800" spc="-20" dirty="0">
                          <a:latin typeface="Times New Roman"/>
                          <a:cs typeface="Times New Roman"/>
                        </a:rPr>
                        <a:t> </a:t>
                      </a:r>
                      <a:r>
                        <a:rPr sz="800" dirty="0">
                          <a:latin typeface="Times New Roman"/>
                          <a:cs typeface="Times New Roman"/>
                        </a:rPr>
                        <a:t>і</a:t>
                      </a:r>
                      <a:r>
                        <a:rPr sz="800" spc="-5" dirty="0">
                          <a:latin typeface="Times New Roman"/>
                          <a:cs typeface="Times New Roman"/>
                        </a:rPr>
                        <a:t> </a:t>
                      </a:r>
                      <a:r>
                        <a:rPr sz="800" spc="-10" dirty="0">
                          <a:latin typeface="Times New Roman"/>
                          <a:cs typeface="Times New Roman"/>
                        </a:rPr>
                        <a:t>о</a:t>
                      </a:r>
                      <a:r>
                        <a:rPr sz="800" dirty="0">
                          <a:latin typeface="Times New Roman"/>
                          <a:cs typeface="Times New Roman"/>
                        </a:rPr>
                        <a:t>с</a:t>
                      </a:r>
                      <a:r>
                        <a:rPr sz="800" spc="-10" dirty="0">
                          <a:latin typeface="Times New Roman"/>
                          <a:cs typeface="Times New Roman"/>
                        </a:rPr>
                        <a:t>о</a:t>
                      </a:r>
                      <a:r>
                        <a:rPr sz="800" dirty="0">
                          <a:latin typeface="Times New Roman"/>
                          <a:cs typeface="Times New Roman"/>
                        </a:rPr>
                        <a:t>бис</a:t>
                      </a:r>
                      <a:r>
                        <a:rPr sz="800" spc="-5" dirty="0">
                          <a:latin typeface="Times New Roman"/>
                          <a:cs typeface="Times New Roman"/>
                        </a:rPr>
                        <a:t>т</a:t>
                      </a:r>
                      <a:r>
                        <a:rPr sz="800" dirty="0">
                          <a:latin typeface="Times New Roman"/>
                          <a:cs typeface="Times New Roman"/>
                        </a:rPr>
                        <a:t>а</a:t>
                      </a:r>
                      <a:r>
                        <a:rPr sz="800" spc="-20" dirty="0">
                          <a:latin typeface="Times New Roman"/>
                          <a:cs typeface="Times New Roman"/>
                        </a:rPr>
                        <a:t> </a:t>
                      </a:r>
                      <a:r>
                        <a:rPr sz="800" spc="-5" dirty="0">
                          <a:latin typeface="Times New Roman"/>
                          <a:cs typeface="Times New Roman"/>
                        </a:rPr>
                        <a:t>п</a:t>
                      </a:r>
                      <a:r>
                        <a:rPr sz="800" spc="-10" dirty="0">
                          <a:latin typeface="Times New Roman"/>
                          <a:cs typeface="Times New Roman"/>
                        </a:rPr>
                        <a:t>е</a:t>
                      </a:r>
                      <a:r>
                        <a:rPr sz="800" dirty="0">
                          <a:latin typeface="Times New Roman"/>
                          <a:cs typeface="Times New Roman"/>
                        </a:rPr>
                        <a:t>ча</a:t>
                      </a:r>
                      <a:r>
                        <a:rPr sz="800" spc="-5" dirty="0">
                          <a:latin typeface="Times New Roman"/>
                          <a:cs typeface="Times New Roman"/>
                        </a:rPr>
                        <a:t>т</a:t>
                      </a:r>
                      <a:r>
                        <a:rPr sz="800" spc="5" dirty="0">
                          <a:latin typeface="Times New Roman"/>
                          <a:cs typeface="Times New Roman"/>
                        </a:rPr>
                        <a:t>к</a:t>
                      </a:r>
                      <a:r>
                        <a:rPr sz="800" dirty="0">
                          <a:latin typeface="Times New Roman"/>
                          <a:cs typeface="Times New Roman"/>
                        </a:rPr>
                        <a:t>а</a:t>
                      </a:r>
                      <a:r>
                        <a:rPr sz="800" spc="-45" dirty="0">
                          <a:latin typeface="Times New Roman"/>
                          <a:cs typeface="Times New Roman"/>
                        </a:rPr>
                        <a:t> </a:t>
                      </a:r>
                      <a:r>
                        <a:rPr sz="800" spc="-5" dirty="0">
                          <a:latin typeface="Times New Roman"/>
                          <a:cs typeface="Times New Roman"/>
                        </a:rPr>
                        <a:t>л</a:t>
                      </a:r>
                      <a:r>
                        <a:rPr sz="800" dirty="0">
                          <a:latin typeface="Times New Roman"/>
                          <a:cs typeface="Times New Roman"/>
                        </a:rPr>
                        <a:t>і</a:t>
                      </a:r>
                      <a:r>
                        <a:rPr sz="800" spc="5" dirty="0">
                          <a:latin typeface="Times New Roman"/>
                          <a:cs typeface="Times New Roman"/>
                        </a:rPr>
                        <a:t>к</a:t>
                      </a:r>
                      <a:r>
                        <a:rPr sz="800" dirty="0">
                          <a:latin typeface="Times New Roman"/>
                          <a:cs typeface="Times New Roman"/>
                        </a:rPr>
                        <a:t>аря</a:t>
                      </a:r>
                      <a:endParaRPr sz="800">
                        <a:latin typeface="Times New Roman"/>
                        <a:cs typeface="Times New Roman"/>
                      </a:endParaRPr>
                    </a:p>
                    <a:p>
                      <a:pPr marL="100965">
                        <a:lnSpc>
                          <a:spcPct val="100000"/>
                        </a:lnSpc>
                        <a:spcBef>
                          <a:spcPts val="260"/>
                        </a:spcBef>
                      </a:pPr>
                      <a:r>
                        <a:rPr sz="800" spc="-5" dirty="0">
                          <a:latin typeface="Times New Roman"/>
                          <a:cs typeface="Times New Roman"/>
                        </a:rPr>
                        <a:t>(розбірливо)</a:t>
                      </a:r>
                      <a:endParaRPr sz="800">
                        <a:latin typeface="Times New Roman"/>
                        <a:cs typeface="Times New Roman"/>
                      </a:endParaRPr>
                    </a:p>
                    <a:p>
                      <a:pPr>
                        <a:lnSpc>
                          <a:spcPct val="100000"/>
                        </a:lnSpc>
                        <a:spcBef>
                          <a:spcPts val="5"/>
                        </a:spcBef>
                      </a:pPr>
                      <a:endParaRPr sz="1300">
                        <a:latin typeface="Times New Roman"/>
                        <a:cs typeface="Times New Roman"/>
                      </a:endParaRPr>
                    </a:p>
                    <a:p>
                      <a:pPr marL="74930">
                        <a:lnSpc>
                          <a:spcPts val="875"/>
                        </a:lnSpc>
                        <a:spcBef>
                          <a:spcPts val="5"/>
                        </a:spcBef>
                      </a:pPr>
                      <a:r>
                        <a:rPr sz="800" spc="-5" dirty="0">
                          <a:latin typeface="Times New Roman"/>
                          <a:cs typeface="Times New Roman"/>
                        </a:rPr>
                        <a:t>Рецепт</a:t>
                      </a:r>
                      <a:r>
                        <a:rPr sz="800" spc="-25" dirty="0">
                          <a:latin typeface="Times New Roman"/>
                          <a:cs typeface="Times New Roman"/>
                        </a:rPr>
                        <a:t> </a:t>
                      </a:r>
                      <a:r>
                        <a:rPr sz="800" dirty="0">
                          <a:latin typeface="Times New Roman"/>
                          <a:cs typeface="Times New Roman"/>
                        </a:rPr>
                        <a:t>дійсний</a:t>
                      </a:r>
                      <a:r>
                        <a:rPr sz="800" spc="-40" dirty="0">
                          <a:latin typeface="Times New Roman"/>
                          <a:cs typeface="Times New Roman"/>
                        </a:rPr>
                        <a:t> </a:t>
                      </a:r>
                      <a:r>
                        <a:rPr sz="800" spc="-5" dirty="0">
                          <a:latin typeface="Times New Roman"/>
                          <a:cs typeface="Times New Roman"/>
                        </a:rPr>
                        <a:t>протягом</a:t>
                      </a:r>
                      <a:r>
                        <a:rPr sz="800" spc="-25" dirty="0">
                          <a:latin typeface="Times New Roman"/>
                          <a:cs typeface="Times New Roman"/>
                        </a:rPr>
                        <a:t> </a:t>
                      </a:r>
                      <a:r>
                        <a:rPr sz="800" dirty="0">
                          <a:latin typeface="Times New Roman"/>
                          <a:cs typeface="Times New Roman"/>
                        </a:rPr>
                        <a:t>1</a:t>
                      </a:r>
                      <a:r>
                        <a:rPr sz="800" spc="-20" dirty="0">
                          <a:latin typeface="Times New Roman"/>
                          <a:cs typeface="Times New Roman"/>
                        </a:rPr>
                        <a:t> </a:t>
                      </a:r>
                      <a:r>
                        <a:rPr sz="800" dirty="0">
                          <a:latin typeface="Times New Roman"/>
                          <a:cs typeface="Times New Roman"/>
                        </a:rPr>
                        <a:t>місяця</a:t>
                      </a:r>
                      <a:endParaRPr sz="8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marL="334645">
                        <a:lnSpc>
                          <a:spcPts val="940"/>
                        </a:lnSpc>
                      </a:pPr>
                      <a:r>
                        <a:rPr sz="800" spc="-5" dirty="0">
                          <a:latin typeface="Times New Roman"/>
                          <a:cs typeface="Times New Roman"/>
                        </a:rPr>
                        <a:t>Печатка</a:t>
                      </a:r>
                      <a:r>
                        <a:rPr sz="800" spc="-35" dirty="0">
                          <a:latin typeface="Times New Roman"/>
                          <a:cs typeface="Times New Roman"/>
                        </a:rPr>
                        <a:t> </a:t>
                      </a:r>
                      <a:r>
                        <a:rPr sz="800" spc="-5" dirty="0">
                          <a:latin typeface="Times New Roman"/>
                          <a:cs typeface="Times New Roman"/>
                        </a:rPr>
                        <a:t>лікувально-профілактичного</a:t>
                      </a:r>
                      <a:endParaRPr sz="800" dirty="0">
                        <a:latin typeface="Times New Roman"/>
                        <a:cs typeface="Times New Roman"/>
                      </a:endParaRPr>
                    </a:p>
                    <a:p>
                      <a:pPr marL="334645">
                        <a:lnSpc>
                          <a:spcPct val="100000"/>
                        </a:lnSpc>
                        <a:spcBef>
                          <a:spcPts val="260"/>
                        </a:spcBef>
                      </a:pPr>
                      <a:r>
                        <a:rPr sz="800" dirty="0">
                          <a:latin typeface="Times New Roman"/>
                          <a:cs typeface="Times New Roman"/>
                        </a:rPr>
                        <a:t>закладу</a:t>
                      </a:r>
                    </a:p>
                  </a:txBody>
                  <a:tcPr marL="0" marR="0" marT="0" marB="0"/>
                </a:tc>
                <a:extLst>
                  <a:ext uri="{0D108BD9-81ED-4DB2-BD59-A6C34878D82A}">
                    <a16:rowId xmlns:a16="http://schemas.microsoft.com/office/drawing/2014/main" val="10005"/>
                  </a:ext>
                </a:extLst>
              </a:tr>
            </a:tbl>
          </a:graphicData>
        </a:graphic>
      </p:graphicFrame>
      <p:sp>
        <p:nvSpPr>
          <p:cNvPr id="3" name="object 3"/>
          <p:cNvSpPr/>
          <p:nvPr/>
        </p:nvSpPr>
        <p:spPr>
          <a:xfrm>
            <a:off x="5727700" y="5537200"/>
            <a:ext cx="0" cy="892175"/>
          </a:xfrm>
          <a:custGeom>
            <a:avLst/>
            <a:gdLst/>
            <a:ahLst/>
            <a:cxnLst/>
            <a:rect l="l" t="t" r="r" b="b"/>
            <a:pathLst>
              <a:path h="892175">
                <a:moveTo>
                  <a:pt x="0" y="0"/>
                </a:moveTo>
                <a:lnTo>
                  <a:pt x="0" y="892175"/>
                </a:lnTo>
              </a:path>
            </a:pathLst>
          </a:custGeom>
          <a:ln w="12700">
            <a:solidFill>
              <a:srgbClr val="000000"/>
            </a:solidFill>
          </a:ln>
        </p:spPr>
        <p:txBody>
          <a:bodyPr wrap="square" lIns="0" tIns="0" rIns="0" bIns="0" rtlCol="0"/>
          <a:lstStyle/>
          <a:p>
            <a:endParaRPr/>
          </a:p>
        </p:txBody>
      </p:sp>
      <p:sp>
        <p:nvSpPr>
          <p:cNvPr id="4" name="object 4"/>
          <p:cNvSpPr/>
          <p:nvPr/>
        </p:nvSpPr>
        <p:spPr>
          <a:xfrm>
            <a:off x="1612900" y="1558925"/>
            <a:ext cx="6350000" cy="0"/>
          </a:xfrm>
          <a:custGeom>
            <a:avLst/>
            <a:gdLst/>
            <a:ahLst/>
            <a:cxnLst/>
            <a:rect l="l" t="t" r="r" b="b"/>
            <a:pathLst>
              <a:path w="6350000">
                <a:moveTo>
                  <a:pt x="0" y="0"/>
                </a:moveTo>
                <a:lnTo>
                  <a:pt x="6350000" y="0"/>
                </a:lnTo>
              </a:path>
            </a:pathLst>
          </a:custGeom>
          <a:ln w="12700">
            <a:solidFill>
              <a:srgbClr val="000000"/>
            </a:solidFill>
          </a:ln>
        </p:spPr>
        <p:txBody>
          <a:bodyPr wrap="square" lIns="0" tIns="0" rIns="0" bIns="0" rtlCol="0"/>
          <a:lstStyle/>
          <a:p>
            <a:endParaRPr/>
          </a:p>
        </p:txBody>
      </p:sp>
      <p:sp>
        <p:nvSpPr>
          <p:cNvPr id="5" name="object 5"/>
          <p:cNvSpPr/>
          <p:nvPr/>
        </p:nvSpPr>
        <p:spPr>
          <a:xfrm>
            <a:off x="1612900" y="2257425"/>
            <a:ext cx="6350000" cy="0"/>
          </a:xfrm>
          <a:custGeom>
            <a:avLst/>
            <a:gdLst/>
            <a:ahLst/>
            <a:cxnLst/>
            <a:rect l="l" t="t" r="r" b="b"/>
            <a:pathLst>
              <a:path w="6350000">
                <a:moveTo>
                  <a:pt x="0" y="0"/>
                </a:moveTo>
                <a:lnTo>
                  <a:pt x="6350000" y="0"/>
                </a:lnTo>
              </a:path>
            </a:pathLst>
          </a:custGeom>
          <a:ln w="12700">
            <a:solidFill>
              <a:srgbClr val="000000"/>
            </a:solidFill>
          </a:ln>
        </p:spPr>
        <p:txBody>
          <a:bodyPr wrap="square" lIns="0" tIns="0" rIns="0" bIns="0" rtlCol="0"/>
          <a:lstStyle/>
          <a:p>
            <a:endParaRPr/>
          </a:p>
        </p:txBody>
      </p:sp>
      <p:sp>
        <p:nvSpPr>
          <p:cNvPr id="6" name="object 6"/>
          <p:cNvSpPr/>
          <p:nvPr/>
        </p:nvSpPr>
        <p:spPr>
          <a:xfrm>
            <a:off x="1612900" y="2449576"/>
            <a:ext cx="6350000" cy="0"/>
          </a:xfrm>
          <a:custGeom>
            <a:avLst/>
            <a:gdLst/>
            <a:ahLst/>
            <a:cxnLst/>
            <a:rect l="l" t="t" r="r" b="b"/>
            <a:pathLst>
              <a:path w="6350000">
                <a:moveTo>
                  <a:pt x="0" y="0"/>
                </a:moveTo>
                <a:lnTo>
                  <a:pt x="6350000" y="0"/>
                </a:lnTo>
              </a:path>
            </a:pathLst>
          </a:custGeom>
          <a:ln w="12700">
            <a:solidFill>
              <a:srgbClr val="000000"/>
            </a:solidFill>
          </a:ln>
        </p:spPr>
        <p:txBody>
          <a:bodyPr wrap="square" lIns="0" tIns="0" rIns="0" bIns="0" rtlCol="0"/>
          <a:lstStyle/>
          <a:p>
            <a:endParaRPr/>
          </a:p>
        </p:txBody>
      </p:sp>
      <p:sp>
        <p:nvSpPr>
          <p:cNvPr id="7" name="object 7"/>
          <p:cNvSpPr/>
          <p:nvPr/>
        </p:nvSpPr>
        <p:spPr>
          <a:xfrm>
            <a:off x="1612900" y="3530600"/>
            <a:ext cx="6350000" cy="0"/>
          </a:xfrm>
          <a:custGeom>
            <a:avLst/>
            <a:gdLst/>
            <a:ahLst/>
            <a:cxnLst/>
            <a:rect l="l" t="t" r="r" b="b"/>
            <a:pathLst>
              <a:path w="6350000">
                <a:moveTo>
                  <a:pt x="0" y="0"/>
                </a:moveTo>
                <a:lnTo>
                  <a:pt x="6350000" y="0"/>
                </a:lnTo>
              </a:path>
            </a:pathLst>
          </a:custGeom>
          <a:ln w="12700">
            <a:solidFill>
              <a:srgbClr val="000000"/>
            </a:solidFill>
          </a:ln>
        </p:spPr>
        <p:txBody>
          <a:bodyPr wrap="square" lIns="0" tIns="0" rIns="0" bIns="0" rtlCol="0"/>
          <a:lstStyle/>
          <a:p>
            <a:endParaRPr/>
          </a:p>
        </p:txBody>
      </p:sp>
      <p:sp>
        <p:nvSpPr>
          <p:cNvPr id="8" name="object 8"/>
          <p:cNvSpPr/>
          <p:nvPr/>
        </p:nvSpPr>
        <p:spPr>
          <a:xfrm>
            <a:off x="1612900" y="758825"/>
            <a:ext cx="6350000" cy="5670550"/>
          </a:xfrm>
          <a:custGeom>
            <a:avLst/>
            <a:gdLst/>
            <a:ahLst/>
            <a:cxnLst/>
            <a:rect l="l" t="t" r="r" b="b"/>
            <a:pathLst>
              <a:path w="6350000" h="5670550">
                <a:moveTo>
                  <a:pt x="0" y="4784725"/>
                </a:moveTo>
                <a:lnTo>
                  <a:pt x="6350000" y="4784725"/>
                </a:lnTo>
              </a:path>
              <a:path w="6350000" h="5670550">
                <a:moveTo>
                  <a:pt x="6350" y="0"/>
                </a:moveTo>
                <a:lnTo>
                  <a:pt x="6350" y="5670550"/>
                </a:lnTo>
              </a:path>
              <a:path w="6350000" h="5670550">
                <a:moveTo>
                  <a:pt x="6343650" y="0"/>
                </a:moveTo>
                <a:lnTo>
                  <a:pt x="6343650" y="5670550"/>
                </a:lnTo>
              </a:path>
              <a:path w="6350000" h="5670550">
                <a:moveTo>
                  <a:pt x="0" y="6350"/>
                </a:moveTo>
                <a:lnTo>
                  <a:pt x="6350000" y="6350"/>
                </a:lnTo>
              </a:path>
              <a:path w="6350000" h="5670550">
                <a:moveTo>
                  <a:pt x="0" y="5664200"/>
                </a:moveTo>
                <a:lnTo>
                  <a:pt x="6350000" y="5664200"/>
                </a:lnTo>
              </a:path>
            </a:pathLst>
          </a:custGeom>
          <a:ln w="12700">
            <a:solidFill>
              <a:srgbClr val="000000"/>
            </a:solidFill>
          </a:ln>
        </p:spPr>
        <p:txBody>
          <a:bodyPr wrap="square" lIns="0" tIns="0" rIns="0" bIns="0" rtlCol="0"/>
          <a:lstStyle/>
          <a:p>
            <a:endParaRPr/>
          </a:p>
        </p:txBody>
      </p:sp>
      <p:pic>
        <p:nvPicPr>
          <p:cNvPr id="9" name="object 9"/>
          <p:cNvPicPr/>
          <p:nvPr/>
        </p:nvPicPr>
        <p:blipFill>
          <a:blip r:embed="rId2" cstate="print"/>
          <a:stretch>
            <a:fillRect/>
          </a:stretch>
        </p:blipFill>
        <p:spPr>
          <a:xfrm>
            <a:off x="3851147" y="5804915"/>
            <a:ext cx="545591" cy="274320"/>
          </a:xfrm>
          <a:prstGeom prst="rect">
            <a:avLst/>
          </a:prstGeom>
        </p:spPr>
      </p:pic>
      <p:sp>
        <p:nvSpPr>
          <p:cNvPr id="10" name="object 10"/>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11" name="object 11"/>
          <p:cNvSpPr txBox="1">
            <a:spLocks noGrp="1"/>
          </p:cNvSpPr>
          <p:nvPr>
            <p:ph type="title"/>
          </p:nvPr>
        </p:nvSpPr>
        <p:spPr>
          <a:xfrm>
            <a:off x="614883" y="-104351"/>
            <a:ext cx="7889875" cy="781624"/>
          </a:xfrm>
          <a:prstGeom prst="rect">
            <a:avLst/>
          </a:prstGeom>
        </p:spPr>
        <p:txBody>
          <a:bodyPr vert="horz" wrap="square" lIns="0" tIns="12065" rIns="0" bIns="0" rtlCol="0">
            <a:spAutoFit/>
          </a:bodyPr>
          <a:lstStyle/>
          <a:p>
            <a:pPr marL="12700" algn="just">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dirty="0"/>
          </a:p>
        </p:txBody>
      </p:sp>
      <p:sp>
        <p:nvSpPr>
          <p:cNvPr id="13" name="object 13"/>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18</a:t>
            </a:fld>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614883" y="83261"/>
            <a:ext cx="7889875" cy="406400"/>
          </a:xfrm>
          <a:prstGeom prst="rect">
            <a:avLst/>
          </a:prstGeom>
        </p:spPr>
        <p:txBody>
          <a:bodyPr vert="horz" wrap="square" lIns="0" tIns="12065" rIns="0" bIns="0" rtlCol="0">
            <a:spAutoFit/>
          </a:bodyPr>
          <a:lstStyle/>
          <a:p>
            <a:pPr marL="12700">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a:p>
        </p:txBody>
      </p:sp>
      <p:sp>
        <p:nvSpPr>
          <p:cNvPr id="13" name="object 13"/>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19</a:t>
            </a:fld>
            <a:endParaRPr dirty="0"/>
          </a:p>
        </p:txBody>
      </p:sp>
      <p:sp>
        <p:nvSpPr>
          <p:cNvPr id="4" name="object 4"/>
          <p:cNvSpPr txBox="1"/>
          <p:nvPr/>
        </p:nvSpPr>
        <p:spPr>
          <a:xfrm>
            <a:off x="1122070" y="620344"/>
            <a:ext cx="7031355" cy="112395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entury Gothic"/>
                <a:cs typeface="Century Gothic"/>
              </a:rPr>
              <a:t>Характеристика</a:t>
            </a:r>
            <a:r>
              <a:rPr sz="1800" b="1" spc="-50" dirty="0">
                <a:latin typeface="Century Gothic"/>
                <a:cs typeface="Century Gothic"/>
              </a:rPr>
              <a:t> </a:t>
            </a:r>
            <a:r>
              <a:rPr sz="1800" b="1" spc="-5" dirty="0">
                <a:latin typeface="Century Gothic"/>
                <a:cs typeface="Century Gothic"/>
              </a:rPr>
              <a:t>лікарського</a:t>
            </a:r>
            <a:r>
              <a:rPr sz="1800" b="1" spc="-35" dirty="0">
                <a:latin typeface="Century Gothic"/>
                <a:cs typeface="Century Gothic"/>
              </a:rPr>
              <a:t> </a:t>
            </a:r>
            <a:r>
              <a:rPr sz="1800" b="1" spc="-5" dirty="0">
                <a:latin typeface="Century Gothic"/>
                <a:cs typeface="Century Gothic"/>
              </a:rPr>
              <a:t>препарату</a:t>
            </a:r>
            <a:endParaRPr sz="1800">
              <a:latin typeface="Century Gothic"/>
              <a:cs typeface="Century Gothic"/>
            </a:endParaRPr>
          </a:p>
          <a:p>
            <a:pPr marL="12700" marR="5080">
              <a:lnSpc>
                <a:spcPct val="100000"/>
              </a:lnSpc>
              <a:spcBef>
                <a:spcPts val="5"/>
              </a:spcBef>
            </a:pPr>
            <a:r>
              <a:rPr sz="1800" spc="-5" dirty="0">
                <a:latin typeface="Century Gothic"/>
                <a:cs typeface="Century Gothic"/>
              </a:rPr>
              <a:t>Лікарський</a:t>
            </a:r>
            <a:r>
              <a:rPr sz="1800" spc="-20" dirty="0">
                <a:latin typeface="Century Gothic"/>
                <a:cs typeface="Century Gothic"/>
              </a:rPr>
              <a:t> </a:t>
            </a:r>
            <a:r>
              <a:rPr sz="1800" spc="-10" dirty="0">
                <a:latin typeface="Century Gothic"/>
                <a:cs typeface="Century Gothic"/>
              </a:rPr>
              <a:t>препарат</a:t>
            </a:r>
            <a:r>
              <a:rPr sz="1800" spc="15" dirty="0">
                <a:latin typeface="Century Gothic"/>
                <a:cs typeface="Century Gothic"/>
              </a:rPr>
              <a:t> </a:t>
            </a:r>
            <a:r>
              <a:rPr sz="1800" dirty="0">
                <a:latin typeface="Century Gothic"/>
                <a:cs typeface="Century Gothic"/>
              </a:rPr>
              <a:t>–</a:t>
            </a:r>
            <a:r>
              <a:rPr sz="1800" spc="-10" dirty="0">
                <a:latin typeface="Century Gothic"/>
                <a:cs typeface="Century Gothic"/>
              </a:rPr>
              <a:t> </a:t>
            </a:r>
            <a:r>
              <a:rPr sz="1800" spc="-5" dirty="0">
                <a:latin typeface="Century Gothic"/>
                <a:cs typeface="Century Gothic"/>
              </a:rPr>
              <a:t>ректальні</a:t>
            </a:r>
            <a:r>
              <a:rPr sz="1800" spc="10" dirty="0">
                <a:latin typeface="Century Gothic"/>
                <a:cs typeface="Century Gothic"/>
              </a:rPr>
              <a:t> </a:t>
            </a:r>
            <a:r>
              <a:rPr sz="1800" spc="-5" dirty="0">
                <a:latin typeface="Century Gothic"/>
                <a:cs typeface="Century Gothic"/>
              </a:rPr>
              <a:t>супозиторії,</a:t>
            </a:r>
            <a:r>
              <a:rPr sz="1800" spc="-20" dirty="0">
                <a:latin typeface="Century Gothic"/>
                <a:cs typeface="Century Gothic"/>
              </a:rPr>
              <a:t> </a:t>
            </a:r>
            <a:r>
              <a:rPr sz="1800" spc="-5" dirty="0">
                <a:latin typeface="Century Gothic"/>
                <a:cs typeface="Century Gothic"/>
              </a:rPr>
              <a:t>прописані </a:t>
            </a:r>
            <a:r>
              <a:rPr sz="1800" dirty="0">
                <a:latin typeface="Century Gothic"/>
                <a:cs typeface="Century Gothic"/>
              </a:rPr>
              <a:t> </a:t>
            </a:r>
            <a:r>
              <a:rPr sz="1800" spc="-5" dirty="0">
                <a:latin typeface="Century Gothic"/>
                <a:cs typeface="Century Gothic"/>
              </a:rPr>
              <a:t>розподільним</a:t>
            </a:r>
            <a:r>
              <a:rPr sz="1800" spc="-25" dirty="0">
                <a:latin typeface="Century Gothic"/>
                <a:cs typeface="Century Gothic"/>
              </a:rPr>
              <a:t> </a:t>
            </a:r>
            <a:r>
              <a:rPr sz="1800" spc="-5" dirty="0">
                <a:latin typeface="Century Gothic"/>
                <a:cs typeface="Century Gothic"/>
              </a:rPr>
              <a:t>способом,</a:t>
            </a:r>
            <a:r>
              <a:rPr sz="1800" dirty="0">
                <a:latin typeface="Century Gothic"/>
                <a:cs typeface="Century Gothic"/>
              </a:rPr>
              <a:t> до</a:t>
            </a:r>
            <a:r>
              <a:rPr sz="1800" spc="-5" dirty="0">
                <a:latin typeface="Century Gothic"/>
                <a:cs typeface="Century Gothic"/>
              </a:rPr>
              <a:t> складу</a:t>
            </a:r>
            <a:r>
              <a:rPr sz="1800" spc="5" dirty="0">
                <a:latin typeface="Century Gothic"/>
                <a:cs typeface="Century Gothic"/>
              </a:rPr>
              <a:t> </a:t>
            </a:r>
            <a:r>
              <a:rPr sz="1800" spc="-5" dirty="0">
                <a:latin typeface="Century Gothic"/>
                <a:cs typeface="Century Gothic"/>
              </a:rPr>
              <a:t>яких</a:t>
            </a:r>
            <a:r>
              <a:rPr sz="1800" spc="5" dirty="0">
                <a:latin typeface="Century Gothic"/>
                <a:cs typeface="Century Gothic"/>
              </a:rPr>
              <a:t> </a:t>
            </a:r>
            <a:r>
              <a:rPr sz="1800" spc="-5" dirty="0">
                <a:latin typeface="Century Gothic"/>
                <a:cs typeface="Century Gothic"/>
              </a:rPr>
              <a:t>входить</a:t>
            </a:r>
            <a:r>
              <a:rPr sz="1800" spc="10" dirty="0">
                <a:latin typeface="Century Gothic"/>
                <a:cs typeface="Century Gothic"/>
              </a:rPr>
              <a:t> </a:t>
            </a:r>
            <a:r>
              <a:rPr sz="1800" spc="-5" dirty="0">
                <a:latin typeface="Century Gothic"/>
                <a:cs typeface="Century Gothic"/>
              </a:rPr>
              <a:t>дерматол</a:t>
            </a:r>
            <a:r>
              <a:rPr sz="1800" spc="40" dirty="0">
                <a:latin typeface="Century Gothic"/>
                <a:cs typeface="Century Gothic"/>
              </a:rPr>
              <a:t> </a:t>
            </a:r>
            <a:r>
              <a:rPr sz="1800" dirty="0">
                <a:latin typeface="Century Gothic"/>
                <a:cs typeface="Century Gothic"/>
              </a:rPr>
              <a:t>– </a:t>
            </a:r>
            <a:r>
              <a:rPr sz="1800" spc="-480" dirty="0">
                <a:latin typeface="Century Gothic"/>
                <a:cs typeface="Century Gothic"/>
              </a:rPr>
              <a:t> </a:t>
            </a:r>
            <a:r>
              <a:rPr sz="1800" spc="-5" dirty="0">
                <a:latin typeface="Century Gothic"/>
                <a:cs typeface="Century Gothic"/>
              </a:rPr>
              <a:t>речовина,</a:t>
            </a:r>
            <a:r>
              <a:rPr sz="1800" dirty="0">
                <a:latin typeface="Century Gothic"/>
                <a:cs typeface="Century Gothic"/>
              </a:rPr>
              <a:t> що </a:t>
            </a:r>
            <a:r>
              <a:rPr sz="1800" spc="-5" dirty="0">
                <a:latin typeface="Century Gothic"/>
                <a:cs typeface="Century Gothic"/>
              </a:rPr>
              <a:t>не розчинна</a:t>
            </a:r>
            <a:r>
              <a:rPr sz="1800" spc="-10" dirty="0">
                <a:latin typeface="Century Gothic"/>
                <a:cs typeface="Century Gothic"/>
              </a:rPr>
              <a:t> </a:t>
            </a:r>
            <a:r>
              <a:rPr sz="1800" dirty="0">
                <a:latin typeface="Century Gothic"/>
                <a:cs typeface="Century Gothic"/>
              </a:rPr>
              <a:t>ні</a:t>
            </a:r>
            <a:r>
              <a:rPr sz="1800" spc="-10" dirty="0">
                <a:latin typeface="Century Gothic"/>
                <a:cs typeface="Century Gothic"/>
              </a:rPr>
              <a:t> </a:t>
            </a:r>
            <a:r>
              <a:rPr sz="1800" dirty="0">
                <a:latin typeface="Century Gothic"/>
                <a:cs typeface="Century Gothic"/>
              </a:rPr>
              <a:t>в воді,</a:t>
            </a:r>
            <a:r>
              <a:rPr sz="1800" spc="-25" dirty="0">
                <a:latin typeface="Century Gothic"/>
                <a:cs typeface="Century Gothic"/>
              </a:rPr>
              <a:t> </a:t>
            </a:r>
            <a:r>
              <a:rPr sz="1800" spc="-5" dirty="0">
                <a:latin typeface="Century Gothic"/>
                <a:cs typeface="Century Gothic"/>
              </a:rPr>
              <a:t>ні</a:t>
            </a:r>
            <a:r>
              <a:rPr sz="1800" spc="-10" dirty="0">
                <a:latin typeface="Century Gothic"/>
                <a:cs typeface="Century Gothic"/>
              </a:rPr>
              <a:t> </a:t>
            </a:r>
            <a:r>
              <a:rPr sz="1800" dirty="0">
                <a:latin typeface="Century Gothic"/>
                <a:cs typeface="Century Gothic"/>
              </a:rPr>
              <a:t>в основі.</a:t>
            </a:r>
            <a:endParaRPr sz="1800">
              <a:latin typeface="Century Gothic"/>
              <a:cs typeface="Century Gothic"/>
            </a:endParaRPr>
          </a:p>
        </p:txBody>
      </p:sp>
      <p:sp>
        <p:nvSpPr>
          <p:cNvPr id="5" name="object 5"/>
          <p:cNvSpPr/>
          <p:nvPr/>
        </p:nvSpPr>
        <p:spPr>
          <a:xfrm>
            <a:off x="108204" y="2412492"/>
            <a:ext cx="3563620" cy="2862580"/>
          </a:xfrm>
          <a:custGeom>
            <a:avLst/>
            <a:gdLst/>
            <a:ahLst/>
            <a:cxnLst/>
            <a:rect l="l" t="t" r="r" b="b"/>
            <a:pathLst>
              <a:path w="3563620" h="2862579">
                <a:moveTo>
                  <a:pt x="3563112" y="0"/>
                </a:moveTo>
                <a:lnTo>
                  <a:pt x="0" y="0"/>
                </a:lnTo>
                <a:lnTo>
                  <a:pt x="0" y="2862072"/>
                </a:lnTo>
                <a:lnTo>
                  <a:pt x="3563112" y="2862072"/>
                </a:lnTo>
                <a:lnTo>
                  <a:pt x="3563112" y="0"/>
                </a:lnTo>
                <a:close/>
              </a:path>
            </a:pathLst>
          </a:custGeom>
          <a:solidFill>
            <a:srgbClr val="FFFFCC"/>
          </a:solidFill>
        </p:spPr>
        <p:txBody>
          <a:bodyPr wrap="square" lIns="0" tIns="0" rIns="0" bIns="0" rtlCol="0"/>
          <a:lstStyle/>
          <a:p>
            <a:endParaRPr/>
          </a:p>
        </p:txBody>
      </p:sp>
      <p:sp>
        <p:nvSpPr>
          <p:cNvPr id="6" name="object 6"/>
          <p:cNvSpPr txBox="1"/>
          <p:nvPr/>
        </p:nvSpPr>
        <p:spPr>
          <a:xfrm>
            <a:off x="186639" y="2442209"/>
            <a:ext cx="3204210" cy="2769235"/>
          </a:xfrm>
          <a:prstGeom prst="rect">
            <a:avLst/>
          </a:prstGeom>
        </p:spPr>
        <p:txBody>
          <a:bodyPr vert="horz" wrap="square" lIns="0" tIns="12700" rIns="0" bIns="0" rtlCol="0">
            <a:spAutoFit/>
          </a:bodyPr>
          <a:lstStyle/>
          <a:p>
            <a:pPr marL="200025" algn="ctr">
              <a:lnSpc>
                <a:spcPct val="100000"/>
              </a:lnSpc>
              <a:spcBef>
                <a:spcPts val="100"/>
              </a:spcBef>
            </a:pPr>
            <a:r>
              <a:rPr sz="1800" b="1" spc="-5" dirty="0">
                <a:latin typeface="Century Gothic"/>
                <a:cs typeface="Century Gothic"/>
              </a:rPr>
              <a:t>ППК</a:t>
            </a:r>
            <a:endParaRPr sz="1800">
              <a:latin typeface="Century Gothic"/>
              <a:cs typeface="Century Gothic"/>
            </a:endParaRPr>
          </a:p>
          <a:p>
            <a:pPr marL="896619">
              <a:lnSpc>
                <a:spcPct val="100000"/>
              </a:lnSpc>
            </a:pPr>
            <a:r>
              <a:rPr sz="1800" spc="-5" dirty="0">
                <a:latin typeface="Century Gothic"/>
                <a:cs typeface="Century Gothic"/>
              </a:rPr>
              <a:t>(зворотній</a:t>
            </a:r>
            <a:r>
              <a:rPr sz="1800" spc="-20" dirty="0">
                <a:latin typeface="Century Gothic"/>
                <a:cs typeface="Century Gothic"/>
              </a:rPr>
              <a:t> </a:t>
            </a:r>
            <a:r>
              <a:rPr sz="1800" dirty="0">
                <a:latin typeface="Century Gothic"/>
                <a:cs typeface="Century Gothic"/>
              </a:rPr>
              <a:t>бік)</a:t>
            </a:r>
            <a:endParaRPr sz="1800">
              <a:latin typeface="Century Gothic"/>
              <a:cs typeface="Century Gothic"/>
            </a:endParaRPr>
          </a:p>
          <a:p>
            <a:pPr marL="12700">
              <a:lnSpc>
                <a:spcPts val="2155"/>
              </a:lnSpc>
              <a:spcBef>
                <a:spcPts val="10"/>
              </a:spcBef>
            </a:pPr>
            <a:r>
              <a:rPr sz="1800" b="1" i="1" dirty="0">
                <a:latin typeface="Century Gothic"/>
                <a:cs typeface="Century Gothic"/>
              </a:rPr>
              <a:t>Об’єм</a:t>
            </a:r>
            <a:r>
              <a:rPr sz="1800" b="1" i="1" spc="-35" dirty="0">
                <a:latin typeface="Century Gothic"/>
                <a:cs typeface="Century Gothic"/>
              </a:rPr>
              <a:t> </a:t>
            </a:r>
            <a:r>
              <a:rPr sz="1800" b="1" i="1" dirty="0">
                <a:latin typeface="Century Gothic"/>
                <a:cs typeface="Century Gothic"/>
              </a:rPr>
              <a:t>чарунки</a:t>
            </a:r>
            <a:r>
              <a:rPr sz="1800" b="1" i="1" spc="-65" dirty="0">
                <a:latin typeface="Century Gothic"/>
                <a:cs typeface="Century Gothic"/>
              </a:rPr>
              <a:t> </a:t>
            </a:r>
            <a:r>
              <a:rPr sz="1800" b="1" i="1" spc="-5" dirty="0">
                <a:latin typeface="Century Gothic"/>
                <a:cs typeface="Century Gothic"/>
              </a:rPr>
              <a:t>3,0</a:t>
            </a:r>
            <a:r>
              <a:rPr sz="1800" b="1" i="1" spc="-25" dirty="0">
                <a:latin typeface="Century Gothic"/>
                <a:cs typeface="Century Gothic"/>
              </a:rPr>
              <a:t> </a:t>
            </a:r>
            <a:r>
              <a:rPr sz="1800" b="1" i="1" dirty="0">
                <a:latin typeface="Century Gothic"/>
                <a:cs typeface="Century Gothic"/>
              </a:rPr>
              <a:t>г</a:t>
            </a:r>
            <a:endParaRPr sz="1800">
              <a:latin typeface="Century Gothic"/>
              <a:cs typeface="Century Gothic"/>
            </a:endParaRPr>
          </a:p>
          <a:p>
            <a:pPr marL="12700">
              <a:lnSpc>
                <a:spcPts val="2155"/>
              </a:lnSpc>
            </a:pPr>
            <a:r>
              <a:rPr sz="1800" dirty="0">
                <a:latin typeface="Century Gothic"/>
                <a:cs typeface="Century Gothic"/>
              </a:rPr>
              <a:t>%</a:t>
            </a:r>
            <a:r>
              <a:rPr sz="1800" spc="-45" dirty="0">
                <a:latin typeface="Century Gothic"/>
                <a:cs typeface="Century Gothic"/>
              </a:rPr>
              <a:t> </a:t>
            </a:r>
            <a:r>
              <a:rPr sz="1800" spc="-5" dirty="0">
                <a:latin typeface="Century Gothic"/>
                <a:cs typeface="Century Gothic"/>
              </a:rPr>
              <a:t>дерматолу</a:t>
            </a:r>
            <a:endParaRPr sz="1800">
              <a:latin typeface="Century Gothic"/>
              <a:cs typeface="Century Gothic"/>
            </a:endParaRPr>
          </a:p>
          <a:p>
            <a:pPr marL="12700">
              <a:lnSpc>
                <a:spcPct val="100000"/>
              </a:lnSpc>
              <a:spcBef>
                <a:spcPts val="5"/>
              </a:spcBef>
            </a:pPr>
            <a:r>
              <a:rPr sz="1800" spc="-10" dirty="0">
                <a:latin typeface="Century Gothic"/>
                <a:cs typeface="Century Gothic"/>
              </a:rPr>
              <a:t>3,0</a:t>
            </a:r>
            <a:r>
              <a:rPr sz="1800" spc="-5" dirty="0">
                <a:latin typeface="Century Gothic"/>
                <a:cs typeface="Century Gothic"/>
              </a:rPr>
              <a:t> </a:t>
            </a:r>
            <a:r>
              <a:rPr sz="1800" dirty="0">
                <a:latin typeface="Century Gothic"/>
                <a:cs typeface="Century Gothic"/>
              </a:rPr>
              <a:t>–</a:t>
            </a:r>
            <a:r>
              <a:rPr sz="1800" spc="-25" dirty="0">
                <a:latin typeface="Century Gothic"/>
                <a:cs typeface="Century Gothic"/>
              </a:rPr>
              <a:t> </a:t>
            </a:r>
            <a:r>
              <a:rPr sz="1800" spc="-5" dirty="0">
                <a:latin typeface="Century Gothic"/>
                <a:cs typeface="Century Gothic"/>
              </a:rPr>
              <a:t>100%</a:t>
            </a:r>
            <a:endParaRPr sz="1800">
              <a:latin typeface="Century Gothic"/>
              <a:cs typeface="Century Gothic"/>
            </a:endParaRPr>
          </a:p>
          <a:p>
            <a:pPr marL="12700">
              <a:lnSpc>
                <a:spcPct val="100000"/>
              </a:lnSpc>
            </a:pPr>
            <a:r>
              <a:rPr sz="1800" spc="-10" dirty="0">
                <a:latin typeface="Century Gothic"/>
                <a:cs typeface="Century Gothic"/>
              </a:rPr>
              <a:t>0,2</a:t>
            </a:r>
            <a:r>
              <a:rPr sz="1800" spc="15" dirty="0">
                <a:latin typeface="Century Gothic"/>
                <a:cs typeface="Century Gothic"/>
              </a:rPr>
              <a:t> </a:t>
            </a:r>
            <a:r>
              <a:rPr sz="1800" dirty="0">
                <a:latin typeface="Century Gothic"/>
                <a:cs typeface="Century Gothic"/>
              </a:rPr>
              <a:t>–х;</a:t>
            </a:r>
            <a:r>
              <a:rPr sz="1800" spc="-20" dirty="0">
                <a:latin typeface="Century Gothic"/>
                <a:cs typeface="Century Gothic"/>
              </a:rPr>
              <a:t> </a:t>
            </a:r>
            <a:r>
              <a:rPr sz="1800" dirty="0">
                <a:latin typeface="Century Gothic"/>
                <a:cs typeface="Century Gothic"/>
              </a:rPr>
              <a:t>х</a:t>
            </a:r>
            <a:r>
              <a:rPr sz="1800" spc="-15" dirty="0">
                <a:latin typeface="Century Gothic"/>
                <a:cs typeface="Century Gothic"/>
              </a:rPr>
              <a:t> </a:t>
            </a:r>
            <a:r>
              <a:rPr sz="1800" dirty="0">
                <a:latin typeface="Century Gothic"/>
                <a:cs typeface="Century Gothic"/>
              </a:rPr>
              <a:t>=</a:t>
            </a:r>
            <a:r>
              <a:rPr sz="1800" spc="-15" dirty="0">
                <a:latin typeface="Century Gothic"/>
                <a:cs typeface="Century Gothic"/>
              </a:rPr>
              <a:t> </a:t>
            </a:r>
            <a:r>
              <a:rPr sz="1800" spc="-10" dirty="0">
                <a:latin typeface="Century Gothic"/>
                <a:cs typeface="Century Gothic"/>
              </a:rPr>
              <a:t>6,67%</a:t>
            </a:r>
            <a:r>
              <a:rPr sz="1800" b="1" spc="-10" dirty="0">
                <a:latin typeface="Century Gothic"/>
                <a:cs typeface="Century Gothic"/>
              </a:rPr>
              <a:t>&gt;</a:t>
            </a:r>
            <a:r>
              <a:rPr sz="1800" b="1" spc="15" dirty="0">
                <a:latin typeface="Century Gothic"/>
                <a:cs typeface="Century Gothic"/>
              </a:rPr>
              <a:t> </a:t>
            </a:r>
            <a:r>
              <a:rPr sz="1800" b="1" spc="-5" dirty="0">
                <a:latin typeface="Century Gothic"/>
                <a:cs typeface="Century Gothic"/>
              </a:rPr>
              <a:t>5%</a:t>
            </a:r>
            <a:endParaRPr sz="1800">
              <a:latin typeface="Century Gothic"/>
              <a:cs typeface="Century Gothic"/>
            </a:endParaRPr>
          </a:p>
          <a:p>
            <a:pPr marL="12700" marR="511809" algn="just">
              <a:lnSpc>
                <a:spcPct val="100000"/>
              </a:lnSpc>
            </a:pPr>
            <a:r>
              <a:rPr sz="1800" spc="-10" dirty="0">
                <a:latin typeface="Century Gothic"/>
                <a:cs typeface="Century Gothic"/>
              </a:rPr>
              <a:t>Дерматолу 0,2 </a:t>
            </a:r>
            <a:r>
              <a:rPr sz="1800" dirty="0">
                <a:latin typeface="Century Gothic"/>
                <a:cs typeface="Century Gothic"/>
              </a:rPr>
              <a:t>× 6 = </a:t>
            </a:r>
            <a:r>
              <a:rPr sz="1800" spc="-10" dirty="0">
                <a:latin typeface="Century Gothic"/>
                <a:cs typeface="Century Gothic"/>
              </a:rPr>
              <a:t>1,2 </a:t>
            </a:r>
            <a:r>
              <a:rPr sz="1800" spc="-484" dirty="0">
                <a:latin typeface="Century Gothic"/>
                <a:cs typeface="Century Gothic"/>
              </a:rPr>
              <a:t> </a:t>
            </a:r>
            <a:r>
              <a:rPr sz="1800" b="1" spc="-5" dirty="0">
                <a:latin typeface="Century Gothic"/>
                <a:cs typeface="Century Gothic"/>
              </a:rPr>
              <a:t>1/Еж Дерматолу </a:t>
            </a:r>
            <a:r>
              <a:rPr sz="1800" b="1" dirty="0">
                <a:latin typeface="Century Gothic"/>
                <a:cs typeface="Century Gothic"/>
              </a:rPr>
              <a:t>= </a:t>
            </a:r>
            <a:r>
              <a:rPr sz="1800" b="1" spc="-5" dirty="0">
                <a:latin typeface="Century Gothic"/>
                <a:cs typeface="Century Gothic"/>
              </a:rPr>
              <a:t>0,38 </a:t>
            </a:r>
            <a:r>
              <a:rPr sz="1800" b="1" spc="-490" dirty="0">
                <a:latin typeface="Century Gothic"/>
                <a:cs typeface="Century Gothic"/>
              </a:rPr>
              <a:t> </a:t>
            </a:r>
            <a:r>
              <a:rPr sz="1800" spc="-5" dirty="0">
                <a:latin typeface="Century Gothic"/>
                <a:cs typeface="Century Gothic"/>
              </a:rPr>
              <a:t>Бутиролу</a:t>
            </a:r>
            <a:endParaRPr sz="1800">
              <a:latin typeface="Century Gothic"/>
              <a:cs typeface="Century Gothic"/>
            </a:endParaRPr>
          </a:p>
          <a:p>
            <a:pPr marL="12700" algn="just">
              <a:lnSpc>
                <a:spcPct val="100000"/>
              </a:lnSpc>
            </a:pPr>
            <a:r>
              <a:rPr sz="1800" b="1" dirty="0">
                <a:latin typeface="Century Gothic"/>
                <a:cs typeface="Century Gothic"/>
              </a:rPr>
              <a:t>(3,0</a:t>
            </a:r>
            <a:r>
              <a:rPr sz="1800" b="1" spc="-10" dirty="0">
                <a:latin typeface="Century Gothic"/>
                <a:cs typeface="Century Gothic"/>
              </a:rPr>
              <a:t> </a:t>
            </a:r>
            <a:r>
              <a:rPr sz="1800" b="1" dirty="0">
                <a:latin typeface="Century Gothic"/>
                <a:cs typeface="Century Gothic"/>
              </a:rPr>
              <a:t>×</a:t>
            </a:r>
            <a:r>
              <a:rPr sz="1800" b="1" spc="-10" dirty="0">
                <a:latin typeface="Century Gothic"/>
                <a:cs typeface="Century Gothic"/>
              </a:rPr>
              <a:t> </a:t>
            </a:r>
            <a:r>
              <a:rPr sz="1800" b="1" spc="-5" dirty="0">
                <a:latin typeface="Century Gothic"/>
                <a:cs typeface="Century Gothic"/>
              </a:rPr>
              <a:t>6)</a:t>
            </a:r>
            <a:r>
              <a:rPr sz="1800" b="1" spc="-10" dirty="0">
                <a:latin typeface="Century Gothic"/>
                <a:cs typeface="Century Gothic"/>
              </a:rPr>
              <a:t> </a:t>
            </a:r>
            <a:r>
              <a:rPr sz="1800" b="1" dirty="0">
                <a:latin typeface="Century Gothic"/>
                <a:cs typeface="Century Gothic"/>
              </a:rPr>
              <a:t>–</a:t>
            </a:r>
            <a:r>
              <a:rPr sz="1800" b="1" spc="-5" dirty="0">
                <a:latin typeface="Century Gothic"/>
                <a:cs typeface="Century Gothic"/>
              </a:rPr>
              <a:t> </a:t>
            </a:r>
            <a:r>
              <a:rPr sz="1800" b="1" dirty="0">
                <a:latin typeface="Century Gothic"/>
                <a:cs typeface="Century Gothic"/>
              </a:rPr>
              <a:t>(0,38</a:t>
            </a:r>
            <a:r>
              <a:rPr sz="1800" b="1" spc="-15" dirty="0">
                <a:latin typeface="Century Gothic"/>
                <a:cs typeface="Century Gothic"/>
              </a:rPr>
              <a:t> </a:t>
            </a:r>
            <a:r>
              <a:rPr sz="1800" b="1" dirty="0">
                <a:latin typeface="Century Gothic"/>
                <a:cs typeface="Century Gothic"/>
              </a:rPr>
              <a:t>×</a:t>
            </a:r>
            <a:r>
              <a:rPr sz="1800" b="1" spc="-10" dirty="0">
                <a:latin typeface="Century Gothic"/>
                <a:cs typeface="Century Gothic"/>
              </a:rPr>
              <a:t> </a:t>
            </a:r>
            <a:r>
              <a:rPr sz="1800" b="1" spc="-5" dirty="0">
                <a:latin typeface="Century Gothic"/>
                <a:cs typeface="Century Gothic"/>
              </a:rPr>
              <a:t>1,2) </a:t>
            </a:r>
            <a:r>
              <a:rPr sz="1800" b="1" dirty="0">
                <a:latin typeface="Century Gothic"/>
                <a:cs typeface="Century Gothic"/>
              </a:rPr>
              <a:t>=</a:t>
            </a:r>
            <a:r>
              <a:rPr sz="1800" b="1" spc="-15" dirty="0">
                <a:latin typeface="Century Gothic"/>
                <a:cs typeface="Century Gothic"/>
              </a:rPr>
              <a:t> </a:t>
            </a:r>
            <a:r>
              <a:rPr sz="1800" b="1" spc="-5" dirty="0">
                <a:latin typeface="Century Gothic"/>
                <a:cs typeface="Century Gothic"/>
              </a:rPr>
              <a:t>17,55</a:t>
            </a:r>
            <a:endParaRPr sz="1800">
              <a:latin typeface="Century Gothic"/>
              <a:cs typeface="Century Gothic"/>
            </a:endParaRPr>
          </a:p>
        </p:txBody>
      </p:sp>
      <p:sp>
        <p:nvSpPr>
          <p:cNvPr id="7" name="object 7"/>
          <p:cNvSpPr txBox="1"/>
          <p:nvPr/>
        </p:nvSpPr>
        <p:spPr>
          <a:xfrm>
            <a:off x="4040251" y="2714625"/>
            <a:ext cx="59563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Д</a:t>
            </a:r>
            <a:r>
              <a:rPr sz="1800" spc="-10" dirty="0">
                <a:latin typeface="Century Gothic"/>
                <a:cs typeface="Century Gothic"/>
              </a:rPr>
              <a:t>а</a:t>
            </a:r>
            <a:r>
              <a:rPr sz="1800" dirty="0">
                <a:latin typeface="Century Gothic"/>
                <a:cs typeface="Century Gothic"/>
              </a:rPr>
              <a:t>та</a:t>
            </a:r>
            <a:endParaRPr sz="1800">
              <a:latin typeface="Century Gothic"/>
              <a:cs typeface="Century Gothic"/>
            </a:endParaRPr>
          </a:p>
        </p:txBody>
      </p:sp>
      <p:sp>
        <p:nvSpPr>
          <p:cNvPr id="8" name="object 8"/>
          <p:cNvSpPr txBox="1"/>
          <p:nvPr/>
        </p:nvSpPr>
        <p:spPr>
          <a:xfrm>
            <a:off x="5483733" y="2165426"/>
            <a:ext cx="1842135" cy="848994"/>
          </a:xfrm>
          <a:prstGeom prst="rect">
            <a:avLst/>
          </a:prstGeom>
        </p:spPr>
        <p:txBody>
          <a:bodyPr vert="horz" wrap="square" lIns="0" tIns="12700" rIns="0" bIns="0" rtlCol="0">
            <a:spAutoFit/>
          </a:bodyPr>
          <a:lstStyle/>
          <a:p>
            <a:pPr marR="306705" algn="ctr">
              <a:lnSpc>
                <a:spcPct val="100000"/>
              </a:lnSpc>
              <a:spcBef>
                <a:spcPts val="100"/>
              </a:spcBef>
            </a:pPr>
            <a:r>
              <a:rPr sz="1800" b="1" dirty="0">
                <a:latin typeface="Century Gothic"/>
                <a:cs typeface="Century Gothic"/>
              </a:rPr>
              <a:t>ППК</a:t>
            </a:r>
            <a:endParaRPr sz="1800">
              <a:latin typeface="Century Gothic"/>
              <a:cs typeface="Century Gothic"/>
            </a:endParaRPr>
          </a:p>
          <a:p>
            <a:pPr marR="305435" algn="ctr">
              <a:lnSpc>
                <a:spcPct val="100000"/>
              </a:lnSpc>
              <a:spcBef>
                <a:spcPts val="5"/>
              </a:spcBef>
            </a:pPr>
            <a:r>
              <a:rPr sz="1800" spc="-10" dirty="0">
                <a:latin typeface="Century Gothic"/>
                <a:cs typeface="Century Gothic"/>
              </a:rPr>
              <a:t>(лицевий</a:t>
            </a:r>
            <a:r>
              <a:rPr sz="1800" dirty="0">
                <a:latin typeface="Century Gothic"/>
                <a:cs typeface="Century Gothic"/>
              </a:rPr>
              <a:t> бік)</a:t>
            </a:r>
            <a:endParaRPr sz="1800">
              <a:latin typeface="Century Gothic"/>
              <a:cs typeface="Century Gothic"/>
            </a:endParaRPr>
          </a:p>
          <a:p>
            <a:pPr marL="534035">
              <a:lnSpc>
                <a:spcPct val="100000"/>
              </a:lnSpc>
            </a:pPr>
            <a:r>
              <a:rPr sz="1800" dirty="0">
                <a:latin typeface="Century Gothic"/>
                <a:cs typeface="Century Gothic"/>
              </a:rPr>
              <a:t>№</a:t>
            </a:r>
            <a:r>
              <a:rPr sz="1800" spc="-65" dirty="0">
                <a:latin typeface="Century Gothic"/>
                <a:cs typeface="Century Gothic"/>
              </a:rPr>
              <a:t> </a:t>
            </a:r>
            <a:r>
              <a:rPr sz="1800" spc="-10" dirty="0">
                <a:latin typeface="Century Gothic"/>
                <a:cs typeface="Century Gothic"/>
              </a:rPr>
              <a:t>рецепта</a:t>
            </a:r>
            <a:endParaRPr sz="1800">
              <a:latin typeface="Century Gothic"/>
              <a:cs typeface="Century Gothic"/>
            </a:endParaRPr>
          </a:p>
        </p:txBody>
      </p:sp>
      <p:sp>
        <p:nvSpPr>
          <p:cNvPr id="9" name="object 9"/>
          <p:cNvSpPr txBox="1"/>
          <p:nvPr/>
        </p:nvSpPr>
        <p:spPr>
          <a:xfrm>
            <a:off x="4040251" y="2988945"/>
            <a:ext cx="3705860" cy="1123315"/>
          </a:xfrm>
          <a:prstGeom prst="rect">
            <a:avLst/>
          </a:prstGeom>
        </p:spPr>
        <p:txBody>
          <a:bodyPr vert="horz" wrap="square" lIns="0" tIns="12700" rIns="0" bIns="0" rtlCol="0">
            <a:spAutoFit/>
          </a:bodyPr>
          <a:lstStyle/>
          <a:p>
            <a:pPr marL="12700">
              <a:lnSpc>
                <a:spcPct val="100000"/>
              </a:lnSpc>
              <a:spcBef>
                <a:spcPts val="100"/>
              </a:spcBef>
              <a:tabLst>
                <a:tab pos="2799715" algn="l"/>
              </a:tabLst>
            </a:pPr>
            <a:r>
              <a:rPr sz="1800" spc="-5" dirty="0">
                <a:latin typeface="Century Gothic"/>
                <a:cs typeface="Century Gothic"/>
              </a:rPr>
              <a:t>Dermatoli	</a:t>
            </a:r>
            <a:r>
              <a:rPr sz="1800" spc="-10" dirty="0">
                <a:latin typeface="Century Gothic"/>
                <a:cs typeface="Century Gothic"/>
              </a:rPr>
              <a:t>1,2</a:t>
            </a:r>
            <a:endParaRPr sz="1800">
              <a:latin typeface="Century Gothic"/>
              <a:cs typeface="Century Gothic"/>
            </a:endParaRPr>
          </a:p>
          <a:p>
            <a:pPr marL="12700">
              <a:lnSpc>
                <a:spcPct val="100000"/>
              </a:lnSpc>
              <a:tabLst>
                <a:tab pos="2757805" algn="l"/>
              </a:tabLst>
            </a:pPr>
            <a:r>
              <a:rPr sz="1800" u="heavy" spc="-5" dirty="0">
                <a:uFill>
                  <a:solidFill>
                    <a:srgbClr val="000000"/>
                  </a:solidFill>
                </a:uFill>
                <a:latin typeface="Century Gothic"/>
                <a:cs typeface="Century Gothic"/>
              </a:rPr>
              <a:t>Butyroli	</a:t>
            </a:r>
            <a:r>
              <a:rPr sz="1800" u="heavy" spc="-10" dirty="0">
                <a:uFill>
                  <a:solidFill>
                    <a:srgbClr val="000000"/>
                  </a:solidFill>
                </a:uFill>
                <a:latin typeface="Century Gothic"/>
                <a:cs typeface="Century Gothic"/>
              </a:rPr>
              <a:t>17,55</a:t>
            </a:r>
            <a:endParaRPr sz="1800">
              <a:latin typeface="Century Gothic"/>
              <a:cs typeface="Century Gothic"/>
            </a:endParaRPr>
          </a:p>
          <a:p>
            <a:pPr marL="12700">
              <a:lnSpc>
                <a:spcPct val="100000"/>
              </a:lnSpc>
            </a:pPr>
            <a:r>
              <a:rPr sz="1800" spc="-5" dirty="0">
                <a:latin typeface="Century Gothic"/>
                <a:cs typeface="Century Gothic"/>
              </a:rPr>
              <a:t>Massae</a:t>
            </a:r>
            <a:r>
              <a:rPr sz="1800" spc="-20" dirty="0">
                <a:latin typeface="Century Gothic"/>
                <a:cs typeface="Century Gothic"/>
              </a:rPr>
              <a:t> </a:t>
            </a:r>
            <a:r>
              <a:rPr sz="1800" spc="-5" dirty="0">
                <a:latin typeface="Century Gothic"/>
                <a:cs typeface="Century Gothic"/>
              </a:rPr>
              <a:t>suppositoriorum</a:t>
            </a:r>
            <a:r>
              <a:rPr sz="1800" spc="-35" dirty="0">
                <a:latin typeface="Century Gothic"/>
                <a:cs typeface="Century Gothic"/>
              </a:rPr>
              <a:t> </a:t>
            </a:r>
            <a:r>
              <a:rPr sz="1800" spc="-10" dirty="0">
                <a:latin typeface="Century Gothic"/>
                <a:cs typeface="Century Gothic"/>
              </a:rPr>
              <a:t>18.75</a:t>
            </a:r>
            <a:endParaRPr sz="1800">
              <a:latin typeface="Century Gothic"/>
              <a:cs typeface="Century Gothic"/>
            </a:endParaRPr>
          </a:p>
          <a:p>
            <a:pPr marL="2553335">
              <a:lnSpc>
                <a:spcPct val="100000"/>
              </a:lnSpc>
              <a:tabLst>
                <a:tab pos="3251200" algn="l"/>
              </a:tabLst>
            </a:pPr>
            <a:r>
              <a:rPr sz="1800" spc="-10" dirty="0">
                <a:latin typeface="Century Gothic"/>
                <a:cs typeface="Century Gothic"/>
              </a:rPr>
              <a:t>3,125	</a:t>
            </a:r>
            <a:r>
              <a:rPr sz="1800" dirty="0">
                <a:latin typeface="Century Gothic"/>
                <a:cs typeface="Century Gothic"/>
              </a:rPr>
              <a:t>№</a:t>
            </a:r>
            <a:r>
              <a:rPr sz="1800" spc="-90" dirty="0">
                <a:latin typeface="Century Gothic"/>
                <a:cs typeface="Century Gothic"/>
              </a:rPr>
              <a:t> </a:t>
            </a:r>
            <a:r>
              <a:rPr sz="1800" dirty="0">
                <a:latin typeface="Century Gothic"/>
                <a:cs typeface="Century Gothic"/>
              </a:rPr>
              <a:t>6</a:t>
            </a:r>
            <a:endParaRPr sz="1800">
              <a:latin typeface="Century Gothic"/>
              <a:cs typeface="Century Gothic"/>
            </a:endParaRPr>
          </a:p>
        </p:txBody>
      </p:sp>
      <p:sp>
        <p:nvSpPr>
          <p:cNvPr id="10" name="object 10"/>
          <p:cNvSpPr txBox="1"/>
          <p:nvPr/>
        </p:nvSpPr>
        <p:spPr>
          <a:xfrm>
            <a:off x="4040251" y="4086605"/>
            <a:ext cx="1285875" cy="848360"/>
          </a:xfrm>
          <a:prstGeom prst="rect">
            <a:avLst/>
          </a:prstGeom>
        </p:spPr>
        <p:txBody>
          <a:bodyPr vert="horz" wrap="square" lIns="0" tIns="12700" rIns="0" bIns="0" rtlCol="0">
            <a:spAutoFit/>
          </a:bodyPr>
          <a:lstStyle/>
          <a:p>
            <a:pPr marL="12700" marR="5080">
              <a:lnSpc>
                <a:spcPct val="100000"/>
              </a:lnSpc>
              <a:spcBef>
                <a:spcPts val="100"/>
              </a:spcBef>
            </a:pPr>
            <a:r>
              <a:rPr sz="1800" spc="-10" dirty="0">
                <a:latin typeface="Century Gothic"/>
                <a:cs typeface="Century Gothic"/>
              </a:rPr>
              <a:t>П</a:t>
            </a:r>
            <a:r>
              <a:rPr sz="1800" spc="-5" dirty="0">
                <a:latin typeface="Century Gothic"/>
                <a:cs typeface="Century Gothic"/>
              </a:rPr>
              <a:t>р</a:t>
            </a:r>
            <a:r>
              <a:rPr sz="1800" spc="-10" dirty="0">
                <a:latin typeface="Century Gothic"/>
                <a:cs typeface="Century Gothic"/>
              </a:rPr>
              <a:t>и</a:t>
            </a:r>
            <a:r>
              <a:rPr sz="1800" dirty="0">
                <a:latin typeface="Century Gothic"/>
                <a:cs typeface="Century Gothic"/>
              </a:rPr>
              <a:t>го</a:t>
            </a:r>
            <a:r>
              <a:rPr sz="1800" spc="-15" dirty="0">
                <a:latin typeface="Century Gothic"/>
                <a:cs typeface="Century Gothic"/>
              </a:rPr>
              <a:t>т</a:t>
            </a:r>
            <a:r>
              <a:rPr sz="1800" spc="-5" dirty="0">
                <a:latin typeface="Century Gothic"/>
                <a:cs typeface="Century Gothic"/>
              </a:rPr>
              <a:t>у</a:t>
            </a:r>
            <a:r>
              <a:rPr sz="1800" spc="-10" dirty="0">
                <a:latin typeface="Century Gothic"/>
                <a:cs typeface="Century Gothic"/>
              </a:rPr>
              <a:t>ва</a:t>
            </a:r>
            <a:r>
              <a:rPr sz="1800" dirty="0">
                <a:latin typeface="Century Gothic"/>
                <a:cs typeface="Century Gothic"/>
              </a:rPr>
              <a:t>в  </a:t>
            </a:r>
            <a:r>
              <a:rPr sz="1800" spc="-5" dirty="0">
                <a:latin typeface="Century Gothic"/>
                <a:cs typeface="Century Gothic"/>
              </a:rPr>
              <a:t>Перевірив </a:t>
            </a:r>
            <a:r>
              <a:rPr sz="1800" dirty="0">
                <a:latin typeface="Century Gothic"/>
                <a:cs typeface="Century Gothic"/>
              </a:rPr>
              <a:t> </a:t>
            </a:r>
            <a:r>
              <a:rPr sz="1800" spc="-5" dirty="0">
                <a:latin typeface="Century Gothic"/>
                <a:cs typeface="Century Gothic"/>
              </a:rPr>
              <a:t>Відпустив</a:t>
            </a:r>
            <a:endParaRPr sz="1800">
              <a:latin typeface="Century Gothic"/>
              <a:cs typeface="Century Gothic"/>
            </a:endParaRPr>
          </a:p>
        </p:txBody>
      </p:sp>
      <p:sp>
        <p:nvSpPr>
          <p:cNvPr id="11" name="object 11"/>
          <p:cNvSpPr txBox="1"/>
          <p:nvPr/>
        </p:nvSpPr>
        <p:spPr>
          <a:xfrm>
            <a:off x="6784085" y="4086605"/>
            <a:ext cx="938530" cy="848360"/>
          </a:xfrm>
          <a:prstGeom prst="rect">
            <a:avLst/>
          </a:prstGeom>
        </p:spPr>
        <p:txBody>
          <a:bodyPr vert="horz" wrap="square" lIns="0" tIns="12700" rIns="0" bIns="0" rtlCol="0">
            <a:spAutoFit/>
          </a:bodyPr>
          <a:lstStyle/>
          <a:p>
            <a:pPr marL="12700" marR="5080" algn="just">
              <a:lnSpc>
                <a:spcPct val="100000"/>
              </a:lnSpc>
              <a:spcBef>
                <a:spcPts val="100"/>
              </a:spcBef>
            </a:pPr>
            <a:r>
              <a:rPr sz="1800" spc="-40" dirty="0">
                <a:latin typeface="Century Gothic"/>
                <a:cs typeface="Century Gothic"/>
              </a:rPr>
              <a:t>(</a:t>
            </a:r>
            <a:r>
              <a:rPr sz="1800" spc="-5" dirty="0">
                <a:latin typeface="Century Gothic"/>
                <a:cs typeface="Century Gothic"/>
              </a:rPr>
              <a:t>п</a:t>
            </a:r>
            <a:r>
              <a:rPr sz="1800" spc="20" dirty="0">
                <a:latin typeface="Century Gothic"/>
                <a:cs typeface="Century Gothic"/>
              </a:rPr>
              <a:t>і</a:t>
            </a:r>
            <a:r>
              <a:rPr sz="1800" dirty="0">
                <a:latin typeface="Century Gothic"/>
                <a:cs typeface="Century Gothic"/>
              </a:rPr>
              <a:t>д</a:t>
            </a:r>
            <a:r>
              <a:rPr sz="1800" spc="5" dirty="0">
                <a:latin typeface="Century Gothic"/>
                <a:cs typeface="Century Gothic"/>
              </a:rPr>
              <a:t>п</a:t>
            </a:r>
            <a:r>
              <a:rPr sz="1800" spc="-5" dirty="0">
                <a:latin typeface="Century Gothic"/>
                <a:cs typeface="Century Gothic"/>
              </a:rPr>
              <a:t>и</a:t>
            </a:r>
            <a:r>
              <a:rPr sz="1800" spc="-10" dirty="0">
                <a:latin typeface="Century Gothic"/>
                <a:cs typeface="Century Gothic"/>
              </a:rPr>
              <a:t>с</a:t>
            </a:r>
            <a:r>
              <a:rPr sz="1800" dirty="0">
                <a:latin typeface="Century Gothic"/>
                <a:cs typeface="Century Gothic"/>
              </a:rPr>
              <a:t>)  </a:t>
            </a:r>
            <a:r>
              <a:rPr sz="1800" spc="-40" dirty="0">
                <a:latin typeface="Century Gothic"/>
                <a:cs typeface="Century Gothic"/>
              </a:rPr>
              <a:t>(</a:t>
            </a:r>
            <a:r>
              <a:rPr sz="1800" spc="-5" dirty="0">
                <a:latin typeface="Century Gothic"/>
                <a:cs typeface="Century Gothic"/>
              </a:rPr>
              <a:t>п</a:t>
            </a:r>
            <a:r>
              <a:rPr sz="1800" spc="20" dirty="0">
                <a:latin typeface="Century Gothic"/>
                <a:cs typeface="Century Gothic"/>
              </a:rPr>
              <a:t>і</a:t>
            </a:r>
            <a:r>
              <a:rPr sz="1800" dirty="0">
                <a:latin typeface="Century Gothic"/>
                <a:cs typeface="Century Gothic"/>
              </a:rPr>
              <a:t>д</a:t>
            </a:r>
            <a:r>
              <a:rPr sz="1800" spc="5" dirty="0">
                <a:latin typeface="Century Gothic"/>
                <a:cs typeface="Century Gothic"/>
              </a:rPr>
              <a:t>п</a:t>
            </a:r>
            <a:r>
              <a:rPr sz="1800" spc="-5" dirty="0">
                <a:latin typeface="Century Gothic"/>
                <a:cs typeface="Century Gothic"/>
              </a:rPr>
              <a:t>и</a:t>
            </a:r>
            <a:r>
              <a:rPr sz="1800" spc="-10" dirty="0">
                <a:latin typeface="Century Gothic"/>
                <a:cs typeface="Century Gothic"/>
              </a:rPr>
              <a:t>с</a:t>
            </a:r>
            <a:r>
              <a:rPr sz="1800" dirty="0">
                <a:latin typeface="Century Gothic"/>
                <a:cs typeface="Century Gothic"/>
              </a:rPr>
              <a:t>)  </a:t>
            </a:r>
            <a:r>
              <a:rPr sz="1800" spc="-40" dirty="0">
                <a:latin typeface="Century Gothic"/>
                <a:cs typeface="Century Gothic"/>
              </a:rPr>
              <a:t>(</a:t>
            </a:r>
            <a:r>
              <a:rPr sz="1800" spc="-5" dirty="0">
                <a:latin typeface="Century Gothic"/>
                <a:cs typeface="Century Gothic"/>
              </a:rPr>
              <a:t>п</a:t>
            </a:r>
            <a:r>
              <a:rPr sz="1800" spc="20" dirty="0">
                <a:latin typeface="Century Gothic"/>
                <a:cs typeface="Century Gothic"/>
              </a:rPr>
              <a:t>і</a:t>
            </a:r>
            <a:r>
              <a:rPr sz="1800" dirty="0">
                <a:latin typeface="Century Gothic"/>
                <a:cs typeface="Century Gothic"/>
              </a:rPr>
              <a:t>д</a:t>
            </a:r>
            <a:r>
              <a:rPr sz="1800" spc="5" dirty="0">
                <a:latin typeface="Century Gothic"/>
                <a:cs typeface="Century Gothic"/>
              </a:rPr>
              <a:t>п</a:t>
            </a:r>
            <a:r>
              <a:rPr sz="1800" spc="-5" dirty="0">
                <a:latin typeface="Century Gothic"/>
                <a:cs typeface="Century Gothic"/>
              </a:rPr>
              <a:t>и</a:t>
            </a:r>
            <a:r>
              <a:rPr sz="1800" spc="-10" dirty="0">
                <a:latin typeface="Century Gothic"/>
                <a:cs typeface="Century Gothic"/>
              </a:rPr>
              <a:t>с</a:t>
            </a:r>
            <a:r>
              <a:rPr sz="1800" dirty="0">
                <a:latin typeface="Century Gothic"/>
                <a:cs typeface="Century Gothic"/>
              </a:rPr>
              <a:t>)</a:t>
            </a:r>
            <a:endParaRPr sz="1800">
              <a:latin typeface="Century Gothic"/>
              <a:cs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614883" y="83261"/>
            <a:ext cx="7889875" cy="406400"/>
          </a:xfrm>
          <a:prstGeom prst="rect">
            <a:avLst/>
          </a:prstGeom>
        </p:spPr>
        <p:txBody>
          <a:bodyPr vert="horz" wrap="square" lIns="0" tIns="12065" rIns="0" bIns="0" rtlCol="0">
            <a:spAutoFit/>
          </a:bodyPr>
          <a:lstStyle/>
          <a:p>
            <a:pPr marL="12700">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a:p>
        </p:txBody>
      </p:sp>
      <p:sp>
        <p:nvSpPr>
          <p:cNvPr id="6" name="object 6"/>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20</a:t>
            </a:fld>
            <a:endParaRPr dirty="0"/>
          </a:p>
        </p:txBody>
      </p:sp>
      <p:sp>
        <p:nvSpPr>
          <p:cNvPr id="4" name="object 4"/>
          <p:cNvSpPr txBox="1"/>
          <p:nvPr/>
        </p:nvSpPr>
        <p:spPr>
          <a:xfrm>
            <a:off x="979119" y="793750"/>
            <a:ext cx="7332980" cy="4803775"/>
          </a:xfrm>
          <a:prstGeom prst="rect">
            <a:avLst/>
          </a:prstGeom>
        </p:spPr>
        <p:txBody>
          <a:bodyPr vert="horz" wrap="square" lIns="0" tIns="12700" rIns="0" bIns="0" rtlCol="0">
            <a:spAutoFit/>
          </a:bodyPr>
          <a:lstStyle/>
          <a:p>
            <a:pPr marL="12700" marR="5080" algn="just">
              <a:lnSpc>
                <a:spcPct val="100000"/>
              </a:lnSpc>
              <a:spcBef>
                <a:spcPts val="100"/>
              </a:spcBef>
            </a:pPr>
            <a:r>
              <a:rPr sz="1800" b="1" spc="-5" dirty="0">
                <a:latin typeface="Century Gothic"/>
                <a:cs typeface="Century Gothic"/>
              </a:rPr>
              <a:t>Технологія.</a:t>
            </a:r>
            <a:r>
              <a:rPr sz="1800" b="1" dirty="0">
                <a:latin typeface="Century Gothic"/>
                <a:cs typeface="Century Gothic"/>
              </a:rPr>
              <a:t> </a:t>
            </a:r>
            <a:r>
              <a:rPr sz="1800" spc="-5" dirty="0">
                <a:latin typeface="Century Gothic"/>
                <a:cs typeface="Century Gothic"/>
              </a:rPr>
              <a:t>17,55</a:t>
            </a:r>
            <a:r>
              <a:rPr sz="1800" dirty="0">
                <a:latin typeface="Century Gothic"/>
                <a:cs typeface="Century Gothic"/>
              </a:rPr>
              <a:t> г</a:t>
            </a:r>
            <a:r>
              <a:rPr sz="1800" spc="5" dirty="0">
                <a:latin typeface="Century Gothic"/>
                <a:cs typeface="Century Gothic"/>
              </a:rPr>
              <a:t> </a:t>
            </a:r>
            <a:r>
              <a:rPr sz="1800" spc="-5" dirty="0">
                <a:latin typeface="Century Gothic"/>
                <a:cs typeface="Century Gothic"/>
              </a:rPr>
              <a:t>подрібненого</a:t>
            </a:r>
            <a:r>
              <a:rPr sz="1800" dirty="0">
                <a:latin typeface="Century Gothic"/>
                <a:cs typeface="Century Gothic"/>
              </a:rPr>
              <a:t> </a:t>
            </a:r>
            <a:r>
              <a:rPr sz="1800" spc="-10" dirty="0">
                <a:latin typeface="Century Gothic"/>
                <a:cs typeface="Century Gothic"/>
              </a:rPr>
              <a:t>бутиролу</a:t>
            </a:r>
            <a:r>
              <a:rPr sz="1800" spc="-5" dirty="0">
                <a:latin typeface="Century Gothic"/>
                <a:cs typeface="Century Gothic"/>
              </a:rPr>
              <a:t> відважують</a:t>
            </a:r>
            <a:r>
              <a:rPr sz="1800" dirty="0">
                <a:latin typeface="Century Gothic"/>
                <a:cs typeface="Century Gothic"/>
              </a:rPr>
              <a:t> на </a:t>
            </a:r>
            <a:r>
              <a:rPr sz="1800" spc="5" dirty="0">
                <a:latin typeface="Century Gothic"/>
                <a:cs typeface="Century Gothic"/>
              </a:rPr>
              <a:t> </a:t>
            </a:r>
            <a:r>
              <a:rPr sz="1800" spc="-5" dirty="0">
                <a:latin typeface="Century Gothic"/>
                <a:cs typeface="Century Gothic"/>
              </a:rPr>
              <a:t>технічних </a:t>
            </a:r>
            <a:r>
              <a:rPr sz="1800" dirty="0">
                <a:latin typeface="Century Gothic"/>
                <a:cs typeface="Century Gothic"/>
              </a:rPr>
              <a:t>вагах, </a:t>
            </a:r>
            <a:r>
              <a:rPr sz="1800" spc="-5" dirty="0">
                <a:latin typeface="Century Gothic"/>
                <a:cs typeface="Century Gothic"/>
              </a:rPr>
              <a:t>поміщають </a:t>
            </a:r>
            <a:r>
              <a:rPr sz="1800" dirty="0">
                <a:latin typeface="Century Gothic"/>
                <a:cs typeface="Century Gothic"/>
              </a:rPr>
              <a:t>в </a:t>
            </a:r>
            <a:r>
              <a:rPr sz="1800" spc="-5" dirty="0">
                <a:latin typeface="Century Gothic"/>
                <a:cs typeface="Century Gothic"/>
              </a:rPr>
              <a:t>фарфорову чашку </a:t>
            </a:r>
            <a:r>
              <a:rPr sz="1800" dirty="0">
                <a:latin typeface="Century Gothic"/>
                <a:cs typeface="Century Gothic"/>
              </a:rPr>
              <a:t>з </a:t>
            </a:r>
            <a:r>
              <a:rPr sz="1800" spc="-5" dirty="0">
                <a:latin typeface="Century Gothic"/>
                <a:cs typeface="Century Gothic"/>
              </a:rPr>
              <a:t>носиком </a:t>
            </a:r>
            <a:r>
              <a:rPr sz="1800" dirty="0">
                <a:latin typeface="Century Gothic"/>
                <a:cs typeface="Century Gothic"/>
              </a:rPr>
              <a:t>і </a:t>
            </a:r>
            <a:r>
              <a:rPr sz="1800" spc="5" dirty="0">
                <a:latin typeface="Century Gothic"/>
                <a:cs typeface="Century Gothic"/>
              </a:rPr>
              <a:t> </a:t>
            </a:r>
            <a:r>
              <a:rPr sz="1800" spc="-10" dirty="0">
                <a:latin typeface="Century Gothic"/>
                <a:cs typeface="Century Gothic"/>
              </a:rPr>
              <a:t>розплавляють </a:t>
            </a:r>
            <a:r>
              <a:rPr sz="1800" dirty="0">
                <a:latin typeface="Century Gothic"/>
                <a:cs typeface="Century Gothic"/>
              </a:rPr>
              <a:t>на </a:t>
            </a:r>
            <a:r>
              <a:rPr sz="1800" spc="-5" dirty="0">
                <a:latin typeface="Century Gothic"/>
                <a:cs typeface="Century Gothic"/>
              </a:rPr>
              <a:t>водяній </a:t>
            </a:r>
            <a:r>
              <a:rPr sz="1800" dirty="0">
                <a:latin typeface="Century Gothic"/>
                <a:cs typeface="Century Gothic"/>
              </a:rPr>
              <a:t>бані. </a:t>
            </a:r>
            <a:r>
              <a:rPr sz="1800" spc="-5" dirty="0">
                <a:latin typeface="Century Gothic"/>
                <a:cs typeface="Century Gothic"/>
              </a:rPr>
              <a:t>1,2 </a:t>
            </a:r>
            <a:r>
              <a:rPr sz="1800" dirty="0">
                <a:latin typeface="Century Gothic"/>
                <a:cs typeface="Century Gothic"/>
              </a:rPr>
              <a:t>г </a:t>
            </a:r>
            <a:r>
              <a:rPr sz="1800" spc="-5" dirty="0">
                <a:latin typeface="Century Gothic"/>
                <a:cs typeface="Century Gothic"/>
              </a:rPr>
              <a:t>дерматолу відважують </a:t>
            </a:r>
            <a:r>
              <a:rPr sz="1800" dirty="0">
                <a:latin typeface="Century Gothic"/>
                <a:cs typeface="Century Gothic"/>
              </a:rPr>
              <a:t>на </a:t>
            </a:r>
            <a:r>
              <a:rPr sz="1800" spc="5" dirty="0">
                <a:latin typeface="Century Gothic"/>
                <a:cs typeface="Century Gothic"/>
              </a:rPr>
              <a:t> </a:t>
            </a:r>
            <a:r>
              <a:rPr sz="1800" spc="-5" dirty="0">
                <a:latin typeface="Century Gothic"/>
                <a:cs typeface="Century Gothic"/>
              </a:rPr>
              <a:t>ВР-5 </a:t>
            </a:r>
            <a:r>
              <a:rPr sz="1800" dirty="0">
                <a:latin typeface="Century Gothic"/>
                <a:cs typeface="Century Gothic"/>
              </a:rPr>
              <a:t>і </a:t>
            </a:r>
            <a:r>
              <a:rPr sz="1800" spc="-10" dirty="0">
                <a:latin typeface="Century Gothic"/>
                <a:cs typeface="Century Gothic"/>
              </a:rPr>
              <a:t>подрібнюють </a:t>
            </a:r>
            <a:r>
              <a:rPr sz="1800" dirty="0">
                <a:latin typeface="Century Gothic"/>
                <a:cs typeface="Century Gothic"/>
              </a:rPr>
              <a:t>в </a:t>
            </a:r>
            <a:r>
              <a:rPr sz="1800" spc="-10" dirty="0">
                <a:latin typeface="Century Gothic"/>
                <a:cs typeface="Century Gothic"/>
              </a:rPr>
              <a:t>ступці </a:t>
            </a:r>
            <a:r>
              <a:rPr sz="1800" spc="-5" dirty="0">
                <a:latin typeface="Century Gothic"/>
                <a:cs typeface="Century Gothic"/>
              </a:rPr>
              <a:t>спочатку </a:t>
            </a:r>
            <a:r>
              <a:rPr sz="1800" dirty="0">
                <a:latin typeface="Century Gothic"/>
                <a:cs typeface="Century Gothic"/>
              </a:rPr>
              <a:t>в сухому вигляді, а </a:t>
            </a:r>
            <a:r>
              <a:rPr sz="1800" spc="-5" dirty="0">
                <a:latin typeface="Century Gothic"/>
                <a:cs typeface="Century Gothic"/>
              </a:rPr>
              <a:t>потім </a:t>
            </a:r>
            <a:r>
              <a:rPr sz="1800" dirty="0">
                <a:latin typeface="Century Gothic"/>
                <a:cs typeface="Century Gothic"/>
              </a:rPr>
              <a:t>з </a:t>
            </a:r>
            <a:r>
              <a:rPr sz="1800" spc="5" dirty="0">
                <a:latin typeface="Century Gothic"/>
                <a:cs typeface="Century Gothic"/>
              </a:rPr>
              <a:t> </a:t>
            </a:r>
            <a:r>
              <a:rPr sz="1800" spc="-5" dirty="0">
                <a:latin typeface="Century Gothic"/>
                <a:cs typeface="Century Gothic"/>
              </a:rPr>
              <a:t>половинною</a:t>
            </a:r>
            <a:r>
              <a:rPr sz="1800" dirty="0">
                <a:latin typeface="Century Gothic"/>
                <a:cs typeface="Century Gothic"/>
              </a:rPr>
              <a:t> </a:t>
            </a:r>
            <a:r>
              <a:rPr sz="1800" spc="-5" dirty="0">
                <a:latin typeface="Century Gothic"/>
                <a:cs typeface="Century Gothic"/>
              </a:rPr>
              <a:t>кількістю</a:t>
            </a:r>
            <a:r>
              <a:rPr sz="1800" dirty="0">
                <a:latin typeface="Century Gothic"/>
                <a:cs typeface="Century Gothic"/>
              </a:rPr>
              <a:t> </a:t>
            </a:r>
            <a:r>
              <a:rPr sz="1800" spc="-5" dirty="0">
                <a:latin typeface="Century Gothic"/>
                <a:cs typeface="Century Gothic"/>
              </a:rPr>
              <a:t>підплавленої</a:t>
            </a:r>
            <a:r>
              <a:rPr sz="1800" dirty="0">
                <a:latin typeface="Century Gothic"/>
                <a:cs typeface="Century Gothic"/>
              </a:rPr>
              <a:t> </a:t>
            </a:r>
            <a:r>
              <a:rPr sz="1800" spc="-5" dirty="0">
                <a:latin typeface="Century Gothic"/>
                <a:cs typeface="Century Gothic"/>
              </a:rPr>
              <a:t>основи</a:t>
            </a:r>
            <a:r>
              <a:rPr sz="1800" dirty="0">
                <a:latin typeface="Century Gothic"/>
                <a:cs typeface="Century Gothic"/>
              </a:rPr>
              <a:t> </a:t>
            </a:r>
            <a:r>
              <a:rPr sz="1800" spc="-10" dirty="0">
                <a:latin typeface="Century Gothic"/>
                <a:cs typeface="Century Gothic"/>
              </a:rPr>
              <a:t>(за</a:t>
            </a:r>
            <a:r>
              <a:rPr sz="1800" spc="-5" dirty="0">
                <a:latin typeface="Century Gothic"/>
                <a:cs typeface="Century Gothic"/>
              </a:rPr>
              <a:t> </a:t>
            </a:r>
            <a:r>
              <a:rPr sz="1800" spc="-10" dirty="0">
                <a:latin typeface="Century Gothic"/>
                <a:cs typeface="Century Gothic"/>
              </a:rPr>
              <a:t>правилом </a:t>
            </a:r>
            <a:r>
              <a:rPr sz="1800" spc="-5" dirty="0">
                <a:latin typeface="Century Gothic"/>
                <a:cs typeface="Century Gothic"/>
              </a:rPr>
              <a:t> Дерягіна) </a:t>
            </a:r>
            <a:r>
              <a:rPr sz="1800" dirty="0">
                <a:latin typeface="Century Gothic"/>
                <a:cs typeface="Century Gothic"/>
              </a:rPr>
              <a:t>і </a:t>
            </a:r>
            <a:r>
              <a:rPr sz="1800" spc="-5" dirty="0">
                <a:latin typeface="Century Gothic"/>
                <a:cs typeface="Century Gothic"/>
              </a:rPr>
              <a:t>переносять отриману </a:t>
            </a:r>
            <a:r>
              <a:rPr sz="1800" dirty="0">
                <a:latin typeface="Century Gothic"/>
                <a:cs typeface="Century Gothic"/>
              </a:rPr>
              <a:t>суміш в </a:t>
            </a:r>
            <a:r>
              <a:rPr sz="1800" spc="-5" dirty="0">
                <a:latin typeface="Century Gothic"/>
                <a:cs typeface="Century Gothic"/>
              </a:rPr>
              <a:t>порцелянову чашку </a:t>
            </a:r>
            <a:r>
              <a:rPr sz="1800" dirty="0">
                <a:latin typeface="Century Gothic"/>
                <a:cs typeface="Century Gothic"/>
              </a:rPr>
              <a:t> до</a:t>
            </a:r>
            <a:r>
              <a:rPr sz="1800" spc="5" dirty="0">
                <a:latin typeface="Century Gothic"/>
                <a:cs typeface="Century Gothic"/>
              </a:rPr>
              <a:t> </a:t>
            </a:r>
            <a:r>
              <a:rPr sz="1800" spc="-10" dirty="0">
                <a:latin typeface="Century Gothic"/>
                <a:cs typeface="Century Gothic"/>
              </a:rPr>
              <a:t>напівохолодженої</a:t>
            </a:r>
            <a:r>
              <a:rPr sz="1800" spc="-5" dirty="0">
                <a:latin typeface="Century Gothic"/>
                <a:cs typeface="Century Gothic"/>
              </a:rPr>
              <a:t> </a:t>
            </a:r>
            <a:r>
              <a:rPr sz="1800" dirty="0">
                <a:latin typeface="Century Gothic"/>
                <a:cs typeface="Century Gothic"/>
              </a:rPr>
              <a:t>основи.</a:t>
            </a:r>
            <a:r>
              <a:rPr sz="1800" spc="5" dirty="0">
                <a:latin typeface="Century Gothic"/>
                <a:cs typeface="Century Gothic"/>
              </a:rPr>
              <a:t> </a:t>
            </a:r>
            <a:r>
              <a:rPr sz="1800" dirty="0">
                <a:latin typeface="Century Gothic"/>
                <a:cs typeface="Century Gothic"/>
              </a:rPr>
              <a:t>Масу</a:t>
            </a:r>
            <a:r>
              <a:rPr sz="1800" spc="5" dirty="0">
                <a:latin typeface="Century Gothic"/>
                <a:cs typeface="Century Gothic"/>
              </a:rPr>
              <a:t> </a:t>
            </a:r>
            <a:r>
              <a:rPr sz="1800" spc="-5" dirty="0">
                <a:latin typeface="Century Gothic"/>
                <a:cs typeface="Century Gothic"/>
              </a:rPr>
              <a:t>швидко</a:t>
            </a:r>
            <a:r>
              <a:rPr sz="1800" dirty="0">
                <a:latin typeface="Century Gothic"/>
                <a:cs typeface="Century Gothic"/>
              </a:rPr>
              <a:t> </a:t>
            </a:r>
            <a:r>
              <a:rPr sz="1800" spc="-10" dirty="0">
                <a:latin typeface="Century Gothic"/>
                <a:cs typeface="Century Gothic"/>
              </a:rPr>
              <a:t>розливають</a:t>
            </a:r>
            <a:r>
              <a:rPr sz="1800" spc="-5" dirty="0">
                <a:latin typeface="Century Gothic"/>
                <a:cs typeface="Century Gothic"/>
              </a:rPr>
              <a:t> </a:t>
            </a:r>
            <a:r>
              <a:rPr sz="1800" dirty="0">
                <a:latin typeface="Century Gothic"/>
                <a:cs typeface="Century Gothic"/>
              </a:rPr>
              <a:t>у </a:t>
            </a:r>
            <a:r>
              <a:rPr sz="1800" spc="5" dirty="0">
                <a:latin typeface="Century Gothic"/>
                <a:cs typeface="Century Gothic"/>
              </a:rPr>
              <a:t> </a:t>
            </a:r>
            <a:r>
              <a:rPr sz="1800" spc="-5" dirty="0">
                <a:latin typeface="Century Gothic"/>
                <a:cs typeface="Century Gothic"/>
              </a:rPr>
              <a:t>попередньо змащені </a:t>
            </a:r>
            <a:r>
              <a:rPr sz="1800" dirty="0">
                <a:latin typeface="Century Gothic"/>
                <a:cs typeface="Century Gothic"/>
              </a:rPr>
              <a:t>мильним </a:t>
            </a:r>
            <a:r>
              <a:rPr sz="1800" spc="-5" dirty="0">
                <a:latin typeface="Century Gothic"/>
                <a:cs typeface="Century Gothic"/>
              </a:rPr>
              <a:t>спиртом чарунки супозиторної </a:t>
            </a:r>
            <a:r>
              <a:rPr sz="1800" spc="-484" dirty="0">
                <a:latin typeface="Century Gothic"/>
                <a:cs typeface="Century Gothic"/>
              </a:rPr>
              <a:t> </a:t>
            </a:r>
            <a:r>
              <a:rPr sz="1800" spc="-5" dirty="0">
                <a:latin typeface="Century Gothic"/>
                <a:cs typeface="Century Gothic"/>
              </a:rPr>
              <a:t>форми.</a:t>
            </a:r>
            <a:r>
              <a:rPr sz="1800" dirty="0">
                <a:latin typeface="Century Gothic"/>
                <a:cs typeface="Century Gothic"/>
              </a:rPr>
              <a:t> Форму</a:t>
            </a:r>
            <a:r>
              <a:rPr sz="1800" spc="5" dirty="0">
                <a:latin typeface="Century Gothic"/>
                <a:cs typeface="Century Gothic"/>
              </a:rPr>
              <a:t> </a:t>
            </a:r>
            <a:r>
              <a:rPr sz="1800" spc="-5" dirty="0">
                <a:latin typeface="Century Gothic"/>
                <a:cs typeface="Century Gothic"/>
              </a:rPr>
              <a:t>охолоджують</a:t>
            </a:r>
            <a:r>
              <a:rPr sz="1800" dirty="0">
                <a:latin typeface="Century Gothic"/>
                <a:cs typeface="Century Gothic"/>
              </a:rPr>
              <a:t> 15-20</a:t>
            </a:r>
            <a:r>
              <a:rPr sz="1800" spc="5" dirty="0">
                <a:latin typeface="Century Gothic"/>
                <a:cs typeface="Century Gothic"/>
              </a:rPr>
              <a:t> </a:t>
            </a:r>
            <a:r>
              <a:rPr sz="1800" spc="-5" dirty="0">
                <a:latin typeface="Century Gothic"/>
                <a:cs typeface="Century Gothic"/>
              </a:rPr>
              <a:t>хв.,</a:t>
            </a:r>
            <a:r>
              <a:rPr sz="1800" dirty="0">
                <a:latin typeface="Century Gothic"/>
                <a:cs typeface="Century Gothic"/>
              </a:rPr>
              <a:t> після</a:t>
            </a:r>
            <a:r>
              <a:rPr sz="1800" spc="5" dirty="0">
                <a:latin typeface="Century Gothic"/>
                <a:cs typeface="Century Gothic"/>
              </a:rPr>
              <a:t> </a:t>
            </a:r>
            <a:r>
              <a:rPr sz="1800" spc="-5" dirty="0">
                <a:latin typeface="Century Gothic"/>
                <a:cs typeface="Century Gothic"/>
              </a:rPr>
              <a:t>чого</a:t>
            </a:r>
            <a:r>
              <a:rPr sz="1800" dirty="0">
                <a:latin typeface="Century Gothic"/>
                <a:cs typeface="Century Gothic"/>
              </a:rPr>
              <a:t> </a:t>
            </a:r>
            <a:r>
              <a:rPr sz="1800" spc="-5" dirty="0">
                <a:latin typeface="Century Gothic"/>
                <a:cs typeface="Century Gothic"/>
              </a:rPr>
              <a:t>виймають </a:t>
            </a:r>
            <a:r>
              <a:rPr sz="1800" spc="-484" dirty="0">
                <a:latin typeface="Century Gothic"/>
                <a:cs typeface="Century Gothic"/>
              </a:rPr>
              <a:t> </a:t>
            </a:r>
            <a:r>
              <a:rPr sz="1800" spc="-5" dirty="0">
                <a:latin typeface="Century Gothic"/>
                <a:cs typeface="Century Gothic"/>
              </a:rPr>
              <a:t>супозиторії,</a:t>
            </a:r>
            <a:r>
              <a:rPr sz="1800" dirty="0">
                <a:latin typeface="Century Gothic"/>
                <a:cs typeface="Century Gothic"/>
              </a:rPr>
              <a:t> </a:t>
            </a:r>
            <a:r>
              <a:rPr sz="1800" spc="-10" dirty="0">
                <a:latin typeface="Century Gothic"/>
                <a:cs typeface="Century Gothic"/>
              </a:rPr>
              <a:t>загортають</a:t>
            </a:r>
            <a:r>
              <a:rPr sz="1800" spc="-5" dirty="0">
                <a:latin typeface="Century Gothic"/>
                <a:cs typeface="Century Gothic"/>
              </a:rPr>
              <a:t> </a:t>
            </a:r>
            <a:r>
              <a:rPr sz="1800" spc="5" dirty="0">
                <a:latin typeface="Century Gothic"/>
                <a:cs typeface="Century Gothic"/>
              </a:rPr>
              <a:t>їх</a:t>
            </a:r>
            <a:r>
              <a:rPr sz="1800" spc="10" dirty="0">
                <a:latin typeface="Century Gothic"/>
                <a:cs typeface="Century Gothic"/>
              </a:rPr>
              <a:t> </a:t>
            </a:r>
            <a:r>
              <a:rPr sz="1800" dirty="0">
                <a:latin typeface="Century Gothic"/>
                <a:cs typeface="Century Gothic"/>
              </a:rPr>
              <a:t>у</a:t>
            </a:r>
            <a:r>
              <a:rPr sz="1800" spc="5" dirty="0">
                <a:latin typeface="Century Gothic"/>
                <a:cs typeface="Century Gothic"/>
              </a:rPr>
              <a:t> </a:t>
            </a:r>
            <a:r>
              <a:rPr sz="1800" spc="-5" dirty="0">
                <a:latin typeface="Century Gothic"/>
                <a:cs typeface="Century Gothic"/>
              </a:rPr>
              <a:t>«хустиночки»</a:t>
            </a:r>
            <a:r>
              <a:rPr sz="1800" dirty="0">
                <a:latin typeface="Century Gothic"/>
                <a:cs typeface="Century Gothic"/>
              </a:rPr>
              <a:t> і</a:t>
            </a:r>
            <a:r>
              <a:rPr sz="1800" spc="5" dirty="0">
                <a:latin typeface="Century Gothic"/>
                <a:cs typeface="Century Gothic"/>
              </a:rPr>
              <a:t> </a:t>
            </a:r>
            <a:r>
              <a:rPr sz="1800" spc="-10" dirty="0">
                <a:latin typeface="Century Gothic"/>
                <a:cs typeface="Century Gothic"/>
              </a:rPr>
              <a:t>упаковують</a:t>
            </a:r>
            <a:r>
              <a:rPr sz="1800" spc="480" dirty="0">
                <a:latin typeface="Century Gothic"/>
                <a:cs typeface="Century Gothic"/>
              </a:rPr>
              <a:t> </a:t>
            </a:r>
            <a:r>
              <a:rPr sz="1800" dirty="0">
                <a:latin typeface="Century Gothic"/>
                <a:cs typeface="Century Gothic"/>
              </a:rPr>
              <a:t>в </a:t>
            </a:r>
            <a:r>
              <a:rPr sz="1800" spc="5" dirty="0">
                <a:latin typeface="Century Gothic"/>
                <a:cs typeface="Century Gothic"/>
              </a:rPr>
              <a:t> </a:t>
            </a:r>
            <a:r>
              <a:rPr sz="1800" spc="-5" dirty="0">
                <a:latin typeface="Century Gothic"/>
                <a:cs typeface="Century Gothic"/>
              </a:rPr>
              <a:t>картонну</a:t>
            </a:r>
            <a:r>
              <a:rPr sz="1800" dirty="0">
                <a:latin typeface="Century Gothic"/>
                <a:cs typeface="Century Gothic"/>
              </a:rPr>
              <a:t> </a:t>
            </a:r>
            <a:r>
              <a:rPr sz="1800" spc="-5" dirty="0">
                <a:latin typeface="Century Gothic"/>
                <a:cs typeface="Century Gothic"/>
              </a:rPr>
              <a:t>коробку.</a:t>
            </a:r>
            <a:r>
              <a:rPr sz="1800" dirty="0">
                <a:latin typeface="Century Gothic"/>
                <a:cs typeface="Century Gothic"/>
              </a:rPr>
              <a:t> </a:t>
            </a:r>
            <a:r>
              <a:rPr sz="1800" spc="-5" dirty="0">
                <a:latin typeface="Century Gothic"/>
                <a:cs typeface="Century Gothic"/>
              </a:rPr>
              <a:t>Наклеюють</a:t>
            </a:r>
            <a:r>
              <a:rPr sz="1800" dirty="0">
                <a:latin typeface="Century Gothic"/>
                <a:cs typeface="Century Gothic"/>
              </a:rPr>
              <a:t> номер</a:t>
            </a:r>
            <a:r>
              <a:rPr sz="1800" spc="5" dirty="0">
                <a:latin typeface="Century Gothic"/>
                <a:cs typeface="Century Gothic"/>
              </a:rPr>
              <a:t> </a:t>
            </a:r>
            <a:r>
              <a:rPr sz="1800" spc="-5" dirty="0">
                <a:latin typeface="Century Gothic"/>
                <a:cs typeface="Century Gothic"/>
              </a:rPr>
              <a:t>рецепту,</a:t>
            </a:r>
            <a:r>
              <a:rPr sz="1800" dirty="0">
                <a:latin typeface="Century Gothic"/>
                <a:cs typeface="Century Gothic"/>
              </a:rPr>
              <a:t> </a:t>
            </a:r>
            <a:r>
              <a:rPr sz="1800" spc="-5" dirty="0">
                <a:latin typeface="Century Gothic"/>
                <a:cs typeface="Century Gothic"/>
              </a:rPr>
              <a:t>заповнюють </a:t>
            </a:r>
            <a:r>
              <a:rPr sz="1800" dirty="0">
                <a:latin typeface="Century Gothic"/>
                <a:cs typeface="Century Gothic"/>
              </a:rPr>
              <a:t> </a:t>
            </a:r>
            <a:r>
              <a:rPr sz="1800" spc="-5" dirty="0">
                <a:latin typeface="Century Gothic"/>
                <a:cs typeface="Century Gothic"/>
              </a:rPr>
              <a:t>лицевий</a:t>
            </a:r>
            <a:r>
              <a:rPr sz="1800" spc="30" dirty="0">
                <a:latin typeface="Century Gothic"/>
                <a:cs typeface="Century Gothic"/>
              </a:rPr>
              <a:t> </a:t>
            </a:r>
            <a:r>
              <a:rPr sz="1800" spc="5" dirty="0">
                <a:latin typeface="Century Gothic"/>
                <a:cs typeface="Century Gothic"/>
              </a:rPr>
              <a:t>бік</a:t>
            </a:r>
            <a:r>
              <a:rPr sz="1800" spc="-25" dirty="0">
                <a:latin typeface="Century Gothic"/>
                <a:cs typeface="Century Gothic"/>
              </a:rPr>
              <a:t> </a:t>
            </a:r>
            <a:r>
              <a:rPr sz="1800" spc="-5" dirty="0">
                <a:latin typeface="Century Gothic"/>
                <a:cs typeface="Century Gothic"/>
              </a:rPr>
              <a:t>паспорта</a:t>
            </a:r>
            <a:r>
              <a:rPr sz="1800" spc="-20" dirty="0">
                <a:latin typeface="Century Gothic"/>
                <a:cs typeface="Century Gothic"/>
              </a:rPr>
              <a:t> </a:t>
            </a:r>
            <a:r>
              <a:rPr sz="1800" spc="-5" dirty="0">
                <a:latin typeface="Century Gothic"/>
                <a:cs typeface="Century Gothic"/>
              </a:rPr>
              <a:t>письмового контролю.</a:t>
            </a:r>
            <a:endParaRPr sz="1800">
              <a:latin typeface="Century Gothic"/>
              <a:cs typeface="Century Gothic"/>
            </a:endParaRPr>
          </a:p>
          <a:p>
            <a:pPr>
              <a:lnSpc>
                <a:spcPct val="100000"/>
              </a:lnSpc>
              <a:spcBef>
                <a:spcPts val="55"/>
              </a:spcBef>
            </a:pPr>
            <a:endParaRPr sz="2450">
              <a:latin typeface="Century Gothic"/>
              <a:cs typeface="Century Gothic"/>
            </a:endParaRPr>
          </a:p>
          <a:p>
            <a:pPr marL="12700" marR="360045">
              <a:lnSpc>
                <a:spcPct val="100000"/>
              </a:lnSpc>
              <a:spcBef>
                <a:spcPts val="5"/>
              </a:spcBef>
            </a:pPr>
            <a:r>
              <a:rPr sz="1800" b="1" spc="-5" dirty="0">
                <a:latin typeface="Century Gothic"/>
                <a:cs typeface="Century Gothic"/>
              </a:rPr>
              <a:t>Оформление</a:t>
            </a:r>
            <a:r>
              <a:rPr sz="1800" b="1" spc="-25" dirty="0">
                <a:latin typeface="Century Gothic"/>
                <a:cs typeface="Century Gothic"/>
              </a:rPr>
              <a:t> </a:t>
            </a:r>
            <a:r>
              <a:rPr sz="1800" b="1" dirty="0">
                <a:latin typeface="Century Gothic"/>
                <a:cs typeface="Century Gothic"/>
              </a:rPr>
              <a:t>к</a:t>
            </a:r>
            <a:r>
              <a:rPr sz="1800" b="1" spc="-5" dirty="0">
                <a:latin typeface="Century Gothic"/>
                <a:cs typeface="Century Gothic"/>
              </a:rPr>
              <a:t> відпуску.</a:t>
            </a:r>
            <a:r>
              <a:rPr sz="1800" b="1" spc="5" dirty="0">
                <a:latin typeface="Century Gothic"/>
                <a:cs typeface="Century Gothic"/>
              </a:rPr>
              <a:t> </a:t>
            </a:r>
            <a:r>
              <a:rPr sz="1800" spc="-10" dirty="0">
                <a:latin typeface="Century Gothic"/>
                <a:cs typeface="Century Gothic"/>
              </a:rPr>
              <a:t>Етикетка</a:t>
            </a:r>
            <a:r>
              <a:rPr sz="1800" spc="25" dirty="0">
                <a:latin typeface="Century Gothic"/>
                <a:cs typeface="Century Gothic"/>
              </a:rPr>
              <a:t> </a:t>
            </a:r>
            <a:r>
              <a:rPr sz="1800" spc="-5" dirty="0">
                <a:latin typeface="Century Gothic"/>
                <a:cs typeface="Century Gothic"/>
              </a:rPr>
              <a:t>«Зовнішнє»,</a:t>
            </a:r>
            <a:r>
              <a:rPr sz="1800" spc="-25" dirty="0">
                <a:latin typeface="Century Gothic"/>
                <a:cs typeface="Century Gothic"/>
              </a:rPr>
              <a:t> </a:t>
            </a:r>
            <a:r>
              <a:rPr sz="1800" spc="-5" dirty="0">
                <a:latin typeface="Century Gothic"/>
                <a:cs typeface="Century Gothic"/>
              </a:rPr>
              <a:t>додаткові </a:t>
            </a:r>
            <a:r>
              <a:rPr sz="1800" dirty="0">
                <a:latin typeface="Century Gothic"/>
                <a:cs typeface="Century Gothic"/>
              </a:rPr>
              <a:t> </a:t>
            </a:r>
            <a:r>
              <a:rPr sz="1800" spc="-5" dirty="0">
                <a:latin typeface="Century Gothic"/>
                <a:cs typeface="Century Gothic"/>
              </a:rPr>
              <a:t>попереджувальні</a:t>
            </a:r>
            <a:r>
              <a:rPr sz="1800" spc="10" dirty="0">
                <a:latin typeface="Century Gothic"/>
                <a:cs typeface="Century Gothic"/>
              </a:rPr>
              <a:t> </a:t>
            </a:r>
            <a:r>
              <a:rPr sz="1800" spc="-5" dirty="0">
                <a:latin typeface="Century Gothic"/>
                <a:cs typeface="Century Gothic"/>
              </a:rPr>
              <a:t>написи</a:t>
            </a:r>
            <a:r>
              <a:rPr sz="1800" spc="-10" dirty="0">
                <a:latin typeface="Century Gothic"/>
                <a:cs typeface="Century Gothic"/>
              </a:rPr>
              <a:t> </a:t>
            </a:r>
            <a:r>
              <a:rPr sz="1800" spc="-5" dirty="0">
                <a:latin typeface="Century Gothic"/>
                <a:cs typeface="Century Gothic"/>
              </a:rPr>
              <a:t>«Зберігати</a:t>
            </a:r>
            <a:r>
              <a:rPr sz="1800" spc="10" dirty="0">
                <a:latin typeface="Century Gothic"/>
                <a:cs typeface="Century Gothic"/>
              </a:rPr>
              <a:t> </a:t>
            </a:r>
            <a:r>
              <a:rPr sz="1800" dirty="0">
                <a:latin typeface="Century Gothic"/>
                <a:cs typeface="Century Gothic"/>
              </a:rPr>
              <a:t>в </a:t>
            </a:r>
            <a:r>
              <a:rPr sz="1800" spc="-5" dirty="0">
                <a:latin typeface="Century Gothic"/>
                <a:cs typeface="Century Gothic"/>
              </a:rPr>
              <a:t>прохолодному</a:t>
            </a:r>
            <a:r>
              <a:rPr sz="1800" spc="-15" dirty="0">
                <a:latin typeface="Century Gothic"/>
                <a:cs typeface="Century Gothic"/>
              </a:rPr>
              <a:t> </a:t>
            </a:r>
            <a:r>
              <a:rPr sz="1800" dirty="0">
                <a:latin typeface="Century Gothic"/>
                <a:cs typeface="Century Gothic"/>
              </a:rPr>
              <a:t>місці»,</a:t>
            </a:r>
            <a:endParaRPr sz="1800">
              <a:latin typeface="Century Gothic"/>
              <a:cs typeface="Century Gothic"/>
            </a:endParaRPr>
          </a:p>
          <a:p>
            <a:pPr marL="12700">
              <a:lnSpc>
                <a:spcPct val="100000"/>
              </a:lnSpc>
            </a:pPr>
            <a:r>
              <a:rPr sz="1800" spc="-5" dirty="0">
                <a:latin typeface="Century Gothic"/>
                <a:cs typeface="Century Gothic"/>
              </a:rPr>
              <a:t>«Зберігати</a:t>
            </a:r>
            <a:r>
              <a:rPr sz="1800" spc="5" dirty="0">
                <a:latin typeface="Century Gothic"/>
                <a:cs typeface="Century Gothic"/>
              </a:rPr>
              <a:t> </a:t>
            </a:r>
            <a:r>
              <a:rPr sz="1800" dirty="0">
                <a:latin typeface="Century Gothic"/>
                <a:cs typeface="Century Gothic"/>
              </a:rPr>
              <a:t>в </a:t>
            </a:r>
            <a:r>
              <a:rPr sz="1800" spc="-5" dirty="0">
                <a:latin typeface="Century Gothic"/>
                <a:cs typeface="Century Gothic"/>
              </a:rPr>
              <a:t>захищеному</a:t>
            </a:r>
            <a:r>
              <a:rPr sz="1800" spc="5" dirty="0">
                <a:latin typeface="Century Gothic"/>
                <a:cs typeface="Century Gothic"/>
              </a:rPr>
              <a:t> від</a:t>
            </a:r>
            <a:r>
              <a:rPr sz="1800" spc="-20" dirty="0">
                <a:latin typeface="Century Gothic"/>
                <a:cs typeface="Century Gothic"/>
              </a:rPr>
              <a:t> </a:t>
            </a:r>
            <a:r>
              <a:rPr sz="1800" dirty="0">
                <a:latin typeface="Century Gothic"/>
                <a:cs typeface="Century Gothic"/>
              </a:rPr>
              <a:t>світла</a:t>
            </a:r>
            <a:r>
              <a:rPr sz="1800" spc="-30" dirty="0">
                <a:latin typeface="Century Gothic"/>
                <a:cs typeface="Century Gothic"/>
              </a:rPr>
              <a:t> </a:t>
            </a:r>
            <a:r>
              <a:rPr sz="1800" dirty="0">
                <a:latin typeface="Century Gothic"/>
                <a:cs typeface="Century Gothic"/>
              </a:rPr>
              <a:t>місці»,</a:t>
            </a:r>
            <a:r>
              <a:rPr sz="1800" spc="-30" dirty="0">
                <a:latin typeface="Century Gothic"/>
                <a:cs typeface="Century Gothic"/>
              </a:rPr>
              <a:t> </a:t>
            </a:r>
            <a:r>
              <a:rPr sz="1800" spc="-10" dirty="0">
                <a:latin typeface="Century Gothic"/>
                <a:cs typeface="Century Gothic"/>
              </a:rPr>
              <a:t>«Берегти</a:t>
            </a:r>
            <a:r>
              <a:rPr sz="1800" spc="30" dirty="0">
                <a:latin typeface="Century Gothic"/>
                <a:cs typeface="Century Gothic"/>
              </a:rPr>
              <a:t> </a:t>
            </a:r>
            <a:r>
              <a:rPr sz="1800" spc="5" dirty="0">
                <a:latin typeface="Century Gothic"/>
                <a:cs typeface="Century Gothic"/>
              </a:rPr>
              <a:t>від</a:t>
            </a:r>
            <a:r>
              <a:rPr sz="1800" spc="-30" dirty="0">
                <a:latin typeface="Century Gothic"/>
                <a:cs typeface="Century Gothic"/>
              </a:rPr>
              <a:t> </a:t>
            </a:r>
            <a:r>
              <a:rPr sz="1800" spc="-5" dirty="0">
                <a:latin typeface="Century Gothic"/>
                <a:cs typeface="Century Gothic"/>
              </a:rPr>
              <a:t>дітей».</a:t>
            </a:r>
            <a:endParaRPr sz="1800">
              <a:latin typeface="Century Gothic"/>
              <a:cs typeface="Century Gothic"/>
            </a:endParaRPr>
          </a:p>
          <a:p>
            <a:pPr marL="12700">
              <a:lnSpc>
                <a:spcPct val="100000"/>
              </a:lnSpc>
            </a:pPr>
            <a:r>
              <a:rPr sz="1800" b="1" spc="-5" dirty="0">
                <a:latin typeface="Century Gothic"/>
                <a:cs typeface="Century Gothic"/>
              </a:rPr>
              <a:t>Термін</a:t>
            </a:r>
            <a:r>
              <a:rPr sz="1800" b="1" spc="-20" dirty="0">
                <a:latin typeface="Century Gothic"/>
                <a:cs typeface="Century Gothic"/>
              </a:rPr>
              <a:t> </a:t>
            </a:r>
            <a:r>
              <a:rPr sz="1800" b="1" dirty="0">
                <a:latin typeface="Century Gothic"/>
                <a:cs typeface="Century Gothic"/>
              </a:rPr>
              <a:t>зберігання</a:t>
            </a:r>
            <a:r>
              <a:rPr sz="1800" b="1" i="1" dirty="0">
                <a:latin typeface="Century Gothic"/>
                <a:cs typeface="Century Gothic"/>
              </a:rPr>
              <a:t>.</a:t>
            </a:r>
            <a:r>
              <a:rPr sz="1800" b="1" i="1" spc="-35" dirty="0">
                <a:latin typeface="Century Gothic"/>
                <a:cs typeface="Century Gothic"/>
              </a:rPr>
              <a:t> </a:t>
            </a:r>
            <a:r>
              <a:rPr sz="1800" spc="-5" dirty="0">
                <a:latin typeface="Century Gothic"/>
                <a:cs typeface="Century Gothic"/>
              </a:rPr>
              <a:t>10</a:t>
            </a:r>
            <a:r>
              <a:rPr sz="1800" spc="-20" dirty="0">
                <a:latin typeface="Century Gothic"/>
                <a:cs typeface="Century Gothic"/>
              </a:rPr>
              <a:t> </a:t>
            </a:r>
            <a:r>
              <a:rPr sz="1800" spc="5" dirty="0">
                <a:latin typeface="Century Gothic"/>
                <a:cs typeface="Century Gothic"/>
              </a:rPr>
              <a:t>діб.</a:t>
            </a:r>
            <a:endParaRPr sz="1800">
              <a:latin typeface="Century Gothic"/>
              <a:cs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614883" y="83261"/>
            <a:ext cx="7889875" cy="406400"/>
          </a:xfrm>
          <a:prstGeom prst="rect">
            <a:avLst/>
          </a:prstGeom>
        </p:spPr>
        <p:txBody>
          <a:bodyPr vert="horz" wrap="square" lIns="0" tIns="12065" rIns="0" bIns="0" rtlCol="0">
            <a:spAutoFit/>
          </a:bodyPr>
          <a:lstStyle/>
          <a:p>
            <a:pPr marL="12700">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a:p>
        </p:txBody>
      </p:sp>
      <p:sp>
        <p:nvSpPr>
          <p:cNvPr id="8" name="object 8"/>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21</a:t>
            </a:fld>
            <a:endParaRPr dirty="0"/>
          </a:p>
        </p:txBody>
      </p:sp>
      <p:graphicFrame>
        <p:nvGraphicFramePr>
          <p:cNvPr id="4" name="object 4"/>
          <p:cNvGraphicFramePr>
            <a:graphicFrameLocks noGrp="1"/>
          </p:cNvGraphicFramePr>
          <p:nvPr/>
        </p:nvGraphicFramePr>
        <p:xfrm>
          <a:off x="1751274" y="1196975"/>
          <a:ext cx="5704840" cy="5226049"/>
        </p:xfrm>
        <a:graphic>
          <a:graphicData uri="http://schemas.openxmlformats.org/drawingml/2006/table">
            <a:tbl>
              <a:tblPr firstRow="1" bandRow="1">
                <a:tableStyleId>{2D5ABB26-0587-4C30-8999-92F81FD0307C}</a:tableStyleId>
              </a:tblPr>
              <a:tblGrid>
                <a:gridCol w="2655570">
                  <a:extLst>
                    <a:ext uri="{9D8B030D-6E8A-4147-A177-3AD203B41FA5}">
                      <a16:colId xmlns:a16="http://schemas.microsoft.com/office/drawing/2014/main" val="20000"/>
                    </a:ext>
                  </a:extLst>
                </a:gridCol>
                <a:gridCol w="974725">
                  <a:extLst>
                    <a:ext uri="{9D8B030D-6E8A-4147-A177-3AD203B41FA5}">
                      <a16:colId xmlns:a16="http://schemas.microsoft.com/office/drawing/2014/main" val="20001"/>
                    </a:ext>
                  </a:extLst>
                </a:gridCol>
                <a:gridCol w="2074545">
                  <a:extLst>
                    <a:ext uri="{9D8B030D-6E8A-4147-A177-3AD203B41FA5}">
                      <a16:colId xmlns:a16="http://schemas.microsoft.com/office/drawing/2014/main" val="20002"/>
                    </a:ext>
                  </a:extLst>
                </a:gridCol>
              </a:tblGrid>
              <a:tr h="733425">
                <a:tc>
                  <a:txBody>
                    <a:bodyPr/>
                    <a:lstStyle/>
                    <a:p>
                      <a:pPr marL="68580">
                        <a:lnSpc>
                          <a:spcPts val="1160"/>
                        </a:lnSpc>
                      </a:pPr>
                      <a:r>
                        <a:rPr sz="1000" spc="-10" dirty="0">
                          <a:latin typeface="Times New Roman"/>
                          <a:cs typeface="Times New Roman"/>
                        </a:rPr>
                        <a:t>*Назва</a:t>
                      </a:r>
                      <a:r>
                        <a:rPr sz="1000" spc="5" dirty="0">
                          <a:latin typeface="Times New Roman"/>
                          <a:cs typeface="Times New Roman"/>
                        </a:rPr>
                        <a:t> </a:t>
                      </a:r>
                      <a:r>
                        <a:rPr sz="1000" spc="-5" dirty="0">
                          <a:latin typeface="Times New Roman"/>
                          <a:cs typeface="Times New Roman"/>
                        </a:rPr>
                        <a:t>закладу</a:t>
                      </a:r>
                      <a:endParaRPr sz="1000" dirty="0">
                        <a:latin typeface="Times New Roman"/>
                        <a:cs typeface="Times New Roman"/>
                      </a:endParaRPr>
                    </a:p>
                    <a:p>
                      <a:pPr marL="68580">
                        <a:lnSpc>
                          <a:spcPct val="100000"/>
                        </a:lnSpc>
                        <a:spcBef>
                          <a:spcPts val="285"/>
                        </a:spcBef>
                      </a:pPr>
                      <a:r>
                        <a:rPr sz="1000" spc="-5" dirty="0">
                          <a:latin typeface="Times New Roman"/>
                          <a:cs typeface="Times New Roman"/>
                        </a:rPr>
                        <a:t>(штамп</a:t>
                      </a:r>
                      <a:r>
                        <a:rPr sz="1000" spc="-20" dirty="0">
                          <a:latin typeface="Times New Roman"/>
                          <a:cs typeface="Times New Roman"/>
                        </a:rPr>
                        <a:t> </a:t>
                      </a:r>
                      <a:r>
                        <a:rPr sz="1000" spc="-5" dirty="0">
                          <a:latin typeface="Times New Roman"/>
                          <a:cs typeface="Times New Roman"/>
                        </a:rPr>
                        <a:t>закладу)</a:t>
                      </a:r>
                      <a:endParaRPr sz="1000" dirty="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gridSpan="2">
                  <a:txBody>
                    <a:bodyPr/>
                    <a:lstStyle/>
                    <a:p>
                      <a:pPr marL="69215">
                        <a:lnSpc>
                          <a:spcPts val="1160"/>
                        </a:lnSpc>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20" dirty="0">
                          <a:latin typeface="Times New Roman"/>
                          <a:cs typeface="Times New Roman"/>
                        </a:rPr>
                        <a:t> </a:t>
                      </a:r>
                      <a:r>
                        <a:rPr sz="1000" spc="-5" dirty="0">
                          <a:latin typeface="Times New Roman"/>
                          <a:cs typeface="Times New Roman"/>
                        </a:rPr>
                        <a:t>за</a:t>
                      </a:r>
                      <a:r>
                        <a:rPr sz="1000" dirty="0">
                          <a:latin typeface="Times New Roman"/>
                          <a:cs typeface="Times New Roman"/>
                        </a:rPr>
                        <a:t> </a:t>
                      </a:r>
                      <a:r>
                        <a:rPr sz="1000" spc="-10" dirty="0">
                          <a:latin typeface="Times New Roman"/>
                          <a:cs typeface="Times New Roman"/>
                        </a:rPr>
                        <a:t>ОКУД</a:t>
                      </a:r>
                      <a:endParaRPr sz="1000">
                        <a:latin typeface="Times New Roman"/>
                        <a:cs typeface="Times New Roman"/>
                      </a:endParaRPr>
                    </a:p>
                    <a:p>
                      <a:pPr marL="69215">
                        <a:lnSpc>
                          <a:spcPct val="100000"/>
                        </a:lnSpc>
                        <a:spcBef>
                          <a:spcPts val="285"/>
                        </a:spcBef>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15" dirty="0">
                          <a:latin typeface="Times New Roman"/>
                          <a:cs typeface="Times New Roman"/>
                        </a:rPr>
                        <a:t> </a:t>
                      </a:r>
                      <a:r>
                        <a:rPr sz="1000" spc="-5" dirty="0">
                          <a:latin typeface="Times New Roman"/>
                          <a:cs typeface="Times New Roman"/>
                        </a:rPr>
                        <a:t>за </a:t>
                      </a:r>
                      <a:r>
                        <a:rPr sz="1000" spc="-10" dirty="0">
                          <a:latin typeface="Times New Roman"/>
                          <a:cs typeface="Times New Roman"/>
                        </a:rPr>
                        <a:t>ОКПО</a:t>
                      </a:r>
                      <a:endParaRPr sz="1000">
                        <a:latin typeface="Times New Roman"/>
                        <a:cs typeface="Times New Roman"/>
                      </a:endParaRPr>
                    </a:p>
                    <a:p>
                      <a:pPr marL="69215">
                        <a:lnSpc>
                          <a:spcPct val="100000"/>
                        </a:lnSpc>
                        <a:spcBef>
                          <a:spcPts val="290"/>
                        </a:spcBef>
                      </a:pPr>
                      <a:r>
                        <a:rPr sz="1000" spc="-10" dirty="0">
                          <a:latin typeface="Times New Roman"/>
                          <a:cs typeface="Times New Roman"/>
                        </a:rPr>
                        <a:t>Медична</a:t>
                      </a:r>
                      <a:r>
                        <a:rPr sz="1000" spc="20" dirty="0">
                          <a:latin typeface="Times New Roman"/>
                          <a:cs typeface="Times New Roman"/>
                        </a:rPr>
                        <a:t> </a:t>
                      </a:r>
                      <a:r>
                        <a:rPr sz="1000" spc="-5" dirty="0">
                          <a:latin typeface="Times New Roman"/>
                          <a:cs typeface="Times New Roman"/>
                        </a:rPr>
                        <a:t>документація</a:t>
                      </a:r>
                      <a:r>
                        <a:rPr sz="1000" spc="35" dirty="0">
                          <a:latin typeface="Times New Roman"/>
                          <a:cs typeface="Times New Roman"/>
                        </a:rPr>
                        <a:t> </a:t>
                      </a:r>
                      <a:r>
                        <a:rPr sz="1000" spc="-5" dirty="0">
                          <a:latin typeface="Times New Roman"/>
                          <a:cs typeface="Times New Roman"/>
                        </a:rPr>
                        <a:t>Ф-1</a:t>
                      </a:r>
                      <a:endParaRPr sz="1000">
                        <a:latin typeface="Times New Roman"/>
                        <a:cs typeface="Times New Roman"/>
                      </a:endParaRPr>
                    </a:p>
                  </a:txBody>
                  <a:tcPr marL="0" marR="0" marT="0" marB="0">
                    <a:lnL w="12700">
                      <a:solidFill>
                        <a:srgbClr val="000000"/>
                      </a:solidFill>
                      <a:prstDash val="solid"/>
                    </a:lnL>
                  </a:tcPr>
                </a:tc>
                <a:tc hMerge="1">
                  <a:txBody>
                    <a:bodyPr/>
                    <a:lstStyle/>
                    <a:p>
                      <a:endParaRPr/>
                    </a:p>
                  </a:txBody>
                  <a:tcPr marL="0" marR="0" marT="0" marB="0"/>
                </a:tc>
                <a:extLst>
                  <a:ext uri="{0D108BD9-81ED-4DB2-BD59-A6C34878D82A}">
                    <a16:rowId xmlns:a16="http://schemas.microsoft.com/office/drawing/2014/main" val="10000"/>
                  </a:ext>
                </a:extLst>
              </a:tr>
              <a:tr h="644525">
                <a:tc>
                  <a:txBody>
                    <a:bodyPr/>
                    <a:lstStyle/>
                    <a:p>
                      <a:pPr marL="68580">
                        <a:lnSpc>
                          <a:spcPts val="1165"/>
                        </a:lnSpc>
                      </a:pPr>
                      <a:r>
                        <a:rPr sz="1000" b="1" spc="-5" dirty="0">
                          <a:latin typeface="Times New Roman"/>
                          <a:cs typeface="Times New Roman"/>
                        </a:rPr>
                        <a:t>РЕЦЕПТ</a:t>
                      </a:r>
                      <a:endParaRPr sz="1000">
                        <a:latin typeface="Times New Roman"/>
                        <a:cs typeface="Times New Roman"/>
                      </a:endParaRPr>
                    </a:p>
                    <a:p>
                      <a:pPr marL="68580" marR="1190625">
                        <a:lnSpc>
                          <a:spcPct val="127499"/>
                        </a:lnSpc>
                        <a:spcBef>
                          <a:spcPts val="30"/>
                        </a:spcBef>
                      </a:pPr>
                      <a:r>
                        <a:rPr sz="800" spc="-5" dirty="0">
                          <a:latin typeface="Times New Roman"/>
                          <a:cs typeface="Times New Roman"/>
                        </a:rPr>
                        <a:t>(</a:t>
                      </a:r>
                      <a:r>
                        <a:rPr sz="800" u="sng" spc="-5" dirty="0">
                          <a:uFill>
                            <a:solidFill>
                              <a:srgbClr val="000000"/>
                            </a:solidFill>
                          </a:uFill>
                          <a:latin typeface="Times New Roman"/>
                          <a:cs typeface="Times New Roman"/>
                        </a:rPr>
                        <a:t>дорослий, </a:t>
                      </a:r>
                      <a:r>
                        <a:rPr sz="800" u="sng" dirty="0">
                          <a:uFill>
                            <a:solidFill>
                              <a:srgbClr val="000000"/>
                            </a:solidFill>
                          </a:uFill>
                          <a:latin typeface="Times New Roman"/>
                          <a:cs typeface="Times New Roman"/>
                        </a:rPr>
                        <a:t>дитячий</a:t>
                      </a:r>
                      <a:r>
                        <a:rPr sz="800" dirty="0">
                          <a:latin typeface="Times New Roman"/>
                          <a:cs typeface="Times New Roman"/>
                        </a:rPr>
                        <a:t> – </a:t>
                      </a:r>
                      <a:r>
                        <a:rPr sz="800" spc="-5" dirty="0">
                          <a:latin typeface="Times New Roman"/>
                          <a:cs typeface="Times New Roman"/>
                        </a:rPr>
                        <a:t>необхідне </a:t>
                      </a:r>
                      <a:r>
                        <a:rPr sz="800" spc="-185" dirty="0">
                          <a:latin typeface="Times New Roman"/>
                          <a:cs typeface="Times New Roman"/>
                        </a:rPr>
                        <a:t> </a:t>
                      </a:r>
                      <a:r>
                        <a:rPr sz="800" spc="-5" dirty="0">
                          <a:latin typeface="Times New Roman"/>
                          <a:cs typeface="Times New Roman"/>
                        </a:rPr>
                        <a:t>підкреслити</a:t>
                      </a:r>
                      <a:endParaRPr sz="800">
                        <a:latin typeface="Times New Roman"/>
                        <a:cs typeface="Times New Roman"/>
                      </a:endParaRPr>
                    </a:p>
                  </a:txBody>
                  <a:tcPr marL="0" marR="0" marT="0" marB="0">
                    <a:lnL w="1270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lnR w="12700">
                      <a:solidFill>
                        <a:srgbClr val="000000"/>
                      </a:solidFill>
                      <a:prstDash val="solid"/>
                    </a:lnR>
                  </a:tcPr>
                </a:tc>
                <a:tc>
                  <a:txBody>
                    <a:bodyPr/>
                    <a:lstStyle/>
                    <a:p>
                      <a:pPr marL="69215">
                        <a:lnSpc>
                          <a:spcPts val="930"/>
                        </a:lnSpc>
                      </a:pPr>
                      <a:r>
                        <a:rPr sz="800" spc="-5" dirty="0">
                          <a:latin typeface="Times New Roman"/>
                          <a:cs typeface="Times New Roman"/>
                        </a:rPr>
                        <a:t>Номер рецепту</a:t>
                      </a:r>
                      <a:r>
                        <a:rPr sz="800" spc="-30" dirty="0">
                          <a:latin typeface="Times New Roman"/>
                          <a:cs typeface="Times New Roman"/>
                        </a:rPr>
                        <a:t> </a:t>
                      </a:r>
                      <a:r>
                        <a:rPr sz="800" dirty="0">
                          <a:latin typeface="Times New Roman"/>
                          <a:cs typeface="Times New Roman"/>
                        </a:rPr>
                        <a:t>№</a:t>
                      </a:r>
                      <a:r>
                        <a:rPr sz="800" spc="-25" dirty="0">
                          <a:latin typeface="Times New Roman"/>
                          <a:cs typeface="Times New Roman"/>
                        </a:rPr>
                        <a:t> </a:t>
                      </a:r>
                      <a:r>
                        <a:rPr sz="800" u="sng" spc="5" dirty="0">
                          <a:uFill>
                            <a:solidFill>
                              <a:srgbClr val="000000"/>
                            </a:solidFill>
                          </a:uFill>
                          <a:latin typeface="Times New Roman"/>
                          <a:cs typeface="Times New Roman"/>
                        </a:rPr>
                        <a:t>20</a:t>
                      </a:r>
                      <a:endParaRPr sz="800">
                        <a:latin typeface="Times New Roman"/>
                        <a:cs typeface="Times New Roman"/>
                      </a:endParaRPr>
                    </a:p>
                    <a:p>
                      <a:pPr marL="69215">
                        <a:lnSpc>
                          <a:spcPct val="100000"/>
                        </a:lnSpc>
                        <a:spcBef>
                          <a:spcPts val="260"/>
                        </a:spcBef>
                        <a:tabLst>
                          <a:tab pos="678815" algn="l"/>
                          <a:tab pos="954405" algn="l"/>
                        </a:tabLst>
                      </a:pPr>
                      <a:r>
                        <a:rPr sz="800" spc="-20" dirty="0">
                          <a:latin typeface="Times New Roman"/>
                          <a:cs typeface="Times New Roman"/>
                        </a:rPr>
                        <a:t>«</a:t>
                      </a:r>
                      <a:r>
                        <a:rPr sz="800" u="sng" spc="204" dirty="0">
                          <a:uFill>
                            <a:solidFill>
                              <a:srgbClr val="000000"/>
                            </a:solidFill>
                          </a:uFill>
                          <a:latin typeface="Times New Roman"/>
                          <a:cs typeface="Times New Roman"/>
                        </a:rPr>
                        <a:t>  </a:t>
                      </a:r>
                      <a:r>
                        <a:rPr sz="800" dirty="0">
                          <a:latin typeface="Times New Roman"/>
                          <a:cs typeface="Times New Roman"/>
                        </a:rPr>
                        <a:t>»</a:t>
                      </a:r>
                      <a:r>
                        <a:rPr sz="800" u="sng" dirty="0">
                          <a:uFill>
                            <a:solidFill>
                              <a:srgbClr val="000000"/>
                            </a:solidFill>
                          </a:uFill>
                          <a:latin typeface="Times New Roman"/>
                          <a:cs typeface="Times New Roman"/>
                        </a:rPr>
                        <a:t>	</a:t>
                      </a:r>
                      <a:r>
                        <a:rPr sz="800" dirty="0">
                          <a:latin typeface="Times New Roman"/>
                          <a:cs typeface="Times New Roman"/>
                        </a:rPr>
                        <a:t>20</a:t>
                      </a:r>
                      <a:r>
                        <a:rPr sz="800" u="sng" dirty="0">
                          <a:uFill>
                            <a:solidFill>
                              <a:srgbClr val="000000"/>
                            </a:solidFill>
                          </a:uFill>
                          <a:latin typeface="Times New Roman"/>
                          <a:cs typeface="Times New Roman"/>
                        </a:rPr>
                        <a:t>	</a:t>
                      </a:r>
                      <a:r>
                        <a:rPr sz="800" spc="5" dirty="0">
                          <a:latin typeface="Times New Roman"/>
                          <a:cs typeface="Times New Roman"/>
                        </a:rPr>
                        <a:t>р.</a:t>
                      </a:r>
                      <a:endParaRPr sz="800">
                        <a:latin typeface="Times New Roman"/>
                        <a:cs typeface="Times New Roman"/>
                      </a:endParaRPr>
                    </a:p>
                    <a:p>
                      <a:pPr marL="95250">
                        <a:lnSpc>
                          <a:spcPct val="100000"/>
                        </a:lnSpc>
                        <a:spcBef>
                          <a:spcPts val="280"/>
                        </a:spcBef>
                      </a:pPr>
                      <a:r>
                        <a:rPr sz="800" spc="-5" dirty="0">
                          <a:latin typeface="Times New Roman"/>
                          <a:cs typeface="Times New Roman"/>
                        </a:rPr>
                        <a:t>(</a:t>
                      </a:r>
                      <a:r>
                        <a:rPr sz="800" dirty="0">
                          <a:latin typeface="Times New Roman"/>
                          <a:cs typeface="Times New Roman"/>
                        </a:rPr>
                        <a:t>да</a:t>
                      </a:r>
                      <a:r>
                        <a:rPr sz="800" spc="-5" dirty="0">
                          <a:latin typeface="Times New Roman"/>
                          <a:cs typeface="Times New Roman"/>
                        </a:rPr>
                        <a:t>т</a:t>
                      </a:r>
                      <a:r>
                        <a:rPr sz="800" dirty="0">
                          <a:latin typeface="Times New Roman"/>
                          <a:cs typeface="Times New Roman"/>
                        </a:rPr>
                        <a:t>а</a:t>
                      </a:r>
                      <a:r>
                        <a:rPr sz="800" spc="-20" dirty="0">
                          <a:latin typeface="Times New Roman"/>
                          <a:cs typeface="Times New Roman"/>
                        </a:rPr>
                        <a:t> </a:t>
                      </a:r>
                      <a:r>
                        <a:rPr sz="800" dirty="0">
                          <a:latin typeface="Times New Roman"/>
                          <a:cs typeface="Times New Roman"/>
                        </a:rPr>
                        <a:t>випис</a:t>
                      </a:r>
                      <a:r>
                        <a:rPr sz="800" spc="-20" dirty="0">
                          <a:latin typeface="Times New Roman"/>
                          <a:cs typeface="Times New Roman"/>
                        </a:rPr>
                        <a:t>у</a:t>
                      </a:r>
                      <a:r>
                        <a:rPr sz="800" dirty="0">
                          <a:latin typeface="Times New Roman"/>
                          <a:cs typeface="Times New Roman"/>
                        </a:rPr>
                        <a:t>в</a:t>
                      </a:r>
                      <a:r>
                        <a:rPr sz="800" spc="-10" dirty="0">
                          <a:latin typeface="Times New Roman"/>
                          <a:cs typeface="Times New Roman"/>
                        </a:rPr>
                        <a:t>а</a:t>
                      </a:r>
                      <a:r>
                        <a:rPr sz="800" dirty="0">
                          <a:latin typeface="Times New Roman"/>
                          <a:cs typeface="Times New Roman"/>
                        </a:rPr>
                        <a:t>н</a:t>
                      </a:r>
                      <a:r>
                        <a:rPr sz="800" spc="-10" dirty="0">
                          <a:latin typeface="Times New Roman"/>
                          <a:cs typeface="Times New Roman"/>
                        </a:rPr>
                        <a:t>н</a:t>
                      </a:r>
                      <a:r>
                        <a:rPr sz="800" dirty="0">
                          <a:latin typeface="Times New Roman"/>
                          <a:cs typeface="Times New Roman"/>
                        </a:rPr>
                        <a:t>я</a:t>
                      </a:r>
                      <a:r>
                        <a:rPr sz="800" spc="-45" dirty="0">
                          <a:latin typeface="Times New Roman"/>
                          <a:cs typeface="Times New Roman"/>
                        </a:rPr>
                        <a:t> </a:t>
                      </a:r>
                      <a:r>
                        <a:rPr sz="800" spc="5" dirty="0">
                          <a:latin typeface="Times New Roman"/>
                          <a:cs typeface="Times New Roman"/>
                        </a:rPr>
                        <a:t>р</a:t>
                      </a:r>
                      <a:r>
                        <a:rPr sz="800" spc="-10" dirty="0">
                          <a:latin typeface="Times New Roman"/>
                          <a:cs typeface="Times New Roman"/>
                        </a:rPr>
                        <a:t>е</a:t>
                      </a:r>
                      <a:r>
                        <a:rPr sz="800" dirty="0">
                          <a:latin typeface="Times New Roman"/>
                          <a:cs typeface="Times New Roman"/>
                        </a:rPr>
                        <a:t>ц</a:t>
                      </a:r>
                      <a:r>
                        <a:rPr sz="800" spc="-10" dirty="0">
                          <a:latin typeface="Times New Roman"/>
                          <a:cs typeface="Times New Roman"/>
                        </a:rPr>
                        <a:t>е</a:t>
                      </a:r>
                      <a:r>
                        <a:rPr sz="800" dirty="0">
                          <a:latin typeface="Times New Roman"/>
                          <a:cs typeface="Times New Roman"/>
                        </a:rPr>
                        <a:t>п</a:t>
                      </a:r>
                      <a:r>
                        <a:rPr sz="800" spc="-5" dirty="0">
                          <a:latin typeface="Times New Roman"/>
                          <a:cs typeface="Times New Roman"/>
                        </a:rPr>
                        <a:t>т</a:t>
                      </a:r>
                      <a:r>
                        <a:rPr sz="800" spc="-20" dirty="0">
                          <a:latin typeface="Times New Roman"/>
                          <a:cs typeface="Times New Roman"/>
                        </a:rPr>
                        <a:t>у</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1"/>
                  </a:ext>
                </a:extLst>
              </a:tr>
              <a:tr h="177800">
                <a:tc>
                  <a:txBody>
                    <a:bodyPr/>
                    <a:lstStyle/>
                    <a:p>
                      <a:pPr marL="68580">
                        <a:lnSpc>
                          <a:spcPts val="935"/>
                        </a:lnSpc>
                      </a:pPr>
                      <a:r>
                        <a:rPr sz="800" u="sng" dirty="0">
                          <a:uFill>
                            <a:solidFill>
                              <a:srgbClr val="000000"/>
                            </a:solidFill>
                          </a:uFill>
                          <a:latin typeface="Times New Roman"/>
                          <a:cs typeface="Times New Roman"/>
                        </a:rPr>
                        <a:t>За</a:t>
                      </a:r>
                      <a:r>
                        <a:rPr sz="800" u="sng" spc="-3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повну</a:t>
                      </a:r>
                      <a:r>
                        <a:rPr sz="800" u="sng" spc="-2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вартість</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69215">
                        <a:lnSpc>
                          <a:spcPts val="935"/>
                        </a:lnSpc>
                      </a:pPr>
                      <a:r>
                        <a:rPr sz="800" spc="-5" dirty="0">
                          <a:latin typeface="Times New Roman"/>
                          <a:cs typeface="Times New Roman"/>
                        </a:rPr>
                        <a:t>Безкоштовно</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69215">
                        <a:lnSpc>
                          <a:spcPts val="935"/>
                        </a:lnSpc>
                      </a:pPr>
                      <a:r>
                        <a:rPr sz="800" spc="-5" dirty="0">
                          <a:latin typeface="Times New Roman"/>
                          <a:cs typeface="Times New Roman"/>
                        </a:rPr>
                        <a:t>Оплата</a:t>
                      </a:r>
                      <a:r>
                        <a:rPr sz="800" spc="-40" dirty="0">
                          <a:latin typeface="Times New Roman"/>
                          <a:cs typeface="Times New Roman"/>
                        </a:rPr>
                        <a:t> </a:t>
                      </a:r>
                      <a:r>
                        <a:rPr sz="800" dirty="0">
                          <a:latin typeface="Times New Roman"/>
                          <a:cs typeface="Times New Roman"/>
                        </a:rPr>
                        <a:t>50</a:t>
                      </a:r>
                      <a:r>
                        <a:rPr sz="800" spc="-35" dirty="0">
                          <a:latin typeface="Times New Roman"/>
                          <a:cs typeface="Times New Roman"/>
                        </a:rPr>
                        <a:t> </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2"/>
                  </a:ext>
                </a:extLst>
              </a:tr>
              <a:tr h="998601">
                <a:tc gridSpan="3">
                  <a:txBody>
                    <a:bodyPr/>
                    <a:lstStyle/>
                    <a:p>
                      <a:pPr marL="68580">
                        <a:lnSpc>
                          <a:spcPts val="1630"/>
                        </a:lnSpc>
                      </a:pPr>
                      <a:r>
                        <a:rPr sz="800" spc="-5" dirty="0">
                          <a:latin typeface="Times New Roman"/>
                          <a:cs typeface="Times New Roman"/>
                        </a:rPr>
                        <a:t>Прізвище,</a:t>
                      </a:r>
                      <a:r>
                        <a:rPr sz="800" spc="-45" dirty="0">
                          <a:latin typeface="Times New Roman"/>
                          <a:cs typeface="Times New Roman"/>
                        </a:rPr>
                        <a:t> </a:t>
                      </a:r>
                      <a:r>
                        <a:rPr sz="800" dirty="0">
                          <a:latin typeface="Times New Roman"/>
                          <a:cs typeface="Times New Roman"/>
                        </a:rPr>
                        <a:t>ініціали,</a:t>
                      </a:r>
                      <a:r>
                        <a:rPr sz="800" spc="-30" dirty="0">
                          <a:latin typeface="Times New Roman"/>
                          <a:cs typeface="Times New Roman"/>
                        </a:rPr>
                        <a:t> </a:t>
                      </a:r>
                      <a:r>
                        <a:rPr sz="800" dirty="0">
                          <a:latin typeface="Times New Roman"/>
                          <a:cs typeface="Times New Roman"/>
                        </a:rPr>
                        <a:t>вік</a:t>
                      </a:r>
                      <a:r>
                        <a:rPr sz="800" spc="-15" dirty="0">
                          <a:latin typeface="Times New Roman"/>
                          <a:cs typeface="Times New Roman"/>
                        </a:rPr>
                        <a:t> </a:t>
                      </a:r>
                      <a:r>
                        <a:rPr sz="800" spc="-5" dirty="0">
                          <a:latin typeface="Times New Roman"/>
                          <a:cs typeface="Times New Roman"/>
                        </a:rPr>
                        <a:t>хворого </a:t>
                      </a:r>
                      <a:r>
                        <a:rPr sz="1400" u="sng" spc="-5" dirty="0">
                          <a:uFill>
                            <a:solidFill>
                              <a:srgbClr val="000000"/>
                            </a:solidFill>
                          </a:uFill>
                          <a:latin typeface="Times New Roman"/>
                          <a:cs typeface="Times New Roman"/>
                        </a:rPr>
                        <a:t>Іванов</a:t>
                      </a:r>
                      <a:r>
                        <a:rPr sz="1400" u="sng" dirty="0">
                          <a:uFill>
                            <a:solidFill>
                              <a:srgbClr val="000000"/>
                            </a:solidFill>
                          </a:uFill>
                          <a:latin typeface="Times New Roman"/>
                          <a:cs typeface="Times New Roman"/>
                        </a:rPr>
                        <a:t> І.І.,</a:t>
                      </a:r>
                      <a:r>
                        <a:rPr sz="1400" u="sng" spc="-25" dirty="0">
                          <a:uFill>
                            <a:solidFill>
                              <a:srgbClr val="000000"/>
                            </a:solidFill>
                          </a:uFill>
                          <a:latin typeface="Times New Roman"/>
                          <a:cs typeface="Times New Roman"/>
                        </a:rPr>
                        <a:t> </a:t>
                      </a:r>
                      <a:r>
                        <a:rPr sz="1400" u="sng" dirty="0">
                          <a:uFill>
                            <a:solidFill>
                              <a:srgbClr val="000000"/>
                            </a:solidFill>
                          </a:uFill>
                          <a:latin typeface="Times New Roman"/>
                          <a:cs typeface="Times New Roman"/>
                        </a:rPr>
                        <a:t>45</a:t>
                      </a:r>
                      <a:r>
                        <a:rPr sz="1400" u="sng" spc="-10" dirty="0">
                          <a:uFill>
                            <a:solidFill>
                              <a:srgbClr val="000000"/>
                            </a:solidFill>
                          </a:uFill>
                          <a:latin typeface="Times New Roman"/>
                          <a:cs typeface="Times New Roman"/>
                        </a:rPr>
                        <a:t> </a:t>
                      </a:r>
                      <a:r>
                        <a:rPr sz="1400" u="sng" dirty="0">
                          <a:uFill>
                            <a:solidFill>
                              <a:srgbClr val="000000"/>
                            </a:solidFill>
                          </a:uFill>
                          <a:latin typeface="Times New Roman"/>
                          <a:cs typeface="Times New Roman"/>
                        </a:rPr>
                        <a:t>лет</a:t>
                      </a:r>
                      <a:endParaRPr sz="1400" dirty="0">
                        <a:latin typeface="Times New Roman"/>
                        <a:cs typeface="Times New Roman"/>
                      </a:endParaRPr>
                    </a:p>
                    <a:p>
                      <a:pPr marL="68580" marR="1856739">
                        <a:lnSpc>
                          <a:spcPct val="118600"/>
                        </a:lnSpc>
                        <a:spcBef>
                          <a:spcPts val="10"/>
                        </a:spcBef>
                      </a:pPr>
                      <a:r>
                        <a:rPr sz="800" spc="-5" dirty="0">
                          <a:latin typeface="Times New Roman"/>
                          <a:cs typeface="Times New Roman"/>
                        </a:rPr>
                        <a:t>Адреса хворого </a:t>
                      </a:r>
                      <a:r>
                        <a:rPr sz="800" dirty="0">
                          <a:latin typeface="Times New Roman"/>
                          <a:cs typeface="Times New Roman"/>
                        </a:rPr>
                        <a:t>або </a:t>
                      </a:r>
                      <a:r>
                        <a:rPr sz="800" spc="-5" dirty="0">
                          <a:latin typeface="Times New Roman"/>
                          <a:cs typeface="Times New Roman"/>
                        </a:rPr>
                        <a:t>номер медичної </a:t>
                      </a:r>
                      <a:r>
                        <a:rPr sz="800" dirty="0">
                          <a:latin typeface="Times New Roman"/>
                          <a:cs typeface="Times New Roman"/>
                        </a:rPr>
                        <a:t>карти </a:t>
                      </a:r>
                      <a:r>
                        <a:rPr sz="800" spc="-5" dirty="0">
                          <a:latin typeface="Times New Roman"/>
                          <a:cs typeface="Times New Roman"/>
                        </a:rPr>
                        <a:t>амбулаторного хворого </a:t>
                      </a:r>
                      <a:r>
                        <a:rPr sz="1400" u="sng" dirty="0">
                          <a:uFill>
                            <a:solidFill>
                              <a:srgbClr val="000000"/>
                            </a:solidFill>
                          </a:uFill>
                          <a:latin typeface="Times New Roman"/>
                          <a:cs typeface="Times New Roman"/>
                        </a:rPr>
                        <a:t>№ 46-08/16 </a:t>
                      </a:r>
                      <a:r>
                        <a:rPr sz="1400" spc="-335" dirty="0">
                          <a:latin typeface="Times New Roman"/>
                          <a:cs typeface="Times New Roman"/>
                        </a:rPr>
                        <a:t> </a:t>
                      </a:r>
                      <a:r>
                        <a:rPr sz="800" spc="-5" dirty="0">
                          <a:latin typeface="Times New Roman"/>
                          <a:cs typeface="Times New Roman"/>
                        </a:rPr>
                        <a:t>П</a:t>
                      </a:r>
                      <a:r>
                        <a:rPr sz="800" dirty="0">
                          <a:latin typeface="Times New Roman"/>
                          <a:cs typeface="Times New Roman"/>
                        </a:rPr>
                        <a:t>рі</a:t>
                      </a:r>
                      <a:r>
                        <a:rPr sz="800" spc="-10" dirty="0">
                          <a:latin typeface="Times New Roman"/>
                          <a:cs typeface="Times New Roman"/>
                        </a:rPr>
                        <a:t>з</a:t>
                      </a:r>
                      <a:r>
                        <a:rPr sz="800" dirty="0">
                          <a:latin typeface="Times New Roman"/>
                          <a:cs typeface="Times New Roman"/>
                        </a:rPr>
                        <a:t>в</a:t>
                      </a:r>
                      <a:r>
                        <a:rPr sz="800" spc="-5" dirty="0">
                          <a:latin typeface="Times New Roman"/>
                          <a:cs typeface="Times New Roman"/>
                        </a:rPr>
                        <a:t>и</a:t>
                      </a:r>
                      <a:r>
                        <a:rPr sz="800" spc="5" dirty="0">
                          <a:latin typeface="Times New Roman"/>
                          <a:cs typeface="Times New Roman"/>
                        </a:rPr>
                        <a:t>щ</a:t>
                      </a:r>
                      <a:r>
                        <a:rPr sz="800" spc="-10" dirty="0">
                          <a:latin typeface="Times New Roman"/>
                          <a:cs typeface="Times New Roman"/>
                        </a:rPr>
                        <a:t>е</a:t>
                      </a:r>
                      <a:r>
                        <a:rPr sz="800" dirty="0">
                          <a:latin typeface="Times New Roman"/>
                          <a:cs typeface="Times New Roman"/>
                        </a:rPr>
                        <a:t>,</a:t>
                      </a:r>
                      <a:r>
                        <a:rPr sz="800" spc="-45" dirty="0">
                          <a:latin typeface="Times New Roman"/>
                          <a:cs typeface="Times New Roman"/>
                        </a:rPr>
                        <a:t> </a:t>
                      </a:r>
                      <a:r>
                        <a:rPr sz="800" dirty="0">
                          <a:latin typeface="Times New Roman"/>
                          <a:cs typeface="Times New Roman"/>
                        </a:rPr>
                        <a:t>і</a:t>
                      </a:r>
                      <a:r>
                        <a:rPr sz="800" spc="-5" dirty="0">
                          <a:latin typeface="Times New Roman"/>
                          <a:cs typeface="Times New Roman"/>
                        </a:rPr>
                        <a:t>н</a:t>
                      </a:r>
                      <a:r>
                        <a:rPr sz="800" spc="5" dirty="0">
                          <a:latin typeface="Times New Roman"/>
                          <a:cs typeface="Times New Roman"/>
                        </a:rPr>
                        <a:t>і</a:t>
                      </a:r>
                      <a:r>
                        <a:rPr sz="800" spc="-5" dirty="0">
                          <a:latin typeface="Times New Roman"/>
                          <a:cs typeface="Times New Roman"/>
                        </a:rPr>
                        <a:t>ц</a:t>
                      </a:r>
                      <a:r>
                        <a:rPr sz="800" spc="5" dirty="0">
                          <a:latin typeface="Times New Roman"/>
                          <a:cs typeface="Times New Roman"/>
                        </a:rPr>
                        <a:t>і</a:t>
                      </a:r>
                      <a:r>
                        <a:rPr sz="800" dirty="0">
                          <a:latin typeface="Times New Roman"/>
                          <a:cs typeface="Times New Roman"/>
                        </a:rPr>
                        <a:t>а</a:t>
                      </a:r>
                      <a:r>
                        <a:rPr sz="800" spc="-5" dirty="0">
                          <a:latin typeface="Times New Roman"/>
                          <a:cs typeface="Times New Roman"/>
                        </a:rPr>
                        <a:t>л</a:t>
                      </a:r>
                      <a:r>
                        <a:rPr sz="800" dirty="0">
                          <a:latin typeface="Times New Roman"/>
                          <a:cs typeface="Times New Roman"/>
                        </a:rPr>
                        <a:t>и</a:t>
                      </a:r>
                      <a:r>
                        <a:rPr sz="800" spc="-35" dirty="0">
                          <a:latin typeface="Times New Roman"/>
                          <a:cs typeface="Times New Roman"/>
                        </a:rPr>
                        <a:t> </a:t>
                      </a:r>
                      <a:r>
                        <a:rPr sz="800" spc="-5" dirty="0">
                          <a:latin typeface="Times New Roman"/>
                          <a:cs typeface="Times New Roman"/>
                        </a:rPr>
                        <a:t>л</a:t>
                      </a:r>
                      <a:r>
                        <a:rPr sz="800" dirty="0">
                          <a:latin typeface="Times New Roman"/>
                          <a:cs typeface="Times New Roman"/>
                        </a:rPr>
                        <a:t>і</a:t>
                      </a:r>
                      <a:r>
                        <a:rPr sz="800" spc="5" dirty="0">
                          <a:latin typeface="Times New Roman"/>
                          <a:cs typeface="Times New Roman"/>
                        </a:rPr>
                        <a:t>к</a:t>
                      </a:r>
                      <a:r>
                        <a:rPr sz="800" dirty="0">
                          <a:latin typeface="Times New Roman"/>
                          <a:cs typeface="Times New Roman"/>
                        </a:rPr>
                        <a:t>аря   </a:t>
                      </a:r>
                      <a:r>
                        <a:rPr sz="800" spc="-25" dirty="0">
                          <a:latin typeface="Times New Roman"/>
                          <a:cs typeface="Times New Roman"/>
                        </a:rPr>
                        <a:t> </a:t>
                      </a:r>
                      <a:r>
                        <a:rPr sz="1400" u="sng" dirty="0">
                          <a:uFill>
                            <a:solidFill>
                              <a:srgbClr val="000000"/>
                            </a:solidFill>
                          </a:uFill>
                          <a:latin typeface="Times New Roman"/>
                          <a:cs typeface="Times New Roman"/>
                        </a:rPr>
                        <a:t>Ше</a:t>
                      </a:r>
                      <a:r>
                        <a:rPr sz="1400" u="sng" spc="-55" dirty="0">
                          <a:uFill>
                            <a:solidFill>
                              <a:srgbClr val="000000"/>
                            </a:solidFill>
                          </a:uFill>
                          <a:latin typeface="Times New Roman"/>
                          <a:cs typeface="Times New Roman"/>
                        </a:rPr>
                        <a:t>в</a:t>
                      </a:r>
                      <a:r>
                        <a:rPr sz="1400" u="sng" dirty="0">
                          <a:uFill>
                            <a:solidFill>
                              <a:srgbClr val="000000"/>
                            </a:solidFill>
                          </a:uFill>
                          <a:latin typeface="Times New Roman"/>
                          <a:cs typeface="Times New Roman"/>
                        </a:rPr>
                        <a:t>че</a:t>
                      </a:r>
                      <a:r>
                        <a:rPr sz="1400" u="sng" spc="5" dirty="0">
                          <a:uFill>
                            <a:solidFill>
                              <a:srgbClr val="000000"/>
                            </a:solidFill>
                          </a:uFill>
                          <a:latin typeface="Times New Roman"/>
                          <a:cs typeface="Times New Roman"/>
                        </a:rPr>
                        <a:t>н</a:t>
                      </a:r>
                      <a:r>
                        <a:rPr sz="1400" u="sng" spc="-70" dirty="0">
                          <a:uFill>
                            <a:solidFill>
                              <a:srgbClr val="000000"/>
                            </a:solidFill>
                          </a:uFill>
                          <a:latin typeface="Times New Roman"/>
                          <a:cs typeface="Times New Roman"/>
                        </a:rPr>
                        <a:t>к</a:t>
                      </a:r>
                      <a:r>
                        <a:rPr sz="1400" u="sng" dirty="0">
                          <a:uFill>
                            <a:solidFill>
                              <a:srgbClr val="000000"/>
                            </a:solidFill>
                          </a:uFill>
                          <a:latin typeface="Times New Roman"/>
                          <a:cs typeface="Times New Roman"/>
                        </a:rPr>
                        <a:t>о</a:t>
                      </a:r>
                      <a:r>
                        <a:rPr sz="1400" u="sng" spc="-35" dirty="0">
                          <a:uFill>
                            <a:solidFill>
                              <a:srgbClr val="000000"/>
                            </a:solidFill>
                          </a:uFill>
                          <a:latin typeface="Times New Roman"/>
                          <a:cs typeface="Times New Roman"/>
                        </a:rPr>
                        <a:t> </a:t>
                      </a:r>
                      <a:r>
                        <a:rPr sz="1400" u="sng" spc="-10" dirty="0">
                          <a:uFill>
                            <a:solidFill>
                              <a:srgbClr val="000000"/>
                            </a:solidFill>
                          </a:uFill>
                          <a:latin typeface="Times New Roman"/>
                          <a:cs typeface="Times New Roman"/>
                        </a:rPr>
                        <a:t>О</a:t>
                      </a:r>
                      <a:r>
                        <a:rPr sz="1400" u="sng" dirty="0">
                          <a:uFill>
                            <a:solidFill>
                              <a:srgbClr val="000000"/>
                            </a:solidFill>
                          </a:uFill>
                          <a:latin typeface="Times New Roman"/>
                          <a:cs typeface="Times New Roman"/>
                        </a:rPr>
                        <a:t>.К.</a:t>
                      </a:r>
                      <a:endParaRPr sz="1400" dirty="0">
                        <a:latin typeface="Times New Roman"/>
                        <a:cs typeface="Times New Roman"/>
                      </a:endParaRPr>
                    </a:p>
                  </a:txBody>
                  <a:tcPr marL="0" marR="0" marT="0" marB="0">
                    <a:lnL w="12700">
                      <a:solidFill>
                        <a:srgbClr val="000000"/>
                      </a:solidFill>
                      <a:prstDash val="solid"/>
                    </a:ln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1860486">
                <a:tc gridSpan="3">
                  <a:txBody>
                    <a:bodyPr/>
                    <a:lstStyle/>
                    <a:p>
                      <a:pPr marL="335280">
                        <a:lnSpc>
                          <a:spcPts val="1630"/>
                        </a:lnSpc>
                        <a:tabLst>
                          <a:tab pos="859790" algn="l"/>
                        </a:tabLst>
                      </a:pPr>
                      <a:r>
                        <a:rPr sz="1400" dirty="0">
                          <a:latin typeface="Times New Roman"/>
                          <a:cs typeface="Times New Roman"/>
                        </a:rPr>
                        <a:t>Rp.:	</a:t>
                      </a:r>
                      <a:r>
                        <a:rPr sz="1400" spc="-5" dirty="0">
                          <a:latin typeface="Times New Roman"/>
                          <a:cs typeface="Times New Roman"/>
                        </a:rPr>
                        <a:t>Protargoli</a:t>
                      </a:r>
                      <a:r>
                        <a:rPr sz="1400" spc="-70" dirty="0">
                          <a:latin typeface="Times New Roman"/>
                          <a:cs typeface="Times New Roman"/>
                        </a:rPr>
                        <a:t> </a:t>
                      </a:r>
                      <a:r>
                        <a:rPr sz="1400" dirty="0">
                          <a:latin typeface="Times New Roman"/>
                          <a:cs typeface="Times New Roman"/>
                        </a:rPr>
                        <a:t>0,1</a:t>
                      </a:r>
                    </a:p>
                    <a:p>
                      <a:pPr marL="868680" marR="3080385">
                        <a:lnSpc>
                          <a:spcPct val="107100"/>
                        </a:lnSpc>
                      </a:pPr>
                      <a:r>
                        <a:rPr sz="1400" dirty="0">
                          <a:latin typeface="Times New Roman"/>
                          <a:cs typeface="Times New Roman"/>
                        </a:rPr>
                        <a:t>Massae gelatinosae q.s. </a:t>
                      </a:r>
                      <a:r>
                        <a:rPr sz="1400" spc="5" dirty="0">
                          <a:latin typeface="Times New Roman"/>
                          <a:cs typeface="Times New Roman"/>
                        </a:rPr>
                        <a:t> </a:t>
                      </a:r>
                      <a:r>
                        <a:rPr sz="1400" dirty="0">
                          <a:latin typeface="Times New Roman"/>
                          <a:cs typeface="Times New Roman"/>
                        </a:rPr>
                        <a:t>Misce, ut fiat </a:t>
                      </a:r>
                      <a:r>
                        <a:rPr sz="1400" spc="-5" dirty="0">
                          <a:latin typeface="Times New Roman"/>
                          <a:cs typeface="Times New Roman"/>
                        </a:rPr>
                        <a:t>globulus </a:t>
                      </a:r>
                      <a:r>
                        <a:rPr sz="1400" dirty="0">
                          <a:latin typeface="Times New Roman"/>
                          <a:cs typeface="Times New Roman"/>
                        </a:rPr>
                        <a:t> </a:t>
                      </a:r>
                      <a:r>
                        <a:rPr sz="1400" spc="-5" dirty="0">
                          <a:latin typeface="Times New Roman"/>
                          <a:cs typeface="Times New Roman"/>
                        </a:rPr>
                        <a:t>Da </a:t>
                      </a:r>
                      <a:r>
                        <a:rPr sz="1400" dirty="0">
                          <a:latin typeface="Times New Roman"/>
                          <a:cs typeface="Times New Roman"/>
                        </a:rPr>
                        <a:t>tales</a:t>
                      </a:r>
                      <a:r>
                        <a:rPr sz="1400" spc="-30" dirty="0">
                          <a:latin typeface="Times New Roman"/>
                          <a:cs typeface="Times New Roman"/>
                        </a:rPr>
                        <a:t> </a:t>
                      </a:r>
                      <a:r>
                        <a:rPr sz="1400" dirty="0">
                          <a:latin typeface="Times New Roman"/>
                          <a:cs typeface="Times New Roman"/>
                        </a:rPr>
                        <a:t>doses</a:t>
                      </a:r>
                      <a:r>
                        <a:rPr sz="1400" spc="-20" dirty="0">
                          <a:latin typeface="Times New Roman"/>
                          <a:cs typeface="Times New Roman"/>
                        </a:rPr>
                        <a:t> </a:t>
                      </a:r>
                      <a:r>
                        <a:rPr sz="1400" spc="-5" dirty="0">
                          <a:latin typeface="Times New Roman"/>
                          <a:cs typeface="Times New Roman"/>
                        </a:rPr>
                        <a:t>numero</a:t>
                      </a:r>
                      <a:r>
                        <a:rPr sz="1400" spc="-15" dirty="0">
                          <a:latin typeface="Times New Roman"/>
                          <a:cs typeface="Times New Roman"/>
                        </a:rPr>
                        <a:t> </a:t>
                      </a:r>
                      <a:r>
                        <a:rPr sz="1400" dirty="0">
                          <a:latin typeface="Times New Roman"/>
                          <a:cs typeface="Times New Roman"/>
                        </a:rPr>
                        <a:t>6</a:t>
                      </a:r>
                    </a:p>
                    <a:p>
                      <a:pPr marL="913130">
                        <a:lnSpc>
                          <a:spcPct val="100000"/>
                        </a:lnSpc>
                        <a:spcBef>
                          <a:spcPts val="120"/>
                        </a:spcBef>
                      </a:pPr>
                      <a:r>
                        <a:rPr sz="1400" dirty="0">
                          <a:latin typeface="Times New Roman"/>
                          <a:cs typeface="Times New Roman"/>
                        </a:rPr>
                        <a:t>Signa.</a:t>
                      </a:r>
                      <a:r>
                        <a:rPr sz="1400" spc="-40" dirty="0">
                          <a:latin typeface="Times New Roman"/>
                          <a:cs typeface="Times New Roman"/>
                        </a:rPr>
                        <a:t> </a:t>
                      </a:r>
                      <a:r>
                        <a:rPr sz="1400" spc="-5" dirty="0">
                          <a:latin typeface="Times New Roman"/>
                          <a:cs typeface="Times New Roman"/>
                        </a:rPr>
                        <a:t>По</a:t>
                      </a:r>
                      <a:r>
                        <a:rPr sz="1400" dirty="0">
                          <a:latin typeface="Times New Roman"/>
                          <a:cs typeface="Times New Roman"/>
                        </a:rPr>
                        <a:t> 1</a:t>
                      </a:r>
                      <a:r>
                        <a:rPr sz="1400" spc="-5" dirty="0">
                          <a:latin typeface="Times New Roman"/>
                          <a:cs typeface="Times New Roman"/>
                        </a:rPr>
                        <a:t> </a:t>
                      </a:r>
                      <a:r>
                        <a:rPr sz="1400" spc="-20" dirty="0">
                          <a:latin typeface="Times New Roman"/>
                          <a:cs typeface="Times New Roman"/>
                        </a:rPr>
                        <a:t>кульці</a:t>
                      </a:r>
                      <a:r>
                        <a:rPr sz="1400" dirty="0">
                          <a:latin typeface="Times New Roman"/>
                          <a:cs typeface="Times New Roman"/>
                        </a:rPr>
                        <a:t> 3</a:t>
                      </a:r>
                      <a:r>
                        <a:rPr sz="1400" spc="-20" dirty="0">
                          <a:latin typeface="Times New Roman"/>
                          <a:cs typeface="Times New Roman"/>
                        </a:rPr>
                        <a:t> </a:t>
                      </a:r>
                      <a:r>
                        <a:rPr sz="1400" dirty="0">
                          <a:latin typeface="Times New Roman"/>
                          <a:cs typeface="Times New Roman"/>
                        </a:rPr>
                        <a:t>рази</a:t>
                      </a:r>
                      <a:r>
                        <a:rPr sz="1400" spc="-20" dirty="0">
                          <a:latin typeface="Times New Roman"/>
                          <a:cs typeface="Times New Roman"/>
                        </a:rPr>
                        <a:t> </a:t>
                      </a:r>
                      <a:r>
                        <a:rPr sz="1400" dirty="0">
                          <a:latin typeface="Times New Roman"/>
                          <a:cs typeface="Times New Roman"/>
                        </a:rPr>
                        <a:t>на</a:t>
                      </a:r>
                      <a:r>
                        <a:rPr sz="1400" spc="-5" dirty="0">
                          <a:latin typeface="Times New Roman"/>
                          <a:cs typeface="Times New Roman"/>
                        </a:rPr>
                        <a:t> </a:t>
                      </a:r>
                      <a:r>
                        <a:rPr sz="1400" dirty="0">
                          <a:latin typeface="Times New Roman"/>
                          <a:cs typeface="Times New Roman"/>
                        </a:rPr>
                        <a:t>день</a:t>
                      </a:r>
                    </a:p>
                  </a:txBody>
                  <a:tcPr marL="0" marR="0" marT="0" marB="0">
                    <a:lnL w="12700">
                      <a:solidFill>
                        <a:srgbClr val="000000"/>
                      </a:solidFill>
                      <a:prstDash val="solid"/>
                    </a:ln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811212">
                <a:tc>
                  <a:txBody>
                    <a:bodyPr/>
                    <a:lstStyle/>
                    <a:p>
                      <a:pPr marL="68580">
                        <a:lnSpc>
                          <a:spcPts val="940"/>
                        </a:lnSpc>
                      </a:pPr>
                      <a:r>
                        <a:rPr sz="800" spc="-5" dirty="0">
                          <a:latin typeface="Times New Roman"/>
                          <a:cs typeface="Times New Roman"/>
                        </a:rPr>
                        <a:t>П</a:t>
                      </a:r>
                      <a:r>
                        <a:rPr sz="800" dirty="0">
                          <a:latin typeface="Times New Roman"/>
                          <a:cs typeface="Times New Roman"/>
                        </a:rPr>
                        <a:t>ідпис</a:t>
                      </a:r>
                      <a:r>
                        <a:rPr sz="800" spc="-20" dirty="0">
                          <a:latin typeface="Times New Roman"/>
                          <a:cs typeface="Times New Roman"/>
                        </a:rPr>
                        <a:t> </a:t>
                      </a:r>
                      <a:r>
                        <a:rPr sz="800" dirty="0">
                          <a:latin typeface="Times New Roman"/>
                          <a:cs typeface="Times New Roman"/>
                        </a:rPr>
                        <a:t>і</a:t>
                      </a:r>
                      <a:r>
                        <a:rPr sz="800" spc="-5" dirty="0">
                          <a:latin typeface="Times New Roman"/>
                          <a:cs typeface="Times New Roman"/>
                        </a:rPr>
                        <a:t> </a:t>
                      </a:r>
                      <a:r>
                        <a:rPr sz="800" spc="-10" dirty="0">
                          <a:latin typeface="Times New Roman"/>
                          <a:cs typeface="Times New Roman"/>
                        </a:rPr>
                        <a:t>о</a:t>
                      </a:r>
                      <a:r>
                        <a:rPr sz="800" dirty="0">
                          <a:latin typeface="Times New Roman"/>
                          <a:cs typeface="Times New Roman"/>
                        </a:rPr>
                        <a:t>с</a:t>
                      </a:r>
                      <a:r>
                        <a:rPr sz="800" spc="-10" dirty="0">
                          <a:latin typeface="Times New Roman"/>
                          <a:cs typeface="Times New Roman"/>
                        </a:rPr>
                        <a:t>о</a:t>
                      </a:r>
                      <a:r>
                        <a:rPr sz="800" dirty="0">
                          <a:latin typeface="Times New Roman"/>
                          <a:cs typeface="Times New Roman"/>
                        </a:rPr>
                        <a:t>бис</a:t>
                      </a:r>
                      <a:r>
                        <a:rPr sz="800" spc="-5" dirty="0">
                          <a:latin typeface="Times New Roman"/>
                          <a:cs typeface="Times New Roman"/>
                        </a:rPr>
                        <a:t>т</a:t>
                      </a:r>
                      <a:r>
                        <a:rPr sz="800" dirty="0">
                          <a:latin typeface="Times New Roman"/>
                          <a:cs typeface="Times New Roman"/>
                        </a:rPr>
                        <a:t>а</a:t>
                      </a:r>
                      <a:r>
                        <a:rPr sz="800" spc="-20" dirty="0">
                          <a:latin typeface="Times New Roman"/>
                          <a:cs typeface="Times New Roman"/>
                        </a:rPr>
                        <a:t> </a:t>
                      </a:r>
                      <a:r>
                        <a:rPr sz="800" spc="-5" dirty="0">
                          <a:latin typeface="Times New Roman"/>
                          <a:cs typeface="Times New Roman"/>
                        </a:rPr>
                        <a:t>п</a:t>
                      </a:r>
                      <a:r>
                        <a:rPr sz="800" spc="-10" dirty="0">
                          <a:latin typeface="Times New Roman"/>
                          <a:cs typeface="Times New Roman"/>
                        </a:rPr>
                        <a:t>е</a:t>
                      </a:r>
                      <a:r>
                        <a:rPr sz="800" dirty="0">
                          <a:latin typeface="Times New Roman"/>
                          <a:cs typeface="Times New Roman"/>
                        </a:rPr>
                        <a:t>ча</a:t>
                      </a:r>
                      <a:r>
                        <a:rPr sz="800" spc="-5" dirty="0">
                          <a:latin typeface="Times New Roman"/>
                          <a:cs typeface="Times New Roman"/>
                        </a:rPr>
                        <a:t>т</a:t>
                      </a:r>
                      <a:r>
                        <a:rPr sz="800" spc="5" dirty="0">
                          <a:latin typeface="Times New Roman"/>
                          <a:cs typeface="Times New Roman"/>
                        </a:rPr>
                        <a:t>к</a:t>
                      </a:r>
                      <a:r>
                        <a:rPr sz="800" dirty="0">
                          <a:latin typeface="Times New Roman"/>
                          <a:cs typeface="Times New Roman"/>
                        </a:rPr>
                        <a:t>а</a:t>
                      </a:r>
                      <a:r>
                        <a:rPr sz="800" spc="-45" dirty="0">
                          <a:latin typeface="Times New Roman"/>
                          <a:cs typeface="Times New Roman"/>
                        </a:rPr>
                        <a:t> </a:t>
                      </a:r>
                      <a:r>
                        <a:rPr sz="800" spc="-5" dirty="0">
                          <a:latin typeface="Times New Roman"/>
                          <a:cs typeface="Times New Roman"/>
                        </a:rPr>
                        <a:t>л</a:t>
                      </a:r>
                      <a:r>
                        <a:rPr sz="800" dirty="0">
                          <a:latin typeface="Times New Roman"/>
                          <a:cs typeface="Times New Roman"/>
                        </a:rPr>
                        <a:t>і</a:t>
                      </a:r>
                      <a:r>
                        <a:rPr sz="800" spc="5" dirty="0">
                          <a:latin typeface="Times New Roman"/>
                          <a:cs typeface="Times New Roman"/>
                        </a:rPr>
                        <a:t>к</a:t>
                      </a:r>
                      <a:r>
                        <a:rPr sz="800" dirty="0">
                          <a:latin typeface="Times New Roman"/>
                          <a:cs typeface="Times New Roman"/>
                        </a:rPr>
                        <a:t>аря</a:t>
                      </a:r>
                      <a:endParaRPr sz="800">
                        <a:latin typeface="Times New Roman"/>
                        <a:cs typeface="Times New Roman"/>
                      </a:endParaRPr>
                    </a:p>
                    <a:p>
                      <a:pPr marL="94615">
                        <a:lnSpc>
                          <a:spcPct val="100000"/>
                        </a:lnSpc>
                        <a:spcBef>
                          <a:spcPts val="260"/>
                        </a:spcBef>
                      </a:pPr>
                      <a:r>
                        <a:rPr sz="800" spc="-5" dirty="0">
                          <a:latin typeface="Times New Roman"/>
                          <a:cs typeface="Times New Roman"/>
                        </a:rPr>
                        <a:t>(розбірливо)</a:t>
                      </a:r>
                      <a:endParaRPr sz="800">
                        <a:latin typeface="Times New Roman"/>
                        <a:cs typeface="Times New Roman"/>
                      </a:endParaRPr>
                    </a:p>
                    <a:p>
                      <a:pPr>
                        <a:lnSpc>
                          <a:spcPct val="100000"/>
                        </a:lnSpc>
                        <a:spcBef>
                          <a:spcPts val="5"/>
                        </a:spcBef>
                      </a:pPr>
                      <a:endParaRPr sz="1300">
                        <a:latin typeface="Times New Roman"/>
                        <a:cs typeface="Times New Roman"/>
                      </a:endParaRPr>
                    </a:p>
                    <a:p>
                      <a:pPr marL="68580">
                        <a:lnSpc>
                          <a:spcPct val="100000"/>
                        </a:lnSpc>
                        <a:spcBef>
                          <a:spcPts val="5"/>
                        </a:spcBef>
                      </a:pPr>
                      <a:r>
                        <a:rPr sz="800" spc="-5" dirty="0">
                          <a:latin typeface="Times New Roman"/>
                          <a:cs typeface="Times New Roman"/>
                        </a:rPr>
                        <a:t>Рецепт</a:t>
                      </a:r>
                      <a:r>
                        <a:rPr sz="800" spc="-25" dirty="0">
                          <a:latin typeface="Times New Roman"/>
                          <a:cs typeface="Times New Roman"/>
                        </a:rPr>
                        <a:t> </a:t>
                      </a:r>
                      <a:r>
                        <a:rPr sz="800" dirty="0">
                          <a:latin typeface="Times New Roman"/>
                          <a:cs typeface="Times New Roman"/>
                        </a:rPr>
                        <a:t>дійсний</a:t>
                      </a:r>
                      <a:r>
                        <a:rPr sz="800" spc="-40" dirty="0">
                          <a:latin typeface="Times New Roman"/>
                          <a:cs typeface="Times New Roman"/>
                        </a:rPr>
                        <a:t> </a:t>
                      </a:r>
                      <a:r>
                        <a:rPr sz="800" spc="-5" dirty="0">
                          <a:latin typeface="Times New Roman"/>
                          <a:cs typeface="Times New Roman"/>
                        </a:rPr>
                        <a:t>протягом</a:t>
                      </a:r>
                      <a:r>
                        <a:rPr sz="800" spc="-25" dirty="0">
                          <a:latin typeface="Times New Roman"/>
                          <a:cs typeface="Times New Roman"/>
                        </a:rPr>
                        <a:t> </a:t>
                      </a:r>
                      <a:r>
                        <a:rPr sz="800" dirty="0">
                          <a:latin typeface="Times New Roman"/>
                          <a:cs typeface="Times New Roman"/>
                        </a:rPr>
                        <a:t>1</a:t>
                      </a:r>
                      <a:r>
                        <a:rPr sz="800" spc="-20" dirty="0">
                          <a:latin typeface="Times New Roman"/>
                          <a:cs typeface="Times New Roman"/>
                        </a:rPr>
                        <a:t> </a:t>
                      </a:r>
                      <a:r>
                        <a:rPr sz="800" dirty="0">
                          <a:latin typeface="Times New Roman"/>
                          <a:cs typeface="Times New Roman"/>
                        </a:rPr>
                        <a:t>місяця</a:t>
                      </a:r>
                      <a:endParaRPr sz="800">
                        <a:latin typeface="Times New Roman"/>
                        <a:cs typeface="Times New Roman"/>
                      </a:endParaRPr>
                    </a:p>
                  </a:txBody>
                  <a:tcPr marL="0" marR="0" marT="0" marB="0">
                    <a:lnL w="1270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tc>
                <a:tc>
                  <a:txBody>
                    <a:bodyPr/>
                    <a:lstStyle/>
                    <a:p>
                      <a:pPr marL="320675">
                        <a:lnSpc>
                          <a:spcPts val="940"/>
                        </a:lnSpc>
                      </a:pPr>
                      <a:r>
                        <a:rPr sz="800" spc="-5" dirty="0">
                          <a:latin typeface="Times New Roman"/>
                          <a:cs typeface="Times New Roman"/>
                        </a:rPr>
                        <a:t>Печатка</a:t>
                      </a:r>
                      <a:r>
                        <a:rPr sz="800" spc="-35" dirty="0">
                          <a:latin typeface="Times New Roman"/>
                          <a:cs typeface="Times New Roman"/>
                        </a:rPr>
                        <a:t> </a:t>
                      </a:r>
                      <a:r>
                        <a:rPr sz="800" spc="-5" dirty="0">
                          <a:latin typeface="Times New Roman"/>
                          <a:cs typeface="Times New Roman"/>
                        </a:rPr>
                        <a:t>лікувально-профілактичного</a:t>
                      </a:r>
                      <a:endParaRPr sz="800" dirty="0">
                        <a:latin typeface="Times New Roman"/>
                        <a:cs typeface="Times New Roman"/>
                      </a:endParaRPr>
                    </a:p>
                    <a:p>
                      <a:pPr marL="320675">
                        <a:lnSpc>
                          <a:spcPct val="100000"/>
                        </a:lnSpc>
                        <a:spcBef>
                          <a:spcPts val="260"/>
                        </a:spcBef>
                      </a:pPr>
                      <a:r>
                        <a:rPr sz="800" dirty="0">
                          <a:latin typeface="Times New Roman"/>
                          <a:cs typeface="Times New Roman"/>
                        </a:rPr>
                        <a:t>закладу</a:t>
                      </a:r>
                    </a:p>
                  </a:txBody>
                  <a:tcPr marL="0" marR="0" marT="0" marB="0"/>
                </a:tc>
                <a:extLst>
                  <a:ext uri="{0D108BD9-81ED-4DB2-BD59-A6C34878D82A}">
                    <a16:rowId xmlns:a16="http://schemas.microsoft.com/office/drawing/2014/main" val="10005"/>
                  </a:ext>
                </a:extLst>
              </a:tr>
            </a:tbl>
          </a:graphicData>
        </a:graphic>
      </p:graphicFrame>
      <p:sp>
        <p:nvSpPr>
          <p:cNvPr id="5" name="object 5"/>
          <p:cNvSpPr/>
          <p:nvPr/>
        </p:nvSpPr>
        <p:spPr>
          <a:xfrm>
            <a:off x="1757426" y="1190625"/>
            <a:ext cx="5989955" cy="5238750"/>
          </a:xfrm>
          <a:custGeom>
            <a:avLst/>
            <a:gdLst/>
            <a:ahLst/>
            <a:cxnLst/>
            <a:rect l="l" t="t" r="r" b="b"/>
            <a:pathLst>
              <a:path w="5989955" h="5238750">
                <a:moveTo>
                  <a:pt x="3881374" y="4414837"/>
                </a:moveTo>
                <a:lnTo>
                  <a:pt x="3881374" y="5238750"/>
                </a:lnTo>
              </a:path>
              <a:path w="5989955" h="5238750">
                <a:moveTo>
                  <a:pt x="0" y="4421187"/>
                </a:moveTo>
                <a:lnTo>
                  <a:pt x="5989574" y="4421187"/>
                </a:lnTo>
              </a:path>
              <a:path w="5989955" h="5238750">
                <a:moveTo>
                  <a:pt x="0" y="739775"/>
                </a:moveTo>
                <a:lnTo>
                  <a:pt x="5989574" y="739775"/>
                </a:lnTo>
              </a:path>
              <a:path w="5989955" h="5238750">
                <a:moveTo>
                  <a:pt x="0" y="1384300"/>
                </a:moveTo>
                <a:lnTo>
                  <a:pt x="5989574" y="1384300"/>
                </a:lnTo>
              </a:path>
              <a:path w="5989955" h="5238750">
                <a:moveTo>
                  <a:pt x="0" y="1562100"/>
                </a:moveTo>
                <a:lnTo>
                  <a:pt x="5989574" y="1562100"/>
                </a:lnTo>
              </a:path>
              <a:path w="5989955" h="5238750">
                <a:moveTo>
                  <a:pt x="0" y="2560701"/>
                </a:moveTo>
                <a:lnTo>
                  <a:pt x="5989574" y="2560701"/>
                </a:lnTo>
              </a:path>
              <a:path w="5989955" h="5238750">
                <a:moveTo>
                  <a:pt x="5983224" y="0"/>
                </a:moveTo>
                <a:lnTo>
                  <a:pt x="5983224" y="5238750"/>
                </a:lnTo>
              </a:path>
              <a:path w="5989955" h="5238750">
                <a:moveTo>
                  <a:pt x="0" y="6350"/>
                </a:moveTo>
                <a:lnTo>
                  <a:pt x="5989574" y="6350"/>
                </a:lnTo>
              </a:path>
              <a:path w="5989955" h="5238750">
                <a:moveTo>
                  <a:pt x="0" y="5232400"/>
                </a:moveTo>
                <a:lnTo>
                  <a:pt x="5989574" y="5232400"/>
                </a:lnTo>
              </a:path>
            </a:pathLst>
          </a:custGeom>
          <a:ln w="12700">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3276600" y="5731764"/>
            <a:ext cx="545591" cy="2743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614883" y="83261"/>
            <a:ext cx="7889875" cy="406400"/>
          </a:xfrm>
          <a:prstGeom prst="rect">
            <a:avLst/>
          </a:prstGeom>
        </p:spPr>
        <p:txBody>
          <a:bodyPr vert="horz" wrap="square" lIns="0" tIns="12065" rIns="0" bIns="0" rtlCol="0">
            <a:spAutoFit/>
          </a:bodyPr>
          <a:lstStyle/>
          <a:p>
            <a:pPr marL="12700">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a:p>
        </p:txBody>
      </p:sp>
      <p:sp>
        <p:nvSpPr>
          <p:cNvPr id="20" name="object 20"/>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22</a:t>
            </a:fld>
            <a:endParaRPr dirty="0"/>
          </a:p>
        </p:txBody>
      </p:sp>
      <p:sp>
        <p:nvSpPr>
          <p:cNvPr id="4" name="object 4"/>
          <p:cNvSpPr txBox="1"/>
          <p:nvPr/>
        </p:nvSpPr>
        <p:spPr>
          <a:xfrm>
            <a:off x="905967" y="865378"/>
            <a:ext cx="7335520" cy="1123315"/>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entury Gothic"/>
                <a:cs typeface="Century Gothic"/>
              </a:rPr>
              <a:t>Характеристика</a:t>
            </a:r>
            <a:r>
              <a:rPr sz="1800" b="1" spc="-45" dirty="0">
                <a:latin typeface="Century Gothic"/>
                <a:cs typeface="Century Gothic"/>
              </a:rPr>
              <a:t> </a:t>
            </a:r>
            <a:r>
              <a:rPr sz="1800" b="1" spc="-5" dirty="0">
                <a:latin typeface="Century Gothic"/>
                <a:cs typeface="Century Gothic"/>
              </a:rPr>
              <a:t>лікарського</a:t>
            </a:r>
            <a:r>
              <a:rPr sz="1800" b="1" spc="-25" dirty="0">
                <a:latin typeface="Century Gothic"/>
                <a:cs typeface="Century Gothic"/>
              </a:rPr>
              <a:t> </a:t>
            </a:r>
            <a:r>
              <a:rPr sz="1800" b="1" spc="-5" dirty="0">
                <a:latin typeface="Century Gothic"/>
                <a:cs typeface="Century Gothic"/>
              </a:rPr>
              <a:t>препарату </a:t>
            </a:r>
            <a:r>
              <a:rPr sz="1800" spc="-5" dirty="0">
                <a:latin typeface="Century Gothic"/>
                <a:cs typeface="Century Gothic"/>
              </a:rPr>
              <a:t>Лікарський</a:t>
            </a:r>
            <a:r>
              <a:rPr sz="1800" spc="-15" dirty="0">
                <a:latin typeface="Century Gothic"/>
                <a:cs typeface="Century Gothic"/>
              </a:rPr>
              <a:t> </a:t>
            </a:r>
            <a:r>
              <a:rPr sz="1800" spc="-10" dirty="0">
                <a:latin typeface="Century Gothic"/>
                <a:cs typeface="Century Gothic"/>
              </a:rPr>
              <a:t>препарат</a:t>
            </a:r>
            <a:endParaRPr sz="1800">
              <a:latin typeface="Century Gothic"/>
              <a:cs typeface="Century Gothic"/>
            </a:endParaRPr>
          </a:p>
          <a:p>
            <a:pPr marL="12700" marR="5080">
              <a:lnSpc>
                <a:spcPct val="100000"/>
              </a:lnSpc>
            </a:pPr>
            <a:r>
              <a:rPr sz="1800" dirty="0">
                <a:latin typeface="Century Gothic"/>
                <a:cs typeface="Century Gothic"/>
              </a:rPr>
              <a:t>– </a:t>
            </a:r>
            <a:r>
              <a:rPr sz="1800" spc="-5" dirty="0">
                <a:latin typeface="Century Gothic"/>
                <a:cs typeface="Century Gothic"/>
              </a:rPr>
              <a:t>вагінальні супозиторії, прописані розподільним способом, </a:t>
            </a:r>
            <a:r>
              <a:rPr sz="1800" dirty="0">
                <a:latin typeface="Century Gothic"/>
                <a:cs typeface="Century Gothic"/>
              </a:rPr>
              <a:t>до </a:t>
            </a:r>
            <a:r>
              <a:rPr sz="1800" spc="-484" dirty="0">
                <a:latin typeface="Century Gothic"/>
                <a:cs typeface="Century Gothic"/>
              </a:rPr>
              <a:t> </a:t>
            </a:r>
            <a:r>
              <a:rPr sz="1800" spc="-5" dirty="0">
                <a:latin typeface="Century Gothic"/>
                <a:cs typeface="Century Gothic"/>
              </a:rPr>
              <a:t>складу</a:t>
            </a:r>
            <a:r>
              <a:rPr sz="1800" dirty="0">
                <a:latin typeface="Century Gothic"/>
                <a:cs typeface="Century Gothic"/>
              </a:rPr>
              <a:t> </a:t>
            </a:r>
            <a:r>
              <a:rPr sz="1800" spc="-5" dirty="0">
                <a:latin typeface="Century Gothic"/>
                <a:cs typeface="Century Gothic"/>
              </a:rPr>
              <a:t>яких</a:t>
            </a:r>
            <a:r>
              <a:rPr sz="1800" dirty="0">
                <a:latin typeface="Century Gothic"/>
                <a:cs typeface="Century Gothic"/>
              </a:rPr>
              <a:t> </a:t>
            </a:r>
            <a:r>
              <a:rPr sz="1800" spc="-5" dirty="0">
                <a:latin typeface="Century Gothic"/>
                <a:cs typeface="Century Gothic"/>
              </a:rPr>
              <a:t>водить</a:t>
            </a:r>
            <a:r>
              <a:rPr sz="1800" spc="5" dirty="0">
                <a:latin typeface="Century Gothic"/>
                <a:cs typeface="Century Gothic"/>
              </a:rPr>
              <a:t> </a:t>
            </a:r>
            <a:r>
              <a:rPr sz="1800" spc="-5" dirty="0">
                <a:latin typeface="Century Gothic"/>
                <a:cs typeface="Century Gothic"/>
              </a:rPr>
              <a:t>речовина загального</a:t>
            </a:r>
            <a:r>
              <a:rPr sz="1800" spc="-10" dirty="0">
                <a:latin typeface="Century Gothic"/>
                <a:cs typeface="Century Gothic"/>
              </a:rPr>
              <a:t> </a:t>
            </a:r>
            <a:r>
              <a:rPr sz="1800" spc="-5" dirty="0">
                <a:latin typeface="Century Gothic"/>
                <a:cs typeface="Century Gothic"/>
              </a:rPr>
              <a:t>списку</a:t>
            </a:r>
            <a:r>
              <a:rPr sz="1800" spc="-10" dirty="0">
                <a:latin typeface="Century Gothic"/>
                <a:cs typeface="Century Gothic"/>
              </a:rPr>
              <a:t> </a:t>
            </a:r>
            <a:r>
              <a:rPr sz="1800" spc="-5" dirty="0">
                <a:latin typeface="Century Gothic"/>
                <a:cs typeface="Century Gothic"/>
              </a:rPr>
              <a:t>захищений </a:t>
            </a:r>
            <a:r>
              <a:rPr sz="1800" dirty="0">
                <a:latin typeface="Century Gothic"/>
                <a:cs typeface="Century Gothic"/>
              </a:rPr>
              <a:t> </a:t>
            </a:r>
            <a:r>
              <a:rPr sz="1800" spc="-5" dirty="0">
                <a:latin typeface="Century Gothic"/>
                <a:cs typeface="Century Gothic"/>
              </a:rPr>
              <a:t>колоїд </a:t>
            </a:r>
            <a:r>
              <a:rPr sz="1800" dirty="0">
                <a:latin typeface="Century Gothic"/>
                <a:cs typeface="Century Gothic"/>
              </a:rPr>
              <a:t>–</a:t>
            </a:r>
            <a:r>
              <a:rPr sz="1800" spc="-10" dirty="0">
                <a:latin typeface="Century Gothic"/>
                <a:cs typeface="Century Gothic"/>
              </a:rPr>
              <a:t> протаргол.</a:t>
            </a:r>
            <a:endParaRPr sz="1800">
              <a:latin typeface="Century Gothic"/>
              <a:cs typeface="Century Gothic"/>
            </a:endParaRPr>
          </a:p>
        </p:txBody>
      </p:sp>
      <p:sp>
        <p:nvSpPr>
          <p:cNvPr id="5" name="object 5"/>
          <p:cNvSpPr/>
          <p:nvPr/>
        </p:nvSpPr>
        <p:spPr>
          <a:xfrm>
            <a:off x="0" y="2267711"/>
            <a:ext cx="4464050" cy="3970020"/>
          </a:xfrm>
          <a:custGeom>
            <a:avLst/>
            <a:gdLst/>
            <a:ahLst/>
            <a:cxnLst/>
            <a:rect l="l" t="t" r="r" b="b"/>
            <a:pathLst>
              <a:path w="4464050" h="3970020">
                <a:moveTo>
                  <a:pt x="4463796" y="0"/>
                </a:moveTo>
                <a:lnTo>
                  <a:pt x="0" y="0"/>
                </a:lnTo>
                <a:lnTo>
                  <a:pt x="0" y="3970020"/>
                </a:lnTo>
                <a:lnTo>
                  <a:pt x="4463796" y="3970020"/>
                </a:lnTo>
                <a:lnTo>
                  <a:pt x="4463796" y="0"/>
                </a:lnTo>
                <a:close/>
              </a:path>
            </a:pathLst>
          </a:custGeom>
          <a:solidFill>
            <a:srgbClr val="FFFFCC"/>
          </a:solidFill>
        </p:spPr>
        <p:txBody>
          <a:bodyPr wrap="square" lIns="0" tIns="0" rIns="0" bIns="0" rtlCol="0"/>
          <a:lstStyle/>
          <a:p>
            <a:endParaRPr/>
          </a:p>
        </p:txBody>
      </p:sp>
      <p:sp>
        <p:nvSpPr>
          <p:cNvPr id="6" name="object 6"/>
          <p:cNvSpPr txBox="1"/>
          <p:nvPr/>
        </p:nvSpPr>
        <p:spPr>
          <a:xfrm>
            <a:off x="78739" y="2296159"/>
            <a:ext cx="3984625" cy="3866515"/>
          </a:xfrm>
          <a:prstGeom prst="rect">
            <a:avLst/>
          </a:prstGeom>
        </p:spPr>
        <p:txBody>
          <a:bodyPr vert="horz" wrap="square" lIns="0" tIns="12700" rIns="0" bIns="0" rtlCol="0">
            <a:spAutoFit/>
          </a:bodyPr>
          <a:lstStyle/>
          <a:p>
            <a:pPr marL="319405" algn="ctr">
              <a:lnSpc>
                <a:spcPct val="100000"/>
              </a:lnSpc>
              <a:spcBef>
                <a:spcPts val="100"/>
              </a:spcBef>
            </a:pPr>
            <a:r>
              <a:rPr sz="1800" b="1" spc="-5" dirty="0">
                <a:latin typeface="Century Gothic"/>
                <a:cs typeface="Century Gothic"/>
              </a:rPr>
              <a:t>ППК</a:t>
            </a:r>
            <a:endParaRPr sz="1800">
              <a:latin typeface="Century Gothic"/>
              <a:cs typeface="Century Gothic"/>
            </a:endParaRPr>
          </a:p>
          <a:p>
            <a:pPr marL="1346200">
              <a:lnSpc>
                <a:spcPct val="100000"/>
              </a:lnSpc>
            </a:pPr>
            <a:r>
              <a:rPr sz="1800" spc="-5" dirty="0">
                <a:latin typeface="Century Gothic"/>
                <a:cs typeface="Century Gothic"/>
              </a:rPr>
              <a:t>(зворотній</a:t>
            </a:r>
            <a:r>
              <a:rPr sz="1800" spc="-20" dirty="0">
                <a:latin typeface="Century Gothic"/>
                <a:cs typeface="Century Gothic"/>
              </a:rPr>
              <a:t> </a:t>
            </a:r>
            <a:r>
              <a:rPr sz="1800" dirty="0">
                <a:latin typeface="Century Gothic"/>
                <a:cs typeface="Century Gothic"/>
              </a:rPr>
              <a:t>бік)</a:t>
            </a:r>
            <a:endParaRPr sz="1800">
              <a:latin typeface="Century Gothic"/>
              <a:cs typeface="Century Gothic"/>
            </a:endParaRPr>
          </a:p>
          <a:p>
            <a:pPr marL="12700">
              <a:lnSpc>
                <a:spcPts val="2155"/>
              </a:lnSpc>
              <a:spcBef>
                <a:spcPts val="10"/>
              </a:spcBef>
            </a:pPr>
            <a:r>
              <a:rPr sz="1800" b="1" i="1" dirty="0">
                <a:latin typeface="Century Gothic"/>
                <a:cs typeface="Century Gothic"/>
              </a:rPr>
              <a:t>Об’єм</a:t>
            </a:r>
            <a:r>
              <a:rPr sz="1800" b="1" i="1" spc="-35" dirty="0">
                <a:latin typeface="Century Gothic"/>
                <a:cs typeface="Century Gothic"/>
              </a:rPr>
              <a:t> </a:t>
            </a:r>
            <a:r>
              <a:rPr sz="1800" b="1" i="1" dirty="0">
                <a:latin typeface="Century Gothic"/>
                <a:cs typeface="Century Gothic"/>
              </a:rPr>
              <a:t>чарунки</a:t>
            </a:r>
            <a:r>
              <a:rPr sz="1800" b="1" i="1" spc="-65" dirty="0">
                <a:latin typeface="Century Gothic"/>
                <a:cs typeface="Century Gothic"/>
              </a:rPr>
              <a:t> </a:t>
            </a:r>
            <a:r>
              <a:rPr sz="1800" b="1" i="1" spc="-5" dirty="0">
                <a:latin typeface="Century Gothic"/>
                <a:cs typeface="Century Gothic"/>
              </a:rPr>
              <a:t>4,0</a:t>
            </a:r>
            <a:r>
              <a:rPr sz="1800" b="1" i="1" spc="-25" dirty="0">
                <a:latin typeface="Century Gothic"/>
                <a:cs typeface="Century Gothic"/>
              </a:rPr>
              <a:t> </a:t>
            </a:r>
            <a:r>
              <a:rPr sz="1800" b="1" i="1" dirty="0">
                <a:latin typeface="Century Gothic"/>
                <a:cs typeface="Century Gothic"/>
              </a:rPr>
              <a:t>г</a:t>
            </a:r>
            <a:endParaRPr sz="1800">
              <a:latin typeface="Century Gothic"/>
              <a:cs typeface="Century Gothic"/>
            </a:endParaRPr>
          </a:p>
          <a:p>
            <a:pPr marL="12700">
              <a:lnSpc>
                <a:spcPts val="2155"/>
              </a:lnSpc>
            </a:pPr>
            <a:r>
              <a:rPr sz="1800" dirty="0">
                <a:latin typeface="Century Gothic"/>
                <a:cs typeface="Century Gothic"/>
              </a:rPr>
              <a:t>%</a:t>
            </a:r>
            <a:r>
              <a:rPr sz="1800" spc="-45" dirty="0">
                <a:latin typeface="Century Gothic"/>
                <a:cs typeface="Century Gothic"/>
              </a:rPr>
              <a:t> </a:t>
            </a:r>
            <a:r>
              <a:rPr sz="1800" spc="-5" dirty="0">
                <a:latin typeface="Century Gothic"/>
                <a:cs typeface="Century Gothic"/>
              </a:rPr>
              <a:t>протарголу</a:t>
            </a:r>
            <a:endParaRPr sz="1800">
              <a:latin typeface="Century Gothic"/>
              <a:cs typeface="Century Gothic"/>
            </a:endParaRPr>
          </a:p>
          <a:p>
            <a:pPr marL="12700">
              <a:lnSpc>
                <a:spcPct val="100000"/>
              </a:lnSpc>
            </a:pPr>
            <a:r>
              <a:rPr sz="1800" spc="-10" dirty="0">
                <a:latin typeface="Century Gothic"/>
                <a:cs typeface="Century Gothic"/>
              </a:rPr>
              <a:t>4,0</a:t>
            </a:r>
            <a:r>
              <a:rPr sz="1800" spc="-5" dirty="0">
                <a:latin typeface="Century Gothic"/>
                <a:cs typeface="Century Gothic"/>
              </a:rPr>
              <a:t> </a:t>
            </a:r>
            <a:r>
              <a:rPr sz="1800" dirty="0">
                <a:latin typeface="Century Gothic"/>
                <a:cs typeface="Century Gothic"/>
              </a:rPr>
              <a:t>–</a:t>
            </a:r>
            <a:r>
              <a:rPr sz="1800" spc="-30" dirty="0">
                <a:latin typeface="Century Gothic"/>
                <a:cs typeface="Century Gothic"/>
              </a:rPr>
              <a:t> </a:t>
            </a:r>
            <a:r>
              <a:rPr sz="1800" spc="-5" dirty="0">
                <a:latin typeface="Century Gothic"/>
                <a:cs typeface="Century Gothic"/>
              </a:rPr>
              <a:t>100%</a:t>
            </a:r>
            <a:endParaRPr sz="1800">
              <a:latin typeface="Century Gothic"/>
              <a:cs typeface="Century Gothic"/>
            </a:endParaRPr>
          </a:p>
          <a:p>
            <a:pPr marL="12700">
              <a:lnSpc>
                <a:spcPct val="100000"/>
              </a:lnSpc>
              <a:spcBef>
                <a:spcPts val="5"/>
              </a:spcBef>
            </a:pPr>
            <a:r>
              <a:rPr sz="1800" spc="-10" dirty="0">
                <a:latin typeface="Century Gothic"/>
                <a:cs typeface="Century Gothic"/>
              </a:rPr>
              <a:t>0,1</a:t>
            </a:r>
            <a:r>
              <a:rPr sz="1800" spc="10" dirty="0">
                <a:latin typeface="Century Gothic"/>
                <a:cs typeface="Century Gothic"/>
              </a:rPr>
              <a:t> </a:t>
            </a:r>
            <a:r>
              <a:rPr sz="1800" dirty="0">
                <a:latin typeface="Century Gothic"/>
                <a:cs typeface="Century Gothic"/>
              </a:rPr>
              <a:t>–</a:t>
            </a:r>
            <a:r>
              <a:rPr sz="1800" spc="-5" dirty="0">
                <a:latin typeface="Century Gothic"/>
                <a:cs typeface="Century Gothic"/>
              </a:rPr>
              <a:t> </a:t>
            </a:r>
            <a:r>
              <a:rPr sz="1800" dirty="0">
                <a:latin typeface="Century Gothic"/>
                <a:cs typeface="Century Gothic"/>
              </a:rPr>
              <a:t>х;</a:t>
            </a:r>
            <a:r>
              <a:rPr sz="1800" spc="465" dirty="0">
                <a:latin typeface="Century Gothic"/>
                <a:cs typeface="Century Gothic"/>
              </a:rPr>
              <a:t> </a:t>
            </a:r>
            <a:r>
              <a:rPr sz="1800" dirty="0">
                <a:latin typeface="Century Gothic"/>
                <a:cs typeface="Century Gothic"/>
              </a:rPr>
              <a:t>х</a:t>
            </a:r>
            <a:r>
              <a:rPr sz="1800" spc="-15" dirty="0">
                <a:latin typeface="Century Gothic"/>
                <a:cs typeface="Century Gothic"/>
              </a:rPr>
              <a:t> </a:t>
            </a:r>
            <a:r>
              <a:rPr sz="1800" dirty="0">
                <a:latin typeface="Century Gothic"/>
                <a:cs typeface="Century Gothic"/>
              </a:rPr>
              <a:t>=</a:t>
            </a:r>
            <a:r>
              <a:rPr sz="1800" spc="-15" dirty="0">
                <a:latin typeface="Century Gothic"/>
                <a:cs typeface="Century Gothic"/>
              </a:rPr>
              <a:t> </a:t>
            </a:r>
            <a:r>
              <a:rPr sz="1800" spc="-10" dirty="0">
                <a:latin typeface="Century Gothic"/>
                <a:cs typeface="Century Gothic"/>
              </a:rPr>
              <a:t>2,5</a:t>
            </a:r>
            <a:r>
              <a:rPr sz="1800" spc="10" dirty="0">
                <a:latin typeface="Century Gothic"/>
                <a:cs typeface="Century Gothic"/>
              </a:rPr>
              <a:t> </a:t>
            </a:r>
            <a:r>
              <a:rPr sz="1800" dirty="0">
                <a:latin typeface="Century Gothic"/>
                <a:cs typeface="Century Gothic"/>
              </a:rPr>
              <a:t>%</a:t>
            </a:r>
            <a:endParaRPr sz="1800">
              <a:latin typeface="Century Gothic"/>
              <a:cs typeface="Century Gothic"/>
            </a:endParaRPr>
          </a:p>
          <a:p>
            <a:pPr marL="12700">
              <a:lnSpc>
                <a:spcPct val="100000"/>
              </a:lnSpc>
            </a:pPr>
            <a:r>
              <a:rPr sz="1800" spc="-10" dirty="0">
                <a:latin typeface="Century Gothic"/>
                <a:cs typeface="Century Gothic"/>
              </a:rPr>
              <a:t>Протарголу</a:t>
            </a:r>
            <a:r>
              <a:rPr sz="1800" spc="-5" dirty="0">
                <a:latin typeface="Century Gothic"/>
                <a:cs typeface="Century Gothic"/>
              </a:rPr>
              <a:t> </a:t>
            </a:r>
            <a:r>
              <a:rPr sz="1800" spc="-10" dirty="0">
                <a:latin typeface="Century Gothic"/>
                <a:cs typeface="Century Gothic"/>
              </a:rPr>
              <a:t>0,1</a:t>
            </a:r>
            <a:r>
              <a:rPr sz="1800" spc="20" dirty="0">
                <a:latin typeface="Century Gothic"/>
                <a:cs typeface="Century Gothic"/>
              </a:rPr>
              <a:t> </a:t>
            </a:r>
            <a:r>
              <a:rPr sz="1800" dirty="0">
                <a:latin typeface="Symbol"/>
                <a:cs typeface="Symbol"/>
              </a:rPr>
              <a:t></a:t>
            </a:r>
            <a:r>
              <a:rPr sz="1800" spc="40" dirty="0">
                <a:latin typeface="Times New Roman"/>
                <a:cs typeface="Times New Roman"/>
              </a:rPr>
              <a:t> </a:t>
            </a:r>
            <a:r>
              <a:rPr sz="1800" dirty="0">
                <a:latin typeface="Century Gothic"/>
                <a:cs typeface="Century Gothic"/>
              </a:rPr>
              <a:t>6</a:t>
            </a:r>
            <a:r>
              <a:rPr sz="1800" spc="-15" dirty="0">
                <a:latin typeface="Century Gothic"/>
                <a:cs typeface="Century Gothic"/>
              </a:rPr>
              <a:t> </a:t>
            </a:r>
            <a:r>
              <a:rPr sz="1800" dirty="0">
                <a:latin typeface="Century Gothic"/>
                <a:cs typeface="Century Gothic"/>
              </a:rPr>
              <a:t>=</a:t>
            </a:r>
            <a:r>
              <a:rPr sz="1800" spc="-10" dirty="0">
                <a:latin typeface="Century Gothic"/>
                <a:cs typeface="Century Gothic"/>
              </a:rPr>
              <a:t> 0,6</a:t>
            </a:r>
            <a:endParaRPr sz="1800">
              <a:latin typeface="Century Gothic"/>
              <a:cs typeface="Century Gothic"/>
            </a:endParaRPr>
          </a:p>
          <a:p>
            <a:pPr marL="12700" marR="393700">
              <a:lnSpc>
                <a:spcPct val="100000"/>
              </a:lnSpc>
              <a:tabLst>
                <a:tab pos="2767965" algn="l"/>
              </a:tabLst>
            </a:pPr>
            <a:r>
              <a:rPr sz="1800" spc="-5" dirty="0">
                <a:latin typeface="Century Gothic"/>
                <a:cs typeface="Century Gothic"/>
              </a:rPr>
              <a:t>Жирової</a:t>
            </a:r>
            <a:r>
              <a:rPr sz="1800" spc="10" dirty="0">
                <a:latin typeface="Century Gothic"/>
                <a:cs typeface="Century Gothic"/>
              </a:rPr>
              <a:t> </a:t>
            </a:r>
            <a:r>
              <a:rPr sz="1800" dirty="0">
                <a:latin typeface="Century Gothic"/>
                <a:cs typeface="Century Gothic"/>
              </a:rPr>
              <a:t>основи</a:t>
            </a:r>
            <a:r>
              <a:rPr sz="1800" spc="-10" dirty="0">
                <a:latin typeface="Century Gothic"/>
                <a:cs typeface="Century Gothic"/>
              </a:rPr>
              <a:t> </a:t>
            </a:r>
            <a:r>
              <a:rPr sz="1800" dirty="0">
                <a:latin typeface="Century Gothic"/>
                <a:cs typeface="Century Gothic"/>
              </a:rPr>
              <a:t>4 </a:t>
            </a:r>
            <a:r>
              <a:rPr sz="1800" dirty="0">
                <a:latin typeface="Symbol"/>
                <a:cs typeface="Symbol"/>
              </a:rPr>
              <a:t></a:t>
            </a:r>
            <a:r>
              <a:rPr sz="1800" spc="50" dirty="0">
                <a:latin typeface="Times New Roman"/>
                <a:cs typeface="Times New Roman"/>
              </a:rPr>
              <a:t> </a:t>
            </a:r>
            <a:r>
              <a:rPr sz="1800" dirty="0">
                <a:latin typeface="Century Gothic"/>
                <a:cs typeface="Century Gothic"/>
              </a:rPr>
              <a:t>6</a:t>
            </a:r>
            <a:r>
              <a:rPr sz="1800" spc="5" dirty="0">
                <a:latin typeface="Century Gothic"/>
                <a:cs typeface="Century Gothic"/>
              </a:rPr>
              <a:t> </a:t>
            </a:r>
            <a:r>
              <a:rPr sz="1800" dirty="0">
                <a:latin typeface="Century Gothic"/>
                <a:cs typeface="Century Gothic"/>
              </a:rPr>
              <a:t>=	</a:t>
            </a:r>
            <a:r>
              <a:rPr sz="1800" spc="-10" dirty="0">
                <a:latin typeface="Century Gothic"/>
                <a:cs typeface="Century Gothic"/>
              </a:rPr>
              <a:t>24,0 </a:t>
            </a:r>
            <a:r>
              <a:rPr sz="1800" spc="-5" dirty="0">
                <a:latin typeface="Century Gothic"/>
                <a:cs typeface="Century Gothic"/>
              </a:rPr>
              <a:t> Желатино-гліцеринової основи </a:t>
            </a:r>
            <a:r>
              <a:rPr sz="1800" spc="-484" dirty="0">
                <a:latin typeface="Century Gothic"/>
                <a:cs typeface="Century Gothic"/>
              </a:rPr>
              <a:t> </a:t>
            </a:r>
            <a:r>
              <a:rPr sz="1800" spc="-5" dirty="0">
                <a:latin typeface="Century Gothic"/>
                <a:cs typeface="Century Gothic"/>
              </a:rPr>
              <a:t>24,0</a:t>
            </a:r>
            <a:r>
              <a:rPr sz="1800" spc="-5" dirty="0">
                <a:latin typeface="Symbol"/>
                <a:cs typeface="Symbol"/>
              </a:rPr>
              <a:t></a:t>
            </a:r>
            <a:r>
              <a:rPr sz="1800" b="1" spc="-5" dirty="0">
                <a:latin typeface="Century Gothic"/>
                <a:cs typeface="Century Gothic"/>
              </a:rPr>
              <a:t>1,21</a:t>
            </a:r>
            <a:r>
              <a:rPr sz="1800" b="1" spc="20" dirty="0">
                <a:latin typeface="Century Gothic"/>
                <a:cs typeface="Century Gothic"/>
              </a:rPr>
              <a:t> </a:t>
            </a:r>
            <a:r>
              <a:rPr sz="1800" dirty="0">
                <a:latin typeface="Century Gothic"/>
                <a:cs typeface="Century Gothic"/>
              </a:rPr>
              <a:t>=</a:t>
            </a:r>
            <a:r>
              <a:rPr sz="1800" spc="-5" dirty="0">
                <a:latin typeface="Century Gothic"/>
                <a:cs typeface="Century Gothic"/>
              </a:rPr>
              <a:t> </a:t>
            </a:r>
            <a:r>
              <a:rPr sz="1800" spc="-10" dirty="0">
                <a:latin typeface="Century Gothic"/>
                <a:cs typeface="Century Gothic"/>
              </a:rPr>
              <a:t>29,04</a:t>
            </a:r>
            <a:endParaRPr sz="1800">
              <a:latin typeface="Century Gothic"/>
              <a:cs typeface="Century Gothic"/>
            </a:endParaRPr>
          </a:p>
          <a:p>
            <a:pPr marL="12700">
              <a:lnSpc>
                <a:spcPct val="100000"/>
              </a:lnSpc>
            </a:pPr>
            <a:r>
              <a:rPr sz="1800" spc="-10" dirty="0">
                <a:latin typeface="Century Gothic"/>
                <a:cs typeface="Century Gothic"/>
              </a:rPr>
              <a:t>Желатину</a:t>
            </a:r>
            <a:r>
              <a:rPr sz="1800" spc="15" dirty="0">
                <a:latin typeface="Century Gothic"/>
                <a:cs typeface="Century Gothic"/>
              </a:rPr>
              <a:t> </a:t>
            </a:r>
            <a:r>
              <a:rPr sz="1800" spc="-20" dirty="0">
                <a:latin typeface="Century Gothic"/>
                <a:cs typeface="Century Gothic"/>
              </a:rPr>
              <a:t>(1</a:t>
            </a:r>
            <a:r>
              <a:rPr sz="1800" spc="40" dirty="0">
                <a:latin typeface="Century Gothic"/>
                <a:cs typeface="Century Gothic"/>
              </a:rPr>
              <a:t> </a:t>
            </a:r>
            <a:r>
              <a:rPr sz="1800" spc="-5" dirty="0">
                <a:latin typeface="Century Gothic"/>
                <a:cs typeface="Century Gothic"/>
              </a:rPr>
              <a:t>ч.)</a:t>
            </a:r>
            <a:r>
              <a:rPr sz="1800" spc="5" dirty="0">
                <a:latin typeface="Century Gothic"/>
                <a:cs typeface="Century Gothic"/>
              </a:rPr>
              <a:t> </a:t>
            </a:r>
            <a:r>
              <a:rPr sz="1800" spc="-10" dirty="0">
                <a:latin typeface="Century Gothic"/>
                <a:cs typeface="Century Gothic"/>
              </a:rPr>
              <a:t>29,04:</a:t>
            </a:r>
            <a:r>
              <a:rPr sz="1800" spc="20" dirty="0">
                <a:latin typeface="Century Gothic"/>
                <a:cs typeface="Century Gothic"/>
              </a:rPr>
              <a:t> </a:t>
            </a:r>
            <a:r>
              <a:rPr sz="1800" dirty="0">
                <a:latin typeface="Century Gothic"/>
                <a:cs typeface="Century Gothic"/>
              </a:rPr>
              <a:t>8</a:t>
            </a:r>
            <a:r>
              <a:rPr sz="1800" spc="-10" dirty="0">
                <a:latin typeface="Century Gothic"/>
                <a:cs typeface="Century Gothic"/>
              </a:rPr>
              <a:t> </a:t>
            </a:r>
            <a:r>
              <a:rPr sz="1800" dirty="0">
                <a:latin typeface="Century Gothic"/>
                <a:cs typeface="Century Gothic"/>
              </a:rPr>
              <a:t>=</a:t>
            </a:r>
            <a:r>
              <a:rPr sz="1800" spc="-5" dirty="0">
                <a:latin typeface="Century Gothic"/>
                <a:cs typeface="Century Gothic"/>
              </a:rPr>
              <a:t> </a:t>
            </a:r>
            <a:r>
              <a:rPr sz="1800" spc="-10" dirty="0">
                <a:latin typeface="Century Gothic"/>
                <a:cs typeface="Century Gothic"/>
              </a:rPr>
              <a:t>3,63</a:t>
            </a:r>
            <a:endParaRPr sz="1800">
              <a:latin typeface="Century Gothic"/>
              <a:cs typeface="Century Gothic"/>
            </a:endParaRPr>
          </a:p>
          <a:p>
            <a:pPr marL="12700">
              <a:lnSpc>
                <a:spcPct val="100000"/>
              </a:lnSpc>
            </a:pPr>
            <a:r>
              <a:rPr sz="1800" spc="-5" dirty="0">
                <a:latin typeface="Century Gothic"/>
                <a:cs typeface="Century Gothic"/>
              </a:rPr>
              <a:t>Води</a:t>
            </a:r>
            <a:r>
              <a:rPr sz="1800" spc="-20" dirty="0">
                <a:latin typeface="Century Gothic"/>
                <a:cs typeface="Century Gothic"/>
              </a:rPr>
              <a:t> </a:t>
            </a:r>
            <a:r>
              <a:rPr sz="1800" spc="-5" dirty="0">
                <a:latin typeface="Century Gothic"/>
                <a:cs typeface="Century Gothic"/>
              </a:rPr>
              <a:t>очищеної</a:t>
            </a:r>
            <a:r>
              <a:rPr sz="1800" dirty="0">
                <a:latin typeface="Century Gothic"/>
                <a:cs typeface="Century Gothic"/>
              </a:rPr>
              <a:t> </a:t>
            </a:r>
            <a:r>
              <a:rPr sz="1800" spc="-20" dirty="0">
                <a:latin typeface="Century Gothic"/>
                <a:cs typeface="Century Gothic"/>
              </a:rPr>
              <a:t>(2</a:t>
            </a:r>
            <a:r>
              <a:rPr sz="1800" spc="25" dirty="0">
                <a:latin typeface="Century Gothic"/>
                <a:cs typeface="Century Gothic"/>
              </a:rPr>
              <a:t> </a:t>
            </a:r>
            <a:r>
              <a:rPr sz="1800" spc="-5" dirty="0">
                <a:latin typeface="Century Gothic"/>
                <a:cs typeface="Century Gothic"/>
              </a:rPr>
              <a:t>ч.)</a:t>
            </a:r>
            <a:r>
              <a:rPr sz="1800" spc="10" dirty="0">
                <a:latin typeface="Century Gothic"/>
                <a:cs typeface="Century Gothic"/>
              </a:rPr>
              <a:t> </a:t>
            </a:r>
            <a:r>
              <a:rPr sz="1800" spc="-10" dirty="0">
                <a:latin typeface="Century Gothic"/>
                <a:cs typeface="Century Gothic"/>
              </a:rPr>
              <a:t>3,63</a:t>
            </a:r>
            <a:r>
              <a:rPr sz="1800" spc="35" dirty="0">
                <a:latin typeface="Century Gothic"/>
                <a:cs typeface="Century Gothic"/>
              </a:rPr>
              <a:t> </a:t>
            </a:r>
            <a:r>
              <a:rPr sz="1800" dirty="0">
                <a:latin typeface="Symbol"/>
                <a:cs typeface="Symbol"/>
              </a:rPr>
              <a:t></a:t>
            </a:r>
            <a:r>
              <a:rPr sz="1800" spc="40" dirty="0">
                <a:latin typeface="Times New Roman"/>
                <a:cs typeface="Times New Roman"/>
              </a:rPr>
              <a:t> </a:t>
            </a:r>
            <a:r>
              <a:rPr sz="1800" dirty="0">
                <a:latin typeface="Century Gothic"/>
                <a:cs typeface="Century Gothic"/>
              </a:rPr>
              <a:t>2</a:t>
            </a:r>
            <a:r>
              <a:rPr sz="1800" spc="-15" dirty="0">
                <a:latin typeface="Century Gothic"/>
                <a:cs typeface="Century Gothic"/>
              </a:rPr>
              <a:t> </a:t>
            </a:r>
            <a:r>
              <a:rPr sz="1800" dirty="0">
                <a:latin typeface="Century Gothic"/>
                <a:cs typeface="Century Gothic"/>
              </a:rPr>
              <a:t>=</a:t>
            </a:r>
            <a:r>
              <a:rPr sz="1800" spc="-15" dirty="0">
                <a:latin typeface="Century Gothic"/>
                <a:cs typeface="Century Gothic"/>
              </a:rPr>
              <a:t> </a:t>
            </a:r>
            <a:r>
              <a:rPr sz="1800" spc="-10" dirty="0">
                <a:latin typeface="Century Gothic"/>
                <a:cs typeface="Century Gothic"/>
              </a:rPr>
              <a:t>7,26</a:t>
            </a:r>
            <a:endParaRPr sz="1800">
              <a:latin typeface="Century Gothic"/>
              <a:cs typeface="Century Gothic"/>
            </a:endParaRPr>
          </a:p>
          <a:p>
            <a:pPr marL="12700">
              <a:lnSpc>
                <a:spcPct val="100000"/>
              </a:lnSpc>
            </a:pPr>
            <a:r>
              <a:rPr sz="1800" spc="-5" dirty="0">
                <a:latin typeface="Century Gothic"/>
                <a:cs typeface="Century Gothic"/>
              </a:rPr>
              <a:t>Гліцерину</a:t>
            </a:r>
            <a:r>
              <a:rPr sz="1800" spc="-10" dirty="0">
                <a:latin typeface="Century Gothic"/>
                <a:cs typeface="Century Gothic"/>
              </a:rPr>
              <a:t> </a:t>
            </a:r>
            <a:r>
              <a:rPr sz="1800" spc="-20" dirty="0">
                <a:latin typeface="Century Gothic"/>
                <a:cs typeface="Century Gothic"/>
              </a:rPr>
              <a:t>(5</a:t>
            </a:r>
            <a:r>
              <a:rPr sz="1800" spc="40" dirty="0">
                <a:latin typeface="Century Gothic"/>
                <a:cs typeface="Century Gothic"/>
              </a:rPr>
              <a:t> </a:t>
            </a:r>
            <a:r>
              <a:rPr sz="1800" spc="-5" dirty="0">
                <a:latin typeface="Century Gothic"/>
                <a:cs typeface="Century Gothic"/>
              </a:rPr>
              <a:t>ч.)</a:t>
            </a:r>
            <a:r>
              <a:rPr sz="1800" spc="5" dirty="0">
                <a:latin typeface="Century Gothic"/>
                <a:cs typeface="Century Gothic"/>
              </a:rPr>
              <a:t> </a:t>
            </a:r>
            <a:r>
              <a:rPr sz="1800" spc="-10" dirty="0">
                <a:latin typeface="Century Gothic"/>
                <a:cs typeface="Century Gothic"/>
              </a:rPr>
              <a:t>29,04</a:t>
            </a:r>
            <a:r>
              <a:rPr sz="1800" spc="45" dirty="0">
                <a:latin typeface="Century Gothic"/>
                <a:cs typeface="Century Gothic"/>
              </a:rPr>
              <a:t> </a:t>
            </a:r>
            <a:r>
              <a:rPr sz="1800" dirty="0">
                <a:latin typeface="Century Gothic"/>
                <a:cs typeface="Century Gothic"/>
              </a:rPr>
              <a:t>-</a:t>
            </a:r>
            <a:r>
              <a:rPr sz="1800" spc="-5" dirty="0">
                <a:latin typeface="Century Gothic"/>
                <a:cs typeface="Century Gothic"/>
              </a:rPr>
              <a:t> </a:t>
            </a:r>
            <a:r>
              <a:rPr sz="1800" spc="-10" dirty="0">
                <a:latin typeface="Century Gothic"/>
                <a:cs typeface="Century Gothic"/>
              </a:rPr>
              <a:t>(3,63+7,26)</a:t>
            </a:r>
            <a:r>
              <a:rPr sz="1800" spc="40" dirty="0">
                <a:latin typeface="Century Gothic"/>
                <a:cs typeface="Century Gothic"/>
              </a:rPr>
              <a:t> </a:t>
            </a:r>
            <a:r>
              <a:rPr sz="1800" dirty="0">
                <a:latin typeface="Century Gothic"/>
                <a:cs typeface="Century Gothic"/>
              </a:rPr>
              <a:t>=</a:t>
            </a:r>
            <a:endParaRPr sz="1800">
              <a:latin typeface="Century Gothic"/>
              <a:cs typeface="Century Gothic"/>
            </a:endParaRPr>
          </a:p>
          <a:p>
            <a:pPr marL="12700">
              <a:lnSpc>
                <a:spcPct val="100000"/>
              </a:lnSpc>
            </a:pPr>
            <a:r>
              <a:rPr sz="1800" spc="-10" dirty="0">
                <a:latin typeface="Century Gothic"/>
                <a:cs typeface="Century Gothic"/>
              </a:rPr>
              <a:t>18,15</a:t>
            </a:r>
            <a:endParaRPr sz="1800">
              <a:latin typeface="Century Gothic"/>
              <a:cs typeface="Century Gothic"/>
            </a:endParaRPr>
          </a:p>
        </p:txBody>
      </p:sp>
      <p:sp>
        <p:nvSpPr>
          <p:cNvPr id="7" name="object 7"/>
          <p:cNvSpPr txBox="1"/>
          <p:nvPr/>
        </p:nvSpPr>
        <p:spPr>
          <a:xfrm>
            <a:off x="4383404" y="2399157"/>
            <a:ext cx="47815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entury Gothic"/>
                <a:cs typeface="Century Gothic"/>
              </a:rPr>
              <a:t>ППК</a:t>
            </a:r>
            <a:endParaRPr sz="1800">
              <a:latin typeface="Century Gothic"/>
              <a:cs typeface="Century Gothic"/>
            </a:endParaRPr>
          </a:p>
        </p:txBody>
      </p:sp>
      <p:sp>
        <p:nvSpPr>
          <p:cNvPr id="8" name="object 8"/>
          <p:cNvSpPr txBox="1"/>
          <p:nvPr/>
        </p:nvSpPr>
        <p:spPr>
          <a:xfrm>
            <a:off x="4383404" y="2673172"/>
            <a:ext cx="1529080" cy="30035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entury Gothic"/>
                <a:cs typeface="Century Gothic"/>
              </a:rPr>
              <a:t>(лицевий</a:t>
            </a:r>
            <a:r>
              <a:rPr sz="1800" spc="-5" dirty="0">
                <a:latin typeface="Century Gothic"/>
                <a:cs typeface="Century Gothic"/>
              </a:rPr>
              <a:t> </a:t>
            </a:r>
            <a:r>
              <a:rPr sz="1800" dirty="0">
                <a:latin typeface="Century Gothic"/>
                <a:cs typeface="Century Gothic"/>
              </a:rPr>
              <a:t>бік)</a:t>
            </a:r>
            <a:endParaRPr sz="1800">
              <a:latin typeface="Century Gothic"/>
              <a:cs typeface="Century Gothic"/>
            </a:endParaRPr>
          </a:p>
        </p:txBody>
      </p:sp>
      <p:sp>
        <p:nvSpPr>
          <p:cNvPr id="9" name="object 9"/>
          <p:cNvSpPr txBox="1"/>
          <p:nvPr/>
        </p:nvSpPr>
        <p:spPr>
          <a:xfrm>
            <a:off x="4383404" y="2948178"/>
            <a:ext cx="59563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Д</a:t>
            </a:r>
            <a:r>
              <a:rPr sz="1800" spc="-10" dirty="0">
                <a:latin typeface="Century Gothic"/>
                <a:cs typeface="Century Gothic"/>
              </a:rPr>
              <a:t>а</a:t>
            </a:r>
            <a:r>
              <a:rPr sz="1800" dirty="0">
                <a:latin typeface="Century Gothic"/>
                <a:cs typeface="Century Gothic"/>
              </a:rPr>
              <a:t>та</a:t>
            </a:r>
            <a:endParaRPr sz="1800">
              <a:latin typeface="Century Gothic"/>
              <a:cs typeface="Century Gothic"/>
            </a:endParaRPr>
          </a:p>
        </p:txBody>
      </p:sp>
      <p:sp>
        <p:nvSpPr>
          <p:cNvPr id="10" name="object 10"/>
          <p:cNvSpPr txBox="1"/>
          <p:nvPr/>
        </p:nvSpPr>
        <p:spPr>
          <a:xfrm>
            <a:off x="4383404" y="3222497"/>
            <a:ext cx="114300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Gelatinae</a:t>
            </a:r>
            <a:endParaRPr sz="1800">
              <a:latin typeface="Century Gothic"/>
              <a:cs typeface="Century Gothic"/>
            </a:endParaRPr>
          </a:p>
        </p:txBody>
      </p:sp>
      <p:sp>
        <p:nvSpPr>
          <p:cNvPr id="11" name="object 11"/>
          <p:cNvSpPr txBox="1"/>
          <p:nvPr/>
        </p:nvSpPr>
        <p:spPr>
          <a:xfrm>
            <a:off x="6858761" y="2948178"/>
            <a:ext cx="1649095" cy="574040"/>
          </a:xfrm>
          <a:prstGeom prst="rect">
            <a:avLst/>
          </a:prstGeom>
        </p:spPr>
        <p:txBody>
          <a:bodyPr vert="horz" wrap="square" lIns="0" tIns="12700" rIns="0" bIns="0" rtlCol="0">
            <a:spAutoFit/>
          </a:bodyPr>
          <a:lstStyle/>
          <a:p>
            <a:pPr marL="12700">
              <a:lnSpc>
                <a:spcPct val="100000"/>
              </a:lnSpc>
              <a:spcBef>
                <a:spcPts val="100"/>
              </a:spcBef>
            </a:pPr>
            <a:r>
              <a:rPr sz="1800" dirty="0">
                <a:latin typeface="Century Gothic"/>
                <a:cs typeface="Century Gothic"/>
              </a:rPr>
              <a:t>№</a:t>
            </a:r>
            <a:r>
              <a:rPr sz="1800" spc="-40" dirty="0">
                <a:latin typeface="Century Gothic"/>
                <a:cs typeface="Century Gothic"/>
              </a:rPr>
              <a:t> </a:t>
            </a:r>
            <a:r>
              <a:rPr sz="1800" spc="-10" dirty="0">
                <a:latin typeface="Century Gothic"/>
                <a:cs typeface="Century Gothic"/>
              </a:rPr>
              <a:t>рецепта</a:t>
            </a:r>
            <a:endParaRPr sz="1800">
              <a:latin typeface="Century Gothic"/>
              <a:cs typeface="Century Gothic"/>
            </a:endParaRPr>
          </a:p>
          <a:p>
            <a:pPr marL="1195070">
              <a:lnSpc>
                <a:spcPct val="100000"/>
              </a:lnSpc>
            </a:pPr>
            <a:r>
              <a:rPr sz="1800" spc="-5" dirty="0">
                <a:latin typeface="Century Gothic"/>
                <a:cs typeface="Century Gothic"/>
              </a:rPr>
              <a:t>3</a:t>
            </a:r>
            <a:r>
              <a:rPr sz="1800" spc="-25" dirty="0">
                <a:latin typeface="Century Gothic"/>
                <a:cs typeface="Century Gothic"/>
              </a:rPr>
              <a:t>,</a:t>
            </a:r>
            <a:r>
              <a:rPr sz="1800" spc="-5" dirty="0">
                <a:latin typeface="Century Gothic"/>
                <a:cs typeface="Century Gothic"/>
              </a:rPr>
              <a:t>63</a:t>
            </a:r>
            <a:endParaRPr sz="1800">
              <a:latin typeface="Century Gothic"/>
              <a:cs typeface="Century Gothic"/>
            </a:endParaRPr>
          </a:p>
        </p:txBody>
      </p:sp>
      <p:sp>
        <p:nvSpPr>
          <p:cNvPr id="12" name="object 12"/>
          <p:cNvSpPr txBox="1"/>
          <p:nvPr/>
        </p:nvSpPr>
        <p:spPr>
          <a:xfrm>
            <a:off x="4383404" y="3496817"/>
            <a:ext cx="4124325" cy="299720"/>
          </a:xfrm>
          <a:prstGeom prst="rect">
            <a:avLst/>
          </a:prstGeom>
        </p:spPr>
        <p:txBody>
          <a:bodyPr vert="horz" wrap="square" lIns="0" tIns="12700" rIns="0" bIns="0" rtlCol="0">
            <a:spAutoFit/>
          </a:bodyPr>
          <a:lstStyle/>
          <a:p>
            <a:pPr marL="12700">
              <a:lnSpc>
                <a:spcPct val="100000"/>
              </a:lnSpc>
              <a:spcBef>
                <a:spcPts val="100"/>
              </a:spcBef>
              <a:tabLst>
                <a:tab pos="3670300" algn="l"/>
              </a:tabLst>
            </a:pPr>
            <a:r>
              <a:rPr sz="1800" spc="20" dirty="0">
                <a:latin typeface="Century Gothic"/>
                <a:cs typeface="Century Gothic"/>
              </a:rPr>
              <a:t>A</a:t>
            </a:r>
            <a:r>
              <a:rPr sz="1800" spc="-5" dirty="0">
                <a:latin typeface="Century Gothic"/>
                <a:cs typeface="Century Gothic"/>
              </a:rPr>
              <a:t>q</a:t>
            </a:r>
            <a:r>
              <a:rPr sz="1800" spc="-10" dirty="0">
                <a:latin typeface="Century Gothic"/>
                <a:cs typeface="Century Gothic"/>
              </a:rPr>
              <a:t>ua</a:t>
            </a:r>
            <a:r>
              <a:rPr sz="1800" dirty="0">
                <a:latin typeface="Century Gothic"/>
                <a:cs typeface="Century Gothic"/>
              </a:rPr>
              <a:t>e</a:t>
            </a:r>
            <a:r>
              <a:rPr sz="1800" spc="-5" dirty="0">
                <a:latin typeface="Century Gothic"/>
                <a:cs typeface="Century Gothic"/>
              </a:rPr>
              <a:t> pur</a:t>
            </a:r>
            <a:r>
              <a:rPr sz="1800" spc="15" dirty="0">
                <a:latin typeface="Century Gothic"/>
                <a:cs typeface="Century Gothic"/>
              </a:rPr>
              <a:t>i</a:t>
            </a:r>
            <a:r>
              <a:rPr sz="1800" dirty="0">
                <a:latin typeface="Century Gothic"/>
                <a:cs typeface="Century Gothic"/>
              </a:rPr>
              <a:t>f</a:t>
            </a:r>
            <a:r>
              <a:rPr sz="1800" spc="20" dirty="0">
                <a:latin typeface="Century Gothic"/>
                <a:cs typeface="Century Gothic"/>
              </a:rPr>
              <a:t>i</a:t>
            </a:r>
            <a:r>
              <a:rPr sz="1800" dirty="0">
                <a:latin typeface="Century Gothic"/>
                <a:cs typeface="Century Gothic"/>
              </a:rPr>
              <a:t>c</a:t>
            </a:r>
            <a:r>
              <a:rPr sz="1800" spc="-10" dirty="0">
                <a:latin typeface="Century Gothic"/>
                <a:cs typeface="Century Gothic"/>
              </a:rPr>
              <a:t>a</a:t>
            </a:r>
            <a:r>
              <a:rPr sz="1800" spc="-15" dirty="0">
                <a:latin typeface="Century Gothic"/>
                <a:cs typeface="Century Gothic"/>
              </a:rPr>
              <a:t>t</a:t>
            </a:r>
            <a:r>
              <a:rPr sz="1800" spc="-10" dirty="0">
                <a:latin typeface="Century Gothic"/>
                <a:cs typeface="Century Gothic"/>
              </a:rPr>
              <a:t>a</a:t>
            </a:r>
            <a:r>
              <a:rPr sz="1800" dirty="0">
                <a:latin typeface="Century Gothic"/>
                <a:cs typeface="Century Gothic"/>
              </a:rPr>
              <a:t>e	</a:t>
            </a:r>
            <a:r>
              <a:rPr sz="1800" spc="-5" dirty="0">
                <a:latin typeface="Century Gothic"/>
                <a:cs typeface="Century Gothic"/>
              </a:rPr>
              <a:t>7</a:t>
            </a:r>
            <a:r>
              <a:rPr sz="1800" spc="-25" dirty="0">
                <a:latin typeface="Century Gothic"/>
                <a:cs typeface="Century Gothic"/>
              </a:rPr>
              <a:t>,</a:t>
            </a:r>
            <a:r>
              <a:rPr sz="1800" spc="-5" dirty="0">
                <a:latin typeface="Century Gothic"/>
                <a:cs typeface="Century Gothic"/>
              </a:rPr>
              <a:t>26</a:t>
            </a:r>
            <a:endParaRPr sz="1800">
              <a:latin typeface="Century Gothic"/>
              <a:cs typeface="Century Gothic"/>
            </a:endParaRPr>
          </a:p>
        </p:txBody>
      </p:sp>
      <p:sp>
        <p:nvSpPr>
          <p:cNvPr id="13" name="object 13"/>
          <p:cNvSpPr txBox="1"/>
          <p:nvPr/>
        </p:nvSpPr>
        <p:spPr>
          <a:xfrm>
            <a:off x="4383404" y="3771138"/>
            <a:ext cx="4251325" cy="574675"/>
          </a:xfrm>
          <a:prstGeom prst="rect">
            <a:avLst/>
          </a:prstGeom>
        </p:spPr>
        <p:txBody>
          <a:bodyPr vert="horz" wrap="square" lIns="0" tIns="12700" rIns="0" bIns="0" rtlCol="0">
            <a:spAutoFit/>
          </a:bodyPr>
          <a:lstStyle/>
          <a:p>
            <a:pPr marL="12700">
              <a:lnSpc>
                <a:spcPct val="100000"/>
              </a:lnSpc>
              <a:spcBef>
                <a:spcPts val="100"/>
              </a:spcBef>
              <a:tabLst>
                <a:tab pos="3670300" algn="l"/>
              </a:tabLst>
            </a:pPr>
            <a:r>
              <a:rPr sz="1800" u="heavy" spc="-5" dirty="0">
                <a:uFill>
                  <a:solidFill>
                    <a:srgbClr val="000000"/>
                  </a:solidFill>
                </a:uFill>
                <a:latin typeface="Century Gothic"/>
                <a:cs typeface="Century Gothic"/>
              </a:rPr>
              <a:t>G</a:t>
            </a:r>
            <a:r>
              <a:rPr sz="1800" u="heavy" spc="10" dirty="0">
                <a:uFill>
                  <a:solidFill>
                    <a:srgbClr val="000000"/>
                  </a:solidFill>
                </a:uFill>
                <a:latin typeface="Century Gothic"/>
                <a:cs typeface="Century Gothic"/>
              </a:rPr>
              <a:t>l</a:t>
            </a:r>
            <a:r>
              <a:rPr sz="1800" u="heavy" spc="-5" dirty="0">
                <a:uFill>
                  <a:solidFill>
                    <a:srgbClr val="000000"/>
                  </a:solidFill>
                </a:uFill>
                <a:latin typeface="Century Gothic"/>
                <a:cs typeface="Century Gothic"/>
              </a:rPr>
              <a:t>y</a:t>
            </a:r>
            <a:r>
              <a:rPr sz="1800" u="heavy" spc="-10" dirty="0">
                <a:uFill>
                  <a:solidFill>
                    <a:srgbClr val="000000"/>
                  </a:solidFill>
                </a:uFill>
                <a:latin typeface="Century Gothic"/>
                <a:cs typeface="Century Gothic"/>
              </a:rPr>
              <a:t>ce</a:t>
            </a:r>
            <a:r>
              <a:rPr sz="1800" u="heavy" dirty="0">
                <a:uFill>
                  <a:solidFill>
                    <a:srgbClr val="000000"/>
                  </a:solidFill>
                </a:uFill>
                <a:latin typeface="Century Gothic"/>
                <a:cs typeface="Century Gothic"/>
              </a:rPr>
              <a:t>r</a:t>
            </a:r>
            <a:r>
              <a:rPr sz="1800" u="heavy" spc="20" dirty="0">
                <a:uFill>
                  <a:solidFill>
                    <a:srgbClr val="000000"/>
                  </a:solidFill>
                </a:uFill>
                <a:latin typeface="Century Gothic"/>
                <a:cs typeface="Century Gothic"/>
              </a:rPr>
              <a:t>i</a:t>
            </a:r>
            <a:r>
              <a:rPr sz="1800" u="heavy" spc="-10" dirty="0">
                <a:uFill>
                  <a:solidFill>
                    <a:srgbClr val="000000"/>
                  </a:solidFill>
                </a:uFill>
                <a:latin typeface="Century Gothic"/>
                <a:cs typeface="Century Gothic"/>
              </a:rPr>
              <a:t>n</a:t>
            </a:r>
            <a:r>
              <a:rPr sz="1800" u="heavy" dirty="0">
                <a:uFill>
                  <a:solidFill>
                    <a:srgbClr val="000000"/>
                  </a:solidFill>
                </a:uFill>
                <a:latin typeface="Century Gothic"/>
                <a:cs typeface="Century Gothic"/>
              </a:rPr>
              <a:t>i	</a:t>
            </a:r>
            <a:r>
              <a:rPr sz="1800" u="heavy" spc="-5" dirty="0">
                <a:uFill>
                  <a:solidFill>
                    <a:srgbClr val="000000"/>
                  </a:solidFill>
                </a:uFill>
                <a:latin typeface="Century Gothic"/>
                <a:cs typeface="Century Gothic"/>
              </a:rPr>
              <a:t>18</a:t>
            </a:r>
            <a:r>
              <a:rPr sz="1800" u="heavy" spc="-25" dirty="0">
                <a:uFill>
                  <a:solidFill>
                    <a:srgbClr val="000000"/>
                  </a:solidFill>
                </a:uFill>
                <a:latin typeface="Century Gothic"/>
                <a:cs typeface="Century Gothic"/>
              </a:rPr>
              <a:t>,</a:t>
            </a:r>
            <a:r>
              <a:rPr sz="1800" u="heavy" spc="-5" dirty="0">
                <a:uFill>
                  <a:solidFill>
                    <a:srgbClr val="000000"/>
                  </a:solidFill>
                </a:uFill>
                <a:latin typeface="Century Gothic"/>
                <a:cs typeface="Century Gothic"/>
              </a:rPr>
              <a:t>15</a:t>
            </a:r>
            <a:endParaRPr sz="1800">
              <a:latin typeface="Century Gothic"/>
              <a:cs typeface="Century Gothic"/>
            </a:endParaRPr>
          </a:p>
          <a:p>
            <a:pPr marL="12700">
              <a:lnSpc>
                <a:spcPct val="100000"/>
              </a:lnSpc>
              <a:tabLst>
                <a:tab pos="2755900" algn="l"/>
              </a:tabLst>
            </a:pPr>
            <a:r>
              <a:rPr sz="1800" spc="-5" dirty="0">
                <a:latin typeface="Century Gothic"/>
                <a:cs typeface="Century Gothic"/>
              </a:rPr>
              <a:t>Мassae</a:t>
            </a:r>
            <a:r>
              <a:rPr sz="1800" dirty="0">
                <a:latin typeface="Century Gothic"/>
                <a:cs typeface="Century Gothic"/>
              </a:rPr>
              <a:t> </a:t>
            </a:r>
            <a:r>
              <a:rPr sz="1800" spc="-5" dirty="0">
                <a:latin typeface="Century Gothic"/>
                <a:cs typeface="Century Gothic"/>
              </a:rPr>
              <a:t>gelatinosae	ad</a:t>
            </a:r>
            <a:r>
              <a:rPr sz="1800" spc="-35" dirty="0">
                <a:latin typeface="Century Gothic"/>
                <a:cs typeface="Century Gothic"/>
              </a:rPr>
              <a:t> </a:t>
            </a:r>
            <a:r>
              <a:rPr sz="1800" spc="-10" dirty="0">
                <a:latin typeface="Century Gothic"/>
                <a:cs typeface="Century Gothic"/>
              </a:rPr>
              <a:t>29,04</a:t>
            </a:r>
            <a:endParaRPr sz="1800">
              <a:latin typeface="Century Gothic"/>
              <a:cs typeface="Century Gothic"/>
            </a:endParaRPr>
          </a:p>
        </p:txBody>
      </p:sp>
      <p:sp>
        <p:nvSpPr>
          <p:cNvPr id="14" name="object 14"/>
          <p:cNvSpPr txBox="1"/>
          <p:nvPr/>
        </p:nvSpPr>
        <p:spPr>
          <a:xfrm>
            <a:off x="4383404" y="4320032"/>
            <a:ext cx="4251325" cy="574040"/>
          </a:xfrm>
          <a:prstGeom prst="rect">
            <a:avLst/>
          </a:prstGeom>
        </p:spPr>
        <p:txBody>
          <a:bodyPr vert="horz" wrap="square" lIns="0" tIns="12700" rIns="0" bIns="0" rtlCol="0">
            <a:spAutoFit/>
          </a:bodyPr>
          <a:lstStyle/>
          <a:p>
            <a:pPr marL="12700" marR="5080">
              <a:lnSpc>
                <a:spcPct val="100000"/>
              </a:lnSpc>
              <a:spcBef>
                <a:spcPts val="100"/>
              </a:spcBef>
              <a:tabLst>
                <a:tab pos="3670300" algn="l"/>
              </a:tabLst>
            </a:pPr>
            <a:r>
              <a:rPr sz="1800" u="heavy" spc="-5" dirty="0">
                <a:uFill>
                  <a:solidFill>
                    <a:srgbClr val="000000"/>
                  </a:solidFill>
                </a:uFill>
                <a:latin typeface="Century Gothic"/>
                <a:cs typeface="Century Gothic"/>
              </a:rPr>
              <a:t>Protargoli	</a:t>
            </a:r>
            <a:r>
              <a:rPr sz="1800" u="heavy" spc="-10" dirty="0">
                <a:uFill>
                  <a:solidFill>
                    <a:srgbClr val="000000"/>
                  </a:solidFill>
                </a:uFill>
                <a:latin typeface="Century Gothic"/>
                <a:cs typeface="Century Gothic"/>
              </a:rPr>
              <a:t>0,6 </a:t>
            </a:r>
            <a:r>
              <a:rPr sz="1800" spc="-5" dirty="0">
                <a:latin typeface="Century Gothic"/>
                <a:cs typeface="Century Gothic"/>
              </a:rPr>
              <a:t> </a:t>
            </a:r>
            <a:r>
              <a:rPr sz="1800" spc="10" dirty="0">
                <a:latin typeface="Century Gothic"/>
                <a:cs typeface="Century Gothic"/>
              </a:rPr>
              <a:t>M</a:t>
            </a:r>
            <a:r>
              <a:rPr sz="1800" spc="-10" dirty="0">
                <a:latin typeface="Century Gothic"/>
                <a:cs typeface="Century Gothic"/>
              </a:rPr>
              <a:t>a</a:t>
            </a:r>
            <a:r>
              <a:rPr sz="1800" spc="-5" dirty="0">
                <a:latin typeface="Century Gothic"/>
                <a:cs typeface="Century Gothic"/>
              </a:rPr>
              <a:t>ss</a:t>
            </a:r>
            <a:r>
              <a:rPr sz="1800" spc="-15" dirty="0">
                <a:latin typeface="Century Gothic"/>
                <a:cs typeface="Century Gothic"/>
              </a:rPr>
              <a:t>a</a:t>
            </a:r>
            <a:r>
              <a:rPr sz="1800" dirty="0">
                <a:latin typeface="Century Gothic"/>
                <a:cs typeface="Century Gothic"/>
              </a:rPr>
              <a:t>e</a:t>
            </a:r>
            <a:r>
              <a:rPr sz="1800" spc="-5" dirty="0">
                <a:latin typeface="Century Gothic"/>
                <a:cs typeface="Century Gothic"/>
              </a:rPr>
              <a:t> sup</a:t>
            </a:r>
            <a:r>
              <a:rPr sz="1800" spc="-10" dirty="0">
                <a:latin typeface="Century Gothic"/>
                <a:cs typeface="Century Gothic"/>
              </a:rPr>
              <a:t>p</a:t>
            </a:r>
            <a:r>
              <a:rPr sz="1800" dirty="0">
                <a:latin typeface="Century Gothic"/>
                <a:cs typeface="Century Gothic"/>
              </a:rPr>
              <a:t>o</a:t>
            </a:r>
            <a:r>
              <a:rPr sz="1800" spc="-5" dirty="0">
                <a:latin typeface="Century Gothic"/>
                <a:cs typeface="Century Gothic"/>
              </a:rPr>
              <a:t>s</a:t>
            </a:r>
            <a:r>
              <a:rPr sz="1800" spc="20" dirty="0">
                <a:latin typeface="Century Gothic"/>
                <a:cs typeface="Century Gothic"/>
              </a:rPr>
              <a:t>i</a:t>
            </a:r>
            <a:r>
              <a:rPr sz="1800" spc="-15" dirty="0">
                <a:latin typeface="Century Gothic"/>
                <a:cs typeface="Century Gothic"/>
              </a:rPr>
              <a:t>t</a:t>
            </a:r>
            <a:r>
              <a:rPr sz="1800" dirty="0">
                <a:latin typeface="Century Gothic"/>
                <a:cs typeface="Century Gothic"/>
              </a:rPr>
              <a:t>or</a:t>
            </a:r>
            <a:r>
              <a:rPr sz="1800" spc="15" dirty="0">
                <a:latin typeface="Century Gothic"/>
                <a:cs typeface="Century Gothic"/>
              </a:rPr>
              <a:t>i</a:t>
            </a:r>
            <a:r>
              <a:rPr sz="1800" dirty="0">
                <a:latin typeface="Century Gothic"/>
                <a:cs typeface="Century Gothic"/>
              </a:rPr>
              <a:t>or</a:t>
            </a:r>
            <a:r>
              <a:rPr sz="1800" spc="-10" dirty="0">
                <a:latin typeface="Century Gothic"/>
                <a:cs typeface="Century Gothic"/>
              </a:rPr>
              <a:t>u</a:t>
            </a:r>
            <a:r>
              <a:rPr sz="1800" dirty="0">
                <a:latin typeface="Century Gothic"/>
                <a:cs typeface="Century Gothic"/>
              </a:rPr>
              <a:t>m	</a:t>
            </a:r>
            <a:r>
              <a:rPr sz="1800" spc="-5" dirty="0">
                <a:latin typeface="Century Gothic"/>
                <a:cs typeface="Century Gothic"/>
              </a:rPr>
              <a:t>29</a:t>
            </a:r>
            <a:r>
              <a:rPr sz="1800" spc="-25" dirty="0">
                <a:latin typeface="Century Gothic"/>
                <a:cs typeface="Century Gothic"/>
              </a:rPr>
              <a:t>,</a:t>
            </a:r>
            <a:r>
              <a:rPr sz="1800" spc="-5" dirty="0">
                <a:latin typeface="Century Gothic"/>
                <a:cs typeface="Century Gothic"/>
              </a:rPr>
              <a:t>05</a:t>
            </a:r>
            <a:endParaRPr sz="1800">
              <a:latin typeface="Century Gothic"/>
              <a:cs typeface="Century Gothic"/>
            </a:endParaRPr>
          </a:p>
        </p:txBody>
      </p:sp>
      <p:sp>
        <p:nvSpPr>
          <p:cNvPr id="15" name="object 15"/>
          <p:cNvSpPr txBox="1"/>
          <p:nvPr/>
        </p:nvSpPr>
        <p:spPr>
          <a:xfrm>
            <a:off x="4383404" y="5142991"/>
            <a:ext cx="128587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entury Gothic"/>
                <a:cs typeface="Century Gothic"/>
              </a:rPr>
              <a:t>Приготував</a:t>
            </a:r>
            <a:endParaRPr sz="1800">
              <a:latin typeface="Century Gothic"/>
              <a:cs typeface="Century Gothic"/>
            </a:endParaRPr>
          </a:p>
        </p:txBody>
      </p:sp>
      <p:sp>
        <p:nvSpPr>
          <p:cNvPr id="16" name="object 16"/>
          <p:cNvSpPr txBox="1"/>
          <p:nvPr/>
        </p:nvSpPr>
        <p:spPr>
          <a:xfrm>
            <a:off x="4383404" y="5417616"/>
            <a:ext cx="118999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entury Gothic"/>
                <a:cs typeface="Century Gothic"/>
              </a:rPr>
              <a:t>Пе</a:t>
            </a:r>
            <a:r>
              <a:rPr sz="1800" spc="-5" dirty="0">
                <a:latin typeface="Century Gothic"/>
                <a:cs typeface="Century Gothic"/>
              </a:rPr>
              <a:t>р</a:t>
            </a:r>
            <a:r>
              <a:rPr sz="1800" spc="-10" dirty="0">
                <a:latin typeface="Century Gothic"/>
                <a:cs typeface="Century Gothic"/>
              </a:rPr>
              <a:t>е</a:t>
            </a:r>
            <a:r>
              <a:rPr sz="1800" dirty="0">
                <a:latin typeface="Century Gothic"/>
                <a:cs typeface="Century Gothic"/>
              </a:rPr>
              <a:t>в</a:t>
            </a:r>
            <a:r>
              <a:rPr sz="1800" spc="20" dirty="0">
                <a:latin typeface="Century Gothic"/>
                <a:cs typeface="Century Gothic"/>
              </a:rPr>
              <a:t>і</a:t>
            </a:r>
            <a:r>
              <a:rPr sz="1800" spc="-5" dirty="0">
                <a:latin typeface="Century Gothic"/>
                <a:cs typeface="Century Gothic"/>
              </a:rPr>
              <a:t>р</a:t>
            </a:r>
            <a:r>
              <a:rPr sz="1800" spc="-10" dirty="0">
                <a:latin typeface="Century Gothic"/>
                <a:cs typeface="Century Gothic"/>
              </a:rPr>
              <a:t>и</a:t>
            </a:r>
            <a:r>
              <a:rPr sz="1800" dirty="0">
                <a:latin typeface="Century Gothic"/>
                <a:cs typeface="Century Gothic"/>
              </a:rPr>
              <a:t>в</a:t>
            </a:r>
            <a:endParaRPr sz="1800">
              <a:latin typeface="Century Gothic"/>
              <a:cs typeface="Century Gothic"/>
            </a:endParaRPr>
          </a:p>
        </p:txBody>
      </p:sp>
      <p:sp>
        <p:nvSpPr>
          <p:cNvPr id="17" name="object 17"/>
          <p:cNvSpPr txBox="1"/>
          <p:nvPr/>
        </p:nvSpPr>
        <p:spPr>
          <a:xfrm>
            <a:off x="4383404" y="5691936"/>
            <a:ext cx="108458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Відпустив</a:t>
            </a:r>
            <a:endParaRPr sz="1800">
              <a:latin typeface="Century Gothic"/>
              <a:cs typeface="Century Gothic"/>
            </a:endParaRPr>
          </a:p>
        </p:txBody>
      </p:sp>
      <p:sp>
        <p:nvSpPr>
          <p:cNvPr id="18" name="object 18"/>
          <p:cNvSpPr txBox="1"/>
          <p:nvPr/>
        </p:nvSpPr>
        <p:spPr>
          <a:xfrm>
            <a:off x="7126985" y="4868671"/>
            <a:ext cx="1471930" cy="1123315"/>
          </a:xfrm>
          <a:prstGeom prst="rect">
            <a:avLst/>
          </a:prstGeom>
        </p:spPr>
        <p:txBody>
          <a:bodyPr vert="horz" wrap="square" lIns="0" tIns="12700" rIns="0" bIns="0" rtlCol="0">
            <a:spAutoFit/>
          </a:bodyPr>
          <a:lstStyle/>
          <a:p>
            <a:pPr marL="508000" algn="just">
              <a:lnSpc>
                <a:spcPct val="100000"/>
              </a:lnSpc>
              <a:spcBef>
                <a:spcPts val="100"/>
              </a:spcBef>
            </a:pPr>
            <a:r>
              <a:rPr sz="1800" spc="-10" dirty="0">
                <a:latin typeface="Century Gothic"/>
                <a:cs typeface="Century Gothic"/>
              </a:rPr>
              <a:t>4,84 </a:t>
            </a:r>
            <a:r>
              <a:rPr sz="1800" dirty="0">
                <a:latin typeface="Century Gothic"/>
                <a:cs typeface="Century Gothic"/>
              </a:rPr>
              <a:t>№</a:t>
            </a:r>
            <a:r>
              <a:rPr sz="1800" spc="-35" dirty="0">
                <a:latin typeface="Century Gothic"/>
                <a:cs typeface="Century Gothic"/>
              </a:rPr>
              <a:t> </a:t>
            </a:r>
            <a:r>
              <a:rPr sz="1800" dirty="0">
                <a:latin typeface="Century Gothic"/>
                <a:cs typeface="Century Gothic"/>
              </a:rPr>
              <a:t>6</a:t>
            </a:r>
            <a:endParaRPr sz="1800">
              <a:latin typeface="Century Gothic"/>
              <a:cs typeface="Century Gothic"/>
            </a:endParaRPr>
          </a:p>
          <a:p>
            <a:pPr marL="12700" marR="537845" algn="just">
              <a:lnSpc>
                <a:spcPct val="100000"/>
              </a:lnSpc>
            </a:pPr>
            <a:r>
              <a:rPr sz="1800" spc="-40" dirty="0">
                <a:latin typeface="Century Gothic"/>
                <a:cs typeface="Century Gothic"/>
              </a:rPr>
              <a:t>(</a:t>
            </a:r>
            <a:r>
              <a:rPr sz="1800" spc="-5" dirty="0">
                <a:latin typeface="Century Gothic"/>
                <a:cs typeface="Century Gothic"/>
              </a:rPr>
              <a:t>п</a:t>
            </a:r>
            <a:r>
              <a:rPr sz="1800" spc="20" dirty="0">
                <a:latin typeface="Century Gothic"/>
                <a:cs typeface="Century Gothic"/>
              </a:rPr>
              <a:t>і</a:t>
            </a:r>
            <a:r>
              <a:rPr sz="1800" dirty="0">
                <a:latin typeface="Century Gothic"/>
                <a:cs typeface="Century Gothic"/>
              </a:rPr>
              <a:t>д</a:t>
            </a:r>
            <a:r>
              <a:rPr sz="1800" spc="5" dirty="0">
                <a:latin typeface="Century Gothic"/>
                <a:cs typeface="Century Gothic"/>
              </a:rPr>
              <a:t>п</a:t>
            </a:r>
            <a:r>
              <a:rPr sz="1800" spc="-5" dirty="0">
                <a:latin typeface="Century Gothic"/>
                <a:cs typeface="Century Gothic"/>
              </a:rPr>
              <a:t>и</a:t>
            </a:r>
            <a:r>
              <a:rPr sz="1800" spc="-10" dirty="0">
                <a:latin typeface="Century Gothic"/>
                <a:cs typeface="Century Gothic"/>
              </a:rPr>
              <a:t>с</a:t>
            </a:r>
            <a:r>
              <a:rPr sz="1800" dirty="0">
                <a:latin typeface="Century Gothic"/>
                <a:cs typeface="Century Gothic"/>
              </a:rPr>
              <a:t>)  </a:t>
            </a:r>
            <a:r>
              <a:rPr sz="1800" spc="-40" dirty="0">
                <a:latin typeface="Century Gothic"/>
                <a:cs typeface="Century Gothic"/>
              </a:rPr>
              <a:t>(</a:t>
            </a:r>
            <a:r>
              <a:rPr sz="1800" spc="-5" dirty="0">
                <a:latin typeface="Century Gothic"/>
                <a:cs typeface="Century Gothic"/>
              </a:rPr>
              <a:t>п</a:t>
            </a:r>
            <a:r>
              <a:rPr sz="1800" spc="20" dirty="0">
                <a:latin typeface="Century Gothic"/>
                <a:cs typeface="Century Gothic"/>
              </a:rPr>
              <a:t>і</a:t>
            </a:r>
            <a:r>
              <a:rPr sz="1800" dirty="0">
                <a:latin typeface="Century Gothic"/>
                <a:cs typeface="Century Gothic"/>
              </a:rPr>
              <a:t>д</a:t>
            </a:r>
            <a:r>
              <a:rPr sz="1800" spc="5" dirty="0">
                <a:latin typeface="Century Gothic"/>
                <a:cs typeface="Century Gothic"/>
              </a:rPr>
              <a:t>п</a:t>
            </a:r>
            <a:r>
              <a:rPr sz="1800" spc="-5" dirty="0">
                <a:latin typeface="Century Gothic"/>
                <a:cs typeface="Century Gothic"/>
              </a:rPr>
              <a:t>и</a:t>
            </a:r>
            <a:r>
              <a:rPr sz="1800" spc="-10" dirty="0">
                <a:latin typeface="Century Gothic"/>
                <a:cs typeface="Century Gothic"/>
              </a:rPr>
              <a:t>с</a:t>
            </a:r>
            <a:r>
              <a:rPr sz="1800" dirty="0">
                <a:latin typeface="Century Gothic"/>
                <a:cs typeface="Century Gothic"/>
              </a:rPr>
              <a:t>)  </a:t>
            </a:r>
            <a:r>
              <a:rPr sz="1800" spc="-40" dirty="0">
                <a:latin typeface="Century Gothic"/>
                <a:cs typeface="Century Gothic"/>
              </a:rPr>
              <a:t>(</a:t>
            </a:r>
            <a:r>
              <a:rPr sz="1800" spc="-5" dirty="0">
                <a:latin typeface="Century Gothic"/>
                <a:cs typeface="Century Gothic"/>
              </a:rPr>
              <a:t>п</a:t>
            </a:r>
            <a:r>
              <a:rPr sz="1800" spc="20" dirty="0">
                <a:latin typeface="Century Gothic"/>
                <a:cs typeface="Century Gothic"/>
              </a:rPr>
              <a:t>і</a:t>
            </a:r>
            <a:r>
              <a:rPr sz="1800" dirty="0">
                <a:latin typeface="Century Gothic"/>
                <a:cs typeface="Century Gothic"/>
              </a:rPr>
              <a:t>д</a:t>
            </a:r>
            <a:r>
              <a:rPr sz="1800" spc="5" dirty="0">
                <a:latin typeface="Century Gothic"/>
                <a:cs typeface="Century Gothic"/>
              </a:rPr>
              <a:t>п</a:t>
            </a:r>
            <a:r>
              <a:rPr sz="1800" spc="-5" dirty="0">
                <a:latin typeface="Century Gothic"/>
                <a:cs typeface="Century Gothic"/>
              </a:rPr>
              <a:t>и</a:t>
            </a:r>
            <a:r>
              <a:rPr sz="1800" spc="-10" dirty="0">
                <a:latin typeface="Century Gothic"/>
                <a:cs typeface="Century Gothic"/>
              </a:rPr>
              <a:t>с</a:t>
            </a:r>
            <a:r>
              <a:rPr sz="1800" dirty="0">
                <a:latin typeface="Century Gothic"/>
                <a:cs typeface="Century Gothic"/>
              </a:rPr>
              <a:t>)</a:t>
            </a:r>
            <a:endParaRPr sz="1800">
              <a:latin typeface="Century Gothic"/>
              <a:cs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614883" y="-104351"/>
            <a:ext cx="7889875" cy="781624"/>
          </a:xfrm>
          <a:prstGeom prst="rect">
            <a:avLst/>
          </a:prstGeom>
        </p:spPr>
        <p:txBody>
          <a:bodyPr vert="horz" wrap="square" lIns="0" tIns="12065" rIns="0" bIns="0" rtlCol="0">
            <a:spAutoFit/>
          </a:bodyPr>
          <a:lstStyle/>
          <a:p>
            <a:pPr marL="12700" algn="just">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dirty="0"/>
          </a:p>
        </p:txBody>
      </p:sp>
      <p:sp>
        <p:nvSpPr>
          <p:cNvPr id="6" name="object 6"/>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23</a:t>
            </a:fld>
            <a:endParaRPr dirty="0"/>
          </a:p>
        </p:txBody>
      </p:sp>
      <p:sp>
        <p:nvSpPr>
          <p:cNvPr id="4" name="object 4"/>
          <p:cNvSpPr txBox="1"/>
          <p:nvPr/>
        </p:nvSpPr>
        <p:spPr>
          <a:xfrm>
            <a:off x="690168" y="620344"/>
            <a:ext cx="7893684" cy="5421630"/>
          </a:xfrm>
          <a:prstGeom prst="rect">
            <a:avLst/>
          </a:prstGeom>
        </p:spPr>
        <p:txBody>
          <a:bodyPr vert="horz" wrap="square" lIns="0" tIns="12700" rIns="0" bIns="0" rtlCol="0">
            <a:spAutoFit/>
          </a:bodyPr>
          <a:lstStyle/>
          <a:p>
            <a:pPr marL="12700" marR="5080">
              <a:lnSpc>
                <a:spcPct val="100000"/>
              </a:lnSpc>
              <a:spcBef>
                <a:spcPts val="100"/>
              </a:spcBef>
              <a:tabLst>
                <a:tab pos="3805554" algn="l"/>
              </a:tabLst>
            </a:pPr>
            <a:r>
              <a:rPr sz="1800" b="1" spc="-5" dirty="0">
                <a:latin typeface="Century Gothic"/>
                <a:cs typeface="Century Gothic"/>
              </a:rPr>
              <a:t>Технологія</a:t>
            </a:r>
            <a:r>
              <a:rPr sz="1800" spc="-5" dirty="0">
                <a:latin typeface="Century Gothic"/>
                <a:cs typeface="Century Gothic"/>
              </a:rPr>
              <a:t>.</a:t>
            </a:r>
            <a:r>
              <a:rPr sz="1800" dirty="0">
                <a:latin typeface="Century Gothic"/>
                <a:cs typeface="Century Gothic"/>
              </a:rPr>
              <a:t> </a:t>
            </a:r>
            <a:r>
              <a:rPr sz="1800" spc="-10" dirty="0">
                <a:latin typeface="Century Gothic"/>
                <a:cs typeface="Century Gothic"/>
              </a:rPr>
              <a:t>Готують</a:t>
            </a:r>
            <a:r>
              <a:rPr sz="1800" spc="25" dirty="0">
                <a:latin typeface="Century Gothic"/>
                <a:cs typeface="Century Gothic"/>
              </a:rPr>
              <a:t> </a:t>
            </a:r>
            <a:r>
              <a:rPr sz="1800" spc="-5" dirty="0">
                <a:latin typeface="Century Gothic"/>
                <a:cs typeface="Century Gothic"/>
              </a:rPr>
              <a:t>основу.</a:t>
            </a:r>
            <a:r>
              <a:rPr sz="1800" spc="-15" dirty="0">
                <a:latin typeface="Century Gothic"/>
                <a:cs typeface="Century Gothic"/>
              </a:rPr>
              <a:t> </a:t>
            </a:r>
            <a:r>
              <a:rPr sz="1800" dirty="0">
                <a:latin typeface="Century Gothic"/>
                <a:cs typeface="Century Gothic"/>
              </a:rPr>
              <a:t>У</a:t>
            </a:r>
            <a:r>
              <a:rPr sz="1800" spc="15" dirty="0">
                <a:latin typeface="Century Gothic"/>
                <a:cs typeface="Century Gothic"/>
              </a:rPr>
              <a:t> </a:t>
            </a:r>
            <a:r>
              <a:rPr sz="1800" spc="-5" dirty="0">
                <a:latin typeface="Century Gothic"/>
                <a:cs typeface="Century Gothic"/>
              </a:rPr>
              <a:t>порцелянову</a:t>
            </a:r>
            <a:r>
              <a:rPr sz="1800" spc="-10" dirty="0">
                <a:latin typeface="Century Gothic"/>
                <a:cs typeface="Century Gothic"/>
              </a:rPr>
              <a:t> </a:t>
            </a:r>
            <a:r>
              <a:rPr sz="1800" spc="-5" dirty="0">
                <a:latin typeface="Century Gothic"/>
                <a:cs typeface="Century Gothic"/>
              </a:rPr>
              <a:t>чашку</a:t>
            </a:r>
            <a:r>
              <a:rPr sz="1800" spc="5" dirty="0">
                <a:latin typeface="Century Gothic"/>
                <a:cs typeface="Century Gothic"/>
              </a:rPr>
              <a:t> </a:t>
            </a:r>
            <a:r>
              <a:rPr sz="1800" spc="-5" dirty="0">
                <a:latin typeface="Century Gothic"/>
                <a:cs typeface="Century Gothic"/>
              </a:rPr>
              <a:t>відважують</a:t>
            </a:r>
            <a:r>
              <a:rPr sz="1800" spc="-15" dirty="0">
                <a:latin typeface="Century Gothic"/>
                <a:cs typeface="Century Gothic"/>
              </a:rPr>
              <a:t> </a:t>
            </a:r>
            <a:r>
              <a:rPr sz="1800" spc="-5" dirty="0">
                <a:latin typeface="Century Gothic"/>
                <a:cs typeface="Century Gothic"/>
              </a:rPr>
              <a:t>на </a:t>
            </a:r>
            <a:r>
              <a:rPr sz="1800" dirty="0">
                <a:latin typeface="Century Gothic"/>
                <a:cs typeface="Century Gothic"/>
              </a:rPr>
              <a:t>ВР-5 </a:t>
            </a:r>
            <a:r>
              <a:rPr sz="1800" spc="-480" dirty="0">
                <a:latin typeface="Century Gothic"/>
                <a:cs typeface="Century Gothic"/>
              </a:rPr>
              <a:t> </a:t>
            </a:r>
            <a:r>
              <a:rPr sz="1800" spc="-10" dirty="0">
                <a:latin typeface="Century Gothic"/>
                <a:cs typeface="Century Gothic"/>
              </a:rPr>
              <a:t>3,63</a:t>
            </a:r>
            <a:r>
              <a:rPr sz="1800" spc="20" dirty="0">
                <a:latin typeface="Century Gothic"/>
                <a:cs typeface="Century Gothic"/>
              </a:rPr>
              <a:t> </a:t>
            </a:r>
            <a:r>
              <a:rPr sz="1800" dirty="0">
                <a:latin typeface="Century Gothic"/>
                <a:cs typeface="Century Gothic"/>
              </a:rPr>
              <a:t>г </a:t>
            </a:r>
            <a:r>
              <a:rPr sz="1800" spc="-10" dirty="0">
                <a:latin typeface="Century Gothic"/>
                <a:cs typeface="Century Gothic"/>
              </a:rPr>
              <a:t>желатину,</a:t>
            </a:r>
            <a:r>
              <a:rPr sz="1800" spc="30" dirty="0">
                <a:latin typeface="Century Gothic"/>
                <a:cs typeface="Century Gothic"/>
              </a:rPr>
              <a:t> </a:t>
            </a:r>
            <a:r>
              <a:rPr sz="1800" spc="-10" dirty="0">
                <a:latin typeface="Century Gothic"/>
                <a:cs typeface="Century Gothic"/>
              </a:rPr>
              <a:t>заливають</a:t>
            </a:r>
            <a:r>
              <a:rPr sz="1800" spc="30" dirty="0">
                <a:latin typeface="Century Gothic"/>
                <a:cs typeface="Century Gothic"/>
              </a:rPr>
              <a:t> </a:t>
            </a:r>
            <a:r>
              <a:rPr sz="1800" spc="-5" dirty="0">
                <a:latin typeface="Century Gothic"/>
                <a:cs typeface="Century Gothic"/>
              </a:rPr>
              <a:t>його</a:t>
            </a:r>
            <a:r>
              <a:rPr sz="1800" dirty="0">
                <a:latin typeface="Century Gothic"/>
                <a:cs typeface="Century Gothic"/>
              </a:rPr>
              <a:t> водою</a:t>
            </a:r>
            <a:r>
              <a:rPr sz="1800" spc="-20" dirty="0">
                <a:latin typeface="Century Gothic"/>
                <a:cs typeface="Century Gothic"/>
              </a:rPr>
              <a:t> </a:t>
            </a:r>
            <a:r>
              <a:rPr sz="1800" spc="-5" dirty="0">
                <a:latin typeface="Century Gothic"/>
                <a:cs typeface="Century Gothic"/>
              </a:rPr>
              <a:t>очищеної</a:t>
            </a:r>
            <a:r>
              <a:rPr sz="1800" spc="10" dirty="0">
                <a:latin typeface="Century Gothic"/>
                <a:cs typeface="Century Gothic"/>
              </a:rPr>
              <a:t> </a:t>
            </a:r>
            <a:r>
              <a:rPr sz="1800" dirty="0">
                <a:latin typeface="Century Gothic"/>
                <a:cs typeface="Century Gothic"/>
              </a:rPr>
              <a:t>і</a:t>
            </a:r>
            <a:r>
              <a:rPr sz="1800" spc="-5" dirty="0">
                <a:latin typeface="Century Gothic"/>
                <a:cs typeface="Century Gothic"/>
              </a:rPr>
              <a:t> залишають</a:t>
            </a:r>
            <a:r>
              <a:rPr sz="1800" spc="25" dirty="0">
                <a:latin typeface="Century Gothic"/>
                <a:cs typeface="Century Gothic"/>
              </a:rPr>
              <a:t> </a:t>
            </a:r>
            <a:r>
              <a:rPr sz="1800" spc="-5" dirty="0">
                <a:latin typeface="Century Gothic"/>
                <a:cs typeface="Century Gothic"/>
              </a:rPr>
              <a:t>на</a:t>
            </a:r>
            <a:r>
              <a:rPr sz="1800" spc="-10" dirty="0">
                <a:latin typeface="Century Gothic"/>
                <a:cs typeface="Century Gothic"/>
              </a:rPr>
              <a:t> </a:t>
            </a:r>
            <a:r>
              <a:rPr sz="1800" dirty="0">
                <a:latin typeface="Century Gothic"/>
                <a:cs typeface="Century Gothic"/>
              </a:rPr>
              <a:t>30- </a:t>
            </a:r>
            <a:r>
              <a:rPr sz="1800" spc="5" dirty="0">
                <a:latin typeface="Century Gothic"/>
                <a:cs typeface="Century Gothic"/>
              </a:rPr>
              <a:t> </a:t>
            </a:r>
            <a:r>
              <a:rPr sz="1800" spc="-5" dirty="0">
                <a:latin typeface="Century Gothic"/>
                <a:cs typeface="Century Gothic"/>
              </a:rPr>
              <a:t>40 </a:t>
            </a:r>
            <a:r>
              <a:rPr sz="1800" dirty="0">
                <a:latin typeface="Century Gothic"/>
                <a:cs typeface="Century Gothic"/>
              </a:rPr>
              <a:t>хв.</a:t>
            </a:r>
            <a:r>
              <a:rPr sz="1800" spc="-5" dirty="0">
                <a:latin typeface="Century Gothic"/>
                <a:cs typeface="Century Gothic"/>
              </a:rPr>
              <a:t> </a:t>
            </a:r>
            <a:r>
              <a:rPr sz="1800" dirty="0">
                <a:latin typeface="Century Gothic"/>
                <a:cs typeface="Century Gothic"/>
              </a:rPr>
              <a:t>Потім </a:t>
            </a:r>
            <a:r>
              <a:rPr sz="1800" spc="-5" dirty="0">
                <a:latin typeface="Century Gothic"/>
                <a:cs typeface="Century Gothic"/>
              </a:rPr>
              <a:t>додають </a:t>
            </a:r>
            <a:r>
              <a:rPr sz="1800" spc="-10" dirty="0">
                <a:latin typeface="Century Gothic"/>
                <a:cs typeface="Century Gothic"/>
              </a:rPr>
              <a:t>18,15</a:t>
            </a:r>
            <a:r>
              <a:rPr sz="1800" spc="35" dirty="0">
                <a:latin typeface="Century Gothic"/>
                <a:cs typeface="Century Gothic"/>
              </a:rPr>
              <a:t> </a:t>
            </a:r>
            <a:r>
              <a:rPr sz="1800" dirty="0">
                <a:latin typeface="Century Gothic"/>
                <a:cs typeface="Century Gothic"/>
              </a:rPr>
              <a:t>г</a:t>
            </a:r>
            <a:r>
              <a:rPr sz="1800" spc="-10" dirty="0">
                <a:latin typeface="Century Gothic"/>
                <a:cs typeface="Century Gothic"/>
              </a:rPr>
              <a:t> </a:t>
            </a:r>
            <a:r>
              <a:rPr sz="1800" spc="-5" dirty="0">
                <a:latin typeface="Century Gothic"/>
                <a:cs typeface="Century Gothic"/>
              </a:rPr>
              <a:t>гліцерину,</a:t>
            </a:r>
            <a:r>
              <a:rPr sz="1800" spc="5" dirty="0">
                <a:latin typeface="Century Gothic"/>
                <a:cs typeface="Century Gothic"/>
              </a:rPr>
              <a:t> </a:t>
            </a:r>
            <a:r>
              <a:rPr sz="1800" spc="-5" dirty="0">
                <a:latin typeface="Century Gothic"/>
                <a:cs typeface="Century Gothic"/>
              </a:rPr>
              <a:t>відваженого</a:t>
            </a:r>
            <a:r>
              <a:rPr sz="1800" spc="-25" dirty="0">
                <a:latin typeface="Century Gothic"/>
                <a:cs typeface="Century Gothic"/>
              </a:rPr>
              <a:t> </a:t>
            </a:r>
            <a:r>
              <a:rPr sz="1800" spc="-5" dirty="0">
                <a:latin typeface="Century Gothic"/>
                <a:cs typeface="Century Gothic"/>
              </a:rPr>
              <a:t>на</a:t>
            </a:r>
            <a:r>
              <a:rPr sz="1800" spc="-10" dirty="0">
                <a:latin typeface="Century Gothic"/>
                <a:cs typeface="Century Gothic"/>
              </a:rPr>
              <a:t> </a:t>
            </a:r>
            <a:r>
              <a:rPr sz="1800" dirty="0">
                <a:latin typeface="Century Gothic"/>
                <a:cs typeface="Century Gothic"/>
              </a:rPr>
              <a:t>технічних </a:t>
            </a:r>
            <a:r>
              <a:rPr sz="1800" spc="5" dirty="0">
                <a:latin typeface="Century Gothic"/>
                <a:cs typeface="Century Gothic"/>
              </a:rPr>
              <a:t> </a:t>
            </a:r>
            <a:r>
              <a:rPr sz="1800" spc="-5" dirty="0">
                <a:latin typeface="Century Gothic"/>
                <a:cs typeface="Century Gothic"/>
              </a:rPr>
              <a:t>вагах, </a:t>
            </a:r>
            <a:r>
              <a:rPr sz="1800" dirty="0">
                <a:latin typeface="Century Gothic"/>
                <a:cs typeface="Century Gothic"/>
              </a:rPr>
              <a:t>і </a:t>
            </a:r>
            <a:r>
              <a:rPr sz="1800" spc="-5" dirty="0">
                <a:latin typeface="Century Gothic"/>
                <a:cs typeface="Century Gothic"/>
              </a:rPr>
              <a:t>нагрівають</a:t>
            </a:r>
            <a:r>
              <a:rPr sz="1800" spc="-10" dirty="0">
                <a:latin typeface="Century Gothic"/>
                <a:cs typeface="Century Gothic"/>
              </a:rPr>
              <a:t> </a:t>
            </a:r>
            <a:r>
              <a:rPr sz="1800" spc="-5" dirty="0">
                <a:latin typeface="Century Gothic"/>
                <a:cs typeface="Century Gothic"/>
              </a:rPr>
              <a:t>на</a:t>
            </a:r>
            <a:r>
              <a:rPr sz="1800" spc="-10" dirty="0">
                <a:latin typeface="Century Gothic"/>
                <a:cs typeface="Century Gothic"/>
              </a:rPr>
              <a:t> </a:t>
            </a:r>
            <a:r>
              <a:rPr sz="1800" dirty="0">
                <a:latin typeface="Century Gothic"/>
                <a:cs typeface="Century Gothic"/>
              </a:rPr>
              <a:t>водяній</a:t>
            </a:r>
            <a:r>
              <a:rPr sz="1800" spc="-20" dirty="0">
                <a:latin typeface="Century Gothic"/>
                <a:cs typeface="Century Gothic"/>
              </a:rPr>
              <a:t> </a:t>
            </a:r>
            <a:r>
              <a:rPr sz="1800" spc="-5" dirty="0">
                <a:latin typeface="Century Gothic"/>
                <a:cs typeface="Century Gothic"/>
              </a:rPr>
              <a:t>бані</a:t>
            </a:r>
            <a:r>
              <a:rPr sz="1800" spc="-10" dirty="0">
                <a:latin typeface="Century Gothic"/>
                <a:cs typeface="Century Gothic"/>
              </a:rPr>
              <a:t> </a:t>
            </a:r>
            <a:r>
              <a:rPr sz="1800" dirty="0">
                <a:latin typeface="Century Gothic"/>
                <a:cs typeface="Century Gothic"/>
              </a:rPr>
              <a:t>до</a:t>
            </a:r>
            <a:r>
              <a:rPr sz="1800" spc="-10" dirty="0">
                <a:latin typeface="Century Gothic"/>
                <a:cs typeface="Century Gothic"/>
              </a:rPr>
              <a:t> </a:t>
            </a:r>
            <a:r>
              <a:rPr sz="1800" spc="-5" dirty="0">
                <a:latin typeface="Century Gothic"/>
                <a:cs typeface="Century Gothic"/>
              </a:rPr>
              <a:t>розчинення</a:t>
            </a:r>
            <a:r>
              <a:rPr sz="1800" spc="10" dirty="0">
                <a:latin typeface="Century Gothic"/>
                <a:cs typeface="Century Gothic"/>
              </a:rPr>
              <a:t> </a:t>
            </a:r>
            <a:r>
              <a:rPr sz="1800" spc="-10" dirty="0">
                <a:latin typeface="Century Gothic"/>
                <a:cs typeface="Century Gothic"/>
              </a:rPr>
              <a:t>желатину.</a:t>
            </a:r>
            <a:r>
              <a:rPr sz="1800" spc="30" dirty="0">
                <a:latin typeface="Century Gothic"/>
                <a:cs typeface="Century Gothic"/>
              </a:rPr>
              <a:t> </a:t>
            </a:r>
            <a:r>
              <a:rPr sz="1800" spc="-5" dirty="0">
                <a:latin typeface="Century Gothic"/>
                <a:cs typeface="Century Gothic"/>
              </a:rPr>
              <a:t>Додають </a:t>
            </a:r>
            <a:r>
              <a:rPr sz="1800" spc="-480" dirty="0">
                <a:latin typeface="Century Gothic"/>
                <a:cs typeface="Century Gothic"/>
              </a:rPr>
              <a:t> </a:t>
            </a:r>
            <a:r>
              <a:rPr sz="1800" spc="-5" dirty="0">
                <a:latin typeface="Century Gothic"/>
                <a:cs typeface="Century Gothic"/>
              </a:rPr>
              <a:t>воду очищену </a:t>
            </a:r>
            <a:r>
              <a:rPr sz="1800" dirty="0">
                <a:latin typeface="Century Gothic"/>
                <a:cs typeface="Century Gothic"/>
              </a:rPr>
              <a:t>до </a:t>
            </a:r>
            <a:r>
              <a:rPr sz="1800" spc="-5" dirty="0">
                <a:latin typeface="Century Gothic"/>
                <a:cs typeface="Century Gothic"/>
              </a:rPr>
              <a:t>потрібної маси. </a:t>
            </a:r>
            <a:r>
              <a:rPr sz="1800" dirty="0">
                <a:latin typeface="Century Gothic"/>
                <a:cs typeface="Century Gothic"/>
              </a:rPr>
              <a:t>У </a:t>
            </a:r>
            <a:r>
              <a:rPr sz="1800" spc="-5" dirty="0">
                <a:latin typeface="Century Gothic"/>
                <a:cs typeface="Century Gothic"/>
              </a:rPr>
              <a:t>порцелянову </a:t>
            </a:r>
            <a:r>
              <a:rPr sz="1800" dirty="0">
                <a:latin typeface="Century Gothic"/>
                <a:cs typeface="Century Gothic"/>
              </a:rPr>
              <a:t>чашку </a:t>
            </a:r>
            <a:r>
              <a:rPr sz="1800" spc="-5" dirty="0">
                <a:latin typeface="Century Gothic"/>
                <a:cs typeface="Century Gothic"/>
              </a:rPr>
              <a:t>поміщають </a:t>
            </a:r>
            <a:r>
              <a:rPr sz="1800" dirty="0">
                <a:latin typeface="Century Gothic"/>
                <a:cs typeface="Century Gothic"/>
              </a:rPr>
              <a:t> </a:t>
            </a:r>
            <a:r>
              <a:rPr sz="1800" spc="-10" dirty="0">
                <a:latin typeface="Century Gothic"/>
                <a:cs typeface="Century Gothic"/>
              </a:rPr>
              <a:t>0,6</a:t>
            </a:r>
            <a:r>
              <a:rPr sz="1800" spc="25" dirty="0">
                <a:latin typeface="Century Gothic"/>
                <a:cs typeface="Century Gothic"/>
              </a:rPr>
              <a:t> </a:t>
            </a:r>
            <a:r>
              <a:rPr sz="1800" dirty="0">
                <a:latin typeface="Century Gothic"/>
                <a:cs typeface="Century Gothic"/>
              </a:rPr>
              <a:t>г</a:t>
            </a:r>
            <a:r>
              <a:rPr sz="1800" spc="5" dirty="0">
                <a:latin typeface="Century Gothic"/>
                <a:cs typeface="Century Gothic"/>
              </a:rPr>
              <a:t> </a:t>
            </a:r>
            <a:r>
              <a:rPr sz="1800" spc="-10" dirty="0">
                <a:latin typeface="Century Gothic"/>
                <a:cs typeface="Century Gothic"/>
              </a:rPr>
              <a:t>протарголу,</a:t>
            </a:r>
            <a:r>
              <a:rPr sz="1800" spc="10" dirty="0">
                <a:latin typeface="Century Gothic"/>
                <a:cs typeface="Century Gothic"/>
              </a:rPr>
              <a:t> </a:t>
            </a:r>
            <a:r>
              <a:rPr sz="1800" spc="-5" dirty="0">
                <a:latin typeface="Century Gothic"/>
                <a:cs typeface="Century Gothic"/>
              </a:rPr>
              <a:t>відваженого</a:t>
            </a:r>
            <a:r>
              <a:rPr sz="1800" spc="-25" dirty="0">
                <a:latin typeface="Century Gothic"/>
                <a:cs typeface="Century Gothic"/>
              </a:rPr>
              <a:t> </a:t>
            </a:r>
            <a:r>
              <a:rPr sz="1800" spc="-5" dirty="0">
                <a:latin typeface="Century Gothic"/>
                <a:cs typeface="Century Gothic"/>
              </a:rPr>
              <a:t>на</a:t>
            </a:r>
            <a:r>
              <a:rPr sz="1800" spc="-15" dirty="0">
                <a:latin typeface="Century Gothic"/>
                <a:cs typeface="Century Gothic"/>
              </a:rPr>
              <a:t> </a:t>
            </a:r>
            <a:r>
              <a:rPr sz="1800" dirty="0">
                <a:latin typeface="Century Gothic"/>
                <a:cs typeface="Century Gothic"/>
              </a:rPr>
              <a:t>ВР-1,</a:t>
            </a:r>
            <a:r>
              <a:rPr sz="1800" spc="10" dirty="0">
                <a:latin typeface="Century Gothic"/>
                <a:cs typeface="Century Gothic"/>
              </a:rPr>
              <a:t> </a:t>
            </a:r>
            <a:r>
              <a:rPr sz="1800" spc="-10" dirty="0">
                <a:latin typeface="Century Gothic"/>
                <a:cs typeface="Century Gothic"/>
              </a:rPr>
              <a:t>розтирають</a:t>
            </a:r>
            <a:r>
              <a:rPr sz="1800" spc="35" dirty="0">
                <a:latin typeface="Century Gothic"/>
                <a:cs typeface="Century Gothic"/>
              </a:rPr>
              <a:t> </a:t>
            </a:r>
            <a:r>
              <a:rPr sz="1800" dirty="0">
                <a:latin typeface="Century Gothic"/>
                <a:cs typeface="Century Gothic"/>
              </a:rPr>
              <a:t>з</a:t>
            </a:r>
            <a:r>
              <a:rPr sz="1800" spc="-5" dirty="0">
                <a:latin typeface="Century Gothic"/>
                <a:cs typeface="Century Gothic"/>
              </a:rPr>
              <a:t> </a:t>
            </a:r>
            <a:r>
              <a:rPr sz="1800" dirty="0">
                <a:latin typeface="Century Gothic"/>
                <a:cs typeface="Century Gothic"/>
              </a:rPr>
              <a:t>6-8</a:t>
            </a:r>
            <a:r>
              <a:rPr sz="1800" spc="5" dirty="0">
                <a:latin typeface="Century Gothic"/>
                <a:cs typeface="Century Gothic"/>
              </a:rPr>
              <a:t> </a:t>
            </a:r>
            <a:r>
              <a:rPr sz="1800" spc="-5" dirty="0">
                <a:latin typeface="Century Gothic"/>
                <a:cs typeface="Century Gothic"/>
              </a:rPr>
              <a:t>краплями </a:t>
            </a:r>
            <a:r>
              <a:rPr sz="1800" dirty="0">
                <a:latin typeface="Century Gothic"/>
                <a:cs typeface="Century Gothic"/>
              </a:rPr>
              <a:t> </a:t>
            </a:r>
            <a:r>
              <a:rPr sz="1800" spc="-5" dirty="0">
                <a:latin typeface="Century Gothic"/>
                <a:cs typeface="Century Gothic"/>
              </a:rPr>
              <a:t>гліцерину </a:t>
            </a:r>
            <a:r>
              <a:rPr sz="1800" dirty="0">
                <a:latin typeface="Century Gothic"/>
                <a:cs typeface="Century Gothic"/>
              </a:rPr>
              <a:t>і</a:t>
            </a:r>
            <a:r>
              <a:rPr sz="1800" spc="10" dirty="0">
                <a:latin typeface="Century Gothic"/>
                <a:cs typeface="Century Gothic"/>
              </a:rPr>
              <a:t> </a:t>
            </a:r>
            <a:r>
              <a:rPr sz="1800" spc="-5" dirty="0">
                <a:latin typeface="Century Gothic"/>
                <a:cs typeface="Century Gothic"/>
              </a:rPr>
              <a:t>розчиняють</a:t>
            </a:r>
            <a:r>
              <a:rPr sz="1800" spc="5" dirty="0">
                <a:latin typeface="Century Gothic"/>
                <a:cs typeface="Century Gothic"/>
              </a:rPr>
              <a:t> </a:t>
            </a:r>
            <a:r>
              <a:rPr sz="1800" dirty="0">
                <a:latin typeface="Century Gothic"/>
                <a:cs typeface="Century Gothic"/>
              </a:rPr>
              <a:t>у 4-6 </a:t>
            </a:r>
            <a:r>
              <a:rPr sz="1800" spc="-5" dirty="0">
                <a:latin typeface="Century Gothic"/>
                <a:cs typeface="Century Gothic"/>
              </a:rPr>
              <a:t>краплях</a:t>
            </a:r>
            <a:r>
              <a:rPr sz="1800" spc="-10" dirty="0">
                <a:latin typeface="Century Gothic"/>
                <a:cs typeface="Century Gothic"/>
              </a:rPr>
              <a:t> </a:t>
            </a:r>
            <a:r>
              <a:rPr sz="1800" spc="-5" dirty="0">
                <a:latin typeface="Century Gothic"/>
                <a:cs typeface="Century Gothic"/>
              </a:rPr>
              <a:t>води.</a:t>
            </a:r>
            <a:r>
              <a:rPr sz="1800" spc="10" dirty="0">
                <a:latin typeface="Century Gothic"/>
                <a:cs typeface="Century Gothic"/>
              </a:rPr>
              <a:t> </a:t>
            </a:r>
            <a:r>
              <a:rPr sz="1800" spc="-10" dirty="0">
                <a:latin typeface="Century Gothic"/>
                <a:cs typeface="Century Gothic"/>
              </a:rPr>
              <a:t>Приготовлений</a:t>
            </a:r>
            <a:r>
              <a:rPr sz="1800" spc="25" dirty="0">
                <a:latin typeface="Century Gothic"/>
                <a:cs typeface="Century Gothic"/>
              </a:rPr>
              <a:t> </a:t>
            </a:r>
            <a:r>
              <a:rPr sz="1800" spc="-5" dirty="0">
                <a:latin typeface="Century Gothic"/>
                <a:cs typeface="Century Gothic"/>
              </a:rPr>
              <a:t>розчин </a:t>
            </a:r>
            <a:r>
              <a:rPr sz="1800" dirty="0">
                <a:latin typeface="Century Gothic"/>
                <a:cs typeface="Century Gothic"/>
              </a:rPr>
              <a:t> </a:t>
            </a:r>
            <a:r>
              <a:rPr sz="1800" spc="-5" dirty="0">
                <a:latin typeface="Century Gothic"/>
                <a:cs typeface="Century Gothic"/>
              </a:rPr>
              <a:t>додають, помішуючи, </a:t>
            </a:r>
            <a:r>
              <a:rPr sz="1800" dirty="0">
                <a:latin typeface="Century Gothic"/>
                <a:cs typeface="Century Gothic"/>
              </a:rPr>
              <a:t>до </a:t>
            </a:r>
            <a:r>
              <a:rPr sz="1800" spc="-5" dirty="0">
                <a:latin typeface="Century Gothic"/>
                <a:cs typeface="Century Gothic"/>
              </a:rPr>
              <a:t>желатино-гліцеринової </a:t>
            </a:r>
            <a:r>
              <a:rPr sz="1800" dirty="0">
                <a:latin typeface="Century Gothic"/>
                <a:cs typeface="Century Gothic"/>
              </a:rPr>
              <a:t>основі і суміш </a:t>
            </a:r>
            <a:r>
              <a:rPr sz="1800" spc="5" dirty="0">
                <a:latin typeface="Century Gothic"/>
                <a:cs typeface="Century Gothic"/>
              </a:rPr>
              <a:t> </a:t>
            </a:r>
            <a:r>
              <a:rPr sz="1800" spc="-10" dirty="0">
                <a:latin typeface="Century Gothic"/>
                <a:cs typeface="Century Gothic"/>
              </a:rPr>
              <a:t>розливають</a:t>
            </a:r>
            <a:r>
              <a:rPr sz="1800" spc="15" dirty="0">
                <a:latin typeface="Century Gothic"/>
                <a:cs typeface="Century Gothic"/>
              </a:rPr>
              <a:t> </a:t>
            </a:r>
            <a:r>
              <a:rPr sz="1800" dirty="0">
                <a:latin typeface="Century Gothic"/>
                <a:cs typeface="Century Gothic"/>
              </a:rPr>
              <a:t>в </a:t>
            </a:r>
            <a:r>
              <a:rPr sz="1800" spc="-5" dirty="0">
                <a:latin typeface="Century Gothic"/>
                <a:cs typeface="Century Gothic"/>
              </a:rPr>
              <a:t>попередньо змащені</a:t>
            </a:r>
            <a:r>
              <a:rPr sz="1800" spc="25" dirty="0">
                <a:latin typeface="Century Gothic"/>
                <a:cs typeface="Century Gothic"/>
              </a:rPr>
              <a:t> </a:t>
            </a:r>
            <a:r>
              <a:rPr sz="1800" spc="-5" dirty="0">
                <a:latin typeface="Century Gothic"/>
                <a:cs typeface="Century Gothic"/>
              </a:rPr>
              <a:t>вазеліновим</a:t>
            </a:r>
            <a:r>
              <a:rPr sz="1800" dirty="0">
                <a:latin typeface="Century Gothic"/>
                <a:cs typeface="Century Gothic"/>
              </a:rPr>
              <a:t> </a:t>
            </a:r>
            <a:r>
              <a:rPr sz="1800" spc="-5" dirty="0">
                <a:latin typeface="Century Gothic"/>
                <a:cs typeface="Century Gothic"/>
              </a:rPr>
              <a:t>маслом</a:t>
            </a:r>
            <a:r>
              <a:rPr sz="1800" spc="15" dirty="0">
                <a:latin typeface="Century Gothic"/>
                <a:cs typeface="Century Gothic"/>
              </a:rPr>
              <a:t> </a:t>
            </a:r>
            <a:r>
              <a:rPr sz="1800" spc="-5" dirty="0">
                <a:latin typeface="Century Gothic"/>
                <a:cs typeface="Century Gothic"/>
              </a:rPr>
              <a:t>чарунки </a:t>
            </a:r>
            <a:r>
              <a:rPr sz="1800" dirty="0">
                <a:latin typeface="Century Gothic"/>
                <a:cs typeface="Century Gothic"/>
              </a:rPr>
              <a:t> </a:t>
            </a:r>
            <a:r>
              <a:rPr sz="1800" spc="-5" dirty="0">
                <a:latin typeface="Century Gothic"/>
                <a:cs typeface="Century Gothic"/>
              </a:rPr>
              <a:t>супозиторної</a:t>
            </a:r>
            <a:r>
              <a:rPr sz="1800" dirty="0">
                <a:latin typeface="Century Gothic"/>
                <a:cs typeface="Century Gothic"/>
              </a:rPr>
              <a:t> </a:t>
            </a:r>
            <a:r>
              <a:rPr sz="1800" spc="-5" dirty="0">
                <a:latin typeface="Century Gothic"/>
                <a:cs typeface="Century Gothic"/>
              </a:rPr>
              <a:t>форми,</a:t>
            </a:r>
            <a:r>
              <a:rPr sz="1800" spc="5" dirty="0">
                <a:latin typeface="Century Gothic"/>
                <a:cs typeface="Century Gothic"/>
              </a:rPr>
              <a:t> </a:t>
            </a:r>
            <a:r>
              <a:rPr sz="1800" spc="-5" dirty="0">
                <a:latin typeface="Century Gothic"/>
                <a:cs typeface="Century Gothic"/>
              </a:rPr>
              <a:t>охолоджують</a:t>
            </a:r>
            <a:r>
              <a:rPr sz="1800" spc="10" dirty="0">
                <a:latin typeface="Century Gothic"/>
                <a:cs typeface="Century Gothic"/>
              </a:rPr>
              <a:t> </a:t>
            </a:r>
            <a:r>
              <a:rPr sz="1800" spc="-5" dirty="0">
                <a:latin typeface="Century Gothic"/>
                <a:cs typeface="Century Gothic"/>
              </a:rPr>
              <a:t>15</a:t>
            </a:r>
            <a:r>
              <a:rPr sz="1800" dirty="0">
                <a:latin typeface="Century Gothic"/>
                <a:cs typeface="Century Gothic"/>
              </a:rPr>
              <a:t> хв.</a:t>
            </a:r>
            <a:r>
              <a:rPr sz="1800" spc="-10" dirty="0">
                <a:latin typeface="Century Gothic"/>
                <a:cs typeface="Century Gothic"/>
              </a:rPr>
              <a:t> </a:t>
            </a:r>
            <a:r>
              <a:rPr sz="1800" dirty="0">
                <a:latin typeface="Century Gothic"/>
                <a:cs typeface="Century Gothic"/>
              </a:rPr>
              <a:t>у</a:t>
            </a:r>
            <a:r>
              <a:rPr sz="1800" spc="-10" dirty="0">
                <a:latin typeface="Century Gothic"/>
                <a:cs typeface="Century Gothic"/>
              </a:rPr>
              <a:t> </a:t>
            </a:r>
            <a:r>
              <a:rPr sz="1800" spc="-5" dirty="0">
                <a:latin typeface="Century Gothic"/>
                <a:cs typeface="Century Gothic"/>
              </a:rPr>
              <a:t>холодильнику.</a:t>
            </a:r>
            <a:r>
              <a:rPr sz="1800" spc="5" dirty="0">
                <a:latin typeface="Century Gothic"/>
                <a:cs typeface="Century Gothic"/>
              </a:rPr>
              <a:t> </a:t>
            </a:r>
            <a:r>
              <a:rPr sz="1800" spc="-5" dirty="0">
                <a:latin typeface="Century Gothic"/>
                <a:cs typeface="Century Gothic"/>
              </a:rPr>
              <a:t>Кульки </a:t>
            </a:r>
            <a:r>
              <a:rPr sz="1800" dirty="0">
                <a:latin typeface="Century Gothic"/>
                <a:cs typeface="Century Gothic"/>
              </a:rPr>
              <a:t> </a:t>
            </a:r>
            <a:r>
              <a:rPr sz="1800" spc="-10" dirty="0">
                <a:latin typeface="Century Gothic"/>
                <a:cs typeface="Century Gothic"/>
              </a:rPr>
              <a:t>виймають</a:t>
            </a:r>
            <a:r>
              <a:rPr sz="1800" spc="10" dirty="0">
                <a:latin typeface="Century Gothic"/>
                <a:cs typeface="Century Gothic"/>
              </a:rPr>
              <a:t> </a:t>
            </a:r>
            <a:r>
              <a:rPr sz="1800" dirty="0">
                <a:latin typeface="Century Gothic"/>
                <a:cs typeface="Century Gothic"/>
              </a:rPr>
              <a:t>з</a:t>
            </a:r>
            <a:r>
              <a:rPr sz="1800" spc="10" dirty="0">
                <a:latin typeface="Century Gothic"/>
                <a:cs typeface="Century Gothic"/>
              </a:rPr>
              <a:t> </a:t>
            </a:r>
            <a:r>
              <a:rPr sz="1800" spc="-5" dirty="0">
                <a:latin typeface="Century Gothic"/>
                <a:cs typeface="Century Gothic"/>
              </a:rPr>
              <a:t>форми</a:t>
            </a:r>
            <a:r>
              <a:rPr sz="1800" spc="5" dirty="0">
                <a:latin typeface="Century Gothic"/>
                <a:cs typeface="Century Gothic"/>
              </a:rPr>
              <a:t> </a:t>
            </a:r>
            <a:r>
              <a:rPr sz="1800" dirty="0">
                <a:latin typeface="Century Gothic"/>
                <a:cs typeface="Century Gothic"/>
              </a:rPr>
              <a:t>і </a:t>
            </a:r>
            <a:r>
              <a:rPr sz="1800" spc="-10" dirty="0">
                <a:latin typeface="Century Gothic"/>
                <a:cs typeface="Century Gothic"/>
              </a:rPr>
              <a:t>загортають</a:t>
            </a:r>
            <a:r>
              <a:rPr sz="1800" spc="15" dirty="0">
                <a:latin typeface="Century Gothic"/>
                <a:cs typeface="Century Gothic"/>
              </a:rPr>
              <a:t> </a:t>
            </a:r>
            <a:r>
              <a:rPr sz="1800" dirty="0">
                <a:latin typeface="Century Gothic"/>
                <a:cs typeface="Century Gothic"/>
              </a:rPr>
              <a:t>у</a:t>
            </a:r>
            <a:r>
              <a:rPr sz="1800" spc="-15" dirty="0">
                <a:latin typeface="Century Gothic"/>
                <a:cs typeface="Century Gothic"/>
              </a:rPr>
              <a:t> </a:t>
            </a:r>
            <a:r>
              <a:rPr sz="1800" spc="-5" dirty="0">
                <a:latin typeface="Century Gothic"/>
                <a:cs typeface="Century Gothic"/>
              </a:rPr>
              <a:t>парафіновані</a:t>
            </a:r>
            <a:r>
              <a:rPr sz="1800" spc="-20" dirty="0">
                <a:latin typeface="Century Gothic"/>
                <a:cs typeface="Century Gothic"/>
              </a:rPr>
              <a:t> </a:t>
            </a:r>
            <a:r>
              <a:rPr sz="1800" spc="-5" dirty="0">
                <a:latin typeface="Century Gothic"/>
                <a:cs typeface="Century Gothic"/>
              </a:rPr>
              <a:t>капсули, </a:t>
            </a:r>
            <a:r>
              <a:rPr sz="1800" dirty="0">
                <a:latin typeface="Century Gothic"/>
                <a:cs typeface="Century Gothic"/>
              </a:rPr>
              <a:t> </a:t>
            </a:r>
            <a:r>
              <a:rPr sz="1800" spc="-10" dirty="0">
                <a:latin typeface="Century Gothic"/>
                <a:cs typeface="Century Gothic"/>
              </a:rPr>
              <a:t>упаковують</a:t>
            </a:r>
            <a:r>
              <a:rPr sz="1800" spc="15" dirty="0">
                <a:latin typeface="Century Gothic"/>
                <a:cs typeface="Century Gothic"/>
              </a:rPr>
              <a:t> </a:t>
            </a:r>
            <a:r>
              <a:rPr sz="1800" dirty="0">
                <a:latin typeface="Century Gothic"/>
                <a:cs typeface="Century Gothic"/>
              </a:rPr>
              <a:t>в </a:t>
            </a:r>
            <a:r>
              <a:rPr sz="1800" spc="-5" dirty="0">
                <a:latin typeface="Century Gothic"/>
                <a:cs typeface="Century Gothic"/>
              </a:rPr>
              <a:t>картонну</a:t>
            </a:r>
            <a:r>
              <a:rPr sz="1800" spc="5" dirty="0">
                <a:latin typeface="Century Gothic"/>
                <a:cs typeface="Century Gothic"/>
              </a:rPr>
              <a:t> </a:t>
            </a:r>
            <a:r>
              <a:rPr sz="1800" spc="-5" dirty="0">
                <a:latin typeface="Century Gothic"/>
                <a:cs typeface="Century Gothic"/>
              </a:rPr>
              <a:t>коробку.	Наклеюють</a:t>
            </a:r>
            <a:r>
              <a:rPr sz="1800" spc="10" dirty="0">
                <a:latin typeface="Century Gothic"/>
                <a:cs typeface="Century Gothic"/>
              </a:rPr>
              <a:t> </a:t>
            </a:r>
            <a:r>
              <a:rPr sz="1800" spc="-5" dirty="0">
                <a:latin typeface="Century Gothic"/>
                <a:cs typeface="Century Gothic"/>
              </a:rPr>
              <a:t>номер</a:t>
            </a:r>
            <a:r>
              <a:rPr sz="1800" spc="-15" dirty="0">
                <a:latin typeface="Century Gothic"/>
                <a:cs typeface="Century Gothic"/>
              </a:rPr>
              <a:t> </a:t>
            </a:r>
            <a:r>
              <a:rPr sz="1800" spc="-10" dirty="0">
                <a:latin typeface="Century Gothic"/>
                <a:cs typeface="Century Gothic"/>
              </a:rPr>
              <a:t>рецепту, </a:t>
            </a:r>
            <a:r>
              <a:rPr sz="1800" spc="-5" dirty="0">
                <a:latin typeface="Century Gothic"/>
                <a:cs typeface="Century Gothic"/>
              </a:rPr>
              <a:t> </a:t>
            </a:r>
            <a:r>
              <a:rPr sz="1800" spc="-10" dirty="0">
                <a:latin typeface="Century Gothic"/>
                <a:cs typeface="Century Gothic"/>
              </a:rPr>
              <a:t>заповнюють </a:t>
            </a:r>
            <a:r>
              <a:rPr sz="1800" spc="-5" dirty="0">
                <a:latin typeface="Century Gothic"/>
                <a:cs typeface="Century Gothic"/>
              </a:rPr>
              <a:t>лицевий </a:t>
            </a:r>
            <a:r>
              <a:rPr sz="1800" spc="5" dirty="0">
                <a:latin typeface="Century Gothic"/>
                <a:cs typeface="Century Gothic"/>
              </a:rPr>
              <a:t>бік </a:t>
            </a:r>
            <a:r>
              <a:rPr sz="1800" spc="-5" dirty="0">
                <a:latin typeface="Century Gothic"/>
                <a:cs typeface="Century Gothic"/>
              </a:rPr>
              <a:t>паспорта письмового контролю </a:t>
            </a:r>
            <a:r>
              <a:rPr sz="1800" dirty="0">
                <a:latin typeface="Century Gothic"/>
                <a:cs typeface="Century Gothic"/>
              </a:rPr>
              <a:t>і </a:t>
            </a:r>
            <a:r>
              <a:rPr sz="1800" spc="5" dirty="0">
                <a:latin typeface="Century Gothic"/>
                <a:cs typeface="Century Gothic"/>
              </a:rPr>
              <a:t> </a:t>
            </a:r>
            <a:r>
              <a:rPr sz="1800" spc="-5" dirty="0">
                <a:latin typeface="Century Gothic"/>
                <a:cs typeface="Century Gothic"/>
              </a:rPr>
              <a:t>оформляють</a:t>
            </a:r>
            <a:r>
              <a:rPr sz="1800" spc="10" dirty="0">
                <a:latin typeface="Century Gothic"/>
                <a:cs typeface="Century Gothic"/>
              </a:rPr>
              <a:t> </a:t>
            </a:r>
            <a:r>
              <a:rPr sz="1800" dirty="0">
                <a:latin typeface="Century Gothic"/>
                <a:cs typeface="Century Gothic"/>
              </a:rPr>
              <a:t>до</a:t>
            </a:r>
            <a:r>
              <a:rPr sz="1800" spc="-10" dirty="0">
                <a:latin typeface="Century Gothic"/>
                <a:cs typeface="Century Gothic"/>
              </a:rPr>
              <a:t> </a:t>
            </a:r>
            <a:r>
              <a:rPr sz="1800" dirty="0">
                <a:latin typeface="Century Gothic"/>
                <a:cs typeface="Century Gothic"/>
              </a:rPr>
              <a:t>відпуску.</a:t>
            </a:r>
            <a:endParaRPr sz="1800">
              <a:latin typeface="Century Gothic"/>
              <a:cs typeface="Century Gothic"/>
            </a:endParaRPr>
          </a:p>
          <a:p>
            <a:pPr marL="166370">
              <a:lnSpc>
                <a:spcPct val="100000"/>
              </a:lnSpc>
              <a:spcBef>
                <a:spcPts val="1445"/>
              </a:spcBef>
            </a:pPr>
            <a:r>
              <a:rPr sz="1800" b="1" spc="-5" dirty="0">
                <a:latin typeface="Century Gothic"/>
                <a:cs typeface="Century Gothic"/>
              </a:rPr>
              <a:t>Оформлення</a:t>
            </a:r>
            <a:r>
              <a:rPr sz="1800" b="1" spc="-35" dirty="0">
                <a:latin typeface="Century Gothic"/>
                <a:cs typeface="Century Gothic"/>
              </a:rPr>
              <a:t> </a:t>
            </a:r>
            <a:r>
              <a:rPr sz="1800" b="1" dirty="0">
                <a:latin typeface="Century Gothic"/>
                <a:cs typeface="Century Gothic"/>
              </a:rPr>
              <a:t>до</a:t>
            </a:r>
            <a:r>
              <a:rPr sz="1800" b="1" spc="-25" dirty="0">
                <a:latin typeface="Century Gothic"/>
                <a:cs typeface="Century Gothic"/>
              </a:rPr>
              <a:t> </a:t>
            </a:r>
            <a:r>
              <a:rPr sz="1800" b="1" spc="-5" dirty="0">
                <a:latin typeface="Century Gothic"/>
                <a:cs typeface="Century Gothic"/>
              </a:rPr>
              <a:t>відпуску</a:t>
            </a:r>
            <a:r>
              <a:rPr sz="1800" spc="-5" dirty="0">
                <a:latin typeface="Century Gothic"/>
                <a:cs typeface="Century Gothic"/>
              </a:rPr>
              <a:t>.</a:t>
            </a:r>
            <a:endParaRPr sz="1800">
              <a:latin typeface="Century Gothic"/>
              <a:cs typeface="Century Gothic"/>
            </a:endParaRPr>
          </a:p>
          <a:p>
            <a:pPr marL="166370">
              <a:lnSpc>
                <a:spcPct val="100000"/>
              </a:lnSpc>
            </a:pPr>
            <a:r>
              <a:rPr sz="1800" spc="-10" dirty="0">
                <a:latin typeface="Century Gothic"/>
                <a:cs typeface="Century Gothic"/>
              </a:rPr>
              <a:t>Етикетка</a:t>
            </a:r>
            <a:r>
              <a:rPr sz="1800" spc="15" dirty="0">
                <a:latin typeface="Century Gothic"/>
                <a:cs typeface="Century Gothic"/>
              </a:rPr>
              <a:t> </a:t>
            </a:r>
            <a:r>
              <a:rPr sz="1800" spc="-5" dirty="0">
                <a:latin typeface="Century Gothic"/>
                <a:cs typeface="Century Gothic"/>
              </a:rPr>
              <a:t>«Зовнішнє»,</a:t>
            </a:r>
            <a:r>
              <a:rPr sz="1800" spc="-20" dirty="0">
                <a:latin typeface="Century Gothic"/>
                <a:cs typeface="Century Gothic"/>
              </a:rPr>
              <a:t> </a:t>
            </a:r>
            <a:r>
              <a:rPr sz="1800" spc="-5" dirty="0">
                <a:latin typeface="Century Gothic"/>
                <a:cs typeface="Century Gothic"/>
              </a:rPr>
              <a:t>додаткові</a:t>
            </a:r>
            <a:r>
              <a:rPr sz="1800" spc="-10" dirty="0">
                <a:latin typeface="Century Gothic"/>
                <a:cs typeface="Century Gothic"/>
              </a:rPr>
              <a:t> </a:t>
            </a:r>
            <a:r>
              <a:rPr sz="1800" spc="-5" dirty="0">
                <a:latin typeface="Century Gothic"/>
                <a:cs typeface="Century Gothic"/>
              </a:rPr>
              <a:t>попереджувальні</a:t>
            </a:r>
            <a:r>
              <a:rPr sz="1800" spc="10" dirty="0">
                <a:latin typeface="Century Gothic"/>
                <a:cs typeface="Century Gothic"/>
              </a:rPr>
              <a:t> </a:t>
            </a:r>
            <a:r>
              <a:rPr sz="1800" spc="-5" dirty="0">
                <a:latin typeface="Century Gothic"/>
                <a:cs typeface="Century Gothic"/>
              </a:rPr>
              <a:t>написи</a:t>
            </a:r>
            <a:endParaRPr sz="1800">
              <a:latin typeface="Century Gothic"/>
              <a:cs typeface="Century Gothic"/>
            </a:endParaRPr>
          </a:p>
          <a:p>
            <a:pPr marL="166370" marR="404495">
              <a:lnSpc>
                <a:spcPct val="100000"/>
              </a:lnSpc>
            </a:pPr>
            <a:r>
              <a:rPr sz="1800" spc="-5" dirty="0">
                <a:latin typeface="Century Gothic"/>
                <a:cs typeface="Century Gothic"/>
              </a:rPr>
              <a:t>«Зберігати</a:t>
            </a:r>
            <a:r>
              <a:rPr sz="1800" spc="5" dirty="0">
                <a:latin typeface="Century Gothic"/>
                <a:cs typeface="Century Gothic"/>
              </a:rPr>
              <a:t> </a:t>
            </a:r>
            <a:r>
              <a:rPr sz="1800" dirty="0">
                <a:latin typeface="Century Gothic"/>
                <a:cs typeface="Century Gothic"/>
              </a:rPr>
              <a:t>в </a:t>
            </a:r>
            <a:r>
              <a:rPr sz="1800" spc="-5" dirty="0">
                <a:latin typeface="Century Gothic"/>
                <a:cs typeface="Century Gothic"/>
              </a:rPr>
              <a:t>прохолодному</a:t>
            </a:r>
            <a:r>
              <a:rPr sz="1800" spc="-15" dirty="0">
                <a:latin typeface="Century Gothic"/>
                <a:cs typeface="Century Gothic"/>
              </a:rPr>
              <a:t> </a:t>
            </a:r>
            <a:r>
              <a:rPr sz="1800" dirty="0">
                <a:latin typeface="Century Gothic"/>
                <a:cs typeface="Century Gothic"/>
              </a:rPr>
              <a:t>місці»,</a:t>
            </a:r>
            <a:r>
              <a:rPr sz="1800" spc="-25" dirty="0">
                <a:latin typeface="Century Gothic"/>
                <a:cs typeface="Century Gothic"/>
              </a:rPr>
              <a:t> </a:t>
            </a:r>
            <a:r>
              <a:rPr sz="1800" spc="-5" dirty="0">
                <a:latin typeface="Century Gothic"/>
                <a:cs typeface="Century Gothic"/>
              </a:rPr>
              <a:t>«Зберігати</a:t>
            </a:r>
            <a:r>
              <a:rPr sz="1800" spc="5" dirty="0">
                <a:latin typeface="Century Gothic"/>
                <a:cs typeface="Century Gothic"/>
              </a:rPr>
              <a:t> </a:t>
            </a:r>
            <a:r>
              <a:rPr sz="1800" dirty="0">
                <a:latin typeface="Century Gothic"/>
                <a:cs typeface="Century Gothic"/>
              </a:rPr>
              <a:t>в </a:t>
            </a:r>
            <a:r>
              <a:rPr sz="1800" spc="-5" dirty="0">
                <a:latin typeface="Century Gothic"/>
                <a:cs typeface="Century Gothic"/>
              </a:rPr>
              <a:t>захищеному</a:t>
            </a:r>
            <a:r>
              <a:rPr sz="1800" spc="10" dirty="0">
                <a:latin typeface="Century Gothic"/>
                <a:cs typeface="Century Gothic"/>
              </a:rPr>
              <a:t> </a:t>
            </a:r>
            <a:r>
              <a:rPr sz="1800" spc="5" dirty="0">
                <a:latin typeface="Century Gothic"/>
                <a:cs typeface="Century Gothic"/>
              </a:rPr>
              <a:t>від </a:t>
            </a:r>
            <a:r>
              <a:rPr sz="1800" spc="-480" dirty="0">
                <a:latin typeface="Century Gothic"/>
                <a:cs typeface="Century Gothic"/>
              </a:rPr>
              <a:t> </a:t>
            </a:r>
            <a:r>
              <a:rPr sz="1800" dirty="0">
                <a:latin typeface="Century Gothic"/>
                <a:cs typeface="Century Gothic"/>
              </a:rPr>
              <a:t>світла</a:t>
            </a:r>
            <a:r>
              <a:rPr sz="1800" spc="-30" dirty="0">
                <a:latin typeface="Century Gothic"/>
                <a:cs typeface="Century Gothic"/>
              </a:rPr>
              <a:t> </a:t>
            </a:r>
            <a:r>
              <a:rPr sz="1800" dirty="0">
                <a:latin typeface="Century Gothic"/>
                <a:cs typeface="Century Gothic"/>
              </a:rPr>
              <a:t>місці»,</a:t>
            </a:r>
            <a:r>
              <a:rPr sz="1800" spc="-25" dirty="0">
                <a:latin typeface="Century Gothic"/>
                <a:cs typeface="Century Gothic"/>
              </a:rPr>
              <a:t> </a:t>
            </a:r>
            <a:r>
              <a:rPr sz="1800" spc="-5" dirty="0">
                <a:latin typeface="Century Gothic"/>
                <a:cs typeface="Century Gothic"/>
              </a:rPr>
              <a:t>«Берегти</a:t>
            </a:r>
            <a:r>
              <a:rPr sz="1800" spc="20" dirty="0">
                <a:latin typeface="Century Gothic"/>
                <a:cs typeface="Century Gothic"/>
              </a:rPr>
              <a:t> </a:t>
            </a:r>
            <a:r>
              <a:rPr sz="1800" spc="5" dirty="0">
                <a:latin typeface="Century Gothic"/>
                <a:cs typeface="Century Gothic"/>
              </a:rPr>
              <a:t>від</a:t>
            </a:r>
            <a:r>
              <a:rPr sz="1800" spc="-20" dirty="0">
                <a:latin typeface="Century Gothic"/>
                <a:cs typeface="Century Gothic"/>
              </a:rPr>
              <a:t> </a:t>
            </a:r>
            <a:r>
              <a:rPr sz="1800" spc="-5" dirty="0">
                <a:latin typeface="Century Gothic"/>
                <a:cs typeface="Century Gothic"/>
              </a:rPr>
              <a:t>дітей».</a:t>
            </a:r>
            <a:endParaRPr sz="1800">
              <a:latin typeface="Century Gothic"/>
              <a:cs typeface="Century Gothic"/>
            </a:endParaRPr>
          </a:p>
          <a:p>
            <a:pPr marL="166370">
              <a:lnSpc>
                <a:spcPct val="100000"/>
              </a:lnSpc>
            </a:pPr>
            <a:r>
              <a:rPr sz="1800" b="1" spc="-5" dirty="0">
                <a:latin typeface="Century Gothic"/>
                <a:cs typeface="Century Gothic"/>
              </a:rPr>
              <a:t>Термін</a:t>
            </a:r>
            <a:r>
              <a:rPr sz="1800" b="1" spc="-10" dirty="0">
                <a:latin typeface="Century Gothic"/>
                <a:cs typeface="Century Gothic"/>
              </a:rPr>
              <a:t> </a:t>
            </a:r>
            <a:r>
              <a:rPr sz="1800" b="1" spc="-5" dirty="0">
                <a:latin typeface="Century Gothic"/>
                <a:cs typeface="Century Gothic"/>
              </a:rPr>
              <a:t>зберігання</a:t>
            </a:r>
            <a:r>
              <a:rPr sz="1800" b="1" i="1" spc="-5" dirty="0">
                <a:latin typeface="Century Gothic"/>
                <a:cs typeface="Century Gothic"/>
              </a:rPr>
              <a:t>.</a:t>
            </a:r>
            <a:r>
              <a:rPr sz="1800" b="1" i="1" spc="-25" dirty="0">
                <a:latin typeface="Century Gothic"/>
                <a:cs typeface="Century Gothic"/>
              </a:rPr>
              <a:t> </a:t>
            </a:r>
            <a:r>
              <a:rPr sz="1800" spc="-5" dirty="0">
                <a:latin typeface="Century Gothic"/>
                <a:cs typeface="Century Gothic"/>
              </a:rPr>
              <a:t>10</a:t>
            </a:r>
            <a:r>
              <a:rPr sz="1800" spc="-10" dirty="0">
                <a:latin typeface="Century Gothic"/>
                <a:cs typeface="Century Gothic"/>
              </a:rPr>
              <a:t> </a:t>
            </a:r>
            <a:r>
              <a:rPr sz="1800" dirty="0">
                <a:latin typeface="Century Gothic"/>
                <a:cs typeface="Century Gothic"/>
              </a:rPr>
              <a:t>діб.</a:t>
            </a:r>
            <a:endParaRPr sz="1800">
              <a:latin typeface="Century Gothic"/>
              <a:cs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614883" y="83261"/>
            <a:ext cx="7889875" cy="406400"/>
          </a:xfrm>
          <a:prstGeom prst="rect">
            <a:avLst/>
          </a:prstGeom>
        </p:spPr>
        <p:txBody>
          <a:bodyPr vert="horz" wrap="square" lIns="0" tIns="12065" rIns="0" bIns="0" rtlCol="0">
            <a:spAutoFit/>
          </a:bodyPr>
          <a:lstStyle/>
          <a:p>
            <a:pPr marL="12700">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a:p>
        </p:txBody>
      </p:sp>
      <p:sp>
        <p:nvSpPr>
          <p:cNvPr id="8" name="object 8"/>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24</a:t>
            </a:fld>
            <a:endParaRPr dirty="0"/>
          </a:p>
        </p:txBody>
      </p:sp>
      <p:graphicFrame>
        <p:nvGraphicFramePr>
          <p:cNvPr id="4" name="object 4"/>
          <p:cNvGraphicFramePr>
            <a:graphicFrameLocks noGrp="1"/>
          </p:cNvGraphicFramePr>
          <p:nvPr>
            <p:extLst>
              <p:ext uri="{D42A27DB-BD31-4B8C-83A1-F6EECF244321}">
                <p14:modId xmlns:p14="http://schemas.microsoft.com/office/powerpoint/2010/main" val="3383620855"/>
              </p:ext>
            </p:extLst>
          </p:nvPr>
        </p:nvGraphicFramePr>
        <p:xfrm>
          <a:off x="1751274" y="1196975"/>
          <a:ext cx="5704840" cy="5226049"/>
        </p:xfrm>
        <a:graphic>
          <a:graphicData uri="http://schemas.openxmlformats.org/drawingml/2006/table">
            <a:tbl>
              <a:tblPr firstRow="1" bandRow="1">
                <a:tableStyleId>{2D5ABB26-0587-4C30-8999-92F81FD0307C}</a:tableStyleId>
              </a:tblPr>
              <a:tblGrid>
                <a:gridCol w="2655570">
                  <a:extLst>
                    <a:ext uri="{9D8B030D-6E8A-4147-A177-3AD203B41FA5}">
                      <a16:colId xmlns:a16="http://schemas.microsoft.com/office/drawing/2014/main" val="20000"/>
                    </a:ext>
                  </a:extLst>
                </a:gridCol>
                <a:gridCol w="974725">
                  <a:extLst>
                    <a:ext uri="{9D8B030D-6E8A-4147-A177-3AD203B41FA5}">
                      <a16:colId xmlns:a16="http://schemas.microsoft.com/office/drawing/2014/main" val="20001"/>
                    </a:ext>
                  </a:extLst>
                </a:gridCol>
                <a:gridCol w="2074545">
                  <a:extLst>
                    <a:ext uri="{9D8B030D-6E8A-4147-A177-3AD203B41FA5}">
                      <a16:colId xmlns:a16="http://schemas.microsoft.com/office/drawing/2014/main" val="20002"/>
                    </a:ext>
                  </a:extLst>
                </a:gridCol>
              </a:tblGrid>
              <a:tr h="733425">
                <a:tc>
                  <a:txBody>
                    <a:bodyPr/>
                    <a:lstStyle/>
                    <a:p>
                      <a:pPr marL="68580">
                        <a:lnSpc>
                          <a:spcPts val="1160"/>
                        </a:lnSpc>
                      </a:pPr>
                      <a:r>
                        <a:rPr sz="1000" spc="-10" dirty="0">
                          <a:latin typeface="Times New Roman"/>
                          <a:cs typeface="Times New Roman"/>
                        </a:rPr>
                        <a:t>*Назва</a:t>
                      </a:r>
                      <a:r>
                        <a:rPr sz="1000" spc="5" dirty="0">
                          <a:latin typeface="Times New Roman"/>
                          <a:cs typeface="Times New Roman"/>
                        </a:rPr>
                        <a:t> </a:t>
                      </a:r>
                      <a:r>
                        <a:rPr sz="1000" spc="-5" dirty="0">
                          <a:latin typeface="Times New Roman"/>
                          <a:cs typeface="Times New Roman"/>
                        </a:rPr>
                        <a:t>закладу</a:t>
                      </a:r>
                      <a:endParaRPr sz="1000" dirty="0">
                        <a:latin typeface="Times New Roman"/>
                        <a:cs typeface="Times New Roman"/>
                      </a:endParaRPr>
                    </a:p>
                    <a:p>
                      <a:pPr marL="68580">
                        <a:lnSpc>
                          <a:spcPct val="100000"/>
                        </a:lnSpc>
                        <a:spcBef>
                          <a:spcPts val="285"/>
                        </a:spcBef>
                      </a:pPr>
                      <a:r>
                        <a:rPr sz="1000" spc="-5" dirty="0">
                          <a:latin typeface="Times New Roman"/>
                          <a:cs typeface="Times New Roman"/>
                        </a:rPr>
                        <a:t>(штамп</a:t>
                      </a:r>
                      <a:r>
                        <a:rPr sz="1000" spc="-20" dirty="0">
                          <a:latin typeface="Times New Roman"/>
                          <a:cs typeface="Times New Roman"/>
                        </a:rPr>
                        <a:t> </a:t>
                      </a:r>
                      <a:r>
                        <a:rPr sz="1000" spc="-5" dirty="0">
                          <a:latin typeface="Times New Roman"/>
                          <a:cs typeface="Times New Roman"/>
                        </a:rPr>
                        <a:t>закладу)</a:t>
                      </a:r>
                      <a:endParaRPr sz="1000" dirty="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gridSpan="2">
                  <a:txBody>
                    <a:bodyPr/>
                    <a:lstStyle/>
                    <a:p>
                      <a:pPr marL="69215">
                        <a:lnSpc>
                          <a:spcPts val="1160"/>
                        </a:lnSpc>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20" dirty="0">
                          <a:latin typeface="Times New Roman"/>
                          <a:cs typeface="Times New Roman"/>
                        </a:rPr>
                        <a:t> </a:t>
                      </a:r>
                      <a:r>
                        <a:rPr sz="1000" spc="-5" dirty="0">
                          <a:latin typeface="Times New Roman"/>
                          <a:cs typeface="Times New Roman"/>
                        </a:rPr>
                        <a:t>за</a:t>
                      </a:r>
                      <a:r>
                        <a:rPr sz="1000" dirty="0">
                          <a:latin typeface="Times New Roman"/>
                          <a:cs typeface="Times New Roman"/>
                        </a:rPr>
                        <a:t> </a:t>
                      </a:r>
                      <a:r>
                        <a:rPr sz="1000" spc="-10" dirty="0">
                          <a:latin typeface="Times New Roman"/>
                          <a:cs typeface="Times New Roman"/>
                        </a:rPr>
                        <a:t>ОКУД</a:t>
                      </a:r>
                      <a:endParaRPr sz="1000">
                        <a:latin typeface="Times New Roman"/>
                        <a:cs typeface="Times New Roman"/>
                      </a:endParaRPr>
                    </a:p>
                    <a:p>
                      <a:pPr marL="69215">
                        <a:lnSpc>
                          <a:spcPct val="100000"/>
                        </a:lnSpc>
                        <a:spcBef>
                          <a:spcPts val="285"/>
                        </a:spcBef>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15" dirty="0">
                          <a:latin typeface="Times New Roman"/>
                          <a:cs typeface="Times New Roman"/>
                        </a:rPr>
                        <a:t> </a:t>
                      </a:r>
                      <a:r>
                        <a:rPr sz="1000" spc="-5" dirty="0">
                          <a:latin typeface="Times New Roman"/>
                          <a:cs typeface="Times New Roman"/>
                        </a:rPr>
                        <a:t>за </a:t>
                      </a:r>
                      <a:r>
                        <a:rPr sz="1000" spc="-10" dirty="0">
                          <a:latin typeface="Times New Roman"/>
                          <a:cs typeface="Times New Roman"/>
                        </a:rPr>
                        <a:t>ОКПО</a:t>
                      </a:r>
                      <a:endParaRPr sz="1000">
                        <a:latin typeface="Times New Roman"/>
                        <a:cs typeface="Times New Roman"/>
                      </a:endParaRPr>
                    </a:p>
                    <a:p>
                      <a:pPr marL="69215">
                        <a:lnSpc>
                          <a:spcPct val="100000"/>
                        </a:lnSpc>
                        <a:spcBef>
                          <a:spcPts val="290"/>
                        </a:spcBef>
                      </a:pPr>
                      <a:r>
                        <a:rPr sz="1000" spc="-10" dirty="0">
                          <a:latin typeface="Times New Roman"/>
                          <a:cs typeface="Times New Roman"/>
                        </a:rPr>
                        <a:t>Медична</a:t>
                      </a:r>
                      <a:r>
                        <a:rPr sz="1000" spc="20" dirty="0">
                          <a:latin typeface="Times New Roman"/>
                          <a:cs typeface="Times New Roman"/>
                        </a:rPr>
                        <a:t> </a:t>
                      </a:r>
                      <a:r>
                        <a:rPr sz="1000" spc="-5" dirty="0">
                          <a:latin typeface="Times New Roman"/>
                          <a:cs typeface="Times New Roman"/>
                        </a:rPr>
                        <a:t>документація</a:t>
                      </a:r>
                      <a:r>
                        <a:rPr sz="1000" spc="35" dirty="0">
                          <a:latin typeface="Times New Roman"/>
                          <a:cs typeface="Times New Roman"/>
                        </a:rPr>
                        <a:t> </a:t>
                      </a:r>
                      <a:r>
                        <a:rPr sz="1000" spc="-5" dirty="0">
                          <a:latin typeface="Times New Roman"/>
                          <a:cs typeface="Times New Roman"/>
                        </a:rPr>
                        <a:t>Ф-1</a:t>
                      </a:r>
                      <a:endParaRPr sz="1000">
                        <a:latin typeface="Times New Roman"/>
                        <a:cs typeface="Times New Roman"/>
                      </a:endParaRPr>
                    </a:p>
                  </a:txBody>
                  <a:tcPr marL="0" marR="0" marT="0" marB="0">
                    <a:lnL w="12700">
                      <a:solidFill>
                        <a:srgbClr val="000000"/>
                      </a:solidFill>
                      <a:prstDash val="solid"/>
                    </a:lnL>
                  </a:tcPr>
                </a:tc>
                <a:tc hMerge="1">
                  <a:txBody>
                    <a:bodyPr/>
                    <a:lstStyle/>
                    <a:p>
                      <a:endParaRPr/>
                    </a:p>
                  </a:txBody>
                  <a:tcPr marL="0" marR="0" marT="0" marB="0"/>
                </a:tc>
                <a:extLst>
                  <a:ext uri="{0D108BD9-81ED-4DB2-BD59-A6C34878D82A}">
                    <a16:rowId xmlns:a16="http://schemas.microsoft.com/office/drawing/2014/main" val="10000"/>
                  </a:ext>
                </a:extLst>
              </a:tr>
              <a:tr h="644525">
                <a:tc>
                  <a:txBody>
                    <a:bodyPr/>
                    <a:lstStyle/>
                    <a:p>
                      <a:pPr marL="68580">
                        <a:lnSpc>
                          <a:spcPts val="1165"/>
                        </a:lnSpc>
                      </a:pPr>
                      <a:r>
                        <a:rPr sz="1000" b="1" spc="-5" dirty="0">
                          <a:latin typeface="Times New Roman"/>
                          <a:cs typeface="Times New Roman"/>
                        </a:rPr>
                        <a:t>РЕЦЕПТ</a:t>
                      </a:r>
                      <a:endParaRPr sz="1000">
                        <a:latin typeface="Times New Roman"/>
                        <a:cs typeface="Times New Roman"/>
                      </a:endParaRPr>
                    </a:p>
                    <a:p>
                      <a:pPr marL="68580" marR="1190625">
                        <a:lnSpc>
                          <a:spcPct val="127499"/>
                        </a:lnSpc>
                        <a:spcBef>
                          <a:spcPts val="30"/>
                        </a:spcBef>
                      </a:pPr>
                      <a:r>
                        <a:rPr sz="800" spc="-5" dirty="0">
                          <a:latin typeface="Times New Roman"/>
                          <a:cs typeface="Times New Roman"/>
                        </a:rPr>
                        <a:t>(</a:t>
                      </a:r>
                      <a:r>
                        <a:rPr sz="800" u="sng" spc="-5" dirty="0">
                          <a:uFill>
                            <a:solidFill>
                              <a:srgbClr val="000000"/>
                            </a:solidFill>
                          </a:uFill>
                          <a:latin typeface="Times New Roman"/>
                          <a:cs typeface="Times New Roman"/>
                        </a:rPr>
                        <a:t>дорослий, </a:t>
                      </a:r>
                      <a:r>
                        <a:rPr sz="800" u="sng" dirty="0">
                          <a:uFill>
                            <a:solidFill>
                              <a:srgbClr val="000000"/>
                            </a:solidFill>
                          </a:uFill>
                          <a:latin typeface="Times New Roman"/>
                          <a:cs typeface="Times New Roman"/>
                        </a:rPr>
                        <a:t>дитячий</a:t>
                      </a:r>
                      <a:r>
                        <a:rPr sz="800" dirty="0">
                          <a:latin typeface="Times New Roman"/>
                          <a:cs typeface="Times New Roman"/>
                        </a:rPr>
                        <a:t> – </a:t>
                      </a:r>
                      <a:r>
                        <a:rPr sz="800" spc="-5" dirty="0">
                          <a:latin typeface="Times New Roman"/>
                          <a:cs typeface="Times New Roman"/>
                        </a:rPr>
                        <a:t>необхідне </a:t>
                      </a:r>
                      <a:r>
                        <a:rPr sz="800" spc="-185" dirty="0">
                          <a:latin typeface="Times New Roman"/>
                          <a:cs typeface="Times New Roman"/>
                        </a:rPr>
                        <a:t> </a:t>
                      </a:r>
                      <a:r>
                        <a:rPr sz="800" spc="-5" dirty="0">
                          <a:latin typeface="Times New Roman"/>
                          <a:cs typeface="Times New Roman"/>
                        </a:rPr>
                        <a:t>підкреслити</a:t>
                      </a:r>
                      <a:endParaRPr sz="800">
                        <a:latin typeface="Times New Roman"/>
                        <a:cs typeface="Times New Roman"/>
                      </a:endParaRPr>
                    </a:p>
                  </a:txBody>
                  <a:tcPr marL="0" marR="0" marT="0" marB="0">
                    <a:lnL w="1270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lnR w="12700">
                      <a:solidFill>
                        <a:srgbClr val="000000"/>
                      </a:solidFill>
                      <a:prstDash val="solid"/>
                    </a:lnR>
                  </a:tcPr>
                </a:tc>
                <a:tc>
                  <a:txBody>
                    <a:bodyPr/>
                    <a:lstStyle/>
                    <a:p>
                      <a:pPr marL="69215">
                        <a:lnSpc>
                          <a:spcPts val="930"/>
                        </a:lnSpc>
                      </a:pPr>
                      <a:r>
                        <a:rPr sz="800" spc="-5" dirty="0">
                          <a:latin typeface="Times New Roman"/>
                          <a:cs typeface="Times New Roman"/>
                        </a:rPr>
                        <a:t>Номер рецепту</a:t>
                      </a:r>
                      <a:r>
                        <a:rPr sz="800" spc="-30" dirty="0">
                          <a:latin typeface="Times New Roman"/>
                          <a:cs typeface="Times New Roman"/>
                        </a:rPr>
                        <a:t> </a:t>
                      </a:r>
                      <a:r>
                        <a:rPr sz="800" dirty="0">
                          <a:latin typeface="Times New Roman"/>
                          <a:cs typeface="Times New Roman"/>
                        </a:rPr>
                        <a:t>№</a:t>
                      </a:r>
                      <a:r>
                        <a:rPr sz="800" spc="-25" dirty="0">
                          <a:latin typeface="Times New Roman"/>
                          <a:cs typeface="Times New Roman"/>
                        </a:rPr>
                        <a:t> </a:t>
                      </a:r>
                      <a:r>
                        <a:rPr sz="800" u="sng" spc="5" dirty="0">
                          <a:uFill>
                            <a:solidFill>
                              <a:srgbClr val="000000"/>
                            </a:solidFill>
                          </a:uFill>
                          <a:latin typeface="Times New Roman"/>
                          <a:cs typeface="Times New Roman"/>
                        </a:rPr>
                        <a:t>20</a:t>
                      </a:r>
                      <a:endParaRPr sz="800">
                        <a:latin typeface="Times New Roman"/>
                        <a:cs typeface="Times New Roman"/>
                      </a:endParaRPr>
                    </a:p>
                    <a:p>
                      <a:pPr marL="69215">
                        <a:lnSpc>
                          <a:spcPct val="100000"/>
                        </a:lnSpc>
                        <a:spcBef>
                          <a:spcPts val="260"/>
                        </a:spcBef>
                        <a:tabLst>
                          <a:tab pos="678815" algn="l"/>
                          <a:tab pos="954405" algn="l"/>
                        </a:tabLst>
                      </a:pPr>
                      <a:r>
                        <a:rPr sz="800" spc="-20" dirty="0">
                          <a:latin typeface="Times New Roman"/>
                          <a:cs typeface="Times New Roman"/>
                        </a:rPr>
                        <a:t>«</a:t>
                      </a:r>
                      <a:r>
                        <a:rPr sz="800" u="sng" spc="204" dirty="0">
                          <a:uFill>
                            <a:solidFill>
                              <a:srgbClr val="000000"/>
                            </a:solidFill>
                          </a:uFill>
                          <a:latin typeface="Times New Roman"/>
                          <a:cs typeface="Times New Roman"/>
                        </a:rPr>
                        <a:t>  </a:t>
                      </a:r>
                      <a:r>
                        <a:rPr sz="800" dirty="0">
                          <a:latin typeface="Times New Roman"/>
                          <a:cs typeface="Times New Roman"/>
                        </a:rPr>
                        <a:t>»</a:t>
                      </a:r>
                      <a:r>
                        <a:rPr sz="800" u="sng" dirty="0">
                          <a:uFill>
                            <a:solidFill>
                              <a:srgbClr val="000000"/>
                            </a:solidFill>
                          </a:uFill>
                          <a:latin typeface="Times New Roman"/>
                          <a:cs typeface="Times New Roman"/>
                        </a:rPr>
                        <a:t>	</a:t>
                      </a:r>
                      <a:r>
                        <a:rPr sz="800" dirty="0">
                          <a:latin typeface="Times New Roman"/>
                          <a:cs typeface="Times New Roman"/>
                        </a:rPr>
                        <a:t>20</a:t>
                      </a:r>
                      <a:r>
                        <a:rPr sz="800" u="sng" dirty="0">
                          <a:uFill>
                            <a:solidFill>
                              <a:srgbClr val="000000"/>
                            </a:solidFill>
                          </a:uFill>
                          <a:latin typeface="Times New Roman"/>
                          <a:cs typeface="Times New Roman"/>
                        </a:rPr>
                        <a:t>	</a:t>
                      </a:r>
                      <a:r>
                        <a:rPr sz="800" spc="5" dirty="0">
                          <a:latin typeface="Times New Roman"/>
                          <a:cs typeface="Times New Roman"/>
                        </a:rPr>
                        <a:t>р.</a:t>
                      </a:r>
                      <a:endParaRPr sz="800">
                        <a:latin typeface="Times New Roman"/>
                        <a:cs typeface="Times New Roman"/>
                      </a:endParaRPr>
                    </a:p>
                    <a:p>
                      <a:pPr marL="95250">
                        <a:lnSpc>
                          <a:spcPct val="100000"/>
                        </a:lnSpc>
                        <a:spcBef>
                          <a:spcPts val="280"/>
                        </a:spcBef>
                      </a:pPr>
                      <a:r>
                        <a:rPr sz="800" spc="-5" dirty="0">
                          <a:latin typeface="Times New Roman"/>
                          <a:cs typeface="Times New Roman"/>
                        </a:rPr>
                        <a:t>(</a:t>
                      </a:r>
                      <a:r>
                        <a:rPr sz="800" dirty="0">
                          <a:latin typeface="Times New Roman"/>
                          <a:cs typeface="Times New Roman"/>
                        </a:rPr>
                        <a:t>да</a:t>
                      </a:r>
                      <a:r>
                        <a:rPr sz="800" spc="-5" dirty="0">
                          <a:latin typeface="Times New Roman"/>
                          <a:cs typeface="Times New Roman"/>
                        </a:rPr>
                        <a:t>т</a:t>
                      </a:r>
                      <a:r>
                        <a:rPr sz="800" dirty="0">
                          <a:latin typeface="Times New Roman"/>
                          <a:cs typeface="Times New Roman"/>
                        </a:rPr>
                        <a:t>а</a:t>
                      </a:r>
                      <a:r>
                        <a:rPr sz="800" spc="-20" dirty="0">
                          <a:latin typeface="Times New Roman"/>
                          <a:cs typeface="Times New Roman"/>
                        </a:rPr>
                        <a:t> </a:t>
                      </a:r>
                      <a:r>
                        <a:rPr sz="800" dirty="0">
                          <a:latin typeface="Times New Roman"/>
                          <a:cs typeface="Times New Roman"/>
                        </a:rPr>
                        <a:t>випис</a:t>
                      </a:r>
                      <a:r>
                        <a:rPr sz="800" spc="-20" dirty="0">
                          <a:latin typeface="Times New Roman"/>
                          <a:cs typeface="Times New Roman"/>
                        </a:rPr>
                        <a:t>у</a:t>
                      </a:r>
                      <a:r>
                        <a:rPr sz="800" dirty="0">
                          <a:latin typeface="Times New Roman"/>
                          <a:cs typeface="Times New Roman"/>
                        </a:rPr>
                        <a:t>в</a:t>
                      </a:r>
                      <a:r>
                        <a:rPr sz="800" spc="-10" dirty="0">
                          <a:latin typeface="Times New Roman"/>
                          <a:cs typeface="Times New Roman"/>
                        </a:rPr>
                        <a:t>а</a:t>
                      </a:r>
                      <a:r>
                        <a:rPr sz="800" dirty="0">
                          <a:latin typeface="Times New Roman"/>
                          <a:cs typeface="Times New Roman"/>
                        </a:rPr>
                        <a:t>н</a:t>
                      </a:r>
                      <a:r>
                        <a:rPr sz="800" spc="-10" dirty="0">
                          <a:latin typeface="Times New Roman"/>
                          <a:cs typeface="Times New Roman"/>
                        </a:rPr>
                        <a:t>н</a:t>
                      </a:r>
                      <a:r>
                        <a:rPr sz="800" dirty="0">
                          <a:latin typeface="Times New Roman"/>
                          <a:cs typeface="Times New Roman"/>
                        </a:rPr>
                        <a:t>я</a:t>
                      </a:r>
                      <a:r>
                        <a:rPr sz="800" spc="-45" dirty="0">
                          <a:latin typeface="Times New Roman"/>
                          <a:cs typeface="Times New Roman"/>
                        </a:rPr>
                        <a:t> </a:t>
                      </a:r>
                      <a:r>
                        <a:rPr sz="800" spc="5" dirty="0">
                          <a:latin typeface="Times New Roman"/>
                          <a:cs typeface="Times New Roman"/>
                        </a:rPr>
                        <a:t>р</a:t>
                      </a:r>
                      <a:r>
                        <a:rPr sz="800" spc="-10" dirty="0">
                          <a:latin typeface="Times New Roman"/>
                          <a:cs typeface="Times New Roman"/>
                        </a:rPr>
                        <a:t>е</a:t>
                      </a:r>
                      <a:r>
                        <a:rPr sz="800" dirty="0">
                          <a:latin typeface="Times New Roman"/>
                          <a:cs typeface="Times New Roman"/>
                        </a:rPr>
                        <a:t>ц</a:t>
                      </a:r>
                      <a:r>
                        <a:rPr sz="800" spc="-10" dirty="0">
                          <a:latin typeface="Times New Roman"/>
                          <a:cs typeface="Times New Roman"/>
                        </a:rPr>
                        <a:t>е</a:t>
                      </a:r>
                      <a:r>
                        <a:rPr sz="800" dirty="0">
                          <a:latin typeface="Times New Roman"/>
                          <a:cs typeface="Times New Roman"/>
                        </a:rPr>
                        <a:t>п</a:t>
                      </a:r>
                      <a:r>
                        <a:rPr sz="800" spc="-5" dirty="0">
                          <a:latin typeface="Times New Roman"/>
                          <a:cs typeface="Times New Roman"/>
                        </a:rPr>
                        <a:t>т</a:t>
                      </a:r>
                      <a:r>
                        <a:rPr sz="800" spc="-20" dirty="0">
                          <a:latin typeface="Times New Roman"/>
                          <a:cs typeface="Times New Roman"/>
                        </a:rPr>
                        <a:t>у</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1"/>
                  </a:ext>
                </a:extLst>
              </a:tr>
              <a:tr h="177800">
                <a:tc>
                  <a:txBody>
                    <a:bodyPr/>
                    <a:lstStyle/>
                    <a:p>
                      <a:pPr marL="68580">
                        <a:lnSpc>
                          <a:spcPts val="935"/>
                        </a:lnSpc>
                      </a:pPr>
                      <a:r>
                        <a:rPr sz="800" u="sng" dirty="0">
                          <a:uFill>
                            <a:solidFill>
                              <a:srgbClr val="000000"/>
                            </a:solidFill>
                          </a:uFill>
                          <a:latin typeface="Times New Roman"/>
                          <a:cs typeface="Times New Roman"/>
                        </a:rPr>
                        <a:t>За</a:t>
                      </a:r>
                      <a:r>
                        <a:rPr sz="800" u="sng" spc="-3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повну</a:t>
                      </a:r>
                      <a:r>
                        <a:rPr sz="800" u="sng" spc="-2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вартість</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69215">
                        <a:lnSpc>
                          <a:spcPts val="935"/>
                        </a:lnSpc>
                      </a:pPr>
                      <a:r>
                        <a:rPr sz="800" spc="-5" dirty="0">
                          <a:latin typeface="Times New Roman"/>
                          <a:cs typeface="Times New Roman"/>
                        </a:rPr>
                        <a:t>Безкоштовно</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69215">
                        <a:lnSpc>
                          <a:spcPts val="935"/>
                        </a:lnSpc>
                      </a:pPr>
                      <a:r>
                        <a:rPr sz="800" spc="-5" dirty="0">
                          <a:latin typeface="Times New Roman"/>
                          <a:cs typeface="Times New Roman"/>
                        </a:rPr>
                        <a:t>Оплата</a:t>
                      </a:r>
                      <a:r>
                        <a:rPr sz="800" spc="-40" dirty="0">
                          <a:latin typeface="Times New Roman"/>
                          <a:cs typeface="Times New Roman"/>
                        </a:rPr>
                        <a:t> </a:t>
                      </a:r>
                      <a:r>
                        <a:rPr sz="800" dirty="0">
                          <a:latin typeface="Times New Roman"/>
                          <a:cs typeface="Times New Roman"/>
                        </a:rPr>
                        <a:t>50</a:t>
                      </a:r>
                      <a:r>
                        <a:rPr sz="800" spc="-35" dirty="0">
                          <a:latin typeface="Times New Roman"/>
                          <a:cs typeface="Times New Roman"/>
                        </a:rPr>
                        <a:t> </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2"/>
                  </a:ext>
                </a:extLst>
              </a:tr>
              <a:tr h="998601">
                <a:tc gridSpan="3">
                  <a:txBody>
                    <a:bodyPr/>
                    <a:lstStyle/>
                    <a:p>
                      <a:pPr marL="68580">
                        <a:lnSpc>
                          <a:spcPts val="1630"/>
                        </a:lnSpc>
                      </a:pPr>
                      <a:r>
                        <a:rPr sz="800" spc="-5" dirty="0">
                          <a:latin typeface="Times New Roman"/>
                          <a:cs typeface="Times New Roman"/>
                        </a:rPr>
                        <a:t>Прізвище,</a:t>
                      </a:r>
                      <a:r>
                        <a:rPr sz="800" spc="-45" dirty="0">
                          <a:latin typeface="Times New Roman"/>
                          <a:cs typeface="Times New Roman"/>
                        </a:rPr>
                        <a:t> </a:t>
                      </a:r>
                      <a:r>
                        <a:rPr sz="800" dirty="0">
                          <a:latin typeface="Times New Roman"/>
                          <a:cs typeface="Times New Roman"/>
                        </a:rPr>
                        <a:t>ініціали,</a:t>
                      </a:r>
                      <a:r>
                        <a:rPr sz="800" spc="-30" dirty="0">
                          <a:latin typeface="Times New Roman"/>
                          <a:cs typeface="Times New Roman"/>
                        </a:rPr>
                        <a:t> </a:t>
                      </a:r>
                      <a:r>
                        <a:rPr sz="800" dirty="0">
                          <a:latin typeface="Times New Roman"/>
                          <a:cs typeface="Times New Roman"/>
                        </a:rPr>
                        <a:t>вік</a:t>
                      </a:r>
                      <a:r>
                        <a:rPr sz="800" spc="-15" dirty="0">
                          <a:latin typeface="Times New Roman"/>
                          <a:cs typeface="Times New Roman"/>
                        </a:rPr>
                        <a:t> </a:t>
                      </a:r>
                      <a:r>
                        <a:rPr sz="800" spc="-5" dirty="0" err="1">
                          <a:latin typeface="Times New Roman"/>
                          <a:cs typeface="Times New Roman"/>
                        </a:rPr>
                        <a:t>хворого</a:t>
                      </a:r>
                      <a:r>
                        <a:rPr sz="800" spc="-5" dirty="0">
                          <a:latin typeface="Times New Roman"/>
                          <a:cs typeface="Times New Roman"/>
                        </a:rPr>
                        <a:t> </a:t>
                      </a:r>
                      <a:r>
                        <a:rPr lang="uk-UA" sz="1400" u="sng" spc="-5" dirty="0" smtClean="0">
                          <a:uFill>
                            <a:solidFill>
                              <a:srgbClr val="000000"/>
                            </a:solidFill>
                          </a:uFill>
                          <a:latin typeface="Times New Roman"/>
                          <a:cs typeface="Times New Roman"/>
                        </a:rPr>
                        <a:t>Петрова</a:t>
                      </a:r>
                      <a:r>
                        <a:rPr sz="1400" u="sng" dirty="0" smtClean="0">
                          <a:uFill>
                            <a:solidFill>
                              <a:srgbClr val="000000"/>
                            </a:solidFill>
                          </a:uFill>
                          <a:latin typeface="Times New Roman"/>
                          <a:cs typeface="Times New Roman"/>
                        </a:rPr>
                        <a:t> </a:t>
                      </a:r>
                      <a:r>
                        <a:rPr sz="1400" u="sng" dirty="0">
                          <a:uFill>
                            <a:solidFill>
                              <a:srgbClr val="000000"/>
                            </a:solidFill>
                          </a:uFill>
                          <a:latin typeface="Times New Roman"/>
                          <a:cs typeface="Times New Roman"/>
                        </a:rPr>
                        <a:t>І.І.,</a:t>
                      </a:r>
                      <a:r>
                        <a:rPr sz="1400" u="sng" spc="-25" dirty="0">
                          <a:uFill>
                            <a:solidFill>
                              <a:srgbClr val="000000"/>
                            </a:solidFill>
                          </a:uFill>
                          <a:latin typeface="Times New Roman"/>
                          <a:cs typeface="Times New Roman"/>
                        </a:rPr>
                        <a:t> </a:t>
                      </a:r>
                      <a:r>
                        <a:rPr lang="uk-UA" sz="1400" u="sng" dirty="0" smtClean="0">
                          <a:uFill>
                            <a:solidFill>
                              <a:srgbClr val="000000"/>
                            </a:solidFill>
                          </a:uFill>
                          <a:latin typeface="Times New Roman"/>
                          <a:cs typeface="Times New Roman"/>
                        </a:rPr>
                        <a:t>3</a:t>
                      </a:r>
                      <a:r>
                        <a:rPr sz="1400" u="sng" dirty="0" smtClean="0">
                          <a:uFill>
                            <a:solidFill>
                              <a:srgbClr val="000000"/>
                            </a:solidFill>
                          </a:uFill>
                          <a:latin typeface="Times New Roman"/>
                          <a:cs typeface="Times New Roman"/>
                        </a:rPr>
                        <a:t>5</a:t>
                      </a:r>
                      <a:r>
                        <a:rPr sz="1400" u="sng" spc="-10" dirty="0" smtClean="0">
                          <a:uFill>
                            <a:solidFill>
                              <a:srgbClr val="000000"/>
                            </a:solidFill>
                          </a:uFill>
                          <a:latin typeface="Times New Roman"/>
                          <a:cs typeface="Times New Roman"/>
                        </a:rPr>
                        <a:t> </a:t>
                      </a:r>
                      <a:r>
                        <a:rPr sz="1400" u="sng" dirty="0">
                          <a:uFill>
                            <a:solidFill>
                              <a:srgbClr val="000000"/>
                            </a:solidFill>
                          </a:uFill>
                          <a:latin typeface="Times New Roman"/>
                          <a:cs typeface="Times New Roman"/>
                        </a:rPr>
                        <a:t>лет</a:t>
                      </a:r>
                      <a:endParaRPr sz="1400" dirty="0">
                        <a:latin typeface="Times New Roman"/>
                        <a:cs typeface="Times New Roman"/>
                      </a:endParaRPr>
                    </a:p>
                    <a:p>
                      <a:pPr marL="68580" marR="1856739">
                        <a:lnSpc>
                          <a:spcPct val="118600"/>
                        </a:lnSpc>
                        <a:spcBef>
                          <a:spcPts val="10"/>
                        </a:spcBef>
                      </a:pPr>
                      <a:r>
                        <a:rPr sz="800" spc="-5" dirty="0">
                          <a:latin typeface="Times New Roman"/>
                          <a:cs typeface="Times New Roman"/>
                        </a:rPr>
                        <a:t>Адреса хворого </a:t>
                      </a:r>
                      <a:r>
                        <a:rPr sz="800" dirty="0">
                          <a:latin typeface="Times New Roman"/>
                          <a:cs typeface="Times New Roman"/>
                        </a:rPr>
                        <a:t>або </a:t>
                      </a:r>
                      <a:r>
                        <a:rPr sz="800" spc="-5" dirty="0">
                          <a:latin typeface="Times New Roman"/>
                          <a:cs typeface="Times New Roman"/>
                        </a:rPr>
                        <a:t>номер медичної </a:t>
                      </a:r>
                      <a:r>
                        <a:rPr sz="800" dirty="0">
                          <a:latin typeface="Times New Roman"/>
                          <a:cs typeface="Times New Roman"/>
                        </a:rPr>
                        <a:t>карти </a:t>
                      </a:r>
                      <a:r>
                        <a:rPr sz="800" spc="-5" dirty="0">
                          <a:latin typeface="Times New Roman"/>
                          <a:cs typeface="Times New Roman"/>
                        </a:rPr>
                        <a:t>амбулаторного хворого </a:t>
                      </a:r>
                      <a:r>
                        <a:rPr sz="1400" u="sng" dirty="0">
                          <a:uFill>
                            <a:solidFill>
                              <a:srgbClr val="000000"/>
                            </a:solidFill>
                          </a:uFill>
                          <a:latin typeface="Times New Roman"/>
                          <a:cs typeface="Times New Roman"/>
                        </a:rPr>
                        <a:t>№ </a:t>
                      </a:r>
                      <a:r>
                        <a:rPr sz="1400" u="sng" dirty="0" smtClean="0">
                          <a:uFill>
                            <a:solidFill>
                              <a:srgbClr val="000000"/>
                            </a:solidFill>
                          </a:uFill>
                          <a:latin typeface="Times New Roman"/>
                          <a:cs typeface="Times New Roman"/>
                        </a:rPr>
                        <a:t>46-08/1</a:t>
                      </a:r>
                      <a:r>
                        <a:rPr lang="uk-UA" sz="1400" u="sng" dirty="0" smtClean="0">
                          <a:uFill>
                            <a:solidFill>
                              <a:srgbClr val="000000"/>
                            </a:solidFill>
                          </a:uFill>
                          <a:latin typeface="Times New Roman"/>
                          <a:cs typeface="Times New Roman"/>
                        </a:rPr>
                        <a:t>8</a:t>
                      </a:r>
                      <a:r>
                        <a:rPr sz="1400" u="sng" dirty="0" smtClean="0">
                          <a:uFill>
                            <a:solidFill>
                              <a:srgbClr val="000000"/>
                            </a:solidFill>
                          </a:uFill>
                          <a:latin typeface="Times New Roman"/>
                          <a:cs typeface="Times New Roman"/>
                        </a:rPr>
                        <a:t> </a:t>
                      </a:r>
                      <a:r>
                        <a:rPr sz="1400" spc="-335" dirty="0" smtClean="0">
                          <a:latin typeface="Times New Roman"/>
                          <a:cs typeface="Times New Roman"/>
                        </a:rPr>
                        <a:t> </a:t>
                      </a:r>
                      <a:r>
                        <a:rPr sz="800" spc="-5" dirty="0">
                          <a:latin typeface="Times New Roman"/>
                          <a:cs typeface="Times New Roman"/>
                        </a:rPr>
                        <a:t>П</a:t>
                      </a:r>
                      <a:r>
                        <a:rPr sz="800" dirty="0">
                          <a:latin typeface="Times New Roman"/>
                          <a:cs typeface="Times New Roman"/>
                        </a:rPr>
                        <a:t>рі</a:t>
                      </a:r>
                      <a:r>
                        <a:rPr sz="800" spc="-10" dirty="0">
                          <a:latin typeface="Times New Roman"/>
                          <a:cs typeface="Times New Roman"/>
                        </a:rPr>
                        <a:t>з</a:t>
                      </a:r>
                      <a:r>
                        <a:rPr sz="800" dirty="0">
                          <a:latin typeface="Times New Roman"/>
                          <a:cs typeface="Times New Roman"/>
                        </a:rPr>
                        <a:t>в</a:t>
                      </a:r>
                      <a:r>
                        <a:rPr sz="800" spc="-5" dirty="0">
                          <a:latin typeface="Times New Roman"/>
                          <a:cs typeface="Times New Roman"/>
                        </a:rPr>
                        <a:t>и</a:t>
                      </a:r>
                      <a:r>
                        <a:rPr sz="800" spc="5" dirty="0">
                          <a:latin typeface="Times New Roman"/>
                          <a:cs typeface="Times New Roman"/>
                        </a:rPr>
                        <a:t>щ</a:t>
                      </a:r>
                      <a:r>
                        <a:rPr sz="800" spc="-10" dirty="0">
                          <a:latin typeface="Times New Roman"/>
                          <a:cs typeface="Times New Roman"/>
                        </a:rPr>
                        <a:t>е</a:t>
                      </a:r>
                      <a:r>
                        <a:rPr sz="800" dirty="0">
                          <a:latin typeface="Times New Roman"/>
                          <a:cs typeface="Times New Roman"/>
                        </a:rPr>
                        <a:t>,</a:t>
                      </a:r>
                      <a:r>
                        <a:rPr sz="800" spc="-45" dirty="0">
                          <a:latin typeface="Times New Roman"/>
                          <a:cs typeface="Times New Roman"/>
                        </a:rPr>
                        <a:t> </a:t>
                      </a:r>
                      <a:r>
                        <a:rPr sz="800" dirty="0">
                          <a:latin typeface="Times New Roman"/>
                          <a:cs typeface="Times New Roman"/>
                        </a:rPr>
                        <a:t>і</a:t>
                      </a:r>
                      <a:r>
                        <a:rPr sz="800" spc="-5" dirty="0">
                          <a:latin typeface="Times New Roman"/>
                          <a:cs typeface="Times New Roman"/>
                        </a:rPr>
                        <a:t>н</a:t>
                      </a:r>
                      <a:r>
                        <a:rPr sz="800" spc="5" dirty="0">
                          <a:latin typeface="Times New Roman"/>
                          <a:cs typeface="Times New Roman"/>
                        </a:rPr>
                        <a:t>і</a:t>
                      </a:r>
                      <a:r>
                        <a:rPr sz="800" spc="-5" dirty="0">
                          <a:latin typeface="Times New Roman"/>
                          <a:cs typeface="Times New Roman"/>
                        </a:rPr>
                        <a:t>ц</a:t>
                      </a:r>
                      <a:r>
                        <a:rPr sz="800" spc="5" dirty="0">
                          <a:latin typeface="Times New Roman"/>
                          <a:cs typeface="Times New Roman"/>
                        </a:rPr>
                        <a:t>і</a:t>
                      </a:r>
                      <a:r>
                        <a:rPr sz="800" dirty="0">
                          <a:latin typeface="Times New Roman"/>
                          <a:cs typeface="Times New Roman"/>
                        </a:rPr>
                        <a:t>а</a:t>
                      </a:r>
                      <a:r>
                        <a:rPr sz="800" spc="-5" dirty="0">
                          <a:latin typeface="Times New Roman"/>
                          <a:cs typeface="Times New Roman"/>
                        </a:rPr>
                        <a:t>л</a:t>
                      </a:r>
                      <a:r>
                        <a:rPr sz="800" dirty="0">
                          <a:latin typeface="Times New Roman"/>
                          <a:cs typeface="Times New Roman"/>
                        </a:rPr>
                        <a:t>и</a:t>
                      </a:r>
                      <a:r>
                        <a:rPr sz="800" spc="-35" dirty="0">
                          <a:latin typeface="Times New Roman"/>
                          <a:cs typeface="Times New Roman"/>
                        </a:rPr>
                        <a:t> </a:t>
                      </a:r>
                      <a:r>
                        <a:rPr sz="800" spc="-5" dirty="0" err="1">
                          <a:latin typeface="Times New Roman"/>
                          <a:cs typeface="Times New Roman"/>
                        </a:rPr>
                        <a:t>л</a:t>
                      </a:r>
                      <a:r>
                        <a:rPr sz="800" dirty="0" err="1">
                          <a:latin typeface="Times New Roman"/>
                          <a:cs typeface="Times New Roman"/>
                        </a:rPr>
                        <a:t>і</a:t>
                      </a:r>
                      <a:r>
                        <a:rPr sz="800" spc="5" dirty="0" err="1">
                          <a:latin typeface="Times New Roman"/>
                          <a:cs typeface="Times New Roman"/>
                        </a:rPr>
                        <a:t>к</a:t>
                      </a:r>
                      <a:r>
                        <a:rPr sz="800" dirty="0" err="1">
                          <a:latin typeface="Times New Roman"/>
                          <a:cs typeface="Times New Roman"/>
                        </a:rPr>
                        <a:t>аря</a:t>
                      </a:r>
                      <a:r>
                        <a:rPr sz="800" dirty="0">
                          <a:latin typeface="Times New Roman"/>
                          <a:cs typeface="Times New Roman"/>
                        </a:rPr>
                        <a:t>  </a:t>
                      </a:r>
                      <a:r>
                        <a:rPr sz="1200" u="sng" dirty="0">
                          <a:latin typeface="Times New Roman"/>
                          <a:cs typeface="Times New Roman"/>
                        </a:rPr>
                        <a:t> </a:t>
                      </a:r>
                      <a:r>
                        <a:rPr lang="uk-UA" sz="1200" u="sng" spc="-25" dirty="0" smtClean="0">
                          <a:latin typeface="Times New Roman"/>
                          <a:cs typeface="Times New Roman"/>
                        </a:rPr>
                        <a:t>Васильєва </a:t>
                      </a:r>
                      <a:r>
                        <a:rPr sz="1200" u="sng" spc="-10" dirty="0" smtClean="0">
                          <a:uFill>
                            <a:solidFill>
                              <a:srgbClr val="000000"/>
                            </a:solidFill>
                          </a:uFill>
                          <a:latin typeface="Times New Roman"/>
                          <a:cs typeface="Times New Roman"/>
                        </a:rPr>
                        <a:t>О</a:t>
                      </a:r>
                      <a:r>
                        <a:rPr sz="1200" u="sng" dirty="0" smtClean="0">
                          <a:uFill>
                            <a:solidFill>
                              <a:srgbClr val="000000"/>
                            </a:solidFill>
                          </a:uFill>
                          <a:latin typeface="Times New Roman"/>
                          <a:cs typeface="Times New Roman"/>
                        </a:rPr>
                        <a:t>.К</a:t>
                      </a:r>
                      <a:r>
                        <a:rPr sz="1400" u="sng" dirty="0">
                          <a:uFill>
                            <a:solidFill>
                              <a:srgbClr val="000000"/>
                            </a:solidFill>
                          </a:uFill>
                          <a:latin typeface="Times New Roman"/>
                          <a:cs typeface="Times New Roman"/>
                        </a:rPr>
                        <a:t>.</a:t>
                      </a:r>
                      <a:endParaRPr sz="1400" dirty="0">
                        <a:latin typeface="Times New Roman"/>
                        <a:cs typeface="Times New Roman"/>
                      </a:endParaRPr>
                    </a:p>
                  </a:txBody>
                  <a:tcPr marL="0" marR="0" marT="0" marB="0">
                    <a:lnL w="12700">
                      <a:solidFill>
                        <a:srgbClr val="000000"/>
                      </a:solidFill>
                      <a:prstDash val="solid"/>
                    </a:ln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1860486">
                <a:tc gridSpan="3">
                  <a:txBody>
                    <a:bodyPr/>
                    <a:lstStyle/>
                    <a:p>
                      <a:pPr marL="335280">
                        <a:lnSpc>
                          <a:spcPts val="1630"/>
                        </a:lnSpc>
                        <a:tabLst>
                          <a:tab pos="859790" algn="l"/>
                        </a:tabLst>
                      </a:pPr>
                      <a:r>
                        <a:rPr sz="1400" dirty="0">
                          <a:latin typeface="Times New Roman"/>
                          <a:cs typeface="Times New Roman"/>
                        </a:rPr>
                        <a:t>Rp.:	</a:t>
                      </a:r>
                      <a:r>
                        <a:rPr lang="en-US" sz="1400" dirty="0" smtClean="0">
                          <a:latin typeface="Times New Roman" panose="02020603050405020304" pitchFamily="18" charset="0"/>
                          <a:cs typeface="Times New Roman" panose="02020603050405020304" pitchFamily="18" charset="0"/>
                        </a:rPr>
                        <a:t>Zin</a:t>
                      </a:r>
                      <a:r>
                        <a:rPr lang="uk-UA" sz="1400" dirty="0" smtClean="0">
                          <a:latin typeface="Times New Roman" panose="02020603050405020304" pitchFamily="18" charset="0"/>
                          <a:cs typeface="Times New Roman" panose="02020603050405020304" pitchFamily="18" charset="0"/>
                        </a:rPr>
                        <a:t>с</a:t>
                      </a:r>
                      <a:r>
                        <a:rPr lang="en-US" sz="1400" dirty="0" err="1" smtClean="0">
                          <a:latin typeface="Times New Roman" panose="02020603050405020304" pitchFamily="18" charset="0"/>
                          <a:cs typeface="Times New Roman" panose="02020603050405020304" pitchFamily="18" charset="0"/>
                        </a:rPr>
                        <a:t>i</a:t>
                      </a:r>
                      <a:r>
                        <a:rPr lang="en-US" sz="1400" dirty="0" smtClean="0">
                          <a:latin typeface="Times New Roman" panose="02020603050405020304" pitchFamily="18" charset="0"/>
                          <a:cs typeface="Times New Roman" panose="02020603050405020304" pitchFamily="18" charset="0"/>
                        </a:rPr>
                        <a:t> </a:t>
                      </a:r>
                      <a:r>
                        <a:rPr lang="en-US" sz="1400" dirty="0" err="1" smtClean="0">
                          <a:latin typeface="Times New Roman" panose="02020603050405020304" pitchFamily="18" charset="0"/>
                          <a:cs typeface="Times New Roman" panose="02020603050405020304" pitchFamily="18" charset="0"/>
                        </a:rPr>
                        <a:t>oxydi</a:t>
                      </a:r>
                      <a:r>
                        <a:rPr lang="en-US" sz="1400" dirty="0" smtClean="0">
                          <a:latin typeface="Times New Roman" panose="02020603050405020304" pitchFamily="18" charset="0"/>
                          <a:cs typeface="Times New Roman" panose="02020603050405020304" pitchFamily="18" charset="0"/>
                        </a:rPr>
                        <a:t> 0,8 </a:t>
                      </a:r>
                      <a:endParaRPr lang="uk-UA" sz="1400" dirty="0" smtClean="0">
                        <a:latin typeface="Times New Roman" panose="02020603050405020304" pitchFamily="18" charset="0"/>
                        <a:cs typeface="Times New Roman" panose="02020603050405020304" pitchFamily="18" charset="0"/>
                      </a:endParaRPr>
                    </a:p>
                    <a:p>
                      <a:pPr marL="892175" indent="0">
                        <a:lnSpc>
                          <a:spcPts val="1630"/>
                        </a:lnSpc>
                        <a:tabLst>
                          <a:tab pos="859790" algn="l"/>
                        </a:tabLst>
                      </a:pPr>
                      <a:r>
                        <a:rPr lang="en-US" sz="1400" dirty="0" err="1" smtClean="0">
                          <a:latin typeface="Times New Roman" panose="02020603050405020304" pitchFamily="18" charset="0"/>
                          <a:cs typeface="Times New Roman" panose="02020603050405020304" pitchFamily="18" charset="0"/>
                        </a:rPr>
                        <a:t>Butyroli</a:t>
                      </a:r>
                      <a:r>
                        <a:rPr lang="en-US" sz="1400" dirty="0" smtClean="0">
                          <a:latin typeface="Times New Roman" panose="02020603050405020304" pitchFamily="18" charset="0"/>
                          <a:cs typeface="Times New Roman" panose="02020603050405020304" pitchFamily="18" charset="0"/>
                        </a:rPr>
                        <a:t> </a:t>
                      </a:r>
                      <a:r>
                        <a:rPr lang="en-US" sz="1400" dirty="0" err="1" smtClean="0">
                          <a:latin typeface="Times New Roman" panose="02020603050405020304" pitchFamily="18" charset="0"/>
                          <a:cs typeface="Times New Roman" panose="02020603050405020304" pitchFamily="18" charset="0"/>
                        </a:rPr>
                        <a:t>q.s</a:t>
                      </a:r>
                      <a:r>
                        <a:rPr lang="en-US" sz="1400" dirty="0" smtClean="0">
                          <a:latin typeface="Times New Roman" panose="02020603050405020304" pitchFamily="18" charset="0"/>
                          <a:cs typeface="Times New Roman" panose="02020603050405020304" pitchFamily="18" charset="0"/>
                        </a:rPr>
                        <a:t>. </a:t>
                      </a:r>
                      <a:r>
                        <a:rPr lang="en-US" sz="1400" dirty="0" err="1" smtClean="0">
                          <a:latin typeface="Times New Roman" panose="02020603050405020304" pitchFamily="18" charset="0"/>
                          <a:cs typeface="Times New Roman" panose="02020603050405020304" pitchFamily="18" charset="0"/>
                        </a:rPr>
                        <a:t>ut</a:t>
                      </a:r>
                      <a:r>
                        <a:rPr lang="en-US" sz="1400" dirty="0" smtClean="0">
                          <a:latin typeface="Times New Roman" panose="02020603050405020304" pitchFamily="18" charset="0"/>
                          <a:cs typeface="Times New Roman" panose="02020603050405020304" pitchFamily="18" charset="0"/>
                        </a:rPr>
                        <a:t> fi at </a:t>
                      </a:r>
                      <a:r>
                        <a:rPr lang="en-US" sz="1400" dirty="0" err="1" smtClean="0">
                          <a:latin typeface="Times New Roman" panose="02020603050405020304" pitchFamily="18" charset="0"/>
                          <a:cs typeface="Times New Roman" panose="02020603050405020304" pitchFamily="18" charset="0"/>
                        </a:rPr>
                        <a:t>suppositorium</a:t>
                      </a:r>
                      <a:r>
                        <a:rPr lang="en-US" sz="1400" dirty="0" smtClean="0">
                          <a:latin typeface="Times New Roman" panose="02020603050405020304" pitchFamily="18" charset="0"/>
                          <a:cs typeface="Times New Roman" panose="02020603050405020304" pitchFamily="18" charset="0"/>
                        </a:rPr>
                        <a:t> </a:t>
                      </a:r>
                      <a:endParaRPr lang="uk-UA" sz="1400" dirty="0" smtClean="0">
                        <a:latin typeface="Times New Roman" panose="02020603050405020304" pitchFamily="18" charset="0"/>
                        <a:cs typeface="Times New Roman" panose="02020603050405020304" pitchFamily="18" charset="0"/>
                      </a:endParaRPr>
                    </a:p>
                    <a:p>
                      <a:pPr marL="892175" indent="0">
                        <a:lnSpc>
                          <a:spcPts val="1630"/>
                        </a:lnSpc>
                        <a:tabLst>
                          <a:tab pos="859790" algn="l"/>
                        </a:tabLst>
                      </a:pPr>
                      <a:r>
                        <a:rPr lang="en-US" sz="1400" dirty="0" smtClean="0">
                          <a:latin typeface="Times New Roman" panose="02020603050405020304" pitchFamily="18" charset="0"/>
                          <a:cs typeface="Times New Roman" panose="02020603050405020304" pitchFamily="18" charset="0"/>
                        </a:rPr>
                        <a:t>Da tales doses N 4 </a:t>
                      </a:r>
                      <a:endParaRPr lang="uk-UA" sz="1400" dirty="0" smtClean="0">
                        <a:latin typeface="Times New Roman" panose="02020603050405020304" pitchFamily="18" charset="0"/>
                        <a:cs typeface="Times New Roman" panose="02020603050405020304" pitchFamily="18" charset="0"/>
                      </a:endParaRPr>
                    </a:p>
                    <a:p>
                      <a:pPr marL="892175" indent="0">
                        <a:lnSpc>
                          <a:spcPts val="1630"/>
                        </a:lnSpc>
                        <a:tabLst>
                          <a:tab pos="859790" algn="l"/>
                        </a:tabLst>
                      </a:pPr>
                      <a:r>
                        <a:rPr lang="en-US" sz="1400" dirty="0" err="1" smtClean="0">
                          <a:latin typeface="Times New Roman" panose="02020603050405020304" pitchFamily="18" charset="0"/>
                          <a:cs typeface="Times New Roman" panose="02020603050405020304" pitchFamily="18" charset="0"/>
                        </a:rPr>
                        <a:t>Signa</a:t>
                      </a:r>
                      <a:r>
                        <a:rPr lang="en-US" sz="1400" dirty="0" smtClean="0">
                          <a:latin typeface="Times New Roman" panose="02020603050405020304" pitchFamily="18" charset="0"/>
                          <a:cs typeface="Times New Roman" panose="02020603050405020304" pitchFamily="18" charset="0"/>
                        </a:rPr>
                        <a:t>: </a:t>
                      </a:r>
                      <a:r>
                        <a:rPr lang="uk-UA" sz="1400" dirty="0" smtClean="0">
                          <a:latin typeface="Times New Roman" panose="02020603050405020304" pitchFamily="18" charset="0"/>
                          <a:cs typeface="Times New Roman" panose="02020603050405020304" pitchFamily="18" charset="0"/>
                        </a:rPr>
                        <a:t>Вводити по 1 </a:t>
                      </a:r>
                      <a:r>
                        <a:rPr lang="uk-UA" sz="1400" dirty="0" err="1" smtClean="0">
                          <a:latin typeface="Times New Roman" panose="02020603050405020304" pitchFamily="18" charset="0"/>
                          <a:cs typeface="Times New Roman" panose="02020603050405020304" pitchFamily="18" charset="0"/>
                        </a:rPr>
                        <a:t>супозиторію</a:t>
                      </a:r>
                      <a:r>
                        <a:rPr lang="uk-UA" sz="1400" dirty="0" smtClean="0">
                          <a:latin typeface="Times New Roman" panose="02020603050405020304" pitchFamily="18" charset="0"/>
                          <a:cs typeface="Times New Roman" panose="02020603050405020304" pitchFamily="18" charset="0"/>
                        </a:rPr>
                        <a:t> 3 рази на день</a:t>
                      </a:r>
                    </a:p>
                  </a:txBody>
                  <a:tcPr marL="0" marR="0" marT="0" marB="0">
                    <a:lnL w="12700">
                      <a:solidFill>
                        <a:srgbClr val="000000"/>
                      </a:solidFill>
                      <a:prstDash val="solid"/>
                    </a:ln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811212">
                <a:tc>
                  <a:txBody>
                    <a:bodyPr/>
                    <a:lstStyle/>
                    <a:p>
                      <a:pPr marL="68580">
                        <a:lnSpc>
                          <a:spcPts val="940"/>
                        </a:lnSpc>
                      </a:pPr>
                      <a:r>
                        <a:rPr sz="800" spc="-5" dirty="0">
                          <a:latin typeface="Times New Roman"/>
                          <a:cs typeface="Times New Roman"/>
                        </a:rPr>
                        <a:t>П</a:t>
                      </a:r>
                      <a:r>
                        <a:rPr sz="800" dirty="0">
                          <a:latin typeface="Times New Roman"/>
                          <a:cs typeface="Times New Roman"/>
                        </a:rPr>
                        <a:t>ідпис</a:t>
                      </a:r>
                      <a:r>
                        <a:rPr sz="800" spc="-20" dirty="0">
                          <a:latin typeface="Times New Roman"/>
                          <a:cs typeface="Times New Roman"/>
                        </a:rPr>
                        <a:t> </a:t>
                      </a:r>
                      <a:r>
                        <a:rPr sz="800" dirty="0">
                          <a:latin typeface="Times New Roman"/>
                          <a:cs typeface="Times New Roman"/>
                        </a:rPr>
                        <a:t>і</a:t>
                      </a:r>
                      <a:r>
                        <a:rPr sz="800" spc="-5" dirty="0">
                          <a:latin typeface="Times New Roman"/>
                          <a:cs typeface="Times New Roman"/>
                        </a:rPr>
                        <a:t> </a:t>
                      </a:r>
                      <a:r>
                        <a:rPr sz="800" spc="-10" dirty="0">
                          <a:latin typeface="Times New Roman"/>
                          <a:cs typeface="Times New Roman"/>
                        </a:rPr>
                        <a:t>о</a:t>
                      </a:r>
                      <a:r>
                        <a:rPr sz="800" dirty="0">
                          <a:latin typeface="Times New Roman"/>
                          <a:cs typeface="Times New Roman"/>
                        </a:rPr>
                        <a:t>с</a:t>
                      </a:r>
                      <a:r>
                        <a:rPr sz="800" spc="-10" dirty="0">
                          <a:latin typeface="Times New Roman"/>
                          <a:cs typeface="Times New Roman"/>
                        </a:rPr>
                        <a:t>о</a:t>
                      </a:r>
                      <a:r>
                        <a:rPr sz="800" dirty="0">
                          <a:latin typeface="Times New Roman"/>
                          <a:cs typeface="Times New Roman"/>
                        </a:rPr>
                        <a:t>бис</a:t>
                      </a:r>
                      <a:r>
                        <a:rPr sz="800" spc="-5" dirty="0">
                          <a:latin typeface="Times New Roman"/>
                          <a:cs typeface="Times New Roman"/>
                        </a:rPr>
                        <a:t>т</a:t>
                      </a:r>
                      <a:r>
                        <a:rPr sz="800" dirty="0">
                          <a:latin typeface="Times New Roman"/>
                          <a:cs typeface="Times New Roman"/>
                        </a:rPr>
                        <a:t>а</a:t>
                      </a:r>
                      <a:r>
                        <a:rPr sz="800" spc="-20" dirty="0">
                          <a:latin typeface="Times New Roman"/>
                          <a:cs typeface="Times New Roman"/>
                        </a:rPr>
                        <a:t> </a:t>
                      </a:r>
                      <a:r>
                        <a:rPr sz="800" spc="-5" dirty="0">
                          <a:latin typeface="Times New Roman"/>
                          <a:cs typeface="Times New Roman"/>
                        </a:rPr>
                        <a:t>п</a:t>
                      </a:r>
                      <a:r>
                        <a:rPr sz="800" spc="-10" dirty="0">
                          <a:latin typeface="Times New Roman"/>
                          <a:cs typeface="Times New Roman"/>
                        </a:rPr>
                        <a:t>е</a:t>
                      </a:r>
                      <a:r>
                        <a:rPr sz="800" dirty="0">
                          <a:latin typeface="Times New Roman"/>
                          <a:cs typeface="Times New Roman"/>
                        </a:rPr>
                        <a:t>ча</a:t>
                      </a:r>
                      <a:r>
                        <a:rPr sz="800" spc="-5" dirty="0">
                          <a:latin typeface="Times New Roman"/>
                          <a:cs typeface="Times New Roman"/>
                        </a:rPr>
                        <a:t>т</a:t>
                      </a:r>
                      <a:r>
                        <a:rPr sz="800" spc="5" dirty="0">
                          <a:latin typeface="Times New Roman"/>
                          <a:cs typeface="Times New Roman"/>
                        </a:rPr>
                        <a:t>к</a:t>
                      </a:r>
                      <a:r>
                        <a:rPr sz="800" dirty="0">
                          <a:latin typeface="Times New Roman"/>
                          <a:cs typeface="Times New Roman"/>
                        </a:rPr>
                        <a:t>а</a:t>
                      </a:r>
                      <a:r>
                        <a:rPr sz="800" spc="-45" dirty="0">
                          <a:latin typeface="Times New Roman"/>
                          <a:cs typeface="Times New Roman"/>
                        </a:rPr>
                        <a:t> </a:t>
                      </a:r>
                      <a:r>
                        <a:rPr sz="800" spc="-5" dirty="0">
                          <a:latin typeface="Times New Roman"/>
                          <a:cs typeface="Times New Roman"/>
                        </a:rPr>
                        <a:t>л</a:t>
                      </a:r>
                      <a:r>
                        <a:rPr sz="800" dirty="0">
                          <a:latin typeface="Times New Roman"/>
                          <a:cs typeface="Times New Roman"/>
                        </a:rPr>
                        <a:t>і</a:t>
                      </a:r>
                      <a:r>
                        <a:rPr sz="800" spc="5" dirty="0">
                          <a:latin typeface="Times New Roman"/>
                          <a:cs typeface="Times New Roman"/>
                        </a:rPr>
                        <a:t>к</a:t>
                      </a:r>
                      <a:r>
                        <a:rPr sz="800" dirty="0">
                          <a:latin typeface="Times New Roman"/>
                          <a:cs typeface="Times New Roman"/>
                        </a:rPr>
                        <a:t>аря</a:t>
                      </a:r>
                      <a:endParaRPr sz="800">
                        <a:latin typeface="Times New Roman"/>
                        <a:cs typeface="Times New Roman"/>
                      </a:endParaRPr>
                    </a:p>
                    <a:p>
                      <a:pPr marL="94615">
                        <a:lnSpc>
                          <a:spcPct val="100000"/>
                        </a:lnSpc>
                        <a:spcBef>
                          <a:spcPts val="260"/>
                        </a:spcBef>
                      </a:pPr>
                      <a:r>
                        <a:rPr sz="800" spc="-5" dirty="0">
                          <a:latin typeface="Times New Roman"/>
                          <a:cs typeface="Times New Roman"/>
                        </a:rPr>
                        <a:t>(розбірливо)</a:t>
                      </a:r>
                      <a:endParaRPr sz="800">
                        <a:latin typeface="Times New Roman"/>
                        <a:cs typeface="Times New Roman"/>
                      </a:endParaRPr>
                    </a:p>
                    <a:p>
                      <a:pPr>
                        <a:lnSpc>
                          <a:spcPct val="100000"/>
                        </a:lnSpc>
                        <a:spcBef>
                          <a:spcPts val="5"/>
                        </a:spcBef>
                      </a:pPr>
                      <a:endParaRPr sz="1300">
                        <a:latin typeface="Times New Roman"/>
                        <a:cs typeface="Times New Roman"/>
                      </a:endParaRPr>
                    </a:p>
                    <a:p>
                      <a:pPr marL="68580">
                        <a:lnSpc>
                          <a:spcPct val="100000"/>
                        </a:lnSpc>
                        <a:spcBef>
                          <a:spcPts val="5"/>
                        </a:spcBef>
                      </a:pPr>
                      <a:r>
                        <a:rPr sz="800" spc="-5" dirty="0">
                          <a:latin typeface="Times New Roman"/>
                          <a:cs typeface="Times New Roman"/>
                        </a:rPr>
                        <a:t>Рецепт</a:t>
                      </a:r>
                      <a:r>
                        <a:rPr sz="800" spc="-25" dirty="0">
                          <a:latin typeface="Times New Roman"/>
                          <a:cs typeface="Times New Roman"/>
                        </a:rPr>
                        <a:t> </a:t>
                      </a:r>
                      <a:r>
                        <a:rPr sz="800" dirty="0">
                          <a:latin typeface="Times New Roman"/>
                          <a:cs typeface="Times New Roman"/>
                        </a:rPr>
                        <a:t>дійсний</a:t>
                      </a:r>
                      <a:r>
                        <a:rPr sz="800" spc="-40" dirty="0">
                          <a:latin typeface="Times New Roman"/>
                          <a:cs typeface="Times New Roman"/>
                        </a:rPr>
                        <a:t> </a:t>
                      </a:r>
                      <a:r>
                        <a:rPr sz="800" spc="-5" dirty="0">
                          <a:latin typeface="Times New Roman"/>
                          <a:cs typeface="Times New Roman"/>
                        </a:rPr>
                        <a:t>протягом</a:t>
                      </a:r>
                      <a:r>
                        <a:rPr sz="800" spc="-25" dirty="0">
                          <a:latin typeface="Times New Roman"/>
                          <a:cs typeface="Times New Roman"/>
                        </a:rPr>
                        <a:t> </a:t>
                      </a:r>
                      <a:r>
                        <a:rPr sz="800" dirty="0">
                          <a:latin typeface="Times New Roman"/>
                          <a:cs typeface="Times New Roman"/>
                        </a:rPr>
                        <a:t>1</a:t>
                      </a:r>
                      <a:r>
                        <a:rPr sz="800" spc="-20" dirty="0">
                          <a:latin typeface="Times New Roman"/>
                          <a:cs typeface="Times New Roman"/>
                        </a:rPr>
                        <a:t> </a:t>
                      </a:r>
                      <a:r>
                        <a:rPr sz="800" dirty="0">
                          <a:latin typeface="Times New Roman"/>
                          <a:cs typeface="Times New Roman"/>
                        </a:rPr>
                        <a:t>місяця</a:t>
                      </a:r>
                      <a:endParaRPr sz="800">
                        <a:latin typeface="Times New Roman"/>
                        <a:cs typeface="Times New Roman"/>
                      </a:endParaRPr>
                    </a:p>
                  </a:txBody>
                  <a:tcPr marL="0" marR="0" marT="0" marB="0">
                    <a:lnL w="1270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tc>
                <a:tc>
                  <a:txBody>
                    <a:bodyPr/>
                    <a:lstStyle/>
                    <a:p>
                      <a:pPr marL="320675">
                        <a:lnSpc>
                          <a:spcPts val="940"/>
                        </a:lnSpc>
                      </a:pPr>
                      <a:r>
                        <a:rPr sz="800" spc="-5" dirty="0">
                          <a:latin typeface="Times New Roman"/>
                          <a:cs typeface="Times New Roman"/>
                        </a:rPr>
                        <a:t>Печатка</a:t>
                      </a:r>
                      <a:r>
                        <a:rPr sz="800" spc="-35" dirty="0">
                          <a:latin typeface="Times New Roman"/>
                          <a:cs typeface="Times New Roman"/>
                        </a:rPr>
                        <a:t> </a:t>
                      </a:r>
                      <a:r>
                        <a:rPr sz="800" spc="-5" dirty="0">
                          <a:latin typeface="Times New Roman"/>
                          <a:cs typeface="Times New Roman"/>
                        </a:rPr>
                        <a:t>лікувально-профілактичного</a:t>
                      </a:r>
                      <a:endParaRPr sz="800" dirty="0">
                        <a:latin typeface="Times New Roman"/>
                        <a:cs typeface="Times New Roman"/>
                      </a:endParaRPr>
                    </a:p>
                    <a:p>
                      <a:pPr marL="320675">
                        <a:lnSpc>
                          <a:spcPct val="100000"/>
                        </a:lnSpc>
                        <a:spcBef>
                          <a:spcPts val="260"/>
                        </a:spcBef>
                      </a:pPr>
                      <a:r>
                        <a:rPr sz="800" dirty="0">
                          <a:latin typeface="Times New Roman"/>
                          <a:cs typeface="Times New Roman"/>
                        </a:rPr>
                        <a:t>закладу</a:t>
                      </a:r>
                    </a:p>
                  </a:txBody>
                  <a:tcPr marL="0" marR="0" marT="0" marB="0"/>
                </a:tc>
                <a:extLst>
                  <a:ext uri="{0D108BD9-81ED-4DB2-BD59-A6C34878D82A}">
                    <a16:rowId xmlns:a16="http://schemas.microsoft.com/office/drawing/2014/main" val="10005"/>
                  </a:ext>
                </a:extLst>
              </a:tr>
            </a:tbl>
          </a:graphicData>
        </a:graphic>
      </p:graphicFrame>
      <p:sp>
        <p:nvSpPr>
          <p:cNvPr id="5" name="object 5"/>
          <p:cNvSpPr/>
          <p:nvPr/>
        </p:nvSpPr>
        <p:spPr>
          <a:xfrm>
            <a:off x="1757426" y="1190625"/>
            <a:ext cx="5989955" cy="5238750"/>
          </a:xfrm>
          <a:custGeom>
            <a:avLst/>
            <a:gdLst/>
            <a:ahLst/>
            <a:cxnLst/>
            <a:rect l="l" t="t" r="r" b="b"/>
            <a:pathLst>
              <a:path w="5989955" h="5238750">
                <a:moveTo>
                  <a:pt x="3881374" y="4414837"/>
                </a:moveTo>
                <a:lnTo>
                  <a:pt x="3881374" y="5238750"/>
                </a:lnTo>
              </a:path>
              <a:path w="5989955" h="5238750">
                <a:moveTo>
                  <a:pt x="0" y="4421187"/>
                </a:moveTo>
                <a:lnTo>
                  <a:pt x="5989574" y="4421187"/>
                </a:lnTo>
              </a:path>
              <a:path w="5989955" h="5238750">
                <a:moveTo>
                  <a:pt x="0" y="739775"/>
                </a:moveTo>
                <a:lnTo>
                  <a:pt x="5989574" y="739775"/>
                </a:lnTo>
              </a:path>
              <a:path w="5989955" h="5238750">
                <a:moveTo>
                  <a:pt x="0" y="1384300"/>
                </a:moveTo>
                <a:lnTo>
                  <a:pt x="5989574" y="1384300"/>
                </a:lnTo>
              </a:path>
              <a:path w="5989955" h="5238750">
                <a:moveTo>
                  <a:pt x="0" y="1562100"/>
                </a:moveTo>
                <a:lnTo>
                  <a:pt x="5989574" y="1562100"/>
                </a:lnTo>
              </a:path>
              <a:path w="5989955" h="5238750">
                <a:moveTo>
                  <a:pt x="0" y="2560701"/>
                </a:moveTo>
                <a:lnTo>
                  <a:pt x="5989574" y="2560701"/>
                </a:lnTo>
              </a:path>
              <a:path w="5989955" h="5238750">
                <a:moveTo>
                  <a:pt x="5983224" y="0"/>
                </a:moveTo>
                <a:lnTo>
                  <a:pt x="5983224" y="5238750"/>
                </a:lnTo>
              </a:path>
              <a:path w="5989955" h="5238750">
                <a:moveTo>
                  <a:pt x="0" y="6350"/>
                </a:moveTo>
                <a:lnTo>
                  <a:pt x="5989574" y="6350"/>
                </a:lnTo>
              </a:path>
              <a:path w="5989955" h="5238750">
                <a:moveTo>
                  <a:pt x="0" y="5232400"/>
                </a:moveTo>
                <a:lnTo>
                  <a:pt x="5989574" y="5232400"/>
                </a:lnTo>
              </a:path>
            </a:pathLst>
          </a:custGeom>
          <a:ln w="12700">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3276600" y="5731764"/>
            <a:ext cx="545591" cy="274320"/>
          </a:xfrm>
          <a:prstGeom prst="rect">
            <a:avLst/>
          </a:prstGeom>
        </p:spPr>
      </p:pic>
    </p:spTree>
    <p:extLst>
      <p:ext uri="{BB962C8B-B14F-4D97-AF65-F5344CB8AC3E}">
        <p14:creationId xmlns:p14="http://schemas.microsoft.com/office/powerpoint/2010/main" val="3904925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228600"/>
            <a:ext cx="9067800" cy="3962400"/>
          </a:xfrm>
        </p:spPr>
        <p:txBody>
          <a:bodyPr>
            <a:noAutofit/>
          </a:bodyPr>
          <a:lstStyle/>
          <a:p>
            <a:pPr algn="just"/>
            <a:r>
              <a:rPr lang="uk-UA" sz="1500" dirty="0">
                <a:latin typeface="Times New Roman" panose="02020603050405020304" pitchFamily="18" charset="0"/>
                <a:cs typeface="Times New Roman" panose="02020603050405020304" pitchFamily="18" charset="0"/>
              </a:rPr>
              <a:t>У наведеному прикладі цинку </a:t>
            </a:r>
            <a:r>
              <a:rPr lang="uk-UA" sz="1500" dirty="0" err="1" smtClean="0">
                <a:latin typeface="Times New Roman" panose="02020603050405020304" pitchFamily="18" charset="0"/>
                <a:cs typeface="Times New Roman" panose="02020603050405020304" pitchFamily="18" charset="0"/>
              </a:rPr>
              <a:t>окись</a:t>
            </a:r>
            <a:r>
              <a:rPr lang="uk-UA" sz="1500" dirty="0" smtClean="0">
                <a:latin typeface="Times New Roman" panose="02020603050405020304" pitchFamily="18" charset="0"/>
                <a:cs typeface="Times New Roman" panose="02020603050405020304" pitchFamily="18" charset="0"/>
              </a:rPr>
              <a:t> </a:t>
            </a:r>
            <a:r>
              <a:rPr lang="uk-UA" sz="1500" dirty="0">
                <a:latin typeface="Times New Roman" panose="02020603050405020304" pitchFamily="18" charset="0"/>
                <a:cs typeface="Times New Roman" panose="02020603050405020304" pitchFamily="18" charset="0"/>
              </a:rPr>
              <a:t>практично нерозчинні в основі, тому її вводять в </a:t>
            </a:r>
            <a:r>
              <a:rPr lang="uk-UA" sz="1500" dirty="0" err="1">
                <a:latin typeface="Times New Roman" panose="02020603050405020304" pitchFamily="18" charset="0"/>
                <a:cs typeface="Times New Roman" panose="02020603050405020304" pitchFamily="18" charset="0"/>
              </a:rPr>
              <a:t>супозиторну</a:t>
            </a:r>
            <a:r>
              <a:rPr lang="uk-UA" sz="1500" dirty="0">
                <a:latin typeface="Times New Roman" panose="02020603050405020304" pitchFamily="18" charset="0"/>
                <a:cs typeface="Times New Roman" panose="02020603050405020304" pitchFamily="18" charset="0"/>
              </a:rPr>
              <a:t> масу по типу суспензії в вигляді сухих дрібних порошків. </a:t>
            </a:r>
            <a:endParaRPr lang="uk-UA" sz="1500" dirty="0" smtClean="0">
              <a:latin typeface="Times New Roman" panose="02020603050405020304" pitchFamily="18" charset="0"/>
              <a:cs typeface="Times New Roman" panose="02020603050405020304" pitchFamily="18" charset="0"/>
            </a:endParaRPr>
          </a:p>
          <a:p>
            <a:pPr algn="just"/>
            <a:r>
              <a:rPr lang="uk-UA" sz="1500" dirty="0" smtClean="0">
                <a:latin typeface="Times New Roman" panose="02020603050405020304" pitchFamily="18" charset="0"/>
                <a:cs typeface="Times New Roman" panose="02020603050405020304" pitchFamily="18" charset="0"/>
              </a:rPr>
              <a:t>Як </a:t>
            </a:r>
            <a:r>
              <a:rPr lang="uk-UA" sz="1500" dirty="0">
                <a:latin typeface="Times New Roman" panose="02020603050405020304" pitchFamily="18" charset="0"/>
                <a:cs typeface="Times New Roman" panose="02020603050405020304" pitchFamily="18" charset="0"/>
              </a:rPr>
              <a:t>видно з </a:t>
            </a:r>
            <a:r>
              <a:rPr lang="uk-UA" sz="1500" dirty="0" smtClean="0">
                <a:latin typeface="Times New Roman" panose="02020603050405020304" pitchFamily="18" charset="0"/>
                <a:cs typeface="Times New Roman" panose="02020603050405020304" pitchFamily="18" charset="0"/>
              </a:rPr>
              <a:t>таблиці, зворотній </a:t>
            </a:r>
            <a:r>
              <a:rPr lang="uk-UA" sz="1500" dirty="0">
                <a:latin typeface="Times New Roman" panose="02020603050405020304" pitchFamily="18" charset="0"/>
                <a:cs typeface="Times New Roman" panose="02020603050405020304" pitchFamily="18" charset="0"/>
              </a:rPr>
              <a:t>коефіцієнт заміщення цинку окису по жировій основі з питомою вагою 0,95 дорівнює 0,21, тобто 0,21 г масла какао або </a:t>
            </a:r>
            <a:r>
              <a:rPr lang="uk-UA" sz="1500" dirty="0" smtClean="0">
                <a:latin typeface="Times New Roman" panose="02020603050405020304" pitchFamily="18" charset="0"/>
                <a:cs typeface="Times New Roman" panose="02020603050405020304" pitchFamily="18" charset="0"/>
              </a:rPr>
              <a:t>близький </a:t>
            </a:r>
            <a:r>
              <a:rPr lang="uk-UA" sz="1500" dirty="0">
                <a:latin typeface="Times New Roman" panose="02020603050405020304" pitchFamily="18" charset="0"/>
                <a:cs typeface="Times New Roman" panose="02020603050405020304" pitchFamily="18" charset="0"/>
              </a:rPr>
              <a:t>за питомою вагою </a:t>
            </a:r>
            <a:r>
              <a:rPr lang="uk-UA" sz="1500" dirty="0" smtClean="0">
                <a:latin typeface="Times New Roman" panose="02020603050405020304" pitchFamily="18" charset="0"/>
                <a:cs typeface="Times New Roman" panose="02020603050405020304" pitchFamily="18" charset="0"/>
              </a:rPr>
              <a:t>до </a:t>
            </a:r>
            <a:r>
              <a:rPr lang="uk-UA" sz="1500" dirty="0" err="1" smtClean="0">
                <a:latin typeface="Times New Roman" panose="02020603050405020304" pitchFamily="18" charset="0"/>
                <a:cs typeface="Times New Roman" panose="02020603050405020304" pitchFamily="18" charset="0"/>
              </a:rPr>
              <a:t>бутірола</a:t>
            </a:r>
            <a:r>
              <a:rPr lang="uk-UA" sz="1500" dirty="0" smtClean="0">
                <a:latin typeface="Times New Roman" panose="02020603050405020304" pitchFamily="18" charset="0"/>
                <a:cs typeface="Times New Roman" panose="02020603050405020304" pitchFamily="18" charset="0"/>
              </a:rPr>
              <a:t> </a:t>
            </a:r>
            <a:r>
              <a:rPr lang="uk-UA" sz="1500" dirty="0">
                <a:latin typeface="Times New Roman" panose="02020603050405020304" pitchFamily="18" charset="0"/>
                <a:cs typeface="Times New Roman" panose="02020603050405020304" pitchFamily="18" charset="0"/>
              </a:rPr>
              <a:t>займає обсяг, що дорівнює об'єму 1,0 </a:t>
            </a:r>
            <a:r>
              <a:rPr lang="uk-UA" sz="1500" dirty="0" smtClean="0">
                <a:latin typeface="Times New Roman" panose="02020603050405020304" pitchFamily="18" charset="0"/>
                <a:cs typeface="Times New Roman" panose="02020603050405020304" pitchFamily="18" charset="0"/>
              </a:rPr>
              <a:t>порошкоподібного </a:t>
            </a:r>
            <a:r>
              <a:rPr lang="uk-UA" sz="1500" dirty="0">
                <a:latin typeface="Times New Roman" panose="02020603050405020304" pitchFamily="18" charset="0"/>
                <a:cs typeface="Times New Roman" panose="02020603050405020304" pitchFamily="18" charset="0"/>
              </a:rPr>
              <a:t>цинку окису. </a:t>
            </a:r>
            <a:endParaRPr lang="uk-UA" sz="1500" dirty="0" smtClean="0">
              <a:latin typeface="Times New Roman" panose="02020603050405020304" pitchFamily="18" charset="0"/>
              <a:cs typeface="Times New Roman" panose="02020603050405020304" pitchFamily="18" charset="0"/>
            </a:endParaRPr>
          </a:p>
          <a:p>
            <a:pPr algn="just"/>
            <a:r>
              <a:rPr lang="uk-UA" sz="1500" dirty="0" smtClean="0">
                <a:latin typeface="Times New Roman" panose="02020603050405020304" pitchFamily="18" charset="0"/>
                <a:cs typeface="Times New Roman" panose="02020603050405020304" pitchFamily="18" charset="0"/>
              </a:rPr>
              <a:t>Чистої </a:t>
            </a:r>
            <a:r>
              <a:rPr lang="uk-UA" sz="1500" dirty="0">
                <a:latin typeface="Times New Roman" panose="02020603050405020304" pitchFamily="18" charset="0"/>
                <a:cs typeface="Times New Roman" panose="02020603050405020304" pitchFamily="18" charset="0"/>
              </a:rPr>
              <a:t>жирової основи для заповнення чотирьох гнізд форми для виливання супозиторіїв, що вміщають по 3,0 кожна, слід було б взяти 12,0 (</a:t>
            </a:r>
            <a:r>
              <a:rPr lang="uk-UA" sz="1500" dirty="0" smtClean="0">
                <a:latin typeface="Times New Roman" panose="02020603050405020304" pitchFamily="18" charset="0"/>
                <a:cs typeface="Times New Roman" panose="02020603050405020304" pitchFamily="18" charset="0"/>
              </a:rPr>
              <a:t>4×3</a:t>
            </a:r>
            <a:r>
              <a:rPr lang="uk-UA" sz="1500" dirty="0">
                <a:latin typeface="Times New Roman" panose="02020603050405020304" pitchFamily="18" charset="0"/>
                <a:cs typeface="Times New Roman" panose="02020603050405020304" pitchFamily="18" charset="0"/>
              </a:rPr>
              <a:t>). Однак в складі </a:t>
            </a:r>
            <a:r>
              <a:rPr lang="uk-UA" sz="1500" dirty="0" err="1">
                <a:latin typeface="Times New Roman" panose="02020603050405020304" pitchFamily="18" charset="0"/>
                <a:cs typeface="Times New Roman" panose="02020603050405020304" pitchFamily="18" charset="0"/>
              </a:rPr>
              <a:t>суппозіторной</a:t>
            </a:r>
            <a:r>
              <a:rPr lang="uk-UA" sz="1500" dirty="0">
                <a:latin typeface="Times New Roman" panose="02020603050405020304" pitchFamily="18" charset="0"/>
                <a:cs typeface="Times New Roman" panose="02020603050405020304" pitchFamily="18" charset="0"/>
              </a:rPr>
              <a:t> маси має перебувати ще 3,2 цинку окису (</a:t>
            </a:r>
            <a:r>
              <a:rPr lang="uk-UA" sz="1500" dirty="0" smtClean="0">
                <a:latin typeface="Times New Roman" panose="02020603050405020304" pitchFamily="18" charset="0"/>
                <a:cs typeface="Times New Roman" panose="02020603050405020304" pitchFamily="18" charset="0"/>
              </a:rPr>
              <a:t>0,8×4) </a:t>
            </a:r>
            <a:r>
              <a:rPr lang="ru-RU" sz="1500" dirty="0" err="1">
                <a:latin typeface="Times New Roman" panose="02020603050405020304" pitchFamily="18" charset="0"/>
                <a:cs typeface="Times New Roman" panose="02020603050405020304" pitchFamily="18" charset="0"/>
              </a:rPr>
              <a:t>Це</a:t>
            </a:r>
            <a:r>
              <a:rPr lang="ru-RU" sz="1500" dirty="0">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кількість</a:t>
            </a:r>
            <a:r>
              <a:rPr lang="ru-RU" sz="1500" dirty="0">
                <a:latin typeface="Times New Roman" panose="02020603050405020304" pitchFamily="18" charset="0"/>
                <a:cs typeface="Times New Roman" panose="02020603050405020304" pitchFamily="18" charset="0"/>
              </a:rPr>
              <a:t> медикаменту займе </a:t>
            </a:r>
            <a:r>
              <a:rPr lang="ru-RU" sz="1500" dirty="0" err="1">
                <a:latin typeface="Times New Roman" panose="02020603050405020304" pitchFamily="18" charset="0"/>
                <a:cs typeface="Times New Roman" panose="02020603050405020304" pitchFamily="18" charset="0"/>
              </a:rPr>
              <a:t>обсяг</a:t>
            </a:r>
            <a:r>
              <a:rPr lang="ru-RU" sz="1500" dirty="0">
                <a:latin typeface="Times New Roman" panose="02020603050405020304" pitchFamily="18" charset="0"/>
                <a:cs typeface="Times New Roman" panose="02020603050405020304" pitchFamily="18" charset="0"/>
              </a:rPr>
              <a:t> вагою 0,672 (3,2 × 0,21), </a:t>
            </a:r>
            <a:r>
              <a:rPr lang="ru-RU" sz="1500" dirty="0" err="1">
                <a:latin typeface="Times New Roman" panose="02020603050405020304" pitchFamily="18" charset="0"/>
                <a:cs typeface="Times New Roman" panose="02020603050405020304" pitchFamily="18" charset="0"/>
              </a:rPr>
              <a:t>отже</a:t>
            </a:r>
            <a:r>
              <a:rPr lang="ru-RU" sz="1500" dirty="0">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бутірола</a:t>
            </a:r>
            <a:r>
              <a:rPr lang="ru-RU" sz="1500" dirty="0">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необхідно</a:t>
            </a:r>
            <a:r>
              <a:rPr lang="ru-RU" sz="1500" dirty="0">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взяти</a:t>
            </a:r>
            <a:r>
              <a:rPr lang="ru-RU" sz="1500" dirty="0">
                <a:latin typeface="Times New Roman" panose="02020603050405020304" pitchFamily="18" charset="0"/>
                <a:cs typeface="Times New Roman" panose="02020603050405020304" pitchFamily="18" charset="0"/>
              </a:rPr>
              <a:t> 11,328 г </a:t>
            </a:r>
            <a:r>
              <a:rPr lang="ru-RU" sz="1500" dirty="0" err="1">
                <a:latin typeface="Times New Roman" panose="02020603050405020304" pitchFamily="18" charset="0"/>
                <a:cs typeface="Times New Roman" panose="02020603050405020304" pitchFamily="18" charset="0"/>
              </a:rPr>
              <a:t>або</a:t>
            </a:r>
            <a:r>
              <a:rPr lang="ru-RU" sz="1500" dirty="0">
                <a:latin typeface="Times New Roman" panose="02020603050405020304" pitchFamily="18" charset="0"/>
                <a:cs typeface="Times New Roman" panose="02020603050405020304" pitchFamily="18" charset="0"/>
              </a:rPr>
              <a:t> 11,33 (</a:t>
            </a:r>
            <a:r>
              <a:rPr lang="ru-RU" sz="1500" dirty="0" smtClean="0">
                <a:latin typeface="Times New Roman" panose="02020603050405020304" pitchFamily="18" charset="0"/>
                <a:cs typeface="Times New Roman" panose="02020603050405020304" pitchFamily="18" charset="0"/>
              </a:rPr>
              <a:t>12-0,672).</a:t>
            </a:r>
            <a:r>
              <a:rPr lang="uk-UA" sz="1500" dirty="0">
                <a:latin typeface="Times New Roman" panose="02020603050405020304" pitchFamily="18" charset="0"/>
                <a:cs typeface="Times New Roman" panose="02020603050405020304" pitchFamily="18" charset="0"/>
              </a:rPr>
              <a:t> </a:t>
            </a:r>
            <a:endParaRPr lang="uk-UA" sz="1500" dirty="0" smtClean="0">
              <a:latin typeface="Times New Roman" panose="02020603050405020304" pitchFamily="18" charset="0"/>
              <a:cs typeface="Times New Roman" panose="02020603050405020304" pitchFamily="18" charset="0"/>
            </a:endParaRPr>
          </a:p>
          <a:p>
            <a:pPr algn="just"/>
            <a:r>
              <a:rPr lang="uk-UA" sz="1500" b="1" dirty="0" smtClean="0">
                <a:latin typeface="Times New Roman" panose="02020603050405020304" pitchFamily="18" charset="0"/>
                <a:cs typeface="Times New Roman" panose="02020603050405020304" pitchFamily="18" charset="0"/>
              </a:rPr>
              <a:t>Приготування.</a:t>
            </a:r>
            <a:r>
              <a:rPr lang="uk-UA" sz="1500" dirty="0" smtClean="0">
                <a:latin typeface="Times New Roman" panose="02020603050405020304" pitchFamily="18" charset="0"/>
                <a:cs typeface="Times New Roman" panose="02020603050405020304" pitchFamily="18" charset="0"/>
              </a:rPr>
              <a:t> </a:t>
            </a:r>
            <a:r>
              <a:rPr lang="uk-UA" sz="1500" dirty="0" err="1">
                <a:latin typeface="Times New Roman" panose="02020603050405020304" pitchFamily="18" charset="0"/>
                <a:cs typeface="Times New Roman" panose="02020603050405020304" pitchFamily="18" charset="0"/>
              </a:rPr>
              <a:t>Бутірол</a:t>
            </a:r>
            <a:r>
              <a:rPr lang="uk-UA" sz="1500" dirty="0">
                <a:latin typeface="Times New Roman" panose="02020603050405020304" pitchFamily="18" charset="0"/>
                <a:cs typeface="Times New Roman" panose="02020603050405020304" pitchFamily="18" charset="0"/>
              </a:rPr>
              <a:t> у вигляді стружки поміщають в фарфорову чашку і розплавляють на водяній бані. Потім до розплавленої </a:t>
            </a:r>
            <a:r>
              <a:rPr lang="uk-UA" sz="1500" dirty="0" err="1" smtClean="0">
                <a:latin typeface="Times New Roman" panose="02020603050405020304" pitchFamily="18" charset="0"/>
                <a:cs typeface="Times New Roman" panose="02020603050405020304" pitchFamily="18" charset="0"/>
              </a:rPr>
              <a:t>полузастигшій</a:t>
            </a:r>
            <a:r>
              <a:rPr lang="uk-UA" sz="1500" dirty="0" smtClean="0">
                <a:latin typeface="Times New Roman" panose="02020603050405020304" pitchFamily="18" charset="0"/>
                <a:cs typeface="Times New Roman" panose="02020603050405020304" pitchFamily="18" charset="0"/>
              </a:rPr>
              <a:t> </a:t>
            </a:r>
            <a:r>
              <a:rPr lang="uk-UA" sz="1500" dirty="0">
                <a:latin typeface="Times New Roman" panose="02020603050405020304" pitchFamily="18" charset="0"/>
                <a:cs typeface="Times New Roman" panose="02020603050405020304" pitchFamily="18" charset="0"/>
              </a:rPr>
              <a:t>масі за допомогою невеликого </a:t>
            </a:r>
            <a:r>
              <a:rPr lang="uk-UA" sz="1500" dirty="0" err="1" smtClean="0">
                <a:latin typeface="Times New Roman" panose="02020603050405020304" pitchFamily="18" charset="0"/>
                <a:cs typeface="Times New Roman" panose="02020603050405020304" pitchFamily="18" charset="0"/>
              </a:rPr>
              <a:t>пестику</a:t>
            </a:r>
            <a:r>
              <a:rPr lang="uk-UA" sz="1500" dirty="0" smtClean="0">
                <a:latin typeface="Times New Roman" panose="02020603050405020304" pitchFamily="18" charset="0"/>
                <a:cs typeface="Times New Roman" panose="02020603050405020304" pitchFamily="18" charset="0"/>
              </a:rPr>
              <a:t> </a:t>
            </a:r>
            <a:r>
              <a:rPr lang="uk-UA" sz="1500" dirty="0">
                <a:latin typeface="Times New Roman" panose="02020603050405020304" pitchFamily="18" charset="0"/>
                <a:cs typeface="Times New Roman" panose="02020603050405020304" pitchFamily="18" charset="0"/>
              </a:rPr>
              <a:t>домішують </a:t>
            </a:r>
            <a:r>
              <a:rPr lang="uk-UA" sz="1500" dirty="0" smtClean="0">
                <a:latin typeface="Times New Roman" panose="02020603050405020304" pitchFamily="18" charset="0"/>
                <a:cs typeface="Times New Roman" panose="02020603050405020304" pitchFamily="18" charset="0"/>
              </a:rPr>
              <a:t>тонкоподрібнений </a:t>
            </a:r>
            <a:r>
              <a:rPr lang="uk-UA" sz="1500" dirty="0">
                <a:latin typeface="Times New Roman" panose="02020603050405020304" pitchFamily="18" charset="0"/>
                <a:cs typeface="Times New Roman" panose="02020603050405020304" pitchFamily="18" charset="0"/>
              </a:rPr>
              <a:t>порошок цинку окису. Отриману суміш помішують до початку </a:t>
            </a:r>
            <a:r>
              <a:rPr lang="uk-UA" sz="1500" dirty="0" err="1">
                <a:latin typeface="Times New Roman" panose="02020603050405020304" pitchFamily="18" charset="0"/>
                <a:cs typeface="Times New Roman" panose="02020603050405020304" pitchFamily="18" charset="0"/>
              </a:rPr>
              <a:t>загустіння</a:t>
            </a:r>
            <a:r>
              <a:rPr lang="uk-UA" sz="1500" dirty="0">
                <a:latin typeface="Times New Roman" panose="02020603050405020304" pitchFamily="18" charset="0"/>
                <a:cs typeface="Times New Roman" panose="02020603050405020304" pitchFamily="18" charset="0"/>
              </a:rPr>
              <a:t>, а потім, злегка обігрів носик чашки на слабкому полум'я, швидко розливають масу в охолоджені форми, наповнюючи їх до країв. Форми охолоджують в холодильнику, після чого їх розгвинчують і виймають </a:t>
            </a:r>
            <a:r>
              <a:rPr lang="uk-UA" sz="1500" dirty="0" err="1">
                <a:latin typeface="Times New Roman" panose="02020603050405020304" pitchFamily="18" charset="0"/>
                <a:cs typeface="Times New Roman" panose="02020603050405020304" pitchFamily="18" charset="0"/>
              </a:rPr>
              <a:t>супозиторії</a:t>
            </a:r>
            <a:r>
              <a:rPr lang="uk-UA" sz="1500" dirty="0">
                <a:latin typeface="Times New Roman" panose="02020603050405020304" pitchFamily="18" charset="0"/>
                <a:cs typeface="Times New Roman" panose="02020603050405020304" pitchFamily="18" charset="0"/>
              </a:rPr>
              <a:t> шляхом натиску на їх підстави по напрямку до вершини. При виготовленні супозиторіїв на </a:t>
            </a:r>
            <a:r>
              <a:rPr lang="uk-UA" sz="1500" dirty="0" err="1" smtClean="0">
                <a:latin typeface="Times New Roman" panose="02020603050405020304" pitchFamily="18" charset="0"/>
                <a:cs typeface="Times New Roman" panose="02020603050405020304" pitchFamily="18" charset="0"/>
              </a:rPr>
              <a:t>желатіногліцеріновій</a:t>
            </a:r>
            <a:r>
              <a:rPr lang="uk-UA" sz="1500" dirty="0" smtClean="0">
                <a:latin typeface="Times New Roman" panose="02020603050405020304" pitchFamily="18" charset="0"/>
                <a:cs typeface="Times New Roman" panose="02020603050405020304" pitchFamily="18" charset="0"/>
              </a:rPr>
              <a:t> </a:t>
            </a:r>
            <a:r>
              <a:rPr lang="uk-UA" sz="1500" dirty="0">
                <a:latin typeface="Times New Roman" panose="02020603050405020304" pitchFamily="18" charset="0"/>
                <a:cs typeface="Times New Roman" panose="02020603050405020304" pitchFamily="18" charset="0"/>
              </a:rPr>
              <a:t>основі її слід брати більше, ніж жирової, враховуючи, що її щільність вище жирової в 1,21 рази. </a:t>
            </a:r>
            <a:r>
              <a:rPr lang="ru-RU" sz="1500" dirty="0">
                <a:latin typeface="Times New Roman" panose="02020603050405020304" pitchFamily="18" charset="0"/>
                <a:cs typeface="Times New Roman" panose="02020603050405020304" pitchFamily="18" charset="0"/>
              </a:rPr>
              <a:t> </a:t>
            </a:r>
            <a:r>
              <a:rPr lang="uk-UA" sz="1500" dirty="0">
                <a:latin typeface="Times New Roman" panose="02020603050405020304" pitchFamily="18" charset="0"/>
                <a:cs typeface="Times New Roman" panose="02020603050405020304" pitchFamily="18" charset="0"/>
              </a:rPr>
              <a:t> </a:t>
            </a:r>
          </a:p>
          <a:p>
            <a:pPr algn="just"/>
            <a:endParaRPr lang="ru-RU"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3430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4715" y="0"/>
            <a:ext cx="8318500" cy="593090"/>
          </a:xfrm>
          <a:custGeom>
            <a:avLst/>
            <a:gdLst/>
            <a:ahLst/>
            <a:cxnLst/>
            <a:rect l="l" t="t" r="r" b="b"/>
            <a:pathLst>
              <a:path w="8318500" h="593090">
                <a:moveTo>
                  <a:pt x="0" y="592836"/>
                </a:moveTo>
                <a:lnTo>
                  <a:pt x="8317992" y="592836"/>
                </a:lnTo>
                <a:lnTo>
                  <a:pt x="8317992" y="0"/>
                </a:lnTo>
                <a:lnTo>
                  <a:pt x="0" y="0"/>
                </a:lnTo>
                <a:lnTo>
                  <a:pt x="0" y="592836"/>
                </a:lnTo>
                <a:close/>
              </a:path>
            </a:pathLst>
          </a:custGeom>
          <a:solidFill>
            <a:srgbClr val="FFFFCC"/>
          </a:solidFill>
        </p:spPr>
        <p:txBody>
          <a:bodyPr wrap="square" lIns="0" tIns="0" rIns="0" bIns="0" rtlCol="0"/>
          <a:lstStyle/>
          <a:p>
            <a:endParaRPr/>
          </a:p>
        </p:txBody>
      </p:sp>
      <p:sp>
        <p:nvSpPr>
          <p:cNvPr id="3" name="object 3"/>
          <p:cNvSpPr txBox="1">
            <a:spLocks noGrp="1"/>
          </p:cNvSpPr>
          <p:nvPr>
            <p:ph type="title"/>
          </p:nvPr>
        </p:nvSpPr>
        <p:spPr>
          <a:xfrm>
            <a:off x="614883" y="83261"/>
            <a:ext cx="7889875" cy="406400"/>
          </a:xfrm>
          <a:prstGeom prst="rect">
            <a:avLst/>
          </a:prstGeom>
        </p:spPr>
        <p:txBody>
          <a:bodyPr vert="horz" wrap="square" lIns="0" tIns="12065" rIns="0" bIns="0" rtlCol="0">
            <a:spAutoFit/>
          </a:bodyPr>
          <a:lstStyle/>
          <a:p>
            <a:pPr marL="12700">
              <a:lnSpc>
                <a:spcPct val="100000"/>
              </a:lnSpc>
              <a:spcBef>
                <a:spcPts val="95"/>
              </a:spcBef>
            </a:pPr>
            <a:r>
              <a:rPr sz="2500" spc="-5" dirty="0"/>
              <a:t>1.</a:t>
            </a:r>
            <a:r>
              <a:rPr sz="2500" spc="-15" dirty="0"/>
              <a:t> </a:t>
            </a:r>
            <a:r>
              <a:rPr sz="2500" spc="-5" dirty="0"/>
              <a:t>Приготування</a:t>
            </a:r>
            <a:r>
              <a:rPr sz="2500" spc="40" dirty="0"/>
              <a:t> </a:t>
            </a:r>
            <a:r>
              <a:rPr sz="2500" spc="-5" dirty="0"/>
              <a:t>супозиторіїв</a:t>
            </a:r>
            <a:r>
              <a:rPr sz="2500" spc="15" dirty="0"/>
              <a:t> </a:t>
            </a:r>
            <a:r>
              <a:rPr sz="2500" spc="-5" dirty="0"/>
              <a:t>методом</a:t>
            </a:r>
            <a:r>
              <a:rPr sz="2500" spc="30" dirty="0"/>
              <a:t> </a:t>
            </a:r>
            <a:r>
              <a:rPr sz="2500" spc="-5" dirty="0"/>
              <a:t>виливання.</a:t>
            </a:r>
            <a:endParaRPr sz="2500"/>
          </a:p>
        </p:txBody>
      </p:sp>
      <p:sp>
        <p:nvSpPr>
          <p:cNvPr id="8" name="object 8"/>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26</a:t>
            </a:fld>
            <a:endParaRPr dirty="0"/>
          </a:p>
        </p:txBody>
      </p:sp>
      <p:graphicFrame>
        <p:nvGraphicFramePr>
          <p:cNvPr id="4" name="object 4"/>
          <p:cNvGraphicFramePr>
            <a:graphicFrameLocks noGrp="1"/>
          </p:cNvGraphicFramePr>
          <p:nvPr>
            <p:extLst>
              <p:ext uri="{D42A27DB-BD31-4B8C-83A1-F6EECF244321}">
                <p14:modId xmlns:p14="http://schemas.microsoft.com/office/powerpoint/2010/main" val="384304012"/>
              </p:ext>
            </p:extLst>
          </p:nvPr>
        </p:nvGraphicFramePr>
        <p:xfrm>
          <a:off x="1751274" y="1196975"/>
          <a:ext cx="5704840" cy="5226049"/>
        </p:xfrm>
        <a:graphic>
          <a:graphicData uri="http://schemas.openxmlformats.org/drawingml/2006/table">
            <a:tbl>
              <a:tblPr firstRow="1" bandRow="1">
                <a:tableStyleId>{2D5ABB26-0587-4C30-8999-92F81FD0307C}</a:tableStyleId>
              </a:tblPr>
              <a:tblGrid>
                <a:gridCol w="2655570">
                  <a:extLst>
                    <a:ext uri="{9D8B030D-6E8A-4147-A177-3AD203B41FA5}">
                      <a16:colId xmlns:a16="http://schemas.microsoft.com/office/drawing/2014/main" val="20000"/>
                    </a:ext>
                  </a:extLst>
                </a:gridCol>
                <a:gridCol w="974725">
                  <a:extLst>
                    <a:ext uri="{9D8B030D-6E8A-4147-A177-3AD203B41FA5}">
                      <a16:colId xmlns:a16="http://schemas.microsoft.com/office/drawing/2014/main" val="20001"/>
                    </a:ext>
                  </a:extLst>
                </a:gridCol>
                <a:gridCol w="2074545">
                  <a:extLst>
                    <a:ext uri="{9D8B030D-6E8A-4147-A177-3AD203B41FA5}">
                      <a16:colId xmlns:a16="http://schemas.microsoft.com/office/drawing/2014/main" val="20002"/>
                    </a:ext>
                  </a:extLst>
                </a:gridCol>
              </a:tblGrid>
              <a:tr h="733425">
                <a:tc>
                  <a:txBody>
                    <a:bodyPr/>
                    <a:lstStyle/>
                    <a:p>
                      <a:pPr marL="68580">
                        <a:lnSpc>
                          <a:spcPts val="1160"/>
                        </a:lnSpc>
                      </a:pPr>
                      <a:r>
                        <a:rPr sz="1000" spc="-10" dirty="0">
                          <a:latin typeface="Times New Roman"/>
                          <a:cs typeface="Times New Roman"/>
                        </a:rPr>
                        <a:t>*Назва</a:t>
                      </a:r>
                      <a:r>
                        <a:rPr sz="1000" spc="5" dirty="0">
                          <a:latin typeface="Times New Roman"/>
                          <a:cs typeface="Times New Roman"/>
                        </a:rPr>
                        <a:t> </a:t>
                      </a:r>
                      <a:r>
                        <a:rPr sz="1000" spc="-5" dirty="0">
                          <a:latin typeface="Times New Roman"/>
                          <a:cs typeface="Times New Roman"/>
                        </a:rPr>
                        <a:t>закладу</a:t>
                      </a:r>
                      <a:endParaRPr sz="1000" dirty="0">
                        <a:latin typeface="Times New Roman"/>
                        <a:cs typeface="Times New Roman"/>
                      </a:endParaRPr>
                    </a:p>
                    <a:p>
                      <a:pPr marL="68580">
                        <a:lnSpc>
                          <a:spcPct val="100000"/>
                        </a:lnSpc>
                        <a:spcBef>
                          <a:spcPts val="285"/>
                        </a:spcBef>
                      </a:pPr>
                      <a:r>
                        <a:rPr sz="1000" spc="-5" dirty="0">
                          <a:latin typeface="Times New Roman"/>
                          <a:cs typeface="Times New Roman"/>
                        </a:rPr>
                        <a:t>(штамп</a:t>
                      </a:r>
                      <a:r>
                        <a:rPr sz="1000" spc="-20" dirty="0">
                          <a:latin typeface="Times New Roman"/>
                          <a:cs typeface="Times New Roman"/>
                        </a:rPr>
                        <a:t> </a:t>
                      </a:r>
                      <a:r>
                        <a:rPr sz="1000" spc="-5" dirty="0">
                          <a:latin typeface="Times New Roman"/>
                          <a:cs typeface="Times New Roman"/>
                        </a:rPr>
                        <a:t>закладу)</a:t>
                      </a:r>
                      <a:endParaRPr sz="1000" dirty="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gridSpan="2">
                  <a:txBody>
                    <a:bodyPr/>
                    <a:lstStyle/>
                    <a:p>
                      <a:pPr marL="69215">
                        <a:lnSpc>
                          <a:spcPts val="1160"/>
                        </a:lnSpc>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20" dirty="0">
                          <a:latin typeface="Times New Roman"/>
                          <a:cs typeface="Times New Roman"/>
                        </a:rPr>
                        <a:t> </a:t>
                      </a:r>
                      <a:r>
                        <a:rPr sz="1000" spc="-5" dirty="0">
                          <a:latin typeface="Times New Roman"/>
                          <a:cs typeface="Times New Roman"/>
                        </a:rPr>
                        <a:t>за</a:t>
                      </a:r>
                      <a:r>
                        <a:rPr sz="1000" dirty="0">
                          <a:latin typeface="Times New Roman"/>
                          <a:cs typeface="Times New Roman"/>
                        </a:rPr>
                        <a:t> </a:t>
                      </a:r>
                      <a:r>
                        <a:rPr sz="1000" spc="-10" dirty="0">
                          <a:latin typeface="Times New Roman"/>
                          <a:cs typeface="Times New Roman"/>
                        </a:rPr>
                        <a:t>ОКУД</a:t>
                      </a:r>
                      <a:endParaRPr sz="1000">
                        <a:latin typeface="Times New Roman"/>
                        <a:cs typeface="Times New Roman"/>
                      </a:endParaRPr>
                    </a:p>
                    <a:p>
                      <a:pPr marL="69215">
                        <a:lnSpc>
                          <a:spcPct val="100000"/>
                        </a:lnSpc>
                        <a:spcBef>
                          <a:spcPts val="285"/>
                        </a:spcBef>
                      </a:pPr>
                      <a:r>
                        <a:rPr sz="1000" spc="-5" dirty="0">
                          <a:latin typeface="Times New Roman"/>
                          <a:cs typeface="Times New Roman"/>
                        </a:rPr>
                        <a:t>Код</a:t>
                      </a:r>
                      <a:r>
                        <a:rPr sz="1000" spc="-25" dirty="0">
                          <a:latin typeface="Times New Roman"/>
                          <a:cs typeface="Times New Roman"/>
                        </a:rPr>
                        <a:t> </a:t>
                      </a:r>
                      <a:r>
                        <a:rPr sz="1000" spc="-5" dirty="0">
                          <a:latin typeface="Times New Roman"/>
                          <a:cs typeface="Times New Roman"/>
                        </a:rPr>
                        <a:t>закладу</a:t>
                      </a:r>
                      <a:r>
                        <a:rPr sz="1000" spc="15" dirty="0">
                          <a:latin typeface="Times New Roman"/>
                          <a:cs typeface="Times New Roman"/>
                        </a:rPr>
                        <a:t> </a:t>
                      </a:r>
                      <a:r>
                        <a:rPr sz="1000" spc="-5" dirty="0">
                          <a:latin typeface="Times New Roman"/>
                          <a:cs typeface="Times New Roman"/>
                        </a:rPr>
                        <a:t>за </a:t>
                      </a:r>
                      <a:r>
                        <a:rPr sz="1000" spc="-10" dirty="0">
                          <a:latin typeface="Times New Roman"/>
                          <a:cs typeface="Times New Roman"/>
                        </a:rPr>
                        <a:t>ОКПО</a:t>
                      </a:r>
                      <a:endParaRPr sz="1000">
                        <a:latin typeface="Times New Roman"/>
                        <a:cs typeface="Times New Roman"/>
                      </a:endParaRPr>
                    </a:p>
                    <a:p>
                      <a:pPr marL="69215">
                        <a:lnSpc>
                          <a:spcPct val="100000"/>
                        </a:lnSpc>
                        <a:spcBef>
                          <a:spcPts val="290"/>
                        </a:spcBef>
                      </a:pPr>
                      <a:r>
                        <a:rPr sz="1000" spc="-10" dirty="0">
                          <a:latin typeface="Times New Roman"/>
                          <a:cs typeface="Times New Roman"/>
                        </a:rPr>
                        <a:t>Медична</a:t>
                      </a:r>
                      <a:r>
                        <a:rPr sz="1000" spc="20" dirty="0">
                          <a:latin typeface="Times New Roman"/>
                          <a:cs typeface="Times New Roman"/>
                        </a:rPr>
                        <a:t> </a:t>
                      </a:r>
                      <a:r>
                        <a:rPr sz="1000" spc="-5" dirty="0">
                          <a:latin typeface="Times New Roman"/>
                          <a:cs typeface="Times New Roman"/>
                        </a:rPr>
                        <a:t>документація</a:t>
                      </a:r>
                      <a:r>
                        <a:rPr sz="1000" spc="35" dirty="0">
                          <a:latin typeface="Times New Roman"/>
                          <a:cs typeface="Times New Roman"/>
                        </a:rPr>
                        <a:t> </a:t>
                      </a:r>
                      <a:r>
                        <a:rPr sz="1000" spc="-5" dirty="0">
                          <a:latin typeface="Times New Roman"/>
                          <a:cs typeface="Times New Roman"/>
                        </a:rPr>
                        <a:t>Ф-1</a:t>
                      </a:r>
                      <a:endParaRPr sz="1000">
                        <a:latin typeface="Times New Roman"/>
                        <a:cs typeface="Times New Roman"/>
                      </a:endParaRPr>
                    </a:p>
                  </a:txBody>
                  <a:tcPr marL="0" marR="0" marT="0" marB="0">
                    <a:lnL w="12700">
                      <a:solidFill>
                        <a:srgbClr val="000000"/>
                      </a:solidFill>
                      <a:prstDash val="solid"/>
                    </a:lnL>
                  </a:tcPr>
                </a:tc>
                <a:tc hMerge="1">
                  <a:txBody>
                    <a:bodyPr/>
                    <a:lstStyle/>
                    <a:p>
                      <a:endParaRPr/>
                    </a:p>
                  </a:txBody>
                  <a:tcPr marL="0" marR="0" marT="0" marB="0"/>
                </a:tc>
                <a:extLst>
                  <a:ext uri="{0D108BD9-81ED-4DB2-BD59-A6C34878D82A}">
                    <a16:rowId xmlns:a16="http://schemas.microsoft.com/office/drawing/2014/main" val="10000"/>
                  </a:ext>
                </a:extLst>
              </a:tr>
              <a:tr h="644525">
                <a:tc>
                  <a:txBody>
                    <a:bodyPr/>
                    <a:lstStyle/>
                    <a:p>
                      <a:pPr marL="68580">
                        <a:lnSpc>
                          <a:spcPts val="1165"/>
                        </a:lnSpc>
                      </a:pPr>
                      <a:r>
                        <a:rPr sz="1000" b="1" spc="-5" dirty="0">
                          <a:latin typeface="Times New Roman"/>
                          <a:cs typeface="Times New Roman"/>
                        </a:rPr>
                        <a:t>РЕЦЕПТ</a:t>
                      </a:r>
                      <a:endParaRPr sz="1000">
                        <a:latin typeface="Times New Roman"/>
                        <a:cs typeface="Times New Roman"/>
                      </a:endParaRPr>
                    </a:p>
                    <a:p>
                      <a:pPr marL="68580" marR="1190625">
                        <a:lnSpc>
                          <a:spcPct val="127499"/>
                        </a:lnSpc>
                        <a:spcBef>
                          <a:spcPts val="30"/>
                        </a:spcBef>
                      </a:pPr>
                      <a:r>
                        <a:rPr sz="800" spc="-5" dirty="0">
                          <a:latin typeface="Times New Roman"/>
                          <a:cs typeface="Times New Roman"/>
                        </a:rPr>
                        <a:t>(</a:t>
                      </a:r>
                      <a:r>
                        <a:rPr sz="800" u="sng" spc="-5" dirty="0">
                          <a:uFill>
                            <a:solidFill>
                              <a:srgbClr val="000000"/>
                            </a:solidFill>
                          </a:uFill>
                          <a:latin typeface="Times New Roman"/>
                          <a:cs typeface="Times New Roman"/>
                        </a:rPr>
                        <a:t>дорослий, </a:t>
                      </a:r>
                      <a:r>
                        <a:rPr sz="800" u="sng" dirty="0">
                          <a:uFill>
                            <a:solidFill>
                              <a:srgbClr val="000000"/>
                            </a:solidFill>
                          </a:uFill>
                          <a:latin typeface="Times New Roman"/>
                          <a:cs typeface="Times New Roman"/>
                        </a:rPr>
                        <a:t>дитячий</a:t>
                      </a:r>
                      <a:r>
                        <a:rPr sz="800" dirty="0">
                          <a:latin typeface="Times New Roman"/>
                          <a:cs typeface="Times New Roman"/>
                        </a:rPr>
                        <a:t> – </a:t>
                      </a:r>
                      <a:r>
                        <a:rPr sz="800" spc="-5" dirty="0">
                          <a:latin typeface="Times New Roman"/>
                          <a:cs typeface="Times New Roman"/>
                        </a:rPr>
                        <a:t>необхідне </a:t>
                      </a:r>
                      <a:r>
                        <a:rPr sz="800" spc="-185" dirty="0">
                          <a:latin typeface="Times New Roman"/>
                          <a:cs typeface="Times New Roman"/>
                        </a:rPr>
                        <a:t> </a:t>
                      </a:r>
                      <a:r>
                        <a:rPr sz="800" spc="-5" dirty="0">
                          <a:latin typeface="Times New Roman"/>
                          <a:cs typeface="Times New Roman"/>
                        </a:rPr>
                        <a:t>підкреслити</a:t>
                      </a:r>
                      <a:endParaRPr sz="800">
                        <a:latin typeface="Times New Roman"/>
                        <a:cs typeface="Times New Roman"/>
                      </a:endParaRPr>
                    </a:p>
                  </a:txBody>
                  <a:tcPr marL="0" marR="0" marT="0" marB="0">
                    <a:lnL w="1270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lnR w="12700">
                      <a:solidFill>
                        <a:srgbClr val="000000"/>
                      </a:solidFill>
                      <a:prstDash val="solid"/>
                    </a:lnR>
                  </a:tcPr>
                </a:tc>
                <a:tc>
                  <a:txBody>
                    <a:bodyPr/>
                    <a:lstStyle/>
                    <a:p>
                      <a:pPr marL="69215">
                        <a:lnSpc>
                          <a:spcPts val="930"/>
                        </a:lnSpc>
                      </a:pPr>
                      <a:r>
                        <a:rPr sz="800" spc="-5" dirty="0">
                          <a:latin typeface="Times New Roman"/>
                          <a:cs typeface="Times New Roman"/>
                        </a:rPr>
                        <a:t>Номер рецепту</a:t>
                      </a:r>
                      <a:r>
                        <a:rPr sz="800" spc="-30" dirty="0">
                          <a:latin typeface="Times New Roman"/>
                          <a:cs typeface="Times New Roman"/>
                        </a:rPr>
                        <a:t> </a:t>
                      </a:r>
                      <a:r>
                        <a:rPr sz="800" dirty="0">
                          <a:latin typeface="Times New Roman"/>
                          <a:cs typeface="Times New Roman"/>
                        </a:rPr>
                        <a:t>№</a:t>
                      </a:r>
                      <a:r>
                        <a:rPr sz="800" spc="-25" dirty="0">
                          <a:latin typeface="Times New Roman"/>
                          <a:cs typeface="Times New Roman"/>
                        </a:rPr>
                        <a:t> </a:t>
                      </a:r>
                      <a:r>
                        <a:rPr sz="800" u="sng" spc="5" dirty="0">
                          <a:uFill>
                            <a:solidFill>
                              <a:srgbClr val="000000"/>
                            </a:solidFill>
                          </a:uFill>
                          <a:latin typeface="Times New Roman"/>
                          <a:cs typeface="Times New Roman"/>
                        </a:rPr>
                        <a:t>20</a:t>
                      </a:r>
                      <a:endParaRPr sz="800">
                        <a:latin typeface="Times New Roman"/>
                        <a:cs typeface="Times New Roman"/>
                      </a:endParaRPr>
                    </a:p>
                    <a:p>
                      <a:pPr marL="69215">
                        <a:lnSpc>
                          <a:spcPct val="100000"/>
                        </a:lnSpc>
                        <a:spcBef>
                          <a:spcPts val="260"/>
                        </a:spcBef>
                        <a:tabLst>
                          <a:tab pos="678815" algn="l"/>
                          <a:tab pos="954405" algn="l"/>
                        </a:tabLst>
                      </a:pPr>
                      <a:r>
                        <a:rPr sz="800" spc="-20" dirty="0">
                          <a:latin typeface="Times New Roman"/>
                          <a:cs typeface="Times New Roman"/>
                        </a:rPr>
                        <a:t>«</a:t>
                      </a:r>
                      <a:r>
                        <a:rPr sz="800" u="sng" spc="204" dirty="0">
                          <a:uFill>
                            <a:solidFill>
                              <a:srgbClr val="000000"/>
                            </a:solidFill>
                          </a:uFill>
                          <a:latin typeface="Times New Roman"/>
                          <a:cs typeface="Times New Roman"/>
                        </a:rPr>
                        <a:t>  </a:t>
                      </a:r>
                      <a:r>
                        <a:rPr sz="800" dirty="0">
                          <a:latin typeface="Times New Roman"/>
                          <a:cs typeface="Times New Roman"/>
                        </a:rPr>
                        <a:t>»</a:t>
                      </a:r>
                      <a:r>
                        <a:rPr sz="800" u="sng" dirty="0">
                          <a:uFill>
                            <a:solidFill>
                              <a:srgbClr val="000000"/>
                            </a:solidFill>
                          </a:uFill>
                          <a:latin typeface="Times New Roman"/>
                          <a:cs typeface="Times New Roman"/>
                        </a:rPr>
                        <a:t>	</a:t>
                      </a:r>
                      <a:r>
                        <a:rPr sz="800" dirty="0">
                          <a:latin typeface="Times New Roman"/>
                          <a:cs typeface="Times New Roman"/>
                        </a:rPr>
                        <a:t>20</a:t>
                      </a:r>
                      <a:r>
                        <a:rPr sz="800" u="sng" dirty="0">
                          <a:uFill>
                            <a:solidFill>
                              <a:srgbClr val="000000"/>
                            </a:solidFill>
                          </a:uFill>
                          <a:latin typeface="Times New Roman"/>
                          <a:cs typeface="Times New Roman"/>
                        </a:rPr>
                        <a:t>	</a:t>
                      </a:r>
                      <a:r>
                        <a:rPr sz="800" spc="5" dirty="0">
                          <a:latin typeface="Times New Roman"/>
                          <a:cs typeface="Times New Roman"/>
                        </a:rPr>
                        <a:t>р.</a:t>
                      </a:r>
                      <a:endParaRPr sz="800">
                        <a:latin typeface="Times New Roman"/>
                        <a:cs typeface="Times New Roman"/>
                      </a:endParaRPr>
                    </a:p>
                    <a:p>
                      <a:pPr marL="95250">
                        <a:lnSpc>
                          <a:spcPct val="100000"/>
                        </a:lnSpc>
                        <a:spcBef>
                          <a:spcPts val="280"/>
                        </a:spcBef>
                      </a:pPr>
                      <a:r>
                        <a:rPr sz="800" spc="-5" dirty="0">
                          <a:latin typeface="Times New Roman"/>
                          <a:cs typeface="Times New Roman"/>
                        </a:rPr>
                        <a:t>(</a:t>
                      </a:r>
                      <a:r>
                        <a:rPr sz="800" dirty="0">
                          <a:latin typeface="Times New Roman"/>
                          <a:cs typeface="Times New Roman"/>
                        </a:rPr>
                        <a:t>да</a:t>
                      </a:r>
                      <a:r>
                        <a:rPr sz="800" spc="-5" dirty="0">
                          <a:latin typeface="Times New Roman"/>
                          <a:cs typeface="Times New Roman"/>
                        </a:rPr>
                        <a:t>т</a:t>
                      </a:r>
                      <a:r>
                        <a:rPr sz="800" dirty="0">
                          <a:latin typeface="Times New Roman"/>
                          <a:cs typeface="Times New Roman"/>
                        </a:rPr>
                        <a:t>а</a:t>
                      </a:r>
                      <a:r>
                        <a:rPr sz="800" spc="-20" dirty="0">
                          <a:latin typeface="Times New Roman"/>
                          <a:cs typeface="Times New Roman"/>
                        </a:rPr>
                        <a:t> </a:t>
                      </a:r>
                      <a:r>
                        <a:rPr sz="800" dirty="0">
                          <a:latin typeface="Times New Roman"/>
                          <a:cs typeface="Times New Roman"/>
                        </a:rPr>
                        <a:t>випис</a:t>
                      </a:r>
                      <a:r>
                        <a:rPr sz="800" spc="-20" dirty="0">
                          <a:latin typeface="Times New Roman"/>
                          <a:cs typeface="Times New Roman"/>
                        </a:rPr>
                        <a:t>у</a:t>
                      </a:r>
                      <a:r>
                        <a:rPr sz="800" dirty="0">
                          <a:latin typeface="Times New Roman"/>
                          <a:cs typeface="Times New Roman"/>
                        </a:rPr>
                        <a:t>в</a:t>
                      </a:r>
                      <a:r>
                        <a:rPr sz="800" spc="-10" dirty="0">
                          <a:latin typeface="Times New Roman"/>
                          <a:cs typeface="Times New Roman"/>
                        </a:rPr>
                        <a:t>а</a:t>
                      </a:r>
                      <a:r>
                        <a:rPr sz="800" dirty="0">
                          <a:latin typeface="Times New Roman"/>
                          <a:cs typeface="Times New Roman"/>
                        </a:rPr>
                        <a:t>н</a:t>
                      </a:r>
                      <a:r>
                        <a:rPr sz="800" spc="-10" dirty="0">
                          <a:latin typeface="Times New Roman"/>
                          <a:cs typeface="Times New Roman"/>
                        </a:rPr>
                        <a:t>н</a:t>
                      </a:r>
                      <a:r>
                        <a:rPr sz="800" dirty="0">
                          <a:latin typeface="Times New Roman"/>
                          <a:cs typeface="Times New Roman"/>
                        </a:rPr>
                        <a:t>я</a:t>
                      </a:r>
                      <a:r>
                        <a:rPr sz="800" spc="-45" dirty="0">
                          <a:latin typeface="Times New Roman"/>
                          <a:cs typeface="Times New Roman"/>
                        </a:rPr>
                        <a:t> </a:t>
                      </a:r>
                      <a:r>
                        <a:rPr sz="800" spc="5" dirty="0">
                          <a:latin typeface="Times New Roman"/>
                          <a:cs typeface="Times New Roman"/>
                        </a:rPr>
                        <a:t>р</a:t>
                      </a:r>
                      <a:r>
                        <a:rPr sz="800" spc="-10" dirty="0">
                          <a:latin typeface="Times New Roman"/>
                          <a:cs typeface="Times New Roman"/>
                        </a:rPr>
                        <a:t>е</a:t>
                      </a:r>
                      <a:r>
                        <a:rPr sz="800" dirty="0">
                          <a:latin typeface="Times New Roman"/>
                          <a:cs typeface="Times New Roman"/>
                        </a:rPr>
                        <a:t>ц</a:t>
                      </a:r>
                      <a:r>
                        <a:rPr sz="800" spc="-10" dirty="0">
                          <a:latin typeface="Times New Roman"/>
                          <a:cs typeface="Times New Roman"/>
                        </a:rPr>
                        <a:t>е</a:t>
                      </a:r>
                      <a:r>
                        <a:rPr sz="800" dirty="0">
                          <a:latin typeface="Times New Roman"/>
                          <a:cs typeface="Times New Roman"/>
                        </a:rPr>
                        <a:t>п</a:t>
                      </a:r>
                      <a:r>
                        <a:rPr sz="800" spc="-5" dirty="0">
                          <a:latin typeface="Times New Roman"/>
                          <a:cs typeface="Times New Roman"/>
                        </a:rPr>
                        <a:t>т</a:t>
                      </a:r>
                      <a:r>
                        <a:rPr sz="800" spc="-20" dirty="0">
                          <a:latin typeface="Times New Roman"/>
                          <a:cs typeface="Times New Roman"/>
                        </a:rPr>
                        <a:t>у</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1"/>
                  </a:ext>
                </a:extLst>
              </a:tr>
              <a:tr h="177800">
                <a:tc>
                  <a:txBody>
                    <a:bodyPr/>
                    <a:lstStyle/>
                    <a:p>
                      <a:pPr marL="68580">
                        <a:lnSpc>
                          <a:spcPts val="935"/>
                        </a:lnSpc>
                      </a:pPr>
                      <a:r>
                        <a:rPr sz="800" u="sng" dirty="0">
                          <a:uFill>
                            <a:solidFill>
                              <a:srgbClr val="000000"/>
                            </a:solidFill>
                          </a:uFill>
                          <a:latin typeface="Times New Roman"/>
                          <a:cs typeface="Times New Roman"/>
                        </a:rPr>
                        <a:t>За</a:t>
                      </a:r>
                      <a:r>
                        <a:rPr sz="800" u="sng" spc="-3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повну</a:t>
                      </a:r>
                      <a:r>
                        <a:rPr sz="800" u="sng" spc="-2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вартість</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69215">
                        <a:lnSpc>
                          <a:spcPts val="935"/>
                        </a:lnSpc>
                      </a:pPr>
                      <a:r>
                        <a:rPr sz="800" spc="-5" dirty="0">
                          <a:latin typeface="Times New Roman"/>
                          <a:cs typeface="Times New Roman"/>
                        </a:rPr>
                        <a:t>Безкоштовно</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69215">
                        <a:lnSpc>
                          <a:spcPts val="935"/>
                        </a:lnSpc>
                      </a:pPr>
                      <a:r>
                        <a:rPr sz="800" spc="-5" dirty="0">
                          <a:latin typeface="Times New Roman"/>
                          <a:cs typeface="Times New Roman"/>
                        </a:rPr>
                        <a:t>Оплата</a:t>
                      </a:r>
                      <a:r>
                        <a:rPr sz="800" spc="-40" dirty="0">
                          <a:latin typeface="Times New Roman"/>
                          <a:cs typeface="Times New Roman"/>
                        </a:rPr>
                        <a:t> </a:t>
                      </a:r>
                      <a:r>
                        <a:rPr sz="800" dirty="0">
                          <a:latin typeface="Times New Roman"/>
                          <a:cs typeface="Times New Roman"/>
                        </a:rPr>
                        <a:t>50</a:t>
                      </a:r>
                      <a:r>
                        <a:rPr sz="800" spc="-35" dirty="0">
                          <a:latin typeface="Times New Roman"/>
                          <a:cs typeface="Times New Roman"/>
                        </a:rPr>
                        <a:t> </a:t>
                      </a:r>
                      <a:r>
                        <a:rPr sz="800" dirty="0">
                          <a:latin typeface="Times New Roman"/>
                          <a:cs typeface="Times New Roman"/>
                        </a:rPr>
                        <a:t>%</a:t>
                      </a:r>
                      <a:endParaRPr sz="8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2"/>
                  </a:ext>
                </a:extLst>
              </a:tr>
              <a:tr h="998601">
                <a:tc gridSpan="3">
                  <a:txBody>
                    <a:bodyPr/>
                    <a:lstStyle/>
                    <a:p>
                      <a:pPr marL="68580">
                        <a:lnSpc>
                          <a:spcPts val="1630"/>
                        </a:lnSpc>
                      </a:pPr>
                      <a:r>
                        <a:rPr sz="800" spc="-5" dirty="0">
                          <a:latin typeface="Times New Roman"/>
                          <a:cs typeface="Times New Roman"/>
                        </a:rPr>
                        <a:t>Прізвище,</a:t>
                      </a:r>
                      <a:r>
                        <a:rPr sz="800" spc="-45" dirty="0">
                          <a:latin typeface="Times New Roman"/>
                          <a:cs typeface="Times New Roman"/>
                        </a:rPr>
                        <a:t> </a:t>
                      </a:r>
                      <a:r>
                        <a:rPr sz="800" dirty="0">
                          <a:latin typeface="Times New Roman"/>
                          <a:cs typeface="Times New Roman"/>
                        </a:rPr>
                        <a:t>ініціали,</a:t>
                      </a:r>
                      <a:r>
                        <a:rPr sz="800" spc="-30" dirty="0">
                          <a:latin typeface="Times New Roman"/>
                          <a:cs typeface="Times New Roman"/>
                        </a:rPr>
                        <a:t> </a:t>
                      </a:r>
                      <a:r>
                        <a:rPr sz="800" dirty="0">
                          <a:latin typeface="Times New Roman"/>
                          <a:cs typeface="Times New Roman"/>
                        </a:rPr>
                        <a:t>вік</a:t>
                      </a:r>
                      <a:r>
                        <a:rPr sz="800" spc="-15" dirty="0">
                          <a:latin typeface="Times New Roman"/>
                          <a:cs typeface="Times New Roman"/>
                        </a:rPr>
                        <a:t> </a:t>
                      </a:r>
                      <a:r>
                        <a:rPr sz="800" spc="-5" dirty="0" err="1">
                          <a:latin typeface="Times New Roman"/>
                          <a:cs typeface="Times New Roman"/>
                        </a:rPr>
                        <a:t>хворого</a:t>
                      </a:r>
                      <a:r>
                        <a:rPr sz="800" spc="-5" dirty="0">
                          <a:latin typeface="Times New Roman"/>
                          <a:cs typeface="Times New Roman"/>
                        </a:rPr>
                        <a:t> </a:t>
                      </a:r>
                      <a:r>
                        <a:rPr lang="uk-UA" sz="1400" u="sng" spc="-5" dirty="0" smtClean="0">
                          <a:uFill>
                            <a:solidFill>
                              <a:srgbClr val="000000"/>
                            </a:solidFill>
                          </a:uFill>
                          <a:latin typeface="Times New Roman"/>
                          <a:cs typeface="Times New Roman"/>
                        </a:rPr>
                        <a:t>Петрова</a:t>
                      </a:r>
                      <a:r>
                        <a:rPr sz="1400" u="sng" dirty="0" smtClean="0">
                          <a:uFill>
                            <a:solidFill>
                              <a:srgbClr val="000000"/>
                            </a:solidFill>
                          </a:uFill>
                          <a:latin typeface="Times New Roman"/>
                          <a:cs typeface="Times New Roman"/>
                        </a:rPr>
                        <a:t> </a:t>
                      </a:r>
                      <a:r>
                        <a:rPr sz="1400" u="sng" dirty="0">
                          <a:uFill>
                            <a:solidFill>
                              <a:srgbClr val="000000"/>
                            </a:solidFill>
                          </a:uFill>
                          <a:latin typeface="Times New Roman"/>
                          <a:cs typeface="Times New Roman"/>
                        </a:rPr>
                        <a:t>І.І.,</a:t>
                      </a:r>
                      <a:r>
                        <a:rPr sz="1400" u="sng" spc="-25" dirty="0">
                          <a:uFill>
                            <a:solidFill>
                              <a:srgbClr val="000000"/>
                            </a:solidFill>
                          </a:uFill>
                          <a:latin typeface="Times New Roman"/>
                          <a:cs typeface="Times New Roman"/>
                        </a:rPr>
                        <a:t> </a:t>
                      </a:r>
                      <a:r>
                        <a:rPr lang="uk-UA" sz="1400" u="sng" dirty="0" smtClean="0">
                          <a:uFill>
                            <a:solidFill>
                              <a:srgbClr val="000000"/>
                            </a:solidFill>
                          </a:uFill>
                          <a:latin typeface="Times New Roman"/>
                          <a:cs typeface="Times New Roman"/>
                        </a:rPr>
                        <a:t>3</a:t>
                      </a:r>
                      <a:r>
                        <a:rPr sz="1400" u="sng" dirty="0" smtClean="0">
                          <a:uFill>
                            <a:solidFill>
                              <a:srgbClr val="000000"/>
                            </a:solidFill>
                          </a:uFill>
                          <a:latin typeface="Times New Roman"/>
                          <a:cs typeface="Times New Roman"/>
                        </a:rPr>
                        <a:t>5</a:t>
                      </a:r>
                      <a:r>
                        <a:rPr sz="1400" u="sng" spc="-10" dirty="0" smtClean="0">
                          <a:uFill>
                            <a:solidFill>
                              <a:srgbClr val="000000"/>
                            </a:solidFill>
                          </a:uFill>
                          <a:latin typeface="Times New Roman"/>
                          <a:cs typeface="Times New Roman"/>
                        </a:rPr>
                        <a:t> </a:t>
                      </a:r>
                      <a:r>
                        <a:rPr sz="1400" u="sng" dirty="0">
                          <a:uFill>
                            <a:solidFill>
                              <a:srgbClr val="000000"/>
                            </a:solidFill>
                          </a:uFill>
                          <a:latin typeface="Times New Roman"/>
                          <a:cs typeface="Times New Roman"/>
                        </a:rPr>
                        <a:t>лет</a:t>
                      </a:r>
                      <a:endParaRPr sz="1400" dirty="0">
                        <a:latin typeface="Times New Roman"/>
                        <a:cs typeface="Times New Roman"/>
                      </a:endParaRPr>
                    </a:p>
                    <a:p>
                      <a:pPr marL="68580" marR="1856739">
                        <a:lnSpc>
                          <a:spcPct val="118600"/>
                        </a:lnSpc>
                        <a:spcBef>
                          <a:spcPts val="10"/>
                        </a:spcBef>
                      </a:pPr>
                      <a:r>
                        <a:rPr sz="800" spc="-5" dirty="0">
                          <a:latin typeface="Times New Roman"/>
                          <a:cs typeface="Times New Roman"/>
                        </a:rPr>
                        <a:t>Адреса хворого </a:t>
                      </a:r>
                      <a:r>
                        <a:rPr sz="800" dirty="0">
                          <a:latin typeface="Times New Roman"/>
                          <a:cs typeface="Times New Roman"/>
                        </a:rPr>
                        <a:t>або </a:t>
                      </a:r>
                      <a:r>
                        <a:rPr sz="800" spc="-5" dirty="0">
                          <a:latin typeface="Times New Roman"/>
                          <a:cs typeface="Times New Roman"/>
                        </a:rPr>
                        <a:t>номер медичної </a:t>
                      </a:r>
                      <a:r>
                        <a:rPr sz="800" dirty="0">
                          <a:latin typeface="Times New Roman"/>
                          <a:cs typeface="Times New Roman"/>
                        </a:rPr>
                        <a:t>карти </a:t>
                      </a:r>
                      <a:r>
                        <a:rPr sz="800" spc="-5" dirty="0">
                          <a:latin typeface="Times New Roman"/>
                          <a:cs typeface="Times New Roman"/>
                        </a:rPr>
                        <a:t>амбулаторного хворого </a:t>
                      </a:r>
                      <a:r>
                        <a:rPr sz="1400" u="sng" dirty="0">
                          <a:uFill>
                            <a:solidFill>
                              <a:srgbClr val="000000"/>
                            </a:solidFill>
                          </a:uFill>
                          <a:latin typeface="Times New Roman"/>
                          <a:cs typeface="Times New Roman"/>
                        </a:rPr>
                        <a:t>№ </a:t>
                      </a:r>
                      <a:r>
                        <a:rPr sz="1400" u="sng" dirty="0" smtClean="0">
                          <a:uFill>
                            <a:solidFill>
                              <a:srgbClr val="000000"/>
                            </a:solidFill>
                          </a:uFill>
                          <a:latin typeface="Times New Roman"/>
                          <a:cs typeface="Times New Roman"/>
                        </a:rPr>
                        <a:t>46-08/1</a:t>
                      </a:r>
                      <a:r>
                        <a:rPr lang="uk-UA" sz="1400" u="sng" dirty="0" smtClean="0">
                          <a:uFill>
                            <a:solidFill>
                              <a:srgbClr val="000000"/>
                            </a:solidFill>
                          </a:uFill>
                          <a:latin typeface="Times New Roman"/>
                          <a:cs typeface="Times New Roman"/>
                        </a:rPr>
                        <a:t>8</a:t>
                      </a:r>
                      <a:r>
                        <a:rPr sz="1400" u="sng" dirty="0" smtClean="0">
                          <a:uFill>
                            <a:solidFill>
                              <a:srgbClr val="000000"/>
                            </a:solidFill>
                          </a:uFill>
                          <a:latin typeface="Times New Roman"/>
                          <a:cs typeface="Times New Roman"/>
                        </a:rPr>
                        <a:t> </a:t>
                      </a:r>
                      <a:r>
                        <a:rPr sz="1400" spc="-335" dirty="0" smtClean="0">
                          <a:latin typeface="Times New Roman"/>
                          <a:cs typeface="Times New Roman"/>
                        </a:rPr>
                        <a:t> </a:t>
                      </a:r>
                      <a:r>
                        <a:rPr sz="800" spc="-5" dirty="0">
                          <a:latin typeface="Times New Roman"/>
                          <a:cs typeface="Times New Roman"/>
                        </a:rPr>
                        <a:t>П</a:t>
                      </a:r>
                      <a:r>
                        <a:rPr sz="800" dirty="0">
                          <a:latin typeface="Times New Roman"/>
                          <a:cs typeface="Times New Roman"/>
                        </a:rPr>
                        <a:t>рі</a:t>
                      </a:r>
                      <a:r>
                        <a:rPr sz="800" spc="-10" dirty="0">
                          <a:latin typeface="Times New Roman"/>
                          <a:cs typeface="Times New Roman"/>
                        </a:rPr>
                        <a:t>з</a:t>
                      </a:r>
                      <a:r>
                        <a:rPr sz="800" dirty="0">
                          <a:latin typeface="Times New Roman"/>
                          <a:cs typeface="Times New Roman"/>
                        </a:rPr>
                        <a:t>в</a:t>
                      </a:r>
                      <a:r>
                        <a:rPr sz="800" spc="-5" dirty="0">
                          <a:latin typeface="Times New Roman"/>
                          <a:cs typeface="Times New Roman"/>
                        </a:rPr>
                        <a:t>и</a:t>
                      </a:r>
                      <a:r>
                        <a:rPr sz="800" spc="5" dirty="0">
                          <a:latin typeface="Times New Roman"/>
                          <a:cs typeface="Times New Roman"/>
                        </a:rPr>
                        <a:t>щ</a:t>
                      </a:r>
                      <a:r>
                        <a:rPr sz="800" spc="-10" dirty="0">
                          <a:latin typeface="Times New Roman"/>
                          <a:cs typeface="Times New Roman"/>
                        </a:rPr>
                        <a:t>е</a:t>
                      </a:r>
                      <a:r>
                        <a:rPr sz="800" dirty="0">
                          <a:latin typeface="Times New Roman"/>
                          <a:cs typeface="Times New Roman"/>
                        </a:rPr>
                        <a:t>,</a:t>
                      </a:r>
                      <a:r>
                        <a:rPr sz="800" spc="-45" dirty="0">
                          <a:latin typeface="Times New Roman"/>
                          <a:cs typeface="Times New Roman"/>
                        </a:rPr>
                        <a:t> </a:t>
                      </a:r>
                      <a:r>
                        <a:rPr sz="800" dirty="0">
                          <a:latin typeface="Times New Roman"/>
                          <a:cs typeface="Times New Roman"/>
                        </a:rPr>
                        <a:t>і</a:t>
                      </a:r>
                      <a:r>
                        <a:rPr sz="800" spc="-5" dirty="0">
                          <a:latin typeface="Times New Roman"/>
                          <a:cs typeface="Times New Roman"/>
                        </a:rPr>
                        <a:t>н</a:t>
                      </a:r>
                      <a:r>
                        <a:rPr sz="800" spc="5" dirty="0">
                          <a:latin typeface="Times New Roman"/>
                          <a:cs typeface="Times New Roman"/>
                        </a:rPr>
                        <a:t>і</a:t>
                      </a:r>
                      <a:r>
                        <a:rPr sz="800" spc="-5" dirty="0">
                          <a:latin typeface="Times New Roman"/>
                          <a:cs typeface="Times New Roman"/>
                        </a:rPr>
                        <a:t>ц</a:t>
                      </a:r>
                      <a:r>
                        <a:rPr sz="800" spc="5" dirty="0">
                          <a:latin typeface="Times New Roman"/>
                          <a:cs typeface="Times New Roman"/>
                        </a:rPr>
                        <a:t>і</a:t>
                      </a:r>
                      <a:r>
                        <a:rPr sz="800" dirty="0">
                          <a:latin typeface="Times New Roman"/>
                          <a:cs typeface="Times New Roman"/>
                        </a:rPr>
                        <a:t>а</a:t>
                      </a:r>
                      <a:r>
                        <a:rPr sz="800" spc="-5" dirty="0">
                          <a:latin typeface="Times New Roman"/>
                          <a:cs typeface="Times New Roman"/>
                        </a:rPr>
                        <a:t>л</a:t>
                      </a:r>
                      <a:r>
                        <a:rPr sz="800" dirty="0">
                          <a:latin typeface="Times New Roman"/>
                          <a:cs typeface="Times New Roman"/>
                        </a:rPr>
                        <a:t>и</a:t>
                      </a:r>
                      <a:r>
                        <a:rPr sz="800" spc="-35" dirty="0">
                          <a:latin typeface="Times New Roman"/>
                          <a:cs typeface="Times New Roman"/>
                        </a:rPr>
                        <a:t> </a:t>
                      </a:r>
                      <a:r>
                        <a:rPr sz="800" spc="-5" dirty="0" err="1">
                          <a:latin typeface="Times New Roman"/>
                          <a:cs typeface="Times New Roman"/>
                        </a:rPr>
                        <a:t>л</a:t>
                      </a:r>
                      <a:r>
                        <a:rPr sz="800" dirty="0" err="1">
                          <a:latin typeface="Times New Roman"/>
                          <a:cs typeface="Times New Roman"/>
                        </a:rPr>
                        <a:t>і</a:t>
                      </a:r>
                      <a:r>
                        <a:rPr sz="800" spc="5" dirty="0" err="1">
                          <a:latin typeface="Times New Roman"/>
                          <a:cs typeface="Times New Roman"/>
                        </a:rPr>
                        <a:t>к</a:t>
                      </a:r>
                      <a:r>
                        <a:rPr sz="800" dirty="0" err="1">
                          <a:latin typeface="Times New Roman"/>
                          <a:cs typeface="Times New Roman"/>
                        </a:rPr>
                        <a:t>аря</a:t>
                      </a:r>
                      <a:r>
                        <a:rPr sz="800" dirty="0">
                          <a:latin typeface="Times New Roman"/>
                          <a:cs typeface="Times New Roman"/>
                        </a:rPr>
                        <a:t>  </a:t>
                      </a:r>
                      <a:r>
                        <a:rPr sz="1200" u="sng" dirty="0">
                          <a:latin typeface="Times New Roman"/>
                          <a:cs typeface="Times New Roman"/>
                        </a:rPr>
                        <a:t> </a:t>
                      </a:r>
                      <a:r>
                        <a:rPr lang="uk-UA" sz="1200" u="sng" spc="-25" dirty="0" smtClean="0">
                          <a:latin typeface="Times New Roman"/>
                          <a:cs typeface="Times New Roman"/>
                        </a:rPr>
                        <a:t>Васильєва </a:t>
                      </a:r>
                      <a:r>
                        <a:rPr sz="1200" u="sng" spc="-10" dirty="0" smtClean="0">
                          <a:uFill>
                            <a:solidFill>
                              <a:srgbClr val="000000"/>
                            </a:solidFill>
                          </a:uFill>
                          <a:latin typeface="Times New Roman"/>
                          <a:cs typeface="Times New Roman"/>
                        </a:rPr>
                        <a:t>О</a:t>
                      </a:r>
                      <a:r>
                        <a:rPr sz="1200" u="sng" dirty="0" smtClean="0">
                          <a:uFill>
                            <a:solidFill>
                              <a:srgbClr val="000000"/>
                            </a:solidFill>
                          </a:uFill>
                          <a:latin typeface="Times New Roman"/>
                          <a:cs typeface="Times New Roman"/>
                        </a:rPr>
                        <a:t>.К</a:t>
                      </a:r>
                      <a:r>
                        <a:rPr sz="1400" u="sng" dirty="0">
                          <a:uFill>
                            <a:solidFill>
                              <a:srgbClr val="000000"/>
                            </a:solidFill>
                          </a:uFill>
                          <a:latin typeface="Times New Roman"/>
                          <a:cs typeface="Times New Roman"/>
                        </a:rPr>
                        <a:t>.</a:t>
                      </a:r>
                      <a:endParaRPr sz="1400" dirty="0">
                        <a:latin typeface="Times New Roman"/>
                        <a:cs typeface="Times New Roman"/>
                      </a:endParaRPr>
                    </a:p>
                  </a:txBody>
                  <a:tcPr marL="0" marR="0" marT="0" marB="0">
                    <a:lnL w="12700">
                      <a:solidFill>
                        <a:srgbClr val="000000"/>
                      </a:solidFill>
                      <a:prstDash val="solid"/>
                    </a:ln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1860486">
                <a:tc gridSpan="3">
                  <a:txBody>
                    <a:bodyPr/>
                    <a:lstStyle/>
                    <a:p>
                      <a:pPr marL="335280">
                        <a:lnSpc>
                          <a:spcPts val="1630"/>
                        </a:lnSpc>
                        <a:tabLst>
                          <a:tab pos="859790" algn="l"/>
                        </a:tabLst>
                      </a:pPr>
                      <a:r>
                        <a:rPr sz="1400" dirty="0">
                          <a:latin typeface="Times New Roman"/>
                          <a:cs typeface="Times New Roman"/>
                        </a:rPr>
                        <a:t>Rp.:	</a:t>
                      </a:r>
                      <a:r>
                        <a:rPr lang="en-US" sz="1800" b="1" i="0" kern="1200" dirty="0" err="1" smtClean="0">
                          <a:solidFill>
                            <a:schemeClr val="tx1"/>
                          </a:solidFill>
                          <a:effectLst/>
                          <a:latin typeface="+mn-lt"/>
                          <a:ea typeface="+mn-ea"/>
                          <a:cs typeface="+mn-cs"/>
                        </a:rPr>
                        <a:t>Rp</a:t>
                      </a:r>
                      <a:r>
                        <a:rPr lang="en-US" sz="1800" b="0" i="0" kern="1200" dirty="0" smtClean="0">
                          <a:solidFill>
                            <a:schemeClr val="tx1"/>
                          </a:solidFill>
                          <a:effectLst/>
                          <a:latin typeface="+mn-lt"/>
                          <a:ea typeface="+mn-ea"/>
                          <a:cs typeface="+mn-cs"/>
                        </a:rPr>
                        <a:t>.: </a:t>
                      </a:r>
                      <a:r>
                        <a:rPr lang="en-US" sz="1800" b="0" i="0" kern="1200" dirty="0" err="1" smtClean="0">
                          <a:solidFill>
                            <a:schemeClr val="tx1"/>
                          </a:solidFill>
                          <a:effectLst/>
                          <a:latin typeface="+mn-lt"/>
                          <a:ea typeface="+mn-ea"/>
                          <a:cs typeface="+mn-cs"/>
                        </a:rPr>
                        <a:t>Extracti</a:t>
                      </a:r>
                      <a:r>
                        <a:rPr lang="en-US" sz="1800" b="0" i="0" kern="1200" dirty="0" smtClean="0">
                          <a:solidFill>
                            <a:schemeClr val="tx1"/>
                          </a:solidFill>
                          <a:effectLst/>
                          <a:latin typeface="+mn-lt"/>
                          <a:ea typeface="+mn-ea"/>
                          <a:cs typeface="+mn-cs"/>
                        </a:rPr>
                        <a:t> </a:t>
                      </a:r>
                      <a:r>
                        <a:rPr lang="en-US" sz="1800" b="0" i="0" kern="1200" dirty="0" err="1" smtClean="0">
                          <a:solidFill>
                            <a:schemeClr val="tx1"/>
                          </a:solidFill>
                          <a:effectLst/>
                          <a:latin typeface="+mn-lt"/>
                          <a:ea typeface="+mn-ea"/>
                          <a:cs typeface="+mn-cs"/>
                        </a:rPr>
                        <a:t>Belladonnae</a:t>
                      </a:r>
                      <a:r>
                        <a:rPr lang="en-US" sz="1800" b="0" i="0" kern="1200" dirty="0" smtClean="0">
                          <a:solidFill>
                            <a:schemeClr val="tx1"/>
                          </a:solidFill>
                          <a:effectLst/>
                          <a:latin typeface="+mn-lt"/>
                          <a:ea typeface="+mn-ea"/>
                          <a:cs typeface="+mn-cs"/>
                        </a:rPr>
                        <a:t> 0,02</a:t>
                      </a:r>
                      <a:r>
                        <a:rPr lang="en-US" sz="1400" dirty="0" smtClean="0"/>
                        <a:t/>
                      </a:r>
                      <a:br>
                        <a:rPr lang="en-US" sz="1400" dirty="0" smtClean="0"/>
                      </a:br>
                      <a:r>
                        <a:rPr lang="ru-RU" sz="1400" dirty="0" smtClean="0"/>
                        <a:t>                   </a:t>
                      </a:r>
                      <a:r>
                        <a:rPr lang="en-US" sz="1800" b="0" i="0" kern="1200" dirty="0" err="1" smtClean="0">
                          <a:solidFill>
                            <a:schemeClr val="tx1"/>
                          </a:solidFill>
                          <a:effectLst/>
                          <a:latin typeface="+mn-lt"/>
                          <a:ea typeface="+mn-ea"/>
                          <a:cs typeface="+mn-cs"/>
                        </a:rPr>
                        <a:t>Zinci</a:t>
                      </a:r>
                      <a:r>
                        <a:rPr lang="en-US" sz="1800" b="0" i="0" kern="1200" dirty="0" smtClean="0">
                          <a:solidFill>
                            <a:schemeClr val="tx1"/>
                          </a:solidFill>
                          <a:effectLst/>
                          <a:latin typeface="+mn-lt"/>
                          <a:ea typeface="+mn-ea"/>
                          <a:cs typeface="+mn-cs"/>
                        </a:rPr>
                        <a:t> </a:t>
                      </a:r>
                      <a:r>
                        <a:rPr lang="en-US" sz="1800" b="0" i="0" kern="1200" dirty="0" err="1" smtClean="0">
                          <a:solidFill>
                            <a:schemeClr val="tx1"/>
                          </a:solidFill>
                          <a:effectLst/>
                          <a:latin typeface="+mn-lt"/>
                          <a:ea typeface="+mn-ea"/>
                          <a:cs typeface="+mn-cs"/>
                        </a:rPr>
                        <a:t>sulfatis</a:t>
                      </a:r>
                      <a:r>
                        <a:rPr lang="en-US" sz="1800" b="0" i="0" kern="1200" dirty="0" smtClean="0">
                          <a:solidFill>
                            <a:schemeClr val="tx1"/>
                          </a:solidFill>
                          <a:effectLst/>
                          <a:latin typeface="+mn-lt"/>
                          <a:ea typeface="+mn-ea"/>
                          <a:cs typeface="+mn-cs"/>
                        </a:rPr>
                        <a:t> 0,05</a:t>
                      </a:r>
                      <a:r>
                        <a:rPr lang="en-US" sz="1400" dirty="0" smtClean="0"/>
                        <a:t/>
                      </a:r>
                      <a:br>
                        <a:rPr lang="en-US" sz="1400" dirty="0" smtClean="0"/>
                      </a:br>
                      <a:r>
                        <a:rPr lang="ru-RU" sz="1400" dirty="0" smtClean="0"/>
                        <a:t>                   </a:t>
                      </a:r>
                      <a:r>
                        <a:rPr lang="en-US" sz="1800" b="0" i="0" kern="1200" dirty="0" err="1" smtClean="0">
                          <a:solidFill>
                            <a:schemeClr val="tx1"/>
                          </a:solidFill>
                          <a:effectLst/>
                          <a:latin typeface="+mn-lt"/>
                          <a:ea typeface="+mn-ea"/>
                          <a:cs typeface="+mn-cs"/>
                        </a:rPr>
                        <a:t>Xeroformii</a:t>
                      </a:r>
                      <a:r>
                        <a:rPr lang="en-US" sz="1800" b="0" i="0" kern="1200" dirty="0" smtClean="0">
                          <a:solidFill>
                            <a:schemeClr val="tx1"/>
                          </a:solidFill>
                          <a:effectLst/>
                          <a:latin typeface="+mn-lt"/>
                          <a:ea typeface="+mn-ea"/>
                          <a:cs typeface="+mn-cs"/>
                        </a:rPr>
                        <a:t> 0,1</a:t>
                      </a:r>
                      <a:r>
                        <a:rPr lang="en-US" sz="1400" dirty="0" smtClean="0"/>
                        <a:t/>
                      </a:r>
                      <a:br>
                        <a:rPr lang="en-US" sz="1400" dirty="0" smtClean="0"/>
                      </a:br>
                      <a:r>
                        <a:rPr lang="ru-RU" sz="1400" dirty="0" smtClean="0"/>
                        <a:t>                   </a:t>
                      </a:r>
                      <a:r>
                        <a:rPr lang="en-US" sz="1800" b="0" i="0" kern="1200" dirty="0" err="1" smtClean="0">
                          <a:solidFill>
                            <a:schemeClr val="tx1"/>
                          </a:solidFill>
                          <a:effectLst/>
                          <a:latin typeface="+mn-lt"/>
                          <a:ea typeface="+mn-ea"/>
                          <a:cs typeface="+mn-cs"/>
                        </a:rPr>
                        <a:t>Glycerini</a:t>
                      </a:r>
                      <a:r>
                        <a:rPr lang="en-US" sz="1800" b="0" i="0" kern="1200" dirty="0" smtClean="0">
                          <a:solidFill>
                            <a:schemeClr val="tx1"/>
                          </a:solidFill>
                          <a:effectLst/>
                          <a:latin typeface="+mn-lt"/>
                          <a:ea typeface="+mn-ea"/>
                          <a:cs typeface="+mn-cs"/>
                        </a:rPr>
                        <a:t> 0,12</a:t>
                      </a:r>
                      <a:r>
                        <a:rPr lang="en-US" sz="1400" dirty="0" smtClean="0"/>
                        <a:t/>
                      </a:r>
                      <a:br>
                        <a:rPr lang="en-US" sz="1400" dirty="0" smtClean="0"/>
                      </a:br>
                      <a:r>
                        <a:rPr lang="ru-RU" sz="1400" dirty="0" smtClean="0"/>
                        <a:t>                   </a:t>
                      </a:r>
                      <a:r>
                        <a:rPr lang="en-US" sz="1800" b="0" i="0" kern="1200" dirty="0" err="1" smtClean="0">
                          <a:solidFill>
                            <a:schemeClr val="tx1"/>
                          </a:solidFill>
                          <a:effectLst/>
                          <a:latin typeface="+mn-lt"/>
                          <a:ea typeface="+mn-ea"/>
                          <a:cs typeface="+mn-cs"/>
                        </a:rPr>
                        <a:t>Butyroli</a:t>
                      </a:r>
                      <a:r>
                        <a:rPr lang="en-US" sz="1800" b="0" i="0" kern="1200" dirty="0" smtClean="0">
                          <a:solidFill>
                            <a:schemeClr val="tx1"/>
                          </a:solidFill>
                          <a:effectLst/>
                          <a:latin typeface="+mn-lt"/>
                          <a:ea typeface="+mn-ea"/>
                          <a:cs typeface="+mn-cs"/>
                        </a:rPr>
                        <a:t> q. s. </a:t>
                      </a:r>
                      <a:r>
                        <a:rPr lang="en-US" sz="1800" b="0" i="0" kern="1200" dirty="0" err="1" smtClean="0">
                          <a:solidFill>
                            <a:schemeClr val="tx1"/>
                          </a:solidFill>
                          <a:effectLst/>
                          <a:latin typeface="+mn-lt"/>
                          <a:ea typeface="+mn-ea"/>
                          <a:cs typeface="+mn-cs"/>
                        </a:rPr>
                        <a:t>ut</a:t>
                      </a:r>
                      <a:r>
                        <a:rPr lang="en-US" sz="1800" b="0" i="0" kern="1200" dirty="0" smtClean="0">
                          <a:solidFill>
                            <a:schemeClr val="tx1"/>
                          </a:solidFill>
                          <a:effectLst/>
                          <a:latin typeface="+mn-lt"/>
                          <a:ea typeface="+mn-ea"/>
                          <a:cs typeface="+mn-cs"/>
                        </a:rPr>
                        <a:t> f. </a:t>
                      </a:r>
                      <a:r>
                        <a:rPr lang="en-US" sz="1800" b="0" i="0" kern="1200" dirty="0" err="1" smtClean="0">
                          <a:solidFill>
                            <a:schemeClr val="tx1"/>
                          </a:solidFill>
                          <a:effectLst/>
                          <a:latin typeface="+mn-lt"/>
                          <a:ea typeface="+mn-ea"/>
                          <a:cs typeface="+mn-cs"/>
                        </a:rPr>
                        <a:t>suppositorium</a:t>
                      </a:r>
                      <a:r>
                        <a:rPr lang="en-US" sz="1400" dirty="0" smtClean="0"/>
                        <a:t/>
                      </a:r>
                      <a:br>
                        <a:rPr lang="en-US" sz="1400" dirty="0" smtClean="0"/>
                      </a:br>
                      <a:r>
                        <a:rPr lang="ru-RU" sz="1400" dirty="0" smtClean="0"/>
                        <a:t>                   </a:t>
                      </a:r>
                      <a:r>
                        <a:rPr lang="en-US" sz="1800" b="0" i="0" kern="1200" dirty="0" smtClean="0">
                          <a:solidFill>
                            <a:schemeClr val="tx1"/>
                          </a:solidFill>
                          <a:effectLst/>
                          <a:latin typeface="+mn-lt"/>
                          <a:ea typeface="+mn-ea"/>
                          <a:cs typeface="+mn-cs"/>
                        </a:rPr>
                        <a:t>D. t. d. № 10</a:t>
                      </a:r>
                      <a:r>
                        <a:rPr lang="en-US" sz="1400" dirty="0" smtClean="0"/>
                        <a:t/>
                      </a:r>
                      <a:br>
                        <a:rPr lang="en-US" sz="1400" dirty="0" smtClean="0"/>
                      </a:br>
                      <a:r>
                        <a:rPr lang="ru-RU" sz="1400" dirty="0" smtClean="0"/>
                        <a:t>                   </a:t>
                      </a:r>
                      <a:r>
                        <a:rPr lang="en-US" sz="1800" b="0" i="0" kern="1200" dirty="0" smtClean="0">
                          <a:solidFill>
                            <a:schemeClr val="tx1"/>
                          </a:solidFill>
                          <a:effectLst/>
                          <a:latin typeface="+mn-lt"/>
                          <a:ea typeface="+mn-ea"/>
                          <a:cs typeface="+mn-cs"/>
                        </a:rPr>
                        <a:t>S. </a:t>
                      </a:r>
                      <a:r>
                        <a:rPr lang="uk-UA" sz="1800" b="0" i="0" kern="1200" dirty="0" smtClean="0">
                          <a:solidFill>
                            <a:schemeClr val="tx1"/>
                          </a:solidFill>
                          <a:effectLst/>
                          <a:latin typeface="+mn-lt"/>
                          <a:ea typeface="+mn-ea"/>
                          <a:cs typeface="+mn-cs"/>
                        </a:rPr>
                        <a:t>По 1 </a:t>
                      </a:r>
                      <a:r>
                        <a:rPr lang="uk-UA" sz="1800" b="0" i="0" kern="1200" dirty="0" err="1" smtClean="0">
                          <a:solidFill>
                            <a:schemeClr val="tx1"/>
                          </a:solidFill>
                          <a:effectLst/>
                          <a:latin typeface="+mn-lt"/>
                          <a:ea typeface="+mn-ea"/>
                          <a:cs typeface="+mn-cs"/>
                        </a:rPr>
                        <a:t>супозиторію</a:t>
                      </a:r>
                      <a:r>
                        <a:rPr lang="uk-UA" sz="1800" b="0" i="0" kern="1200" dirty="0" smtClean="0">
                          <a:solidFill>
                            <a:schemeClr val="tx1"/>
                          </a:solidFill>
                          <a:effectLst/>
                          <a:latin typeface="+mn-lt"/>
                          <a:ea typeface="+mn-ea"/>
                          <a:cs typeface="+mn-cs"/>
                        </a:rPr>
                        <a:t> 3 рази на день.</a:t>
                      </a:r>
                      <a:endParaRPr lang="uk-UA" sz="1400" dirty="0" smtClean="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811212">
                <a:tc>
                  <a:txBody>
                    <a:bodyPr/>
                    <a:lstStyle/>
                    <a:p>
                      <a:pPr marL="68580">
                        <a:lnSpc>
                          <a:spcPts val="940"/>
                        </a:lnSpc>
                      </a:pPr>
                      <a:r>
                        <a:rPr sz="800" spc="-5" dirty="0">
                          <a:latin typeface="Times New Roman"/>
                          <a:cs typeface="Times New Roman"/>
                        </a:rPr>
                        <a:t>П</a:t>
                      </a:r>
                      <a:r>
                        <a:rPr sz="800" dirty="0">
                          <a:latin typeface="Times New Roman"/>
                          <a:cs typeface="Times New Roman"/>
                        </a:rPr>
                        <a:t>ідпис</a:t>
                      </a:r>
                      <a:r>
                        <a:rPr sz="800" spc="-20" dirty="0">
                          <a:latin typeface="Times New Roman"/>
                          <a:cs typeface="Times New Roman"/>
                        </a:rPr>
                        <a:t> </a:t>
                      </a:r>
                      <a:r>
                        <a:rPr sz="800" dirty="0">
                          <a:latin typeface="Times New Roman"/>
                          <a:cs typeface="Times New Roman"/>
                        </a:rPr>
                        <a:t>і</a:t>
                      </a:r>
                      <a:r>
                        <a:rPr sz="800" spc="-5" dirty="0">
                          <a:latin typeface="Times New Roman"/>
                          <a:cs typeface="Times New Roman"/>
                        </a:rPr>
                        <a:t> </a:t>
                      </a:r>
                      <a:r>
                        <a:rPr sz="800" spc="-10" dirty="0">
                          <a:latin typeface="Times New Roman"/>
                          <a:cs typeface="Times New Roman"/>
                        </a:rPr>
                        <a:t>о</a:t>
                      </a:r>
                      <a:r>
                        <a:rPr sz="800" dirty="0">
                          <a:latin typeface="Times New Roman"/>
                          <a:cs typeface="Times New Roman"/>
                        </a:rPr>
                        <a:t>с</a:t>
                      </a:r>
                      <a:r>
                        <a:rPr sz="800" spc="-10" dirty="0">
                          <a:latin typeface="Times New Roman"/>
                          <a:cs typeface="Times New Roman"/>
                        </a:rPr>
                        <a:t>о</a:t>
                      </a:r>
                      <a:r>
                        <a:rPr sz="800" dirty="0">
                          <a:latin typeface="Times New Roman"/>
                          <a:cs typeface="Times New Roman"/>
                        </a:rPr>
                        <a:t>бис</a:t>
                      </a:r>
                      <a:r>
                        <a:rPr sz="800" spc="-5" dirty="0">
                          <a:latin typeface="Times New Roman"/>
                          <a:cs typeface="Times New Roman"/>
                        </a:rPr>
                        <a:t>т</a:t>
                      </a:r>
                      <a:r>
                        <a:rPr sz="800" dirty="0">
                          <a:latin typeface="Times New Roman"/>
                          <a:cs typeface="Times New Roman"/>
                        </a:rPr>
                        <a:t>а</a:t>
                      </a:r>
                      <a:r>
                        <a:rPr sz="800" spc="-20" dirty="0">
                          <a:latin typeface="Times New Roman"/>
                          <a:cs typeface="Times New Roman"/>
                        </a:rPr>
                        <a:t> </a:t>
                      </a:r>
                      <a:r>
                        <a:rPr sz="800" spc="-5" dirty="0">
                          <a:latin typeface="Times New Roman"/>
                          <a:cs typeface="Times New Roman"/>
                        </a:rPr>
                        <a:t>п</a:t>
                      </a:r>
                      <a:r>
                        <a:rPr sz="800" spc="-10" dirty="0">
                          <a:latin typeface="Times New Roman"/>
                          <a:cs typeface="Times New Roman"/>
                        </a:rPr>
                        <a:t>е</a:t>
                      </a:r>
                      <a:r>
                        <a:rPr sz="800" dirty="0">
                          <a:latin typeface="Times New Roman"/>
                          <a:cs typeface="Times New Roman"/>
                        </a:rPr>
                        <a:t>ча</a:t>
                      </a:r>
                      <a:r>
                        <a:rPr sz="800" spc="-5" dirty="0">
                          <a:latin typeface="Times New Roman"/>
                          <a:cs typeface="Times New Roman"/>
                        </a:rPr>
                        <a:t>т</a:t>
                      </a:r>
                      <a:r>
                        <a:rPr sz="800" spc="5" dirty="0">
                          <a:latin typeface="Times New Roman"/>
                          <a:cs typeface="Times New Roman"/>
                        </a:rPr>
                        <a:t>к</a:t>
                      </a:r>
                      <a:r>
                        <a:rPr sz="800" dirty="0">
                          <a:latin typeface="Times New Roman"/>
                          <a:cs typeface="Times New Roman"/>
                        </a:rPr>
                        <a:t>а</a:t>
                      </a:r>
                      <a:r>
                        <a:rPr sz="800" spc="-45" dirty="0">
                          <a:latin typeface="Times New Roman"/>
                          <a:cs typeface="Times New Roman"/>
                        </a:rPr>
                        <a:t> </a:t>
                      </a:r>
                      <a:r>
                        <a:rPr sz="800" spc="-5" dirty="0">
                          <a:latin typeface="Times New Roman"/>
                          <a:cs typeface="Times New Roman"/>
                        </a:rPr>
                        <a:t>л</a:t>
                      </a:r>
                      <a:r>
                        <a:rPr sz="800" dirty="0">
                          <a:latin typeface="Times New Roman"/>
                          <a:cs typeface="Times New Roman"/>
                        </a:rPr>
                        <a:t>і</a:t>
                      </a:r>
                      <a:r>
                        <a:rPr sz="800" spc="5" dirty="0">
                          <a:latin typeface="Times New Roman"/>
                          <a:cs typeface="Times New Roman"/>
                        </a:rPr>
                        <a:t>к</a:t>
                      </a:r>
                      <a:r>
                        <a:rPr sz="800" dirty="0">
                          <a:latin typeface="Times New Roman"/>
                          <a:cs typeface="Times New Roman"/>
                        </a:rPr>
                        <a:t>аря</a:t>
                      </a:r>
                      <a:endParaRPr sz="800">
                        <a:latin typeface="Times New Roman"/>
                        <a:cs typeface="Times New Roman"/>
                      </a:endParaRPr>
                    </a:p>
                    <a:p>
                      <a:pPr marL="94615">
                        <a:lnSpc>
                          <a:spcPct val="100000"/>
                        </a:lnSpc>
                        <a:spcBef>
                          <a:spcPts val="260"/>
                        </a:spcBef>
                      </a:pPr>
                      <a:r>
                        <a:rPr sz="800" spc="-5" dirty="0">
                          <a:latin typeface="Times New Roman"/>
                          <a:cs typeface="Times New Roman"/>
                        </a:rPr>
                        <a:t>(розбірливо)</a:t>
                      </a:r>
                      <a:endParaRPr sz="800">
                        <a:latin typeface="Times New Roman"/>
                        <a:cs typeface="Times New Roman"/>
                      </a:endParaRPr>
                    </a:p>
                    <a:p>
                      <a:pPr>
                        <a:lnSpc>
                          <a:spcPct val="100000"/>
                        </a:lnSpc>
                        <a:spcBef>
                          <a:spcPts val="5"/>
                        </a:spcBef>
                      </a:pPr>
                      <a:endParaRPr sz="1300">
                        <a:latin typeface="Times New Roman"/>
                        <a:cs typeface="Times New Roman"/>
                      </a:endParaRPr>
                    </a:p>
                    <a:p>
                      <a:pPr marL="68580">
                        <a:lnSpc>
                          <a:spcPct val="100000"/>
                        </a:lnSpc>
                        <a:spcBef>
                          <a:spcPts val="5"/>
                        </a:spcBef>
                      </a:pPr>
                      <a:r>
                        <a:rPr sz="800" spc="-5" dirty="0">
                          <a:latin typeface="Times New Roman"/>
                          <a:cs typeface="Times New Roman"/>
                        </a:rPr>
                        <a:t>Рецепт</a:t>
                      </a:r>
                      <a:r>
                        <a:rPr sz="800" spc="-25" dirty="0">
                          <a:latin typeface="Times New Roman"/>
                          <a:cs typeface="Times New Roman"/>
                        </a:rPr>
                        <a:t> </a:t>
                      </a:r>
                      <a:r>
                        <a:rPr sz="800" dirty="0">
                          <a:latin typeface="Times New Roman"/>
                          <a:cs typeface="Times New Roman"/>
                        </a:rPr>
                        <a:t>дійсний</a:t>
                      </a:r>
                      <a:r>
                        <a:rPr sz="800" spc="-40" dirty="0">
                          <a:latin typeface="Times New Roman"/>
                          <a:cs typeface="Times New Roman"/>
                        </a:rPr>
                        <a:t> </a:t>
                      </a:r>
                      <a:r>
                        <a:rPr sz="800" spc="-5" dirty="0">
                          <a:latin typeface="Times New Roman"/>
                          <a:cs typeface="Times New Roman"/>
                        </a:rPr>
                        <a:t>протягом</a:t>
                      </a:r>
                      <a:r>
                        <a:rPr sz="800" spc="-25" dirty="0">
                          <a:latin typeface="Times New Roman"/>
                          <a:cs typeface="Times New Roman"/>
                        </a:rPr>
                        <a:t> </a:t>
                      </a:r>
                      <a:r>
                        <a:rPr sz="800" dirty="0">
                          <a:latin typeface="Times New Roman"/>
                          <a:cs typeface="Times New Roman"/>
                        </a:rPr>
                        <a:t>1</a:t>
                      </a:r>
                      <a:r>
                        <a:rPr sz="800" spc="-20" dirty="0">
                          <a:latin typeface="Times New Roman"/>
                          <a:cs typeface="Times New Roman"/>
                        </a:rPr>
                        <a:t> </a:t>
                      </a:r>
                      <a:r>
                        <a:rPr sz="800" dirty="0">
                          <a:latin typeface="Times New Roman"/>
                          <a:cs typeface="Times New Roman"/>
                        </a:rPr>
                        <a:t>місяця</a:t>
                      </a:r>
                      <a:endParaRPr sz="800">
                        <a:latin typeface="Times New Roman"/>
                        <a:cs typeface="Times New Roman"/>
                      </a:endParaRPr>
                    </a:p>
                  </a:txBody>
                  <a:tcPr marL="0" marR="0" marT="0" marB="0">
                    <a:lnL w="1270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tc>
                <a:tc>
                  <a:txBody>
                    <a:bodyPr/>
                    <a:lstStyle/>
                    <a:p>
                      <a:pPr marL="320675">
                        <a:lnSpc>
                          <a:spcPts val="940"/>
                        </a:lnSpc>
                      </a:pPr>
                      <a:r>
                        <a:rPr sz="800" spc="-5" dirty="0">
                          <a:latin typeface="Times New Roman"/>
                          <a:cs typeface="Times New Roman"/>
                        </a:rPr>
                        <a:t>Печатка</a:t>
                      </a:r>
                      <a:r>
                        <a:rPr sz="800" spc="-35" dirty="0">
                          <a:latin typeface="Times New Roman"/>
                          <a:cs typeface="Times New Roman"/>
                        </a:rPr>
                        <a:t> </a:t>
                      </a:r>
                      <a:r>
                        <a:rPr sz="800" spc="-5" dirty="0">
                          <a:latin typeface="Times New Roman"/>
                          <a:cs typeface="Times New Roman"/>
                        </a:rPr>
                        <a:t>лікувально-профілактичного</a:t>
                      </a:r>
                      <a:endParaRPr sz="800" dirty="0">
                        <a:latin typeface="Times New Roman"/>
                        <a:cs typeface="Times New Roman"/>
                      </a:endParaRPr>
                    </a:p>
                    <a:p>
                      <a:pPr marL="320675">
                        <a:lnSpc>
                          <a:spcPct val="100000"/>
                        </a:lnSpc>
                        <a:spcBef>
                          <a:spcPts val="260"/>
                        </a:spcBef>
                      </a:pPr>
                      <a:r>
                        <a:rPr sz="800" dirty="0">
                          <a:latin typeface="Times New Roman"/>
                          <a:cs typeface="Times New Roman"/>
                        </a:rPr>
                        <a:t>закладу</a:t>
                      </a:r>
                    </a:p>
                  </a:txBody>
                  <a:tcPr marL="0" marR="0" marT="0" marB="0"/>
                </a:tc>
                <a:extLst>
                  <a:ext uri="{0D108BD9-81ED-4DB2-BD59-A6C34878D82A}">
                    <a16:rowId xmlns:a16="http://schemas.microsoft.com/office/drawing/2014/main" val="10005"/>
                  </a:ext>
                </a:extLst>
              </a:tr>
            </a:tbl>
          </a:graphicData>
        </a:graphic>
      </p:graphicFrame>
      <p:sp>
        <p:nvSpPr>
          <p:cNvPr id="5" name="object 5"/>
          <p:cNvSpPr/>
          <p:nvPr/>
        </p:nvSpPr>
        <p:spPr>
          <a:xfrm>
            <a:off x="1757426" y="1190625"/>
            <a:ext cx="5989955" cy="5238750"/>
          </a:xfrm>
          <a:custGeom>
            <a:avLst/>
            <a:gdLst/>
            <a:ahLst/>
            <a:cxnLst/>
            <a:rect l="l" t="t" r="r" b="b"/>
            <a:pathLst>
              <a:path w="5989955" h="5238750">
                <a:moveTo>
                  <a:pt x="3881374" y="4414837"/>
                </a:moveTo>
                <a:lnTo>
                  <a:pt x="3881374" y="5238750"/>
                </a:lnTo>
              </a:path>
              <a:path w="5989955" h="5238750">
                <a:moveTo>
                  <a:pt x="0" y="4421187"/>
                </a:moveTo>
                <a:lnTo>
                  <a:pt x="5989574" y="4421187"/>
                </a:lnTo>
              </a:path>
              <a:path w="5989955" h="5238750">
                <a:moveTo>
                  <a:pt x="0" y="739775"/>
                </a:moveTo>
                <a:lnTo>
                  <a:pt x="5989574" y="739775"/>
                </a:lnTo>
              </a:path>
              <a:path w="5989955" h="5238750">
                <a:moveTo>
                  <a:pt x="0" y="1384300"/>
                </a:moveTo>
                <a:lnTo>
                  <a:pt x="5989574" y="1384300"/>
                </a:lnTo>
              </a:path>
              <a:path w="5989955" h="5238750">
                <a:moveTo>
                  <a:pt x="0" y="1562100"/>
                </a:moveTo>
                <a:lnTo>
                  <a:pt x="5989574" y="1562100"/>
                </a:lnTo>
              </a:path>
              <a:path w="5989955" h="5238750">
                <a:moveTo>
                  <a:pt x="0" y="2560701"/>
                </a:moveTo>
                <a:lnTo>
                  <a:pt x="5989574" y="2560701"/>
                </a:lnTo>
              </a:path>
              <a:path w="5989955" h="5238750">
                <a:moveTo>
                  <a:pt x="5983224" y="0"/>
                </a:moveTo>
                <a:lnTo>
                  <a:pt x="5983224" y="5238750"/>
                </a:lnTo>
              </a:path>
              <a:path w="5989955" h="5238750">
                <a:moveTo>
                  <a:pt x="0" y="6350"/>
                </a:moveTo>
                <a:lnTo>
                  <a:pt x="5989574" y="6350"/>
                </a:lnTo>
              </a:path>
              <a:path w="5989955" h="5238750">
                <a:moveTo>
                  <a:pt x="0" y="5232400"/>
                </a:moveTo>
                <a:lnTo>
                  <a:pt x="5989574" y="5232400"/>
                </a:lnTo>
              </a:path>
            </a:pathLst>
          </a:custGeom>
          <a:ln w="12700">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3276600" y="5731764"/>
            <a:ext cx="545591" cy="274320"/>
          </a:xfrm>
          <a:prstGeom prst="rect">
            <a:avLst/>
          </a:prstGeom>
        </p:spPr>
      </p:pic>
    </p:spTree>
    <p:extLst>
      <p:ext uri="{BB962C8B-B14F-4D97-AF65-F5344CB8AC3E}">
        <p14:creationId xmlns:p14="http://schemas.microsoft.com/office/powerpoint/2010/main" val="3997078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81000" y="-65314"/>
            <a:ext cx="6705600" cy="6858000"/>
          </a:xfrm>
        </p:spPr>
      </p:pic>
      <p:sp>
        <p:nvSpPr>
          <p:cNvPr id="5" name="Прямоугольник 4"/>
          <p:cNvSpPr/>
          <p:nvPr/>
        </p:nvSpPr>
        <p:spPr>
          <a:xfrm>
            <a:off x="990600" y="990600"/>
            <a:ext cx="3200401" cy="230832"/>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900" dirty="0" smtClean="0">
                <a:latin typeface="Century Gothic"/>
                <a:cs typeface="Century Gothic"/>
              </a:rPr>
              <a:t>Вимішують </a:t>
            </a:r>
            <a:r>
              <a:rPr lang="uk-UA" sz="900" dirty="0" err="1" smtClean="0">
                <a:latin typeface="Century Gothic"/>
                <a:cs typeface="Century Gothic"/>
              </a:rPr>
              <a:t>бутирол</a:t>
            </a:r>
            <a:r>
              <a:rPr lang="uk-UA" sz="900" dirty="0" smtClean="0">
                <a:latin typeface="Century Gothic"/>
                <a:cs typeface="Century Gothic"/>
              </a:rPr>
              <a:t> і плавлять на водяній бані </a:t>
            </a:r>
            <a:endParaRPr lang="uk-UA" sz="900" dirty="0">
              <a:latin typeface="Century Gothic"/>
              <a:cs typeface="Century Gothic"/>
            </a:endParaRPr>
          </a:p>
        </p:txBody>
      </p:sp>
      <p:sp>
        <p:nvSpPr>
          <p:cNvPr id="6" name="Прямоугольник 5"/>
          <p:cNvSpPr/>
          <p:nvPr/>
        </p:nvSpPr>
        <p:spPr>
          <a:xfrm>
            <a:off x="4212772" y="990599"/>
            <a:ext cx="3200401" cy="369332"/>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900" spc="-150" dirty="0" smtClean="0">
                <a:latin typeface="Century Gothic"/>
                <a:cs typeface="Century Gothic"/>
              </a:rPr>
              <a:t>Зважують   ксероформ,  подрібнюють   його   зі   ступки    та   насипають   на капсулу</a:t>
            </a:r>
            <a:r>
              <a:rPr lang="uk-UA" sz="800" spc="-150" dirty="0" smtClean="0">
                <a:latin typeface="Century Gothic"/>
                <a:cs typeface="Century Gothic"/>
              </a:rPr>
              <a:t> </a:t>
            </a:r>
            <a:endParaRPr lang="uk-UA" sz="800" spc="-150" dirty="0">
              <a:latin typeface="Century Gothic"/>
              <a:cs typeface="Century Gothic"/>
            </a:endParaRPr>
          </a:p>
        </p:txBody>
      </p:sp>
      <p:sp>
        <p:nvSpPr>
          <p:cNvPr id="8" name="Прямоугольник 7"/>
          <p:cNvSpPr/>
          <p:nvPr/>
        </p:nvSpPr>
        <p:spPr>
          <a:xfrm>
            <a:off x="4000500" y="5052100"/>
            <a:ext cx="3086100" cy="461665"/>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1200" spc="-150" dirty="0" smtClean="0">
                <a:latin typeface="Times New Roman" panose="02020603050405020304" pitchFamily="18" charset="0"/>
                <a:cs typeface="Times New Roman" panose="02020603050405020304" pitchFamily="18" charset="0"/>
              </a:rPr>
              <a:t>Виливають масу в підготовлену форму і охолоджують в холодильнику</a:t>
            </a:r>
            <a:endParaRPr lang="uk-UA" sz="1200" spc="-15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849086" y="3656423"/>
            <a:ext cx="4408714" cy="276999"/>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1200" spc="-150" dirty="0" smtClean="0">
                <a:latin typeface="Times New Roman" panose="02020603050405020304" pitchFamily="18" charset="0"/>
                <a:cs typeface="Times New Roman" panose="02020603050405020304" pitchFamily="18" charset="0"/>
              </a:rPr>
              <a:t>Додають краплями густий екстракт, потім повертають  з  капсули ксероформ і змішують </a:t>
            </a:r>
            <a:endParaRPr lang="uk-UA" sz="1200" spc="-150"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5497288" y="3702589"/>
            <a:ext cx="1649183" cy="461665"/>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1200" spc="-150" dirty="0" smtClean="0">
                <a:latin typeface="Times New Roman" panose="02020603050405020304" pitchFamily="18" charset="0"/>
                <a:cs typeface="Times New Roman" panose="02020603050405020304" pitchFamily="18" charset="0"/>
              </a:rPr>
              <a:t>Змащують форму мильним спиртом</a:t>
            </a:r>
            <a:endParaRPr lang="uk-UA" sz="1200" spc="-150"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838200" y="5012418"/>
            <a:ext cx="3200400" cy="461665"/>
          </a:xfrm>
          <a:prstGeom prst="rect">
            <a:avLst/>
          </a:prstGeom>
          <a:solidFill>
            <a:schemeClr val="accent1"/>
          </a:solidFill>
        </p:spPr>
        <p:txBody>
          <a:bodyPr wrap="square">
            <a:spAutoFit/>
          </a:bodyPr>
          <a:lstStyle/>
          <a:p>
            <a:pPr marL="12700" marR="5080" algn="ctr">
              <a:lnSpc>
                <a:spcPct val="100000"/>
              </a:lnSpc>
              <a:spcBef>
                <a:spcPts val="100"/>
              </a:spcBef>
              <a:tabLst>
                <a:tab pos="354965" algn="l"/>
                <a:tab pos="355600" algn="l"/>
              </a:tabLst>
            </a:pPr>
            <a:r>
              <a:rPr lang="uk-UA" sz="1200" spc="-150" dirty="0" smtClean="0">
                <a:latin typeface="Times New Roman" panose="02020603050405020304" pitchFamily="18" charset="0"/>
                <a:cs typeface="Times New Roman" panose="02020603050405020304" pitchFamily="18" charset="0"/>
              </a:rPr>
              <a:t>Додають частину розплавленого </a:t>
            </a:r>
            <a:r>
              <a:rPr lang="uk-UA" sz="1200" spc="-150" dirty="0" err="1" smtClean="0">
                <a:latin typeface="Times New Roman" panose="02020603050405020304" pitchFamily="18" charset="0"/>
                <a:cs typeface="Times New Roman" panose="02020603050405020304" pitchFamily="18" charset="0"/>
              </a:rPr>
              <a:t>бутиролу</a:t>
            </a:r>
            <a:r>
              <a:rPr lang="uk-UA" sz="1200" spc="-150" dirty="0" smtClean="0">
                <a:latin typeface="Times New Roman" panose="02020603050405020304" pitchFamily="18" charset="0"/>
                <a:cs typeface="Times New Roman" panose="02020603050405020304" pitchFamily="18" charset="0"/>
              </a:rPr>
              <a:t> в ступку і розтирають, масу повертають в чашу і перемішують</a:t>
            </a:r>
            <a:endParaRPr lang="uk-UA" sz="1200" spc="-150"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930728" y="2340109"/>
            <a:ext cx="6215743" cy="276999"/>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1200" spc="-150" dirty="0" smtClean="0">
                <a:latin typeface="Times New Roman" panose="02020603050405020304" pitchFamily="18" charset="0"/>
                <a:cs typeface="Times New Roman" panose="02020603050405020304" pitchFamily="18" charset="0"/>
              </a:rPr>
              <a:t>Відміряють   в ступку гліцерин,     з </a:t>
            </a:r>
            <a:r>
              <a:rPr lang="uk-UA" sz="1200" spc="-150" dirty="0" err="1" smtClean="0">
                <a:latin typeface="Times New Roman" panose="02020603050405020304" pitchFamily="18" charset="0"/>
                <a:cs typeface="Times New Roman" panose="02020603050405020304" pitchFamily="18" charset="0"/>
              </a:rPr>
              <a:t>важують</a:t>
            </a:r>
            <a:r>
              <a:rPr lang="uk-UA" sz="1200" spc="-150" dirty="0" smtClean="0">
                <a:latin typeface="Times New Roman" panose="02020603050405020304" pitchFamily="18" charset="0"/>
                <a:cs typeface="Times New Roman" panose="02020603050405020304" pitchFamily="18" charset="0"/>
              </a:rPr>
              <a:t>   цинку сульфат, висипають його в ступку та ретельно розтирають</a:t>
            </a:r>
            <a:endParaRPr lang="uk-UA" sz="1200" spc="-15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381000" y="6371514"/>
            <a:ext cx="3684813" cy="461665"/>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1200" spc="-150" dirty="0" smtClean="0">
                <a:latin typeface="Times New Roman" panose="02020603050405020304" pitchFamily="18" charset="0"/>
                <a:cs typeface="Times New Roman" panose="02020603050405020304" pitchFamily="18" charset="0"/>
              </a:rPr>
              <a:t>Відкривають форму, виймають </a:t>
            </a:r>
            <a:r>
              <a:rPr lang="uk-UA" sz="1200" spc="-150" dirty="0" err="1" smtClean="0">
                <a:latin typeface="Times New Roman" panose="02020603050405020304" pitchFamily="18" charset="0"/>
                <a:cs typeface="Times New Roman" panose="02020603050405020304" pitchFamily="18" charset="0"/>
              </a:rPr>
              <a:t>супозиторії</a:t>
            </a:r>
            <a:r>
              <a:rPr lang="uk-UA" sz="1200" spc="-150" dirty="0" smtClean="0">
                <a:latin typeface="Times New Roman" panose="02020603050405020304" pitchFamily="18" charset="0"/>
                <a:cs typeface="Times New Roman" panose="02020603050405020304" pitchFamily="18" charset="0"/>
              </a:rPr>
              <a:t> та загортають в парафінові косинки</a:t>
            </a:r>
            <a:endParaRPr lang="uk-UA" sz="1200" spc="-150" dirty="0">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4076700" y="6368413"/>
            <a:ext cx="2933700" cy="461665"/>
          </a:xfrm>
          <a:prstGeom prst="rect">
            <a:avLst/>
          </a:prstGeom>
          <a:solidFill>
            <a:schemeClr val="accent1"/>
          </a:solidFill>
        </p:spPr>
        <p:txBody>
          <a:bodyPr wrap="square">
            <a:spAutoFit/>
          </a:bodyPr>
          <a:lstStyle/>
          <a:p>
            <a:pPr marL="12700" marR="5080">
              <a:lnSpc>
                <a:spcPct val="100000"/>
              </a:lnSpc>
              <a:spcBef>
                <a:spcPts val="100"/>
              </a:spcBef>
              <a:tabLst>
                <a:tab pos="354965" algn="l"/>
                <a:tab pos="355600" algn="l"/>
              </a:tabLst>
            </a:pPr>
            <a:r>
              <a:rPr lang="uk-UA" sz="1200" spc="-150" dirty="0" smtClean="0">
                <a:latin typeface="Times New Roman" panose="02020603050405020304" pitchFamily="18" charset="0"/>
                <a:cs typeface="Times New Roman" panose="02020603050405020304" pitchFamily="18" charset="0"/>
              </a:rPr>
              <a:t>Складають </a:t>
            </a:r>
            <a:r>
              <a:rPr lang="uk-UA" sz="1200" spc="-150" dirty="0" err="1" smtClean="0">
                <a:latin typeface="Times New Roman" panose="02020603050405020304" pitchFamily="18" charset="0"/>
                <a:cs typeface="Times New Roman" panose="02020603050405020304" pitchFamily="18" charset="0"/>
              </a:rPr>
              <a:t>супозиторії</a:t>
            </a:r>
            <a:r>
              <a:rPr lang="uk-UA" sz="1200" spc="-150" dirty="0" smtClean="0">
                <a:latin typeface="Times New Roman" panose="02020603050405020304" pitchFamily="18" charset="0"/>
                <a:cs typeface="Times New Roman" panose="02020603050405020304" pitchFamily="18" charset="0"/>
              </a:rPr>
              <a:t> в коробку і оформлюють до відпуску</a:t>
            </a:r>
            <a:endParaRPr lang="uk-UA" sz="1200" spc="-1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5539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p:nvPr/>
        </p:nvSpPr>
        <p:spPr>
          <a:xfrm>
            <a:off x="1187196" y="188976"/>
            <a:ext cx="7486015" cy="777240"/>
          </a:xfrm>
          <a:custGeom>
            <a:avLst/>
            <a:gdLst/>
            <a:ahLst/>
            <a:cxnLst/>
            <a:rect l="l" t="t" r="r" b="b"/>
            <a:pathLst>
              <a:path w="7486015" h="777240">
                <a:moveTo>
                  <a:pt x="7485888" y="0"/>
                </a:moveTo>
                <a:lnTo>
                  <a:pt x="0" y="0"/>
                </a:lnTo>
                <a:lnTo>
                  <a:pt x="0" y="777239"/>
                </a:lnTo>
                <a:lnTo>
                  <a:pt x="7485888" y="777239"/>
                </a:lnTo>
                <a:lnTo>
                  <a:pt x="7485888" y="0"/>
                </a:lnTo>
                <a:close/>
              </a:path>
            </a:pathLst>
          </a:custGeom>
          <a:solidFill>
            <a:srgbClr val="FFFFCC"/>
          </a:solidFill>
        </p:spPr>
        <p:txBody>
          <a:bodyPr wrap="square" lIns="0" tIns="0" rIns="0" bIns="0" rtlCol="0"/>
          <a:lstStyle/>
          <a:p>
            <a:endParaRPr/>
          </a:p>
        </p:txBody>
      </p:sp>
      <p:sp>
        <p:nvSpPr>
          <p:cNvPr id="37" name="object 37"/>
          <p:cNvSpPr txBox="1">
            <a:spLocks noGrp="1"/>
          </p:cNvSpPr>
          <p:nvPr>
            <p:ph type="title"/>
          </p:nvPr>
        </p:nvSpPr>
        <p:spPr>
          <a:xfrm>
            <a:off x="419101" y="379485"/>
            <a:ext cx="7925434" cy="381515"/>
          </a:xfrm>
          <a:prstGeom prst="rect">
            <a:avLst/>
          </a:prstGeom>
        </p:spPr>
        <p:txBody>
          <a:bodyPr vert="horz" wrap="square" lIns="0" tIns="12065" rIns="0" bIns="0" rtlCol="0">
            <a:spAutoFit/>
          </a:bodyPr>
          <a:lstStyle/>
          <a:p>
            <a:pPr marL="2370455" marR="5080" indent="-2358390" algn="just">
              <a:lnSpc>
                <a:spcPct val="100000"/>
              </a:lnSpc>
              <a:spcBef>
                <a:spcPts val="95"/>
              </a:spcBef>
            </a:pPr>
            <a:r>
              <a:rPr sz="2400" spc="-5" dirty="0"/>
              <a:t>2.</a:t>
            </a:r>
            <a:r>
              <a:rPr sz="2400" spc="-25" dirty="0"/>
              <a:t> </a:t>
            </a:r>
            <a:r>
              <a:rPr sz="2400" spc="-10" dirty="0"/>
              <a:t>Приготування</a:t>
            </a:r>
            <a:r>
              <a:rPr sz="2400" spc="30" dirty="0"/>
              <a:t> </a:t>
            </a:r>
            <a:r>
              <a:rPr sz="2400" dirty="0"/>
              <a:t>супозиторіїв</a:t>
            </a:r>
            <a:r>
              <a:rPr sz="2400" spc="-5" dirty="0"/>
              <a:t> методом </a:t>
            </a:r>
            <a:r>
              <a:rPr sz="2400" spc="-760" dirty="0"/>
              <a:t> </a:t>
            </a:r>
            <a:r>
              <a:rPr sz="2400" spc="-10" dirty="0"/>
              <a:t>пресування</a:t>
            </a:r>
          </a:p>
        </p:txBody>
      </p:sp>
      <p:sp>
        <p:nvSpPr>
          <p:cNvPr id="38" name="object 38"/>
          <p:cNvSpPr txBox="1"/>
          <p:nvPr/>
        </p:nvSpPr>
        <p:spPr>
          <a:xfrm>
            <a:off x="547216" y="1032510"/>
            <a:ext cx="7987183" cy="2707640"/>
          </a:xfrm>
          <a:prstGeom prst="rect">
            <a:avLst/>
          </a:prstGeom>
        </p:spPr>
        <p:txBody>
          <a:bodyPr vert="horz" wrap="square" lIns="0" tIns="60960" rIns="0" bIns="0" rtlCol="0">
            <a:spAutoFit/>
          </a:bodyPr>
          <a:lstStyle/>
          <a:p>
            <a:pPr marL="354965" marR="743585" indent="-342900" algn="just">
              <a:lnSpc>
                <a:spcPct val="80000"/>
              </a:lnSpc>
              <a:spcBef>
                <a:spcPts val="480"/>
              </a:spcBef>
              <a:buChar char="□"/>
              <a:tabLst>
                <a:tab pos="354965" algn="l"/>
                <a:tab pos="355600" algn="l"/>
              </a:tabLst>
            </a:pPr>
            <a:r>
              <a:rPr sz="1600" spc="-5" dirty="0">
                <a:latin typeface="Century Gothic"/>
                <a:cs typeface="Century Gothic"/>
              </a:rPr>
              <a:t>Метод</a:t>
            </a:r>
            <a:r>
              <a:rPr sz="1600" spc="15" dirty="0">
                <a:latin typeface="Century Gothic"/>
                <a:cs typeface="Century Gothic"/>
              </a:rPr>
              <a:t> </a:t>
            </a:r>
            <a:r>
              <a:rPr sz="1600" spc="-5" dirty="0">
                <a:latin typeface="Century Gothic"/>
                <a:cs typeface="Century Gothic"/>
              </a:rPr>
              <a:t>використовується</a:t>
            </a:r>
            <a:r>
              <a:rPr sz="1600" spc="25" dirty="0">
                <a:latin typeface="Century Gothic"/>
                <a:cs typeface="Century Gothic"/>
              </a:rPr>
              <a:t> </a:t>
            </a:r>
            <a:r>
              <a:rPr sz="1600" spc="-5" dirty="0">
                <a:latin typeface="Century Gothic"/>
                <a:cs typeface="Century Gothic"/>
              </a:rPr>
              <a:t>тільки </a:t>
            </a:r>
            <a:r>
              <a:rPr sz="1600" spc="-10" dirty="0">
                <a:latin typeface="Century Gothic"/>
                <a:cs typeface="Century Gothic"/>
              </a:rPr>
              <a:t>для</a:t>
            </a:r>
            <a:r>
              <a:rPr sz="1600" dirty="0">
                <a:latin typeface="Century Gothic"/>
                <a:cs typeface="Century Gothic"/>
              </a:rPr>
              <a:t> </a:t>
            </a:r>
            <a:r>
              <a:rPr sz="1600" spc="-5" dirty="0">
                <a:latin typeface="Century Gothic"/>
                <a:cs typeface="Century Gothic"/>
              </a:rPr>
              <a:t>супозиторних</a:t>
            </a:r>
            <a:r>
              <a:rPr sz="1600" spc="15" dirty="0">
                <a:latin typeface="Century Gothic"/>
                <a:cs typeface="Century Gothic"/>
              </a:rPr>
              <a:t> </a:t>
            </a:r>
            <a:r>
              <a:rPr sz="1600" spc="-5" dirty="0">
                <a:latin typeface="Century Gothic"/>
                <a:cs typeface="Century Gothic"/>
              </a:rPr>
              <a:t>мас,</a:t>
            </a:r>
            <a:r>
              <a:rPr sz="1600" dirty="0">
                <a:latin typeface="Century Gothic"/>
                <a:cs typeface="Century Gothic"/>
              </a:rPr>
              <a:t> </a:t>
            </a:r>
            <a:r>
              <a:rPr sz="1600" spc="-5" dirty="0">
                <a:latin typeface="Century Gothic"/>
                <a:cs typeface="Century Gothic"/>
              </a:rPr>
              <a:t>які</a:t>
            </a:r>
            <a:r>
              <a:rPr sz="1600" spc="5" dirty="0">
                <a:latin typeface="Century Gothic"/>
                <a:cs typeface="Century Gothic"/>
              </a:rPr>
              <a:t> </a:t>
            </a:r>
            <a:r>
              <a:rPr sz="1600" spc="-5" dirty="0">
                <a:latin typeface="Century Gothic"/>
                <a:cs typeface="Century Gothic"/>
              </a:rPr>
              <a:t>мають </a:t>
            </a:r>
            <a:r>
              <a:rPr sz="1600" spc="-425" dirty="0">
                <a:latin typeface="Century Gothic"/>
                <a:cs typeface="Century Gothic"/>
              </a:rPr>
              <a:t> </a:t>
            </a:r>
            <a:r>
              <a:rPr sz="1600" spc="-5" dirty="0">
                <a:latin typeface="Century Gothic"/>
                <a:cs typeface="Century Gothic"/>
              </a:rPr>
              <a:t>необхідну</a:t>
            </a:r>
            <a:r>
              <a:rPr sz="1600" spc="10" dirty="0">
                <a:latin typeface="Century Gothic"/>
                <a:cs typeface="Century Gothic"/>
              </a:rPr>
              <a:t> </a:t>
            </a:r>
            <a:r>
              <a:rPr sz="1600" spc="-5" dirty="0">
                <a:latin typeface="Century Gothic"/>
                <a:cs typeface="Century Gothic"/>
              </a:rPr>
              <a:t>пластичність.</a:t>
            </a:r>
            <a:endParaRPr sz="1600" dirty="0">
              <a:latin typeface="Century Gothic"/>
              <a:cs typeface="Century Gothic"/>
            </a:endParaRPr>
          </a:p>
          <a:p>
            <a:pPr marL="355600" indent="-342900" algn="just">
              <a:lnSpc>
                <a:spcPct val="100000"/>
              </a:lnSpc>
              <a:buChar char="□"/>
              <a:tabLst>
                <a:tab pos="354965" algn="l"/>
                <a:tab pos="355600" algn="l"/>
              </a:tabLst>
            </a:pPr>
            <a:r>
              <a:rPr sz="1600" spc="-10" dirty="0">
                <a:latin typeface="Century Gothic"/>
                <a:cs typeface="Century Gothic"/>
              </a:rPr>
              <a:t>Преси</a:t>
            </a:r>
            <a:r>
              <a:rPr sz="1600" spc="-5" dirty="0">
                <a:latin typeface="Century Gothic"/>
                <a:cs typeface="Century Gothic"/>
              </a:rPr>
              <a:t> можуть</a:t>
            </a:r>
            <a:r>
              <a:rPr sz="1600" spc="5" dirty="0">
                <a:latin typeface="Century Gothic"/>
                <a:cs typeface="Century Gothic"/>
              </a:rPr>
              <a:t> </a:t>
            </a:r>
            <a:r>
              <a:rPr sz="1600" dirty="0">
                <a:latin typeface="Century Gothic"/>
                <a:cs typeface="Century Gothic"/>
              </a:rPr>
              <a:t>бути </a:t>
            </a:r>
            <a:r>
              <a:rPr sz="1600" spc="-5" dirty="0">
                <a:latin typeface="Century Gothic"/>
                <a:cs typeface="Century Gothic"/>
              </a:rPr>
              <a:t>недозуючими</a:t>
            </a:r>
            <a:r>
              <a:rPr sz="1600" spc="50" dirty="0">
                <a:latin typeface="Century Gothic"/>
                <a:cs typeface="Century Gothic"/>
              </a:rPr>
              <a:t> </a:t>
            </a:r>
            <a:r>
              <a:rPr sz="1600" spc="-5" dirty="0">
                <a:latin typeface="Century Gothic"/>
                <a:cs typeface="Century Gothic"/>
              </a:rPr>
              <a:t>і з</a:t>
            </a:r>
            <a:r>
              <a:rPr sz="1600" dirty="0">
                <a:latin typeface="Century Gothic"/>
                <a:cs typeface="Century Gothic"/>
              </a:rPr>
              <a:t> </a:t>
            </a:r>
            <a:r>
              <a:rPr sz="1600" spc="-5" dirty="0">
                <a:latin typeface="Century Gothic"/>
                <a:cs typeface="Century Gothic"/>
              </a:rPr>
              <a:t>автоматичним</a:t>
            </a:r>
            <a:r>
              <a:rPr sz="1600" spc="25" dirty="0">
                <a:latin typeface="Century Gothic"/>
                <a:cs typeface="Century Gothic"/>
              </a:rPr>
              <a:t> </a:t>
            </a:r>
            <a:r>
              <a:rPr sz="1600" spc="-5" dirty="0">
                <a:latin typeface="Century Gothic"/>
                <a:cs typeface="Century Gothic"/>
              </a:rPr>
              <a:t>дозуванням.</a:t>
            </a:r>
            <a:endParaRPr sz="1600" dirty="0">
              <a:latin typeface="Century Gothic"/>
              <a:cs typeface="Century Gothic"/>
            </a:endParaRPr>
          </a:p>
          <a:p>
            <a:pPr marL="354965" marR="246379" indent="-342900" algn="just">
              <a:lnSpc>
                <a:spcPct val="80000"/>
              </a:lnSpc>
              <a:spcBef>
                <a:spcPts val="385"/>
              </a:spcBef>
              <a:buChar char="□"/>
              <a:tabLst>
                <a:tab pos="354965" algn="l"/>
                <a:tab pos="355600" algn="l"/>
              </a:tabLst>
            </a:pPr>
            <a:r>
              <a:rPr sz="1600" spc="-5" dirty="0">
                <a:latin typeface="Century Gothic"/>
                <a:cs typeface="Century Gothic"/>
              </a:rPr>
              <a:t>Метод</a:t>
            </a:r>
            <a:r>
              <a:rPr sz="1600" spc="15" dirty="0">
                <a:latin typeface="Century Gothic"/>
                <a:cs typeface="Century Gothic"/>
              </a:rPr>
              <a:t> </a:t>
            </a:r>
            <a:r>
              <a:rPr sz="1600" spc="-5" dirty="0">
                <a:latin typeface="Century Gothic"/>
                <a:cs typeface="Century Gothic"/>
              </a:rPr>
              <a:t>пресування</a:t>
            </a:r>
            <a:r>
              <a:rPr sz="1600" spc="10" dirty="0">
                <a:latin typeface="Century Gothic"/>
                <a:cs typeface="Century Gothic"/>
              </a:rPr>
              <a:t> </a:t>
            </a:r>
            <a:r>
              <a:rPr sz="1600" spc="-5" dirty="0">
                <a:latin typeface="Century Gothic"/>
                <a:cs typeface="Century Gothic"/>
              </a:rPr>
              <a:t>з</a:t>
            </a:r>
            <a:r>
              <a:rPr sz="1600" spc="-10" dirty="0">
                <a:latin typeface="Century Gothic"/>
                <a:cs typeface="Century Gothic"/>
              </a:rPr>
              <a:t> автоматичним</a:t>
            </a:r>
            <a:r>
              <a:rPr sz="1600" spc="40" dirty="0">
                <a:latin typeface="Century Gothic"/>
                <a:cs typeface="Century Gothic"/>
              </a:rPr>
              <a:t> </a:t>
            </a:r>
            <a:r>
              <a:rPr sz="1600" spc="-5" dirty="0">
                <a:latin typeface="Century Gothic"/>
                <a:cs typeface="Century Gothic"/>
              </a:rPr>
              <a:t>дозуванням</a:t>
            </a:r>
            <a:r>
              <a:rPr sz="1600" spc="25" dirty="0">
                <a:latin typeface="Century Gothic"/>
                <a:cs typeface="Century Gothic"/>
              </a:rPr>
              <a:t> </a:t>
            </a:r>
            <a:r>
              <a:rPr sz="1600" spc="-5" dirty="0">
                <a:latin typeface="Century Gothic"/>
                <a:cs typeface="Century Gothic"/>
              </a:rPr>
              <a:t>використовується</a:t>
            </a:r>
            <a:r>
              <a:rPr sz="1600" spc="25" dirty="0">
                <a:latin typeface="Century Gothic"/>
                <a:cs typeface="Century Gothic"/>
              </a:rPr>
              <a:t> </a:t>
            </a:r>
            <a:r>
              <a:rPr sz="1600" spc="-5" dirty="0">
                <a:latin typeface="Century Gothic"/>
                <a:cs typeface="Century Gothic"/>
              </a:rPr>
              <a:t>на </a:t>
            </a:r>
            <a:r>
              <a:rPr sz="1600" spc="-430" dirty="0">
                <a:latin typeface="Century Gothic"/>
                <a:cs typeface="Century Gothic"/>
              </a:rPr>
              <a:t> </a:t>
            </a:r>
            <a:r>
              <a:rPr sz="1600" spc="-5" dirty="0">
                <a:latin typeface="Century Gothic"/>
                <a:cs typeface="Century Gothic"/>
              </a:rPr>
              <a:t>фармацевтичних</a:t>
            </a:r>
            <a:r>
              <a:rPr sz="1600" spc="30" dirty="0">
                <a:latin typeface="Century Gothic"/>
                <a:cs typeface="Century Gothic"/>
              </a:rPr>
              <a:t> </a:t>
            </a:r>
            <a:r>
              <a:rPr sz="1600" spc="-5" dirty="0">
                <a:latin typeface="Century Gothic"/>
                <a:cs typeface="Century Gothic"/>
              </a:rPr>
              <a:t>заводах</a:t>
            </a:r>
            <a:r>
              <a:rPr sz="1600" spc="5" dirty="0">
                <a:latin typeface="Century Gothic"/>
                <a:cs typeface="Century Gothic"/>
              </a:rPr>
              <a:t> </a:t>
            </a:r>
            <a:r>
              <a:rPr sz="1600" spc="-10" dirty="0">
                <a:latin typeface="Century Gothic"/>
                <a:cs typeface="Century Gothic"/>
              </a:rPr>
              <a:t>для</a:t>
            </a:r>
            <a:r>
              <a:rPr sz="1600" dirty="0">
                <a:latin typeface="Century Gothic"/>
                <a:cs typeface="Century Gothic"/>
              </a:rPr>
              <a:t> </a:t>
            </a:r>
            <a:r>
              <a:rPr sz="1600" spc="-5" dirty="0">
                <a:latin typeface="Century Gothic"/>
                <a:cs typeface="Century Gothic"/>
              </a:rPr>
              <a:t>масового</a:t>
            </a:r>
            <a:r>
              <a:rPr sz="1600" spc="25" dirty="0">
                <a:latin typeface="Century Gothic"/>
                <a:cs typeface="Century Gothic"/>
              </a:rPr>
              <a:t> </a:t>
            </a:r>
            <a:r>
              <a:rPr sz="1600" spc="-5" dirty="0">
                <a:latin typeface="Century Gothic"/>
                <a:cs typeface="Century Gothic"/>
              </a:rPr>
              <a:t>приготування</a:t>
            </a:r>
            <a:r>
              <a:rPr sz="1600" spc="10" dirty="0">
                <a:latin typeface="Century Gothic"/>
                <a:cs typeface="Century Gothic"/>
              </a:rPr>
              <a:t> </a:t>
            </a:r>
            <a:r>
              <a:rPr sz="1600" spc="-5" dirty="0">
                <a:latin typeface="Century Gothic"/>
                <a:cs typeface="Century Gothic"/>
              </a:rPr>
              <a:t>супозиторіїв.</a:t>
            </a:r>
            <a:endParaRPr sz="1600" dirty="0">
              <a:latin typeface="Century Gothic"/>
              <a:cs typeface="Century Gothic"/>
            </a:endParaRPr>
          </a:p>
          <a:p>
            <a:pPr marL="355600" indent="-342900" algn="just">
              <a:lnSpc>
                <a:spcPct val="100000"/>
              </a:lnSpc>
              <a:buChar char="□"/>
              <a:tabLst>
                <a:tab pos="354965" algn="l"/>
                <a:tab pos="355600" algn="l"/>
              </a:tabLst>
            </a:pPr>
            <a:r>
              <a:rPr sz="1600" spc="-5" dirty="0">
                <a:latin typeface="Century Gothic"/>
                <a:cs typeface="Century Gothic"/>
              </a:rPr>
              <a:t>В</a:t>
            </a:r>
            <a:r>
              <a:rPr sz="1600" spc="10" dirty="0">
                <a:latin typeface="Century Gothic"/>
                <a:cs typeface="Century Gothic"/>
              </a:rPr>
              <a:t> </a:t>
            </a:r>
            <a:r>
              <a:rPr sz="1600" spc="-5" dirty="0">
                <a:latin typeface="Century Gothic"/>
                <a:cs typeface="Century Gothic"/>
              </a:rPr>
              <a:t>аптечних</a:t>
            </a:r>
            <a:r>
              <a:rPr sz="1600" spc="5" dirty="0">
                <a:latin typeface="Century Gothic"/>
                <a:cs typeface="Century Gothic"/>
              </a:rPr>
              <a:t> </a:t>
            </a:r>
            <a:r>
              <a:rPr sz="1600" spc="-5" dirty="0">
                <a:latin typeface="Century Gothic"/>
                <a:cs typeface="Century Gothic"/>
              </a:rPr>
              <a:t>умовах</a:t>
            </a:r>
            <a:r>
              <a:rPr sz="1600" dirty="0">
                <a:latin typeface="Century Gothic"/>
                <a:cs typeface="Century Gothic"/>
              </a:rPr>
              <a:t> </a:t>
            </a:r>
            <a:r>
              <a:rPr sz="1600" spc="-5" dirty="0">
                <a:latin typeface="Century Gothic"/>
                <a:cs typeface="Century Gothic"/>
              </a:rPr>
              <a:t>можуть</a:t>
            </a:r>
            <a:r>
              <a:rPr sz="1600" spc="5" dirty="0">
                <a:latin typeface="Century Gothic"/>
                <a:cs typeface="Century Gothic"/>
              </a:rPr>
              <a:t> </a:t>
            </a:r>
            <a:r>
              <a:rPr sz="1600" spc="-5" dirty="0">
                <a:latin typeface="Century Gothic"/>
                <a:cs typeface="Century Gothic"/>
              </a:rPr>
              <a:t>використовуватись</a:t>
            </a:r>
            <a:r>
              <a:rPr sz="1600" spc="30" dirty="0">
                <a:latin typeface="Century Gothic"/>
                <a:cs typeface="Century Gothic"/>
              </a:rPr>
              <a:t> </a:t>
            </a:r>
            <a:r>
              <a:rPr sz="1600" spc="-5" dirty="0">
                <a:latin typeface="Century Gothic"/>
                <a:cs typeface="Century Gothic"/>
              </a:rPr>
              <a:t>ручні</a:t>
            </a:r>
            <a:r>
              <a:rPr sz="1600" spc="10" dirty="0">
                <a:latin typeface="Century Gothic"/>
                <a:cs typeface="Century Gothic"/>
              </a:rPr>
              <a:t> </a:t>
            </a:r>
            <a:r>
              <a:rPr sz="1600" spc="-5" dirty="0">
                <a:latin typeface="Century Gothic"/>
                <a:cs typeface="Century Gothic"/>
              </a:rPr>
              <a:t>недозуючі</a:t>
            </a:r>
            <a:r>
              <a:rPr sz="1600" spc="30" dirty="0">
                <a:latin typeface="Century Gothic"/>
                <a:cs typeface="Century Gothic"/>
              </a:rPr>
              <a:t> </a:t>
            </a:r>
            <a:r>
              <a:rPr sz="1600" spc="-10" dirty="0">
                <a:latin typeface="Century Gothic"/>
                <a:cs typeface="Century Gothic"/>
              </a:rPr>
              <a:t>преси.</a:t>
            </a:r>
            <a:endParaRPr sz="1600" dirty="0">
              <a:latin typeface="Century Gothic"/>
              <a:cs typeface="Century Gothic"/>
            </a:endParaRPr>
          </a:p>
          <a:p>
            <a:pPr marL="354965" marR="5080" indent="-342900" algn="just">
              <a:lnSpc>
                <a:spcPts val="1540"/>
              </a:lnSpc>
              <a:spcBef>
                <a:spcPts val="370"/>
              </a:spcBef>
              <a:buChar char="□"/>
              <a:tabLst>
                <a:tab pos="354965" algn="l"/>
                <a:tab pos="355600" algn="l"/>
              </a:tabLst>
            </a:pPr>
            <a:r>
              <a:rPr sz="1600" spc="-10" dirty="0">
                <a:latin typeface="Century Gothic"/>
                <a:cs typeface="Century Gothic"/>
              </a:rPr>
              <a:t>Вмістилища</a:t>
            </a:r>
            <a:r>
              <a:rPr sz="1600" spc="20" dirty="0">
                <a:latin typeface="Century Gothic"/>
                <a:cs typeface="Century Gothic"/>
              </a:rPr>
              <a:t> </a:t>
            </a:r>
            <a:r>
              <a:rPr sz="1600" spc="-5" dirty="0">
                <a:latin typeface="Century Gothic"/>
                <a:cs typeface="Century Gothic"/>
              </a:rPr>
              <a:t>в пресах</a:t>
            </a:r>
            <a:r>
              <a:rPr sz="1600" dirty="0">
                <a:latin typeface="Century Gothic"/>
                <a:cs typeface="Century Gothic"/>
              </a:rPr>
              <a:t> </a:t>
            </a:r>
            <a:r>
              <a:rPr sz="1600" spc="-5" dirty="0">
                <a:latin typeface="Century Gothic"/>
                <a:cs typeface="Century Gothic"/>
              </a:rPr>
              <a:t>в пресах</a:t>
            </a:r>
            <a:r>
              <a:rPr sz="1600" spc="-10" dirty="0">
                <a:latin typeface="Century Gothic"/>
                <a:cs typeface="Century Gothic"/>
              </a:rPr>
              <a:t> </a:t>
            </a:r>
            <a:r>
              <a:rPr sz="1600" spc="-5" dirty="0">
                <a:latin typeface="Century Gothic"/>
                <a:cs typeface="Century Gothic"/>
              </a:rPr>
              <a:t>мають</a:t>
            </a:r>
            <a:r>
              <a:rPr sz="1600" spc="5" dirty="0">
                <a:latin typeface="Century Gothic"/>
                <a:cs typeface="Century Gothic"/>
              </a:rPr>
              <a:t> </a:t>
            </a:r>
            <a:r>
              <a:rPr sz="1600" spc="-5" dirty="0">
                <a:latin typeface="Century Gothic"/>
                <a:cs typeface="Century Gothic"/>
              </a:rPr>
              <a:t>певний</a:t>
            </a:r>
            <a:r>
              <a:rPr sz="1600" spc="15" dirty="0">
                <a:latin typeface="Century Gothic"/>
                <a:cs typeface="Century Gothic"/>
              </a:rPr>
              <a:t> </a:t>
            </a:r>
            <a:r>
              <a:rPr sz="1600" spc="-5" dirty="0">
                <a:latin typeface="Century Gothic"/>
                <a:cs typeface="Century Gothic"/>
              </a:rPr>
              <a:t>об’єм,</a:t>
            </a:r>
            <a:r>
              <a:rPr sz="1600" spc="10" dirty="0">
                <a:latin typeface="Century Gothic"/>
                <a:cs typeface="Century Gothic"/>
              </a:rPr>
              <a:t> </a:t>
            </a:r>
            <a:r>
              <a:rPr sz="1600" spc="-5" dirty="0">
                <a:latin typeface="Century Gothic"/>
                <a:cs typeface="Century Gothic"/>
              </a:rPr>
              <a:t>тому</a:t>
            </a:r>
            <a:r>
              <a:rPr sz="1600" spc="20" dirty="0">
                <a:latin typeface="Century Gothic"/>
                <a:cs typeface="Century Gothic"/>
              </a:rPr>
              <a:t> </a:t>
            </a:r>
            <a:r>
              <a:rPr sz="1600" spc="-10" dirty="0">
                <a:latin typeface="Century Gothic"/>
                <a:cs typeface="Century Gothic"/>
              </a:rPr>
              <a:t>для </a:t>
            </a:r>
            <a:r>
              <a:rPr sz="1600" spc="-5" dirty="0">
                <a:latin typeface="Century Gothic"/>
                <a:cs typeface="Century Gothic"/>
              </a:rPr>
              <a:t> розрахунку</a:t>
            </a:r>
            <a:r>
              <a:rPr sz="1600" spc="-25" dirty="0">
                <a:latin typeface="Century Gothic"/>
                <a:cs typeface="Century Gothic"/>
              </a:rPr>
              <a:t> </a:t>
            </a:r>
            <a:r>
              <a:rPr sz="1600" spc="-5" dirty="0">
                <a:latin typeface="Century Gothic"/>
                <a:cs typeface="Century Gothic"/>
              </a:rPr>
              <a:t>супозиторної</a:t>
            </a:r>
            <a:r>
              <a:rPr sz="1600" spc="20" dirty="0">
                <a:latin typeface="Century Gothic"/>
                <a:cs typeface="Century Gothic"/>
              </a:rPr>
              <a:t> </a:t>
            </a:r>
            <a:r>
              <a:rPr sz="1600" spc="-5" dirty="0">
                <a:latin typeface="Century Gothic"/>
                <a:cs typeface="Century Gothic"/>
              </a:rPr>
              <a:t>маси</a:t>
            </a:r>
            <a:r>
              <a:rPr sz="1600" dirty="0">
                <a:latin typeface="Century Gothic"/>
                <a:cs typeface="Century Gothic"/>
              </a:rPr>
              <a:t> </a:t>
            </a:r>
            <a:r>
              <a:rPr sz="1600" spc="-5" dirty="0">
                <a:latin typeface="Century Gothic"/>
                <a:cs typeface="Century Gothic"/>
              </a:rPr>
              <a:t>необхідно</a:t>
            </a:r>
            <a:r>
              <a:rPr sz="1600" spc="20" dirty="0">
                <a:latin typeface="Century Gothic"/>
                <a:cs typeface="Century Gothic"/>
              </a:rPr>
              <a:t> </a:t>
            </a:r>
            <a:r>
              <a:rPr sz="1600" spc="-5" dirty="0">
                <a:latin typeface="Century Gothic"/>
                <a:cs typeface="Century Gothic"/>
              </a:rPr>
              <a:t>використовувати</a:t>
            </a:r>
            <a:r>
              <a:rPr sz="1600" spc="15" dirty="0">
                <a:latin typeface="Century Gothic"/>
                <a:cs typeface="Century Gothic"/>
              </a:rPr>
              <a:t> </a:t>
            </a:r>
            <a:r>
              <a:rPr sz="1600" spc="-5" dirty="0">
                <a:latin typeface="Century Gothic"/>
                <a:cs typeface="Century Gothic"/>
              </a:rPr>
              <a:t>коефіцієнт </a:t>
            </a:r>
            <a:r>
              <a:rPr sz="1600" spc="-430" dirty="0">
                <a:latin typeface="Century Gothic"/>
                <a:cs typeface="Century Gothic"/>
              </a:rPr>
              <a:t> </a:t>
            </a:r>
            <a:r>
              <a:rPr sz="1600" spc="-5" dirty="0">
                <a:latin typeface="Century Gothic"/>
                <a:cs typeface="Century Gothic"/>
              </a:rPr>
              <a:t>заміщення</a:t>
            </a:r>
            <a:r>
              <a:rPr sz="1600" spc="20" dirty="0">
                <a:latin typeface="Century Gothic"/>
                <a:cs typeface="Century Gothic"/>
              </a:rPr>
              <a:t> </a:t>
            </a:r>
            <a:r>
              <a:rPr sz="1600" spc="-10" dirty="0">
                <a:latin typeface="Century Gothic"/>
                <a:cs typeface="Century Gothic"/>
              </a:rPr>
              <a:t>(аналогічно</a:t>
            </a:r>
            <a:r>
              <a:rPr sz="1600" spc="30" dirty="0">
                <a:latin typeface="Century Gothic"/>
                <a:cs typeface="Century Gothic"/>
              </a:rPr>
              <a:t> </a:t>
            </a:r>
            <a:r>
              <a:rPr sz="1600" spc="-5" dirty="0">
                <a:latin typeface="Century Gothic"/>
                <a:cs typeface="Century Gothic"/>
              </a:rPr>
              <a:t>до методу</a:t>
            </a:r>
            <a:r>
              <a:rPr sz="1600" spc="25" dirty="0">
                <a:latin typeface="Century Gothic"/>
                <a:cs typeface="Century Gothic"/>
              </a:rPr>
              <a:t> </a:t>
            </a:r>
            <a:r>
              <a:rPr sz="1600" spc="-5" dirty="0">
                <a:latin typeface="Century Gothic"/>
                <a:cs typeface="Century Gothic"/>
              </a:rPr>
              <a:t>виливання).</a:t>
            </a:r>
            <a:endParaRPr sz="1600" dirty="0">
              <a:latin typeface="Century Gothic"/>
              <a:cs typeface="Century Gothic"/>
            </a:endParaRPr>
          </a:p>
          <a:p>
            <a:pPr marL="354965" marR="473709" indent="-342900" algn="just">
              <a:lnSpc>
                <a:spcPts val="1540"/>
              </a:lnSpc>
              <a:spcBef>
                <a:spcPts val="370"/>
              </a:spcBef>
              <a:buChar char="□"/>
              <a:tabLst>
                <a:tab pos="354965" algn="l"/>
                <a:tab pos="355600" algn="l"/>
              </a:tabLst>
            </a:pPr>
            <a:r>
              <a:rPr sz="1600" spc="-5" dirty="0">
                <a:latin typeface="Century Gothic"/>
                <a:cs typeface="Century Gothic"/>
              </a:rPr>
              <a:t>При</a:t>
            </a:r>
            <a:r>
              <a:rPr sz="1600" spc="-15" dirty="0">
                <a:latin typeface="Century Gothic"/>
                <a:cs typeface="Century Gothic"/>
              </a:rPr>
              <a:t> </a:t>
            </a:r>
            <a:r>
              <a:rPr sz="1600" spc="-5" dirty="0">
                <a:latin typeface="Century Gothic"/>
                <a:cs typeface="Century Gothic"/>
              </a:rPr>
              <a:t>підготовці</a:t>
            </a:r>
            <a:r>
              <a:rPr sz="1600" spc="30" dirty="0">
                <a:latin typeface="Century Gothic"/>
                <a:cs typeface="Century Gothic"/>
              </a:rPr>
              <a:t> </a:t>
            </a:r>
            <a:r>
              <a:rPr sz="1600" spc="-5" dirty="0">
                <a:latin typeface="Century Gothic"/>
                <a:cs typeface="Century Gothic"/>
              </a:rPr>
              <a:t>маси</a:t>
            </a:r>
            <a:r>
              <a:rPr sz="1600" spc="20" dirty="0">
                <a:latin typeface="Century Gothic"/>
                <a:cs typeface="Century Gothic"/>
              </a:rPr>
              <a:t> </a:t>
            </a:r>
            <a:r>
              <a:rPr sz="1600" spc="-10" dirty="0">
                <a:latin typeface="Century Gothic"/>
                <a:cs typeface="Century Gothic"/>
              </a:rPr>
              <a:t>для</a:t>
            </a:r>
            <a:r>
              <a:rPr sz="1600" spc="-5" dirty="0">
                <a:latin typeface="Century Gothic"/>
                <a:cs typeface="Century Gothic"/>
              </a:rPr>
              <a:t> пресування</a:t>
            </a:r>
            <a:r>
              <a:rPr sz="1600" spc="10" dirty="0">
                <a:latin typeface="Century Gothic"/>
                <a:cs typeface="Century Gothic"/>
              </a:rPr>
              <a:t> </a:t>
            </a:r>
            <a:r>
              <a:rPr sz="1600" spc="5" dirty="0">
                <a:latin typeface="Century Gothic"/>
                <a:cs typeface="Century Gothic"/>
              </a:rPr>
              <a:t>її</a:t>
            </a:r>
            <a:r>
              <a:rPr sz="1600" spc="-15" dirty="0">
                <a:latin typeface="Century Gothic"/>
                <a:cs typeface="Century Gothic"/>
              </a:rPr>
              <a:t> </a:t>
            </a:r>
            <a:r>
              <a:rPr sz="1600" spc="-5" dirty="0">
                <a:latin typeface="Century Gothic"/>
                <a:cs typeface="Century Gothic"/>
              </a:rPr>
              <a:t>слід подрібнити,</a:t>
            </a:r>
            <a:r>
              <a:rPr sz="1600" spc="10" dirty="0">
                <a:latin typeface="Century Gothic"/>
                <a:cs typeface="Century Gothic"/>
              </a:rPr>
              <a:t> </a:t>
            </a:r>
            <a:r>
              <a:rPr sz="1600" spc="-5" dirty="0">
                <a:latin typeface="Century Gothic"/>
                <a:cs typeface="Century Gothic"/>
              </a:rPr>
              <a:t>а у</a:t>
            </a:r>
            <a:r>
              <a:rPr sz="1600" spc="10" dirty="0">
                <a:latin typeface="Century Gothic"/>
                <a:cs typeface="Century Gothic"/>
              </a:rPr>
              <a:t> </a:t>
            </a:r>
            <a:r>
              <a:rPr sz="1600" spc="-10" dirty="0">
                <a:latin typeface="Century Gothic"/>
                <a:cs typeface="Century Gothic"/>
              </a:rPr>
              <a:t>випадку </a:t>
            </a:r>
            <a:r>
              <a:rPr sz="1600" spc="-430" dirty="0">
                <a:latin typeface="Century Gothic"/>
                <a:cs typeface="Century Gothic"/>
              </a:rPr>
              <a:t> </a:t>
            </a:r>
            <a:r>
              <a:rPr sz="1600" spc="-5" dirty="0">
                <a:latin typeface="Century Gothic"/>
                <a:cs typeface="Century Gothic"/>
              </a:rPr>
              <a:t>необхідності</a:t>
            </a:r>
            <a:r>
              <a:rPr sz="1600" spc="25" dirty="0">
                <a:latin typeface="Century Gothic"/>
                <a:cs typeface="Century Gothic"/>
              </a:rPr>
              <a:t> </a:t>
            </a:r>
            <a:r>
              <a:rPr sz="1600" spc="-5" dirty="0">
                <a:latin typeface="Century Gothic"/>
                <a:cs typeface="Century Gothic"/>
              </a:rPr>
              <a:t>підсушити</a:t>
            </a:r>
            <a:r>
              <a:rPr sz="1600" spc="15" dirty="0">
                <a:latin typeface="Century Gothic"/>
                <a:cs typeface="Century Gothic"/>
              </a:rPr>
              <a:t> </a:t>
            </a:r>
            <a:r>
              <a:rPr sz="1600" spc="-10" dirty="0">
                <a:latin typeface="Century Gothic"/>
                <a:cs typeface="Century Gothic"/>
              </a:rPr>
              <a:t>для</a:t>
            </a:r>
            <a:r>
              <a:rPr sz="1600" spc="-5" dirty="0">
                <a:latin typeface="Century Gothic"/>
                <a:cs typeface="Century Gothic"/>
              </a:rPr>
              <a:t> надання сипучості.</a:t>
            </a:r>
            <a:endParaRPr sz="1600" dirty="0">
              <a:latin typeface="Century Gothic"/>
              <a:cs typeface="Century Gothic"/>
            </a:endParaRPr>
          </a:p>
          <a:p>
            <a:pPr marL="355600" indent="-342900" algn="just">
              <a:lnSpc>
                <a:spcPct val="100000"/>
              </a:lnSpc>
              <a:spcBef>
                <a:spcPts val="10"/>
              </a:spcBef>
              <a:buChar char="□"/>
              <a:tabLst>
                <a:tab pos="354965" algn="l"/>
                <a:tab pos="355600" algn="l"/>
              </a:tabLst>
            </a:pPr>
            <a:r>
              <a:rPr sz="1600" spc="-5" dirty="0">
                <a:latin typeface="Century Gothic"/>
                <a:cs typeface="Century Gothic"/>
              </a:rPr>
              <a:t>Метод</a:t>
            </a:r>
            <a:r>
              <a:rPr sz="1600" spc="20" dirty="0">
                <a:latin typeface="Century Gothic"/>
                <a:cs typeface="Century Gothic"/>
              </a:rPr>
              <a:t> </a:t>
            </a:r>
            <a:r>
              <a:rPr sz="1600" spc="-5" dirty="0">
                <a:latin typeface="Century Gothic"/>
                <a:cs typeface="Century Gothic"/>
              </a:rPr>
              <a:t>відрізняється</a:t>
            </a:r>
            <a:r>
              <a:rPr sz="1600" spc="10" dirty="0">
                <a:latin typeface="Century Gothic"/>
                <a:cs typeface="Century Gothic"/>
              </a:rPr>
              <a:t> </a:t>
            </a:r>
            <a:r>
              <a:rPr sz="1600" spc="-5" dirty="0">
                <a:latin typeface="Century Gothic"/>
                <a:cs typeface="Century Gothic"/>
              </a:rPr>
              <a:t>точністю</a:t>
            </a:r>
            <a:r>
              <a:rPr sz="1600" spc="25" dirty="0">
                <a:latin typeface="Century Gothic"/>
                <a:cs typeface="Century Gothic"/>
              </a:rPr>
              <a:t> </a:t>
            </a:r>
            <a:r>
              <a:rPr sz="1600" spc="-5" dirty="0">
                <a:latin typeface="Century Gothic"/>
                <a:cs typeface="Century Gothic"/>
              </a:rPr>
              <a:t>дозування</a:t>
            </a:r>
            <a:r>
              <a:rPr sz="1600" spc="10" dirty="0">
                <a:latin typeface="Century Gothic"/>
                <a:cs typeface="Century Gothic"/>
              </a:rPr>
              <a:t> </a:t>
            </a:r>
            <a:r>
              <a:rPr sz="1600" spc="-5" dirty="0">
                <a:latin typeface="Century Gothic"/>
                <a:cs typeface="Century Gothic"/>
              </a:rPr>
              <a:t>та</a:t>
            </a:r>
            <a:r>
              <a:rPr sz="1600" dirty="0">
                <a:latin typeface="Century Gothic"/>
                <a:cs typeface="Century Gothic"/>
              </a:rPr>
              <a:t> </a:t>
            </a:r>
            <a:r>
              <a:rPr sz="1600" spc="-5" dirty="0">
                <a:latin typeface="Century Gothic"/>
                <a:cs typeface="Century Gothic"/>
              </a:rPr>
              <a:t>гігієнічністю.</a:t>
            </a:r>
            <a:endParaRPr sz="1600" dirty="0">
              <a:latin typeface="Century Gothic"/>
              <a:cs typeface="Century Gothic"/>
            </a:endParaRPr>
          </a:p>
        </p:txBody>
      </p:sp>
      <p:sp>
        <p:nvSpPr>
          <p:cNvPr id="39" name="object 39"/>
          <p:cNvSpPr txBox="1"/>
          <p:nvPr/>
        </p:nvSpPr>
        <p:spPr>
          <a:xfrm>
            <a:off x="8816467" y="6267399"/>
            <a:ext cx="27876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18</a:t>
            </a:r>
            <a:endParaRPr sz="1800">
              <a:latin typeface="Century Gothic"/>
              <a:cs typeface="Century Gothic"/>
            </a:endParaRPr>
          </a:p>
        </p:txBody>
      </p:sp>
      <p:grpSp>
        <p:nvGrpSpPr>
          <p:cNvPr id="40" name="object 40"/>
          <p:cNvGrpSpPr/>
          <p:nvPr/>
        </p:nvGrpSpPr>
        <p:grpSpPr>
          <a:xfrm>
            <a:off x="601980" y="3944111"/>
            <a:ext cx="4192904" cy="2086610"/>
            <a:chOff x="601980" y="3944111"/>
            <a:chExt cx="4192904" cy="2086610"/>
          </a:xfrm>
        </p:grpSpPr>
        <p:pic>
          <p:nvPicPr>
            <p:cNvPr id="41" name="object 41"/>
            <p:cNvPicPr/>
            <p:nvPr/>
          </p:nvPicPr>
          <p:blipFill>
            <a:blip r:embed="rId6" cstate="print"/>
            <a:stretch>
              <a:fillRect/>
            </a:stretch>
          </p:blipFill>
          <p:spPr>
            <a:xfrm>
              <a:off x="611124" y="3953255"/>
              <a:ext cx="4174236" cy="2068068"/>
            </a:xfrm>
            <a:prstGeom prst="rect">
              <a:avLst/>
            </a:prstGeom>
          </p:spPr>
        </p:pic>
        <p:sp>
          <p:nvSpPr>
            <p:cNvPr id="42" name="object 42"/>
            <p:cNvSpPr/>
            <p:nvPr/>
          </p:nvSpPr>
          <p:spPr>
            <a:xfrm>
              <a:off x="606552" y="3948683"/>
              <a:ext cx="4183379" cy="2077720"/>
            </a:xfrm>
            <a:custGeom>
              <a:avLst/>
              <a:gdLst/>
              <a:ahLst/>
              <a:cxnLst/>
              <a:rect l="l" t="t" r="r" b="b"/>
              <a:pathLst>
                <a:path w="4183379" h="2077720">
                  <a:moveTo>
                    <a:pt x="0" y="2077212"/>
                  </a:moveTo>
                  <a:lnTo>
                    <a:pt x="4183379" y="2077212"/>
                  </a:lnTo>
                  <a:lnTo>
                    <a:pt x="4183379" y="0"/>
                  </a:lnTo>
                  <a:lnTo>
                    <a:pt x="0" y="0"/>
                  </a:lnTo>
                  <a:lnTo>
                    <a:pt x="0" y="2077212"/>
                  </a:lnTo>
                  <a:close/>
                </a:path>
              </a:pathLst>
            </a:custGeom>
            <a:ln w="9144">
              <a:solidFill>
                <a:srgbClr val="000000"/>
              </a:solidFill>
            </a:ln>
          </p:spPr>
          <p:txBody>
            <a:bodyPr wrap="square" lIns="0" tIns="0" rIns="0" bIns="0" rtlCol="0"/>
            <a:lstStyle/>
            <a:p>
              <a:endParaRPr/>
            </a:p>
          </p:txBody>
        </p:sp>
      </p:grpSp>
      <p:grpSp>
        <p:nvGrpSpPr>
          <p:cNvPr id="43" name="object 43"/>
          <p:cNvGrpSpPr/>
          <p:nvPr/>
        </p:nvGrpSpPr>
        <p:grpSpPr>
          <a:xfrm>
            <a:off x="5038344" y="3851147"/>
            <a:ext cx="3634740" cy="2179320"/>
            <a:chOff x="5038344" y="3851147"/>
            <a:chExt cx="3634740" cy="2179320"/>
          </a:xfrm>
        </p:grpSpPr>
        <p:pic>
          <p:nvPicPr>
            <p:cNvPr id="44" name="object 44"/>
            <p:cNvPicPr/>
            <p:nvPr/>
          </p:nvPicPr>
          <p:blipFill>
            <a:blip r:embed="rId7" cstate="print"/>
            <a:stretch>
              <a:fillRect/>
            </a:stretch>
          </p:blipFill>
          <p:spPr>
            <a:xfrm>
              <a:off x="5047488" y="3860291"/>
              <a:ext cx="3616452" cy="2161032"/>
            </a:xfrm>
            <a:prstGeom prst="rect">
              <a:avLst/>
            </a:prstGeom>
          </p:spPr>
        </p:pic>
        <p:sp>
          <p:nvSpPr>
            <p:cNvPr id="45" name="object 45"/>
            <p:cNvSpPr/>
            <p:nvPr/>
          </p:nvSpPr>
          <p:spPr>
            <a:xfrm>
              <a:off x="5042916" y="3855719"/>
              <a:ext cx="3625850" cy="2170430"/>
            </a:xfrm>
            <a:custGeom>
              <a:avLst/>
              <a:gdLst/>
              <a:ahLst/>
              <a:cxnLst/>
              <a:rect l="l" t="t" r="r" b="b"/>
              <a:pathLst>
                <a:path w="3625850" h="2170429">
                  <a:moveTo>
                    <a:pt x="0" y="2170176"/>
                  </a:moveTo>
                  <a:lnTo>
                    <a:pt x="3625595" y="2170176"/>
                  </a:lnTo>
                  <a:lnTo>
                    <a:pt x="3625595" y="0"/>
                  </a:lnTo>
                  <a:lnTo>
                    <a:pt x="0" y="0"/>
                  </a:lnTo>
                  <a:lnTo>
                    <a:pt x="0" y="2170176"/>
                  </a:lnTo>
                  <a:close/>
                </a:path>
              </a:pathLst>
            </a:custGeom>
            <a:ln w="9143">
              <a:solidFill>
                <a:srgbClr val="000000"/>
              </a:solidFill>
            </a:ln>
          </p:spPr>
          <p:txBody>
            <a:bodyPr wrap="square" lIns="0" tIns="0" rIns="0" bIns="0" rtlCol="0"/>
            <a:lstStyle/>
            <a:p>
              <a:endParaRPr/>
            </a:p>
          </p:txBody>
        </p:sp>
      </p:grpSp>
      <p:sp>
        <p:nvSpPr>
          <p:cNvPr id="46" name="object 46"/>
          <p:cNvSpPr txBox="1"/>
          <p:nvPr/>
        </p:nvSpPr>
        <p:spPr>
          <a:xfrm>
            <a:off x="611886" y="6081521"/>
            <a:ext cx="6396355" cy="521334"/>
          </a:xfrm>
          <a:prstGeom prst="rect">
            <a:avLst/>
          </a:prstGeom>
          <a:solidFill>
            <a:srgbClr val="FFFFFF"/>
          </a:solidFill>
          <a:ln w="25907">
            <a:solidFill>
              <a:srgbClr val="373737"/>
            </a:solidFill>
          </a:ln>
        </p:spPr>
        <p:txBody>
          <a:bodyPr vert="horz" wrap="square" lIns="0" tIns="41910" rIns="0" bIns="0" rtlCol="0">
            <a:spAutoFit/>
          </a:bodyPr>
          <a:lstStyle/>
          <a:p>
            <a:pPr marL="90805">
              <a:lnSpc>
                <a:spcPct val="100000"/>
              </a:lnSpc>
              <a:spcBef>
                <a:spcPts val="330"/>
              </a:spcBef>
            </a:pPr>
            <a:r>
              <a:rPr sz="1400" spc="-5" dirty="0">
                <a:latin typeface="Century Gothic"/>
                <a:cs typeface="Century Gothic"/>
              </a:rPr>
              <a:t>Супозиторный</a:t>
            </a:r>
            <a:r>
              <a:rPr sz="1400" spc="-40" dirty="0">
                <a:latin typeface="Century Gothic"/>
                <a:cs typeface="Century Gothic"/>
              </a:rPr>
              <a:t> </a:t>
            </a:r>
            <a:r>
              <a:rPr sz="1400" dirty="0">
                <a:latin typeface="Century Gothic"/>
                <a:cs typeface="Century Gothic"/>
              </a:rPr>
              <a:t>прес:</a:t>
            </a:r>
            <a:r>
              <a:rPr sz="1400" spc="-20" dirty="0">
                <a:latin typeface="Century Gothic"/>
                <a:cs typeface="Century Gothic"/>
              </a:rPr>
              <a:t> </a:t>
            </a:r>
            <a:r>
              <a:rPr sz="1400" i="1" dirty="0">
                <a:latin typeface="Century Gothic"/>
                <a:cs typeface="Century Gothic"/>
              </a:rPr>
              <a:t>а </a:t>
            </a:r>
            <a:r>
              <a:rPr sz="1400" dirty="0">
                <a:latin typeface="Century Gothic"/>
                <a:cs typeface="Century Gothic"/>
              </a:rPr>
              <a:t>—</a:t>
            </a:r>
            <a:r>
              <a:rPr sz="1400" spc="-5" dirty="0">
                <a:latin typeface="Century Gothic"/>
                <a:cs typeface="Century Gothic"/>
              </a:rPr>
              <a:t> загальний</a:t>
            </a:r>
            <a:r>
              <a:rPr sz="1400" dirty="0">
                <a:latin typeface="Century Gothic"/>
                <a:cs typeface="Century Gothic"/>
              </a:rPr>
              <a:t> вигляд;</a:t>
            </a:r>
            <a:r>
              <a:rPr sz="1400" spc="-20" dirty="0">
                <a:latin typeface="Century Gothic"/>
                <a:cs typeface="Century Gothic"/>
              </a:rPr>
              <a:t> </a:t>
            </a:r>
            <a:r>
              <a:rPr sz="1400" i="1" dirty="0">
                <a:latin typeface="Century Gothic"/>
                <a:cs typeface="Century Gothic"/>
              </a:rPr>
              <a:t>б </a:t>
            </a:r>
            <a:r>
              <a:rPr sz="1400" dirty="0">
                <a:latin typeface="Century Gothic"/>
                <a:cs typeface="Century Gothic"/>
              </a:rPr>
              <a:t>— у</a:t>
            </a:r>
            <a:r>
              <a:rPr sz="1400" spc="-5" dirty="0">
                <a:latin typeface="Century Gothic"/>
                <a:cs typeface="Century Gothic"/>
              </a:rPr>
              <a:t> розрізі:</a:t>
            </a:r>
            <a:endParaRPr sz="1400">
              <a:latin typeface="Century Gothic"/>
              <a:cs typeface="Century Gothic"/>
            </a:endParaRPr>
          </a:p>
          <a:p>
            <a:pPr marL="90805">
              <a:lnSpc>
                <a:spcPct val="100000"/>
              </a:lnSpc>
            </a:pPr>
            <a:r>
              <a:rPr sz="1400" i="1" dirty="0">
                <a:latin typeface="Century Gothic"/>
                <a:cs typeface="Century Gothic"/>
              </a:rPr>
              <a:t>1</a:t>
            </a:r>
            <a:r>
              <a:rPr sz="1400" i="1" spc="-10" dirty="0">
                <a:latin typeface="Century Gothic"/>
                <a:cs typeface="Century Gothic"/>
              </a:rPr>
              <a:t> </a:t>
            </a:r>
            <a:r>
              <a:rPr sz="1400" dirty="0">
                <a:latin typeface="Century Gothic"/>
                <a:cs typeface="Century Gothic"/>
              </a:rPr>
              <a:t>—</a:t>
            </a:r>
            <a:r>
              <a:rPr sz="1400" spc="-5" dirty="0">
                <a:latin typeface="Century Gothic"/>
                <a:cs typeface="Century Gothic"/>
              </a:rPr>
              <a:t> </a:t>
            </a:r>
            <a:r>
              <a:rPr sz="1400" dirty="0">
                <a:latin typeface="Century Gothic"/>
                <a:cs typeface="Century Gothic"/>
              </a:rPr>
              <a:t>мірний</a:t>
            </a:r>
            <a:r>
              <a:rPr sz="1400" spc="-45" dirty="0">
                <a:latin typeface="Century Gothic"/>
                <a:cs typeface="Century Gothic"/>
              </a:rPr>
              <a:t> </a:t>
            </a:r>
            <a:r>
              <a:rPr sz="1400" dirty="0">
                <a:latin typeface="Century Gothic"/>
                <a:cs typeface="Century Gothic"/>
              </a:rPr>
              <a:t>циліндр;</a:t>
            </a:r>
            <a:r>
              <a:rPr sz="1400" spc="-35" dirty="0">
                <a:latin typeface="Century Gothic"/>
                <a:cs typeface="Century Gothic"/>
              </a:rPr>
              <a:t> </a:t>
            </a:r>
            <a:r>
              <a:rPr sz="1400" i="1" dirty="0">
                <a:latin typeface="Century Gothic"/>
                <a:cs typeface="Century Gothic"/>
              </a:rPr>
              <a:t>2</a:t>
            </a:r>
            <a:r>
              <a:rPr sz="1400" i="1" spc="-5" dirty="0">
                <a:latin typeface="Century Gothic"/>
                <a:cs typeface="Century Gothic"/>
              </a:rPr>
              <a:t> </a:t>
            </a:r>
            <a:r>
              <a:rPr sz="1400" dirty="0">
                <a:latin typeface="Century Gothic"/>
                <a:cs typeface="Century Gothic"/>
              </a:rPr>
              <a:t>—</a:t>
            </a:r>
            <a:r>
              <a:rPr sz="1400" spc="-20" dirty="0">
                <a:latin typeface="Century Gothic"/>
                <a:cs typeface="Century Gothic"/>
              </a:rPr>
              <a:t> </a:t>
            </a:r>
            <a:r>
              <a:rPr sz="1400" dirty="0">
                <a:latin typeface="Century Gothic"/>
                <a:cs typeface="Century Gothic"/>
              </a:rPr>
              <a:t>поршень;</a:t>
            </a:r>
            <a:r>
              <a:rPr sz="1400" spc="-25" dirty="0">
                <a:latin typeface="Century Gothic"/>
                <a:cs typeface="Century Gothic"/>
              </a:rPr>
              <a:t> </a:t>
            </a:r>
            <a:r>
              <a:rPr sz="1400" i="1" dirty="0">
                <a:latin typeface="Century Gothic"/>
                <a:cs typeface="Century Gothic"/>
              </a:rPr>
              <a:t>3</a:t>
            </a:r>
            <a:r>
              <a:rPr sz="1400" i="1" spc="-15" dirty="0">
                <a:latin typeface="Century Gothic"/>
                <a:cs typeface="Century Gothic"/>
              </a:rPr>
              <a:t> </a:t>
            </a:r>
            <a:r>
              <a:rPr sz="1400" dirty="0">
                <a:latin typeface="Century Gothic"/>
                <a:cs typeface="Century Gothic"/>
              </a:rPr>
              <a:t>—</a:t>
            </a:r>
            <a:r>
              <a:rPr sz="1400" spc="-5" dirty="0">
                <a:latin typeface="Century Gothic"/>
                <a:cs typeface="Century Gothic"/>
              </a:rPr>
              <a:t> </a:t>
            </a:r>
            <a:r>
              <a:rPr sz="1400" dirty="0">
                <a:latin typeface="Century Gothic"/>
                <a:cs typeface="Century Gothic"/>
              </a:rPr>
              <a:t>гвинт;</a:t>
            </a:r>
            <a:r>
              <a:rPr sz="1400" spc="-25" dirty="0">
                <a:latin typeface="Century Gothic"/>
                <a:cs typeface="Century Gothic"/>
              </a:rPr>
              <a:t> </a:t>
            </a:r>
            <a:r>
              <a:rPr sz="1400" i="1" dirty="0">
                <a:latin typeface="Century Gothic"/>
                <a:cs typeface="Century Gothic"/>
              </a:rPr>
              <a:t>4</a:t>
            </a:r>
            <a:r>
              <a:rPr sz="1400" i="1" spc="-5" dirty="0">
                <a:latin typeface="Century Gothic"/>
                <a:cs typeface="Century Gothic"/>
              </a:rPr>
              <a:t> </a:t>
            </a:r>
            <a:r>
              <a:rPr sz="1400" dirty="0">
                <a:latin typeface="Century Gothic"/>
                <a:cs typeface="Century Gothic"/>
              </a:rPr>
              <a:t>—</a:t>
            </a:r>
            <a:r>
              <a:rPr sz="1400" spc="-5" dirty="0">
                <a:latin typeface="Century Gothic"/>
                <a:cs typeface="Century Gothic"/>
              </a:rPr>
              <a:t> </a:t>
            </a:r>
            <a:r>
              <a:rPr sz="1400" dirty="0">
                <a:latin typeface="Century Gothic"/>
                <a:cs typeface="Century Gothic"/>
              </a:rPr>
              <a:t>матриця;</a:t>
            </a:r>
            <a:r>
              <a:rPr sz="1400" spc="-30" dirty="0">
                <a:latin typeface="Century Gothic"/>
                <a:cs typeface="Century Gothic"/>
              </a:rPr>
              <a:t> </a:t>
            </a:r>
            <a:r>
              <a:rPr sz="1400" i="1" dirty="0">
                <a:latin typeface="Century Gothic"/>
                <a:cs typeface="Century Gothic"/>
              </a:rPr>
              <a:t>5</a:t>
            </a:r>
            <a:r>
              <a:rPr sz="1400" i="1" spc="-5" dirty="0">
                <a:latin typeface="Century Gothic"/>
                <a:cs typeface="Century Gothic"/>
              </a:rPr>
              <a:t> </a:t>
            </a:r>
            <a:r>
              <a:rPr sz="1400" dirty="0">
                <a:latin typeface="Century Gothic"/>
                <a:cs typeface="Century Gothic"/>
              </a:rPr>
              <a:t>—</a:t>
            </a:r>
            <a:r>
              <a:rPr sz="1400" spc="-5" dirty="0">
                <a:latin typeface="Century Gothic"/>
                <a:cs typeface="Century Gothic"/>
              </a:rPr>
              <a:t> упор.</a:t>
            </a:r>
            <a:endParaRPr sz="1400">
              <a:latin typeface="Century Gothic"/>
              <a:cs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txBox="1">
            <a:spLocks noGrp="1"/>
          </p:cNvSpPr>
          <p:nvPr>
            <p:ph type="title"/>
          </p:nvPr>
        </p:nvSpPr>
        <p:spPr>
          <a:xfrm>
            <a:off x="1171752" y="480438"/>
            <a:ext cx="7263130" cy="381515"/>
          </a:xfrm>
          <a:prstGeom prst="rect">
            <a:avLst/>
          </a:prstGeom>
        </p:spPr>
        <p:txBody>
          <a:bodyPr vert="horz" wrap="square" lIns="0" tIns="12065" rIns="0" bIns="0" rtlCol="0">
            <a:spAutoFit/>
          </a:bodyPr>
          <a:lstStyle/>
          <a:p>
            <a:pPr marL="12700" algn="just">
              <a:lnSpc>
                <a:spcPct val="100000"/>
              </a:lnSpc>
              <a:spcBef>
                <a:spcPts val="95"/>
              </a:spcBef>
            </a:pPr>
            <a:r>
              <a:rPr sz="2400" spc="-5" dirty="0"/>
              <a:t>3.</a:t>
            </a:r>
            <a:r>
              <a:rPr sz="2400" spc="-10" dirty="0"/>
              <a:t> Пакування</a:t>
            </a:r>
            <a:r>
              <a:rPr sz="2400" spc="25" dirty="0"/>
              <a:t> </a:t>
            </a:r>
            <a:r>
              <a:rPr sz="2400" spc="-5" dirty="0"/>
              <a:t>та</a:t>
            </a:r>
            <a:r>
              <a:rPr sz="2400" spc="10" dirty="0"/>
              <a:t> </a:t>
            </a:r>
            <a:r>
              <a:rPr sz="2400" spc="-5" dirty="0"/>
              <a:t>маркування</a:t>
            </a:r>
            <a:r>
              <a:rPr sz="2400" spc="25" dirty="0"/>
              <a:t> </a:t>
            </a:r>
            <a:r>
              <a:rPr sz="2400" spc="-5" dirty="0"/>
              <a:t>супозиторіїв</a:t>
            </a:r>
          </a:p>
        </p:txBody>
      </p:sp>
      <p:sp>
        <p:nvSpPr>
          <p:cNvPr id="37" name="object 37"/>
          <p:cNvSpPr txBox="1"/>
          <p:nvPr/>
        </p:nvSpPr>
        <p:spPr>
          <a:xfrm>
            <a:off x="2347722" y="1009903"/>
            <a:ext cx="6196330" cy="4580255"/>
          </a:xfrm>
          <a:prstGeom prst="rect">
            <a:avLst/>
          </a:prstGeom>
        </p:spPr>
        <p:txBody>
          <a:bodyPr vert="horz" wrap="square" lIns="0" tIns="12700" rIns="0" bIns="0" rtlCol="0">
            <a:spAutoFit/>
          </a:bodyPr>
          <a:lstStyle/>
          <a:p>
            <a:pPr marL="355600" marR="5080" indent="-342900">
              <a:lnSpc>
                <a:spcPct val="100000"/>
              </a:lnSpc>
              <a:spcBef>
                <a:spcPts val="100"/>
              </a:spcBef>
              <a:buChar char="□"/>
              <a:tabLst>
                <a:tab pos="354965" algn="l"/>
                <a:tab pos="355600" algn="l"/>
              </a:tabLst>
            </a:pPr>
            <a:r>
              <a:rPr sz="1800" spc="-5" dirty="0">
                <a:latin typeface="Century Gothic"/>
                <a:cs typeface="Century Gothic"/>
              </a:rPr>
              <a:t>Супозиторії</a:t>
            </a:r>
            <a:r>
              <a:rPr sz="1800" spc="-15" dirty="0">
                <a:latin typeface="Century Gothic"/>
                <a:cs typeface="Century Gothic"/>
              </a:rPr>
              <a:t> </a:t>
            </a:r>
            <a:r>
              <a:rPr sz="1800" spc="-10" dirty="0">
                <a:latin typeface="Century Gothic"/>
                <a:cs typeface="Century Gothic"/>
              </a:rPr>
              <a:t>запечатують</a:t>
            </a:r>
            <a:r>
              <a:rPr sz="1800" spc="15" dirty="0">
                <a:latin typeface="Century Gothic"/>
                <a:cs typeface="Century Gothic"/>
              </a:rPr>
              <a:t> </a:t>
            </a:r>
            <a:r>
              <a:rPr sz="1800" dirty="0">
                <a:latin typeface="Century Gothic"/>
                <a:cs typeface="Century Gothic"/>
              </a:rPr>
              <a:t>у</a:t>
            </a:r>
            <a:r>
              <a:rPr sz="1800" spc="-5" dirty="0">
                <a:latin typeface="Century Gothic"/>
                <a:cs typeface="Century Gothic"/>
              </a:rPr>
              <a:t> контурну упаковку</a:t>
            </a:r>
            <a:r>
              <a:rPr sz="1800" spc="-15" dirty="0">
                <a:latin typeface="Century Gothic"/>
                <a:cs typeface="Century Gothic"/>
              </a:rPr>
              <a:t> </a:t>
            </a:r>
            <a:r>
              <a:rPr sz="1800" dirty="0">
                <a:latin typeface="Century Gothic"/>
                <a:cs typeface="Century Gothic"/>
              </a:rPr>
              <a:t>з </a:t>
            </a:r>
            <a:r>
              <a:rPr sz="1800" spc="5" dirty="0">
                <a:latin typeface="Century Gothic"/>
                <a:cs typeface="Century Gothic"/>
              </a:rPr>
              <a:t> </a:t>
            </a:r>
            <a:r>
              <a:rPr sz="1800" dirty="0">
                <a:latin typeface="Century Gothic"/>
                <a:cs typeface="Century Gothic"/>
              </a:rPr>
              <a:t>полімерних</a:t>
            </a:r>
            <a:r>
              <a:rPr sz="1800" spc="-25" dirty="0">
                <a:latin typeface="Century Gothic"/>
                <a:cs typeface="Century Gothic"/>
              </a:rPr>
              <a:t> </a:t>
            </a:r>
            <a:r>
              <a:rPr sz="1800" dirty="0">
                <a:latin typeface="Century Gothic"/>
                <a:cs typeface="Century Gothic"/>
              </a:rPr>
              <a:t>матеріалів,</a:t>
            </a:r>
            <a:r>
              <a:rPr sz="1800" spc="-35" dirty="0">
                <a:latin typeface="Century Gothic"/>
                <a:cs typeface="Century Gothic"/>
              </a:rPr>
              <a:t> </a:t>
            </a:r>
            <a:r>
              <a:rPr sz="1800" spc="-5" dirty="0">
                <a:latin typeface="Century Gothic"/>
                <a:cs typeface="Century Gothic"/>
              </a:rPr>
              <a:t>комбінованих</a:t>
            </a:r>
            <a:r>
              <a:rPr sz="1800" spc="-45" dirty="0">
                <a:latin typeface="Century Gothic"/>
                <a:cs typeface="Century Gothic"/>
              </a:rPr>
              <a:t> </a:t>
            </a:r>
            <a:r>
              <a:rPr sz="1800" dirty="0">
                <a:latin typeface="Century Gothic"/>
                <a:cs typeface="Century Gothic"/>
              </a:rPr>
              <a:t>матеріалів</a:t>
            </a:r>
            <a:r>
              <a:rPr sz="1800" spc="-35" dirty="0">
                <a:latin typeface="Century Gothic"/>
                <a:cs typeface="Century Gothic"/>
              </a:rPr>
              <a:t> </a:t>
            </a:r>
            <a:r>
              <a:rPr sz="1800" dirty="0">
                <a:latin typeface="Century Gothic"/>
                <a:cs typeface="Century Gothic"/>
              </a:rPr>
              <a:t>з </a:t>
            </a:r>
            <a:r>
              <a:rPr sz="1800" spc="-484" dirty="0">
                <a:latin typeface="Century Gothic"/>
                <a:cs typeface="Century Gothic"/>
              </a:rPr>
              <a:t> </a:t>
            </a:r>
            <a:r>
              <a:rPr sz="1800" spc="-5" dirty="0">
                <a:latin typeface="Century Gothic"/>
                <a:cs typeface="Century Gothic"/>
              </a:rPr>
              <a:t>алюмінієвої фольгою, вощані капсули </a:t>
            </a:r>
            <a:r>
              <a:rPr sz="1800" dirty="0">
                <a:latin typeface="Century Gothic"/>
                <a:cs typeface="Century Gothic"/>
              </a:rPr>
              <a:t>та </a:t>
            </a:r>
            <a:r>
              <a:rPr sz="1800" spc="5" dirty="0">
                <a:latin typeface="Century Gothic"/>
                <a:cs typeface="Century Gothic"/>
              </a:rPr>
              <a:t>інші </a:t>
            </a:r>
            <a:r>
              <a:rPr sz="1800" spc="10" dirty="0">
                <a:latin typeface="Century Gothic"/>
                <a:cs typeface="Century Gothic"/>
              </a:rPr>
              <a:t> </a:t>
            </a:r>
            <a:r>
              <a:rPr sz="1800" spc="-5" dirty="0">
                <a:latin typeface="Century Gothic"/>
                <a:cs typeface="Century Gothic"/>
              </a:rPr>
              <a:t>пакувальні</a:t>
            </a:r>
            <a:r>
              <a:rPr sz="1800" spc="-10" dirty="0">
                <a:latin typeface="Century Gothic"/>
                <a:cs typeface="Century Gothic"/>
              </a:rPr>
              <a:t> </a:t>
            </a:r>
            <a:r>
              <a:rPr sz="1800" spc="-5" dirty="0">
                <a:latin typeface="Century Gothic"/>
                <a:cs typeface="Century Gothic"/>
              </a:rPr>
              <a:t>матеріали,</a:t>
            </a:r>
            <a:r>
              <a:rPr sz="1800" spc="20" dirty="0">
                <a:latin typeface="Century Gothic"/>
                <a:cs typeface="Century Gothic"/>
              </a:rPr>
              <a:t> </a:t>
            </a:r>
            <a:r>
              <a:rPr sz="1800" spc="-5" dirty="0">
                <a:latin typeface="Century Gothic"/>
                <a:cs typeface="Century Gothic"/>
              </a:rPr>
              <a:t>дозволені</a:t>
            </a:r>
            <a:r>
              <a:rPr sz="1800" dirty="0">
                <a:latin typeface="Century Gothic"/>
                <a:cs typeface="Century Gothic"/>
              </a:rPr>
              <a:t> для </a:t>
            </a:r>
            <a:r>
              <a:rPr sz="1800" spc="-5" dirty="0">
                <a:latin typeface="Century Gothic"/>
                <a:cs typeface="Century Gothic"/>
              </a:rPr>
              <a:t>медичного </a:t>
            </a:r>
            <a:r>
              <a:rPr sz="1800" dirty="0">
                <a:latin typeface="Century Gothic"/>
                <a:cs typeface="Century Gothic"/>
              </a:rPr>
              <a:t> </a:t>
            </a:r>
            <a:r>
              <a:rPr sz="1800" spc="-5" dirty="0">
                <a:latin typeface="Century Gothic"/>
                <a:cs typeface="Century Gothic"/>
              </a:rPr>
              <a:t>застосування.</a:t>
            </a:r>
            <a:endParaRPr sz="1800" dirty="0">
              <a:latin typeface="Century Gothic"/>
              <a:cs typeface="Century Gothic"/>
            </a:endParaRPr>
          </a:p>
          <a:p>
            <a:pPr marL="355600" marR="121285" indent="-342900">
              <a:lnSpc>
                <a:spcPts val="2150"/>
              </a:lnSpc>
              <a:spcBef>
                <a:spcPts val="509"/>
              </a:spcBef>
              <a:buChar char="□"/>
              <a:tabLst>
                <a:tab pos="354965" algn="l"/>
                <a:tab pos="355600" algn="l"/>
              </a:tabLst>
            </a:pPr>
            <a:r>
              <a:rPr sz="1800" dirty="0">
                <a:latin typeface="Century Gothic"/>
                <a:cs typeface="Century Gothic"/>
              </a:rPr>
              <a:t>Кульки та песарії </a:t>
            </a:r>
            <a:r>
              <a:rPr sz="1800" spc="-5" dirty="0">
                <a:latin typeface="Century Gothic"/>
                <a:cs typeface="Century Gothic"/>
              </a:rPr>
              <a:t>вкладають </a:t>
            </a:r>
            <a:r>
              <a:rPr sz="1800" dirty="0">
                <a:latin typeface="Century Gothic"/>
                <a:cs typeface="Century Gothic"/>
              </a:rPr>
              <a:t>у </a:t>
            </a:r>
            <a:r>
              <a:rPr sz="1800" spc="-5" dirty="0">
                <a:latin typeface="Century Gothic"/>
                <a:cs typeface="Century Gothic"/>
              </a:rPr>
              <a:t>картонні коробки </a:t>
            </a:r>
            <a:r>
              <a:rPr sz="1800" dirty="0">
                <a:latin typeface="Century Gothic"/>
                <a:cs typeface="Century Gothic"/>
              </a:rPr>
              <a:t>у </a:t>
            </a:r>
            <a:r>
              <a:rPr sz="1800" spc="-484" dirty="0">
                <a:latin typeface="Century Gothic"/>
                <a:cs typeface="Century Gothic"/>
              </a:rPr>
              <a:t> </a:t>
            </a:r>
            <a:r>
              <a:rPr sz="1800" spc="-5" dirty="0">
                <a:latin typeface="Century Gothic"/>
                <a:cs typeface="Century Gothic"/>
              </a:rPr>
              <a:t>гофровані</a:t>
            </a:r>
            <a:r>
              <a:rPr sz="1800" dirty="0">
                <a:latin typeface="Century Gothic"/>
                <a:cs typeface="Century Gothic"/>
              </a:rPr>
              <a:t> </a:t>
            </a:r>
            <a:r>
              <a:rPr sz="1800" spc="-5" dirty="0">
                <a:latin typeface="Century Gothic"/>
                <a:cs typeface="Century Gothic"/>
              </a:rPr>
              <a:t>ковпачки, палички</a:t>
            </a:r>
            <a:r>
              <a:rPr sz="1800" spc="5" dirty="0">
                <a:latin typeface="Century Gothic"/>
                <a:cs typeface="Century Gothic"/>
              </a:rPr>
              <a:t> </a:t>
            </a:r>
            <a:r>
              <a:rPr sz="1800" dirty="0">
                <a:latin typeface="Century Gothic"/>
                <a:cs typeface="Century Gothic"/>
              </a:rPr>
              <a:t>– у</a:t>
            </a:r>
            <a:r>
              <a:rPr sz="1800" spc="-15" dirty="0">
                <a:latin typeface="Century Gothic"/>
                <a:cs typeface="Century Gothic"/>
              </a:rPr>
              <a:t> </a:t>
            </a:r>
            <a:r>
              <a:rPr sz="1800" spc="-5" dirty="0">
                <a:latin typeface="Century Gothic"/>
                <a:cs typeface="Century Gothic"/>
              </a:rPr>
              <a:t>складки</a:t>
            </a:r>
            <a:r>
              <a:rPr sz="1800" spc="10" dirty="0">
                <a:latin typeface="Century Gothic"/>
                <a:cs typeface="Century Gothic"/>
              </a:rPr>
              <a:t> </a:t>
            </a:r>
            <a:r>
              <a:rPr sz="1800" spc="-10" dirty="0">
                <a:latin typeface="Century Gothic"/>
                <a:cs typeface="Century Gothic"/>
              </a:rPr>
              <a:t>паперу.</a:t>
            </a:r>
            <a:endParaRPr sz="1800" dirty="0">
              <a:latin typeface="Century Gothic"/>
              <a:cs typeface="Century Gothic"/>
            </a:endParaRPr>
          </a:p>
          <a:p>
            <a:pPr marL="355600" marR="124460" indent="-342900">
              <a:lnSpc>
                <a:spcPct val="100000"/>
              </a:lnSpc>
              <a:spcBef>
                <a:spcPts val="375"/>
              </a:spcBef>
              <a:buChar char="□"/>
              <a:tabLst>
                <a:tab pos="354965" algn="l"/>
                <a:tab pos="355600" algn="l"/>
              </a:tabLst>
            </a:pPr>
            <a:r>
              <a:rPr sz="1800" spc="-5" dirty="0">
                <a:latin typeface="Century Gothic"/>
                <a:cs typeface="Century Gothic"/>
              </a:rPr>
              <a:t>Супозиторії</a:t>
            </a:r>
            <a:r>
              <a:rPr sz="1800" spc="-10" dirty="0">
                <a:latin typeface="Century Gothic"/>
                <a:cs typeface="Century Gothic"/>
              </a:rPr>
              <a:t> </a:t>
            </a:r>
            <a:r>
              <a:rPr sz="1800" spc="-5" dirty="0">
                <a:latin typeface="Century Gothic"/>
                <a:cs typeface="Century Gothic"/>
              </a:rPr>
              <a:t>оформляють</a:t>
            </a:r>
            <a:r>
              <a:rPr sz="1800" spc="25" dirty="0">
                <a:latin typeface="Century Gothic"/>
                <a:cs typeface="Century Gothic"/>
              </a:rPr>
              <a:t> </a:t>
            </a:r>
            <a:r>
              <a:rPr sz="1800" spc="-5" dirty="0">
                <a:latin typeface="Century Gothic"/>
                <a:cs typeface="Century Gothic"/>
              </a:rPr>
              <a:t>загальними</a:t>
            </a:r>
            <a:r>
              <a:rPr sz="1800" spc="30" dirty="0">
                <a:latin typeface="Century Gothic"/>
                <a:cs typeface="Century Gothic"/>
              </a:rPr>
              <a:t> </a:t>
            </a:r>
            <a:r>
              <a:rPr sz="1800" spc="-10" dirty="0">
                <a:latin typeface="Century Gothic"/>
                <a:cs typeface="Century Gothic"/>
              </a:rPr>
              <a:t>етикетками </a:t>
            </a:r>
            <a:r>
              <a:rPr sz="1800" spc="-484" dirty="0">
                <a:latin typeface="Century Gothic"/>
                <a:cs typeface="Century Gothic"/>
              </a:rPr>
              <a:t> </a:t>
            </a:r>
            <a:r>
              <a:rPr sz="1800" b="1" dirty="0">
                <a:latin typeface="Century Gothic"/>
                <a:cs typeface="Century Gothic"/>
              </a:rPr>
              <a:t>“Зовнішнє”</a:t>
            </a:r>
            <a:r>
              <a:rPr sz="1800" dirty="0">
                <a:latin typeface="Century Gothic"/>
                <a:cs typeface="Century Gothic"/>
              </a:rPr>
              <a:t>.</a:t>
            </a:r>
            <a:r>
              <a:rPr sz="1800" spc="-10" dirty="0">
                <a:latin typeface="Century Gothic"/>
                <a:cs typeface="Century Gothic"/>
              </a:rPr>
              <a:t> </a:t>
            </a:r>
            <a:r>
              <a:rPr sz="1800" spc="-5" dirty="0">
                <a:latin typeface="Century Gothic"/>
                <a:cs typeface="Century Gothic"/>
              </a:rPr>
              <a:t>На</a:t>
            </a:r>
            <a:r>
              <a:rPr sz="1800" spc="-10" dirty="0">
                <a:latin typeface="Century Gothic"/>
                <a:cs typeface="Century Gothic"/>
              </a:rPr>
              <a:t> </a:t>
            </a:r>
            <a:r>
              <a:rPr sz="1800" spc="-5" dirty="0">
                <a:latin typeface="Century Gothic"/>
                <a:cs typeface="Century Gothic"/>
              </a:rPr>
              <a:t>етикетці</a:t>
            </a:r>
            <a:r>
              <a:rPr sz="1800" spc="25" dirty="0">
                <a:latin typeface="Century Gothic"/>
                <a:cs typeface="Century Gothic"/>
              </a:rPr>
              <a:t> </a:t>
            </a:r>
            <a:r>
              <a:rPr sz="1800" spc="-5" dirty="0">
                <a:latin typeface="Century Gothic"/>
                <a:cs typeface="Century Gothic"/>
              </a:rPr>
              <a:t>мають бути </a:t>
            </a:r>
            <a:r>
              <a:rPr sz="1800" dirty="0">
                <a:latin typeface="Century Gothic"/>
                <a:cs typeface="Century Gothic"/>
              </a:rPr>
              <a:t> </a:t>
            </a:r>
            <a:r>
              <a:rPr sz="1800" spc="-5" dirty="0">
                <a:latin typeface="Century Gothic"/>
                <a:cs typeface="Century Gothic"/>
              </a:rPr>
              <a:t>попереджувальні</a:t>
            </a:r>
            <a:r>
              <a:rPr sz="1800" spc="10" dirty="0">
                <a:latin typeface="Century Gothic"/>
                <a:cs typeface="Century Gothic"/>
              </a:rPr>
              <a:t> </a:t>
            </a:r>
            <a:r>
              <a:rPr sz="1800" spc="-5" dirty="0">
                <a:latin typeface="Century Gothic"/>
                <a:cs typeface="Century Gothic"/>
              </a:rPr>
              <a:t>написи</a:t>
            </a:r>
            <a:r>
              <a:rPr sz="1800" spc="-10" dirty="0">
                <a:latin typeface="Century Gothic"/>
                <a:cs typeface="Century Gothic"/>
              </a:rPr>
              <a:t> </a:t>
            </a:r>
            <a:r>
              <a:rPr sz="1800" b="1" dirty="0">
                <a:latin typeface="Century Gothic"/>
                <a:cs typeface="Century Gothic"/>
              </a:rPr>
              <a:t>“Зберігати</a:t>
            </a:r>
            <a:r>
              <a:rPr sz="1800" b="1" spc="-5" dirty="0">
                <a:latin typeface="Century Gothic"/>
                <a:cs typeface="Century Gothic"/>
              </a:rPr>
              <a:t> </a:t>
            </a:r>
            <a:r>
              <a:rPr sz="1800" b="1" dirty="0">
                <a:latin typeface="Century Gothic"/>
                <a:cs typeface="Century Gothic"/>
              </a:rPr>
              <a:t>в </a:t>
            </a:r>
            <a:r>
              <a:rPr sz="1800" b="1" spc="5" dirty="0">
                <a:latin typeface="Century Gothic"/>
                <a:cs typeface="Century Gothic"/>
              </a:rPr>
              <a:t> </a:t>
            </a:r>
            <a:r>
              <a:rPr sz="1800" b="1" spc="-5" dirty="0">
                <a:latin typeface="Century Gothic"/>
                <a:cs typeface="Century Gothic"/>
              </a:rPr>
              <a:t>прохолодному місці”</a:t>
            </a:r>
            <a:r>
              <a:rPr sz="1800" spc="-5" dirty="0">
                <a:latin typeface="Century Gothic"/>
                <a:cs typeface="Century Gothic"/>
              </a:rPr>
              <a:t>, </a:t>
            </a:r>
            <a:r>
              <a:rPr sz="1800" b="1" dirty="0">
                <a:latin typeface="Century Gothic"/>
                <a:cs typeface="Century Gothic"/>
              </a:rPr>
              <a:t>“Зберігати в </a:t>
            </a:r>
            <a:r>
              <a:rPr sz="1800" b="1" spc="-5" dirty="0">
                <a:latin typeface="Century Gothic"/>
                <a:cs typeface="Century Gothic"/>
              </a:rPr>
              <a:t>захищеному </a:t>
            </a:r>
            <a:r>
              <a:rPr sz="1800" b="1" dirty="0">
                <a:latin typeface="Century Gothic"/>
                <a:cs typeface="Century Gothic"/>
              </a:rPr>
              <a:t> </a:t>
            </a:r>
            <a:r>
              <a:rPr sz="1800" b="1" spc="-5" dirty="0">
                <a:latin typeface="Century Gothic"/>
                <a:cs typeface="Century Gothic"/>
              </a:rPr>
              <a:t>від</a:t>
            </a:r>
            <a:r>
              <a:rPr sz="1800" b="1" spc="-10" dirty="0">
                <a:latin typeface="Century Gothic"/>
                <a:cs typeface="Century Gothic"/>
              </a:rPr>
              <a:t> </a:t>
            </a:r>
            <a:r>
              <a:rPr sz="1800" b="1" spc="-5" dirty="0">
                <a:latin typeface="Century Gothic"/>
                <a:cs typeface="Century Gothic"/>
              </a:rPr>
              <a:t>світла місці”,</a:t>
            </a:r>
            <a:r>
              <a:rPr sz="1800" b="1" dirty="0">
                <a:latin typeface="Century Gothic"/>
                <a:cs typeface="Century Gothic"/>
              </a:rPr>
              <a:t> </a:t>
            </a:r>
            <a:r>
              <a:rPr sz="1800" b="1" spc="-5" dirty="0">
                <a:latin typeface="Century Gothic"/>
                <a:cs typeface="Century Gothic"/>
              </a:rPr>
              <a:t>“Берегти</a:t>
            </a:r>
            <a:r>
              <a:rPr sz="1800" b="1" spc="-15" dirty="0">
                <a:latin typeface="Century Gothic"/>
                <a:cs typeface="Century Gothic"/>
              </a:rPr>
              <a:t> </a:t>
            </a:r>
            <a:r>
              <a:rPr sz="1800" b="1" spc="-5" dirty="0">
                <a:latin typeface="Century Gothic"/>
                <a:cs typeface="Century Gothic"/>
              </a:rPr>
              <a:t>від</a:t>
            </a:r>
            <a:r>
              <a:rPr sz="1800" b="1" spc="10" dirty="0">
                <a:latin typeface="Century Gothic"/>
                <a:cs typeface="Century Gothic"/>
              </a:rPr>
              <a:t> </a:t>
            </a:r>
            <a:r>
              <a:rPr sz="1800" b="1" dirty="0">
                <a:latin typeface="Century Gothic"/>
                <a:cs typeface="Century Gothic"/>
              </a:rPr>
              <a:t>дітей”.</a:t>
            </a:r>
            <a:endParaRPr sz="1800" dirty="0">
              <a:latin typeface="Century Gothic"/>
              <a:cs typeface="Century Gothic"/>
            </a:endParaRPr>
          </a:p>
          <a:p>
            <a:pPr marL="355600" marR="422275" indent="-342900">
              <a:lnSpc>
                <a:spcPct val="100000"/>
              </a:lnSpc>
              <a:spcBef>
                <a:spcPts val="434"/>
              </a:spcBef>
              <a:buChar char="□"/>
              <a:tabLst>
                <a:tab pos="354965" algn="l"/>
                <a:tab pos="355600" algn="l"/>
              </a:tabLst>
            </a:pPr>
            <a:r>
              <a:rPr sz="1800" spc="-5" dirty="0">
                <a:latin typeface="Century Gothic"/>
                <a:cs typeface="Century Gothic"/>
              </a:rPr>
              <a:t>За</a:t>
            </a:r>
            <a:r>
              <a:rPr sz="1800" spc="-15" dirty="0">
                <a:latin typeface="Century Gothic"/>
                <a:cs typeface="Century Gothic"/>
              </a:rPr>
              <a:t> </a:t>
            </a:r>
            <a:r>
              <a:rPr sz="1800" spc="-5" dirty="0">
                <a:latin typeface="Century Gothic"/>
                <a:cs typeface="Century Gothic"/>
              </a:rPr>
              <a:t>наявності</a:t>
            </a:r>
            <a:r>
              <a:rPr sz="1800" spc="-15" dirty="0">
                <a:latin typeface="Century Gothic"/>
                <a:cs typeface="Century Gothic"/>
              </a:rPr>
              <a:t> </a:t>
            </a:r>
            <a:r>
              <a:rPr sz="1800" spc="-5" dirty="0">
                <a:latin typeface="Century Gothic"/>
                <a:cs typeface="Century Gothic"/>
              </a:rPr>
              <a:t>отруйних,</a:t>
            </a:r>
            <a:r>
              <a:rPr sz="1800" spc="10" dirty="0">
                <a:latin typeface="Century Gothic"/>
                <a:cs typeface="Century Gothic"/>
              </a:rPr>
              <a:t> </a:t>
            </a:r>
            <a:r>
              <a:rPr sz="1800" spc="-5" dirty="0">
                <a:latin typeface="Century Gothic"/>
                <a:cs typeface="Century Gothic"/>
              </a:rPr>
              <a:t>наркотичних</a:t>
            </a:r>
            <a:r>
              <a:rPr sz="1800" dirty="0">
                <a:latin typeface="Century Gothic"/>
                <a:cs typeface="Century Gothic"/>
              </a:rPr>
              <a:t> </a:t>
            </a:r>
            <a:r>
              <a:rPr sz="1800" spc="-5" dirty="0">
                <a:latin typeface="Century Gothic"/>
                <a:cs typeface="Century Gothic"/>
              </a:rPr>
              <a:t>або </a:t>
            </a:r>
            <a:r>
              <a:rPr sz="1800" dirty="0">
                <a:latin typeface="Century Gothic"/>
                <a:cs typeface="Century Gothic"/>
              </a:rPr>
              <a:t> </a:t>
            </a:r>
            <a:r>
              <a:rPr sz="1800" spc="-10" dirty="0">
                <a:latin typeface="Century Gothic"/>
                <a:cs typeface="Century Gothic"/>
              </a:rPr>
              <a:t>психотропних</a:t>
            </a:r>
            <a:r>
              <a:rPr sz="1800" spc="-5" dirty="0">
                <a:latin typeface="Century Gothic"/>
                <a:cs typeface="Century Gothic"/>
              </a:rPr>
              <a:t> </a:t>
            </a:r>
            <a:r>
              <a:rPr sz="1800" spc="-10" dirty="0">
                <a:latin typeface="Century Gothic"/>
                <a:cs typeface="Century Gothic"/>
              </a:rPr>
              <a:t>речовин</a:t>
            </a:r>
            <a:r>
              <a:rPr sz="1800" spc="5" dirty="0">
                <a:latin typeface="Century Gothic"/>
                <a:cs typeface="Century Gothic"/>
              </a:rPr>
              <a:t> </a:t>
            </a:r>
            <a:r>
              <a:rPr sz="1800" spc="-5" dirty="0">
                <a:latin typeface="Century Gothic"/>
                <a:cs typeface="Century Gothic"/>
              </a:rPr>
              <a:t>упаковку</a:t>
            </a:r>
            <a:r>
              <a:rPr sz="1800" spc="-10" dirty="0">
                <a:latin typeface="Century Gothic"/>
                <a:cs typeface="Century Gothic"/>
              </a:rPr>
              <a:t> </a:t>
            </a:r>
            <a:r>
              <a:rPr sz="1800" spc="-5" dirty="0">
                <a:latin typeface="Century Gothic"/>
                <a:cs typeface="Century Gothic"/>
              </a:rPr>
              <a:t>опечатують, </a:t>
            </a:r>
            <a:r>
              <a:rPr sz="1800" dirty="0">
                <a:latin typeface="Century Gothic"/>
                <a:cs typeface="Century Gothic"/>
              </a:rPr>
              <a:t> </a:t>
            </a:r>
            <a:r>
              <a:rPr sz="1800" spc="-5" dirty="0">
                <a:latin typeface="Century Gothic"/>
                <a:cs typeface="Century Gothic"/>
              </a:rPr>
              <a:t>оформляють сигнатурою </a:t>
            </a:r>
            <a:r>
              <a:rPr sz="1800" dirty="0">
                <a:latin typeface="Century Gothic"/>
                <a:cs typeface="Century Gothic"/>
              </a:rPr>
              <a:t>і </a:t>
            </a:r>
            <a:r>
              <a:rPr sz="1800" spc="-5" dirty="0">
                <a:latin typeface="Century Gothic"/>
                <a:cs typeface="Century Gothic"/>
              </a:rPr>
              <a:t>попереджувальним </a:t>
            </a:r>
            <a:r>
              <a:rPr sz="1800" spc="-484" dirty="0">
                <a:latin typeface="Century Gothic"/>
                <a:cs typeface="Century Gothic"/>
              </a:rPr>
              <a:t> </a:t>
            </a:r>
            <a:r>
              <a:rPr sz="1800" spc="-5" dirty="0">
                <a:latin typeface="Century Gothic"/>
                <a:cs typeface="Century Gothic"/>
              </a:rPr>
              <a:t>написом “Поводитись</a:t>
            </a:r>
            <a:r>
              <a:rPr sz="1800" spc="5" dirty="0">
                <a:latin typeface="Century Gothic"/>
                <a:cs typeface="Century Gothic"/>
              </a:rPr>
              <a:t> </a:t>
            </a:r>
            <a:r>
              <a:rPr sz="1800" spc="-10" dirty="0">
                <a:latin typeface="Century Gothic"/>
                <a:cs typeface="Century Gothic"/>
              </a:rPr>
              <a:t>обережно!”.</a:t>
            </a:r>
            <a:endParaRPr sz="1800" dirty="0">
              <a:latin typeface="Century Gothic"/>
              <a:cs typeface="Century Gothic"/>
            </a:endParaRPr>
          </a:p>
        </p:txBody>
      </p:sp>
      <p:grpSp>
        <p:nvGrpSpPr>
          <p:cNvPr id="38" name="object 38"/>
          <p:cNvGrpSpPr/>
          <p:nvPr/>
        </p:nvGrpSpPr>
        <p:grpSpPr>
          <a:xfrm>
            <a:off x="640614" y="1636712"/>
            <a:ext cx="1543050" cy="404495"/>
            <a:chOff x="446544" y="2344292"/>
            <a:chExt cx="1543050" cy="404495"/>
          </a:xfrm>
        </p:grpSpPr>
        <p:pic>
          <p:nvPicPr>
            <p:cNvPr id="39" name="object 39"/>
            <p:cNvPicPr/>
            <p:nvPr/>
          </p:nvPicPr>
          <p:blipFill>
            <a:blip r:embed="rId6" cstate="print"/>
            <a:stretch>
              <a:fillRect/>
            </a:stretch>
          </p:blipFill>
          <p:spPr>
            <a:xfrm>
              <a:off x="470915" y="2368283"/>
              <a:ext cx="1518666" cy="380250"/>
            </a:xfrm>
            <a:prstGeom prst="rect">
              <a:avLst/>
            </a:prstGeom>
          </p:spPr>
        </p:pic>
        <p:pic>
          <p:nvPicPr>
            <p:cNvPr id="40" name="object 40"/>
            <p:cNvPicPr/>
            <p:nvPr/>
          </p:nvPicPr>
          <p:blipFill>
            <a:blip r:embed="rId7" cstate="print"/>
            <a:stretch>
              <a:fillRect/>
            </a:stretch>
          </p:blipFill>
          <p:spPr>
            <a:xfrm>
              <a:off x="451116" y="2348864"/>
              <a:ext cx="1508620" cy="370077"/>
            </a:xfrm>
            <a:prstGeom prst="rect">
              <a:avLst/>
            </a:prstGeom>
          </p:spPr>
        </p:pic>
        <p:pic>
          <p:nvPicPr>
            <p:cNvPr id="41" name="object 41"/>
            <p:cNvPicPr/>
            <p:nvPr/>
          </p:nvPicPr>
          <p:blipFill>
            <a:blip r:embed="rId8" cstate="print"/>
            <a:stretch>
              <a:fillRect/>
            </a:stretch>
          </p:blipFill>
          <p:spPr>
            <a:xfrm>
              <a:off x="1474723" y="2575940"/>
              <a:ext cx="162433" cy="112522"/>
            </a:xfrm>
            <a:prstGeom prst="rect">
              <a:avLst/>
            </a:prstGeom>
          </p:spPr>
        </p:pic>
        <p:pic>
          <p:nvPicPr>
            <p:cNvPr id="42" name="object 42"/>
            <p:cNvPicPr/>
            <p:nvPr/>
          </p:nvPicPr>
          <p:blipFill>
            <a:blip r:embed="rId9" cstate="print"/>
            <a:stretch>
              <a:fillRect/>
            </a:stretch>
          </p:blipFill>
          <p:spPr>
            <a:xfrm>
              <a:off x="891438" y="2575940"/>
              <a:ext cx="162509" cy="112522"/>
            </a:xfrm>
            <a:prstGeom prst="rect">
              <a:avLst/>
            </a:prstGeom>
          </p:spPr>
        </p:pic>
        <p:sp>
          <p:nvSpPr>
            <p:cNvPr id="43" name="object 43"/>
            <p:cNvSpPr/>
            <p:nvPr/>
          </p:nvSpPr>
          <p:spPr>
            <a:xfrm>
              <a:off x="451116" y="2348864"/>
              <a:ext cx="1508760" cy="370205"/>
            </a:xfrm>
            <a:custGeom>
              <a:avLst/>
              <a:gdLst/>
              <a:ahLst/>
              <a:cxnLst/>
              <a:rect l="l" t="t" r="r" b="b"/>
              <a:pathLst>
                <a:path w="1508760" h="370205">
                  <a:moveTo>
                    <a:pt x="725817" y="100330"/>
                  </a:moveTo>
                  <a:lnTo>
                    <a:pt x="738445" y="100330"/>
                  </a:lnTo>
                  <a:lnTo>
                    <a:pt x="751071" y="100330"/>
                  </a:lnTo>
                  <a:lnTo>
                    <a:pt x="763697" y="100330"/>
                  </a:lnTo>
                  <a:lnTo>
                    <a:pt x="776325" y="100330"/>
                  </a:lnTo>
                  <a:lnTo>
                    <a:pt x="776411" y="128811"/>
                  </a:lnTo>
                  <a:lnTo>
                    <a:pt x="776498" y="157305"/>
                  </a:lnTo>
                  <a:lnTo>
                    <a:pt x="776588" y="185822"/>
                  </a:lnTo>
                  <a:lnTo>
                    <a:pt x="776681" y="214375"/>
                  </a:lnTo>
                  <a:lnTo>
                    <a:pt x="787837" y="213854"/>
                  </a:lnTo>
                  <a:lnTo>
                    <a:pt x="822390" y="190119"/>
                  </a:lnTo>
                  <a:lnTo>
                    <a:pt x="845823" y="144135"/>
                  </a:lnTo>
                  <a:lnTo>
                    <a:pt x="852157" y="132476"/>
                  </a:lnTo>
                  <a:lnTo>
                    <a:pt x="884034" y="103759"/>
                  </a:lnTo>
                  <a:lnTo>
                    <a:pt x="922769" y="100330"/>
                  </a:lnTo>
                  <a:lnTo>
                    <a:pt x="926198" y="100330"/>
                  </a:lnTo>
                  <a:lnTo>
                    <a:pt x="929500" y="100330"/>
                  </a:lnTo>
                  <a:lnTo>
                    <a:pt x="932929" y="100330"/>
                  </a:lnTo>
                  <a:lnTo>
                    <a:pt x="932931" y="109569"/>
                  </a:lnTo>
                  <a:lnTo>
                    <a:pt x="932945" y="118808"/>
                  </a:lnTo>
                  <a:lnTo>
                    <a:pt x="932982" y="128047"/>
                  </a:lnTo>
                  <a:lnTo>
                    <a:pt x="933056" y="137287"/>
                  </a:lnTo>
                  <a:lnTo>
                    <a:pt x="928357" y="137287"/>
                  </a:lnTo>
                  <a:lnTo>
                    <a:pt x="923658" y="137160"/>
                  </a:lnTo>
                  <a:lnTo>
                    <a:pt x="918959" y="137033"/>
                  </a:lnTo>
                  <a:lnTo>
                    <a:pt x="909934" y="137366"/>
                  </a:lnTo>
                  <a:lnTo>
                    <a:pt x="881252" y="162690"/>
                  </a:lnTo>
                  <a:lnTo>
                    <a:pt x="875652" y="174879"/>
                  </a:lnTo>
                  <a:lnTo>
                    <a:pt x="870056" y="186759"/>
                  </a:lnTo>
                  <a:lnTo>
                    <a:pt x="842584" y="220075"/>
                  </a:lnTo>
                  <a:lnTo>
                    <a:pt x="825233" y="228726"/>
                  </a:lnTo>
                  <a:lnTo>
                    <a:pt x="841469" y="234940"/>
                  </a:lnTo>
                  <a:lnTo>
                    <a:pt x="857586" y="245951"/>
                  </a:lnTo>
                  <a:lnTo>
                    <a:pt x="873560" y="261748"/>
                  </a:lnTo>
                  <a:lnTo>
                    <a:pt x="889368" y="282321"/>
                  </a:lnTo>
                  <a:lnTo>
                    <a:pt x="903274" y="302779"/>
                  </a:lnTo>
                  <a:lnTo>
                    <a:pt x="917181" y="323214"/>
                  </a:lnTo>
                  <a:lnTo>
                    <a:pt x="931087" y="343650"/>
                  </a:lnTo>
                  <a:lnTo>
                    <a:pt x="944994" y="364109"/>
                  </a:lnTo>
                  <a:lnTo>
                    <a:pt x="931087" y="364109"/>
                  </a:lnTo>
                  <a:lnTo>
                    <a:pt x="917181" y="364109"/>
                  </a:lnTo>
                  <a:lnTo>
                    <a:pt x="903274" y="364109"/>
                  </a:lnTo>
                  <a:lnTo>
                    <a:pt x="889368" y="364109"/>
                  </a:lnTo>
                  <a:lnTo>
                    <a:pt x="875842" y="343650"/>
                  </a:lnTo>
                  <a:lnTo>
                    <a:pt x="862317" y="323215"/>
                  </a:lnTo>
                  <a:lnTo>
                    <a:pt x="848791" y="302779"/>
                  </a:lnTo>
                  <a:lnTo>
                    <a:pt x="835266" y="282321"/>
                  </a:lnTo>
                  <a:lnTo>
                    <a:pt x="806246" y="249936"/>
                  </a:lnTo>
                  <a:lnTo>
                    <a:pt x="776757" y="242188"/>
                  </a:lnTo>
                  <a:lnTo>
                    <a:pt x="776852" y="272669"/>
                  </a:lnTo>
                  <a:lnTo>
                    <a:pt x="776947" y="303149"/>
                  </a:lnTo>
                  <a:lnTo>
                    <a:pt x="777043" y="333629"/>
                  </a:lnTo>
                  <a:lnTo>
                    <a:pt x="777138" y="364109"/>
                  </a:lnTo>
                  <a:lnTo>
                    <a:pt x="764510" y="364109"/>
                  </a:lnTo>
                  <a:lnTo>
                    <a:pt x="751884" y="364109"/>
                  </a:lnTo>
                  <a:lnTo>
                    <a:pt x="739258" y="364109"/>
                  </a:lnTo>
                  <a:lnTo>
                    <a:pt x="726630" y="364109"/>
                  </a:lnTo>
                  <a:lnTo>
                    <a:pt x="726469" y="311316"/>
                  </a:lnTo>
                  <a:lnTo>
                    <a:pt x="726305" y="258548"/>
                  </a:lnTo>
                  <a:lnTo>
                    <a:pt x="726142" y="205798"/>
                  </a:lnTo>
                  <a:lnTo>
                    <a:pt x="725979" y="153061"/>
                  </a:lnTo>
                  <a:lnTo>
                    <a:pt x="725817" y="100330"/>
                  </a:lnTo>
                  <a:close/>
                </a:path>
                <a:path w="1508760" h="370205">
                  <a:moveTo>
                    <a:pt x="1396606" y="94361"/>
                  </a:moveTo>
                  <a:lnTo>
                    <a:pt x="1439151" y="100155"/>
                  </a:lnTo>
                  <a:lnTo>
                    <a:pt x="1483319" y="129569"/>
                  </a:lnTo>
                  <a:lnTo>
                    <a:pt x="1498714" y="172593"/>
                  </a:lnTo>
                  <a:lnTo>
                    <a:pt x="1496521" y="187934"/>
                  </a:lnTo>
                  <a:lnTo>
                    <a:pt x="1489935" y="201596"/>
                  </a:lnTo>
                  <a:lnTo>
                    <a:pt x="1478943" y="213615"/>
                  </a:lnTo>
                  <a:lnTo>
                    <a:pt x="1463535" y="224027"/>
                  </a:lnTo>
                  <a:lnTo>
                    <a:pt x="1474064" y="229721"/>
                  </a:lnTo>
                  <a:lnTo>
                    <a:pt x="1502226" y="259853"/>
                  </a:lnTo>
                  <a:lnTo>
                    <a:pt x="1508620" y="290322"/>
                  </a:lnTo>
                  <a:lnTo>
                    <a:pt x="1506808" y="307224"/>
                  </a:lnTo>
                  <a:lnTo>
                    <a:pt x="1479537" y="347980"/>
                  </a:lnTo>
                  <a:lnTo>
                    <a:pt x="1444675" y="364553"/>
                  </a:lnTo>
                  <a:lnTo>
                    <a:pt x="1398003" y="370077"/>
                  </a:lnTo>
                  <a:lnTo>
                    <a:pt x="1352398" y="365055"/>
                  </a:lnTo>
                  <a:lnTo>
                    <a:pt x="1317485" y="349996"/>
                  </a:lnTo>
                  <a:lnTo>
                    <a:pt x="1293240" y="324911"/>
                  </a:lnTo>
                  <a:lnTo>
                    <a:pt x="1279639" y="289813"/>
                  </a:lnTo>
                  <a:lnTo>
                    <a:pt x="1291470" y="287603"/>
                  </a:lnTo>
                  <a:lnTo>
                    <a:pt x="1303324" y="285369"/>
                  </a:lnTo>
                  <a:lnTo>
                    <a:pt x="1315179" y="283134"/>
                  </a:lnTo>
                  <a:lnTo>
                    <a:pt x="1327010" y="280924"/>
                  </a:lnTo>
                  <a:lnTo>
                    <a:pt x="1331102" y="292877"/>
                  </a:lnTo>
                  <a:lnTo>
                    <a:pt x="1336884" y="303402"/>
                  </a:lnTo>
                  <a:lnTo>
                    <a:pt x="1374667" y="330565"/>
                  </a:lnTo>
                  <a:lnTo>
                    <a:pt x="1398765" y="334010"/>
                  </a:lnTo>
                  <a:lnTo>
                    <a:pt x="1410983" y="333202"/>
                  </a:lnTo>
                  <a:lnTo>
                    <a:pt x="1448590" y="314368"/>
                  </a:lnTo>
                  <a:lnTo>
                    <a:pt x="1458074" y="288544"/>
                  </a:lnTo>
                  <a:lnTo>
                    <a:pt x="1457407" y="281088"/>
                  </a:lnTo>
                  <a:lnTo>
                    <a:pt x="1430529" y="249477"/>
                  </a:lnTo>
                  <a:lnTo>
                    <a:pt x="1380731" y="244601"/>
                  </a:lnTo>
                  <a:lnTo>
                    <a:pt x="1379080" y="244601"/>
                  </a:lnTo>
                  <a:lnTo>
                    <a:pt x="1375270" y="244729"/>
                  </a:lnTo>
                  <a:lnTo>
                    <a:pt x="1369301" y="244856"/>
                  </a:lnTo>
                  <a:lnTo>
                    <a:pt x="1369281" y="236093"/>
                  </a:lnTo>
                  <a:lnTo>
                    <a:pt x="1369237" y="227330"/>
                  </a:lnTo>
                  <a:lnTo>
                    <a:pt x="1369194" y="218567"/>
                  </a:lnTo>
                  <a:lnTo>
                    <a:pt x="1369174" y="209804"/>
                  </a:lnTo>
                  <a:lnTo>
                    <a:pt x="1383894" y="209591"/>
                  </a:lnTo>
                  <a:lnTo>
                    <a:pt x="1396066" y="209153"/>
                  </a:lnTo>
                  <a:lnTo>
                    <a:pt x="1434833" y="195707"/>
                  </a:lnTo>
                  <a:lnTo>
                    <a:pt x="1445120" y="170814"/>
                  </a:lnTo>
                  <a:lnTo>
                    <a:pt x="1444263" y="162220"/>
                  </a:lnTo>
                  <a:lnTo>
                    <a:pt x="1415751" y="133873"/>
                  </a:lnTo>
                  <a:lnTo>
                    <a:pt x="1396098" y="131190"/>
                  </a:lnTo>
                  <a:lnTo>
                    <a:pt x="1376433" y="133957"/>
                  </a:lnTo>
                  <a:lnTo>
                    <a:pt x="1359935" y="142271"/>
                  </a:lnTo>
                  <a:lnTo>
                    <a:pt x="1346627" y="156158"/>
                  </a:lnTo>
                  <a:lnTo>
                    <a:pt x="1336535" y="175640"/>
                  </a:lnTo>
                  <a:lnTo>
                    <a:pt x="1324533" y="173853"/>
                  </a:lnTo>
                  <a:lnTo>
                    <a:pt x="1312532" y="172100"/>
                  </a:lnTo>
                  <a:lnTo>
                    <a:pt x="1300530" y="170372"/>
                  </a:lnTo>
                  <a:lnTo>
                    <a:pt x="1288529" y="168656"/>
                  </a:lnTo>
                  <a:lnTo>
                    <a:pt x="1303630" y="136151"/>
                  </a:lnTo>
                  <a:lnTo>
                    <a:pt x="1326661" y="112934"/>
                  </a:lnTo>
                  <a:lnTo>
                    <a:pt x="1357645" y="99004"/>
                  </a:lnTo>
                  <a:lnTo>
                    <a:pt x="1396606" y="94361"/>
                  </a:lnTo>
                  <a:close/>
                </a:path>
                <a:path w="1508760" h="370205">
                  <a:moveTo>
                    <a:pt x="1116825" y="94361"/>
                  </a:moveTo>
                  <a:lnTo>
                    <a:pt x="1165992" y="98861"/>
                  </a:lnTo>
                  <a:lnTo>
                    <a:pt x="1207572" y="116542"/>
                  </a:lnTo>
                  <a:lnTo>
                    <a:pt x="1229728" y="152781"/>
                  </a:lnTo>
                  <a:lnTo>
                    <a:pt x="1232395" y="193929"/>
                  </a:lnTo>
                  <a:lnTo>
                    <a:pt x="1232522" y="223774"/>
                  </a:lnTo>
                  <a:lnTo>
                    <a:pt x="1232573" y="238684"/>
                  </a:lnTo>
                  <a:lnTo>
                    <a:pt x="1232935" y="281906"/>
                  </a:lnTo>
                  <a:lnTo>
                    <a:pt x="1234649" y="321288"/>
                  </a:lnTo>
                  <a:lnTo>
                    <a:pt x="1248905" y="364109"/>
                  </a:lnTo>
                  <a:lnTo>
                    <a:pt x="1235740" y="364109"/>
                  </a:lnTo>
                  <a:lnTo>
                    <a:pt x="1222552" y="364109"/>
                  </a:lnTo>
                  <a:lnTo>
                    <a:pt x="1209364" y="364109"/>
                  </a:lnTo>
                  <a:lnTo>
                    <a:pt x="1196200" y="364109"/>
                  </a:lnTo>
                  <a:lnTo>
                    <a:pt x="1192576" y="356850"/>
                  </a:lnTo>
                  <a:lnTo>
                    <a:pt x="1189691" y="348995"/>
                  </a:lnTo>
                  <a:lnTo>
                    <a:pt x="1187520" y="340570"/>
                  </a:lnTo>
                  <a:lnTo>
                    <a:pt x="1186040" y="331597"/>
                  </a:lnTo>
                  <a:lnTo>
                    <a:pt x="1172159" y="341330"/>
                  </a:lnTo>
                  <a:lnTo>
                    <a:pt x="1132065" y="361314"/>
                  </a:lnTo>
                  <a:lnTo>
                    <a:pt x="1091060" y="369530"/>
                  </a:lnTo>
                  <a:lnTo>
                    <a:pt x="1076439" y="370077"/>
                  </a:lnTo>
                  <a:lnTo>
                    <a:pt x="1053291" y="368744"/>
                  </a:lnTo>
                  <a:lnTo>
                    <a:pt x="1015520" y="358076"/>
                  </a:lnTo>
                  <a:lnTo>
                    <a:pt x="980982" y="324627"/>
                  </a:lnTo>
                  <a:lnTo>
                    <a:pt x="974331" y="294513"/>
                  </a:lnTo>
                  <a:lnTo>
                    <a:pt x="974930" y="285031"/>
                  </a:lnTo>
                  <a:lnTo>
                    <a:pt x="995603" y="244697"/>
                  </a:lnTo>
                  <a:lnTo>
                    <a:pt x="1036630" y="221585"/>
                  </a:lnTo>
                  <a:lnTo>
                    <a:pt x="1077274" y="213731"/>
                  </a:lnTo>
                  <a:lnTo>
                    <a:pt x="1091298" y="212089"/>
                  </a:lnTo>
                  <a:lnTo>
                    <a:pt x="1119869" y="208706"/>
                  </a:lnTo>
                  <a:lnTo>
                    <a:pt x="1144416" y="205025"/>
                  </a:lnTo>
                  <a:lnTo>
                    <a:pt x="1164914" y="201035"/>
                  </a:lnTo>
                  <a:lnTo>
                    <a:pt x="1181341" y="196723"/>
                  </a:lnTo>
                  <a:lnTo>
                    <a:pt x="1181468" y="190626"/>
                  </a:lnTo>
                  <a:lnTo>
                    <a:pt x="1181595" y="186689"/>
                  </a:lnTo>
                  <a:lnTo>
                    <a:pt x="1181595" y="185038"/>
                  </a:lnTo>
                  <a:lnTo>
                    <a:pt x="1180690" y="172346"/>
                  </a:lnTo>
                  <a:lnTo>
                    <a:pt x="1156306" y="139890"/>
                  </a:lnTo>
                  <a:lnTo>
                    <a:pt x="1109586" y="131318"/>
                  </a:lnTo>
                  <a:lnTo>
                    <a:pt x="1092941" y="132028"/>
                  </a:lnTo>
                  <a:lnTo>
                    <a:pt x="1049098" y="149068"/>
                  </a:lnTo>
                  <a:lnTo>
                    <a:pt x="1031989" y="181483"/>
                  </a:lnTo>
                  <a:lnTo>
                    <a:pt x="1019680" y="180034"/>
                  </a:lnTo>
                  <a:lnTo>
                    <a:pt x="1007335" y="178562"/>
                  </a:lnTo>
                  <a:lnTo>
                    <a:pt x="994966" y="177089"/>
                  </a:lnTo>
                  <a:lnTo>
                    <a:pt x="982586" y="175640"/>
                  </a:lnTo>
                  <a:lnTo>
                    <a:pt x="986467" y="162234"/>
                  </a:lnTo>
                  <a:lnTo>
                    <a:pt x="1013238" y="122134"/>
                  </a:lnTo>
                  <a:lnTo>
                    <a:pt x="1049261" y="103632"/>
                  </a:lnTo>
                  <a:lnTo>
                    <a:pt x="1098178" y="94952"/>
                  </a:lnTo>
                  <a:lnTo>
                    <a:pt x="1116825" y="94361"/>
                  </a:lnTo>
                  <a:close/>
                </a:path>
                <a:path w="1508760" h="370205">
                  <a:moveTo>
                    <a:pt x="533527" y="94361"/>
                  </a:moveTo>
                  <a:lnTo>
                    <a:pt x="582736" y="98861"/>
                  </a:lnTo>
                  <a:lnTo>
                    <a:pt x="624282" y="116542"/>
                  </a:lnTo>
                  <a:lnTo>
                    <a:pt x="646506" y="152781"/>
                  </a:lnTo>
                  <a:lnTo>
                    <a:pt x="649160" y="193929"/>
                  </a:lnTo>
                  <a:lnTo>
                    <a:pt x="649208" y="208863"/>
                  </a:lnTo>
                  <a:lnTo>
                    <a:pt x="649255" y="223774"/>
                  </a:lnTo>
                  <a:lnTo>
                    <a:pt x="649303" y="238684"/>
                  </a:lnTo>
                  <a:lnTo>
                    <a:pt x="649351" y="253619"/>
                  </a:lnTo>
                  <a:lnTo>
                    <a:pt x="649639" y="281906"/>
                  </a:lnTo>
                  <a:lnTo>
                    <a:pt x="651372" y="321288"/>
                  </a:lnTo>
                  <a:lnTo>
                    <a:pt x="665683" y="364109"/>
                  </a:lnTo>
                  <a:lnTo>
                    <a:pt x="652493" y="364109"/>
                  </a:lnTo>
                  <a:lnTo>
                    <a:pt x="639305" y="364109"/>
                  </a:lnTo>
                  <a:lnTo>
                    <a:pt x="626117" y="364109"/>
                  </a:lnTo>
                  <a:lnTo>
                    <a:pt x="612927" y="364109"/>
                  </a:lnTo>
                  <a:lnTo>
                    <a:pt x="609326" y="356850"/>
                  </a:lnTo>
                  <a:lnTo>
                    <a:pt x="606428" y="348995"/>
                  </a:lnTo>
                  <a:lnTo>
                    <a:pt x="604229" y="340570"/>
                  </a:lnTo>
                  <a:lnTo>
                    <a:pt x="602729" y="331597"/>
                  </a:lnTo>
                  <a:lnTo>
                    <a:pt x="588858" y="341330"/>
                  </a:lnTo>
                  <a:lnTo>
                    <a:pt x="548805" y="361314"/>
                  </a:lnTo>
                  <a:lnTo>
                    <a:pt x="507771" y="369530"/>
                  </a:lnTo>
                  <a:lnTo>
                    <a:pt x="493141" y="370077"/>
                  </a:lnTo>
                  <a:lnTo>
                    <a:pt x="470002" y="368744"/>
                  </a:lnTo>
                  <a:lnTo>
                    <a:pt x="432226" y="358076"/>
                  </a:lnTo>
                  <a:lnTo>
                    <a:pt x="397730" y="324627"/>
                  </a:lnTo>
                  <a:lnTo>
                    <a:pt x="391045" y="294513"/>
                  </a:lnTo>
                  <a:lnTo>
                    <a:pt x="391640" y="285031"/>
                  </a:lnTo>
                  <a:lnTo>
                    <a:pt x="412357" y="244697"/>
                  </a:lnTo>
                  <a:lnTo>
                    <a:pt x="453367" y="221585"/>
                  </a:lnTo>
                  <a:lnTo>
                    <a:pt x="494019" y="213731"/>
                  </a:lnTo>
                  <a:lnTo>
                    <a:pt x="508076" y="212089"/>
                  </a:lnTo>
                  <a:lnTo>
                    <a:pt x="536634" y="208706"/>
                  </a:lnTo>
                  <a:lnTo>
                    <a:pt x="581649" y="201035"/>
                  </a:lnTo>
                  <a:lnTo>
                    <a:pt x="598347" y="186689"/>
                  </a:lnTo>
                  <a:lnTo>
                    <a:pt x="598347" y="185038"/>
                  </a:lnTo>
                  <a:lnTo>
                    <a:pt x="583920" y="146558"/>
                  </a:lnTo>
                  <a:lnTo>
                    <a:pt x="544258" y="132270"/>
                  </a:lnTo>
                  <a:lnTo>
                    <a:pt x="526351" y="131318"/>
                  </a:lnTo>
                  <a:lnTo>
                    <a:pt x="509699" y="132028"/>
                  </a:lnTo>
                  <a:lnTo>
                    <a:pt x="465860" y="149068"/>
                  </a:lnTo>
                  <a:lnTo>
                    <a:pt x="448779" y="181483"/>
                  </a:lnTo>
                  <a:lnTo>
                    <a:pt x="436427" y="180034"/>
                  </a:lnTo>
                  <a:lnTo>
                    <a:pt x="424078" y="178562"/>
                  </a:lnTo>
                  <a:lnTo>
                    <a:pt x="411728" y="177089"/>
                  </a:lnTo>
                  <a:lnTo>
                    <a:pt x="399376" y="175640"/>
                  </a:lnTo>
                  <a:lnTo>
                    <a:pt x="414257" y="139565"/>
                  </a:lnTo>
                  <a:lnTo>
                    <a:pt x="452223" y="108799"/>
                  </a:lnTo>
                  <a:lnTo>
                    <a:pt x="497408" y="96710"/>
                  </a:lnTo>
                  <a:lnTo>
                    <a:pt x="514886" y="94952"/>
                  </a:lnTo>
                  <a:lnTo>
                    <a:pt x="533527" y="94361"/>
                  </a:lnTo>
                  <a:close/>
                </a:path>
                <a:path w="1508760" h="370205">
                  <a:moveTo>
                    <a:pt x="0" y="0"/>
                  </a:moveTo>
                  <a:lnTo>
                    <a:pt x="13611" y="0"/>
                  </a:lnTo>
                  <a:lnTo>
                    <a:pt x="27222" y="0"/>
                  </a:lnTo>
                  <a:lnTo>
                    <a:pt x="40833" y="0"/>
                  </a:lnTo>
                  <a:lnTo>
                    <a:pt x="54444" y="0"/>
                  </a:lnTo>
                  <a:lnTo>
                    <a:pt x="54559" y="37357"/>
                  </a:lnTo>
                  <a:lnTo>
                    <a:pt x="54673" y="74739"/>
                  </a:lnTo>
                  <a:lnTo>
                    <a:pt x="54787" y="112121"/>
                  </a:lnTo>
                  <a:lnTo>
                    <a:pt x="54902" y="149479"/>
                  </a:lnTo>
                  <a:lnTo>
                    <a:pt x="108356" y="149479"/>
                  </a:lnTo>
                  <a:lnTo>
                    <a:pt x="161809" y="149479"/>
                  </a:lnTo>
                  <a:lnTo>
                    <a:pt x="215259" y="149479"/>
                  </a:lnTo>
                  <a:lnTo>
                    <a:pt x="268706" y="149479"/>
                  </a:lnTo>
                  <a:lnTo>
                    <a:pt x="268592" y="112121"/>
                  </a:lnTo>
                  <a:lnTo>
                    <a:pt x="268478" y="74739"/>
                  </a:lnTo>
                  <a:lnTo>
                    <a:pt x="268363" y="37357"/>
                  </a:lnTo>
                  <a:lnTo>
                    <a:pt x="268249" y="0"/>
                  </a:lnTo>
                  <a:lnTo>
                    <a:pt x="281860" y="0"/>
                  </a:lnTo>
                  <a:lnTo>
                    <a:pt x="295470" y="0"/>
                  </a:lnTo>
                  <a:lnTo>
                    <a:pt x="309077" y="0"/>
                  </a:lnTo>
                  <a:lnTo>
                    <a:pt x="322681" y="0"/>
                  </a:lnTo>
                  <a:lnTo>
                    <a:pt x="322844" y="52026"/>
                  </a:lnTo>
                  <a:lnTo>
                    <a:pt x="323005" y="104042"/>
                  </a:lnTo>
                  <a:lnTo>
                    <a:pt x="323166" y="156051"/>
                  </a:lnTo>
                  <a:lnTo>
                    <a:pt x="323327" y="208057"/>
                  </a:lnTo>
                  <a:lnTo>
                    <a:pt x="323487" y="260066"/>
                  </a:lnTo>
                  <a:lnTo>
                    <a:pt x="323649" y="312082"/>
                  </a:lnTo>
                  <a:lnTo>
                    <a:pt x="323811" y="364109"/>
                  </a:lnTo>
                  <a:lnTo>
                    <a:pt x="310200" y="364109"/>
                  </a:lnTo>
                  <a:lnTo>
                    <a:pt x="296591" y="364109"/>
                  </a:lnTo>
                  <a:lnTo>
                    <a:pt x="282983" y="364109"/>
                  </a:lnTo>
                  <a:lnTo>
                    <a:pt x="269379" y="364109"/>
                  </a:lnTo>
                  <a:lnTo>
                    <a:pt x="269246" y="321173"/>
                  </a:lnTo>
                  <a:lnTo>
                    <a:pt x="269113" y="278272"/>
                  </a:lnTo>
                  <a:lnTo>
                    <a:pt x="268979" y="235396"/>
                  </a:lnTo>
                  <a:lnTo>
                    <a:pt x="268846" y="192532"/>
                  </a:lnTo>
                  <a:lnTo>
                    <a:pt x="215392" y="192532"/>
                  </a:lnTo>
                  <a:lnTo>
                    <a:pt x="161937" y="192532"/>
                  </a:lnTo>
                  <a:lnTo>
                    <a:pt x="108483" y="192532"/>
                  </a:lnTo>
                  <a:lnTo>
                    <a:pt x="55029" y="192532"/>
                  </a:lnTo>
                  <a:lnTo>
                    <a:pt x="55162" y="235396"/>
                  </a:lnTo>
                  <a:lnTo>
                    <a:pt x="55295" y="278272"/>
                  </a:lnTo>
                  <a:lnTo>
                    <a:pt x="55429" y="321173"/>
                  </a:lnTo>
                  <a:lnTo>
                    <a:pt x="55562" y="364109"/>
                  </a:lnTo>
                  <a:lnTo>
                    <a:pt x="41953" y="364109"/>
                  </a:lnTo>
                  <a:lnTo>
                    <a:pt x="28346" y="364109"/>
                  </a:lnTo>
                  <a:lnTo>
                    <a:pt x="14739" y="364109"/>
                  </a:lnTo>
                  <a:lnTo>
                    <a:pt x="1130" y="364109"/>
                  </a:lnTo>
                  <a:lnTo>
                    <a:pt x="967" y="312082"/>
                  </a:lnTo>
                  <a:lnTo>
                    <a:pt x="806" y="260066"/>
                  </a:lnTo>
                  <a:lnTo>
                    <a:pt x="645" y="208057"/>
                  </a:lnTo>
                  <a:lnTo>
                    <a:pt x="484" y="156051"/>
                  </a:lnTo>
                  <a:lnTo>
                    <a:pt x="324" y="104042"/>
                  </a:lnTo>
                  <a:lnTo>
                    <a:pt x="162" y="52026"/>
                  </a:lnTo>
                  <a:lnTo>
                    <a:pt x="0" y="0"/>
                  </a:lnTo>
                  <a:close/>
                </a:path>
              </a:pathLst>
            </a:custGeom>
            <a:ln w="9144">
              <a:solidFill>
                <a:srgbClr val="000000"/>
              </a:solidFill>
            </a:ln>
          </p:spPr>
          <p:txBody>
            <a:bodyPr wrap="square" lIns="0" tIns="0" rIns="0" bIns="0" rtlCol="0"/>
            <a:lstStyle/>
            <a:p>
              <a:endParaRPr sz="1200"/>
            </a:p>
          </p:txBody>
        </p:sp>
      </p:grpSp>
      <p:grpSp>
        <p:nvGrpSpPr>
          <p:cNvPr id="44" name="object 44"/>
          <p:cNvGrpSpPr/>
          <p:nvPr/>
        </p:nvGrpSpPr>
        <p:grpSpPr>
          <a:xfrm>
            <a:off x="659064" y="2125989"/>
            <a:ext cx="1691005" cy="405765"/>
            <a:chOff x="367677" y="2952369"/>
            <a:chExt cx="1691005" cy="405765"/>
          </a:xfrm>
        </p:grpSpPr>
        <p:pic>
          <p:nvPicPr>
            <p:cNvPr id="45" name="object 45"/>
            <p:cNvPicPr/>
            <p:nvPr/>
          </p:nvPicPr>
          <p:blipFill>
            <a:blip r:embed="rId10" cstate="print"/>
            <a:stretch>
              <a:fillRect/>
            </a:stretch>
          </p:blipFill>
          <p:spPr>
            <a:xfrm>
              <a:off x="391668" y="2976372"/>
              <a:ext cx="1666494" cy="381762"/>
            </a:xfrm>
            <a:prstGeom prst="rect">
              <a:avLst/>
            </a:prstGeom>
          </p:spPr>
        </p:pic>
        <p:pic>
          <p:nvPicPr>
            <p:cNvPr id="46" name="object 46"/>
            <p:cNvPicPr/>
            <p:nvPr/>
          </p:nvPicPr>
          <p:blipFill>
            <a:blip r:embed="rId11" cstate="print"/>
            <a:stretch>
              <a:fillRect/>
            </a:stretch>
          </p:blipFill>
          <p:spPr>
            <a:xfrm>
              <a:off x="372249" y="2956941"/>
              <a:ext cx="1657337" cy="371729"/>
            </a:xfrm>
            <a:prstGeom prst="rect">
              <a:avLst/>
            </a:prstGeom>
          </p:spPr>
        </p:pic>
        <p:sp>
          <p:nvSpPr>
            <p:cNvPr id="47" name="object 47"/>
            <p:cNvSpPr/>
            <p:nvPr/>
          </p:nvSpPr>
          <p:spPr>
            <a:xfrm>
              <a:off x="723912" y="3256407"/>
              <a:ext cx="191770" cy="36830"/>
            </a:xfrm>
            <a:custGeom>
              <a:avLst/>
              <a:gdLst/>
              <a:ahLst/>
              <a:cxnLst/>
              <a:rect l="l" t="t" r="r" b="b"/>
              <a:pathLst>
                <a:path w="191769" h="36829">
                  <a:moveTo>
                    <a:pt x="0" y="0"/>
                  </a:moveTo>
                  <a:lnTo>
                    <a:pt x="47768" y="0"/>
                  </a:lnTo>
                  <a:lnTo>
                    <a:pt x="95537" y="0"/>
                  </a:lnTo>
                  <a:lnTo>
                    <a:pt x="143308" y="0"/>
                  </a:lnTo>
                  <a:lnTo>
                    <a:pt x="191084" y="0"/>
                  </a:lnTo>
                  <a:lnTo>
                    <a:pt x="191112" y="9163"/>
                  </a:lnTo>
                  <a:lnTo>
                    <a:pt x="191141" y="18351"/>
                  </a:lnTo>
                  <a:lnTo>
                    <a:pt x="191169" y="27539"/>
                  </a:lnTo>
                  <a:lnTo>
                    <a:pt x="191198" y="36702"/>
                  </a:lnTo>
                  <a:lnTo>
                    <a:pt x="143423" y="36702"/>
                  </a:lnTo>
                  <a:lnTo>
                    <a:pt x="95651" y="36702"/>
                  </a:lnTo>
                  <a:lnTo>
                    <a:pt x="47882" y="36702"/>
                  </a:lnTo>
                  <a:lnTo>
                    <a:pt x="114" y="36702"/>
                  </a:lnTo>
                  <a:lnTo>
                    <a:pt x="85" y="27539"/>
                  </a:lnTo>
                  <a:lnTo>
                    <a:pt x="57" y="18351"/>
                  </a:lnTo>
                  <a:lnTo>
                    <a:pt x="28" y="9163"/>
                  </a:lnTo>
                  <a:lnTo>
                    <a:pt x="0" y="0"/>
                  </a:lnTo>
                  <a:close/>
                </a:path>
              </a:pathLst>
            </a:custGeom>
            <a:ln w="9144">
              <a:solidFill>
                <a:srgbClr val="000000"/>
              </a:solidFill>
            </a:ln>
          </p:spPr>
          <p:txBody>
            <a:bodyPr wrap="square" lIns="0" tIns="0" rIns="0" bIns="0" rtlCol="0"/>
            <a:lstStyle/>
            <a:p>
              <a:endParaRPr sz="1200"/>
            </a:p>
          </p:txBody>
        </p:sp>
        <p:pic>
          <p:nvPicPr>
            <p:cNvPr id="48" name="object 48"/>
            <p:cNvPicPr/>
            <p:nvPr/>
          </p:nvPicPr>
          <p:blipFill>
            <a:blip r:embed="rId12" cstate="print"/>
            <a:stretch>
              <a:fillRect/>
            </a:stretch>
          </p:blipFill>
          <p:spPr>
            <a:xfrm>
              <a:off x="1173594" y="3139821"/>
              <a:ext cx="176669" cy="156718"/>
            </a:xfrm>
            <a:prstGeom prst="rect">
              <a:avLst/>
            </a:prstGeom>
          </p:spPr>
        </p:pic>
        <p:sp>
          <p:nvSpPr>
            <p:cNvPr id="49" name="object 49"/>
            <p:cNvSpPr/>
            <p:nvPr/>
          </p:nvSpPr>
          <p:spPr>
            <a:xfrm>
              <a:off x="718185" y="3031363"/>
              <a:ext cx="202565" cy="198755"/>
            </a:xfrm>
            <a:custGeom>
              <a:avLst/>
              <a:gdLst/>
              <a:ahLst/>
              <a:cxnLst/>
              <a:rect l="l" t="t" r="r" b="b"/>
              <a:pathLst>
                <a:path w="202565" h="198755">
                  <a:moveTo>
                    <a:pt x="100533" y="33274"/>
                  </a:moveTo>
                  <a:lnTo>
                    <a:pt x="64249" y="49529"/>
                  </a:lnTo>
                  <a:lnTo>
                    <a:pt x="49098" y="97662"/>
                  </a:lnTo>
                  <a:lnTo>
                    <a:pt x="50088" y="113287"/>
                  </a:lnTo>
                  <a:lnTo>
                    <a:pt x="72227" y="155235"/>
                  </a:lnTo>
                  <a:lnTo>
                    <a:pt x="101218" y="164719"/>
                  </a:lnTo>
                  <a:lnTo>
                    <a:pt x="111167" y="163697"/>
                  </a:lnTo>
                  <a:lnTo>
                    <a:pt x="144413" y="139245"/>
                  </a:lnTo>
                  <a:lnTo>
                    <a:pt x="153212" y="99187"/>
                  </a:lnTo>
                  <a:lnTo>
                    <a:pt x="152134" y="82970"/>
                  </a:lnTo>
                  <a:lnTo>
                    <a:pt x="128209" y="42060"/>
                  </a:lnTo>
                  <a:lnTo>
                    <a:pt x="100533" y="33274"/>
                  </a:lnTo>
                  <a:close/>
                </a:path>
                <a:path w="202565" h="198755">
                  <a:moveTo>
                    <a:pt x="101549" y="0"/>
                  </a:moveTo>
                  <a:lnTo>
                    <a:pt x="142714" y="6746"/>
                  </a:lnTo>
                  <a:lnTo>
                    <a:pt x="186744" y="41447"/>
                  </a:lnTo>
                  <a:lnTo>
                    <a:pt x="200536" y="77591"/>
                  </a:lnTo>
                  <a:lnTo>
                    <a:pt x="202311" y="99187"/>
                  </a:lnTo>
                  <a:lnTo>
                    <a:pt x="200612" y="120951"/>
                  </a:lnTo>
                  <a:lnTo>
                    <a:pt x="186625" y="157337"/>
                  </a:lnTo>
                  <a:lnTo>
                    <a:pt x="141671" y="192023"/>
                  </a:lnTo>
                  <a:lnTo>
                    <a:pt x="99923" y="198754"/>
                  </a:lnTo>
                  <a:lnTo>
                    <a:pt x="80616" y="197232"/>
                  </a:lnTo>
                  <a:lnTo>
                    <a:pt x="30124" y="174498"/>
                  </a:lnTo>
                  <a:lnTo>
                    <a:pt x="7608" y="142795"/>
                  </a:lnTo>
                  <a:lnTo>
                    <a:pt x="0" y="96138"/>
                  </a:lnTo>
                  <a:lnTo>
                    <a:pt x="1675" y="75275"/>
                  </a:lnTo>
                  <a:lnTo>
                    <a:pt x="27698" y="26162"/>
                  </a:lnTo>
                  <a:lnTo>
                    <a:pt x="79680" y="1641"/>
                  </a:lnTo>
                  <a:lnTo>
                    <a:pt x="101549" y="0"/>
                  </a:lnTo>
                  <a:close/>
                </a:path>
              </a:pathLst>
            </a:custGeom>
            <a:ln w="9144">
              <a:solidFill>
                <a:srgbClr val="000000"/>
              </a:solidFill>
            </a:ln>
          </p:spPr>
          <p:txBody>
            <a:bodyPr wrap="square" lIns="0" tIns="0" rIns="0" bIns="0" rtlCol="0"/>
            <a:lstStyle/>
            <a:p>
              <a:endParaRPr sz="1200"/>
            </a:p>
          </p:txBody>
        </p:sp>
        <p:pic>
          <p:nvPicPr>
            <p:cNvPr id="50" name="object 50"/>
            <p:cNvPicPr/>
            <p:nvPr/>
          </p:nvPicPr>
          <p:blipFill>
            <a:blip r:embed="rId13" cstate="print"/>
            <a:stretch>
              <a:fillRect/>
            </a:stretch>
          </p:blipFill>
          <p:spPr>
            <a:xfrm>
              <a:off x="1189342" y="2989072"/>
              <a:ext cx="143268" cy="123444"/>
            </a:xfrm>
            <a:prstGeom prst="rect">
              <a:avLst/>
            </a:prstGeom>
          </p:spPr>
        </p:pic>
        <p:sp>
          <p:nvSpPr>
            <p:cNvPr id="51" name="object 51"/>
            <p:cNvSpPr/>
            <p:nvPr/>
          </p:nvSpPr>
          <p:spPr>
            <a:xfrm>
              <a:off x="372249" y="2956941"/>
              <a:ext cx="1657350" cy="372110"/>
            </a:xfrm>
            <a:custGeom>
              <a:avLst/>
              <a:gdLst/>
              <a:ahLst/>
              <a:cxnLst/>
              <a:rect l="l" t="t" r="r" b="b"/>
              <a:pathLst>
                <a:path w="1657350" h="372110">
                  <a:moveTo>
                    <a:pt x="0" y="1524"/>
                  </a:moveTo>
                  <a:lnTo>
                    <a:pt x="13677" y="1524"/>
                  </a:lnTo>
                  <a:lnTo>
                    <a:pt x="27355" y="1524"/>
                  </a:lnTo>
                  <a:lnTo>
                    <a:pt x="41033" y="1524"/>
                  </a:lnTo>
                  <a:lnTo>
                    <a:pt x="54711" y="1524"/>
                  </a:lnTo>
                  <a:lnTo>
                    <a:pt x="83575" y="41801"/>
                  </a:lnTo>
                  <a:lnTo>
                    <a:pt x="112441" y="82081"/>
                  </a:lnTo>
                  <a:lnTo>
                    <a:pt x="141307" y="122365"/>
                  </a:lnTo>
                  <a:lnTo>
                    <a:pt x="170173" y="162656"/>
                  </a:lnTo>
                  <a:lnTo>
                    <a:pt x="199039" y="202955"/>
                  </a:lnTo>
                  <a:lnTo>
                    <a:pt x="227904" y="243266"/>
                  </a:lnTo>
                  <a:lnTo>
                    <a:pt x="256768" y="283591"/>
                  </a:lnTo>
                  <a:lnTo>
                    <a:pt x="256622" y="236547"/>
                  </a:lnTo>
                  <a:lnTo>
                    <a:pt x="256476" y="189521"/>
                  </a:lnTo>
                  <a:lnTo>
                    <a:pt x="256330" y="142509"/>
                  </a:lnTo>
                  <a:lnTo>
                    <a:pt x="256184" y="95508"/>
                  </a:lnTo>
                  <a:lnTo>
                    <a:pt x="256038" y="48514"/>
                  </a:lnTo>
                  <a:lnTo>
                    <a:pt x="255892" y="1524"/>
                  </a:lnTo>
                  <a:lnTo>
                    <a:pt x="268872" y="1524"/>
                  </a:lnTo>
                  <a:lnTo>
                    <a:pt x="281851" y="1524"/>
                  </a:lnTo>
                  <a:lnTo>
                    <a:pt x="294829" y="1524"/>
                  </a:lnTo>
                  <a:lnTo>
                    <a:pt x="307809" y="1524"/>
                  </a:lnTo>
                  <a:lnTo>
                    <a:pt x="307968" y="53510"/>
                  </a:lnTo>
                  <a:lnTo>
                    <a:pt x="308128" y="105507"/>
                  </a:lnTo>
                  <a:lnTo>
                    <a:pt x="308288" y="157511"/>
                  </a:lnTo>
                  <a:lnTo>
                    <a:pt x="308448" y="209518"/>
                  </a:lnTo>
                  <a:lnTo>
                    <a:pt x="308609" y="261522"/>
                  </a:lnTo>
                  <a:lnTo>
                    <a:pt x="308768" y="313519"/>
                  </a:lnTo>
                  <a:lnTo>
                    <a:pt x="308927" y="365506"/>
                  </a:lnTo>
                  <a:lnTo>
                    <a:pt x="295323" y="365506"/>
                  </a:lnTo>
                  <a:lnTo>
                    <a:pt x="281716" y="365506"/>
                  </a:lnTo>
                  <a:lnTo>
                    <a:pt x="268106" y="365506"/>
                  </a:lnTo>
                  <a:lnTo>
                    <a:pt x="254495" y="365506"/>
                  </a:lnTo>
                  <a:lnTo>
                    <a:pt x="225473" y="325392"/>
                  </a:lnTo>
                  <a:lnTo>
                    <a:pt x="196449" y="285278"/>
                  </a:lnTo>
                  <a:lnTo>
                    <a:pt x="167425" y="245164"/>
                  </a:lnTo>
                  <a:lnTo>
                    <a:pt x="138399" y="205050"/>
                  </a:lnTo>
                  <a:lnTo>
                    <a:pt x="109373" y="164936"/>
                  </a:lnTo>
                  <a:lnTo>
                    <a:pt x="80347" y="124822"/>
                  </a:lnTo>
                  <a:lnTo>
                    <a:pt x="51320" y="84709"/>
                  </a:lnTo>
                  <a:lnTo>
                    <a:pt x="51466" y="131508"/>
                  </a:lnTo>
                  <a:lnTo>
                    <a:pt x="51612" y="178308"/>
                  </a:lnTo>
                  <a:lnTo>
                    <a:pt x="51758" y="225107"/>
                  </a:lnTo>
                  <a:lnTo>
                    <a:pt x="51904" y="271907"/>
                  </a:lnTo>
                  <a:lnTo>
                    <a:pt x="52050" y="318706"/>
                  </a:lnTo>
                  <a:lnTo>
                    <a:pt x="52196" y="365506"/>
                  </a:lnTo>
                  <a:lnTo>
                    <a:pt x="39425" y="365506"/>
                  </a:lnTo>
                  <a:lnTo>
                    <a:pt x="26657" y="365506"/>
                  </a:lnTo>
                  <a:lnTo>
                    <a:pt x="13888" y="365506"/>
                  </a:lnTo>
                  <a:lnTo>
                    <a:pt x="1117" y="365506"/>
                  </a:lnTo>
                  <a:lnTo>
                    <a:pt x="959" y="313519"/>
                  </a:lnTo>
                  <a:lnTo>
                    <a:pt x="799" y="261522"/>
                  </a:lnTo>
                  <a:lnTo>
                    <a:pt x="639" y="209518"/>
                  </a:lnTo>
                  <a:lnTo>
                    <a:pt x="478" y="157511"/>
                  </a:lnTo>
                  <a:lnTo>
                    <a:pt x="318" y="105507"/>
                  </a:lnTo>
                  <a:lnTo>
                    <a:pt x="158" y="53510"/>
                  </a:lnTo>
                  <a:lnTo>
                    <a:pt x="0" y="1524"/>
                  </a:lnTo>
                  <a:close/>
                </a:path>
                <a:path w="1657350" h="372110">
                  <a:moveTo>
                    <a:pt x="1527416" y="0"/>
                  </a:moveTo>
                  <a:lnTo>
                    <a:pt x="1580486" y="7254"/>
                  </a:lnTo>
                  <a:lnTo>
                    <a:pt x="1621269" y="29083"/>
                  </a:lnTo>
                  <a:lnTo>
                    <a:pt x="1647288" y="61563"/>
                  </a:lnTo>
                  <a:lnTo>
                    <a:pt x="1656067" y="101092"/>
                  </a:lnTo>
                  <a:lnTo>
                    <a:pt x="1655446" y="111924"/>
                  </a:lnTo>
                  <a:lnTo>
                    <a:pt x="1640172" y="154713"/>
                  </a:lnTo>
                  <a:lnTo>
                    <a:pt x="1612633" y="188468"/>
                  </a:lnTo>
                  <a:lnTo>
                    <a:pt x="1581597" y="216138"/>
                  </a:lnTo>
                  <a:lnTo>
                    <a:pt x="1535036" y="252475"/>
                  </a:lnTo>
                  <a:lnTo>
                    <a:pt x="1514390" y="268051"/>
                  </a:lnTo>
                  <a:lnTo>
                    <a:pt x="1497793" y="280876"/>
                  </a:lnTo>
                  <a:lnTo>
                    <a:pt x="1465043" y="310403"/>
                  </a:lnTo>
                  <a:lnTo>
                    <a:pt x="1455534" y="322580"/>
                  </a:lnTo>
                  <a:lnTo>
                    <a:pt x="1505941" y="322580"/>
                  </a:lnTo>
                  <a:lnTo>
                    <a:pt x="1556372" y="322580"/>
                  </a:lnTo>
                  <a:lnTo>
                    <a:pt x="1606803" y="322580"/>
                  </a:lnTo>
                  <a:lnTo>
                    <a:pt x="1657210" y="322580"/>
                  </a:lnTo>
                  <a:lnTo>
                    <a:pt x="1657283" y="333323"/>
                  </a:lnTo>
                  <a:lnTo>
                    <a:pt x="1657321" y="344043"/>
                  </a:lnTo>
                  <a:lnTo>
                    <a:pt x="1657335" y="354762"/>
                  </a:lnTo>
                  <a:lnTo>
                    <a:pt x="1657337" y="365506"/>
                  </a:lnTo>
                  <a:lnTo>
                    <a:pt x="1602993" y="365506"/>
                  </a:lnTo>
                  <a:lnTo>
                    <a:pt x="1548631" y="365506"/>
                  </a:lnTo>
                  <a:lnTo>
                    <a:pt x="1494263" y="365506"/>
                  </a:lnTo>
                  <a:lnTo>
                    <a:pt x="1439901" y="365506"/>
                  </a:lnTo>
                  <a:lnTo>
                    <a:pt x="1385557" y="365506"/>
                  </a:lnTo>
                  <a:lnTo>
                    <a:pt x="1385646" y="357503"/>
                  </a:lnTo>
                  <a:lnTo>
                    <a:pt x="1404702" y="310118"/>
                  </a:lnTo>
                  <a:lnTo>
                    <a:pt x="1437111" y="273641"/>
                  </a:lnTo>
                  <a:lnTo>
                    <a:pt x="1470067" y="246106"/>
                  </a:lnTo>
                  <a:lnTo>
                    <a:pt x="1521052" y="207839"/>
                  </a:lnTo>
                  <a:lnTo>
                    <a:pt x="1546355" y="187293"/>
                  </a:lnTo>
                  <a:lnTo>
                    <a:pt x="1580756" y="153797"/>
                  </a:lnTo>
                  <a:lnTo>
                    <a:pt x="1602669" y="112934"/>
                  </a:lnTo>
                  <a:lnTo>
                    <a:pt x="1604124" y="100075"/>
                  </a:lnTo>
                  <a:lnTo>
                    <a:pt x="1602715" y="87284"/>
                  </a:lnTo>
                  <a:lnTo>
                    <a:pt x="1570961" y="47244"/>
                  </a:lnTo>
                  <a:lnTo>
                    <a:pt x="1526527" y="36957"/>
                  </a:lnTo>
                  <a:lnTo>
                    <a:pt x="1509166" y="38171"/>
                  </a:lnTo>
                  <a:lnTo>
                    <a:pt x="1468107" y="56387"/>
                  </a:lnTo>
                  <a:lnTo>
                    <a:pt x="1447586" y="93767"/>
                  </a:lnTo>
                  <a:lnTo>
                    <a:pt x="1446136" y="109982"/>
                  </a:lnTo>
                  <a:lnTo>
                    <a:pt x="1433180" y="108819"/>
                  </a:lnTo>
                  <a:lnTo>
                    <a:pt x="1420212" y="107632"/>
                  </a:lnTo>
                  <a:lnTo>
                    <a:pt x="1407220" y="106445"/>
                  </a:lnTo>
                  <a:lnTo>
                    <a:pt x="1394193" y="105283"/>
                  </a:lnTo>
                  <a:lnTo>
                    <a:pt x="1398674" y="81091"/>
                  </a:lnTo>
                  <a:lnTo>
                    <a:pt x="1418589" y="41900"/>
                  </a:lnTo>
                  <a:lnTo>
                    <a:pt x="1452978" y="15162"/>
                  </a:lnTo>
                  <a:lnTo>
                    <a:pt x="1499650" y="1688"/>
                  </a:lnTo>
                  <a:lnTo>
                    <a:pt x="1527416" y="0"/>
                  </a:lnTo>
                  <a:close/>
                </a:path>
                <a:path w="1657350" h="372110">
                  <a:moveTo>
                    <a:pt x="1229982" y="0"/>
                  </a:moveTo>
                  <a:lnTo>
                    <a:pt x="1238098" y="0"/>
                  </a:lnTo>
                  <a:lnTo>
                    <a:pt x="1246238" y="0"/>
                  </a:lnTo>
                  <a:lnTo>
                    <a:pt x="1254378" y="0"/>
                  </a:lnTo>
                  <a:lnTo>
                    <a:pt x="1262494" y="0"/>
                  </a:lnTo>
                  <a:lnTo>
                    <a:pt x="1262657" y="52204"/>
                  </a:lnTo>
                  <a:lnTo>
                    <a:pt x="1262820" y="104419"/>
                  </a:lnTo>
                  <a:lnTo>
                    <a:pt x="1262984" y="156640"/>
                  </a:lnTo>
                  <a:lnTo>
                    <a:pt x="1263147" y="208865"/>
                  </a:lnTo>
                  <a:lnTo>
                    <a:pt x="1263310" y="261086"/>
                  </a:lnTo>
                  <a:lnTo>
                    <a:pt x="1263474" y="313301"/>
                  </a:lnTo>
                  <a:lnTo>
                    <a:pt x="1263637" y="365506"/>
                  </a:lnTo>
                  <a:lnTo>
                    <a:pt x="1251044" y="365506"/>
                  </a:lnTo>
                  <a:lnTo>
                    <a:pt x="1238427" y="365506"/>
                  </a:lnTo>
                  <a:lnTo>
                    <a:pt x="1225811" y="365506"/>
                  </a:lnTo>
                  <a:lnTo>
                    <a:pt x="1213218" y="365506"/>
                  </a:lnTo>
                  <a:lnTo>
                    <a:pt x="1213037" y="318061"/>
                  </a:lnTo>
                  <a:lnTo>
                    <a:pt x="1212874" y="270599"/>
                  </a:lnTo>
                  <a:lnTo>
                    <a:pt x="1212726" y="223123"/>
                  </a:lnTo>
                  <a:lnTo>
                    <a:pt x="1212588" y="175636"/>
                  </a:lnTo>
                  <a:lnTo>
                    <a:pt x="1212456" y="128142"/>
                  </a:lnTo>
                  <a:lnTo>
                    <a:pt x="1212329" y="80645"/>
                  </a:lnTo>
                  <a:lnTo>
                    <a:pt x="1202492" y="88360"/>
                  </a:lnTo>
                  <a:lnTo>
                    <a:pt x="1164577" y="111506"/>
                  </a:lnTo>
                  <a:lnTo>
                    <a:pt x="1123607" y="130258"/>
                  </a:lnTo>
                  <a:lnTo>
                    <a:pt x="1111491" y="134620"/>
                  </a:lnTo>
                  <a:lnTo>
                    <a:pt x="1111415" y="123781"/>
                  </a:lnTo>
                  <a:lnTo>
                    <a:pt x="1111364" y="112966"/>
                  </a:lnTo>
                  <a:lnTo>
                    <a:pt x="1111312" y="102151"/>
                  </a:lnTo>
                  <a:lnTo>
                    <a:pt x="1111237" y="91312"/>
                  </a:lnTo>
                  <a:lnTo>
                    <a:pt x="1131789" y="82073"/>
                  </a:lnTo>
                  <a:lnTo>
                    <a:pt x="1150972" y="71882"/>
                  </a:lnTo>
                  <a:lnTo>
                    <a:pt x="1185278" y="48641"/>
                  </a:lnTo>
                  <a:lnTo>
                    <a:pt x="1222265" y="11886"/>
                  </a:lnTo>
                  <a:lnTo>
                    <a:pt x="1229982" y="0"/>
                  </a:lnTo>
                  <a:close/>
                </a:path>
                <a:path w="1657350" h="372110">
                  <a:moveTo>
                    <a:pt x="887882" y="0"/>
                  </a:moveTo>
                  <a:lnTo>
                    <a:pt x="936521" y="6937"/>
                  </a:lnTo>
                  <a:lnTo>
                    <a:pt x="974712" y="27686"/>
                  </a:lnTo>
                  <a:lnTo>
                    <a:pt x="999366" y="58356"/>
                  </a:lnTo>
                  <a:lnTo>
                    <a:pt x="1007732" y="95123"/>
                  </a:lnTo>
                  <a:lnTo>
                    <a:pt x="1006803" y="107366"/>
                  </a:lnTo>
                  <a:lnTo>
                    <a:pt x="984392" y="148002"/>
                  </a:lnTo>
                  <a:lnTo>
                    <a:pt x="947280" y="168148"/>
                  </a:lnTo>
                  <a:lnTo>
                    <a:pt x="965113" y="174430"/>
                  </a:lnTo>
                  <a:lnTo>
                    <a:pt x="1005065" y="203326"/>
                  </a:lnTo>
                  <a:lnTo>
                    <a:pt x="1023764" y="245207"/>
                  </a:lnTo>
                  <a:lnTo>
                    <a:pt x="1025004" y="261493"/>
                  </a:lnTo>
                  <a:lnTo>
                    <a:pt x="1022765" y="283900"/>
                  </a:lnTo>
                  <a:lnTo>
                    <a:pt x="1004287" y="323143"/>
                  </a:lnTo>
                  <a:lnTo>
                    <a:pt x="967921" y="353887"/>
                  </a:lnTo>
                  <a:lnTo>
                    <a:pt x="918860" y="369750"/>
                  </a:lnTo>
                  <a:lnTo>
                    <a:pt x="889876" y="371729"/>
                  </a:lnTo>
                  <a:lnTo>
                    <a:pt x="860899" y="369730"/>
                  </a:lnTo>
                  <a:lnTo>
                    <a:pt x="811741" y="353780"/>
                  </a:lnTo>
                  <a:lnTo>
                    <a:pt x="775187" y="322873"/>
                  </a:lnTo>
                  <a:lnTo>
                    <a:pt x="756404" y="283059"/>
                  </a:lnTo>
                  <a:lnTo>
                    <a:pt x="753999" y="260223"/>
                  </a:lnTo>
                  <a:lnTo>
                    <a:pt x="755223" y="243220"/>
                  </a:lnTo>
                  <a:lnTo>
                    <a:pt x="774166" y="200787"/>
                  </a:lnTo>
                  <a:lnTo>
                    <a:pt x="814300" y="173408"/>
                  </a:lnTo>
                  <a:lnTo>
                    <a:pt x="832002" y="168148"/>
                  </a:lnTo>
                  <a:lnTo>
                    <a:pt x="817291" y="162478"/>
                  </a:lnTo>
                  <a:lnTo>
                    <a:pt x="785342" y="139064"/>
                  </a:lnTo>
                  <a:lnTo>
                    <a:pt x="770051" y="93853"/>
                  </a:lnTo>
                  <a:lnTo>
                    <a:pt x="772006" y="74753"/>
                  </a:lnTo>
                  <a:lnTo>
                    <a:pt x="802106" y="27050"/>
                  </a:lnTo>
                  <a:lnTo>
                    <a:pt x="839646" y="6762"/>
                  </a:lnTo>
                  <a:lnTo>
                    <a:pt x="862426" y="1690"/>
                  </a:lnTo>
                  <a:lnTo>
                    <a:pt x="887882" y="0"/>
                  </a:lnTo>
                  <a:close/>
                </a:path>
              </a:pathLst>
            </a:custGeom>
            <a:ln w="9144">
              <a:solidFill>
                <a:srgbClr val="000000"/>
              </a:solidFill>
            </a:ln>
          </p:spPr>
          <p:txBody>
            <a:bodyPr wrap="square" lIns="0" tIns="0" rIns="0" bIns="0" rtlCol="0"/>
            <a:lstStyle/>
            <a:p>
              <a:endParaRPr sz="1200"/>
            </a:p>
          </p:txBody>
        </p:sp>
      </p:grpSp>
      <p:grpSp>
        <p:nvGrpSpPr>
          <p:cNvPr id="52" name="object 52"/>
          <p:cNvGrpSpPr/>
          <p:nvPr/>
        </p:nvGrpSpPr>
        <p:grpSpPr>
          <a:xfrm>
            <a:off x="1085508" y="2573573"/>
            <a:ext cx="768601" cy="473075"/>
            <a:chOff x="845235" y="3563365"/>
            <a:chExt cx="746760" cy="473075"/>
          </a:xfrm>
        </p:grpSpPr>
        <p:pic>
          <p:nvPicPr>
            <p:cNvPr id="53" name="object 53"/>
            <p:cNvPicPr/>
            <p:nvPr/>
          </p:nvPicPr>
          <p:blipFill>
            <a:blip r:embed="rId14" cstate="print"/>
            <a:stretch>
              <a:fillRect/>
            </a:stretch>
          </p:blipFill>
          <p:spPr>
            <a:xfrm>
              <a:off x="868680" y="3587483"/>
              <a:ext cx="723138" cy="448830"/>
            </a:xfrm>
            <a:prstGeom prst="rect">
              <a:avLst/>
            </a:prstGeom>
          </p:spPr>
        </p:pic>
        <p:pic>
          <p:nvPicPr>
            <p:cNvPr id="54" name="object 54"/>
            <p:cNvPicPr/>
            <p:nvPr/>
          </p:nvPicPr>
          <p:blipFill>
            <a:blip r:embed="rId15" cstate="print"/>
            <a:stretch>
              <a:fillRect/>
            </a:stretch>
          </p:blipFill>
          <p:spPr>
            <a:xfrm>
              <a:off x="849807" y="3567937"/>
              <a:ext cx="713181" cy="438785"/>
            </a:xfrm>
            <a:prstGeom prst="rect">
              <a:avLst/>
            </a:prstGeom>
          </p:spPr>
        </p:pic>
        <p:pic>
          <p:nvPicPr>
            <p:cNvPr id="55" name="object 55"/>
            <p:cNvPicPr/>
            <p:nvPr/>
          </p:nvPicPr>
          <p:blipFill>
            <a:blip r:embed="rId16" cstate="print"/>
            <a:stretch>
              <a:fillRect/>
            </a:stretch>
          </p:blipFill>
          <p:spPr>
            <a:xfrm>
              <a:off x="896200" y="3811396"/>
              <a:ext cx="151523" cy="88392"/>
            </a:xfrm>
            <a:prstGeom prst="rect">
              <a:avLst/>
            </a:prstGeom>
          </p:spPr>
        </p:pic>
        <p:pic>
          <p:nvPicPr>
            <p:cNvPr id="56" name="object 56"/>
            <p:cNvPicPr/>
            <p:nvPr/>
          </p:nvPicPr>
          <p:blipFill>
            <a:blip r:embed="rId17" cstate="print"/>
            <a:stretch>
              <a:fillRect/>
            </a:stretch>
          </p:blipFill>
          <p:spPr>
            <a:xfrm>
              <a:off x="1315338" y="3700652"/>
              <a:ext cx="169290" cy="199136"/>
            </a:xfrm>
            <a:prstGeom prst="rect">
              <a:avLst/>
            </a:prstGeom>
          </p:spPr>
        </p:pic>
        <p:pic>
          <p:nvPicPr>
            <p:cNvPr id="57" name="object 57"/>
            <p:cNvPicPr/>
            <p:nvPr/>
          </p:nvPicPr>
          <p:blipFill>
            <a:blip r:embed="rId18" cstate="print"/>
            <a:stretch>
              <a:fillRect/>
            </a:stretch>
          </p:blipFill>
          <p:spPr>
            <a:xfrm>
              <a:off x="895858" y="3700652"/>
              <a:ext cx="138645" cy="83185"/>
            </a:xfrm>
            <a:prstGeom prst="rect">
              <a:avLst/>
            </a:prstGeom>
          </p:spPr>
        </p:pic>
        <p:sp>
          <p:nvSpPr>
            <p:cNvPr id="58" name="object 58"/>
            <p:cNvSpPr/>
            <p:nvPr/>
          </p:nvSpPr>
          <p:spPr>
            <a:xfrm>
              <a:off x="849807" y="3567937"/>
              <a:ext cx="713740" cy="438784"/>
            </a:xfrm>
            <a:custGeom>
              <a:avLst/>
              <a:gdLst/>
              <a:ahLst/>
              <a:cxnLst/>
              <a:rect l="l" t="t" r="r" b="b"/>
              <a:pathLst>
                <a:path w="713740" h="438785">
                  <a:moveTo>
                    <a:pt x="472135" y="100330"/>
                  </a:moveTo>
                  <a:lnTo>
                    <a:pt x="524046" y="100330"/>
                  </a:lnTo>
                  <a:lnTo>
                    <a:pt x="575957" y="100330"/>
                  </a:lnTo>
                  <a:lnTo>
                    <a:pt x="627868" y="100330"/>
                  </a:lnTo>
                  <a:lnTo>
                    <a:pt x="679780" y="100330"/>
                  </a:lnTo>
                  <a:lnTo>
                    <a:pt x="679970" y="157079"/>
                  </a:lnTo>
                  <a:lnTo>
                    <a:pt x="680161" y="213804"/>
                  </a:lnTo>
                  <a:lnTo>
                    <a:pt x="680351" y="270529"/>
                  </a:lnTo>
                  <a:lnTo>
                    <a:pt x="680542" y="327279"/>
                  </a:lnTo>
                  <a:lnTo>
                    <a:pt x="688565" y="327279"/>
                  </a:lnTo>
                  <a:lnTo>
                    <a:pt x="696623" y="327279"/>
                  </a:lnTo>
                  <a:lnTo>
                    <a:pt x="704705" y="327279"/>
                  </a:lnTo>
                  <a:lnTo>
                    <a:pt x="712800" y="327279"/>
                  </a:lnTo>
                  <a:lnTo>
                    <a:pt x="712895" y="355167"/>
                  </a:lnTo>
                  <a:lnTo>
                    <a:pt x="712990" y="383031"/>
                  </a:lnTo>
                  <a:lnTo>
                    <a:pt x="713085" y="410896"/>
                  </a:lnTo>
                  <a:lnTo>
                    <a:pt x="713181" y="438785"/>
                  </a:lnTo>
                  <a:lnTo>
                    <a:pt x="702798" y="438785"/>
                  </a:lnTo>
                  <a:lnTo>
                    <a:pt x="692416" y="438785"/>
                  </a:lnTo>
                  <a:lnTo>
                    <a:pt x="682034" y="438785"/>
                  </a:lnTo>
                  <a:lnTo>
                    <a:pt x="671652" y="438785"/>
                  </a:lnTo>
                  <a:lnTo>
                    <a:pt x="671558" y="420116"/>
                  </a:lnTo>
                  <a:lnTo>
                    <a:pt x="671477" y="401447"/>
                  </a:lnTo>
                  <a:lnTo>
                    <a:pt x="671420" y="382778"/>
                  </a:lnTo>
                  <a:lnTo>
                    <a:pt x="671398" y="364109"/>
                  </a:lnTo>
                  <a:lnTo>
                    <a:pt x="624460" y="364109"/>
                  </a:lnTo>
                  <a:lnTo>
                    <a:pt x="577527" y="364109"/>
                  </a:lnTo>
                  <a:lnTo>
                    <a:pt x="530608" y="364109"/>
                  </a:lnTo>
                  <a:lnTo>
                    <a:pt x="483706" y="364109"/>
                  </a:lnTo>
                  <a:lnTo>
                    <a:pt x="436829" y="364109"/>
                  </a:lnTo>
                  <a:lnTo>
                    <a:pt x="436851" y="382778"/>
                  </a:lnTo>
                  <a:lnTo>
                    <a:pt x="436908" y="401447"/>
                  </a:lnTo>
                  <a:lnTo>
                    <a:pt x="436989" y="420116"/>
                  </a:lnTo>
                  <a:lnTo>
                    <a:pt x="437083" y="438785"/>
                  </a:lnTo>
                  <a:lnTo>
                    <a:pt x="426691" y="438785"/>
                  </a:lnTo>
                  <a:lnTo>
                    <a:pt x="416286" y="438785"/>
                  </a:lnTo>
                  <a:lnTo>
                    <a:pt x="405882" y="438785"/>
                  </a:lnTo>
                  <a:lnTo>
                    <a:pt x="395490" y="438785"/>
                  </a:lnTo>
                  <a:lnTo>
                    <a:pt x="395404" y="410896"/>
                  </a:lnTo>
                  <a:lnTo>
                    <a:pt x="395319" y="383031"/>
                  </a:lnTo>
                  <a:lnTo>
                    <a:pt x="395233" y="355167"/>
                  </a:lnTo>
                  <a:lnTo>
                    <a:pt x="395147" y="327279"/>
                  </a:lnTo>
                  <a:lnTo>
                    <a:pt x="401813" y="327279"/>
                  </a:lnTo>
                  <a:lnTo>
                    <a:pt x="408481" y="327279"/>
                  </a:lnTo>
                  <a:lnTo>
                    <a:pt x="415155" y="327279"/>
                  </a:lnTo>
                  <a:lnTo>
                    <a:pt x="421843" y="327279"/>
                  </a:lnTo>
                  <a:lnTo>
                    <a:pt x="440862" y="297714"/>
                  </a:lnTo>
                  <a:lnTo>
                    <a:pt x="455401" y="260231"/>
                  </a:lnTo>
                  <a:lnTo>
                    <a:pt x="465460" y="214835"/>
                  </a:lnTo>
                  <a:lnTo>
                    <a:pt x="471037" y="161532"/>
                  </a:lnTo>
                  <a:lnTo>
                    <a:pt x="472135" y="100330"/>
                  </a:lnTo>
                  <a:close/>
                </a:path>
                <a:path w="713740" h="438785">
                  <a:moveTo>
                    <a:pt x="305625" y="100330"/>
                  </a:moveTo>
                  <a:lnTo>
                    <a:pt x="318253" y="100330"/>
                  </a:lnTo>
                  <a:lnTo>
                    <a:pt x="330879" y="100330"/>
                  </a:lnTo>
                  <a:lnTo>
                    <a:pt x="343505" y="100330"/>
                  </a:lnTo>
                  <a:lnTo>
                    <a:pt x="356133" y="100330"/>
                  </a:lnTo>
                  <a:lnTo>
                    <a:pt x="356294" y="153061"/>
                  </a:lnTo>
                  <a:lnTo>
                    <a:pt x="356457" y="205798"/>
                  </a:lnTo>
                  <a:lnTo>
                    <a:pt x="356621" y="258548"/>
                  </a:lnTo>
                  <a:lnTo>
                    <a:pt x="356784" y="311316"/>
                  </a:lnTo>
                  <a:lnTo>
                    <a:pt x="356946" y="364109"/>
                  </a:lnTo>
                  <a:lnTo>
                    <a:pt x="344318" y="364109"/>
                  </a:lnTo>
                  <a:lnTo>
                    <a:pt x="331692" y="364109"/>
                  </a:lnTo>
                  <a:lnTo>
                    <a:pt x="319066" y="364109"/>
                  </a:lnTo>
                  <a:lnTo>
                    <a:pt x="306438" y="364109"/>
                  </a:lnTo>
                  <a:lnTo>
                    <a:pt x="306276" y="311316"/>
                  </a:lnTo>
                  <a:lnTo>
                    <a:pt x="306113" y="258548"/>
                  </a:lnTo>
                  <a:lnTo>
                    <a:pt x="305950" y="205798"/>
                  </a:lnTo>
                  <a:lnTo>
                    <a:pt x="305786" y="153061"/>
                  </a:lnTo>
                  <a:lnTo>
                    <a:pt x="305625" y="100330"/>
                  </a:lnTo>
                  <a:close/>
                </a:path>
                <a:path w="713740" h="438785">
                  <a:moveTo>
                    <a:pt x="0" y="100330"/>
                  </a:moveTo>
                  <a:lnTo>
                    <a:pt x="29115" y="100330"/>
                  </a:lnTo>
                  <a:lnTo>
                    <a:pt x="58227" y="100330"/>
                  </a:lnTo>
                  <a:lnTo>
                    <a:pt x="87337" y="100330"/>
                  </a:lnTo>
                  <a:lnTo>
                    <a:pt x="116446" y="100330"/>
                  </a:lnTo>
                  <a:lnTo>
                    <a:pt x="136539" y="100732"/>
                  </a:lnTo>
                  <a:lnTo>
                    <a:pt x="180301" y="106680"/>
                  </a:lnTo>
                  <a:lnTo>
                    <a:pt x="216293" y="129920"/>
                  </a:lnTo>
                  <a:lnTo>
                    <a:pt x="231432" y="170306"/>
                  </a:lnTo>
                  <a:lnTo>
                    <a:pt x="230906" y="179449"/>
                  </a:lnTo>
                  <a:lnTo>
                    <a:pt x="211683" y="216154"/>
                  </a:lnTo>
                  <a:lnTo>
                    <a:pt x="196253" y="226694"/>
                  </a:lnTo>
                  <a:lnTo>
                    <a:pt x="206335" y="230505"/>
                  </a:lnTo>
                  <a:lnTo>
                    <a:pt x="237359" y="258818"/>
                  </a:lnTo>
                  <a:lnTo>
                    <a:pt x="245262" y="290322"/>
                  </a:lnTo>
                  <a:lnTo>
                    <a:pt x="242371" y="307871"/>
                  </a:lnTo>
                  <a:lnTo>
                    <a:pt x="215137" y="345948"/>
                  </a:lnTo>
                  <a:lnTo>
                    <a:pt x="159891" y="362967"/>
                  </a:lnTo>
                  <a:lnTo>
                    <a:pt x="135216" y="364109"/>
                  </a:lnTo>
                  <a:lnTo>
                    <a:pt x="101620" y="364109"/>
                  </a:lnTo>
                  <a:lnTo>
                    <a:pt x="68019" y="364109"/>
                  </a:lnTo>
                  <a:lnTo>
                    <a:pt x="34416" y="364109"/>
                  </a:lnTo>
                  <a:lnTo>
                    <a:pt x="812" y="364109"/>
                  </a:lnTo>
                  <a:lnTo>
                    <a:pt x="652" y="311316"/>
                  </a:lnTo>
                  <a:lnTo>
                    <a:pt x="491" y="258548"/>
                  </a:lnTo>
                  <a:lnTo>
                    <a:pt x="329" y="205798"/>
                  </a:lnTo>
                  <a:lnTo>
                    <a:pt x="166" y="153061"/>
                  </a:lnTo>
                  <a:lnTo>
                    <a:pt x="0" y="100330"/>
                  </a:lnTo>
                  <a:close/>
                </a:path>
                <a:path w="713740" h="438785">
                  <a:moveTo>
                    <a:pt x="305320" y="0"/>
                  </a:moveTo>
                  <a:lnTo>
                    <a:pt x="317943" y="0"/>
                  </a:lnTo>
                  <a:lnTo>
                    <a:pt x="330568" y="0"/>
                  </a:lnTo>
                  <a:lnTo>
                    <a:pt x="343193" y="0"/>
                  </a:lnTo>
                  <a:lnTo>
                    <a:pt x="355815" y="0"/>
                  </a:lnTo>
                  <a:lnTo>
                    <a:pt x="355861" y="12858"/>
                  </a:lnTo>
                  <a:lnTo>
                    <a:pt x="355903" y="25717"/>
                  </a:lnTo>
                  <a:lnTo>
                    <a:pt x="355942" y="38576"/>
                  </a:lnTo>
                  <a:lnTo>
                    <a:pt x="355981" y="51435"/>
                  </a:lnTo>
                  <a:lnTo>
                    <a:pt x="343352" y="51435"/>
                  </a:lnTo>
                  <a:lnTo>
                    <a:pt x="330727" y="51435"/>
                  </a:lnTo>
                  <a:lnTo>
                    <a:pt x="318101" y="51435"/>
                  </a:lnTo>
                  <a:lnTo>
                    <a:pt x="305473" y="51435"/>
                  </a:lnTo>
                  <a:lnTo>
                    <a:pt x="305434" y="38576"/>
                  </a:lnTo>
                  <a:lnTo>
                    <a:pt x="305396" y="25717"/>
                  </a:lnTo>
                  <a:lnTo>
                    <a:pt x="305358" y="12858"/>
                  </a:lnTo>
                  <a:lnTo>
                    <a:pt x="305320" y="0"/>
                  </a:lnTo>
                  <a:close/>
                </a:path>
              </a:pathLst>
            </a:custGeom>
            <a:ln w="9144">
              <a:solidFill>
                <a:srgbClr val="000000"/>
              </a:solidFill>
            </a:ln>
          </p:spPr>
          <p:txBody>
            <a:bodyPr wrap="square" lIns="0" tIns="0" rIns="0" bIns="0" rtlCol="0"/>
            <a:lstStyle/>
            <a:p>
              <a:endParaRPr/>
            </a:p>
          </p:txBody>
        </p:sp>
      </p:grpSp>
      <p:grpSp>
        <p:nvGrpSpPr>
          <p:cNvPr id="59" name="object 59"/>
          <p:cNvGrpSpPr/>
          <p:nvPr/>
        </p:nvGrpSpPr>
        <p:grpSpPr>
          <a:xfrm>
            <a:off x="605987" y="3112458"/>
            <a:ext cx="1843010" cy="327280"/>
            <a:chOff x="1190" y="4141215"/>
            <a:chExt cx="2584450" cy="382905"/>
          </a:xfrm>
        </p:grpSpPr>
        <p:pic>
          <p:nvPicPr>
            <p:cNvPr id="60" name="object 60"/>
            <p:cNvPicPr/>
            <p:nvPr/>
          </p:nvPicPr>
          <p:blipFill>
            <a:blip r:embed="rId19" cstate="print"/>
            <a:stretch>
              <a:fillRect/>
            </a:stretch>
          </p:blipFill>
          <p:spPr>
            <a:xfrm>
              <a:off x="24383" y="4165091"/>
              <a:ext cx="2561082" cy="358901"/>
            </a:xfrm>
            <a:prstGeom prst="rect">
              <a:avLst/>
            </a:prstGeom>
          </p:spPr>
        </p:pic>
        <p:pic>
          <p:nvPicPr>
            <p:cNvPr id="61" name="object 61"/>
            <p:cNvPicPr/>
            <p:nvPr/>
          </p:nvPicPr>
          <p:blipFill>
            <a:blip r:embed="rId20" cstate="print"/>
            <a:stretch>
              <a:fillRect/>
            </a:stretch>
          </p:blipFill>
          <p:spPr>
            <a:xfrm>
              <a:off x="5762" y="4145787"/>
              <a:ext cx="2549731" cy="349504"/>
            </a:xfrm>
            <a:prstGeom prst="rect">
              <a:avLst/>
            </a:prstGeom>
          </p:spPr>
        </p:pic>
        <p:sp>
          <p:nvSpPr>
            <p:cNvPr id="62" name="object 62"/>
            <p:cNvSpPr/>
            <p:nvPr/>
          </p:nvSpPr>
          <p:spPr>
            <a:xfrm>
              <a:off x="476300" y="4381499"/>
              <a:ext cx="2079625" cy="38100"/>
            </a:xfrm>
            <a:custGeom>
              <a:avLst/>
              <a:gdLst/>
              <a:ahLst/>
              <a:cxnLst/>
              <a:rect l="l" t="t" r="r" b="b"/>
              <a:pathLst>
                <a:path w="2079625" h="38100">
                  <a:moveTo>
                    <a:pt x="2036013" y="0"/>
                  </a:moveTo>
                  <a:lnTo>
                    <a:pt x="2046776" y="0"/>
                  </a:lnTo>
                  <a:lnTo>
                    <a:pt x="2057539" y="0"/>
                  </a:lnTo>
                  <a:lnTo>
                    <a:pt x="2068302" y="0"/>
                  </a:lnTo>
                  <a:lnTo>
                    <a:pt x="2079066" y="0"/>
                  </a:lnTo>
                  <a:lnTo>
                    <a:pt x="2079139" y="9525"/>
                  </a:lnTo>
                  <a:lnTo>
                    <a:pt x="2079177" y="19050"/>
                  </a:lnTo>
                  <a:lnTo>
                    <a:pt x="2079191" y="28575"/>
                  </a:lnTo>
                  <a:lnTo>
                    <a:pt x="2079193" y="38100"/>
                  </a:lnTo>
                  <a:lnTo>
                    <a:pt x="2068429" y="38100"/>
                  </a:lnTo>
                  <a:lnTo>
                    <a:pt x="2057666" y="38100"/>
                  </a:lnTo>
                  <a:lnTo>
                    <a:pt x="2046903" y="38100"/>
                  </a:lnTo>
                  <a:lnTo>
                    <a:pt x="2036140" y="38100"/>
                  </a:lnTo>
                  <a:lnTo>
                    <a:pt x="2036138" y="28575"/>
                  </a:lnTo>
                  <a:lnTo>
                    <a:pt x="2036124" y="19050"/>
                  </a:lnTo>
                  <a:lnTo>
                    <a:pt x="2036086" y="9525"/>
                  </a:lnTo>
                  <a:lnTo>
                    <a:pt x="2036013" y="0"/>
                  </a:lnTo>
                  <a:close/>
                </a:path>
                <a:path w="2079625" h="38100">
                  <a:moveTo>
                    <a:pt x="598335" y="0"/>
                  </a:moveTo>
                  <a:lnTo>
                    <a:pt x="609100" y="0"/>
                  </a:lnTo>
                  <a:lnTo>
                    <a:pt x="619869" y="0"/>
                  </a:lnTo>
                  <a:lnTo>
                    <a:pt x="630640" y="0"/>
                  </a:lnTo>
                  <a:lnTo>
                    <a:pt x="641413" y="0"/>
                  </a:lnTo>
                  <a:lnTo>
                    <a:pt x="641442" y="9525"/>
                  </a:lnTo>
                  <a:lnTo>
                    <a:pt x="641472" y="19050"/>
                  </a:lnTo>
                  <a:lnTo>
                    <a:pt x="641504" y="28575"/>
                  </a:lnTo>
                  <a:lnTo>
                    <a:pt x="641540" y="38100"/>
                  </a:lnTo>
                  <a:lnTo>
                    <a:pt x="630767" y="38100"/>
                  </a:lnTo>
                  <a:lnTo>
                    <a:pt x="619994" y="38100"/>
                  </a:lnTo>
                  <a:lnTo>
                    <a:pt x="609222" y="38100"/>
                  </a:lnTo>
                  <a:lnTo>
                    <a:pt x="598449" y="38100"/>
                  </a:lnTo>
                  <a:lnTo>
                    <a:pt x="598420" y="28575"/>
                  </a:lnTo>
                  <a:lnTo>
                    <a:pt x="598392" y="19050"/>
                  </a:lnTo>
                  <a:lnTo>
                    <a:pt x="598363" y="9525"/>
                  </a:lnTo>
                  <a:lnTo>
                    <a:pt x="598335" y="0"/>
                  </a:lnTo>
                  <a:close/>
                </a:path>
                <a:path w="2079625" h="38100">
                  <a:moveTo>
                    <a:pt x="0" y="0"/>
                  </a:moveTo>
                  <a:lnTo>
                    <a:pt x="10772" y="0"/>
                  </a:lnTo>
                  <a:lnTo>
                    <a:pt x="21545" y="0"/>
                  </a:lnTo>
                  <a:lnTo>
                    <a:pt x="32318" y="0"/>
                  </a:lnTo>
                  <a:lnTo>
                    <a:pt x="43091" y="0"/>
                  </a:lnTo>
                  <a:lnTo>
                    <a:pt x="43119" y="9525"/>
                  </a:lnTo>
                  <a:lnTo>
                    <a:pt x="43148" y="19050"/>
                  </a:lnTo>
                  <a:lnTo>
                    <a:pt x="43176" y="28575"/>
                  </a:lnTo>
                  <a:lnTo>
                    <a:pt x="43205" y="38100"/>
                  </a:lnTo>
                  <a:lnTo>
                    <a:pt x="32432" y="38100"/>
                  </a:lnTo>
                  <a:lnTo>
                    <a:pt x="21659" y="38100"/>
                  </a:lnTo>
                  <a:lnTo>
                    <a:pt x="10887" y="38100"/>
                  </a:lnTo>
                  <a:lnTo>
                    <a:pt x="114" y="38100"/>
                  </a:lnTo>
                  <a:lnTo>
                    <a:pt x="85" y="28575"/>
                  </a:lnTo>
                  <a:lnTo>
                    <a:pt x="57" y="19050"/>
                  </a:lnTo>
                  <a:lnTo>
                    <a:pt x="28" y="9525"/>
                  </a:lnTo>
                  <a:lnTo>
                    <a:pt x="0" y="0"/>
                  </a:lnTo>
                  <a:close/>
                </a:path>
              </a:pathLst>
            </a:custGeom>
            <a:ln w="9144">
              <a:solidFill>
                <a:srgbClr val="000000"/>
              </a:solidFill>
            </a:ln>
          </p:spPr>
          <p:txBody>
            <a:bodyPr wrap="square" lIns="0" tIns="0" rIns="0" bIns="0" rtlCol="0"/>
            <a:lstStyle/>
            <a:p>
              <a:endParaRPr/>
            </a:p>
          </p:txBody>
        </p:sp>
        <p:pic>
          <p:nvPicPr>
            <p:cNvPr id="63" name="object 63"/>
            <p:cNvPicPr/>
            <p:nvPr/>
          </p:nvPicPr>
          <p:blipFill>
            <a:blip r:embed="rId21" cstate="print"/>
            <a:stretch>
              <a:fillRect/>
            </a:stretch>
          </p:blipFill>
          <p:spPr>
            <a:xfrm>
              <a:off x="2292223" y="4239259"/>
              <a:ext cx="130048" cy="161925"/>
            </a:xfrm>
            <a:prstGeom prst="rect">
              <a:avLst/>
            </a:prstGeom>
          </p:spPr>
        </p:pic>
        <p:sp>
          <p:nvSpPr>
            <p:cNvPr id="64" name="object 64"/>
            <p:cNvSpPr/>
            <p:nvPr/>
          </p:nvSpPr>
          <p:spPr>
            <a:xfrm>
              <a:off x="2262250" y="4217669"/>
              <a:ext cx="194310" cy="278130"/>
            </a:xfrm>
            <a:custGeom>
              <a:avLst/>
              <a:gdLst/>
              <a:ahLst/>
              <a:cxnLst/>
              <a:rect l="l" t="t" r="r" b="b"/>
              <a:pathLst>
                <a:path w="194310" h="278129">
                  <a:moveTo>
                    <a:pt x="99187" y="0"/>
                  </a:moveTo>
                  <a:lnTo>
                    <a:pt x="138245" y="7286"/>
                  </a:lnTo>
                  <a:lnTo>
                    <a:pt x="176466" y="38492"/>
                  </a:lnTo>
                  <a:lnTo>
                    <a:pt x="191214" y="74548"/>
                  </a:lnTo>
                  <a:lnTo>
                    <a:pt x="194056" y="101726"/>
                  </a:lnTo>
                  <a:lnTo>
                    <a:pt x="193367" y="116492"/>
                  </a:lnTo>
                  <a:lnTo>
                    <a:pt x="181991" y="156336"/>
                  </a:lnTo>
                  <a:lnTo>
                    <a:pt x="157309" y="186358"/>
                  </a:lnTo>
                  <a:lnTo>
                    <a:pt x="122285" y="203152"/>
                  </a:lnTo>
                  <a:lnTo>
                    <a:pt x="97028" y="206374"/>
                  </a:lnTo>
                  <a:lnTo>
                    <a:pt x="87836" y="205944"/>
                  </a:lnTo>
                  <a:lnTo>
                    <a:pt x="49403" y="191388"/>
                  </a:lnTo>
                  <a:lnTo>
                    <a:pt x="38354" y="181482"/>
                  </a:lnTo>
                  <a:lnTo>
                    <a:pt x="38447" y="205505"/>
                  </a:lnTo>
                  <a:lnTo>
                    <a:pt x="38528" y="229552"/>
                  </a:lnTo>
                  <a:lnTo>
                    <a:pt x="38586" y="253599"/>
                  </a:lnTo>
                  <a:lnTo>
                    <a:pt x="38607" y="277621"/>
                  </a:lnTo>
                  <a:lnTo>
                    <a:pt x="29176" y="277621"/>
                  </a:lnTo>
                  <a:lnTo>
                    <a:pt x="19732" y="277621"/>
                  </a:lnTo>
                  <a:lnTo>
                    <a:pt x="10265" y="277621"/>
                  </a:lnTo>
                  <a:lnTo>
                    <a:pt x="762" y="277621"/>
                  </a:lnTo>
                  <a:lnTo>
                    <a:pt x="609" y="222986"/>
                  </a:lnTo>
                  <a:lnTo>
                    <a:pt x="457" y="168351"/>
                  </a:lnTo>
                  <a:lnTo>
                    <a:pt x="304" y="113715"/>
                  </a:lnTo>
                  <a:lnTo>
                    <a:pt x="152" y="59080"/>
                  </a:lnTo>
                  <a:lnTo>
                    <a:pt x="0" y="4444"/>
                  </a:lnTo>
                  <a:lnTo>
                    <a:pt x="8592" y="4444"/>
                  </a:lnTo>
                  <a:lnTo>
                    <a:pt x="17208" y="4444"/>
                  </a:lnTo>
                  <a:lnTo>
                    <a:pt x="25824" y="4444"/>
                  </a:lnTo>
                  <a:lnTo>
                    <a:pt x="34417" y="4444"/>
                  </a:lnTo>
                  <a:lnTo>
                    <a:pt x="34436" y="10828"/>
                  </a:lnTo>
                  <a:lnTo>
                    <a:pt x="34480" y="17224"/>
                  </a:lnTo>
                  <a:lnTo>
                    <a:pt x="34524" y="23643"/>
                  </a:lnTo>
                  <a:lnTo>
                    <a:pt x="34543" y="30098"/>
                  </a:lnTo>
                  <a:lnTo>
                    <a:pt x="40830" y="23030"/>
                  </a:lnTo>
                  <a:lnTo>
                    <a:pt x="78962" y="1841"/>
                  </a:lnTo>
                  <a:lnTo>
                    <a:pt x="88657" y="456"/>
                  </a:lnTo>
                  <a:lnTo>
                    <a:pt x="99187" y="0"/>
                  </a:lnTo>
                  <a:close/>
                </a:path>
              </a:pathLst>
            </a:custGeom>
            <a:ln w="9143">
              <a:solidFill>
                <a:srgbClr val="000000"/>
              </a:solidFill>
            </a:ln>
          </p:spPr>
          <p:txBody>
            <a:bodyPr wrap="square" lIns="0" tIns="0" rIns="0" bIns="0" rtlCol="0"/>
            <a:lstStyle/>
            <a:p>
              <a:endParaRPr/>
            </a:p>
          </p:txBody>
        </p:sp>
        <p:pic>
          <p:nvPicPr>
            <p:cNvPr id="65" name="object 65"/>
            <p:cNvPicPr/>
            <p:nvPr/>
          </p:nvPicPr>
          <p:blipFill>
            <a:blip r:embed="rId22" cstate="print"/>
            <a:stretch>
              <a:fillRect/>
            </a:stretch>
          </p:blipFill>
          <p:spPr>
            <a:xfrm>
              <a:off x="1446784" y="4168901"/>
              <a:ext cx="132334" cy="232410"/>
            </a:xfrm>
            <a:prstGeom prst="rect">
              <a:avLst/>
            </a:prstGeom>
          </p:spPr>
        </p:pic>
        <p:pic>
          <p:nvPicPr>
            <p:cNvPr id="66" name="object 66"/>
            <p:cNvPicPr/>
            <p:nvPr/>
          </p:nvPicPr>
          <p:blipFill>
            <a:blip r:embed="rId23" cstate="print"/>
            <a:stretch>
              <a:fillRect/>
            </a:stretch>
          </p:blipFill>
          <p:spPr>
            <a:xfrm>
              <a:off x="848512" y="4168901"/>
              <a:ext cx="132308" cy="232410"/>
            </a:xfrm>
            <a:prstGeom prst="rect">
              <a:avLst/>
            </a:prstGeom>
          </p:spPr>
        </p:pic>
        <p:sp>
          <p:nvSpPr>
            <p:cNvPr id="67" name="object 67"/>
            <p:cNvSpPr/>
            <p:nvPr/>
          </p:nvSpPr>
          <p:spPr>
            <a:xfrm>
              <a:off x="5762" y="4145787"/>
              <a:ext cx="2084070" cy="278765"/>
            </a:xfrm>
            <a:custGeom>
              <a:avLst/>
              <a:gdLst/>
              <a:ahLst/>
              <a:cxnLst/>
              <a:rect l="l" t="t" r="r" b="b"/>
              <a:pathLst>
                <a:path w="2084070" h="278764">
                  <a:moveTo>
                    <a:pt x="212220" y="4699"/>
                  </a:moveTo>
                  <a:lnTo>
                    <a:pt x="262083" y="4699"/>
                  </a:lnTo>
                  <a:lnTo>
                    <a:pt x="311948" y="4699"/>
                  </a:lnTo>
                  <a:lnTo>
                    <a:pt x="361815" y="4699"/>
                  </a:lnTo>
                  <a:lnTo>
                    <a:pt x="411686" y="4699"/>
                  </a:lnTo>
                  <a:lnTo>
                    <a:pt x="411705" y="11177"/>
                  </a:lnTo>
                  <a:lnTo>
                    <a:pt x="411724" y="17668"/>
                  </a:lnTo>
                  <a:lnTo>
                    <a:pt x="411743" y="24183"/>
                  </a:lnTo>
                  <a:lnTo>
                    <a:pt x="411762" y="30734"/>
                  </a:lnTo>
                  <a:lnTo>
                    <a:pt x="397129" y="45708"/>
                  </a:lnTo>
                  <a:lnTo>
                    <a:pt x="382568" y="62992"/>
                  </a:lnTo>
                  <a:lnTo>
                    <a:pt x="353659" y="104393"/>
                  </a:lnTo>
                  <a:lnTo>
                    <a:pt x="328193" y="150971"/>
                  </a:lnTo>
                  <a:lnTo>
                    <a:pt x="309298" y="198881"/>
                  </a:lnTo>
                  <a:lnTo>
                    <a:pt x="297050" y="253853"/>
                  </a:lnTo>
                  <a:lnTo>
                    <a:pt x="295024" y="273812"/>
                  </a:lnTo>
                  <a:lnTo>
                    <a:pt x="285301" y="273812"/>
                  </a:lnTo>
                  <a:lnTo>
                    <a:pt x="275580" y="273812"/>
                  </a:lnTo>
                  <a:lnTo>
                    <a:pt x="265859" y="273812"/>
                  </a:lnTo>
                  <a:lnTo>
                    <a:pt x="256136" y="273812"/>
                  </a:lnTo>
                  <a:lnTo>
                    <a:pt x="257215" y="256881"/>
                  </a:lnTo>
                  <a:lnTo>
                    <a:pt x="264244" y="218019"/>
                  </a:lnTo>
                  <a:lnTo>
                    <a:pt x="277693" y="173515"/>
                  </a:lnTo>
                  <a:lnTo>
                    <a:pt x="297157" y="129561"/>
                  </a:lnTo>
                  <a:lnTo>
                    <a:pt x="322027" y="87872"/>
                  </a:lnTo>
                  <a:lnTo>
                    <a:pt x="349086" y="52161"/>
                  </a:lnTo>
                  <a:lnTo>
                    <a:pt x="363235" y="36830"/>
                  </a:lnTo>
                  <a:lnTo>
                    <a:pt x="325507" y="36830"/>
                  </a:lnTo>
                  <a:lnTo>
                    <a:pt x="287778" y="36830"/>
                  </a:lnTo>
                  <a:lnTo>
                    <a:pt x="250050" y="36830"/>
                  </a:lnTo>
                  <a:lnTo>
                    <a:pt x="212321" y="36830"/>
                  </a:lnTo>
                  <a:lnTo>
                    <a:pt x="212295" y="28809"/>
                  </a:lnTo>
                  <a:lnTo>
                    <a:pt x="212270" y="20764"/>
                  </a:lnTo>
                  <a:lnTo>
                    <a:pt x="212246" y="12719"/>
                  </a:lnTo>
                  <a:lnTo>
                    <a:pt x="212220" y="4699"/>
                  </a:lnTo>
                  <a:close/>
                </a:path>
                <a:path w="2084070" h="278764">
                  <a:moveTo>
                    <a:pt x="1986486" y="0"/>
                  </a:moveTo>
                  <a:lnTo>
                    <a:pt x="2026221" y="5445"/>
                  </a:lnTo>
                  <a:lnTo>
                    <a:pt x="2068071" y="33347"/>
                  </a:lnTo>
                  <a:lnTo>
                    <a:pt x="2082752" y="75692"/>
                  </a:lnTo>
                  <a:lnTo>
                    <a:pt x="2082349" y="83857"/>
                  </a:lnTo>
                  <a:lnTo>
                    <a:pt x="2065273" y="124158"/>
                  </a:lnTo>
                  <a:lnTo>
                    <a:pt x="2027015" y="161988"/>
                  </a:lnTo>
                  <a:lnTo>
                    <a:pt x="1992074" y="189230"/>
                  </a:lnTo>
                  <a:lnTo>
                    <a:pt x="1976641" y="200874"/>
                  </a:lnTo>
                  <a:lnTo>
                    <a:pt x="1964245" y="210470"/>
                  </a:lnTo>
                  <a:lnTo>
                    <a:pt x="1932638" y="241681"/>
                  </a:lnTo>
                  <a:lnTo>
                    <a:pt x="1970379" y="241681"/>
                  </a:lnTo>
                  <a:lnTo>
                    <a:pt x="2008155" y="241681"/>
                  </a:lnTo>
                  <a:lnTo>
                    <a:pt x="2045955" y="241681"/>
                  </a:lnTo>
                  <a:lnTo>
                    <a:pt x="2083768" y="241681"/>
                  </a:lnTo>
                  <a:lnTo>
                    <a:pt x="2083768" y="249701"/>
                  </a:lnTo>
                  <a:lnTo>
                    <a:pt x="2083768" y="257746"/>
                  </a:lnTo>
                  <a:lnTo>
                    <a:pt x="2083768" y="265791"/>
                  </a:lnTo>
                  <a:lnTo>
                    <a:pt x="2083768" y="273812"/>
                  </a:lnTo>
                  <a:lnTo>
                    <a:pt x="2032884" y="273812"/>
                  </a:lnTo>
                  <a:lnTo>
                    <a:pt x="1981977" y="273812"/>
                  </a:lnTo>
                  <a:lnTo>
                    <a:pt x="1931070" y="273812"/>
                  </a:lnTo>
                  <a:lnTo>
                    <a:pt x="1880187" y="273812"/>
                  </a:lnTo>
                  <a:lnTo>
                    <a:pt x="1879806" y="265811"/>
                  </a:lnTo>
                  <a:lnTo>
                    <a:pt x="1901346" y="223228"/>
                  </a:lnTo>
                  <a:lnTo>
                    <a:pt x="1930161" y="195040"/>
                  </a:lnTo>
                  <a:lnTo>
                    <a:pt x="1958673" y="172974"/>
                  </a:lnTo>
                  <a:lnTo>
                    <a:pt x="1981697" y="155713"/>
                  </a:lnTo>
                  <a:lnTo>
                    <a:pt x="2015555" y="126861"/>
                  </a:lnTo>
                  <a:lnTo>
                    <a:pt x="2039508" y="94551"/>
                  </a:lnTo>
                  <a:lnTo>
                    <a:pt x="2043890" y="74930"/>
                  </a:lnTo>
                  <a:lnTo>
                    <a:pt x="2042870" y="65405"/>
                  </a:lnTo>
                  <a:lnTo>
                    <a:pt x="2019067" y="35401"/>
                  </a:lnTo>
                  <a:lnTo>
                    <a:pt x="1985724" y="27686"/>
                  </a:lnTo>
                  <a:lnTo>
                    <a:pt x="1972772" y="28592"/>
                  </a:lnTo>
                  <a:lnTo>
                    <a:pt x="1934866" y="50222"/>
                  </a:lnTo>
                  <a:lnTo>
                    <a:pt x="1925526" y="82423"/>
                  </a:lnTo>
                  <a:lnTo>
                    <a:pt x="1915810" y="81545"/>
                  </a:lnTo>
                  <a:lnTo>
                    <a:pt x="1906095" y="80645"/>
                  </a:lnTo>
                  <a:lnTo>
                    <a:pt x="1896379" y="79744"/>
                  </a:lnTo>
                  <a:lnTo>
                    <a:pt x="1886664" y="78867"/>
                  </a:lnTo>
                  <a:lnTo>
                    <a:pt x="1904934" y="31432"/>
                  </a:lnTo>
                  <a:lnTo>
                    <a:pt x="1947020" y="5048"/>
                  </a:lnTo>
                  <a:lnTo>
                    <a:pt x="1965622" y="1262"/>
                  </a:lnTo>
                  <a:lnTo>
                    <a:pt x="1986486" y="0"/>
                  </a:lnTo>
                  <a:close/>
                </a:path>
                <a:path w="2084070" h="278764">
                  <a:moveTo>
                    <a:pt x="1763347" y="0"/>
                  </a:moveTo>
                  <a:lnTo>
                    <a:pt x="1771475" y="0"/>
                  </a:lnTo>
                  <a:lnTo>
                    <a:pt x="1779603" y="0"/>
                  </a:lnTo>
                  <a:lnTo>
                    <a:pt x="1787731" y="0"/>
                  </a:lnTo>
                  <a:lnTo>
                    <a:pt x="1787896" y="54774"/>
                  </a:lnTo>
                  <a:lnTo>
                    <a:pt x="1788080" y="109530"/>
                  </a:lnTo>
                  <a:lnTo>
                    <a:pt x="1788270" y="164281"/>
                  </a:lnTo>
                  <a:lnTo>
                    <a:pt x="1788454" y="219037"/>
                  </a:lnTo>
                  <a:lnTo>
                    <a:pt x="1788620" y="273812"/>
                  </a:lnTo>
                  <a:lnTo>
                    <a:pt x="1779117" y="273812"/>
                  </a:lnTo>
                  <a:lnTo>
                    <a:pt x="1769649" y="273812"/>
                  </a:lnTo>
                  <a:lnTo>
                    <a:pt x="1760205" y="273812"/>
                  </a:lnTo>
                  <a:lnTo>
                    <a:pt x="1750774" y="273812"/>
                  </a:lnTo>
                  <a:lnTo>
                    <a:pt x="1750585" y="220472"/>
                  </a:lnTo>
                  <a:lnTo>
                    <a:pt x="1750409" y="167132"/>
                  </a:lnTo>
                  <a:lnTo>
                    <a:pt x="1750256" y="113792"/>
                  </a:lnTo>
                  <a:lnTo>
                    <a:pt x="1750139" y="60451"/>
                  </a:lnTo>
                  <a:lnTo>
                    <a:pt x="1742757" y="66242"/>
                  </a:lnTo>
                  <a:lnTo>
                    <a:pt x="1703542" y="88943"/>
                  </a:lnTo>
                  <a:lnTo>
                    <a:pt x="1674574" y="100837"/>
                  </a:lnTo>
                  <a:lnTo>
                    <a:pt x="1674554" y="92741"/>
                  </a:lnTo>
                  <a:lnTo>
                    <a:pt x="1674510" y="84645"/>
                  </a:lnTo>
                  <a:lnTo>
                    <a:pt x="1674467" y="76549"/>
                  </a:lnTo>
                  <a:lnTo>
                    <a:pt x="1674447" y="68453"/>
                  </a:lnTo>
                  <a:lnTo>
                    <a:pt x="1689778" y="61523"/>
                  </a:lnTo>
                  <a:lnTo>
                    <a:pt x="1704133" y="53879"/>
                  </a:lnTo>
                  <a:lnTo>
                    <a:pt x="1740844" y="27164"/>
                  </a:lnTo>
                  <a:lnTo>
                    <a:pt x="1757608" y="8927"/>
                  </a:lnTo>
                  <a:lnTo>
                    <a:pt x="1763347" y="0"/>
                  </a:lnTo>
                  <a:close/>
                </a:path>
                <a:path w="2084070" h="278764">
                  <a:moveTo>
                    <a:pt x="1506807" y="0"/>
                  </a:moveTo>
                  <a:lnTo>
                    <a:pt x="1550368" y="8889"/>
                  </a:lnTo>
                  <a:lnTo>
                    <a:pt x="1581356" y="34289"/>
                  </a:lnTo>
                  <a:lnTo>
                    <a:pt x="1600533" y="74930"/>
                  </a:lnTo>
                  <a:lnTo>
                    <a:pt x="1607194" y="120078"/>
                  </a:lnTo>
                  <a:lnTo>
                    <a:pt x="1607645" y="139319"/>
                  </a:lnTo>
                  <a:lnTo>
                    <a:pt x="1607047" y="162157"/>
                  </a:lnTo>
                  <a:lnTo>
                    <a:pt x="1601662" y="200880"/>
                  </a:lnTo>
                  <a:lnTo>
                    <a:pt x="1583023" y="242966"/>
                  </a:lnTo>
                  <a:lnTo>
                    <a:pt x="1551791" y="269456"/>
                  </a:lnTo>
                  <a:lnTo>
                    <a:pt x="1507696" y="278511"/>
                  </a:lnTo>
                  <a:lnTo>
                    <a:pt x="1486598" y="276746"/>
                  </a:lnTo>
                  <a:lnTo>
                    <a:pt x="1437592" y="250189"/>
                  </a:lnTo>
                  <a:lnTo>
                    <a:pt x="1414589" y="205422"/>
                  </a:lnTo>
                  <a:lnTo>
                    <a:pt x="1406731" y="139319"/>
                  </a:lnTo>
                  <a:lnTo>
                    <a:pt x="1407403" y="116314"/>
                  </a:lnTo>
                  <a:lnTo>
                    <a:pt x="1412892" y="77400"/>
                  </a:lnTo>
                  <a:lnTo>
                    <a:pt x="1431654" y="35353"/>
                  </a:lnTo>
                  <a:lnTo>
                    <a:pt x="1462819" y="9001"/>
                  </a:lnTo>
                  <a:lnTo>
                    <a:pt x="1506807" y="0"/>
                  </a:lnTo>
                  <a:close/>
                </a:path>
                <a:path w="2084070" h="278764">
                  <a:moveTo>
                    <a:pt x="1269825" y="0"/>
                  </a:moveTo>
                  <a:lnTo>
                    <a:pt x="1309560" y="5445"/>
                  </a:lnTo>
                  <a:lnTo>
                    <a:pt x="1351392" y="33347"/>
                  </a:lnTo>
                  <a:lnTo>
                    <a:pt x="1366091" y="75692"/>
                  </a:lnTo>
                  <a:lnTo>
                    <a:pt x="1365634" y="83857"/>
                  </a:lnTo>
                  <a:lnTo>
                    <a:pt x="1348612" y="124158"/>
                  </a:lnTo>
                  <a:lnTo>
                    <a:pt x="1310306" y="161988"/>
                  </a:lnTo>
                  <a:lnTo>
                    <a:pt x="1275413" y="189230"/>
                  </a:lnTo>
                  <a:lnTo>
                    <a:pt x="1259956" y="200874"/>
                  </a:lnTo>
                  <a:lnTo>
                    <a:pt x="1247536" y="210470"/>
                  </a:lnTo>
                  <a:lnTo>
                    <a:pt x="1215901" y="241681"/>
                  </a:lnTo>
                  <a:lnTo>
                    <a:pt x="1253683" y="241681"/>
                  </a:lnTo>
                  <a:lnTo>
                    <a:pt x="1291469" y="241681"/>
                  </a:lnTo>
                  <a:lnTo>
                    <a:pt x="1329240" y="241681"/>
                  </a:lnTo>
                  <a:lnTo>
                    <a:pt x="1366980" y="241681"/>
                  </a:lnTo>
                  <a:lnTo>
                    <a:pt x="1367053" y="249701"/>
                  </a:lnTo>
                  <a:lnTo>
                    <a:pt x="1367091" y="257746"/>
                  </a:lnTo>
                  <a:lnTo>
                    <a:pt x="1367105" y="265791"/>
                  </a:lnTo>
                  <a:lnTo>
                    <a:pt x="1367107" y="273812"/>
                  </a:lnTo>
                  <a:lnTo>
                    <a:pt x="1316222" y="273812"/>
                  </a:lnTo>
                  <a:lnTo>
                    <a:pt x="1265307" y="273812"/>
                  </a:lnTo>
                  <a:lnTo>
                    <a:pt x="1214377" y="273812"/>
                  </a:lnTo>
                  <a:lnTo>
                    <a:pt x="1163450" y="273812"/>
                  </a:lnTo>
                  <a:lnTo>
                    <a:pt x="1163145" y="265811"/>
                  </a:lnTo>
                  <a:lnTo>
                    <a:pt x="1184633" y="223228"/>
                  </a:lnTo>
                  <a:lnTo>
                    <a:pt x="1213462" y="195040"/>
                  </a:lnTo>
                  <a:lnTo>
                    <a:pt x="1241961" y="172974"/>
                  </a:lnTo>
                  <a:lnTo>
                    <a:pt x="1264997" y="155713"/>
                  </a:lnTo>
                  <a:lnTo>
                    <a:pt x="1298839" y="126861"/>
                  </a:lnTo>
                  <a:lnTo>
                    <a:pt x="1322847" y="94551"/>
                  </a:lnTo>
                  <a:lnTo>
                    <a:pt x="1327229" y="74930"/>
                  </a:lnTo>
                  <a:lnTo>
                    <a:pt x="1326153" y="65405"/>
                  </a:lnTo>
                  <a:lnTo>
                    <a:pt x="1302353" y="35401"/>
                  </a:lnTo>
                  <a:lnTo>
                    <a:pt x="1269063" y="27686"/>
                  </a:lnTo>
                  <a:lnTo>
                    <a:pt x="1256075" y="28592"/>
                  </a:lnTo>
                  <a:lnTo>
                    <a:pt x="1218204" y="50222"/>
                  </a:lnTo>
                  <a:lnTo>
                    <a:pt x="1208890" y="82423"/>
                  </a:lnTo>
                  <a:lnTo>
                    <a:pt x="1199165" y="81545"/>
                  </a:lnTo>
                  <a:lnTo>
                    <a:pt x="1189440" y="80645"/>
                  </a:lnTo>
                  <a:lnTo>
                    <a:pt x="1179715" y="79744"/>
                  </a:lnTo>
                  <a:lnTo>
                    <a:pt x="1169990" y="78867"/>
                  </a:lnTo>
                  <a:lnTo>
                    <a:pt x="1188255" y="31432"/>
                  </a:lnTo>
                  <a:lnTo>
                    <a:pt x="1230353" y="5048"/>
                  </a:lnTo>
                  <a:lnTo>
                    <a:pt x="1248965" y="1262"/>
                  </a:lnTo>
                  <a:lnTo>
                    <a:pt x="1269825" y="0"/>
                  </a:lnTo>
                  <a:close/>
                </a:path>
                <a:path w="2084070" h="278764">
                  <a:moveTo>
                    <a:pt x="908472" y="0"/>
                  </a:moveTo>
                  <a:lnTo>
                    <a:pt x="952007" y="8889"/>
                  </a:lnTo>
                  <a:lnTo>
                    <a:pt x="982983" y="34289"/>
                  </a:lnTo>
                  <a:lnTo>
                    <a:pt x="1002236" y="74930"/>
                  </a:lnTo>
                  <a:lnTo>
                    <a:pt x="1008883" y="120078"/>
                  </a:lnTo>
                  <a:lnTo>
                    <a:pt x="1009373" y="139319"/>
                  </a:lnTo>
                  <a:lnTo>
                    <a:pt x="1008749" y="162157"/>
                  </a:lnTo>
                  <a:lnTo>
                    <a:pt x="1003301" y="200880"/>
                  </a:lnTo>
                  <a:lnTo>
                    <a:pt x="984657" y="242966"/>
                  </a:lnTo>
                  <a:lnTo>
                    <a:pt x="953507" y="269456"/>
                  </a:lnTo>
                  <a:lnTo>
                    <a:pt x="909335" y="278511"/>
                  </a:lnTo>
                  <a:lnTo>
                    <a:pt x="888247" y="276746"/>
                  </a:lnTo>
                  <a:lnTo>
                    <a:pt x="839257" y="250189"/>
                  </a:lnTo>
                  <a:lnTo>
                    <a:pt x="816265" y="205422"/>
                  </a:lnTo>
                  <a:lnTo>
                    <a:pt x="808446" y="139319"/>
                  </a:lnTo>
                  <a:lnTo>
                    <a:pt x="809077" y="116314"/>
                  </a:lnTo>
                  <a:lnTo>
                    <a:pt x="814578" y="77400"/>
                  </a:lnTo>
                  <a:lnTo>
                    <a:pt x="833343" y="35353"/>
                  </a:lnTo>
                  <a:lnTo>
                    <a:pt x="864504" y="9001"/>
                  </a:lnTo>
                  <a:lnTo>
                    <a:pt x="908472" y="0"/>
                  </a:lnTo>
                  <a:close/>
                </a:path>
                <a:path w="2084070" h="278764">
                  <a:moveTo>
                    <a:pt x="687238" y="0"/>
                  </a:moveTo>
                  <a:lnTo>
                    <a:pt x="695353" y="0"/>
                  </a:lnTo>
                  <a:lnTo>
                    <a:pt x="703481" y="0"/>
                  </a:lnTo>
                  <a:lnTo>
                    <a:pt x="711609" y="0"/>
                  </a:lnTo>
                  <a:lnTo>
                    <a:pt x="711783" y="54774"/>
                  </a:lnTo>
                  <a:lnTo>
                    <a:pt x="711954" y="109530"/>
                  </a:lnTo>
                  <a:lnTo>
                    <a:pt x="712124" y="164281"/>
                  </a:lnTo>
                  <a:lnTo>
                    <a:pt x="712292" y="219037"/>
                  </a:lnTo>
                  <a:lnTo>
                    <a:pt x="712460" y="273812"/>
                  </a:lnTo>
                  <a:lnTo>
                    <a:pt x="703002" y="273812"/>
                  </a:lnTo>
                  <a:lnTo>
                    <a:pt x="693543" y="273812"/>
                  </a:lnTo>
                  <a:lnTo>
                    <a:pt x="684085" y="273812"/>
                  </a:lnTo>
                  <a:lnTo>
                    <a:pt x="674627" y="273812"/>
                  </a:lnTo>
                  <a:lnTo>
                    <a:pt x="674463" y="220472"/>
                  </a:lnTo>
                  <a:lnTo>
                    <a:pt x="674296" y="167132"/>
                  </a:lnTo>
                  <a:lnTo>
                    <a:pt x="674130" y="113792"/>
                  </a:lnTo>
                  <a:lnTo>
                    <a:pt x="673966" y="60451"/>
                  </a:lnTo>
                  <a:lnTo>
                    <a:pt x="638203" y="83566"/>
                  </a:lnTo>
                  <a:lnTo>
                    <a:pt x="598427" y="100837"/>
                  </a:lnTo>
                  <a:lnTo>
                    <a:pt x="598400" y="92741"/>
                  </a:lnTo>
                  <a:lnTo>
                    <a:pt x="598376" y="84645"/>
                  </a:lnTo>
                  <a:lnTo>
                    <a:pt x="598352" y="76549"/>
                  </a:lnTo>
                  <a:lnTo>
                    <a:pt x="598325" y="68453"/>
                  </a:lnTo>
                  <a:lnTo>
                    <a:pt x="613674" y="61523"/>
                  </a:lnTo>
                  <a:lnTo>
                    <a:pt x="628022" y="53879"/>
                  </a:lnTo>
                  <a:lnTo>
                    <a:pt x="664692" y="27164"/>
                  </a:lnTo>
                  <a:lnTo>
                    <a:pt x="681456" y="8927"/>
                  </a:lnTo>
                  <a:lnTo>
                    <a:pt x="687238" y="0"/>
                  </a:lnTo>
                  <a:close/>
                </a:path>
                <a:path w="2084070" h="278764">
                  <a:moveTo>
                    <a:pt x="88905" y="0"/>
                  </a:moveTo>
                  <a:lnTo>
                    <a:pt x="97032" y="0"/>
                  </a:lnTo>
                  <a:lnTo>
                    <a:pt x="105159" y="0"/>
                  </a:lnTo>
                  <a:lnTo>
                    <a:pt x="113285" y="0"/>
                  </a:lnTo>
                  <a:lnTo>
                    <a:pt x="113454" y="54774"/>
                  </a:lnTo>
                  <a:lnTo>
                    <a:pt x="113624" y="109530"/>
                  </a:lnTo>
                  <a:lnTo>
                    <a:pt x="113793" y="164281"/>
                  </a:lnTo>
                  <a:lnTo>
                    <a:pt x="113962" y="219037"/>
                  </a:lnTo>
                  <a:lnTo>
                    <a:pt x="114131" y="273812"/>
                  </a:lnTo>
                  <a:lnTo>
                    <a:pt x="104674" y="273812"/>
                  </a:lnTo>
                  <a:lnTo>
                    <a:pt x="95216" y="273812"/>
                  </a:lnTo>
                  <a:lnTo>
                    <a:pt x="85757" y="273812"/>
                  </a:lnTo>
                  <a:lnTo>
                    <a:pt x="76299" y="273812"/>
                  </a:lnTo>
                  <a:lnTo>
                    <a:pt x="76134" y="220472"/>
                  </a:lnTo>
                  <a:lnTo>
                    <a:pt x="75970" y="167132"/>
                  </a:lnTo>
                  <a:lnTo>
                    <a:pt x="75805" y="113792"/>
                  </a:lnTo>
                  <a:lnTo>
                    <a:pt x="75640" y="60451"/>
                  </a:lnTo>
                  <a:lnTo>
                    <a:pt x="39875" y="83566"/>
                  </a:lnTo>
                  <a:lnTo>
                    <a:pt x="3133" y="99694"/>
                  </a:lnTo>
                  <a:lnTo>
                    <a:pt x="99" y="100837"/>
                  </a:lnTo>
                  <a:lnTo>
                    <a:pt x="74" y="92741"/>
                  </a:lnTo>
                  <a:lnTo>
                    <a:pt x="49" y="84645"/>
                  </a:lnTo>
                  <a:lnTo>
                    <a:pt x="24" y="76549"/>
                  </a:lnTo>
                  <a:lnTo>
                    <a:pt x="0" y="68453"/>
                  </a:lnTo>
                  <a:lnTo>
                    <a:pt x="5115" y="66167"/>
                  </a:lnTo>
                  <a:lnTo>
                    <a:pt x="10231" y="63881"/>
                  </a:lnTo>
                  <a:lnTo>
                    <a:pt x="46222" y="43305"/>
                  </a:lnTo>
                  <a:lnTo>
                    <a:pt x="75614" y="17986"/>
                  </a:lnTo>
                  <a:lnTo>
                    <a:pt x="83126" y="8927"/>
                  </a:lnTo>
                  <a:lnTo>
                    <a:pt x="88905" y="0"/>
                  </a:lnTo>
                  <a:close/>
                </a:path>
              </a:pathLst>
            </a:custGeom>
            <a:ln w="9144">
              <a:solidFill>
                <a:srgbClr val="000000"/>
              </a:solidFill>
            </a:ln>
          </p:spPr>
          <p:txBody>
            <a:bodyPr wrap="square" lIns="0" tIns="0" rIns="0" bIns="0" rtlCol="0"/>
            <a:lstStyle/>
            <a:p>
              <a:endParaRPr/>
            </a:p>
          </p:txBody>
        </p:sp>
      </p:grpSp>
      <p:sp>
        <p:nvSpPr>
          <p:cNvPr id="69" name="object 69"/>
          <p:cNvSpPr txBox="1"/>
          <p:nvPr/>
        </p:nvSpPr>
        <p:spPr>
          <a:xfrm>
            <a:off x="8791067" y="6266059"/>
            <a:ext cx="329565" cy="306070"/>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sz="1800" dirty="0">
                <a:latin typeface="Century Gothic"/>
                <a:cs typeface="Century Gothic"/>
              </a:rPr>
              <a:t>29</a:t>
            </a:fld>
            <a:endParaRPr sz="1800">
              <a:latin typeface="Century Gothic"/>
              <a:cs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65632" y="1229867"/>
            <a:ext cx="2904744" cy="2182367"/>
          </a:xfrm>
          <a:prstGeom prst="rect">
            <a:avLst/>
          </a:prstGeom>
        </p:spPr>
      </p:pic>
      <p:grpSp>
        <p:nvGrpSpPr>
          <p:cNvPr id="3" name="object 3"/>
          <p:cNvGrpSpPr/>
          <p:nvPr/>
        </p:nvGrpSpPr>
        <p:grpSpPr>
          <a:xfrm>
            <a:off x="2987039" y="1229867"/>
            <a:ext cx="5433060" cy="4016375"/>
            <a:chOff x="2987039" y="1229867"/>
            <a:chExt cx="5433060" cy="4016375"/>
          </a:xfrm>
        </p:grpSpPr>
        <p:pic>
          <p:nvPicPr>
            <p:cNvPr id="4" name="object 4"/>
            <p:cNvPicPr/>
            <p:nvPr/>
          </p:nvPicPr>
          <p:blipFill>
            <a:blip r:embed="rId3" cstate="print"/>
            <a:stretch>
              <a:fillRect/>
            </a:stretch>
          </p:blipFill>
          <p:spPr>
            <a:xfrm>
              <a:off x="4931663" y="1229867"/>
              <a:ext cx="3488436" cy="2182367"/>
            </a:xfrm>
            <a:prstGeom prst="rect">
              <a:avLst/>
            </a:prstGeom>
          </p:spPr>
        </p:pic>
        <p:pic>
          <p:nvPicPr>
            <p:cNvPr id="5" name="object 5"/>
            <p:cNvPicPr/>
            <p:nvPr/>
          </p:nvPicPr>
          <p:blipFill>
            <a:blip r:embed="rId4" cstate="print"/>
            <a:stretch>
              <a:fillRect/>
            </a:stretch>
          </p:blipFill>
          <p:spPr>
            <a:xfrm>
              <a:off x="2987039" y="3212591"/>
              <a:ext cx="2743200" cy="2019299"/>
            </a:xfrm>
            <a:prstGeom prst="rect">
              <a:avLst/>
            </a:prstGeom>
          </p:spPr>
        </p:pic>
        <p:sp>
          <p:nvSpPr>
            <p:cNvPr id="6" name="object 6"/>
            <p:cNvSpPr/>
            <p:nvPr/>
          </p:nvSpPr>
          <p:spPr>
            <a:xfrm>
              <a:off x="5462777" y="4728209"/>
              <a:ext cx="539750" cy="504825"/>
            </a:xfrm>
            <a:custGeom>
              <a:avLst/>
              <a:gdLst/>
              <a:ahLst/>
              <a:cxnLst/>
              <a:rect l="l" t="t" r="r" b="b"/>
              <a:pathLst>
                <a:path w="539750" h="504825">
                  <a:moveTo>
                    <a:pt x="269748" y="0"/>
                  </a:moveTo>
                  <a:lnTo>
                    <a:pt x="221262" y="4062"/>
                  </a:lnTo>
                  <a:lnTo>
                    <a:pt x="175626" y="15777"/>
                  </a:lnTo>
                  <a:lnTo>
                    <a:pt x="133604" y="34431"/>
                  </a:lnTo>
                  <a:lnTo>
                    <a:pt x="95955" y="59312"/>
                  </a:lnTo>
                  <a:lnTo>
                    <a:pt x="63443" y="89710"/>
                  </a:lnTo>
                  <a:lnTo>
                    <a:pt x="36830" y="124911"/>
                  </a:lnTo>
                  <a:lnTo>
                    <a:pt x="16876" y="164205"/>
                  </a:lnTo>
                  <a:lnTo>
                    <a:pt x="4346" y="206879"/>
                  </a:lnTo>
                  <a:lnTo>
                    <a:pt x="0" y="252221"/>
                  </a:lnTo>
                  <a:lnTo>
                    <a:pt x="4346" y="297564"/>
                  </a:lnTo>
                  <a:lnTo>
                    <a:pt x="16876" y="340238"/>
                  </a:lnTo>
                  <a:lnTo>
                    <a:pt x="36829" y="379532"/>
                  </a:lnTo>
                  <a:lnTo>
                    <a:pt x="63443" y="414733"/>
                  </a:lnTo>
                  <a:lnTo>
                    <a:pt x="95955" y="445131"/>
                  </a:lnTo>
                  <a:lnTo>
                    <a:pt x="133603" y="470012"/>
                  </a:lnTo>
                  <a:lnTo>
                    <a:pt x="175626" y="488666"/>
                  </a:lnTo>
                  <a:lnTo>
                    <a:pt x="221262" y="500381"/>
                  </a:lnTo>
                  <a:lnTo>
                    <a:pt x="269748" y="504443"/>
                  </a:lnTo>
                  <a:lnTo>
                    <a:pt x="318233" y="500381"/>
                  </a:lnTo>
                  <a:lnTo>
                    <a:pt x="363869" y="488666"/>
                  </a:lnTo>
                  <a:lnTo>
                    <a:pt x="405891" y="470012"/>
                  </a:lnTo>
                  <a:lnTo>
                    <a:pt x="443540" y="445131"/>
                  </a:lnTo>
                  <a:lnTo>
                    <a:pt x="476052" y="414733"/>
                  </a:lnTo>
                  <a:lnTo>
                    <a:pt x="502665" y="379532"/>
                  </a:lnTo>
                  <a:lnTo>
                    <a:pt x="522619" y="340238"/>
                  </a:lnTo>
                  <a:lnTo>
                    <a:pt x="535149" y="297564"/>
                  </a:lnTo>
                  <a:lnTo>
                    <a:pt x="539496" y="252221"/>
                  </a:lnTo>
                  <a:lnTo>
                    <a:pt x="535149" y="206879"/>
                  </a:lnTo>
                  <a:lnTo>
                    <a:pt x="522619" y="164205"/>
                  </a:lnTo>
                  <a:lnTo>
                    <a:pt x="502666" y="124911"/>
                  </a:lnTo>
                  <a:lnTo>
                    <a:pt x="476052" y="89710"/>
                  </a:lnTo>
                  <a:lnTo>
                    <a:pt x="443540" y="59312"/>
                  </a:lnTo>
                  <a:lnTo>
                    <a:pt x="405892" y="34431"/>
                  </a:lnTo>
                  <a:lnTo>
                    <a:pt x="363869" y="15777"/>
                  </a:lnTo>
                  <a:lnTo>
                    <a:pt x="318233" y="4062"/>
                  </a:lnTo>
                  <a:lnTo>
                    <a:pt x="269748" y="0"/>
                  </a:lnTo>
                  <a:close/>
                </a:path>
              </a:pathLst>
            </a:custGeom>
            <a:solidFill>
              <a:srgbClr val="BADFE2"/>
            </a:solidFill>
          </p:spPr>
          <p:txBody>
            <a:bodyPr wrap="square" lIns="0" tIns="0" rIns="0" bIns="0" rtlCol="0"/>
            <a:lstStyle/>
            <a:p>
              <a:endParaRPr/>
            </a:p>
          </p:txBody>
        </p:sp>
        <p:sp>
          <p:nvSpPr>
            <p:cNvPr id="7" name="object 7"/>
            <p:cNvSpPr/>
            <p:nvPr/>
          </p:nvSpPr>
          <p:spPr>
            <a:xfrm>
              <a:off x="5462777" y="4728209"/>
              <a:ext cx="539750" cy="504825"/>
            </a:xfrm>
            <a:custGeom>
              <a:avLst/>
              <a:gdLst/>
              <a:ahLst/>
              <a:cxnLst/>
              <a:rect l="l" t="t" r="r" b="b"/>
              <a:pathLst>
                <a:path w="539750" h="504825">
                  <a:moveTo>
                    <a:pt x="0" y="252221"/>
                  </a:moveTo>
                  <a:lnTo>
                    <a:pt x="4346" y="206879"/>
                  </a:lnTo>
                  <a:lnTo>
                    <a:pt x="16876" y="164205"/>
                  </a:lnTo>
                  <a:lnTo>
                    <a:pt x="36830" y="124911"/>
                  </a:lnTo>
                  <a:lnTo>
                    <a:pt x="63443" y="89710"/>
                  </a:lnTo>
                  <a:lnTo>
                    <a:pt x="95955" y="59312"/>
                  </a:lnTo>
                  <a:lnTo>
                    <a:pt x="133604" y="34431"/>
                  </a:lnTo>
                  <a:lnTo>
                    <a:pt x="175626" y="15777"/>
                  </a:lnTo>
                  <a:lnTo>
                    <a:pt x="221262" y="4062"/>
                  </a:lnTo>
                  <a:lnTo>
                    <a:pt x="269748" y="0"/>
                  </a:lnTo>
                  <a:lnTo>
                    <a:pt x="318233" y="4062"/>
                  </a:lnTo>
                  <a:lnTo>
                    <a:pt x="363869" y="15777"/>
                  </a:lnTo>
                  <a:lnTo>
                    <a:pt x="405892" y="34431"/>
                  </a:lnTo>
                  <a:lnTo>
                    <a:pt x="443540" y="59312"/>
                  </a:lnTo>
                  <a:lnTo>
                    <a:pt x="476052" y="89710"/>
                  </a:lnTo>
                  <a:lnTo>
                    <a:pt x="502666" y="124911"/>
                  </a:lnTo>
                  <a:lnTo>
                    <a:pt x="522619" y="164205"/>
                  </a:lnTo>
                  <a:lnTo>
                    <a:pt x="535149" y="206879"/>
                  </a:lnTo>
                  <a:lnTo>
                    <a:pt x="539496" y="252221"/>
                  </a:lnTo>
                  <a:lnTo>
                    <a:pt x="535149" y="297564"/>
                  </a:lnTo>
                  <a:lnTo>
                    <a:pt x="522619" y="340238"/>
                  </a:lnTo>
                  <a:lnTo>
                    <a:pt x="502665" y="379532"/>
                  </a:lnTo>
                  <a:lnTo>
                    <a:pt x="476052" y="414733"/>
                  </a:lnTo>
                  <a:lnTo>
                    <a:pt x="443540" y="445131"/>
                  </a:lnTo>
                  <a:lnTo>
                    <a:pt x="405891" y="470012"/>
                  </a:lnTo>
                  <a:lnTo>
                    <a:pt x="363869" y="488666"/>
                  </a:lnTo>
                  <a:lnTo>
                    <a:pt x="318233" y="500381"/>
                  </a:lnTo>
                  <a:lnTo>
                    <a:pt x="269748" y="504443"/>
                  </a:lnTo>
                  <a:lnTo>
                    <a:pt x="221262" y="500381"/>
                  </a:lnTo>
                  <a:lnTo>
                    <a:pt x="175626" y="488666"/>
                  </a:lnTo>
                  <a:lnTo>
                    <a:pt x="133603" y="470012"/>
                  </a:lnTo>
                  <a:lnTo>
                    <a:pt x="95955" y="445131"/>
                  </a:lnTo>
                  <a:lnTo>
                    <a:pt x="63443" y="414733"/>
                  </a:lnTo>
                  <a:lnTo>
                    <a:pt x="36829" y="379532"/>
                  </a:lnTo>
                  <a:lnTo>
                    <a:pt x="16876" y="340238"/>
                  </a:lnTo>
                  <a:lnTo>
                    <a:pt x="4346" y="297564"/>
                  </a:lnTo>
                  <a:lnTo>
                    <a:pt x="0" y="252221"/>
                  </a:lnTo>
                  <a:close/>
                </a:path>
              </a:pathLst>
            </a:custGeom>
            <a:ln w="25908">
              <a:solidFill>
                <a:srgbClr val="88A3A7"/>
              </a:solidFill>
            </a:ln>
          </p:spPr>
          <p:txBody>
            <a:bodyPr wrap="square" lIns="0" tIns="0" rIns="0" bIns="0" rtlCol="0"/>
            <a:lstStyle/>
            <a:p>
              <a:endParaRPr/>
            </a:p>
          </p:txBody>
        </p:sp>
      </p:grpSp>
      <p:sp>
        <p:nvSpPr>
          <p:cNvPr id="8" name="object 8"/>
          <p:cNvSpPr txBox="1">
            <a:spLocks noGrp="1"/>
          </p:cNvSpPr>
          <p:nvPr>
            <p:ph type="title"/>
          </p:nvPr>
        </p:nvSpPr>
        <p:spPr>
          <a:xfrm>
            <a:off x="466293" y="223392"/>
            <a:ext cx="7977682" cy="452120"/>
          </a:xfrm>
          <a:prstGeom prst="rect">
            <a:avLst/>
          </a:prstGeom>
        </p:spPr>
        <p:txBody>
          <a:bodyPr vert="horz" wrap="square" lIns="0" tIns="12065" rIns="0" bIns="0" rtlCol="0">
            <a:spAutoFit/>
          </a:bodyPr>
          <a:lstStyle/>
          <a:p>
            <a:pPr marL="12700" algn="just">
              <a:lnSpc>
                <a:spcPct val="100000"/>
              </a:lnSpc>
              <a:spcBef>
                <a:spcPts val="95"/>
              </a:spcBef>
            </a:pPr>
            <a:r>
              <a:rPr sz="2800" spc="-5" dirty="0"/>
              <a:t>3.</a:t>
            </a:r>
            <a:r>
              <a:rPr sz="2800" spc="-10" dirty="0"/>
              <a:t> Пакування</a:t>
            </a:r>
            <a:r>
              <a:rPr sz="2800" spc="25" dirty="0"/>
              <a:t> </a:t>
            </a:r>
            <a:r>
              <a:rPr sz="2800" spc="-5" dirty="0"/>
              <a:t>та</a:t>
            </a:r>
            <a:r>
              <a:rPr sz="2800" spc="10" dirty="0"/>
              <a:t> </a:t>
            </a:r>
            <a:r>
              <a:rPr sz="2800" spc="-5" dirty="0"/>
              <a:t>маркування</a:t>
            </a:r>
            <a:r>
              <a:rPr sz="2800" spc="25" dirty="0"/>
              <a:t> </a:t>
            </a:r>
            <a:r>
              <a:rPr sz="2800" spc="-5" dirty="0"/>
              <a:t>супозиторіїв</a:t>
            </a:r>
          </a:p>
        </p:txBody>
      </p:sp>
      <p:grpSp>
        <p:nvGrpSpPr>
          <p:cNvPr id="9" name="object 9"/>
          <p:cNvGrpSpPr/>
          <p:nvPr/>
        </p:nvGrpSpPr>
        <p:grpSpPr>
          <a:xfrm>
            <a:off x="853439" y="3200400"/>
            <a:ext cx="563880" cy="530860"/>
            <a:chOff x="853439" y="3200400"/>
            <a:chExt cx="563880" cy="530860"/>
          </a:xfrm>
        </p:grpSpPr>
        <p:sp>
          <p:nvSpPr>
            <p:cNvPr id="10" name="object 10"/>
            <p:cNvSpPr/>
            <p:nvPr/>
          </p:nvSpPr>
          <p:spPr>
            <a:xfrm>
              <a:off x="866393" y="3213353"/>
              <a:ext cx="538480" cy="504825"/>
            </a:xfrm>
            <a:custGeom>
              <a:avLst/>
              <a:gdLst/>
              <a:ahLst/>
              <a:cxnLst/>
              <a:rect l="l" t="t" r="r" b="b"/>
              <a:pathLst>
                <a:path w="538480" h="504825">
                  <a:moveTo>
                    <a:pt x="268986" y="0"/>
                  </a:moveTo>
                  <a:lnTo>
                    <a:pt x="220636" y="4062"/>
                  </a:lnTo>
                  <a:lnTo>
                    <a:pt x="175130" y="15777"/>
                  </a:lnTo>
                  <a:lnTo>
                    <a:pt x="133225" y="34431"/>
                  </a:lnTo>
                  <a:lnTo>
                    <a:pt x="95683" y="59312"/>
                  </a:lnTo>
                  <a:lnTo>
                    <a:pt x="63263" y="89710"/>
                  </a:lnTo>
                  <a:lnTo>
                    <a:pt x="36725" y="124911"/>
                  </a:lnTo>
                  <a:lnTo>
                    <a:pt x="16829" y="164205"/>
                  </a:lnTo>
                  <a:lnTo>
                    <a:pt x="4333" y="206879"/>
                  </a:lnTo>
                  <a:lnTo>
                    <a:pt x="0" y="252222"/>
                  </a:lnTo>
                  <a:lnTo>
                    <a:pt x="4333" y="297564"/>
                  </a:lnTo>
                  <a:lnTo>
                    <a:pt x="16829" y="340238"/>
                  </a:lnTo>
                  <a:lnTo>
                    <a:pt x="36725" y="379532"/>
                  </a:lnTo>
                  <a:lnTo>
                    <a:pt x="63263" y="414733"/>
                  </a:lnTo>
                  <a:lnTo>
                    <a:pt x="95683" y="445131"/>
                  </a:lnTo>
                  <a:lnTo>
                    <a:pt x="133225" y="470012"/>
                  </a:lnTo>
                  <a:lnTo>
                    <a:pt x="175130" y="488666"/>
                  </a:lnTo>
                  <a:lnTo>
                    <a:pt x="220636" y="500381"/>
                  </a:lnTo>
                  <a:lnTo>
                    <a:pt x="268986" y="504444"/>
                  </a:lnTo>
                  <a:lnTo>
                    <a:pt x="317345" y="500381"/>
                  </a:lnTo>
                  <a:lnTo>
                    <a:pt x="362857" y="488666"/>
                  </a:lnTo>
                  <a:lnTo>
                    <a:pt x="404763" y="470012"/>
                  </a:lnTo>
                  <a:lnTo>
                    <a:pt x="442303" y="445131"/>
                  </a:lnTo>
                  <a:lnTo>
                    <a:pt x="474720" y="414733"/>
                  </a:lnTo>
                  <a:lnTo>
                    <a:pt x="501254" y="379532"/>
                  </a:lnTo>
                  <a:lnTo>
                    <a:pt x="521147" y="340238"/>
                  </a:lnTo>
                  <a:lnTo>
                    <a:pt x="533639" y="297564"/>
                  </a:lnTo>
                  <a:lnTo>
                    <a:pt x="537972" y="252222"/>
                  </a:lnTo>
                  <a:lnTo>
                    <a:pt x="533639" y="206879"/>
                  </a:lnTo>
                  <a:lnTo>
                    <a:pt x="521147" y="164205"/>
                  </a:lnTo>
                  <a:lnTo>
                    <a:pt x="501254" y="124911"/>
                  </a:lnTo>
                  <a:lnTo>
                    <a:pt x="474720" y="89710"/>
                  </a:lnTo>
                  <a:lnTo>
                    <a:pt x="442303" y="59312"/>
                  </a:lnTo>
                  <a:lnTo>
                    <a:pt x="404763" y="34431"/>
                  </a:lnTo>
                  <a:lnTo>
                    <a:pt x="362857" y="15777"/>
                  </a:lnTo>
                  <a:lnTo>
                    <a:pt x="317345" y="4062"/>
                  </a:lnTo>
                  <a:lnTo>
                    <a:pt x="268986" y="0"/>
                  </a:lnTo>
                  <a:close/>
                </a:path>
              </a:pathLst>
            </a:custGeom>
            <a:solidFill>
              <a:srgbClr val="BADFE2"/>
            </a:solidFill>
          </p:spPr>
          <p:txBody>
            <a:bodyPr wrap="square" lIns="0" tIns="0" rIns="0" bIns="0" rtlCol="0"/>
            <a:lstStyle/>
            <a:p>
              <a:endParaRPr/>
            </a:p>
          </p:txBody>
        </p:sp>
        <p:sp>
          <p:nvSpPr>
            <p:cNvPr id="11" name="object 11"/>
            <p:cNvSpPr/>
            <p:nvPr/>
          </p:nvSpPr>
          <p:spPr>
            <a:xfrm>
              <a:off x="866393" y="3213353"/>
              <a:ext cx="538480" cy="504825"/>
            </a:xfrm>
            <a:custGeom>
              <a:avLst/>
              <a:gdLst/>
              <a:ahLst/>
              <a:cxnLst/>
              <a:rect l="l" t="t" r="r" b="b"/>
              <a:pathLst>
                <a:path w="538480" h="504825">
                  <a:moveTo>
                    <a:pt x="0" y="252222"/>
                  </a:moveTo>
                  <a:lnTo>
                    <a:pt x="4333" y="206879"/>
                  </a:lnTo>
                  <a:lnTo>
                    <a:pt x="16829" y="164205"/>
                  </a:lnTo>
                  <a:lnTo>
                    <a:pt x="36725" y="124911"/>
                  </a:lnTo>
                  <a:lnTo>
                    <a:pt x="63263" y="89710"/>
                  </a:lnTo>
                  <a:lnTo>
                    <a:pt x="95683" y="59312"/>
                  </a:lnTo>
                  <a:lnTo>
                    <a:pt x="133225" y="34431"/>
                  </a:lnTo>
                  <a:lnTo>
                    <a:pt x="175130" y="15777"/>
                  </a:lnTo>
                  <a:lnTo>
                    <a:pt x="220636" y="4062"/>
                  </a:lnTo>
                  <a:lnTo>
                    <a:pt x="268986" y="0"/>
                  </a:lnTo>
                  <a:lnTo>
                    <a:pt x="317345" y="4062"/>
                  </a:lnTo>
                  <a:lnTo>
                    <a:pt x="362857" y="15777"/>
                  </a:lnTo>
                  <a:lnTo>
                    <a:pt x="404763" y="34431"/>
                  </a:lnTo>
                  <a:lnTo>
                    <a:pt x="442303" y="59312"/>
                  </a:lnTo>
                  <a:lnTo>
                    <a:pt x="474720" y="89710"/>
                  </a:lnTo>
                  <a:lnTo>
                    <a:pt x="501254" y="124911"/>
                  </a:lnTo>
                  <a:lnTo>
                    <a:pt x="521147" y="164205"/>
                  </a:lnTo>
                  <a:lnTo>
                    <a:pt x="533639" y="206879"/>
                  </a:lnTo>
                  <a:lnTo>
                    <a:pt x="537972" y="252222"/>
                  </a:lnTo>
                  <a:lnTo>
                    <a:pt x="533639" y="297564"/>
                  </a:lnTo>
                  <a:lnTo>
                    <a:pt x="521147" y="340238"/>
                  </a:lnTo>
                  <a:lnTo>
                    <a:pt x="501254" y="379532"/>
                  </a:lnTo>
                  <a:lnTo>
                    <a:pt x="474720" y="414733"/>
                  </a:lnTo>
                  <a:lnTo>
                    <a:pt x="442303" y="445131"/>
                  </a:lnTo>
                  <a:lnTo>
                    <a:pt x="404763" y="470012"/>
                  </a:lnTo>
                  <a:lnTo>
                    <a:pt x="362857" y="488666"/>
                  </a:lnTo>
                  <a:lnTo>
                    <a:pt x="317345" y="500381"/>
                  </a:lnTo>
                  <a:lnTo>
                    <a:pt x="268986" y="504444"/>
                  </a:lnTo>
                  <a:lnTo>
                    <a:pt x="220636" y="500381"/>
                  </a:lnTo>
                  <a:lnTo>
                    <a:pt x="175130" y="488666"/>
                  </a:lnTo>
                  <a:lnTo>
                    <a:pt x="133225" y="470012"/>
                  </a:lnTo>
                  <a:lnTo>
                    <a:pt x="95683" y="445131"/>
                  </a:lnTo>
                  <a:lnTo>
                    <a:pt x="63263" y="414733"/>
                  </a:lnTo>
                  <a:lnTo>
                    <a:pt x="36725" y="379532"/>
                  </a:lnTo>
                  <a:lnTo>
                    <a:pt x="16829" y="340238"/>
                  </a:lnTo>
                  <a:lnTo>
                    <a:pt x="4333" y="297564"/>
                  </a:lnTo>
                  <a:lnTo>
                    <a:pt x="0" y="252222"/>
                  </a:lnTo>
                  <a:close/>
                </a:path>
              </a:pathLst>
            </a:custGeom>
            <a:ln w="25908">
              <a:solidFill>
                <a:srgbClr val="88A3A7"/>
              </a:solidFill>
            </a:ln>
          </p:spPr>
          <p:txBody>
            <a:bodyPr wrap="square" lIns="0" tIns="0" rIns="0" bIns="0" rtlCol="0"/>
            <a:lstStyle/>
            <a:p>
              <a:endParaRPr/>
            </a:p>
          </p:txBody>
        </p:sp>
      </p:grpSp>
      <p:sp>
        <p:nvSpPr>
          <p:cNvPr id="12" name="object 12"/>
          <p:cNvSpPr txBox="1"/>
          <p:nvPr/>
        </p:nvSpPr>
        <p:spPr>
          <a:xfrm>
            <a:off x="1043127" y="3311144"/>
            <a:ext cx="18161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entury Gothic"/>
                <a:cs typeface="Century Gothic"/>
              </a:rPr>
              <a:t>а</a:t>
            </a:r>
            <a:endParaRPr sz="1800">
              <a:latin typeface="Century Gothic"/>
              <a:cs typeface="Century Gothic"/>
            </a:endParaRPr>
          </a:p>
        </p:txBody>
      </p:sp>
      <p:sp>
        <p:nvSpPr>
          <p:cNvPr id="13" name="object 13"/>
          <p:cNvSpPr txBox="1"/>
          <p:nvPr/>
        </p:nvSpPr>
        <p:spPr>
          <a:xfrm>
            <a:off x="919073" y="4826889"/>
            <a:ext cx="7403465" cy="1489075"/>
          </a:xfrm>
          <a:prstGeom prst="rect">
            <a:avLst/>
          </a:prstGeom>
        </p:spPr>
        <p:txBody>
          <a:bodyPr vert="horz" wrap="square" lIns="0" tIns="12700" rIns="0" bIns="0" rtlCol="0">
            <a:spAutoFit/>
          </a:bodyPr>
          <a:lstStyle/>
          <a:p>
            <a:pPr marL="2221865" algn="ctr">
              <a:lnSpc>
                <a:spcPct val="100000"/>
              </a:lnSpc>
              <a:spcBef>
                <a:spcPts val="100"/>
              </a:spcBef>
            </a:pPr>
            <a:r>
              <a:rPr sz="1800" dirty="0">
                <a:latin typeface="Century Gothic"/>
                <a:cs typeface="Century Gothic"/>
              </a:rPr>
              <a:t>в</a:t>
            </a:r>
            <a:endParaRPr sz="1800">
              <a:latin typeface="Century Gothic"/>
              <a:cs typeface="Century Gothic"/>
            </a:endParaRPr>
          </a:p>
          <a:p>
            <a:pPr>
              <a:lnSpc>
                <a:spcPct val="100000"/>
              </a:lnSpc>
              <a:spcBef>
                <a:spcPts val="60"/>
              </a:spcBef>
            </a:pPr>
            <a:endParaRPr sz="2300">
              <a:latin typeface="Century Gothic"/>
              <a:cs typeface="Century Gothic"/>
            </a:endParaRPr>
          </a:p>
          <a:p>
            <a:pPr marL="62865" algn="ctr">
              <a:lnSpc>
                <a:spcPct val="100000"/>
              </a:lnSpc>
            </a:pPr>
            <a:r>
              <a:rPr sz="1800" spc="-15" dirty="0">
                <a:latin typeface="Arial"/>
                <a:cs typeface="Arial"/>
              </a:rPr>
              <a:t>Вторинна </a:t>
            </a:r>
            <a:r>
              <a:rPr sz="1800" dirty="0">
                <a:latin typeface="Arial"/>
                <a:cs typeface="Arial"/>
              </a:rPr>
              <a:t>упаковка</a:t>
            </a:r>
            <a:r>
              <a:rPr sz="1800" spc="25" dirty="0">
                <a:latin typeface="Arial"/>
                <a:cs typeface="Arial"/>
              </a:rPr>
              <a:t> </a:t>
            </a:r>
            <a:r>
              <a:rPr sz="1800" spc="-10" dirty="0">
                <a:latin typeface="Arial"/>
                <a:cs typeface="Arial"/>
              </a:rPr>
              <a:t>супозиторіїв:</a:t>
            </a:r>
            <a:r>
              <a:rPr sz="1800" spc="35" dirty="0">
                <a:latin typeface="Arial"/>
                <a:cs typeface="Arial"/>
              </a:rPr>
              <a:t> </a:t>
            </a:r>
            <a:r>
              <a:rPr sz="1800" dirty="0">
                <a:latin typeface="Arial"/>
                <a:cs typeface="Arial"/>
              </a:rPr>
              <a:t>а</a:t>
            </a:r>
            <a:r>
              <a:rPr sz="1800" spc="10" dirty="0">
                <a:latin typeface="Arial"/>
                <a:cs typeface="Arial"/>
              </a:rPr>
              <a:t> </a:t>
            </a:r>
            <a:r>
              <a:rPr sz="1800" dirty="0">
                <a:latin typeface="Arial"/>
                <a:cs typeface="Arial"/>
              </a:rPr>
              <a:t>-</a:t>
            </a:r>
            <a:r>
              <a:rPr sz="1800" spc="-5" dirty="0">
                <a:latin typeface="Arial"/>
                <a:cs typeface="Arial"/>
              </a:rPr>
              <a:t> пачка</a:t>
            </a:r>
            <a:r>
              <a:rPr sz="1800" spc="-10" dirty="0">
                <a:latin typeface="Arial"/>
                <a:cs typeface="Arial"/>
              </a:rPr>
              <a:t> </a:t>
            </a:r>
            <a:r>
              <a:rPr sz="1800" dirty="0">
                <a:latin typeface="Arial"/>
                <a:cs typeface="Arial"/>
              </a:rPr>
              <a:t>для</a:t>
            </a:r>
            <a:r>
              <a:rPr sz="1800" spc="-20" dirty="0">
                <a:latin typeface="Arial"/>
                <a:cs typeface="Arial"/>
              </a:rPr>
              <a:t> </a:t>
            </a:r>
            <a:r>
              <a:rPr sz="1800" spc="-10" dirty="0">
                <a:latin typeface="Arial"/>
                <a:cs typeface="Arial"/>
              </a:rPr>
              <a:t>супозиторіїв;</a:t>
            </a:r>
            <a:endParaRPr sz="1800">
              <a:latin typeface="Arial"/>
              <a:cs typeface="Arial"/>
            </a:endParaRPr>
          </a:p>
          <a:p>
            <a:pPr algn="ctr">
              <a:lnSpc>
                <a:spcPct val="100000"/>
              </a:lnSpc>
            </a:pPr>
            <a:r>
              <a:rPr sz="1800" dirty="0">
                <a:latin typeface="Arial"/>
                <a:cs typeface="Arial"/>
              </a:rPr>
              <a:t>б</a:t>
            </a:r>
            <a:r>
              <a:rPr sz="1800" spc="-15" dirty="0">
                <a:latin typeface="Arial"/>
                <a:cs typeface="Arial"/>
              </a:rPr>
              <a:t> </a:t>
            </a:r>
            <a:r>
              <a:rPr sz="1800" dirty="0">
                <a:latin typeface="Arial"/>
                <a:cs typeface="Arial"/>
              </a:rPr>
              <a:t>- </a:t>
            </a:r>
            <a:r>
              <a:rPr sz="1800" spc="5" dirty="0">
                <a:latin typeface="Arial"/>
                <a:cs typeface="Arial"/>
              </a:rPr>
              <a:t>коробка</a:t>
            </a:r>
            <a:r>
              <a:rPr sz="1800" spc="-15" dirty="0">
                <a:latin typeface="Arial"/>
                <a:cs typeface="Arial"/>
              </a:rPr>
              <a:t> </a:t>
            </a:r>
            <a:r>
              <a:rPr sz="1800" dirty="0">
                <a:latin typeface="Arial"/>
                <a:cs typeface="Arial"/>
              </a:rPr>
              <a:t>для</a:t>
            </a:r>
            <a:r>
              <a:rPr sz="1800" spc="-15" dirty="0">
                <a:latin typeface="Arial"/>
                <a:cs typeface="Arial"/>
              </a:rPr>
              <a:t> </a:t>
            </a:r>
            <a:r>
              <a:rPr sz="1800" spc="-10" dirty="0">
                <a:latin typeface="Arial"/>
                <a:cs typeface="Arial"/>
              </a:rPr>
              <a:t>супозиторіїв;</a:t>
            </a:r>
            <a:r>
              <a:rPr sz="1800" spc="50" dirty="0">
                <a:latin typeface="Arial"/>
                <a:cs typeface="Arial"/>
              </a:rPr>
              <a:t> </a:t>
            </a:r>
            <a:r>
              <a:rPr sz="1800" dirty="0">
                <a:latin typeface="Arial"/>
                <a:cs typeface="Arial"/>
              </a:rPr>
              <a:t>в</a:t>
            </a:r>
            <a:r>
              <a:rPr sz="1800" spc="5" dirty="0">
                <a:latin typeface="Arial"/>
                <a:cs typeface="Arial"/>
              </a:rPr>
              <a:t> </a:t>
            </a:r>
            <a:r>
              <a:rPr sz="1800" dirty="0">
                <a:latin typeface="Arial"/>
                <a:cs typeface="Arial"/>
              </a:rPr>
              <a:t>- </a:t>
            </a:r>
            <a:r>
              <a:rPr sz="1800" spc="-5" dirty="0">
                <a:latin typeface="Arial"/>
                <a:cs typeface="Arial"/>
              </a:rPr>
              <a:t>пачка </a:t>
            </a:r>
            <a:r>
              <a:rPr sz="1800" dirty="0">
                <a:latin typeface="Arial"/>
                <a:cs typeface="Arial"/>
              </a:rPr>
              <a:t>для</a:t>
            </a:r>
            <a:r>
              <a:rPr sz="1800" spc="-10" dirty="0">
                <a:latin typeface="Arial"/>
                <a:cs typeface="Arial"/>
              </a:rPr>
              <a:t> </a:t>
            </a:r>
            <a:r>
              <a:rPr sz="1800" spc="-15" dirty="0">
                <a:latin typeface="Arial"/>
                <a:cs typeface="Arial"/>
              </a:rPr>
              <a:t>супозиторіїв</a:t>
            </a:r>
            <a:r>
              <a:rPr sz="1800" spc="50" dirty="0">
                <a:latin typeface="Arial"/>
                <a:cs typeface="Arial"/>
              </a:rPr>
              <a:t> </a:t>
            </a:r>
            <a:r>
              <a:rPr sz="1800" dirty="0">
                <a:latin typeface="Arial"/>
                <a:cs typeface="Arial"/>
              </a:rPr>
              <a:t>з</a:t>
            </a:r>
            <a:r>
              <a:rPr sz="1800" spc="-10" dirty="0">
                <a:latin typeface="Arial"/>
                <a:cs typeface="Arial"/>
              </a:rPr>
              <a:t> </a:t>
            </a:r>
            <a:r>
              <a:rPr sz="1800" spc="-5" dirty="0">
                <a:latin typeface="Arial"/>
                <a:cs typeface="Arial"/>
              </a:rPr>
              <a:t>нанесенням</a:t>
            </a:r>
            <a:endParaRPr sz="1800">
              <a:latin typeface="Arial"/>
              <a:cs typeface="Arial"/>
            </a:endParaRPr>
          </a:p>
          <a:p>
            <a:pPr algn="ctr">
              <a:lnSpc>
                <a:spcPct val="100000"/>
              </a:lnSpc>
            </a:pPr>
            <a:r>
              <a:rPr sz="1800" spc="-5" dirty="0">
                <a:latin typeface="Arial"/>
                <a:cs typeface="Arial"/>
              </a:rPr>
              <a:t>інформації</a:t>
            </a:r>
            <a:r>
              <a:rPr sz="1800" spc="15" dirty="0">
                <a:latin typeface="Arial"/>
                <a:cs typeface="Arial"/>
              </a:rPr>
              <a:t> </a:t>
            </a:r>
            <a:r>
              <a:rPr sz="1800" spc="-5" dirty="0">
                <a:latin typeface="Arial"/>
                <a:cs typeface="Arial"/>
              </a:rPr>
              <a:t>друкарським</a:t>
            </a:r>
            <a:r>
              <a:rPr sz="1800" spc="15" dirty="0">
                <a:latin typeface="Arial"/>
                <a:cs typeface="Arial"/>
              </a:rPr>
              <a:t> </a:t>
            </a:r>
            <a:r>
              <a:rPr sz="1800" spc="-5" dirty="0">
                <a:latin typeface="Arial"/>
                <a:cs typeface="Arial"/>
              </a:rPr>
              <a:t>способом</a:t>
            </a:r>
            <a:r>
              <a:rPr sz="1800" spc="15" dirty="0">
                <a:latin typeface="Arial"/>
                <a:cs typeface="Arial"/>
              </a:rPr>
              <a:t> </a:t>
            </a:r>
            <a:r>
              <a:rPr sz="1800" spc="-5" dirty="0">
                <a:latin typeface="Arial"/>
                <a:cs typeface="Arial"/>
              </a:rPr>
              <a:t>(заводська</a:t>
            </a:r>
            <a:r>
              <a:rPr sz="1800" dirty="0">
                <a:latin typeface="Arial"/>
                <a:cs typeface="Arial"/>
              </a:rPr>
              <a:t> </a:t>
            </a:r>
            <a:r>
              <a:rPr sz="1800" spc="-5" dirty="0">
                <a:latin typeface="Arial"/>
                <a:cs typeface="Arial"/>
              </a:rPr>
              <a:t>упаковка).</a:t>
            </a:r>
            <a:endParaRPr sz="1800">
              <a:latin typeface="Arial"/>
              <a:cs typeface="Arial"/>
            </a:endParaRPr>
          </a:p>
        </p:txBody>
      </p:sp>
      <p:grpSp>
        <p:nvGrpSpPr>
          <p:cNvPr id="14" name="object 14"/>
          <p:cNvGrpSpPr/>
          <p:nvPr/>
        </p:nvGrpSpPr>
        <p:grpSpPr>
          <a:xfrm>
            <a:off x="7891208" y="3146996"/>
            <a:ext cx="565785" cy="530860"/>
            <a:chOff x="7891208" y="3146996"/>
            <a:chExt cx="565785" cy="530860"/>
          </a:xfrm>
        </p:grpSpPr>
        <p:sp>
          <p:nvSpPr>
            <p:cNvPr id="15" name="object 15"/>
            <p:cNvSpPr/>
            <p:nvPr/>
          </p:nvSpPr>
          <p:spPr>
            <a:xfrm>
              <a:off x="7904225" y="3160013"/>
              <a:ext cx="539750" cy="504825"/>
            </a:xfrm>
            <a:custGeom>
              <a:avLst/>
              <a:gdLst/>
              <a:ahLst/>
              <a:cxnLst/>
              <a:rect l="l" t="t" r="r" b="b"/>
              <a:pathLst>
                <a:path w="539750" h="504825">
                  <a:moveTo>
                    <a:pt x="269748" y="0"/>
                  </a:moveTo>
                  <a:lnTo>
                    <a:pt x="221262" y="4062"/>
                  </a:lnTo>
                  <a:lnTo>
                    <a:pt x="175626" y="15777"/>
                  </a:lnTo>
                  <a:lnTo>
                    <a:pt x="133603" y="34431"/>
                  </a:lnTo>
                  <a:lnTo>
                    <a:pt x="95955" y="59312"/>
                  </a:lnTo>
                  <a:lnTo>
                    <a:pt x="63443" y="89710"/>
                  </a:lnTo>
                  <a:lnTo>
                    <a:pt x="36829" y="124911"/>
                  </a:lnTo>
                  <a:lnTo>
                    <a:pt x="16876" y="164205"/>
                  </a:lnTo>
                  <a:lnTo>
                    <a:pt x="4346" y="206879"/>
                  </a:lnTo>
                  <a:lnTo>
                    <a:pt x="0" y="252222"/>
                  </a:lnTo>
                  <a:lnTo>
                    <a:pt x="4346" y="297564"/>
                  </a:lnTo>
                  <a:lnTo>
                    <a:pt x="16876" y="340238"/>
                  </a:lnTo>
                  <a:lnTo>
                    <a:pt x="36830" y="379532"/>
                  </a:lnTo>
                  <a:lnTo>
                    <a:pt x="63443" y="414733"/>
                  </a:lnTo>
                  <a:lnTo>
                    <a:pt x="95955" y="445131"/>
                  </a:lnTo>
                  <a:lnTo>
                    <a:pt x="133603" y="470012"/>
                  </a:lnTo>
                  <a:lnTo>
                    <a:pt x="175626" y="488666"/>
                  </a:lnTo>
                  <a:lnTo>
                    <a:pt x="221262" y="500381"/>
                  </a:lnTo>
                  <a:lnTo>
                    <a:pt x="269748" y="504444"/>
                  </a:lnTo>
                  <a:lnTo>
                    <a:pt x="318233" y="500381"/>
                  </a:lnTo>
                  <a:lnTo>
                    <a:pt x="363869" y="488666"/>
                  </a:lnTo>
                  <a:lnTo>
                    <a:pt x="405892" y="470012"/>
                  </a:lnTo>
                  <a:lnTo>
                    <a:pt x="443540" y="445131"/>
                  </a:lnTo>
                  <a:lnTo>
                    <a:pt x="476052" y="414733"/>
                  </a:lnTo>
                  <a:lnTo>
                    <a:pt x="502666" y="379532"/>
                  </a:lnTo>
                  <a:lnTo>
                    <a:pt x="522619" y="340238"/>
                  </a:lnTo>
                  <a:lnTo>
                    <a:pt x="535149" y="297564"/>
                  </a:lnTo>
                  <a:lnTo>
                    <a:pt x="539496" y="252222"/>
                  </a:lnTo>
                  <a:lnTo>
                    <a:pt x="535149" y="206879"/>
                  </a:lnTo>
                  <a:lnTo>
                    <a:pt x="522619" y="164205"/>
                  </a:lnTo>
                  <a:lnTo>
                    <a:pt x="502665" y="124911"/>
                  </a:lnTo>
                  <a:lnTo>
                    <a:pt x="476052" y="89710"/>
                  </a:lnTo>
                  <a:lnTo>
                    <a:pt x="443540" y="59312"/>
                  </a:lnTo>
                  <a:lnTo>
                    <a:pt x="405892" y="34431"/>
                  </a:lnTo>
                  <a:lnTo>
                    <a:pt x="363869" y="15777"/>
                  </a:lnTo>
                  <a:lnTo>
                    <a:pt x="318233" y="4062"/>
                  </a:lnTo>
                  <a:lnTo>
                    <a:pt x="269748" y="0"/>
                  </a:lnTo>
                  <a:close/>
                </a:path>
              </a:pathLst>
            </a:custGeom>
            <a:solidFill>
              <a:srgbClr val="BADFE2"/>
            </a:solidFill>
          </p:spPr>
          <p:txBody>
            <a:bodyPr wrap="square" lIns="0" tIns="0" rIns="0" bIns="0" rtlCol="0"/>
            <a:lstStyle/>
            <a:p>
              <a:endParaRPr/>
            </a:p>
          </p:txBody>
        </p:sp>
        <p:sp>
          <p:nvSpPr>
            <p:cNvPr id="16" name="object 16"/>
            <p:cNvSpPr/>
            <p:nvPr/>
          </p:nvSpPr>
          <p:spPr>
            <a:xfrm>
              <a:off x="7904225" y="3160013"/>
              <a:ext cx="539750" cy="504825"/>
            </a:xfrm>
            <a:custGeom>
              <a:avLst/>
              <a:gdLst/>
              <a:ahLst/>
              <a:cxnLst/>
              <a:rect l="l" t="t" r="r" b="b"/>
              <a:pathLst>
                <a:path w="539750" h="504825">
                  <a:moveTo>
                    <a:pt x="0" y="252222"/>
                  </a:moveTo>
                  <a:lnTo>
                    <a:pt x="4346" y="206879"/>
                  </a:lnTo>
                  <a:lnTo>
                    <a:pt x="16876" y="164205"/>
                  </a:lnTo>
                  <a:lnTo>
                    <a:pt x="36829" y="124911"/>
                  </a:lnTo>
                  <a:lnTo>
                    <a:pt x="63443" y="89710"/>
                  </a:lnTo>
                  <a:lnTo>
                    <a:pt x="95955" y="59312"/>
                  </a:lnTo>
                  <a:lnTo>
                    <a:pt x="133603" y="34431"/>
                  </a:lnTo>
                  <a:lnTo>
                    <a:pt x="175626" y="15777"/>
                  </a:lnTo>
                  <a:lnTo>
                    <a:pt x="221262" y="4062"/>
                  </a:lnTo>
                  <a:lnTo>
                    <a:pt x="269748" y="0"/>
                  </a:lnTo>
                  <a:lnTo>
                    <a:pt x="318233" y="4062"/>
                  </a:lnTo>
                  <a:lnTo>
                    <a:pt x="363869" y="15777"/>
                  </a:lnTo>
                  <a:lnTo>
                    <a:pt x="405892" y="34431"/>
                  </a:lnTo>
                  <a:lnTo>
                    <a:pt x="443540" y="59312"/>
                  </a:lnTo>
                  <a:lnTo>
                    <a:pt x="476052" y="89710"/>
                  </a:lnTo>
                  <a:lnTo>
                    <a:pt x="502665" y="124911"/>
                  </a:lnTo>
                  <a:lnTo>
                    <a:pt x="522619" y="164205"/>
                  </a:lnTo>
                  <a:lnTo>
                    <a:pt x="535149" y="206879"/>
                  </a:lnTo>
                  <a:lnTo>
                    <a:pt x="539496" y="252222"/>
                  </a:lnTo>
                  <a:lnTo>
                    <a:pt x="535149" y="297564"/>
                  </a:lnTo>
                  <a:lnTo>
                    <a:pt x="522619" y="340238"/>
                  </a:lnTo>
                  <a:lnTo>
                    <a:pt x="502666" y="379532"/>
                  </a:lnTo>
                  <a:lnTo>
                    <a:pt x="476052" y="414733"/>
                  </a:lnTo>
                  <a:lnTo>
                    <a:pt x="443540" y="445131"/>
                  </a:lnTo>
                  <a:lnTo>
                    <a:pt x="405892" y="470012"/>
                  </a:lnTo>
                  <a:lnTo>
                    <a:pt x="363869" y="488666"/>
                  </a:lnTo>
                  <a:lnTo>
                    <a:pt x="318233" y="500381"/>
                  </a:lnTo>
                  <a:lnTo>
                    <a:pt x="269748" y="504444"/>
                  </a:lnTo>
                  <a:lnTo>
                    <a:pt x="221262" y="500381"/>
                  </a:lnTo>
                  <a:lnTo>
                    <a:pt x="175626" y="488666"/>
                  </a:lnTo>
                  <a:lnTo>
                    <a:pt x="133603" y="470012"/>
                  </a:lnTo>
                  <a:lnTo>
                    <a:pt x="95955" y="445131"/>
                  </a:lnTo>
                  <a:lnTo>
                    <a:pt x="63443" y="414733"/>
                  </a:lnTo>
                  <a:lnTo>
                    <a:pt x="36830" y="379532"/>
                  </a:lnTo>
                  <a:lnTo>
                    <a:pt x="16876" y="340238"/>
                  </a:lnTo>
                  <a:lnTo>
                    <a:pt x="4346" y="297564"/>
                  </a:lnTo>
                  <a:lnTo>
                    <a:pt x="0" y="252222"/>
                  </a:lnTo>
                  <a:close/>
                </a:path>
              </a:pathLst>
            </a:custGeom>
            <a:ln w="25908">
              <a:solidFill>
                <a:srgbClr val="88A3A7"/>
              </a:solidFill>
            </a:ln>
          </p:spPr>
          <p:txBody>
            <a:bodyPr wrap="square" lIns="0" tIns="0" rIns="0" bIns="0" rtlCol="0"/>
            <a:lstStyle/>
            <a:p>
              <a:endParaRPr/>
            </a:p>
          </p:txBody>
        </p:sp>
      </p:grpSp>
      <p:sp>
        <p:nvSpPr>
          <p:cNvPr id="17" name="object 17"/>
          <p:cNvSpPr txBox="1"/>
          <p:nvPr/>
        </p:nvSpPr>
        <p:spPr>
          <a:xfrm>
            <a:off x="8084946" y="3257499"/>
            <a:ext cx="17907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Century Gothic"/>
                <a:cs typeface="Century Gothic"/>
              </a:rPr>
              <a:t>б</a:t>
            </a:r>
            <a:endParaRPr sz="1800">
              <a:latin typeface="Century Gothic"/>
              <a:cs typeface="Century Gothic"/>
            </a:endParaRPr>
          </a:p>
        </p:txBody>
      </p:sp>
      <p:sp>
        <p:nvSpPr>
          <p:cNvPr id="19" name="object 19"/>
          <p:cNvSpPr txBox="1"/>
          <p:nvPr/>
        </p:nvSpPr>
        <p:spPr>
          <a:xfrm>
            <a:off x="8791067" y="6266059"/>
            <a:ext cx="329565" cy="306070"/>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sz="1800" dirty="0">
                <a:latin typeface="Century Gothic"/>
                <a:cs typeface="Century Gothic"/>
              </a:rPr>
              <a:t>30</a:t>
            </a:fld>
            <a:endParaRPr sz="1800">
              <a:latin typeface="Century Gothic"/>
              <a:cs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txBox="1">
            <a:spLocks noGrp="1"/>
          </p:cNvSpPr>
          <p:nvPr>
            <p:ph type="title"/>
          </p:nvPr>
        </p:nvSpPr>
        <p:spPr>
          <a:xfrm>
            <a:off x="833119" y="366069"/>
            <a:ext cx="7939406" cy="750847"/>
          </a:xfrm>
          <a:prstGeom prst="rect">
            <a:avLst/>
          </a:prstGeom>
        </p:spPr>
        <p:txBody>
          <a:bodyPr vert="horz" wrap="square" lIns="0" tIns="12065" rIns="0" bIns="0" rtlCol="0">
            <a:spAutoFit/>
          </a:bodyPr>
          <a:lstStyle/>
          <a:p>
            <a:pPr marL="354013" marR="5080" indent="12700" algn="just">
              <a:lnSpc>
                <a:spcPct val="100000"/>
              </a:lnSpc>
              <a:spcBef>
                <a:spcPts val="95"/>
              </a:spcBef>
            </a:pPr>
            <a:r>
              <a:rPr sz="2400" spc="-5" dirty="0"/>
              <a:t>4.</a:t>
            </a:r>
            <a:r>
              <a:rPr sz="2400" spc="-15" dirty="0"/>
              <a:t> </a:t>
            </a:r>
            <a:r>
              <a:rPr sz="2400" spc="-5" dirty="0"/>
              <a:t>Контроль</a:t>
            </a:r>
            <a:r>
              <a:rPr sz="2400" spc="25" dirty="0"/>
              <a:t> </a:t>
            </a:r>
            <a:r>
              <a:rPr sz="2400" dirty="0"/>
              <a:t>якості.</a:t>
            </a:r>
            <a:r>
              <a:rPr sz="2400" spc="-25" dirty="0"/>
              <a:t> </a:t>
            </a:r>
            <a:r>
              <a:rPr sz="2400" spc="-5" dirty="0"/>
              <a:t>Умови</a:t>
            </a:r>
            <a:r>
              <a:rPr sz="2400" spc="15" dirty="0"/>
              <a:t> </a:t>
            </a:r>
            <a:r>
              <a:rPr sz="2400" spc="-5" dirty="0"/>
              <a:t>та термін </a:t>
            </a:r>
            <a:r>
              <a:rPr sz="2400" spc="-760" dirty="0"/>
              <a:t> </a:t>
            </a:r>
            <a:r>
              <a:rPr sz="2400" spc="-5" dirty="0"/>
              <a:t>зберігання</a:t>
            </a:r>
            <a:r>
              <a:rPr sz="2400" spc="25" dirty="0"/>
              <a:t> </a:t>
            </a:r>
            <a:r>
              <a:rPr sz="2400" spc="-5" dirty="0"/>
              <a:t>супозиторіїв</a:t>
            </a:r>
          </a:p>
        </p:txBody>
      </p:sp>
      <p:sp>
        <p:nvSpPr>
          <p:cNvPr id="37" name="object 37"/>
          <p:cNvSpPr/>
          <p:nvPr/>
        </p:nvSpPr>
        <p:spPr>
          <a:xfrm>
            <a:off x="754380" y="2930651"/>
            <a:ext cx="5760720" cy="3676015"/>
          </a:xfrm>
          <a:custGeom>
            <a:avLst/>
            <a:gdLst/>
            <a:ahLst/>
            <a:cxnLst/>
            <a:rect l="l" t="t" r="r" b="b"/>
            <a:pathLst>
              <a:path w="5760720" h="3676015">
                <a:moveTo>
                  <a:pt x="5760720" y="0"/>
                </a:moveTo>
                <a:lnTo>
                  <a:pt x="0" y="0"/>
                </a:lnTo>
                <a:lnTo>
                  <a:pt x="0" y="3675888"/>
                </a:lnTo>
                <a:lnTo>
                  <a:pt x="5760720" y="3675888"/>
                </a:lnTo>
                <a:lnTo>
                  <a:pt x="5760720" y="0"/>
                </a:lnTo>
                <a:close/>
              </a:path>
            </a:pathLst>
          </a:custGeom>
          <a:solidFill>
            <a:srgbClr val="FFFFFF"/>
          </a:solidFill>
        </p:spPr>
        <p:txBody>
          <a:bodyPr wrap="square" lIns="0" tIns="0" rIns="0" bIns="0" rtlCol="0"/>
          <a:lstStyle/>
          <a:p>
            <a:endParaRPr/>
          </a:p>
        </p:txBody>
      </p:sp>
      <p:sp>
        <p:nvSpPr>
          <p:cNvPr id="38" name="object 38"/>
          <p:cNvSpPr txBox="1"/>
          <p:nvPr/>
        </p:nvSpPr>
        <p:spPr>
          <a:xfrm>
            <a:off x="833119" y="6311900"/>
            <a:ext cx="260794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конкретний</a:t>
            </a:r>
            <a:r>
              <a:rPr sz="2000" spc="-65" dirty="0">
                <a:latin typeface="Century Gothic"/>
                <a:cs typeface="Century Gothic"/>
              </a:rPr>
              <a:t> </a:t>
            </a:r>
            <a:r>
              <a:rPr sz="2000" spc="-5" dirty="0">
                <a:latin typeface="Century Gothic"/>
                <a:cs typeface="Century Gothic"/>
              </a:rPr>
              <a:t>пропис.</a:t>
            </a:r>
            <a:endParaRPr sz="2000">
              <a:latin typeface="Century Gothic"/>
              <a:cs typeface="Century Gothic"/>
            </a:endParaRPr>
          </a:p>
        </p:txBody>
      </p:sp>
      <p:grpSp>
        <p:nvGrpSpPr>
          <p:cNvPr id="39" name="object 39"/>
          <p:cNvGrpSpPr/>
          <p:nvPr/>
        </p:nvGrpSpPr>
        <p:grpSpPr>
          <a:xfrm>
            <a:off x="6348984" y="3107435"/>
            <a:ext cx="2463165" cy="2923540"/>
            <a:chOff x="6348984" y="3107435"/>
            <a:chExt cx="2463165" cy="2923540"/>
          </a:xfrm>
        </p:grpSpPr>
        <p:pic>
          <p:nvPicPr>
            <p:cNvPr id="40" name="object 40"/>
            <p:cNvPicPr/>
            <p:nvPr/>
          </p:nvPicPr>
          <p:blipFill>
            <a:blip r:embed="rId6" cstate="print"/>
            <a:stretch>
              <a:fillRect/>
            </a:stretch>
          </p:blipFill>
          <p:spPr>
            <a:xfrm>
              <a:off x="6358128" y="3116579"/>
              <a:ext cx="2444496" cy="2904744"/>
            </a:xfrm>
            <a:prstGeom prst="rect">
              <a:avLst/>
            </a:prstGeom>
          </p:spPr>
        </p:pic>
        <p:sp>
          <p:nvSpPr>
            <p:cNvPr id="41" name="object 41"/>
            <p:cNvSpPr/>
            <p:nvPr/>
          </p:nvSpPr>
          <p:spPr>
            <a:xfrm>
              <a:off x="6353556" y="3112007"/>
              <a:ext cx="2453640" cy="2914015"/>
            </a:xfrm>
            <a:custGeom>
              <a:avLst/>
              <a:gdLst/>
              <a:ahLst/>
              <a:cxnLst/>
              <a:rect l="l" t="t" r="r" b="b"/>
              <a:pathLst>
                <a:path w="2453640" h="2914015">
                  <a:moveTo>
                    <a:pt x="0" y="2913888"/>
                  </a:moveTo>
                  <a:lnTo>
                    <a:pt x="2453640" y="2913888"/>
                  </a:lnTo>
                  <a:lnTo>
                    <a:pt x="2453640" y="0"/>
                  </a:lnTo>
                  <a:lnTo>
                    <a:pt x="0" y="0"/>
                  </a:lnTo>
                  <a:lnTo>
                    <a:pt x="0" y="2913888"/>
                  </a:lnTo>
                  <a:close/>
                </a:path>
              </a:pathLst>
            </a:custGeom>
            <a:ln w="9144">
              <a:solidFill>
                <a:srgbClr val="009900"/>
              </a:solidFill>
            </a:ln>
          </p:spPr>
          <p:txBody>
            <a:bodyPr wrap="square" lIns="0" tIns="0" rIns="0" bIns="0" rtlCol="0"/>
            <a:lstStyle/>
            <a:p>
              <a:endParaRPr/>
            </a:p>
          </p:txBody>
        </p:sp>
      </p:grpSp>
      <p:sp>
        <p:nvSpPr>
          <p:cNvPr id="42" name="object 42"/>
          <p:cNvSpPr txBox="1"/>
          <p:nvPr/>
        </p:nvSpPr>
        <p:spPr>
          <a:xfrm>
            <a:off x="8756142" y="6267399"/>
            <a:ext cx="27876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21</a:t>
            </a:r>
            <a:endParaRPr sz="1800">
              <a:latin typeface="Century Gothic"/>
              <a:cs typeface="Century Gothic"/>
            </a:endParaRPr>
          </a:p>
        </p:txBody>
      </p:sp>
      <p:sp>
        <p:nvSpPr>
          <p:cNvPr id="43" name="object 43"/>
          <p:cNvSpPr txBox="1"/>
          <p:nvPr/>
        </p:nvSpPr>
        <p:spPr>
          <a:xfrm>
            <a:off x="833119" y="1205230"/>
            <a:ext cx="7478395" cy="5132705"/>
          </a:xfrm>
          <a:prstGeom prst="rect">
            <a:avLst/>
          </a:prstGeom>
        </p:spPr>
        <p:txBody>
          <a:bodyPr vert="horz" wrap="square" lIns="0" tIns="13335" rIns="0" bIns="0" rtlCol="0">
            <a:spAutoFit/>
          </a:bodyPr>
          <a:lstStyle/>
          <a:p>
            <a:pPr marL="12700" marR="5080">
              <a:lnSpc>
                <a:spcPct val="100000"/>
              </a:lnSpc>
              <a:spcBef>
                <a:spcPts val="105"/>
              </a:spcBef>
            </a:pPr>
            <a:r>
              <a:rPr sz="2000" b="1" spc="-5" dirty="0">
                <a:latin typeface="Century Gothic"/>
                <a:cs typeface="Century Gothic"/>
              </a:rPr>
              <a:t>Внутрішньоаптечний</a:t>
            </a:r>
            <a:r>
              <a:rPr sz="2000" b="1" dirty="0">
                <a:latin typeface="Century Gothic"/>
                <a:cs typeface="Century Gothic"/>
              </a:rPr>
              <a:t> </a:t>
            </a:r>
            <a:r>
              <a:rPr sz="2000" b="1" spc="-5" dirty="0">
                <a:latin typeface="Century Gothic"/>
                <a:cs typeface="Century Gothic"/>
              </a:rPr>
              <a:t>контроль</a:t>
            </a:r>
            <a:r>
              <a:rPr sz="2000" b="1" spc="-10" dirty="0">
                <a:latin typeface="Century Gothic"/>
                <a:cs typeface="Century Gothic"/>
              </a:rPr>
              <a:t> </a:t>
            </a:r>
            <a:r>
              <a:rPr sz="2000" spc="-5" dirty="0">
                <a:latin typeface="Century Gothic"/>
                <a:cs typeface="Century Gothic"/>
              </a:rPr>
              <a:t>супозиторіїв</a:t>
            </a:r>
            <a:r>
              <a:rPr sz="2000" dirty="0">
                <a:latin typeface="Century Gothic"/>
                <a:cs typeface="Century Gothic"/>
              </a:rPr>
              <a:t> включає </a:t>
            </a:r>
            <a:r>
              <a:rPr sz="2000" spc="5" dirty="0">
                <a:latin typeface="Century Gothic"/>
                <a:cs typeface="Century Gothic"/>
              </a:rPr>
              <a:t> </a:t>
            </a:r>
            <a:r>
              <a:rPr sz="2000" spc="-5" dirty="0">
                <a:latin typeface="Century Gothic"/>
                <a:cs typeface="Century Gothic"/>
              </a:rPr>
              <a:t>перевірку документації, органолептичний </a:t>
            </a:r>
            <a:r>
              <a:rPr sz="2000" dirty="0">
                <a:latin typeface="Century Gothic"/>
                <a:cs typeface="Century Gothic"/>
              </a:rPr>
              <a:t>контроль </a:t>
            </a:r>
            <a:r>
              <a:rPr sz="2000" spc="-5" dirty="0">
                <a:latin typeface="Century Gothic"/>
                <a:cs typeface="Century Gothic"/>
              </a:rPr>
              <a:t>(колір, </a:t>
            </a:r>
            <a:r>
              <a:rPr sz="2000" spc="-540" dirty="0">
                <a:latin typeface="Century Gothic"/>
                <a:cs typeface="Century Gothic"/>
              </a:rPr>
              <a:t> </a:t>
            </a:r>
            <a:r>
              <a:rPr sz="2000" dirty="0">
                <a:latin typeface="Century Gothic"/>
                <a:cs typeface="Century Gothic"/>
              </a:rPr>
              <a:t>запах, відсутність </a:t>
            </a:r>
            <a:r>
              <a:rPr sz="2000" spc="-5" dirty="0">
                <a:latin typeface="Century Gothic"/>
                <a:cs typeface="Century Gothic"/>
              </a:rPr>
              <a:t>механічних </a:t>
            </a:r>
            <a:r>
              <a:rPr sz="2000" dirty="0">
                <a:latin typeface="Century Gothic"/>
                <a:cs typeface="Century Gothic"/>
              </a:rPr>
              <a:t>включень, </a:t>
            </a:r>
            <a:r>
              <a:rPr sz="2000" spc="-5" dirty="0">
                <a:latin typeface="Century Gothic"/>
                <a:cs typeface="Century Gothic"/>
              </a:rPr>
              <a:t>розмір, форма), </a:t>
            </a:r>
            <a:r>
              <a:rPr sz="2000" dirty="0">
                <a:latin typeface="Century Gothic"/>
                <a:cs typeface="Century Gothic"/>
              </a:rPr>
              <a:t> </a:t>
            </a:r>
            <a:r>
              <a:rPr sz="2000" spc="-5" dirty="0">
                <a:latin typeface="Century Gothic"/>
                <a:cs typeface="Century Gothic"/>
              </a:rPr>
              <a:t>письмовий</a:t>
            </a:r>
            <a:r>
              <a:rPr sz="2000" dirty="0">
                <a:latin typeface="Century Gothic"/>
                <a:cs typeface="Century Gothic"/>
              </a:rPr>
              <a:t> </a:t>
            </a:r>
            <a:r>
              <a:rPr sz="2000" spc="-5" dirty="0">
                <a:latin typeface="Century Gothic"/>
                <a:cs typeface="Century Gothic"/>
              </a:rPr>
              <a:t>контроль</a:t>
            </a:r>
            <a:r>
              <a:rPr sz="2000" spc="-20" dirty="0">
                <a:latin typeface="Century Gothic"/>
                <a:cs typeface="Century Gothic"/>
              </a:rPr>
              <a:t> </a:t>
            </a:r>
            <a:r>
              <a:rPr sz="2000" spc="-10" dirty="0">
                <a:latin typeface="Century Gothic"/>
                <a:cs typeface="Century Gothic"/>
              </a:rPr>
              <a:t>(паспорт</a:t>
            </a:r>
            <a:r>
              <a:rPr sz="2000" spc="30" dirty="0">
                <a:latin typeface="Century Gothic"/>
                <a:cs typeface="Century Gothic"/>
              </a:rPr>
              <a:t> </a:t>
            </a:r>
            <a:r>
              <a:rPr sz="2000" spc="-5" dirty="0">
                <a:latin typeface="Century Gothic"/>
                <a:cs typeface="Century Gothic"/>
              </a:rPr>
              <a:t>письмового </a:t>
            </a:r>
            <a:r>
              <a:rPr sz="2000" dirty="0">
                <a:latin typeface="Century Gothic"/>
                <a:cs typeface="Century Gothic"/>
              </a:rPr>
              <a:t>контролю), </a:t>
            </a:r>
            <a:r>
              <a:rPr sz="2000" spc="5" dirty="0">
                <a:latin typeface="Century Gothic"/>
                <a:cs typeface="Century Gothic"/>
              </a:rPr>
              <a:t> </a:t>
            </a:r>
            <a:r>
              <a:rPr sz="2000" spc="-5" dirty="0">
                <a:latin typeface="Century Gothic"/>
                <a:cs typeface="Century Gothic"/>
              </a:rPr>
              <a:t>фізичний</a:t>
            </a:r>
            <a:r>
              <a:rPr sz="2000" dirty="0">
                <a:latin typeface="Century Gothic"/>
                <a:cs typeface="Century Gothic"/>
              </a:rPr>
              <a:t> та</a:t>
            </a:r>
            <a:r>
              <a:rPr sz="2000" spc="-10" dirty="0">
                <a:latin typeface="Century Gothic"/>
                <a:cs typeface="Century Gothic"/>
              </a:rPr>
              <a:t> </a:t>
            </a:r>
            <a:r>
              <a:rPr sz="2000" spc="-5" dirty="0">
                <a:latin typeface="Century Gothic"/>
                <a:cs typeface="Century Gothic"/>
              </a:rPr>
              <a:t>хімічний</a:t>
            </a:r>
            <a:r>
              <a:rPr sz="2000" spc="5" dirty="0">
                <a:latin typeface="Century Gothic"/>
                <a:cs typeface="Century Gothic"/>
              </a:rPr>
              <a:t> </a:t>
            </a:r>
            <a:r>
              <a:rPr sz="2000" dirty="0">
                <a:latin typeface="Century Gothic"/>
                <a:cs typeface="Century Gothic"/>
              </a:rPr>
              <a:t>контроль,</a:t>
            </a:r>
            <a:r>
              <a:rPr sz="2000" spc="-30" dirty="0">
                <a:latin typeface="Century Gothic"/>
                <a:cs typeface="Century Gothic"/>
              </a:rPr>
              <a:t> </a:t>
            </a:r>
            <a:r>
              <a:rPr sz="2000" dirty="0">
                <a:latin typeface="Century Gothic"/>
                <a:cs typeface="Century Gothic"/>
              </a:rPr>
              <a:t>контроль</a:t>
            </a:r>
            <a:r>
              <a:rPr sz="2000" spc="-20" dirty="0">
                <a:latin typeface="Century Gothic"/>
                <a:cs typeface="Century Gothic"/>
              </a:rPr>
              <a:t> </a:t>
            </a:r>
            <a:r>
              <a:rPr sz="2000" spc="-5" dirty="0">
                <a:latin typeface="Century Gothic"/>
                <a:cs typeface="Century Gothic"/>
              </a:rPr>
              <a:t>при відпуску.</a:t>
            </a:r>
            <a:endParaRPr sz="2000" dirty="0">
              <a:latin typeface="Century Gothic"/>
              <a:cs typeface="Century Gothic"/>
            </a:endParaRPr>
          </a:p>
          <a:p>
            <a:pPr marL="12700" marR="2412365" indent="359410">
              <a:lnSpc>
                <a:spcPct val="100000"/>
              </a:lnSpc>
              <a:spcBef>
                <a:spcPts val="1800"/>
              </a:spcBef>
            </a:pPr>
            <a:r>
              <a:rPr sz="2000" dirty="0">
                <a:latin typeface="Century Gothic"/>
                <a:cs typeface="Century Gothic"/>
              </a:rPr>
              <a:t>Контроль якості </a:t>
            </a:r>
            <a:r>
              <a:rPr sz="2000" spc="-5" dirty="0">
                <a:latin typeface="Century Gothic"/>
                <a:cs typeface="Century Gothic"/>
              </a:rPr>
              <a:t>супозиторіїв </a:t>
            </a:r>
            <a:r>
              <a:rPr sz="2000" dirty="0">
                <a:latin typeface="Century Gothic"/>
                <a:cs typeface="Century Gothic"/>
              </a:rPr>
              <a:t> здійснюється відповідно до </a:t>
            </a:r>
            <a:r>
              <a:rPr sz="2000" spc="-5" dirty="0">
                <a:latin typeface="Century Gothic"/>
                <a:cs typeface="Century Gothic"/>
              </a:rPr>
              <a:t>ДФУ, чинних </a:t>
            </a:r>
            <a:r>
              <a:rPr sz="2000" spc="-545" dirty="0">
                <a:latin typeface="Century Gothic"/>
                <a:cs typeface="Century Gothic"/>
              </a:rPr>
              <a:t> </a:t>
            </a:r>
            <a:r>
              <a:rPr sz="2000" spc="-5" dirty="0">
                <a:latin typeface="Century Gothic"/>
                <a:cs typeface="Century Gothic"/>
              </a:rPr>
              <a:t>наказів, інструкцій МОЗ </a:t>
            </a:r>
            <a:r>
              <a:rPr sz="2000" dirty="0">
                <a:latin typeface="Century Gothic"/>
                <a:cs typeface="Century Gothic"/>
              </a:rPr>
              <a:t>України, </a:t>
            </a:r>
            <a:r>
              <a:rPr sz="2000" spc="5" dirty="0">
                <a:latin typeface="Century Gothic"/>
                <a:cs typeface="Century Gothic"/>
              </a:rPr>
              <a:t> </a:t>
            </a:r>
            <a:r>
              <a:rPr sz="2000" dirty="0">
                <a:latin typeface="Century Gothic"/>
                <a:cs typeface="Century Gothic"/>
              </a:rPr>
              <a:t>методичних </a:t>
            </a:r>
            <a:r>
              <a:rPr sz="2000" spc="-5" dirty="0">
                <a:latin typeface="Century Gothic"/>
                <a:cs typeface="Century Gothic"/>
              </a:rPr>
              <a:t>рекомендацій, </a:t>
            </a:r>
            <a:r>
              <a:rPr sz="2000" dirty="0">
                <a:latin typeface="Century Gothic"/>
                <a:cs typeface="Century Gothic"/>
              </a:rPr>
              <a:t> </a:t>
            </a:r>
            <a:r>
              <a:rPr sz="2000" spc="-5" dirty="0">
                <a:latin typeface="Century Gothic"/>
                <a:cs typeface="Century Gothic"/>
              </a:rPr>
              <a:t>інформаційних</a:t>
            </a:r>
            <a:r>
              <a:rPr sz="2000" spc="-20" dirty="0">
                <a:latin typeface="Century Gothic"/>
                <a:cs typeface="Century Gothic"/>
              </a:rPr>
              <a:t> </a:t>
            </a:r>
            <a:r>
              <a:rPr sz="2000" dirty="0">
                <a:latin typeface="Century Gothic"/>
                <a:cs typeface="Century Gothic"/>
              </a:rPr>
              <a:t>листів.</a:t>
            </a:r>
          </a:p>
          <a:p>
            <a:pPr marL="12700" marR="2205990" indent="359410">
              <a:lnSpc>
                <a:spcPct val="100000"/>
              </a:lnSpc>
              <a:spcBef>
                <a:spcPts val="5"/>
              </a:spcBef>
            </a:pPr>
            <a:r>
              <a:rPr sz="2000" dirty="0">
                <a:latin typeface="Century Gothic"/>
                <a:cs typeface="Century Gothic"/>
              </a:rPr>
              <a:t>Супозиторії </a:t>
            </a:r>
            <a:r>
              <a:rPr sz="2000" spc="-5" dirty="0">
                <a:latin typeface="Century Gothic"/>
                <a:cs typeface="Century Gothic"/>
              </a:rPr>
              <a:t>зберігають </a:t>
            </a:r>
            <a:r>
              <a:rPr sz="2000" dirty="0">
                <a:latin typeface="Century Gothic"/>
                <a:cs typeface="Century Gothic"/>
              </a:rPr>
              <a:t>у </a:t>
            </a:r>
            <a:r>
              <a:rPr sz="2000" spc="-5" dirty="0">
                <a:latin typeface="Century Gothic"/>
                <a:cs typeface="Century Gothic"/>
              </a:rPr>
              <a:t>сухому </a:t>
            </a:r>
            <a:r>
              <a:rPr sz="2000" dirty="0">
                <a:latin typeface="Century Gothic"/>
                <a:cs typeface="Century Gothic"/>
              </a:rPr>
              <a:t> </a:t>
            </a:r>
            <a:r>
              <a:rPr sz="2000" spc="-5" dirty="0">
                <a:latin typeface="Century Gothic"/>
                <a:cs typeface="Century Gothic"/>
              </a:rPr>
              <a:t>прохолодному </a:t>
            </a:r>
            <a:r>
              <a:rPr sz="2000" dirty="0">
                <a:latin typeface="Century Gothic"/>
                <a:cs typeface="Century Gothic"/>
              </a:rPr>
              <a:t>місці. Супозиторії, </a:t>
            </a:r>
            <a:r>
              <a:rPr sz="2000" spc="5" dirty="0">
                <a:latin typeface="Century Gothic"/>
                <a:cs typeface="Century Gothic"/>
              </a:rPr>
              <a:t> </a:t>
            </a:r>
            <a:r>
              <a:rPr sz="2000" spc="-5" dirty="0">
                <a:latin typeface="Century Gothic"/>
                <a:cs typeface="Century Gothic"/>
              </a:rPr>
              <a:t>виготовлені </a:t>
            </a:r>
            <a:r>
              <a:rPr sz="2000" dirty="0">
                <a:latin typeface="Century Gothic"/>
                <a:cs typeface="Century Gothic"/>
              </a:rPr>
              <a:t>екстемпорально, </a:t>
            </a:r>
            <a:r>
              <a:rPr sz="2000" b="1" spc="-5" dirty="0">
                <a:latin typeface="Century Gothic"/>
                <a:cs typeface="Century Gothic"/>
              </a:rPr>
              <a:t>зберігають </a:t>
            </a:r>
            <a:r>
              <a:rPr sz="2000" b="1" spc="-545" dirty="0">
                <a:latin typeface="Century Gothic"/>
                <a:cs typeface="Century Gothic"/>
              </a:rPr>
              <a:t> </a:t>
            </a:r>
            <a:r>
              <a:rPr sz="2000" b="1" spc="-5" dirty="0">
                <a:latin typeface="Century Gothic"/>
                <a:cs typeface="Century Gothic"/>
              </a:rPr>
              <a:t>10 </a:t>
            </a:r>
            <a:r>
              <a:rPr sz="2000" b="1" dirty="0">
                <a:latin typeface="Century Gothic"/>
                <a:cs typeface="Century Gothic"/>
              </a:rPr>
              <a:t>діб </a:t>
            </a:r>
            <a:r>
              <a:rPr sz="2000" dirty="0">
                <a:latin typeface="Century Gothic"/>
                <a:cs typeface="Century Gothic"/>
              </a:rPr>
              <a:t>чи </a:t>
            </a:r>
            <a:r>
              <a:rPr sz="2000" spc="-5" dirty="0">
                <a:latin typeface="Century Gothic"/>
                <a:cs typeface="Century Gothic"/>
              </a:rPr>
              <a:t>протягом </a:t>
            </a:r>
            <a:r>
              <a:rPr sz="2000" dirty="0">
                <a:latin typeface="Century Gothic"/>
                <a:cs typeface="Century Gothic"/>
              </a:rPr>
              <a:t>терміну, визначеного </a:t>
            </a:r>
            <a:r>
              <a:rPr sz="2000" spc="5" dirty="0">
                <a:latin typeface="Century Gothic"/>
                <a:cs typeface="Century Gothic"/>
              </a:rPr>
              <a:t> </a:t>
            </a:r>
            <a:r>
              <a:rPr sz="2000" spc="-5" dirty="0">
                <a:latin typeface="Century Gothic"/>
                <a:cs typeface="Century Gothic"/>
              </a:rPr>
              <a:t>експериментальними </a:t>
            </a:r>
            <a:r>
              <a:rPr sz="2000" dirty="0">
                <a:latin typeface="Century Gothic"/>
                <a:cs typeface="Century Gothic"/>
              </a:rPr>
              <a:t>дослідженнями і </a:t>
            </a:r>
            <a:r>
              <a:rPr sz="2000" spc="5" dirty="0">
                <a:latin typeface="Century Gothic"/>
                <a:cs typeface="Century Gothic"/>
              </a:rPr>
              <a:t> </a:t>
            </a:r>
            <a:r>
              <a:rPr sz="2000" spc="-5" dirty="0">
                <a:latin typeface="Century Gothic"/>
                <a:cs typeface="Century Gothic"/>
              </a:rPr>
              <a:t>зазначеного</a:t>
            </a:r>
            <a:r>
              <a:rPr sz="2000" spc="-20" dirty="0">
                <a:latin typeface="Century Gothic"/>
                <a:cs typeface="Century Gothic"/>
              </a:rPr>
              <a:t> </a:t>
            </a:r>
            <a:r>
              <a:rPr sz="2000" dirty="0">
                <a:latin typeface="Century Gothic"/>
                <a:cs typeface="Century Gothic"/>
              </a:rPr>
              <a:t>в</a:t>
            </a:r>
            <a:r>
              <a:rPr sz="2000" spc="5" dirty="0">
                <a:latin typeface="Century Gothic"/>
                <a:cs typeface="Century Gothic"/>
              </a:rPr>
              <a:t> </a:t>
            </a:r>
            <a:r>
              <a:rPr sz="2000" spc="-5" dirty="0">
                <a:latin typeface="Century Gothic"/>
                <a:cs typeface="Century Gothic"/>
              </a:rPr>
              <a:t>технологічній</a:t>
            </a:r>
            <a:r>
              <a:rPr sz="2000" spc="10" dirty="0">
                <a:latin typeface="Century Gothic"/>
                <a:cs typeface="Century Gothic"/>
              </a:rPr>
              <a:t> </a:t>
            </a:r>
            <a:r>
              <a:rPr sz="2000" spc="-5" dirty="0">
                <a:latin typeface="Century Gothic"/>
                <a:cs typeface="Century Gothic"/>
              </a:rPr>
              <a:t>інструкції</a:t>
            </a:r>
            <a:r>
              <a:rPr sz="2000" spc="-15" dirty="0">
                <a:latin typeface="Century Gothic"/>
                <a:cs typeface="Century Gothic"/>
              </a:rPr>
              <a:t> </a:t>
            </a:r>
            <a:r>
              <a:rPr sz="2000" spc="-5" dirty="0">
                <a:latin typeface="Century Gothic"/>
                <a:cs typeface="Century Gothic"/>
              </a:rPr>
              <a:t>на</a:t>
            </a:r>
            <a:endParaRPr sz="2000" dirty="0">
              <a:latin typeface="Century Gothic"/>
              <a:cs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2069" y="83991"/>
            <a:ext cx="5614669" cy="381515"/>
          </a:xfrm>
          <a:prstGeom prst="rect">
            <a:avLst/>
          </a:prstGeom>
        </p:spPr>
        <p:txBody>
          <a:bodyPr vert="horz" wrap="square" lIns="0" tIns="12065" rIns="0" bIns="0" rtlCol="0">
            <a:spAutoFit/>
          </a:bodyPr>
          <a:lstStyle/>
          <a:p>
            <a:pPr marL="12700">
              <a:lnSpc>
                <a:spcPct val="100000"/>
              </a:lnSpc>
              <a:spcBef>
                <a:spcPts val="95"/>
              </a:spcBef>
            </a:pPr>
            <a:r>
              <a:rPr sz="2400" spc="-5" dirty="0"/>
              <a:t>4.</a:t>
            </a:r>
            <a:r>
              <a:rPr sz="2400" spc="-15" dirty="0"/>
              <a:t> </a:t>
            </a:r>
            <a:r>
              <a:rPr sz="2400" spc="-5" dirty="0"/>
              <a:t>Контроль</a:t>
            </a:r>
            <a:r>
              <a:rPr sz="2400" spc="25" dirty="0"/>
              <a:t> </a:t>
            </a:r>
            <a:r>
              <a:rPr sz="2400" dirty="0"/>
              <a:t>якості.</a:t>
            </a:r>
            <a:r>
              <a:rPr sz="2400" spc="-25" dirty="0"/>
              <a:t> </a:t>
            </a:r>
            <a:r>
              <a:rPr sz="2400" spc="-5" dirty="0"/>
              <a:t>Умови</a:t>
            </a:r>
            <a:r>
              <a:rPr sz="2400" spc="15" dirty="0"/>
              <a:t> </a:t>
            </a:r>
            <a:r>
              <a:rPr sz="2400" spc="-5" dirty="0"/>
              <a:t>та термін</a:t>
            </a:r>
          </a:p>
        </p:txBody>
      </p:sp>
      <p:sp>
        <p:nvSpPr>
          <p:cNvPr id="4" name="object 4"/>
          <p:cNvSpPr txBox="1"/>
          <p:nvPr/>
        </p:nvSpPr>
        <p:spPr>
          <a:xfrm>
            <a:off x="5532120" y="76368"/>
            <a:ext cx="3810000" cy="381515"/>
          </a:xfrm>
          <a:prstGeom prst="rect">
            <a:avLst/>
          </a:prstGeom>
        </p:spPr>
        <p:txBody>
          <a:bodyPr vert="horz" wrap="square" lIns="0" tIns="12065" rIns="0" bIns="0" rtlCol="0">
            <a:spAutoFit/>
          </a:bodyPr>
          <a:lstStyle/>
          <a:p>
            <a:pPr marL="12700">
              <a:lnSpc>
                <a:spcPct val="100000"/>
              </a:lnSpc>
              <a:spcBef>
                <a:spcPts val="95"/>
              </a:spcBef>
            </a:pPr>
            <a:r>
              <a:rPr sz="2400" spc="-5" dirty="0">
                <a:latin typeface="Century Gothic"/>
                <a:cs typeface="Century Gothic"/>
              </a:rPr>
              <a:t>зберігання</a:t>
            </a:r>
            <a:r>
              <a:rPr sz="2400" dirty="0">
                <a:solidFill>
                  <a:srgbClr val="008000"/>
                </a:solidFill>
                <a:latin typeface="Century Gothic"/>
                <a:cs typeface="Century Gothic"/>
              </a:rPr>
              <a:t> </a:t>
            </a:r>
            <a:r>
              <a:rPr sz="2400" spc="-5" dirty="0">
                <a:latin typeface="Century Gothic"/>
                <a:cs typeface="Century Gothic"/>
              </a:rPr>
              <a:t>супозиторіїв</a:t>
            </a:r>
            <a:endParaRPr sz="2400" dirty="0">
              <a:latin typeface="Century Gothic"/>
              <a:cs typeface="Century Gothic"/>
            </a:endParaRPr>
          </a:p>
        </p:txBody>
      </p:sp>
      <p:sp>
        <p:nvSpPr>
          <p:cNvPr id="5" name="object 5"/>
          <p:cNvSpPr/>
          <p:nvPr/>
        </p:nvSpPr>
        <p:spPr>
          <a:xfrm>
            <a:off x="0" y="765048"/>
            <a:ext cx="9144000" cy="5908675"/>
          </a:xfrm>
          <a:custGeom>
            <a:avLst/>
            <a:gdLst/>
            <a:ahLst/>
            <a:cxnLst/>
            <a:rect l="l" t="t" r="r" b="b"/>
            <a:pathLst>
              <a:path w="9144000" h="5908675">
                <a:moveTo>
                  <a:pt x="9144000" y="0"/>
                </a:moveTo>
                <a:lnTo>
                  <a:pt x="0" y="0"/>
                </a:lnTo>
                <a:lnTo>
                  <a:pt x="0" y="5908548"/>
                </a:lnTo>
                <a:lnTo>
                  <a:pt x="9144000" y="5908548"/>
                </a:lnTo>
                <a:lnTo>
                  <a:pt x="9144000" y="0"/>
                </a:lnTo>
                <a:close/>
              </a:path>
            </a:pathLst>
          </a:custGeom>
          <a:solidFill>
            <a:srgbClr val="FFFFCC"/>
          </a:solidFill>
        </p:spPr>
        <p:txBody>
          <a:bodyPr wrap="square" lIns="0" tIns="0" rIns="0" bIns="0" rtlCol="0"/>
          <a:lstStyle/>
          <a:p>
            <a:endParaRPr/>
          </a:p>
        </p:txBody>
      </p:sp>
      <p:sp>
        <p:nvSpPr>
          <p:cNvPr id="6" name="object 6"/>
          <p:cNvSpPr txBox="1"/>
          <p:nvPr/>
        </p:nvSpPr>
        <p:spPr>
          <a:xfrm>
            <a:off x="78739" y="793750"/>
            <a:ext cx="8974455" cy="5513705"/>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Century Gothic"/>
                <a:cs typeface="Century Gothic"/>
              </a:rPr>
              <a:t>Однорідність дозованих</a:t>
            </a:r>
            <a:r>
              <a:rPr sz="1800" b="1" spc="-25" dirty="0">
                <a:latin typeface="Century Gothic"/>
                <a:cs typeface="Century Gothic"/>
              </a:rPr>
              <a:t> </a:t>
            </a:r>
            <a:r>
              <a:rPr sz="1800" b="1" spc="-5" dirty="0">
                <a:latin typeface="Century Gothic"/>
                <a:cs typeface="Century Gothic"/>
              </a:rPr>
              <a:t>одиниць</a:t>
            </a:r>
            <a:r>
              <a:rPr sz="1800" b="1" spc="-15" dirty="0">
                <a:latin typeface="Century Gothic"/>
                <a:cs typeface="Century Gothic"/>
              </a:rPr>
              <a:t> </a:t>
            </a:r>
            <a:r>
              <a:rPr sz="1800" spc="-10" dirty="0">
                <a:latin typeface="Century Gothic"/>
                <a:cs typeface="Century Gothic"/>
              </a:rPr>
              <a:t>(ДФУ,</a:t>
            </a:r>
            <a:r>
              <a:rPr sz="1800" spc="55" dirty="0">
                <a:latin typeface="Century Gothic"/>
                <a:cs typeface="Century Gothic"/>
              </a:rPr>
              <a:t> </a:t>
            </a:r>
            <a:r>
              <a:rPr sz="1800" dirty="0">
                <a:latin typeface="Century Gothic"/>
                <a:cs typeface="Century Gothic"/>
              </a:rPr>
              <a:t>2</a:t>
            </a:r>
            <a:r>
              <a:rPr sz="1800" spc="15" dirty="0">
                <a:latin typeface="Century Gothic"/>
                <a:cs typeface="Century Gothic"/>
              </a:rPr>
              <a:t> </a:t>
            </a:r>
            <a:r>
              <a:rPr sz="1800" spc="-5" dirty="0">
                <a:latin typeface="Century Gothic"/>
                <a:cs typeface="Century Gothic"/>
              </a:rPr>
              <a:t>вид.,</a:t>
            </a:r>
            <a:r>
              <a:rPr sz="1800" spc="30" dirty="0">
                <a:latin typeface="Century Gothic"/>
                <a:cs typeface="Century Gothic"/>
              </a:rPr>
              <a:t> </a:t>
            </a:r>
            <a:r>
              <a:rPr sz="1800" dirty="0">
                <a:latin typeface="Century Gothic"/>
                <a:cs typeface="Century Gothic"/>
              </a:rPr>
              <a:t>Розділ</a:t>
            </a:r>
            <a:r>
              <a:rPr sz="1800" spc="-10" dirty="0">
                <a:latin typeface="Century Gothic"/>
                <a:cs typeface="Century Gothic"/>
              </a:rPr>
              <a:t> 2.9.40).</a:t>
            </a:r>
            <a:endParaRPr sz="1800" dirty="0">
              <a:latin typeface="Century Gothic"/>
              <a:cs typeface="Century Gothic"/>
            </a:endParaRPr>
          </a:p>
          <a:p>
            <a:pPr marL="12700" marR="5080">
              <a:lnSpc>
                <a:spcPct val="100000"/>
              </a:lnSpc>
            </a:pPr>
            <a:r>
              <a:rPr sz="1800" b="1" dirty="0">
                <a:latin typeface="Century Gothic"/>
                <a:cs typeface="Century Gothic"/>
              </a:rPr>
              <a:t>Однорідність</a:t>
            </a:r>
            <a:r>
              <a:rPr sz="1800" b="1" spc="-10" dirty="0">
                <a:latin typeface="Century Gothic"/>
                <a:cs typeface="Century Gothic"/>
              </a:rPr>
              <a:t> </a:t>
            </a:r>
            <a:r>
              <a:rPr sz="1800" b="1" spc="-5" dirty="0">
                <a:latin typeface="Century Gothic"/>
                <a:cs typeface="Century Gothic"/>
              </a:rPr>
              <a:t>вмісту</a:t>
            </a:r>
            <a:r>
              <a:rPr sz="1800" b="1" spc="10" dirty="0">
                <a:latin typeface="Century Gothic"/>
                <a:cs typeface="Century Gothic"/>
              </a:rPr>
              <a:t> </a:t>
            </a:r>
            <a:r>
              <a:rPr sz="1800" spc="-15" dirty="0">
                <a:latin typeface="Century Gothic"/>
                <a:cs typeface="Century Gothic"/>
              </a:rPr>
              <a:t>(ДФУ,</a:t>
            </a:r>
            <a:r>
              <a:rPr sz="1800" spc="30" dirty="0">
                <a:latin typeface="Century Gothic"/>
                <a:cs typeface="Century Gothic"/>
              </a:rPr>
              <a:t> </a:t>
            </a:r>
            <a:r>
              <a:rPr sz="1800" dirty="0">
                <a:latin typeface="Century Gothic"/>
                <a:cs typeface="Century Gothic"/>
              </a:rPr>
              <a:t>2 </a:t>
            </a:r>
            <a:r>
              <a:rPr sz="1800" spc="-5" dirty="0">
                <a:latin typeface="Century Gothic"/>
                <a:cs typeface="Century Gothic"/>
              </a:rPr>
              <a:t>вид.,</a:t>
            </a:r>
            <a:r>
              <a:rPr sz="1800" spc="25" dirty="0">
                <a:latin typeface="Century Gothic"/>
                <a:cs typeface="Century Gothic"/>
              </a:rPr>
              <a:t> </a:t>
            </a:r>
            <a:r>
              <a:rPr sz="1800" dirty="0">
                <a:latin typeface="Century Gothic"/>
                <a:cs typeface="Century Gothic"/>
              </a:rPr>
              <a:t>Розділ</a:t>
            </a:r>
            <a:r>
              <a:rPr sz="1800" spc="-25" dirty="0">
                <a:latin typeface="Century Gothic"/>
                <a:cs typeface="Century Gothic"/>
              </a:rPr>
              <a:t> </a:t>
            </a:r>
            <a:r>
              <a:rPr sz="1800" spc="-10" dirty="0">
                <a:latin typeface="Century Gothic"/>
                <a:cs typeface="Century Gothic"/>
              </a:rPr>
              <a:t>2.9.6,</a:t>
            </a:r>
            <a:r>
              <a:rPr sz="1800" spc="40" dirty="0">
                <a:latin typeface="Century Gothic"/>
                <a:cs typeface="Century Gothic"/>
              </a:rPr>
              <a:t> </a:t>
            </a:r>
            <a:r>
              <a:rPr sz="1800" spc="-5" dirty="0">
                <a:latin typeface="Century Gothic"/>
                <a:cs typeface="Century Gothic"/>
              </a:rPr>
              <a:t>тест</a:t>
            </a:r>
            <a:r>
              <a:rPr sz="1800" spc="10" dirty="0">
                <a:latin typeface="Century Gothic"/>
                <a:cs typeface="Century Gothic"/>
              </a:rPr>
              <a:t> </a:t>
            </a:r>
            <a:r>
              <a:rPr sz="1800" spc="-5" dirty="0">
                <a:latin typeface="Century Gothic"/>
                <a:cs typeface="Century Gothic"/>
              </a:rPr>
              <a:t>В)</a:t>
            </a:r>
            <a:r>
              <a:rPr sz="1800" spc="15" dirty="0">
                <a:latin typeface="Century Gothic"/>
                <a:cs typeface="Century Gothic"/>
              </a:rPr>
              <a:t> </a:t>
            </a:r>
            <a:r>
              <a:rPr sz="1800" dirty="0">
                <a:latin typeface="Century Gothic"/>
                <a:cs typeface="Century Gothic"/>
              </a:rPr>
              <a:t>-</a:t>
            </a:r>
            <a:r>
              <a:rPr sz="1800" spc="10" dirty="0">
                <a:latin typeface="Century Gothic"/>
                <a:cs typeface="Century Gothic"/>
              </a:rPr>
              <a:t> </a:t>
            </a:r>
            <a:r>
              <a:rPr sz="1800" spc="-5" dirty="0">
                <a:latin typeface="Century Gothic"/>
                <a:cs typeface="Century Gothic"/>
              </a:rPr>
              <a:t>тверді лікарські</a:t>
            </a:r>
            <a:r>
              <a:rPr sz="1800" spc="-15" dirty="0">
                <a:latin typeface="Century Gothic"/>
                <a:cs typeface="Century Gothic"/>
              </a:rPr>
              <a:t> </a:t>
            </a:r>
            <a:r>
              <a:rPr sz="1800" spc="-10" dirty="0">
                <a:latin typeface="Century Gothic"/>
                <a:cs typeface="Century Gothic"/>
              </a:rPr>
              <a:t>засоби </a:t>
            </a:r>
            <a:r>
              <a:rPr sz="1800" spc="-480" dirty="0">
                <a:latin typeface="Century Gothic"/>
                <a:cs typeface="Century Gothic"/>
              </a:rPr>
              <a:t> </a:t>
            </a:r>
            <a:r>
              <a:rPr sz="1800" dirty="0">
                <a:latin typeface="Century Gothic"/>
                <a:cs typeface="Century Gothic"/>
              </a:rPr>
              <a:t>в</a:t>
            </a:r>
            <a:r>
              <a:rPr sz="1800" spc="-10" dirty="0">
                <a:latin typeface="Century Gothic"/>
                <a:cs typeface="Century Gothic"/>
              </a:rPr>
              <a:t> </a:t>
            </a:r>
            <a:r>
              <a:rPr sz="1800" spc="-5" dirty="0">
                <a:latin typeface="Century Gothic"/>
                <a:cs typeface="Century Gothic"/>
              </a:rPr>
              <a:t>однодозових</a:t>
            </a:r>
            <a:r>
              <a:rPr sz="1800" dirty="0">
                <a:latin typeface="Century Gothic"/>
                <a:cs typeface="Century Gothic"/>
              </a:rPr>
              <a:t> </a:t>
            </a:r>
            <a:r>
              <a:rPr sz="1800" spc="-10" dirty="0">
                <a:latin typeface="Century Gothic"/>
                <a:cs typeface="Century Gothic"/>
              </a:rPr>
              <a:t>контейнерах</a:t>
            </a:r>
            <a:r>
              <a:rPr sz="1800" spc="15" dirty="0">
                <a:latin typeface="Century Gothic"/>
                <a:cs typeface="Century Gothic"/>
              </a:rPr>
              <a:t> </a:t>
            </a:r>
            <a:r>
              <a:rPr sz="1800" dirty="0">
                <a:latin typeface="Century Gothic"/>
                <a:cs typeface="Century Gothic"/>
              </a:rPr>
              <a:t>з вмістом</a:t>
            </a:r>
            <a:r>
              <a:rPr sz="1800" spc="-10" dirty="0">
                <a:latin typeface="Century Gothic"/>
                <a:cs typeface="Century Gothic"/>
              </a:rPr>
              <a:t> </a:t>
            </a:r>
            <a:r>
              <a:rPr sz="1800" dirty="0">
                <a:latin typeface="Century Gothic"/>
                <a:cs typeface="Century Gothic"/>
              </a:rPr>
              <a:t>діючої</a:t>
            </a:r>
            <a:r>
              <a:rPr sz="1800" spc="-35" dirty="0">
                <a:latin typeface="Century Gothic"/>
                <a:cs typeface="Century Gothic"/>
              </a:rPr>
              <a:t> </a:t>
            </a:r>
            <a:r>
              <a:rPr sz="1800" spc="-5" dirty="0">
                <a:latin typeface="Century Gothic"/>
                <a:cs typeface="Century Gothic"/>
              </a:rPr>
              <a:t>речовини</a:t>
            </a:r>
            <a:r>
              <a:rPr sz="1800" spc="10" dirty="0">
                <a:latin typeface="Century Gothic"/>
                <a:cs typeface="Century Gothic"/>
              </a:rPr>
              <a:t> </a:t>
            </a:r>
            <a:r>
              <a:rPr sz="1800" dirty="0">
                <a:latin typeface="Century Gothic"/>
                <a:cs typeface="Century Gothic"/>
              </a:rPr>
              <a:t>менше</a:t>
            </a:r>
            <a:r>
              <a:rPr sz="1800" spc="15" dirty="0">
                <a:latin typeface="Century Gothic"/>
                <a:cs typeface="Century Gothic"/>
              </a:rPr>
              <a:t> </a:t>
            </a:r>
            <a:r>
              <a:rPr sz="1800" dirty="0">
                <a:latin typeface="Century Gothic"/>
                <a:cs typeface="Century Gothic"/>
              </a:rPr>
              <a:t>2</a:t>
            </a:r>
            <a:r>
              <a:rPr sz="1800" spc="-5" dirty="0">
                <a:latin typeface="Century Gothic"/>
                <a:cs typeface="Century Gothic"/>
              </a:rPr>
              <a:t> </a:t>
            </a:r>
            <a:r>
              <a:rPr sz="1800" dirty="0">
                <a:latin typeface="Century Gothic"/>
                <a:cs typeface="Century Gothic"/>
              </a:rPr>
              <a:t>мг </a:t>
            </a:r>
            <a:r>
              <a:rPr sz="1800" spc="-5" dirty="0">
                <a:latin typeface="Century Gothic"/>
                <a:cs typeface="Century Gothic"/>
              </a:rPr>
              <a:t>або </a:t>
            </a:r>
            <a:r>
              <a:rPr sz="1800" dirty="0">
                <a:latin typeface="Century Gothic"/>
                <a:cs typeface="Century Gothic"/>
              </a:rPr>
              <a:t> менше </a:t>
            </a:r>
            <a:r>
              <a:rPr sz="1800" spc="-5" dirty="0">
                <a:latin typeface="Century Gothic"/>
                <a:cs typeface="Century Gothic"/>
              </a:rPr>
              <a:t>2% </a:t>
            </a:r>
            <a:r>
              <a:rPr sz="1800" spc="5" dirty="0">
                <a:latin typeface="Century Gothic"/>
                <a:cs typeface="Century Gothic"/>
              </a:rPr>
              <a:t>від </a:t>
            </a:r>
            <a:r>
              <a:rPr sz="1800" spc="-5" dirty="0">
                <a:latin typeface="Century Gothic"/>
                <a:cs typeface="Century Gothic"/>
              </a:rPr>
              <a:t>загальної </a:t>
            </a:r>
            <a:r>
              <a:rPr sz="1800" dirty="0">
                <a:latin typeface="Century Gothic"/>
                <a:cs typeface="Century Gothic"/>
              </a:rPr>
              <a:t>маси </a:t>
            </a:r>
            <a:r>
              <a:rPr sz="1800" spc="-5" dirty="0">
                <a:latin typeface="Century Gothic"/>
                <a:cs typeface="Century Gothic"/>
              </a:rPr>
              <a:t>повинні витримувати випробування на </a:t>
            </a:r>
            <a:r>
              <a:rPr sz="1800" dirty="0">
                <a:latin typeface="Century Gothic"/>
                <a:cs typeface="Century Gothic"/>
              </a:rPr>
              <a:t> однорідність</a:t>
            </a:r>
            <a:r>
              <a:rPr sz="1800" spc="-45" dirty="0">
                <a:latin typeface="Century Gothic"/>
                <a:cs typeface="Century Gothic"/>
              </a:rPr>
              <a:t> </a:t>
            </a:r>
            <a:r>
              <a:rPr sz="1800" dirty="0">
                <a:latin typeface="Century Gothic"/>
                <a:cs typeface="Century Gothic"/>
              </a:rPr>
              <a:t>вмісту.</a:t>
            </a:r>
          </a:p>
          <a:p>
            <a:pPr marL="12700">
              <a:lnSpc>
                <a:spcPct val="100000"/>
              </a:lnSpc>
            </a:pPr>
            <a:r>
              <a:rPr sz="1800" b="1" dirty="0">
                <a:latin typeface="Century Gothic"/>
                <a:cs typeface="Century Gothic"/>
              </a:rPr>
              <a:t>Однорідність</a:t>
            </a:r>
            <a:r>
              <a:rPr sz="1800" b="1" spc="-15" dirty="0">
                <a:latin typeface="Century Gothic"/>
                <a:cs typeface="Century Gothic"/>
              </a:rPr>
              <a:t> </a:t>
            </a:r>
            <a:r>
              <a:rPr sz="1800" b="1" spc="-5" dirty="0">
                <a:latin typeface="Century Gothic"/>
                <a:cs typeface="Century Gothic"/>
              </a:rPr>
              <a:t>маси</a:t>
            </a:r>
            <a:r>
              <a:rPr sz="1800" b="1" spc="-25" dirty="0">
                <a:latin typeface="Century Gothic"/>
                <a:cs typeface="Century Gothic"/>
              </a:rPr>
              <a:t> </a:t>
            </a:r>
            <a:r>
              <a:rPr sz="1800" spc="-10" dirty="0">
                <a:latin typeface="Century Gothic"/>
                <a:cs typeface="Century Gothic"/>
              </a:rPr>
              <a:t>(ДФУ,</a:t>
            </a:r>
            <a:r>
              <a:rPr sz="1800" spc="35" dirty="0">
                <a:latin typeface="Century Gothic"/>
                <a:cs typeface="Century Gothic"/>
              </a:rPr>
              <a:t> </a:t>
            </a:r>
            <a:r>
              <a:rPr sz="1800" dirty="0">
                <a:latin typeface="Century Gothic"/>
                <a:cs typeface="Century Gothic"/>
              </a:rPr>
              <a:t>2</a:t>
            </a:r>
            <a:r>
              <a:rPr sz="1800" spc="5" dirty="0">
                <a:latin typeface="Century Gothic"/>
                <a:cs typeface="Century Gothic"/>
              </a:rPr>
              <a:t> </a:t>
            </a:r>
            <a:r>
              <a:rPr sz="1800" spc="-5" dirty="0">
                <a:latin typeface="Century Gothic"/>
                <a:cs typeface="Century Gothic"/>
              </a:rPr>
              <a:t>вид.,</a:t>
            </a:r>
            <a:r>
              <a:rPr sz="1800" spc="30" dirty="0">
                <a:latin typeface="Century Gothic"/>
                <a:cs typeface="Century Gothic"/>
              </a:rPr>
              <a:t> </a:t>
            </a:r>
            <a:r>
              <a:rPr sz="1800" dirty="0">
                <a:latin typeface="Century Gothic"/>
                <a:cs typeface="Century Gothic"/>
              </a:rPr>
              <a:t>Розділ</a:t>
            </a:r>
            <a:r>
              <a:rPr sz="1800" spc="-35" dirty="0">
                <a:latin typeface="Century Gothic"/>
                <a:cs typeface="Century Gothic"/>
              </a:rPr>
              <a:t> </a:t>
            </a:r>
            <a:r>
              <a:rPr sz="1800" spc="-10" dirty="0">
                <a:latin typeface="Century Gothic"/>
                <a:cs typeface="Century Gothic"/>
              </a:rPr>
              <a:t>2.9.5).</a:t>
            </a:r>
            <a:endParaRPr sz="1800" dirty="0">
              <a:latin typeface="Century Gothic"/>
              <a:cs typeface="Century Gothic"/>
            </a:endParaRPr>
          </a:p>
          <a:p>
            <a:pPr marL="12700" marR="322580">
              <a:lnSpc>
                <a:spcPct val="100000"/>
              </a:lnSpc>
              <a:spcBef>
                <a:spcPts val="5"/>
              </a:spcBef>
            </a:pPr>
            <a:r>
              <a:rPr sz="1800" b="1" spc="-5" dirty="0">
                <a:latin typeface="Century Gothic"/>
                <a:cs typeface="Century Gothic"/>
              </a:rPr>
              <a:t>Розчинення</a:t>
            </a:r>
            <a:r>
              <a:rPr sz="1800" b="1" spc="-30" dirty="0">
                <a:latin typeface="Century Gothic"/>
                <a:cs typeface="Century Gothic"/>
              </a:rPr>
              <a:t> </a:t>
            </a:r>
            <a:r>
              <a:rPr sz="1800" spc="-15" dirty="0">
                <a:latin typeface="Century Gothic"/>
                <a:cs typeface="Century Gothic"/>
              </a:rPr>
              <a:t>(ДФУ,</a:t>
            </a:r>
            <a:r>
              <a:rPr sz="1800" spc="35" dirty="0">
                <a:latin typeface="Century Gothic"/>
                <a:cs typeface="Century Gothic"/>
              </a:rPr>
              <a:t> </a:t>
            </a:r>
            <a:r>
              <a:rPr sz="1800" dirty="0">
                <a:latin typeface="Century Gothic"/>
                <a:cs typeface="Century Gothic"/>
              </a:rPr>
              <a:t>2</a:t>
            </a:r>
            <a:r>
              <a:rPr sz="1800" spc="-5" dirty="0">
                <a:latin typeface="Century Gothic"/>
                <a:cs typeface="Century Gothic"/>
              </a:rPr>
              <a:t> вид.,</a:t>
            </a:r>
            <a:r>
              <a:rPr sz="1800" spc="20" dirty="0">
                <a:latin typeface="Century Gothic"/>
                <a:cs typeface="Century Gothic"/>
              </a:rPr>
              <a:t> </a:t>
            </a:r>
            <a:r>
              <a:rPr sz="1800" dirty="0">
                <a:latin typeface="Century Gothic"/>
                <a:cs typeface="Century Gothic"/>
              </a:rPr>
              <a:t>Розділ</a:t>
            </a:r>
            <a:r>
              <a:rPr sz="1800" spc="-25" dirty="0">
                <a:latin typeface="Century Gothic"/>
                <a:cs typeface="Century Gothic"/>
              </a:rPr>
              <a:t> </a:t>
            </a:r>
            <a:r>
              <a:rPr sz="1800" spc="-10" dirty="0">
                <a:latin typeface="Century Gothic"/>
                <a:cs typeface="Century Gothic"/>
              </a:rPr>
              <a:t>2.9.42)</a:t>
            </a:r>
            <a:r>
              <a:rPr sz="1800" spc="60" dirty="0">
                <a:latin typeface="Century Gothic"/>
                <a:cs typeface="Century Gothic"/>
              </a:rPr>
              <a:t> </a:t>
            </a:r>
            <a:r>
              <a:rPr sz="1800" dirty="0">
                <a:latin typeface="Century Gothic"/>
                <a:cs typeface="Century Gothic"/>
              </a:rPr>
              <a:t>-</a:t>
            </a:r>
            <a:r>
              <a:rPr sz="1800" spc="5" dirty="0">
                <a:latin typeface="Century Gothic"/>
                <a:cs typeface="Century Gothic"/>
              </a:rPr>
              <a:t> </a:t>
            </a:r>
            <a:r>
              <a:rPr sz="1800" spc="-5" dirty="0">
                <a:latin typeface="Century Gothic"/>
                <a:cs typeface="Century Gothic"/>
              </a:rPr>
              <a:t>проводиться</a:t>
            </a:r>
            <a:r>
              <a:rPr sz="1800" spc="-15" dirty="0">
                <a:latin typeface="Century Gothic"/>
                <a:cs typeface="Century Gothic"/>
              </a:rPr>
              <a:t> </a:t>
            </a:r>
            <a:r>
              <a:rPr sz="1800" dirty="0">
                <a:latin typeface="Century Gothic"/>
                <a:cs typeface="Century Gothic"/>
              </a:rPr>
              <a:t>для</a:t>
            </a:r>
            <a:r>
              <a:rPr sz="1800" spc="5" dirty="0">
                <a:latin typeface="Century Gothic"/>
                <a:cs typeface="Century Gothic"/>
              </a:rPr>
              <a:t> </a:t>
            </a:r>
            <a:r>
              <a:rPr sz="1800" spc="-5" dirty="0">
                <a:latin typeface="Century Gothic"/>
                <a:cs typeface="Century Gothic"/>
              </a:rPr>
              <a:t>підтвердження </a:t>
            </a:r>
            <a:r>
              <a:rPr sz="1800" dirty="0">
                <a:latin typeface="Century Gothic"/>
                <a:cs typeface="Century Gothic"/>
              </a:rPr>
              <a:t> </a:t>
            </a:r>
            <a:r>
              <a:rPr sz="1800" spc="-5" dirty="0">
                <a:latin typeface="Century Gothic"/>
                <a:cs typeface="Century Gothic"/>
              </a:rPr>
              <a:t>вивільнення</a:t>
            </a:r>
            <a:r>
              <a:rPr sz="1800" spc="-15" dirty="0">
                <a:latin typeface="Century Gothic"/>
                <a:cs typeface="Century Gothic"/>
              </a:rPr>
              <a:t> </a:t>
            </a:r>
            <a:r>
              <a:rPr sz="1800" dirty="0">
                <a:latin typeface="Century Gothic"/>
                <a:cs typeface="Century Gothic"/>
              </a:rPr>
              <a:t>діючої</a:t>
            </a:r>
            <a:r>
              <a:rPr sz="1800" spc="-30" dirty="0">
                <a:latin typeface="Century Gothic"/>
                <a:cs typeface="Century Gothic"/>
              </a:rPr>
              <a:t> </a:t>
            </a:r>
            <a:r>
              <a:rPr sz="1800" spc="-5" dirty="0">
                <a:latin typeface="Century Gothic"/>
                <a:cs typeface="Century Gothic"/>
              </a:rPr>
              <a:t>речовини</a:t>
            </a:r>
            <a:r>
              <a:rPr sz="1800" spc="20" dirty="0">
                <a:latin typeface="Century Gothic"/>
                <a:cs typeface="Century Gothic"/>
              </a:rPr>
              <a:t> </a:t>
            </a:r>
            <a:r>
              <a:rPr sz="1800" spc="-5" dirty="0">
                <a:latin typeface="Century Gothic"/>
                <a:cs typeface="Century Gothic"/>
              </a:rPr>
              <a:t>або речовин</a:t>
            </a:r>
            <a:r>
              <a:rPr sz="1800" spc="5" dirty="0">
                <a:latin typeface="Century Gothic"/>
                <a:cs typeface="Century Gothic"/>
              </a:rPr>
              <a:t> </a:t>
            </a:r>
            <a:r>
              <a:rPr sz="1800" dirty="0">
                <a:latin typeface="Century Gothic"/>
                <a:cs typeface="Century Gothic"/>
              </a:rPr>
              <a:t>з</a:t>
            </a:r>
            <a:r>
              <a:rPr sz="1800" spc="5" dirty="0">
                <a:latin typeface="Century Gothic"/>
                <a:cs typeface="Century Gothic"/>
              </a:rPr>
              <a:t> </a:t>
            </a:r>
            <a:r>
              <a:rPr sz="1800" spc="-5" dirty="0">
                <a:latin typeface="Century Gothic"/>
                <a:cs typeface="Century Gothic"/>
              </a:rPr>
              <a:t>твердих</a:t>
            </a:r>
            <a:r>
              <a:rPr sz="1800" spc="20" dirty="0">
                <a:latin typeface="Century Gothic"/>
                <a:cs typeface="Century Gothic"/>
              </a:rPr>
              <a:t> </a:t>
            </a:r>
            <a:r>
              <a:rPr sz="1800" spc="-5" dirty="0">
                <a:latin typeface="Century Gothic"/>
                <a:cs typeface="Century Gothic"/>
              </a:rPr>
              <a:t>однодозових</a:t>
            </a:r>
            <a:r>
              <a:rPr sz="1800" spc="5" dirty="0">
                <a:latin typeface="Century Gothic"/>
                <a:cs typeface="Century Gothic"/>
              </a:rPr>
              <a:t> </a:t>
            </a:r>
            <a:r>
              <a:rPr sz="1800" spc="-5" dirty="0">
                <a:latin typeface="Century Gothic"/>
                <a:cs typeface="Century Gothic"/>
              </a:rPr>
              <a:t>лікарських </a:t>
            </a:r>
            <a:r>
              <a:rPr sz="1800" spc="-484" dirty="0">
                <a:latin typeface="Century Gothic"/>
                <a:cs typeface="Century Gothic"/>
              </a:rPr>
              <a:t> </a:t>
            </a:r>
            <a:r>
              <a:rPr sz="1800" spc="-5" dirty="0">
                <a:latin typeface="Century Gothic"/>
                <a:cs typeface="Century Gothic"/>
              </a:rPr>
              <a:t>засобів.</a:t>
            </a:r>
            <a:endParaRPr sz="1800" dirty="0">
              <a:latin typeface="Century Gothic"/>
              <a:cs typeface="Century Gothic"/>
            </a:endParaRPr>
          </a:p>
          <a:p>
            <a:pPr marL="12700" marR="102235">
              <a:lnSpc>
                <a:spcPct val="100000"/>
              </a:lnSpc>
            </a:pPr>
            <a:r>
              <a:rPr sz="1800" b="1" spc="-5" dirty="0">
                <a:latin typeface="Century Gothic"/>
                <a:cs typeface="Century Gothic"/>
              </a:rPr>
              <a:t>Визначення</a:t>
            </a:r>
            <a:r>
              <a:rPr sz="1800" b="1" spc="-40" dirty="0">
                <a:latin typeface="Century Gothic"/>
                <a:cs typeface="Century Gothic"/>
              </a:rPr>
              <a:t> </a:t>
            </a:r>
            <a:r>
              <a:rPr sz="1800" b="1" spc="-5" dirty="0">
                <a:latin typeface="Century Gothic"/>
                <a:cs typeface="Century Gothic"/>
              </a:rPr>
              <a:t>часу</a:t>
            </a:r>
            <a:r>
              <a:rPr sz="1800" b="1" dirty="0">
                <a:latin typeface="Century Gothic"/>
                <a:cs typeface="Century Gothic"/>
              </a:rPr>
              <a:t> </a:t>
            </a:r>
            <a:r>
              <a:rPr sz="1800" b="1" spc="-5" dirty="0">
                <a:latin typeface="Century Gothic"/>
                <a:cs typeface="Century Gothic"/>
              </a:rPr>
              <a:t>розм'якшення</a:t>
            </a:r>
            <a:r>
              <a:rPr sz="1800" b="1" spc="-15" dirty="0">
                <a:latin typeface="Century Gothic"/>
                <a:cs typeface="Century Gothic"/>
              </a:rPr>
              <a:t> </a:t>
            </a:r>
            <a:r>
              <a:rPr sz="1800" b="1" dirty="0">
                <a:latin typeface="Century Gothic"/>
                <a:cs typeface="Century Gothic"/>
              </a:rPr>
              <a:t>ліпофільних</a:t>
            </a:r>
            <a:r>
              <a:rPr sz="1800" b="1" spc="-35" dirty="0">
                <a:latin typeface="Century Gothic"/>
                <a:cs typeface="Century Gothic"/>
              </a:rPr>
              <a:t> </a:t>
            </a:r>
            <a:r>
              <a:rPr sz="1800" b="1" spc="-5" dirty="0">
                <a:latin typeface="Century Gothic"/>
                <a:cs typeface="Century Gothic"/>
              </a:rPr>
              <a:t>супозиторіїв</a:t>
            </a:r>
            <a:r>
              <a:rPr sz="1800" b="1" spc="15" dirty="0">
                <a:latin typeface="Century Gothic"/>
                <a:cs typeface="Century Gothic"/>
              </a:rPr>
              <a:t> </a:t>
            </a:r>
            <a:r>
              <a:rPr sz="1800" spc="-15" dirty="0">
                <a:latin typeface="Century Gothic"/>
                <a:cs typeface="Century Gothic"/>
              </a:rPr>
              <a:t>(ДФУ,</a:t>
            </a:r>
            <a:r>
              <a:rPr sz="1800" spc="30" dirty="0">
                <a:latin typeface="Century Gothic"/>
                <a:cs typeface="Century Gothic"/>
              </a:rPr>
              <a:t> </a:t>
            </a:r>
            <a:r>
              <a:rPr sz="1800" dirty="0">
                <a:latin typeface="Century Gothic"/>
                <a:cs typeface="Century Gothic"/>
              </a:rPr>
              <a:t>2</a:t>
            </a:r>
            <a:r>
              <a:rPr sz="1800" spc="-10" dirty="0">
                <a:latin typeface="Century Gothic"/>
                <a:cs typeface="Century Gothic"/>
              </a:rPr>
              <a:t> </a:t>
            </a:r>
            <a:r>
              <a:rPr sz="1800" spc="-5" dirty="0">
                <a:latin typeface="Century Gothic"/>
                <a:cs typeface="Century Gothic"/>
              </a:rPr>
              <a:t>вид.,</a:t>
            </a:r>
            <a:r>
              <a:rPr sz="1800" spc="20" dirty="0">
                <a:latin typeface="Century Gothic"/>
                <a:cs typeface="Century Gothic"/>
              </a:rPr>
              <a:t> </a:t>
            </a:r>
            <a:r>
              <a:rPr sz="1800" dirty="0">
                <a:latin typeface="Century Gothic"/>
                <a:cs typeface="Century Gothic"/>
              </a:rPr>
              <a:t>Розділ </a:t>
            </a:r>
            <a:r>
              <a:rPr sz="1800" spc="-484" dirty="0">
                <a:latin typeface="Century Gothic"/>
                <a:cs typeface="Century Gothic"/>
              </a:rPr>
              <a:t> </a:t>
            </a:r>
            <a:r>
              <a:rPr sz="1800" spc="-10" dirty="0">
                <a:latin typeface="Century Gothic"/>
                <a:cs typeface="Century Gothic"/>
              </a:rPr>
              <a:t>2.9.22)</a:t>
            </a:r>
            <a:r>
              <a:rPr sz="1800" spc="50" dirty="0">
                <a:latin typeface="Century Gothic"/>
                <a:cs typeface="Century Gothic"/>
              </a:rPr>
              <a:t> </a:t>
            </a:r>
            <a:r>
              <a:rPr sz="1800" dirty="0">
                <a:latin typeface="Century Gothic"/>
                <a:cs typeface="Century Gothic"/>
              </a:rPr>
              <a:t>-</a:t>
            </a:r>
            <a:r>
              <a:rPr sz="1800" spc="-5" dirty="0">
                <a:latin typeface="Century Gothic"/>
                <a:cs typeface="Century Gothic"/>
              </a:rPr>
              <a:t> має</a:t>
            </a:r>
            <a:r>
              <a:rPr sz="1800" dirty="0">
                <a:latin typeface="Century Gothic"/>
                <a:cs typeface="Century Gothic"/>
              </a:rPr>
              <a:t> </a:t>
            </a:r>
            <a:r>
              <a:rPr sz="1800" spc="-10" dirty="0">
                <a:latin typeface="Century Gothic"/>
                <a:cs typeface="Century Gothic"/>
              </a:rPr>
              <a:t>бути</a:t>
            </a:r>
            <a:r>
              <a:rPr sz="1800" spc="5" dirty="0">
                <a:latin typeface="Century Gothic"/>
                <a:cs typeface="Century Gothic"/>
              </a:rPr>
              <a:t> </a:t>
            </a:r>
            <a:r>
              <a:rPr sz="1800" spc="-5" dirty="0">
                <a:latin typeface="Century Gothic"/>
                <a:cs typeface="Century Gothic"/>
              </a:rPr>
              <a:t>не</a:t>
            </a:r>
            <a:r>
              <a:rPr sz="1800" spc="5" dirty="0">
                <a:latin typeface="Century Gothic"/>
                <a:cs typeface="Century Gothic"/>
              </a:rPr>
              <a:t> </a:t>
            </a:r>
            <a:r>
              <a:rPr sz="1800" dirty="0">
                <a:latin typeface="Century Gothic"/>
                <a:cs typeface="Century Gothic"/>
              </a:rPr>
              <a:t>більше</a:t>
            </a:r>
            <a:r>
              <a:rPr sz="1800" spc="-15" dirty="0">
                <a:latin typeface="Century Gothic"/>
                <a:cs typeface="Century Gothic"/>
              </a:rPr>
              <a:t> </a:t>
            </a:r>
            <a:r>
              <a:rPr sz="1800" spc="-5" dirty="0">
                <a:latin typeface="Century Gothic"/>
                <a:cs typeface="Century Gothic"/>
              </a:rPr>
              <a:t>15</a:t>
            </a:r>
            <a:r>
              <a:rPr sz="1800" dirty="0">
                <a:latin typeface="Century Gothic"/>
                <a:cs typeface="Century Gothic"/>
              </a:rPr>
              <a:t> хв,</a:t>
            </a:r>
            <a:r>
              <a:rPr sz="1800" spc="-10" dirty="0">
                <a:latin typeface="Century Gothic"/>
                <a:cs typeface="Century Gothic"/>
              </a:rPr>
              <a:t> </a:t>
            </a:r>
            <a:r>
              <a:rPr sz="1800" spc="-5" dirty="0">
                <a:latin typeface="Century Gothic"/>
                <a:cs typeface="Century Gothic"/>
              </a:rPr>
              <a:t>якщо</a:t>
            </a:r>
            <a:r>
              <a:rPr sz="1800" spc="-10" dirty="0">
                <a:latin typeface="Century Gothic"/>
                <a:cs typeface="Century Gothic"/>
              </a:rPr>
              <a:t> </a:t>
            </a:r>
            <a:r>
              <a:rPr sz="1800" spc="-5" dirty="0">
                <a:latin typeface="Century Gothic"/>
                <a:cs typeface="Century Gothic"/>
              </a:rPr>
              <a:t>немає</a:t>
            </a:r>
            <a:r>
              <a:rPr sz="1800" spc="5" dirty="0">
                <a:latin typeface="Century Gothic"/>
                <a:cs typeface="Century Gothic"/>
              </a:rPr>
              <a:t> </a:t>
            </a:r>
            <a:r>
              <a:rPr sz="1800" dirty="0">
                <a:latin typeface="Century Gothic"/>
                <a:cs typeface="Century Gothic"/>
              </a:rPr>
              <a:t>інших</a:t>
            </a:r>
            <a:r>
              <a:rPr sz="1800" spc="-40" dirty="0">
                <a:latin typeface="Century Gothic"/>
                <a:cs typeface="Century Gothic"/>
              </a:rPr>
              <a:t> </a:t>
            </a:r>
            <a:r>
              <a:rPr sz="1800" spc="-5" dirty="0">
                <a:latin typeface="Century Gothic"/>
                <a:cs typeface="Century Gothic"/>
              </a:rPr>
              <a:t>вказівок</a:t>
            </a:r>
            <a:r>
              <a:rPr sz="1800" spc="-25" dirty="0">
                <a:latin typeface="Century Gothic"/>
                <a:cs typeface="Century Gothic"/>
              </a:rPr>
              <a:t> </a:t>
            </a:r>
            <a:r>
              <a:rPr sz="1800" dirty="0">
                <a:latin typeface="Century Gothic"/>
                <a:cs typeface="Century Gothic"/>
              </a:rPr>
              <a:t>в</a:t>
            </a:r>
            <a:r>
              <a:rPr sz="1800" spc="5" dirty="0">
                <a:latin typeface="Century Gothic"/>
                <a:cs typeface="Century Gothic"/>
              </a:rPr>
              <a:t> </a:t>
            </a:r>
            <a:r>
              <a:rPr sz="1800" dirty="0">
                <a:latin typeface="Century Gothic"/>
                <a:cs typeface="Century Gothic"/>
              </a:rPr>
              <a:t>окремій </a:t>
            </a:r>
            <a:r>
              <a:rPr sz="1800" spc="5" dirty="0">
                <a:latin typeface="Century Gothic"/>
                <a:cs typeface="Century Gothic"/>
              </a:rPr>
              <a:t> </a:t>
            </a:r>
            <a:r>
              <a:rPr sz="1800" spc="-5" dirty="0">
                <a:latin typeface="Century Gothic"/>
                <a:cs typeface="Century Gothic"/>
              </a:rPr>
              <a:t>статті.</a:t>
            </a:r>
            <a:endParaRPr sz="1800" dirty="0">
              <a:latin typeface="Century Gothic"/>
              <a:cs typeface="Century Gothic"/>
            </a:endParaRPr>
          </a:p>
          <a:p>
            <a:pPr marL="12700" marR="577850">
              <a:lnSpc>
                <a:spcPct val="100000"/>
              </a:lnSpc>
            </a:pPr>
            <a:r>
              <a:rPr sz="1800" b="1" spc="-5" dirty="0">
                <a:latin typeface="Century Gothic"/>
                <a:cs typeface="Century Gothic"/>
              </a:rPr>
              <a:t>Розпадання</a:t>
            </a:r>
            <a:r>
              <a:rPr sz="1800" b="1" spc="-30" dirty="0">
                <a:latin typeface="Century Gothic"/>
                <a:cs typeface="Century Gothic"/>
              </a:rPr>
              <a:t> </a:t>
            </a:r>
            <a:r>
              <a:rPr sz="1800" b="1" spc="-5" dirty="0">
                <a:latin typeface="Century Gothic"/>
                <a:cs typeface="Century Gothic"/>
              </a:rPr>
              <a:t>супозиторіїв</a:t>
            </a:r>
            <a:r>
              <a:rPr sz="1800" b="1" spc="-10" dirty="0">
                <a:latin typeface="Century Gothic"/>
                <a:cs typeface="Century Gothic"/>
              </a:rPr>
              <a:t> </a:t>
            </a:r>
            <a:r>
              <a:rPr sz="1800" b="1" dirty="0">
                <a:latin typeface="Century Gothic"/>
                <a:cs typeface="Century Gothic"/>
              </a:rPr>
              <a:t>і </a:t>
            </a:r>
            <a:r>
              <a:rPr sz="1800" b="1" spc="-5" dirty="0">
                <a:latin typeface="Century Gothic"/>
                <a:cs typeface="Century Gothic"/>
              </a:rPr>
              <a:t>песаріїв</a:t>
            </a:r>
            <a:r>
              <a:rPr sz="1800" b="1" spc="10" dirty="0">
                <a:latin typeface="Century Gothic"/>
                <a:cs typeface="Century Gothic"/>
              </a:rPr>
              <a:t> </a:t>
            </a:r>
            <a:r>
              <a:rPr sz="1800" spc="-15" dirty="0">
                <a:latin typeface="Century Gothic"/>
                <a:cs typeface="Century Gothic"/>
              </a:rPr>
              <a:t>(ДФУ,</a:t>
            </a:r>
            <a:r>
              <a:rPr sz="1800" spc="35" dirty="0">
                <a:latin typeface="Century Gothic"/>
                <a:cs typeface="Century Gothic"/>
              </a:rPr>
              <a:t> </a:t>
            </a:r>
            <a:r>
              <a:rPr sz="1800" dirty="0">
                <a:latin typeface="Century Gothic"/>
                <a:cs typeface="Century Gothic"/>
              </a:rPr>
              <a:t>2</a:t>
            </a:r>
            <a:r>
              <a:rPr sz="1800" spc="-5" dirty="0">
                <a:latin typeface="Century Gothic"/>
                <a:cs typeface="Century Gothic"/>
              </a:rPr>
              <a:t> вид.,</a:t>
            </a:r>
            <a:r>
              <a:rPr sz="1800" spc="20" dirty="0">
                <a:latin typeface="Century Gothic"/>
                <a:cs typeface="Century Gothic"/>
              </a:rPr>
              <a:t> </a:t>
            </a:r>
            <a:r>
              <a:rPr sz="1800" dirty="0">
                <a:latin typeface="Century Gothic"/>
                <a:cs typeface="Century Gothic"/>
              </a:rPr>
              <a:t>Розділ</a:t>
            </a:r>
            <a:r>
              <a:rPr sz="1800" spc="-30" dirty="0">
                <a:latin typeface="Century Gothic"/>
                <a:cs typeface="Century Gothic"/>
              </a:rPr>
              <a:t> </a:t>
            </a:r>
            <a:r>
              <a:rPr sz="1800" spc="-10" dirty="0">
                <a:latin typeface="Century Gothic"/>
                <a:cs typeface="Century Gothic"/>
              </a:rPr>
              <a:t>2.9.2).</a:t>
            </a:r>
            <a:r>
              <a:rPr sz="1800" spc="40" dirty="0">
                <a:latin typeface="Century Gothic"/>
                <a:cs typeface="Century Gothic"/>
              </a:rPr>
              <a:t> </a:t>
            </a:r>
            <a:r>
              <a:rPr sz="1800" spc="-5" dirty="0">
                <a:latin typeface="Century Gothic"/>
                <a:cs typeface="Century Gothic"/>
              </a:rPr>
              <a:t>Стан </a:t>
            </a:r>
            <a:r>
              <a:rPr sz="1800" dirty="0">
                <a:latin typeface="Century Gothic"/>
                <a:cs typeface="Century Gothic"/>
              </a:rPr>
              <a:t> </a:t>
            </a:r>
            <a:r>
              <a:rPr sz="1800" spc="-5" dirty="0">
                <a:latin typeface="Century Gothic"/>
                <a:cs typeface="Century Gothic"/>
              </a:rPr>
              <a:t>супозиторіїв</a:t>
            </a:r>
            <a:r>
              <a:rPr sz="1800" spc="-25" dirty="0">
                <a:latin typeface="Century Gothic"/>
                <a:cs typeface="Century Gothic"/>
              </a:rPr>
              <a:t> </a:t>
            </a:r>
            <a:r>
              <a:rPr sz="1800" spc="-5" dirty="0">
                <a:latin typeface="Century Gothic"/>
                <a:cs typeface="Century Gothic"/>
              </a:rPr>
              <a:t>на жировій</a:t>
            </a:r>
            <a:r>
              <a:rPr sz="1800" dirty="0">
                <a:latin typeface="Century Gothic"/>
                <a:cs typeface="Century Gothic"/>
              </a:rPr>
              <a:t> основі</a:t>
            </a:r>
            <a:r>
              <a:rPr sz="1800" spc="-15" dirty="0">
                <a:latin typeface="Century Gothic"/>
                <a:cs typeface="Century Gothic"/>
              </a:rPr>
              <a:t> </a:t>
            </a:r>
            <a:r>
              <a:rPr sz="1800" spc="-5" dirty="0">
                <a:latin typeface="Century Gothic"/>
                <a:cs typeface="Century Gothic"/>
              </a:rPr>
              <a:t>досліджують</a:t>
            </a:r>
            <a:r>
              <a:rPr sz="1800" spc="-10" dirty="0">
                <a:latin typeface="Century Gothic"/>
                <a:cs typeface="Century Gothic"/>
              </a:rPr>
              <a:t> </a:t>
            </a:r>
            <a:r>
              <a:rPr sz="1800" spc="-5" dirty="0">
                <a:latin typeface="Century Gothic"/>
                <a:cs typeface="Century Gothic"/>
              </a:rPr>
              <a:t>через</a:t>
            </a:r>
            <a:r>
              <a:rPr sz="1800" spc="25" dirty="0">
                <a:latin typeface="Century Gothic"/>
                <a:cs typeface="Century Gothic"/>
              </a:rPr>
              <a:t> </a:t>
            </a:r>
            <a:r>
              <a:rPr sz="1800" spc="-5" dirty="0">
                <a:latin typeface="Century Gothic"/>
                <a:cs typeface="Century Gothic"/>
              </a:rPr>
              <a:t>30 </a:t>
            </a:r>
            <a:r>
              <a:rPr sz="1800" dirty="0">
                <a:latin typeface="Century Gothic"/>
                <a:cs typeface="Century Gothic"/>
              </a:rPr>
              <a:t>хв, </a:t>
            </a:r>
            <a:r>
              <a:rPr sz="1800" spc="-5" dirty="0">
                <a:latin typeface="Century Gothic"/>
                <a:cs typeface="Century Gothic"/>
              </a:rPr>
              <a:t>на</a:t>
            </a:r>
            <a:r>
              <a:rPr sz="1800" dirty="0">
                <a:latin typeface="Century Gothic"/>
                <a:cs typeface="Century Gothic"/>
              </a:rPr>
              <a:t> гідрофільній</a:t>
            </a:r>
            <a:r>
              <a:rPr sz="1800" spc="5" dirty="0">
                <a:latin typeface="Century Gothic"/>
                <a:cs typeface="Century Gothic"/>
              </a:rPr>
              <a:t> </a:t>
            </a:r>
            <a:r>
              <a:rPr sz="1800" dirty="0">
                <a:latin typeface="Century Gothic"/>
                <a:cs typeface="Century Gothic"/>
              </a:rPr>
              <a:t>- </a:t>
            </a:r>
            <a:r>
              <a:rPr sz="1800" spc="-480" dirty="0">
                <a:latin typeface="Century Gothic"/>
                <a:cs typeface="Century Gothic"/>
              </a:rPr>
              <a:t> </a:t>
            </a:r>
            <a:r>
              <a:rPr sz="1800" spc="-5" dirty="0">
                <a:latin typeface="Century Gothic"/>
                <a:cs typeface="Century Gothic"/>
              </a:rPr>
              <a:t>через</a:t>
            </a:r>
            <a:r>
              <a:rPr sz="1800" spc="15" dirty="0">
                <a:latin typeface="Century Gothic"/>
                <a:cs typeface="Century Gothic"/>
              </a:rPr>
              <a:t> </a:t>
            </a:r>
            <a:r>
              <a:rPr sz="1800" spc="-5" dirty="0">
                <a:latin typeface="Century Gothic"/>
                <a:cs typeface="Century Gothic"/>
              </a:rPr>
              <a:t>60 </a:t>
            </a:r>
            <a:r>
              <a:rPr sz="1800" dirty="0">
                <a:latin typeface="Century Gothic"/>
                <a:cs typeface="Century Gothic"/>
              </a:rPr>
              <a:t>хв.</a:t>
            </a:r>
          </a:p>
          <a:p>
            <a:pPr marL="12700" marR="157480">
              <a:lnSpc>
                <a:spcPct val="100000"/>
              </a:lnSpc>
            </a:pPr>
            <a:r>
              <a:rPr sz="1800" b="1" spc="-5" dirty="0">
                <a:latin typeface="Century Gothic"/>
                <a:cs typeface="Century Gothic"/>
              </a:rPr>
              <a:t>Відхилення</a:t>
            </a:r>
            <a:r>
              <a:rPr sz="1800" b="1" spc="-20" dirty="0">
                <a:latin typeface="Century Gothic"/>
                <a:cs typeface="Century Gothic"/>
              </a:rPr>
              <a:t> </a:t>
            </a:r>
            <a:r>
              <a:rPr sz="1800" b="1" spc="-5" dirty="0">
                <a:latin typeface="Century Gothic"/>
                <a:cs typeface="Century Gothic"/>
              </a:rPr>
              <a:t>середньої</a:t>
            </a:r>
            <a:r>
              <a:rPr sz="1800" b="1" spc="-10" dirty="0">
                <a:latin typeface="Century Gothic"/>
                <a:cs typeface="Century Gothic"/>
              </a:rPr>
              <a:t> </a:t>
            </a:r>
            <a:r>
              <a:rPr sz="1800" b="1" spc="-5" dirty="0">
                <a:latin typeface="Century Gothic"/>
                <a:cs typeface="Century Gothic"/>
              </a:rPr>
              <a:t>маси</a:t>
            </a:r>
            <a:r>
              <a:rPr sz="1800" b="1" dirty="0">
                <a:latin typeface="Century Gothic"/>
                <a:cs typeface="Century Gothic"/>
              </a:rPr>
              <a:t> </a:t>
            </a:r>
            <a:r>
              <a:rPr sz="1800" spc="-15" dirty="0">
                <a:latin typeface="Century Gothic"/>
                <a:cs typeface="Century Gothic"/>
              </a:rPr>
              <a:t>(ДФУ,</a:t>
            </a:r>
            <a:r>
              <a:rPr sz="1800" spc="30" dirty="0">
                <a:latin typeface="Century Gothic"/>
                <a:cs typeface="Century Gothic"/>
              </a:rPr>
              <a:t> </a:t>
            </a:r>
            <a:r>
              <a:rPr sz="1800" dirty="0">
                <a:latin typeface="Century Gothic"/>
                <a:cs typeface="Century Gothic"/>
              </a:rPr>
              <a:t>2</a:t>
            </a:r>
            <a:r>
              <a:rPr sz="1800" spc="5" dirty="0">
                <a:latin typeface="Century Gothic"/>
                <a:cs typeface="Century Gothic"/>
              </a:rPr>
              <a:t> </a:t>
            </a:r>
            <a:r>
              <a:rPr sz="1800" spc="-5" dirty="0">
                <a:latin typeface="Century Gothic"/>
                <a:cs typeface="Century Gothic"/>
              </a:rPr>
              <a:t>вид.,</a:t>
            </a:r>
            <a:r>
              <a:rPr sz="1800" spc="20" dirty="0">
                <a:latin typeface="Century Gothic"/>
                <a:cs typeface="Century Gothic"/>
              </a:rPr>
              <a:t> </a:t>
            </a:r>
            <a:r>
              <a:rPr sz="1800" dirty="0">
                <a:latin typeface="Century Gothic"/>
                <a:cs typeface="Century Gothic"/>
              </a:rPr>
              <a:t>Розділ</a:t>
            </a:r>
            <a:r>
              <a:rPr sz="1800" spc="-20" dirty="0">
                <a:latin typeface="Century Gothic"/>
                <a:cs typeface="Century Gothic"/>
              </a:rPr>
              <a:t> </a:t>
            </a:r>
            <a:r>
              <a:rPr sz="1800" spc="-10" dirty="0">
                <a:latin typeface="Century Gothic"/>
                <a:cs typeface="Century Gothic"/>
              </a:rPr>
              <a:t>2.9.5.)</a:t>
            </a:r>
            <a:r>
              <a:rPr sz="1800" spc="45" dirty="0">
                <a:latin typeface="Century Gothic"/>
                <a:cs typeface="Century Gothic"/>
              </a:rPr>
              <a:t> </a:t>
            </a:r>
            <a:r>
              <a:rPr sz="1800" spc="-5" dirty="0">
                <a:latin typeface="Century Gothic"/>
                <a:cs typeface="Century Gothic"/>
              </a:rPr>
              <a:t>Окремих</a:t>
            </a:r>
            <a:r>
              <a:rPr sz="1800" spc="20" dirty="0">
                <a:latin typeface="Century Gothic"/>
                <a:cs typeface="Century Gothic"/>
              </a:rPr>
              <a:t> </a:t>
            </a:r>
            <a:r>
              <a:rPr sz="1800" spc="-5" dirty="0">
                <a:latin typeface="Century Gothic"/>
                <a:cs typeface="Century Gothic"/>
              </a:rPr>
              <a:t>супозиторіїв </a:t>
            </a:r>
            <a:r>
              <a:rPr sz="1800" dirty="0">
                <a:latin typeface="Century Gothic"/>
                <a:cs typeface="Century Gothic"/>
              </a:rPr>
              <a:t> </a:t>
            </a:r>
            <a:r>
              <a:rPr sz="1800" spc="-5" dirty="0">
                <a:latin typeface="Century Gothic"/>
                <a:cs typeface="Century Gothic"/>
              </a:rPr>
              <a:t>не повинна перевищувати </a:t>
            </a:r>
            <a:r>
              <a:rPr sz="1800" dirty="0">
                <a:latin typeface="Century Gothic"/>
                <a:cs typeface="Century Gothic"/>
              </a:rPr>
              <a:t>± </a:t>
            </a:r>
            <a:r>
              <a:rPr sz="1800" spc="-5" dirty="0">
                <a:latin typeface="Century Gothic"/>
                <a:cs typeface="Century Gothic"/>
              </a:rPr>
              <a:t>5%, </a:t>
            </a:r>
            <a:r>
              <a:rPr sz="1800" dirty="0">
                <a:latin typeface="Century Gothic"/>
                <a:cs typeface="Century Gothic"/>
              </a:rPr>
              <a:t>якщо </a:t>
            </a:r>
            <a:r>
              <a:rPr sz="1800" spc="-5" dirty="0">
                <a:latin typeface="Century Gothic"/>
                <a:cs typeface="Century Gothic"/>
              </a:rPr>
              <a:t>немає </a:t>
            </a:r>
            <a:r>
              <a:rPr sz="1800" dirty="0">
                <a:latin typeface="Century Gothic"/>
                <a:cs typeface="Century Gothic"/>
              </a:rPr>
              <a:t>інших </a:t>
            </a:r>
            <a:r>
              <a:rPr sz="1800" spc="-5" dirty="0">
                <a:latin typeface="Century Gothic"/>
                <a:cs typeface="Century Gothic"/>
              </a:rPr>
              <a:t>вказівок </a:t>
            </a:r>
            <a:r>
              <a:rPr sz="1800" dirty="0">
                <a:latin typeface="Century Gothic"/>
                <a:cs typeface="Century Gothic"/>
              </a:rPr>
              <a:t>в окремій </a:t>
            </a:r>
            <a:r>
              <a:rPr sz="1800" spc="-5" dirty="0">
                <a:latin typeface="Century Gothic"/>
                <a:cs typeface="Century Gothic"/>
              </a:rPr>
              <a:t>статті. </a:t>
            </a:r>
            <a:r>
              <a:rPr sz="1800" spc="-484" dirty="0">
                <a:latin typeface="Century Gothic"/>
                <a:cs typeface="Century Gothic"/>
              </a:rPr>
              <a:t> </a:t>
            </a:r>
            <a:r>
              <a:rPr sz="1800" b="1" spc="-5" dirty="0">
                <a:latin typeface="Century Gothic"/>
                <a:cs typeface="Century Gothic"/>
              </a:rPr>
              <a:t>Температуру</a:t>
            </a:r>
            <a:r>
              <a:rPr sz="1800" b="1" dirty="0">
                <a:latin typeface="Century Gothic"/>
                <a:cs typeface="Century Gothic"/>
              </a:rPr>
              <a:t> </a:t>
            </a:r>
            <a:r>
              <a:rPr sz="1800" b="1" spc="-5" dirty="0">
                <a:latin typeface="Century Gothic"/>
                <a:cs typeface="Century Gothic"/>
              </a:rPr>
              <a:t>плавлення</a:t>
            </a:r>
            <a:r>
              <a:rPr sz="1800" b="1" spc="-35" dirty="0">
                <a:latin typeface="Century Gothic"/>
                <a:cs typeface="Century Gothic"/>
              </a:rPr>
              <a:t> </a:t>
            </a:r>
            <a:r>
              <a:rPr sz="1800" spc="-15" dirty="0">
                <a:latin typeface="Century Gothic"/>
                <a:cs typeface="Century Gothic"/>
              </a:rPr>
              <a:t>(ДФУ,</a:t>
            </a:r>
            <a:r>
              <a:rPr sz="1800" spc="35" dirty="0">
                <a:latin typeface="Century Gothic"/>
                <a:cs typeface="Century Gothic"/>
              </a:rPr>
              <a:t> </a:t>
            </a:r>
            <a:r>
              <a:rPr sz="1800" dirty="0">
                <a:latin typeface="Century Gothic"/>
                <a:cs typeface="Century Gothic"/>
              </a:rPr>
              <a:t>2</a:t>
            </a:r>
            <a:r>
              <a:rPr sz="1800" spc="-5" dirty="0">
                <a:latin typeface="Century Gothic"/>
                <a:cs typeface="Century Gothic"/>
              </a:rPr>
              <a:t> вид.,</a:t>
            </a:r>
            <a:r>
              <a:rPr sz="1800" spc="30" dirty="0">
                <a:latin typeface="Century Gothic"/>
                <a:cs typeface="Century Gothic"/>
              </a:rPr>
              <a:t> </a:t>
            </a:r>
            <a:r>
              <a:rPr sz="1800" dirty="0">
                <a:latin typeface="Century Gothic"/>
                <a:cs typeface="Century Gothic"/>
              </a:rPr>
              <a:t>Розділ</a:t>
            </a:r>
            <a:r>
              <a:rPr sz="1800" spc="-35" dirty="0">
                <a:latin typeface="Century Gothic"/>
                <a:cs typeface="Century Gothic"/>
              </a:rPr>
              <a:t> </a:t>
            </a:r>
            <a:r>
              <a:rPr sz="1800" spc="-10" dirty="0">
                <a:latin typeface="Century Gothic"/>
                <a:cs typeface="Century Gothic"/>
              </a:rPr>
              <a:t>2.2.15)</a:t>
            </a:r>
            <a:r>
              <a:rPr sz="1800" spc="45" dirty="0">
                <a:latin typeface="Century Gothic"/>
                <a:cs typeface="Century Gothic"/>
              </a:rPr>
              <a:t> </a:t>
            </a:r>
            <a:r>
              <a:rPr sz="1800" dirty="0">
                <a:latin typeface="Century Gothic"/>
                <a:cs typeface="Century Gothic"/>
              </a:rPr>
              <a:t>для </a:t>
            </a:r>
            <a:r>
              <a:rPr sz="1800" spc="-5" dirty="0">
                <a:latin typeface="Century Gothic"/>
                <a:cs typeface="Century Gothic"/>
              </a:rPr>
              <a:t>супозиторіїв, </a:t>
            </a:r>
            <a:r>
              <a:rPr sz="1800" dirty="0">
                <a:latin typeface="Century Gothic"/>
                <a:cs typeface="Century Gothic"/>
              </a:rPr>
              <a:t> </a:t>
            </a:r>
            <a:r>
              <a:rPr sz="1800" spc="-5" dirty="0">
                <a:latin typeface="Century Gothic"/>
                <a:cs typeface="Century Gothic"/>
              </a:rPr>
              <a:t>приготовлених на </a:t>
            </a:r>
            <a:r>
              <a:rPr sz="1800" dirty="0">
                <a:latin typeface="Century Gothic"/>
                <a:cs typeface="Century Gothic"/>
              </a:rPr>
              <a:t>ліпофільній основі, </a:t>
            </a:r>
            <a:r>
              <a:rPr sz="1800" spc="-5" dirty="0">
                <a:latin typeface="Century Gothic"/>
                <a:cs typeface="Century Gothic"/>
              </a:rPr>
              <a:t>визначають </a:t>
            </a:r>
            <a:r>
              <a:rPr sz="1800" dirty="0">
                <a:latin typeface="Century Gothic"/>
                <a:cs typeface="Century Gothic"/>
              </a:rPr>
              <a:t>по відкритому </a:t>
            </a:r>
            <a:r>
              <a:rPr sz="1800" spc="-5" dirty="0">
                <a:latin typeface="Century Gothic"/>
                <a:cs typeface="Century Gothic"/>
              </a:rPr>
              <a:t>капілярному </a:t>
            </a:r>
            <a:r>
              <a:rPr sz="1800" spc="-484" dirty="0">
                <a:latin typeface="Century Gothic"/>
                <a:cs typeface="Century Gothic"/>
              </a:rPr>
              <a:t> </a:t>
            </a:r>
            <a:r>
              <a:rPr sz="1800" spc="-5" dirty="0">
                <a:latin typeface="Century Gothic"/>
                <a:cs typeface="Century Gothic"/>
              </a:rPr>
              <a:t>методу,</a:t>
            </a:r>
            <a:r>
              <a:rPr sz="1800" spc="20" dirty="0">
                <a:latin typeface="Century Gothic"/>
                <a:cs typeface="Century Gothic"/>
              </a:rPr>
              <a:t> </a:t>
            </a:r>
            <a:r>
              <a:rPr sz="1800" dirty="0">
                <a:latin typeface="Century Gothic"/>
                <a:cs typeface="Century Gothic"/>
              </a:rPr>
              <a:t>яка</a:t>
            </a:r>
            <a:r>
              <a:rPr sz="1800" spc="-10" dirty="0">
                <a:latin typeface="Century Gothic"/>
                <a:cs typeface="Century Gothic"/>
              </a:rPr>
              <a:t> </a:t>
            </a:r>
            <a:r>
              <a:rPr sz="1800" spc="-5" dirty="0">
                <a:latin typeface="Century Gothic"/>
                <a:cs typeface="Century Gothic"/>
              </a:rPr>
              <a:t>не</a:t>
            </a:r>
            <a:r>
              <a:rPr sz="1800" spc="5" dirty="0">
                <a:latin typeface="Century Gothic"/>
                <a:cs typeface="Century Gothic"/>
              </a:rPr>
              <a:t> </a:t>
            </a:r>
            <a:r>
              <a:rPr sz="1800" spc="-5" dirty="0">
                <a:latin typeface="Century Gothic"/>
                <a:cs typeface="Century Gothic"/>
              </a:rPr>
              <a:t>повинна</a:t>
            </a:r>
            <a:r>
              <a:rPr sz="1800" spc="-15" dirty="0">
                <a:latin typeface="Century Gothic"/>
                <a:cs typeface="Century Gothic"/>
              </a:rPr>
              <a:t> </a:t>
            </a:r>
            <a:r>
              <a:rPr sz="1800" spc="-10" dirty="0">
                <a:latin typeface="Century Gothic"/>
                <a:cs typeface="Century Gothic"/>
              </a:rPr>
              <a:t>перевищувати</a:t>
            </a:r>
            <a:r>
              <a:rPr sz="1800" spc="35" dirty="0">
                <a:latin typeface="Century Gothic"/>
                <a:cs typeface="Century Gothic"/>
              </a:rPr>
              <a:t> </a:t>
            </a:r>
            <a:r>
              <a:rPr sz="1800" spc="-5" dirty="0">
                <a:latin typeface="Century Gothic"/>
                <a:cs typeface="Century Gothic"/>
              </a:rPr>
              <a:t>37</a:t>
            </a:r>
            <a:r>
              <a:rPr sz="1800" spc="15" dirty="0">
                <a:latin typeface="Century Gothic"/>
                <a:cs typeface="Century Gothic"/>
              </a:rPr>
              <a:t> </a:t>
            </a:r>
            <a:r>
              <a:rPr sz="1800" dirty="0">
                <a:latin typeface="Century Gothic"/>
                <a:cs typeface="Century Gothic"/>
              </a:rPr>
              <a:t>°</a:t>
            </a:r>
            <a:r>
              <a:rPr sz="1800" spc="5" dirty="0">
                <a:latin typeface="Century Gothic"/>
                <a:cs typeface="Century Gothic"/>
              </a:rPr>
              <a:t> </a:t>
            </a:r>
            <a:r>
              <a:rPr sz="1800" dirty="0">
                <a:latin typeface="Century Gothic"/>
                <a:cs typeface="Century Gothic"/>
              </a:rPr>
              <a:t>С,</a:t>
            </a:r>
            <a:r>
              <a:rPr sz="1800" spc="-5" dirty="0">
                <a:latin typeface="Century Gothic"/>
                <a:cs typeface="Century Gothic"/>
              </a:rPr>
              <a:t> якщо</a:t>
            </a:r>
            <a:r>
              <a:rPr sz="1800" spc="5" dirty="0">
                <a:latin typeface="Century Gothic"/>
                <a:cs typeface="Century Gothic"/>
              </a:rPr>
              <a:t> </a:t>
            </a:r>
            <a:r>
              <a:rPr sz="1800" spc="-5" dirty="0">
                <a:latin typeface="Century Gothic"/>
                <a:cs typeface="Century Gothic"/>
              </a:rPr>
              <a:t>немає</a:t>
            </a:r>
            <a:r>
              <a:rPr sz="1800" spc="5" dirty="0">
                <a:latin typeface="Century Gothic"/>
                <a:cs typeface="Century Gothic"/>
              </a:rPr>
              <a:t> </a:t>
            </a:r>
            <a:r>
              <a:rPr sz="1800" dirty="0">
                <a:latin typeface="Century Gothic"/>
                <a:cs typeface="Century Gothic"/>
              </a:rPr>
              <a:t>інших</a:t>
            </a:r>
            <a:r>
              <a:rPr sz="1800" spc="-25" dirty="0">
                <a:latin typeface="Century Gothic"/>
                <a:cs typeface="Century Gothic"/>
              </a:rPr>
              <a:t> </a:t>
            </a:r>
            <a:r>
              <a:rPr sz="1800" spc="-5" dirty="0">
                <a:latin typeface="Century Gothic"/>
                <a:cs typeface="Century Gothic"/>
              </a:rPr>
              <a:t>вказівок</a:t>
            </a:r>
            <a:r>
              <a:rPr sz="1800" spc="-25" dirty="0">
                <a:latin typeface="Century Gothic"/>
                <a:cs typeface="Century Gothic"/>
              </a:rPr>
              <a:t> </a:t>
            </a:r>
            <a:r>
              <a:rPr sz="1800" dirty="0">
                <a:latin typeface="Century Gothic"/>
                <a:cs typeface="Century Gothic"/>
              </a:rPr>
              <a:t>в</a:t>
            </a:r>
          </a:p>
        </p:txBody>
      </p:sp>
      <p:sp>
        <p:nvSpPr>
          <p:cNvPr id="7" name="object 7"/>
          <p:cNvSpPr txBox="1"/>
          <p:nvPr/>
        </p:nvSpPr>
        <p:spPr>
          <a:xfrm>
            <a:off x="78739" y="6281724"/>
            <a:ext cx="172212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окремій</a:t>
            </a:r>
            <a:r>
              <a:rPr sz="1800" spc="-45" dirty="0">
                <a:latin typeface="Century Gothic"/>
                <a:cs typeface="Century Gothic"/>
              </a:rPr>
              <a:t> </a:t>
            </a:r>
            <a:r>
              <a:rPr sz="1800" spc="-5" dirty="0">
                <a:latin typeface="Century Gothic"/>
                <a:cs typeface="Century Gothic"/>
              </a:rPr>
              <a:t>статті.</a:t>
            </a:r>
            <a:endParaRPr sz="1800">
              <a:latin typeface="Century Gothic"/>
              <a:cs typeface="Century Gothic"/>
            </a:endParaRPr>
          </a:p>
        </p:txBody>
      </p:sp>
      <p:sp>
        <p:nvSpPr>
          <p:cNvPr id="8" name="object 8"/>
          <p:cNvSpPr txBox="1"/>
          <p:nvPr/>
        </p:nvSpPr>
        <p:spPr>
          <a:xfrm>
            <a:off x="8756142" y="6267399"/>
            <a:ext cx="27876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Century Gothic"/>
                <a:cs typeface="Century Gothic"/>
              </a:rPr>
              <a:t>22</a:t>
            </a:r>
            <a:endParaRPr sz="1800">
              <a:latin typeface="Century Gothic"/>
              <a:cs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76201" y="-84209"/>
            <a:ext cx="5591556" cy="381515"/>
          </a:xfrm>
          <a:prstGeom prst="rect">
            <a:avLst/>
          </a:prstGeom>
        </p:spPr>
        <p:txBody>
          <a:bodyPr vert="horz" wrap="square" lIns="0" tIns="12065" rIns="0" bIns="0" rtlCol="0">
            <a:spAutoFit/>
          </a:bodyPr>
          <a:lstStyle/>
          <a:p>
            <a:pPr marL="12700">
              <a:lnSpc>
                <a:spcPct val="100000"/>
              </a:lnSpc>
              <a:spcBef>
                <a:spcPts val="95"/>
              </a:spcBef>
            </a:pPr>
            <a:r>
              <a:rPr sz="2400" spc="-5" dirty="0"/>
              <a:t>4.</a:t>
            </a:r>
            <a:r>
              <a:rPr sz="2400" spc="-15" dirty="0"/>
              <a:t> </a:t>
            </a:r>
            <a:r>
              <a:rPr sz="2400" spc="-5" dirty="0"/>
              <a:t>Контроль</a:t>
            </a:r>
            <a:r>
              <a:rPr sz="2400" spc="25" dirty="0"/>
              <a:t> </a:t>
            </a:r>
            <a:r>
              <a:rPr sz="2400" dirty="0"/>
              <a:t>якості.</a:t>
            </a:r>
            <a:r>
              <a:rPr sz="2400" spc="-25" dirty="0"/>
              <a:t> </a:t>
            </a:r>
            <a:r>
              <a:rPr sz="2400" spc="-5" dirty="0"/>
              <a:t>Умови</a:t>
            </a:r>
            <a:r>
              <a:rPr sz="2400" spc="15" dirty="0"/>
              <a:t> </a:t>
            </a:r>
            <a:r>
              <a:rPr sz="2400" spc="-5" dirty="0"/>
              <a:t>та термін</a:t>
            </a:r>
          </a:p>
        </p:txBody>
      </p:sp>
      <p:sp>
        <p:nvSpPr>
          <p:cNvPr id="2" name="object 2"/>
          <p:cNvSpPr txBox="1">
            <a:spLocks noGrp="1"/>
          </p:cNvSpPr>
          <p:nvPr>
            <p:ph sz="quarter" idx="13"/>
          </p:nvPr>
        </p:nvSpPr>
        <p:spPr>
          <a:xfrm>
            <a:off x="0" y="326950"/>
            <a:ext cx="8991600" cy="6630020"/>
          </a:xfrm>
          <a:prstGeom prst="rect">
            <a:avLst/>
          </a:prstGeom>
        </p:spPr>
        <p:txBody>
          <a:bodyPr vert="horz" wrap="square" lIns="0" tIns="12700" rIns="0" bIns="0" rtlCol="0">
            <a:spAutoFit/>
          </a:bodyPr>
          <a:lstStyle/>
          <a:p>
            <a:pPr marL="188595">
              <a:lnSpc>
                <a:spcPct val="100000"/>
              </a:lnSpc>
              <a:spcBef>
                <a:spcPts val="100"/>
              </a:spcBef>
            </a:pPr>
            <a:r>
              <a:rPr b="1" spc="-5" dirty="0">
                <a:latin typeface="Century Gothic"/>
                <a:cs typeface="Century Gothic"/>
              </a:rPr>
              <a:t>Європейська</a:t>
            </a:r>
            <a:r>
              <a:rPr b="1" spc="-35" dirty="0">
                <a:latin typeface="Century Gothic"/>
                <a:cs typeface="Century Gothic"/>
              </a:rPr>
              <a:t> </a:t>
            </a:r>
            <a:r>
              <a:rPr b="1" spc="-5" dirty="0">
                <a:latin typeface="Century Gothic"/>
                <a:cs typeface="Century Gothic"/>
              </a:rPr>
              <a:t>фармакопея</a:t>
            </a:r>
            <a:r>
              <a:rPr b="1" spc="-15" dirty="0">
                <a:latin typeface="Century Gothic"/>
                <a:cs typeface="Century Gothic"/>
              </a:rPr>
              <a:t> </a:t>
            </a:r>
            <a:r>
              <a:rPr spc="-5" dirty="0"/>
              <a:t>передбачає</a:t>
            </a:r>
            <a:r>
              <a:rPr spc="5" dirty="0"/>
              <a:t> </a:t>
            </a:r>
            <a:r>
              <a:rPr spc="-5" dirty="0"/>
              <a:t>контроль</a:t>
            </a:r>
            <a:r>
              <a:rPr dirty="0"/>
              <a:t> </a:t>
            </a:r>
            <a:r>
              <a:rPr spc="-5" dirty="0"/>
              <a:t>якості</a:t>
            </a:r>
            <a:r>
              <a:rPr dirty="0"/>
              <a:t> </a:t>
            </a:r>
            <a:r>
              <a:rPr spc="-5" dirty="0"/>
              <a:t>супозиторіїв</a:t>
            </a:r>
            <a:r>
              <a:rPr spc="-25" dirty="0"/>
              <a:t> </a:t>
            </a:r>
            <a:r>
              <a:rPr spc="-5" dirty="0"/>
              <a:t>за</a:t>
            </a:r>
          </a:p>
          <a:p>
            <a:pPr marL="188595">
              <a:lnSpc>
                <a:spcPct val="100000"/>
              </a:lnSpc>
              <a:spcBef>
                <a:spcPts val="5"/>
              </a:spcBef>
            </a:pPr>
            <a:r>
              <a:rPr spc="-5" dirty="0"/>
              <a:t>наступними</a:t>
            </a:r>
            <a:r>
              <a:rPr spc="-15" dirty="0"/>
              <a:t> </a:t>
            </a:r>
            <a:r>
              <a:rPr spc="-10" dirty="0"/>
              <a:t>показниками:</a:t>
            </a:r>
          </a:p>
          <a:p>
            <a:pPr marL="188595" marR="5080">
              <a:lnSpc>
                <a:spcPct val="100000"/>
              </a:lnSpc>
              <a:buChar char="•"/>
              <a:tabLst>
                <a:tab pos="389255" algn="l"/>
              </a:tabLst>
            </a:pPr>
            <a:r>
              <a:rPr spc="-5" dirty="0"/>
              <a:t>час</a:t>
            </a:r>
            <a:r>
              <a:rPr dirty="0"/>
              <a:t> </a:t>
            </a:r>
            <a:r>
              <a:rPr spc="-5" dirty="0"/>
              <a:t>розпадання</a:t>
            </a:r>
            <a:r>
              <a:rPr spc="-15" dirty="0"/>
              <a:t> </a:t>
            </a:r>
            <a:r>
              <a:rPr spc="-5" dirty="0"/>
              <a:t>(disintegration</a:t>
            </a:r>
            <a:r>
              <a:rPr spc="20" dirty="0"/>
              <a:t> </a:t>
            </a:r>
            <a:r>
              <a:rPr spc="-10" dirty="0"/>
              <a:t>test</a:t>
            </a:r>
            <a:r>
              <a:rPr spc="25" dirty="0"/>
              <a:t> </a:t>
            </a:r>
            <a:r>
              <a:rPr spc="-10" dirty="0"/>
              <a:t>2.9.2)</a:t>
            </a:r>
            <a:r>
              <a:rPr spc="60" dirty="0"/>
              <a:t> </a:t>
            </a:r>
            <a:r>
              <a:rPr dirty="0"/>
              <a:t>-</a:t>
            </a:r>
            <a:r>
              <a:rPr spc="5" dirty="0"/>
              <a:t> </a:t>
            </a:r>
            <a:r>
              <a:rPr spc="-5" dirty="0"/>
              <a:t>стан</a:t>
            </a:r>
            <a:r>
              <a:rPr spc="10" dirty="0"/>
              <a:t> </a:t>
            </a:r>
            <a:r>
              <a:rPr spc="-5" dirty="0"/>
              <a:t>супозиторіїв</a:t>
            </a:r>
            <a:r>
              <a:rPr spc="-25" dirty="0"/>
              <a:t> </a:t>
            </a:r>
            <a:r>
              <a:rPr spc="-5" dirty="0"/>
              <a:t>на</a:t>
            </a:r>
            <a:r>
              <a:rPr spc="-10" dirty="0"/>
              <a:t> </a:t>
            </a:r>
            <a:r>
              <a:rPr spc="-5" dirty="0"/>
              <a:t>жировій </a:t>
            </a:r>
            <a:r>
              <a:rPr spc="-480" dirty="0"/>
              <a:t> </a:t>
            </a:r>
            <a:r>
              <a:rPr spc="-5" dirty="0"/>
              <a:t>основі</a:t>
            </a:r>
            <a:r>
              <a:rPr spc="-10" dirty="0"/>
              <a:t> </a:t>
            </a:r>
            <a:r>
              <a:rPr spc="-5" dirty="0"/>
              <a:t>досліджують</a:t>
            </a:r>
            <a:r>
              <a:rPr spc="-15" dirty="0"/>
              <a:t> </a:t>
            </a:r>
            <a:r>
              <a:rPr spc="-5" dirty="0"/>
              <a:t>через</a:t>
            </a:r>
            <a:r>
              <a:rPr spc="20" dirty="0"/>
              <a:t> </a:t>
            </a:r>
            <a:r>
              <a:rPr spc="-5" dirty="0"/>
              <a:t>30 </a:t>
            </a:r>
            <a:r>
              <a:rPr dirty="0"/>
              <a:t>хв,</a:t>
            </a:r>
            <a:r>
              <a:rPr spc="-5" dirty="0"/>
              <a:t> на </a:t>
            </a:r>
            <a:r>
              <a:rPr dirty="0"/>
              <a:t>гідрофільній</a:t>
            </a:r>
            <a:r>
              <a:rPr spc="-5" dirty="0"/>
              <a:t> </a:t>
            </a:r>
            <a:r>
              <a:rPr dirty="0"/>
              <a:t>-</a:t>
            </a:r>
            <a:r>
              <a:rPr spc="-5" dirty="0"/>
              <a:t> через</a:t>
            </a:r>
            <a:r>
              <a:rPr spc="20" dirty="0"/>
              <a:t> </a:t>
            </a:r>
            <a:r>
              <a:rPr spc="-5" dirty="0"/>
              <a:t>60</a:t>
            </a:r>
            <a:r>
              <a:rPr spc="10" dirty="0"/>
              <a:t> </a:t>
            </a:r>
            <a:r>
              <a:rPr dirty="0"/>
              <a:t>хв;</a:t>
            </a:r>
          </a:p>
          <a:p>
            <a:pPr marL="388620" indent="-200660">
              <a:lnSpc>
                <a:spcPct val="100000"/>
              </a:lnSpc>
              <a:buChar char="•"/>
              <a:tabLst>
                <a:tab pos="389255" algn="l"/>
              </a:tabLst>
            </a:pPr>
            <a:r>
              <a:rPr spc="-5" dirty="0"/>
              <a:t>однорідність</a:t>
            </a:r>
            <a:r>
              <a:rPr spc="-25" dirty="0"/>
              <a:t> </a:t>
            </a:r>
            <a:r>
              <a:rPr spc="-5" dirty="0"/>
              <a:t>дозованих одиниць</a:t>
            </a:r>
            <a:r>
              <a:rPr spc="15" dirty="0"/>
              <a:t> </a:t>
            </a:r>
            <a:r>
              <a:rPr spc="-5" dirty="0"/>
              <a:t>(uniformity</a:t>
            </a:r>
            <a:r>
              <a:rPr spc="15" dirty="0"/>
              <a:t> </a:t>
            </a:r>
            <a:r>
              <a:rPr dirty="0"/>
              <a:t>of</a:t>
            </a:r>
            <a:r>
              <a:rPr spc="10" dirty="0"/>
              <a:t> </a:t>
            </a:r>
            <a:r>
              <a:rPr spc="-5" dirty="0"/>
              <a:t>dosage</a:t>
            </a:r>
            <a:r>
              <a:rPr spc="15" dirty="0"/>
              <a:t> </a:t>
            </a:r>
            <a:r>
              <a:rPr spc="-5" dirty="0"/>
              <a:t>forms</a:t>
            </a:r>
            <a:r>
              <a:rPr dirty="0"/>
              <a:t> </a:t>
            </a:r>
            <a:r>
              <a:rPr spc="-10" dirty="0"/>
              <a:t>2.9.40);</a:t>
            </a:r>
          </a:p>
          <a:p>
            <a:pPr marL="389255" indent="-201295">
              <a:lnSpc>
                <a:spcPct val="100000"/>
              </a:lnSpc>
              <a:buChar char="•"/>
              <a:tabLst>
                <a:tab pos="389890" algn="l"/>
              </a:tabLst>
            </a:pPr>
            <a:r>
              <a:rPr dirty="0"/>
              <a:t>однорідність</a:t>
            </a:r>
            <a:r>
              <a:rPr spc="-30" dirty="0"/>
              <a:t> </a:t>
            </a:r>
            <a:r>
              <a:rPr dirty="0"/>
              <a:t>вмісту</a:t>
            </a:r>
            <a:r>
              <a:rPr spc="-25" dirty="0"/>
              <a:t> </a:t>
            </a:r>
            <a:r>
              <a:rPr spc="-5" dirty="0"/>
              <a:t>(uniformity</a:t>
            </a:r>
            <a:r>
              <a:rPr spc="15" dirty="0"/>
              <a:t> </a:t>
            </a:r>
            <a:r>
              <a:rPr dirty="0"/>
              <a:t>of</a:t>
            </a:r>
            <a:r>
              <a:rPr spc="5" dirty="0"/>
              <a:t> </a:t>
            </a:r>
            <a:r>
              <a:rPr spc="-5" dirty="0"/>
              <a:t>content,</a:t>
            </a:r>
            <a:r>
              <a:rPr spc="50" dirty="0"/>
              <a:t> </a:t>
            </a:r>
            <a:r>
              <a:rPr spc="-10" dirty="0"/>
              <a:t>2.9.6,</a:t>
            </a:r>
            <a:r>
              <a:rPr spc="45" dirty="0"/>
              <a:t> </a:t>
            </a:r>
            <a:r>
              <a:rPr spc="-5" dirty="0"/>
              <a:t>test</a:t>
            </a:r>
            <a:r>
              <a:rPr spc="35" dirty="0"/>
              <a:t> </a:t>
            </a:r>
            <a:r>
              <a:rPr spc="-15" dirty="0"/>
              <a:t>B);</a:t>
            </a:r>
          </a:p>
          <a:p>
            <a:pPr marL="389255" indent="-201295">
              <a:lnSpc>
                <a:spcPct val="100000"/>
              </a:lnSpc>
              <a:buChar char="•"/>
              <a:tabLst>
                <a:tab pos="389890" algn="l"/>
              </a:tabLst>
            </a:pPr>
            <a:r>
              <a:rPr dirty="0"/>
              <a:t>однорідність</a:t>
            </a:r>
            <a:r>
              <a:rPr spc="-35" dirty="0"/>
              <a:t> </a:t>
            </a:r>
            <a:r>
              <a:rPr dirty="0"/>
              <a:t>маси</a:t>
            </a:r>
            <a:r>
              <a:rPr spc="-10" dirty="0"/>
              <a:t> </a:t>
            </a:r>
            <a:r>
              <a:rPr spc="-5" dirty="0"/>
              <a:t>(uniformity</a:t>
            </a:r>
            <a:r>
              <a:rPr spc="15" dirty="0"/>
              <a:t> </a:t>
            </a:r>
            <a:r>
              <a:rPr dirty="0"/>
              <a:t>of</a:t>
            </a:r>
            <a:r>
              <a:rPr spc="5" dirty="0"/>
              <a:t> </a:t>
            </a:r>
            <a:r>
              <a:rPr spc="-5" dirty="0"/>
              <a:t>mass,</a:t>
            </a:r>
            <a:r>
              <a:rPr spc="10" dirty="0"/>
              <a:t> </a:t>
            </a:r>
            <a:r>
              <a:rPr spc="-10" dirty="0"/>
              <a:t>2.9.5);</a:t>
            </a:r>
          </a:p>
          <a:p>
            <a:pPr marL="188595" marR="676275">
              <a:lnSpc>
                <a:spcPct val="100000"/>
              </a:lnSpc>
              <a:buChar char="•"/>
              <a:tabLst>
                <a:tab pos="389890" algn="l"/>
              </a:tabLst>
            </a:pPr>
            <a:r>
              <a:rPr spc="-5" dirty="0"/>
              <a:t>розчинення</a:t>
            </a:r>
            <a:r>
              <a:rPr spc="5" dirty="0"/>
              <a:t> </a:t>
            </a:r>
            <a:r>
              <a:rPr spc="-5" dirty="0"/>
              <a:t>(dissolution</a:t>
            </a:r>
            <a:r>
              <a:rPr spc="20" dirty="0"/>
              <a:t> </a:t>
            </a:r>
            <a:r>
              <a:rPr spc="-10" dirty="0"/>
              <a:t>2.9.42,</a:t>
            </a:r>
            <a:r>
              <a:rPr spc="50" dirty="0"/>
              <a:t> </a:t>
            </a:r>
            <a:r>
              <a:rPr dirty="0"/>
              <a:t>lipophilic</a:t>
            </a:r>
            <a:r>
              <a:rPr spc="-45" dirty="0"/>
              <a:t> </a:t>
            </a:r>
            <a:r>
              <a:rPr dirty="0"/>
              <a:t>solid</a:t>
            </a:r>
            <a:r>
              <a:rPr spc="-15" dirty="0"/>
              <a:t> </a:t>
            </a:r>
            <a:r>
              <a:rPr spc="-5" dirty="0"/>
              <a:t>dosage</a:t>
            </a:r>
            <a:r>
              <a:rPr spc="15" dirty="0"/>
              <a:t> </a:t>
            </a:r>
            <a:r>
              <a:rPr spc="-10" dirty="0"/>
              <a:t>forms),</a:t>
            </a:r>
            <a:r>
              <a:rPr spc="55" dirty="0"/>
              <a:t> </a:t>
            </a:r>
            <a:r>
              <a:rPr spc="-5" dirty="0"/>
              <a:t>при </a:t>
            </a:r>
            <a:r>
              <a:rPr dirty="0"/>
              <a:t> </a:t>
            </a:r>
            <a:r>
              <a:rPr spc="-5" dirty="0"/>
              <a:t>проведенні</a:t>
            </a:r>
            <a:r>
              <a:rPr dirty="0"/>
              <a:t> </a:t>
            </a:r>
            <a:r>
              <a:rPr spc="-5" dirty="0"/>
              <a:t>тесту</a:t>
            </a:r>
            <a:r>
              <a:rPr spc="5" dirty="0"/>
              <a:t> </a:t>
            </a:r>
            <a:r>
              <a:rPr spc="-5" dirty="0"/>
              <a:t>розчинення</a:t>
            </a:r>
            <a:r>
              <a:rPr dirty="0"/>
              <a:t> </a:t>
            </a:r>
            <a:r>
              <a:rPr spc="-5" dirty="0"/>
              <a:t>тест</a:t>
            </a:r>
            <a:r>
              <a:rPr spc="10" dirty="0"/>
              <a:t> </a:t>
            </a:r>
            <a:r>
              <a:rPr dirty="0"/>
              <a:t>часу</a:t>
            </a:r>
            <a:r>
              <a:rPr spc="-15" dirty="0"/>
              <a:t> </a:t>
            </a:r>
            <a:r>
              <a:rPr spc="-5" dirty="0"/>
              <a:t>розпадання</a:t>
            </a:r>
            <a:r>
              <a:rPr spc="-20" dirty="0"/>
              <a:t> </a:t>
            </a:r>
            <a:r>
              <a:rPr spc="-5" dirty="0"/>
              <a:t>не </a:t>
            </a:r>
            <a:r>
              <a:rPr dirty="0"/>
              <a:t>потрібно. </a:t>
            </a:r>
            <a:r>
              <a:rPr spc="5" dirty="0"/>
              <a:t> </a:t>
            </a:r>
            <a:r>
              <a:rPr spc="-10" dirty="0"/>
              <a:t>Запропоновані</a:t>
            </a:r>
            <a:r>
              <a:rPr dirty="0"/>
              <a:t> </a:t>
            </a:r>
            <a:r>
              <a:rPr spc="-5" dirty="0"/>
              <a:t>Європейської</a:t>
            </a:r>
            <a:r>
              <a:rPr spc="5" dirty="0"/>
              <a:t> </a:t>
            </a:r>
            <a:r>
              <a:rPr spc="-10" dirty="0"/>
              <a:t>фармакопеї</a:t>
            </a:r>
            <a:r>
              <a:rPr spc="15" dirty="0"/>
              <a:t> </a:t>
            </a:r>
            <a:r>
              <a:rPr spc="-5" dirty="0"/>
              <a:t>методики</a:t>
            </a:r>
            <a:r>
              <a:rPr spc="30" dirty="0"/>
              <a:t> </a:t>
            </a:r>
            <a:r>
              <a:rPr dirty="0"/>
              <a:t>відповідають </a:t>
            </a:r>
            <a:r>
              <a:rPr spc="-484" dirty="0"/>
              <a:t> </a:t>
            </a:r>
            <a:r>
              <a:rPr spc="-5" dirty="0"/>
              <a:t>таким,</a:t>
            </a:r>
            <a:r>
              <a:rPr spc="15" dirty="0"/>
              <a:t> </a:t>
            </a:r>
            <a:r>
              <a:rPr spc="-5" dirty="0"/>
              <a:t>описаним</a:t>
            </a:r>
            <a:r>
              <a:rPr dirty="0"/>
              <a:t> в </a:t>
            </a:r>
            <a:r>
              <a:rPr spc="-5" dirty="0"/>
              <a:t>Державній</a:t>
            </a:r>
            <a:r>
              <a:rPr spc="-10" dirty="0"/>
              <a:t> </a:t>
            </a:r>
            <a:r>
              <a:rPr spc="-5" dirty="0"/>
              <a:t>Фармакопеї</a:t>
            </a:r>
            <a:r>
              <a:rPr dirty="0"/>
              <a:t> </a:t>
            </a:r>
            <a:r>
              <a:rPr spc="-5" dirty="0" err="1"/>
              <a:t>України</a:t>
            </a:r>
            <a:r>
              <a:rPr spc="-5" dirty="0" smtClean="0"/>
              <a:t>.</a:t>
            </a:r>
            <a:endParaRPr sz="1750" dirty="0"/>
          </a:p>
          <a:p>
            <a:pPr marL="188595" marR="575945">
              <a:lnSpc>
                <a:spcPct val="100000"/>
              </a:lnSpc>
            </a:pPr>
            <a:r>
              <a:rPr b="1" spc="-5" dirty="0">
                <a:latin typeface="Century Gothic"/>
                <a:cs typeface="Century Gothic"/>
              </a:rPr>
              <a:t>Фармакопея</a:t>
            </a:r>
            <a:r>
              <a:rPr b="1" spc="-15" dirty="0">
                <a:latin typeface="Century Gothic"/>
                <a:cs typeface="Century Gothic"/>
              </a:rPr>
              <a:t> </a:t>
            </a:r>
            <a:r>
              <a:rPr b="1" dirty="0">
                <a:latin typeface="Century Gothic"/>
                <a:cs typeface="Century Gothic"/>
              </a:rPr>
              <a:t>США</a:t>
            </a:r>
            <a:r>
              <a:rPr b="1" spc="5" dirty="0">
                <a:latin typeface="Century Gothic"/>
                <a:cs typeface="Century Gothic"/>
              </a:rPr>
              <a:t> </a:t>
            </a:r>
            <a:r>
              <a:rPr spc="-10" dirty="0"/>
              <a:t>(USP30-NF25)</a:t>
            </a:r>
            <a:r>
              <a:rPr spc="45" dirty="0"/>
              <a:t> </a:t>
            </a:r>
            <a:r>
              <a:rPr spc="-5" dirty="0"/>
              <a:t>передбачає</a:t>
            </a:r>
            <a:r>
              <a:rPr spc="15" dirty="0"/>
              <a:t> </a:t>
            </a:r>
            <a:r>
              <a:rPr spc="-5" dirty="0"/>
              <a:t>фізичний</a:t>
            </a:r>
            <a:r>
              <a:rPr spc="-10" dirty="0"/>
              <a:t> </a:t>
            </a:r>
            <a:r>
              <a:rPr dirty="0"/>
              <a:t>і</a:t>
            </a:r>
            <a:r>
              <a:rPr spc="5" dirty="0"/>
              <a:t> </a:t>
            </a:r>
            <a:r>
              <a:rPr dirty="0"/>
              <a:t>хімічний </a:t>
            </a:r>
            <a:r>
              <a:rPr spc="5" dirty="0"/>
              <a:t> </a:t>
            </a:r>
            <a:r>
              <a:rPr spc="-5" dirty="0"/>
              <a:t>контроль. Фізичний контроль включає візуальний </a:t>
            </a:r>
            <a:r>
              <a:rPr dirty="0"/>
              <a:t>огляд, однорідність </a:t>
            </a:r>
            <a:r>
              <a:rPr spc="-484" dirty="0"/>
              <a:t> </a:t>
            </a:r>
            <a:r>
              <a:rPr spc="-5" dirty="0"/>
              <a:t>маси,</a:t>
            </a:r>
            <a:r>
              <a:rPr spc="5" dirty="0"/>
              <a:t> </a:t>
            </a:r>
            <a:r>
              <a:rPr dirty="0"/>
              <a:t>однорідність,</a:t>
            </a:r>
            <a:r>
              <a:rPr spc="-40" dirty="0"/>
              <a:t> </a:t>
            </a:r>
            <a:r>
              <a:rPr spc="-10" dirty="0"/>
              <a:t>температуру</a:t>
            </a:r>
            <a:r>
              <a:rPr spc="30" dirty="0"/>
              <a:t> </a:t>
            </a:r>
            <a:r>
              <a:rPr spc="-5" dirty="0"/>
              <a:t>плавлення, розм'якшення,</a:t>
            </a:r>
            <a:r>
              <a:rPr dirty="0"/>
              <a:t> час </a:t>
            </a:r>
            <a:r>
              <a:rPr spc="5" dirty="0"/>
              <a:t> </a:t>
            </a:r>
            <a:r>
              <a:rPr spc="-5" dirty="0"/>
              <a:t>плавлення </a:t>
            </a:r>
            <a:r>
              <a:rPr dirty="0"/>
              <a:t>і </a:t>
            </a:r>
            <a:r>
              <a:rPr spc="-5" dirty="0"/>
              <a:t>затвердіння, контроль </a:t>
            </a:r>
            <a:r>
              <a:rPr dirty="0"/>
              <a:t>механічний міцності. Хімічний </a:t>
            </a:r>
            <a:r>
              <a:rPr spc="5" dirty="0"/>
              <a:t> </a:t>
            </a:r>
            <a:r>
              <a:rPr spc="-5" dirty="0"/>
              <a:t>контроль</a:t>
            </a:r>
            <a:r>
              <a:rPr dirty="0"/>
              <a:t> </a:t>
            </a:r>
            <a:r>
              <a:rPr spc="-5" dirty="0"/>
              <a:t>включає</a:t>
            </a:r>
            <a:r>
              <a:rPr spc="-15" dirty="0"/>
              <a:t> </a:t>
            </a:r>
            <a:r>
              <a:rPr spc="-5" dirty="0"/>
              <a:t>тест</a:t>
            </a:r>
            <a:r>
              <a:rPr spc="5" dirty="0"/>
              <a:t> </a:t>
            </a:r>
            <a:r>
              <a:rPr spc="-5" dirty="0"/>
              <a:t>на</a:t>
            </a:r>
            <a:r>
              <a:rPr spc="-10" dirty="0"/>
              <a:t> </a:t>
            </a:r>
            <a:r>
              <a:rPr spc="-5" dirty="0"/>
              <a:t>розчинення</a:t>
            </a:r>
            <a:r>
              <a:rPr spc="5" dirty="0"/>
              <a:t> </a:t>
            </a:r>
            <a:r>
              <a:rPr dirty="0"/>
              <a:t>і однорідність</a:t>
            </a:r>
            <a:r>
              <a:rPr spc="-30" dirty="0"/>
              <a:t> </a:t>
            </a:r>
            <a:r>
              <a:rPr dirty="0"/>
              <a:t>вмісту.</a:t>
            </a:r>
          </a:p>
        </p:txBody>
      </p:sp>
      <p:sp>
        <p:nvSpPr>
          <p:cNvPr id="7" name="object 7"/>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33</a:t>
            </a:fld>
            <a:endParaRPr dirty="0"/>
          </a:p>
        </p:txBody>
      </p:sp>
      <p:sp>
        <p:nvSpPr>
          <p:cNvPr id="5" name="object 5"/>
          <p:cNvSpPr txBox="1"/>
          <p:nvPr/>
        </p:nvSpPr>
        <p:spPr>
          <a:xfrm>
            <a:off x="5482698" y="-80817"/>
            <a:ext cx="4173220" cy="381515"/>
          </a:xfrm>
          <a:prstGeom prst="rect">
            <a:avLst/>
          </a:prstGeom>
        </p:spPr>
        <p:txBody>
          <a:bodyPr vert="horz" wrap="square" lIns="0" tIns="12065" rIns="0" bIns="0" rtlCol="0">
            <a:spAutoFit/>
          </a:bodyPr>
          <a:lstStyle/>
          <a:p>
            <a:pPr marL="12700">
              <a:lnSpc>
                <a:spcPct val="100000"/>
              </a:lnSpc>
              <a:spcBef>
                <a:spcPts val="95"/>
              </a:spcBef>
            </a:pPr>
            <a:r>
              <a:rPr sz="2400" spc="-5" dirty="0">
                <a:latin typeface="Century Gothic"/>
                <a:cs typeface="Century Gothic"/>
              </a:rPr>
              <a:t>зберігання</a:t>
            </a:r>
            <a:r>
              <a:rPr sz="2400" dirty="0">
                <a:latin typeface="Century Gothic"/>
                <a:cs typeface="Century Gothic"/>
              </a:rPr>
              <a:t> </a:t>
            </a:r>
            <a:r>
              <a:rPr sz="2400" spc="-5" dirty="0">
                <a:latin typeface="Century Gothic"/>
                <a:cs typeface="Century Gothic"/>
              </a:rPr>
              <a:t>супозиторіїв</a:t>
            </a:r>
            <a:endParaRPr sz="2400" dirty="0">
              <a:latin typeface="Century Gothic"/>
              <a:cs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144" y="0"/>
            <a:ext cx="9157970" cy="6871970"/>
            <a:chOff x="-9144" y="0"/>
            <a:chExt cx="9157970" cy="687197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3124200" y="6705598"/>
              <a:ext cx="6019800" cy="152400"/>
            </a:xfrm>
            <a:prstGeom prst="rect">
              <a:avLst/>
            </a:prstGeom>
          </p:spPr>
        </p:pic>
        <p:sp>
          <p:nvSpPr>
            <p:cNvPr id="5" name="object 5"/>
            <p:cNvSpPr/>
            <p:nvPr/>
          </p:nvSpPr>
          <p:spPr>
            <a:xfrm>
              <a:off x="3124200" y="6705598"/>
              <a:ext cx="6019800" cy="152400"/>
            </a:xfrm>
            <a:custGeom>
              <a:avLst/>
              <a:gdLst/>
              <a:ahLst/>
              <a:cxnLst/>
              <a:rect l="l" t="t" r="r" b="b"/>
              <a:pathLst>
                <a:path w="6019800" h="152400">
                  <a:moveTo>
                    <a:pt x="0" y="152400"/>
                  </a:moveTo>
                  <a:lnTo>
                    <a:pt x="6019800" y="152400"/>
                  </a:lnTo>
                  <a:lnTo>
                    <a:pt x="6019800" y="0"/>
                  </a:lnTo>
                  <a:lnTo>
                    <a:pt x="0" y="0"/>
                  </a:lnTo>
                  <a:lnTo>
                    <a:pt x="0" y="152400"/>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8762999" y="1981200"/>
              <a:ext cx="381000" cy="4267200"/>
            </a:xfrm>
            <a:prstGeom prst="rect">
              <a:avLst/>
            </a:prstGeom>
          </p:spPr>
        </p:pic>
        <p:sp>
          <p:nvSpPr>
            <p:cNvPr id="7" name="object 7"/>
            <p:cNvSpPr/>
            <p:nvPr/>
          </p:nvSpPr>
          <p:spPr>
            <a:xfrm>
              <a:off x="8762999" y="1981200"/>
              <a:ext cx="381000" cy="4267200"/>
            </a:xfrm>
            <a:custGeom>
              <a:avLst/>
              <a:gdLst/>
              <a:ahLst/>
              <a:cxnLst/>
              <a:rect l="l" t="t" r="r" b="b"/>
              <a:pathLst>
                <a:path w="381000" h="4267200">
                  <a:moveTo>
                    <a:pt x="0" y="4267200"/>
                  </a:moveTo>
                  <a:lnTo>
                    <a:pt x="381000" y="4267200"/>
                  </a:lnTo>
                  <a:lnTo>
                    <a:pt x="381000" y="0"/>
                  </a:lnTo>
                  <a:lnTo>
                    <a:pt x="0" y="0"/>
                  </a:lnTo>
                  <a:lnTo>
                    <a:pt x="0" y="4267200"/>
                  </a:lnTo>
                  <a:close/>
                </a:path>
              </a:pathLst>
            </a:custGeom>
            <a:ln w="9144">
              <a:solidFill>
                <a:srgbClr val="000000"/>
              </a:solidFill>
            </a:ln>
          </p:spPr>
          <p:txBody>
            <a:bodyPr wrap="square" lIns="0" tIns="0" rIns="0" bIns="0" rtlCol="0"/>
            <a:lstStyle/>
            <a:p>
              <a:endParaRPr/>
            </a:p>
          </p:txBody>
        </p:sp>
        <p:sp>
          <p:nvSpPr>
            <p:cNvPr id="8" name="object 8"/>
            <p:cNvSpPr/>
            <p:nvPr/>
          </p:nvSpPr>
          <p:spPr>
            <a:xfrm>
              <a:off x="0" y="5257800"/>
              <a:ext cx="457200" cy="152400"/>
            </a:xfrm>
            <a:custGeom>
              <a:avLst/>
              <a:gdLst/>
              <a:ahLst/>
              <a:cxnLst/>
              <a:rect l="l" t="t" r="r" b="b"/>
              <a:pathLst>
                <a:path w="457200" h="152400">
                  <a:moveTo>
                    <a:pt x="457200" y="0"/>
                  </a:moveTo>
                  <a:lnTo>
                    <a:pt x="0" y="0"/>
                  </a:lnTo>
                  <a:lnTo>
                    <a:pt x="0" y="152400"/>
                  </a:lnTo>
                  <a:lnTo>
                    <a:pt x="457200" y="152400"/>
                  </a:lnTo>
                  <a:lnTo>
                    <a:pt x="457200" y="0"/>
                  </a:lnTo>
                  <a:close/>
                </a:path>
              </a:pathLst>
            </a:custGeom>
            <a:solidFill>
              <a:srgbClr val="0066FF"/>
            </a:solidFill>
          </p:spPr>
          <p:txBody>
            <a:bodyPr wrap="square" lIns="0" tIns="0" rIns="0" bIns="0" rtlCol="0"/>
            <a:lstStyle/>
            <a:p>
              <a:endParaRPr/>
            </a:p>
          </p:txBody>
        </p:sp>
        <p:sp>
          <p:nvSpPr>
            <p:cNvPr id="9" name="object 9"/>
            <p:cNvSpPr/>
            <p:nvPr/>
          </p:nvSpPr>
          <p:spPr>
            <a:xfrm>
              <a:off x="0" y="5257800"/>
              <a:ext cx="457200" cy="152400"/>
            </a:xfrm>
            <a:custGeom>
              <a:avLst/>
              <a:gdLst/>
              <a:ahLst/>
              <a:cxnLst/>
              <a:rect l="l" t="t" r="r" b="b"/>
              <a:pathLst>
                <a:path w="457200" h="152400">
                  <a:moveTo>
                    <a:pt x="0" y="152400"/>
                  </a:moveTo>
                  <a:lnTo>
                    <a:pt x="457200" y="152400"/>
                  </a:lnTo>
                  <a:lnTo>
                    <a:pt x="457200" y="0"/>
                  </a:lnTo>
                  <a:lnTo>
                    <a:pt x="0" y="0"/>
                  </a:lnTo>
                  <a:lnTo>
                    <a:pt x="0" y="152400"/>
                  </a:lnTo>
                  <a:close/>
                </a:path>
              </a:pathLst>
            </a:custGeom>
            <a:ln w="9144">
              <a:solidFill>
                <a:srgbClr val="000000"/>
              </a:solidFill>
            </a:ln>
          </p:spPr>
          <p:txBody>
            <a:bodyPr wrap="square" lIns="0" tIns="0" rIns="0" bIns="0" rtlCol="0"/>
            <a:lstStyle/>
            <a:p>
              <a:endParaRPr/>
            </a:p>
          </p:txBody>
        </p:sp>
        <p:sp>
          <p:nvSpPr>
            <p:cNvPr id="10" name="object 10"/>
            <p:cNvSpPr/>
            <p:nvPr/>
          </p:nvSpPr>
          <p:spPr>
            <a:xfrm>
              <a:off x="0" y="5410199"/>
              <a:ext cx="457200" cy="1447800"/>
            </a:xfrm>
            <a:custGeom>
              <a:avLst/>
              <a:gdLst/>
              <a:ahLst/>
              <a:cxnLst/>
              <a:rect l="l" t="t" r="r" b="b"/>
              <a:pathLst>
                <a:path w="457200" h="1447800">
                  <a:moveTo>
                    <a:pt x="457200" y="0"/>
                  </a:moveTo>
                  <a:lnTo>
                    <a:pt x="0" y="0"/>
                  </a:lnTo>
                  <a:lnTo>
                    <a:pt x="0" y="1447799"/>
                  </a:lnTo>
                  <a:lnTo>
                    <a:pt x="457200" y="1447799"/>
                  </a:lnTo>
                  <a:lnTo>
                    <a:pt x="457200" y="0"/>
                  </a:lnTo>
                  <a:close/>
                </a:path>
              </a:pathLst>
            </a:custGeom>
            <a:solidFill>
              <a:srgbClr val="DDDDDD"/>
            </a:solidFill>
          </p:spPr>
          <p:txBody>
            <a:bodyPr wrap="square" lIns="0" tIns="0" rIns="0" bIns="0" rtlCol="0"/>
            <a:lstStyle/>
            <a:p>
              <a:endParaRPr/>
            </a:p>
          </p:txBody>
        </p:sp>
        <p:sp>
          <p:nvSpPr>
            <p:cNvPr id="11" name="object 11"/>
            <p:cNvSpPr/>
            <p:nvPr/>
          </p:nvSpPr>
          <p:spPr>
            <a:xfrm>
              <a:off x="0" y="5410199"/>
              <a:ext cx="457200" cy="1447800"/>
            </a:xfrm>
            <a:custGeom>
              <a:avLst/>
              <a:gdLst/>
              <a:ahLst/>
              <a:cxnLst/>
              <a:rect l="l" t="t" r="r" b="b"/>
              <a:pathLst>
                <a:path w="457200" h="1447800">
                  <a:moveTo>
                    <a:pt x="0" y="1447799"/>
                  </a:moveTo>
                  <a:lnTo>
                    <a:pt x="457200" y="1447799"/>
                  </a:lnTo>
                  <a:lnTo>
                    <a:pt x="457200" y="0"/>
                  </a:lnTo>
                  <a:lnTo>
                    <a:pt x="0" y="0"/>
                  </a:lnTo>
                  <a:lnTo>
                    <a:pt x="0" y="1447799"/>
                  </a:lnTo>
                  <a:close/>
                </a:path>
              </a:pathLst>
            </a:custGeom>
            <a:ln w="9144">
              <a:solidFill>
                <a:srgbClr val="000000"/>
              </a:solidFill>
            </a:ln>
          </p:spPr>
          <p:txBody>
            <a:bodyPr wrap="square" lIns="0" tIns="0" rIns="0" bIns="0" rtlCol="0"/>
            <a:lstStyle/>
            <a:p>
              <a:endParaRPr/>
            </a:p>
          </p:txBody>
        </p:sp>
        <p:sp>
          <p:nvSpPr>
            <p:cNvPr id="12" name="object 12"/>
            <p:cNvSpPr/>
            <p:nvPr/>
          </p:nvSpPr>
          <p:spPr>
            <a:xfrm>
              <a:off x="8791955" y="0"/>
              <a:ext cx="352425" cy="1981200"/>
            </a:xfrm>
            <a:custGeom>
              <a:avLst/>
              <a:gdLst/>
              <a:ahLst/>
              <a:cxnLst/>
              <a:rect l="l" t="t" r="r" b="b"/>
              <a:pathLst>
                <a:path w="352425" h="1981200">
                  <a:moveTo>
                    <a:pt x="0" y="1981200"/>
                  </a:moveTo>
                  <a:lnTo>
                    <a:pt x="352044" y="1981200"/>
                  </a:lnTo>
                  <a:lnTo>
                    <a:pt x="352044" y="0"/>
                  </a:lnTo>
                  <a:lnTo>
                    <a:pt x="0" y="0"/>
                  </a:lnTo>
                  <a:lnTo>
                    <a:pt x="0" y="1981200"/>
                  </a:lnTo>
                  <a:close/>
                </a:path>
              </a:pathLst>
            </a:custGeom>
            <a:solidFill>
              <a:srgbClr val="FFFFFF"/>
            </a:solidFill>
          </p:spPr>
          <p:txBody>
            <a:bodyPr wrap="square" lIns="0" tIns="0" rIns="0" bIns="0" rtlCol="0"/>
            <a:lstStyle/>
            <a:p>
              <a:endParaRPr/>
            </a:p>
          </p:txBody>
        </p:sp>
        <p:sp>
          <p:nvSpPr>
            <p:cNvPr id="13" name="object 13"/>
            <p:cNvSpPr/>
            <p:nvPr/>
          </p:nvSpPr>
          <p:spPr>
            <a:xfrm>
              <a:off x="8762999" y="0"/>
              <a:ext cx="381000" cy="1981200"/>
            </a:xfrm>
            <a:custGeom>
              <a:avLst/>
              <a:gdLst/>
              <a:ahLst/>
              <a:cxnLst/>
              <a:rect l="l" t="t" r="r" b="b"/>
              <a:pathLst>
                <a:path w="381000" h="1981200">
                  <a:moveTo>
                    <a:pt x="0" y="1981200"/>
                  </a:moveTo>
                  <a:lnTo>
                    <a:pt x="381000" y="1981200"/>
                  </a:lnTo>
                  <a:lnTo>
                    <a:pt x="381000" y="0"/>
                  </a:lnTo>
                  <a:lnTo>
                    <a:pt x="0" y="0"/>
                  </a:lnTo>
                  <a:lnTo>
                    <a:pt x="0" y="1981200"/>
                  </a:lnTo>
                  <a:close/>
                </a:path>
              </a:pathLst>
            </a:custGeom>
            <a:ln w="9144">
              <a:solidFill>
                <a:srgbClr val="000000"/>
              </a:solidFill>
            </a:ln>
          </p:spPr>
          <p:txBody>
            <a:bodyPr wrap="square" lIns="0" tIns="0" rIns="0" bIns="0" rtlCol="0"/>
            <a:lstStyle/>
            <a:p>
              <a:endParaRPr/>
            </a:p>
          </p:txBody>
        </p:sp>
        <p:sp>
          <p:nvSpPr>
            <p:cNvPr id="14" name="object 14"/>
            <p:cNvSpPr/>
            <p:nvPr/>
          </p:nvSpPr>
          <p:spPr>
            <a:xfrm>
              <a:off x="5715000" y="0"/>
              <a:ext cx="3019425" cy="304800"/>
            </a:xfrm>
            <a:custGeom>
              <a:avLst/>
              <a:gdLst/>
              <a:ahLst/>
              <a:cxnLst/>
              <a:rect l="l" t="t" r="r" b="b"/>
              <a:pathLst>
                <a:path w="3019425" h="304800">
                  <a:moveTo>
                    <a:pt x="0" y="304800"/>
                  </a:moveTo>
                  <a:lnTo>
                    <a:pt x="3019044" y="304800"/>
                  </a:lnTo>
                  <a:lnTo>
                    <a:pt x="3019044" y="0"/>
                  </a:lnTo>
                  <a:lnTo>
                    <a:pt x="0" y="0"/>
                  </a:lnTo>
                  <a:lnTo>
                    <a:pt x="0" y="304800"/>
                  </a:lnTo>
                  <a:close/>
                </a:path>
              </a:pathLst>
            </a:custGeom>
            <a:solidFill>
              <a:srgbClr val="C9C8AA"/>
            </a:solidFill>
          </p:spPr>
          <p:txBody>
            <a:bodyPr wrap="square" lIns="0" tIns="0" rIns="0" bIns="0" rtlCol="0"/>
            <a:lstStyle/>
            <a:p>
              <a:endParaRPr/>
            </a:p>
          </p:txBody>
        </p:sp>
        <p:sp>
          <p:nvSpPr>
            <p:cNvPr id="15" name="object 15"/>
            <p:cNvSpPr/>
            <p:nvPr/>
          </p:nvSpPr>
          <p:spPr>
            <a:xfrm>
              <a:off x="5715000" y="0"/>
              <a:ext cx="3048000" cy="304800"/>
            </a:xfrm>
            <a:custGeom>
              <a:avLst/>
              <a:gdLst/>
              <a:ahLst/>
              <a:cxnLst/>
              <a:rect l="l" t="t" r="r" b="b"/>
              <a:pathLst>
                <a:path w="3048000" h="304800">
                  <a:moveTo>
                    <a:pt x="0" y="304800"/>
                  </a:moveTo>
                  <a:lnTo>
                    <a:pt x="3048000" y="304800"/>
                  </a:lnTo>
                  <a:lnTo>
                    <a:pt x="3048000" y="0"/>
                  </a:lnTo>
                  <a:lnTo>
                    <a:pt x="0" y="0"/>
                  </a:lnTo>
                  <a:lnTo>
                    <a:pt x="0" y="3048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457200" y="304799"/>
              <a:ext cx="533400" cy="762000"/>
            </a:xfrm>
            <a:custGeom>
              <a:avLst/>
              <a:gdLst/>
              <a:ahLst/>
              <a:cxnLst/>
              <a:rect l="l" t="t" r="r" b="b"/>
              <a:pathLst>
                <a:path w="533400" h="762000">
                  <a:moveTo>
                    <a:pt x="533400" y="0"/>
                  </a:moveTo>
                  <a:lnTo>
                    <a:pt x="0" y="0"/>
                  </a:lnTo>
                  <a:lnTo>
                    <a:pt x="0" y="762000"/>
                  </a:lnTo>
                  <a:lnTo>
                    <a:pt x="533400" y="762000"/>
                  </a:lnTo>
                  <a:lnTo>
                    <a:pt x="533400" y="0"/>
                  </a:lnTo>
                  <a:close/>
                </a:path>
              </a:pathLst>
            </a:custGeom>
            <a:solidFill>
              <a:srgbClr val="009900">
                <a:alpha val="50195"/>
              </a:srgbClr>
            </a:solidFill>
          </p:spPr>
          <p:txBody>
            <a:bodyPr wrap="square" lIns="0" tIns="0" rIns="0" bIns="0" rtlCol="0"/>
            <a:lstStyle/>
            <a:p>
              <a:endParaRPr/>
            </a:p>
          </p:txBody>
        </p:sp>
        <p:sp>
          <p:nvSpPr>
            <p:cNvPr id="17" name="object 17"/>
            <p:cNvSpPr/>
            <p:nvPr/>
          </p:nvSpPr>
          <p:spPr>
            <a:xfrm>
              <a:off x="457200" y="304799"/>
              <a:ext cx="533400" cy="762000"/>
            </a:xfrm>
            <a:custGeom>
              <a:avLst/>
              <a:gdLst/>
              <a:ahLst/>
              <a:cxnLst/>
              <a:rect l="l" t="t" r="r" b="b"/>
              <a:pathLst>
                <a:path w="533400" h="762000">
                  <a:moveTo>
                    <a:pt x="0" y="762000"/>
                  </a:moveTo>
                  <a:lnTo>
                    <a:pt x="533400" y="762000"/>
                  </a:lnTo>
                  <a:lnTo>
                    <a:pt x="533400" y="0"/>
                  </a:lnTo>
                  <a:lnTo>
                    <a:pt x="0" y="0"/>
                  </a:lnTo>
                  <a:lnTo>
                    <a:pt x="0" y="762000"/>
                  </a:lnTo>
                  <a:close/>
                </a:path>
              </a:pathLst>
            </a:custGeom>
            <a:ln w="9144">
              <a:solidFill>
                <a:srgbClr val="000000"/>
              </a:solidFill>
            </a:ln>
          </p:spPr>
          <p:txBody>
            <a:bodyPr wrap="square" lIns="0" tIns="0" rIns="0" bIns="0" rtlCol="0"/>
            <a:lstStyle/>
            <a:p>
              <a:endParaRPr/>
            </a:p>
          </p:txBody>
        </p:sp>
        <p:pic>
          <p:nvPicPr>
            <p:cNvPr id="18" name="object 18"/>
            <p:cNvPicPr/>
            <p:nvPr/>
          </p:nvPicPr>
          <p:blipFill>
            <a:blip r:embed="rId5" cstate="print"/>
            <a:stretch>
              <a:fillRect/>
            </a:stretch>
          </p:blipFill>
          <p:spPr>
            <a:xfrm>
              <a:off x="0" y="1066800"/>
              <a:ext cx="457200" cy="4191000"/>
            </a:xfrm>
            <a:prstGeom prst="rect">
              <a:avLst/>
            </a:prstGeom>
          </p:spPr>
        </p:pic>
        <p:sp>
          <p:nvSpPr>
            <p:cNvPr id="19" name="object 19"/>
            <p:cNvSpPr/>
            <p:nvPr/>
          </p:nvSpPr>
          <p:spPr>
            <a:xfrm>
              <a:off x="0" y="1066800"/>
              <a:ext cx="457200" cy="4191000"/>
            </a:xfrm>
            <a:custGeom>
              <a:avLst/>
              <a:gdLst/>
              <a:ahLst/>
              <a:cxnLst/>
              <a:rect l="l" t="t" r="r" b="b"/>
              <a:pathLst>
                <a:path w="457200" h="4191000">
                  <a:moveTo>
                    <a:pt x="0" y="4191000"/>
                  </a:moveTo>
                  <a:lnTo>
                    <a:pt x="457200" y="4191000"/>
                  </a:lnTo>
                  <a:lnTo>
                    <a:pt x="457200" y="0"/>
                  </a:lnTo>
                  <a:lnTo>
                    <a:pt x="0" y="0"/>
                  </a:lnTo>
                  <a:lnTo>
                    <a:pt x="0" y="41910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0" y="304799"/>
              <a:ext cx="419100" cy="762000"/>
            </a:xfrm>
            <a:custGeom>
              <a:avLst/>
              <a:gdLst/>
              <a:ahLst/>
              <a:cxnLst/>
              <a:rect l="l" t="t" r="r" b="b"/>
              <a:pathLst>
                <a:path w="419100" h="762000">
                  <a:moveTo>
                    <a:pt x="0" y="762000"/>
                  </a:moveTo>
                  <a:lnTo>
                    <a:pt x="419100" y="762000"/>
                  </a:lnTo>
                  <a:lnTo>
                    <a:pt x="419100" y="0"/>
                  </a:lnTo>
                  <a:lnTo>
                    <a:pt x="0" y="0"/>
                  </a:lnTo>
                  <a:lnTo>
                    <a:pt x="0" y="762000"/>
                  </a:lnTo>
                  <a:close/>
                </a:path>
              </a:pathLst>
            </a:custGeom>
            <a:solidFill>
              <a:srgbClr val="FFFFFF"/>
            </a:solidFill>
          </p:spPr>
          <p:txBody>
            <a:bodyPr wrap="square" lIns="0" tIns="0" rIns="0" bIns="0" rtlCol="0"/>
            <a:lstStyle/>
            <a:p>
              <a:endParaRPr/>
            </a:p>
          </p:txBody>
        </p:sp>
        <p:sp>
          <p:nvSpPr>
            <p:cNvPr id="21" name="object 21"/>
            <p:cNvSpPr/>
            <p:nvPr/>
          </p:nvSpPr>
          <p:spPr>
            <a:xfrm>
              <a:off x="0" y="304799"/>
              <a:ext cx="457200" cy="762000"/>
            </a:xfrm>
            <a:custGeom>
              <a:avLst/>
              <a:gdLst/>
              <a:ahLst/>
              <a:cxnLst/>
              <a:rect l="l" t="t" r="r" b="b"/>
              <a:pathLst>
                <a:path w="457200" h="762000">
                  <a:moveTo>
                    <a:pt x="0" y="762000"/>
                  </a:moveTo>
                  <a:lnTo>
                    <a:pt x="457200" y="762000"/>
                  </a:lnTo>
                  <a:lnTo>
                    <a:pt x="457200" y="0"/>
                  </a:lnTo>
                  <a:lnTo>
                    <a:pt x="0" y="0"/>
                  </a:lnTo>
                  <a:lnTo>
                    <a:pt x="0" y="762000"/>
                  </a:lnTo>
                  <a:close/>
                </a:path>
              </a:pathLst>
            </a:custGeom>
            <a:ln w="9144">
              <a:solidFill>
                <a:srgbClr val="000000"/>
              </a:solidFill>
            </a:ln>
          </p:spPr>
          <p:txBody>
            <a:bodyPr wrap="square" lIns="0" tIns="0" rIns="0" bIns="0" rtlCol="0"/>
            <a:lstStyle/>
            <a:p>
              <a:endParaRPr/>
            </a:p>
          </p:txBody>
        </p:sp>
        <p:sp>
          <p:nvSpPr>
            <p:cNvPr id="22" name="object 22"/>
            <p:cNvSpPr/>
            <p:nvPr/>
          </p:nvSpPr>
          <p:spPr>
            <a:xfrm>
              <a:off x="761" y="761"/>
              <a:ext cx="990600" cy="304800"/>
            </a:xfrm>
            <a:custGeom>
              <a:avLst/>
              <a:gdLst/>
              <a:ahLst/>
              <a:cxnLst/>
              <a:rect l="l" t="t" r="r" b="b"/>
              <a:pathLst>
                <a:path w="990600" h="304800">
                  <a:moveTo>
                    <a:pt x="990600" y="0"/>
                  </a:moveTo>
                  <a:lnTo>
                    <a:pt x="0" y="0"/>
                  </a:lnTo>
                  <a:lnTo>
                    <a:pt x="0" y="304800"/>
                  </a:lnTo>
                  <a:lnTo>
                    <a:pt x="990600" y="304800"/>
                  </a:lnTo>
                  <a:lnTo>
                    <a:pt x="990600" y="0"/>
                  </a:lnTo>
                  <a:close/>
                </a:path>
              </a:pathLst>
            </a:custGeom>
            <a:solidFill>
              <a:srgbClr val="99CC00"/>
            </a:solidFill>
          </p:spPr>
          <p:txBody>
            <a:bodyPr wrap="square" lIns="0" tIns="0" rIns="0" bIns="0" rtlCol="0"/>
            <a:lstStyle/>
            <a:p>
              <a:endParaRPr/>
            </a:p>
          </p:txBody>
        </p:sp>
        <p:sp>
          <p:nvSpPr>
            <p:cNvPr id="23" name="object 23"/>
            <p:cNvSpPr/>
            <p:nvPr/>
          </p:nvSpPr>
          <p:spPr>
            <a:xfrm>
              <a:off x="761" y="761"/>
              <a:ext cx="990600" cy="304800"/>
            </a:xfrm>
            <a:custGeom>
              <a:avLst/>
              <a:gdLst/>
              <a:ahLst/>
              <a:cxnLst/>
              <a:rect l="l" t="t" r="r" b="b"/>
              <a:pathLst>
                <a:path w="990600" h="304800">
                  <a:moveTo>
                    <a:pt x="0" y="304800"/>
                  </a:moveTo>
                  <a:lnTo>
                    <a:pt x="990600" y="304800"/>
                  </a:lnTo>
                  <a:lnTo>
                    <a:pt x="990600" y="0"/>
                  </a:lnTo>
                  <a:lnTo>
                    <a:pt x="0" y="0"/>
                  </a:lnTo>
                  <a:lnTo>
                    <a:pt x="0" y="304800"/>
                  </a:lnTo>
                  <a:close/>
                </a:path>
              </a:pathLst>
            </a:custGeom>
            <a:ln w="19812">
              <a:solidFill>
                <a:srgbClr val="808080"/>
              </a:solidFill>
            </a:ln>
          </p:spPr>
          <p:txBody>
            <a:bodyPr wrap="square" lIns="0" tIns="0" rIns="0" bIns="0" rtlCol="0"/>
            <a:lstStyle/>
            <a:p>
              <a:endParaRPr/>
            </a:p>
          </p:txBody>
        </p:sp>
        <p:sp>
          <p:nvSpPr>
            <p:cNvPr id="24" name="object 24"/>
            <p:cNvSpPr/>
            <p:nvPr/>
          </p:nvSpPr>
          <p:spPr>
            <a:xfrm>
              <a:off x="990600" y="0"/>
              <a:ext cx="4724400" cy="304800"/>
            </a:xfrm>
            <a:custGeom>
              <a:avLst/>
              <a:gdLst/>
              <a:ahLst/>
              <a:cxnLst/>
              <a:rect l="l" t="t" r="r" b="b"/>
              <a:pathLst>
                <a:path w="4724400" h="304800">
                  <a:moveTo>
                    <a:pt x="4724400" y="0"/>
                  </a:moveTo>
                  <a:lnTo>
                    <a:pt x="0" y="0"/>
                  </a:lnTo>
                  <a:lnTo>
                    <a:pt x="0" y="304800"/>
                  </a:lnTo>
                  <a:lnTo>
                    <a:pt x="4724400" y="304800"/>
                  </a:lnTo>
                  <a:lnTo>
                    <a:pt x="4724400" y="0"/>
                  </a:lnTo>
                  <a:close/>
                </a:path>
              </a:pathLst>
            </a:custGeom>
            <a:solidFill>
              <a:srgbClr val="FFFFFF"/>
            </a:solidFill>
          </p:spPr>
          <p:txBody>
            <a:bodyPr wrap="square" lIns="0" tIns="0" rIns="0" bIns="0" rtlCol="0"/>
            <a:lstStyle/>
            <a:p>
              <a:endParaRPr/>
            </a:p>
          </p:txBody>
        </p:sp>
        <p:sp>
          <p:nvSpPr>
            <p:cNvPr id="25" name="object 25"/>
            <p:cNvSpPr/>
            <p:nvPr/>
          </p:nvSpPr>
          <p:spPr>
            <a:xfrm>
              <a:off x="990600" y="0"/>
              <a:ext cx="4724400" cy="304800"/>
            </a:xfrm>
            <a:custGeom>
              <a:avLst/>
              <a:gdLst/>
              <a:ahLst/>
              <a:cxnLst/>
              <a:rect l="l" t="t" r="r" b="b"/>
              <a:pathLst>
                <a:path w="4724400" h="304800">
                  <a:moveTo>
                    <a:pt x="0" y="304800"/>
                  </a:moveTo>
                  <a:lnTo>
                    <a:pt x="4724400" y="304800"/>
                  </a:lnTo>
                  <a:lnTo>
                    <a:pt x="4724400" y="0"/>
                  </a:lnTo>
                  <a:lnTo>
                    <a:pt x="0" y="0"/>
                  </a:lnTo>
                  <a:lnTo>
                    <a:pt x="0" y="304800"/>
                  </a:lnTo>
                  <a:close/>
                </a:path>
              </a:pathLst>
            </a:custGeom>
            <a:ln w="9144">
              <a:solidFill>
                <a:srgbClr val="808080"/>
              </a:solidFill>
            </a:ln>
          </p:spPr>
          <p:txBody>
            <a:bodyPr wrap="square" lIns="0" tIns="0" rIns="0" bIns="0" rtlCol="0"/>
            <a:lstStyle/>
            <a:p>
              <a:endParaRPr/>
            </a:p>
          </p:txBody>
        </p:sp>
        <p:sp>
          <p:nvSpPr>
            <p:cNvPr id="26" name="object 26"/>
            <p:cNvSpPr/>
            <p:nvPr/>
          </p:nvSpPr>
          <p:spPr>
            <a:xfrm>
              <a:off x="457200" y="304799"/>
              <a:ext cx="0" cy="6553200"/>
            </a:xfrm>
            <a:custGeom>
              <a:avLst/>
              <a:gdLst/>
              <a:ahLst/>
              <a:cxnLst/>
              <a:rect l="l" t="t" r="r" b="b"/>
              <a:pathLst>
                <a:path h="6553200">
                  <a:moveTo>
                    <a:pt x="0" y="6553199"/>
                  </a:moveTo>
                  <a:lnTo>
                    <a:pt x="0" y="0"/>
                  </a:lnTo>
                </a:path>
              </a:pathLst>
            </a:custGeom>
            <a:ln w="76200">
              <a:solidFill>
                <a:srgbClr val="808080"/>
              </a:solidFill>
            </a:ln>
          </p:spPr>
          <p:txBody>
            <a:bodyPr wrap="square" lIns="0" tIns="0" rIns="0" bIns="0" rtlCol="0"/>
            <a:lstStyle/>
            <a:p>
              <a:endParaRPr/>
            </a:p>
          </p:txBody>
        </p:sp>
        <p:sp>
          <p:nvSpPr>
            <p:cNvPr id="27" name="object 27"/>
            <p:cNvSpPr/>
            <p:nvPr/>
          </p:nvSpPr>
          <p:spPr>
            <a:xfrm>
              <a:off x="457200" y="0"/>
              <a:ext cx="8686800" cy="6705600"/>
            </a:xfrm>
            <a:custGeom>
              <a:avLst/>
              <a:gdLst/>
              <a:ahLst/>
              <a:cxnLst/>
              <a:rect l="l" t="t" r="r" b="b"/>
              <a:pathLst>
                <a:path w="8686800" h="6705600">
                  <a:moveTo>
                    <a:pt x="0" y="6705600"/>
                  </a:moveTo>
                  <a:lnTo>
                    <a:pt x="8686800" y="6705600"/>
                  </a:lnTo>
                </a:path>
                <a:path w="8686800" h="6705600">
                  <a:moveTo>
                    <a:pt x="8305800" y="6705600"/>
                  </a:moveTo>
                  <a:lnTo>
                    <a:pt x="8305800" y="0"/>
                  </a:lnTo>
                </a:path>
              </a:pathLst>
            </a:custGeom>
            <a:ln w="57912">
              <a:solidFill>
                <a:srgbClr val="808080"/>
              </a:solidFill>
            </a:ln>
          </p:spPr>
          <p:txBody>
            <a:bodyPr wrap="square" lIns="0" tIns="0" rIns="0" bIns="0" rtlCol="0"/>
            <a:lstStyle/>
            <a:p>
              <a:endParaRPr/>
            </a:p>
          </p:txBody>
        </p:sp>
        <p:sp>
          <p:nvSpPr>
            <p:cNvPr id="28" name="object 28"/>
            <p:cNvSpPr/>
            <p:nvPr/>
          </p:nvSpPr>
          <p:spPr>
            <a:xfrm>
              <a:off x="761" y="305562"/>
              <a:ext cx="9144000" cy="0"/>
            </a:xfrm>
            <a:custGeom>
              <a:avLst/>
              <a:gdLst/>
              <a:ahLst/>
              <a:cxnLst/>
              <a:rect l="l" t="t" r="r" b="b"/>
              <a:pathLst>
                <a:path w="9144000">
                  <a:moveTo>
                    <a:pt x="0" y="0"/>
                  </a:moveTo>
                  <a:lnTo>
                    <a:pt x="9144000" y="0"/>
                  </a:lnTo>
                </a:path>
              </a:pathLst>
            </a:custGeom>
            <a:ln w="38100">
              <a:solidFill>
                <a:srgbClr val="808080"/>
              </a:solidFill>
            </a:ln>
          </p:spPr>
          <p:txBody>
            <a:bodyPr wrap="square" lIns="0" tIns="0" rIns="0" bIns="0" rtlCol="0"/>
            <a:lstStyle/>
            <a:p>
              <a:endParaRPr/>
            </a:p>
          </p:txBody>
        </p:sp>
        <p:sp>
          <p:nvSpPr>
            <p:cNvPr id="29" name="object 29"/>
            <p:cNvSpPr/>
            <p:nvPr/>
          </p:nvSpPr>
          <p:spPr>
            <a:xfrm>
              <a:off x="5715761" y="761"/>
              <a:ext cx="3429000" cy="457200"/>
            </a:xfrm>
            <a:custGeom>
              <a:avLst/>
              <a:gdLst/>
              <a:ahLst/>
              <a:cxnLst/>
              <a:rect l="l" t="t" r="r" b="b"/>
              <a:pathLst>
                <a:path w="3429000" h="457200">
                  <a:moveTo>
                    <a:pt x="3428999" y="457200"/>
                  </a:moveTo>
                  <a:lnTo>
                    <a:pt x="0" y="457200"/>
                  </a:lnTo>
                </a:path>
                <a:path w="3429000" h="457200">
                  <a:moveTo>
                    <a:pt x="0" y="457200"/>
                  </a:moveTo>
                  <a:lnTo>
                    <a:pt x="0" y="0"/>
                  </a:lnTo>
                </a:path>
              </a:pathLst>
            </a:custGeom>
            <a:ln w="19812">
              <a:solidFill>
                <a:srgbClr val="808080"/>
              </a:solidFill>
            </a:ln>
          </p:spPr>
          <p:txBody>
            <a:bodyPr wrap="square" lIns="0" tIns="0" rIns="0" bIns="0" rtlCol="0"/>
            <a:lstStyle/>
            <a:p>
              <a:endParaRPr/>
            </a:p>
          </p:txBody>
        </p:sp>
        <p:sp>
          <p:nvSpPr>
            <p:cNvPr id="30" name="object 30"/>
            <p:cNvSpPr/>
            <p:nvPr/>
          </p:nvSpPr>
          <p:spPr>
            <a:xfrm>
              <a:off x="8763762" y="1981961"/>
              <a:ext cx="381000" cy="0"/>
            </a:xfrm>
            <a:custGeom>
              <a:avLst/>
              <a:gdLst/>
              <a:ahLst/>
              <a:cxnLst/>
              <a:rect l="l" t="t" r="r" b="b"/>
              <a:pathLst>
                <a:path w="381000">
                  <a:moveTo>
                    <a:pt x="0" y="0"/>
                  </a:moveTo>
                  <a:lnTo>
                    <a:pt x="381000" y="0"/>
                  </a:lnTo>
                </a:path>
              </a:pathLst>
            </a:custGeom>
            <a:ln w="28956">
              <a:solidFill>
                <a:srgbClr val="000000"/>
              </a:solidFill>
            </a:ln>
          </p:spPr>
          <p:txBody>
            <a:bodyPr wrap="square" lIns="0" tIns="0" rIns="0" bIns="0" rtlCol="0"/>
            <a:lstStyle/>
            <a:p>
              <a:endParaRPr/>
            </a:p>
          </p:txBody>
        </p:sp>
        <p:sp>
          <p:nvSpPr>
            <p:cNvPr id="31" name="object 31"/>
            <p:cNvSpPr/>
            <p:nvPr/>
          </p:nvSpPr>
          <p:spPr>
            <a:xfrm>
              <a:off x="991361" y="761"/>
              <a:ext cx="0" cy="1066800"/>
            </a:xfrm>
            <a:custGeom>
              <a:avLst/>
              <a:gdLst/>
              <a:ahLst/>
              <a:cxnLst/>
              <a:rect l="l" t="t" r="r" b="b"/>
              <a:pathLst>
                <a:path h="1066800">
                  <a:moveTo>
                    <a:pt x="0" y="0"/>
                  </a:moveTo>
                  <a:lnTo>
                    <a:pt x="0" y="1066800"/>
                  </a:lnTo>
                </a:path>
              </a:pathLst>
            </a:custGeom>
            <a:ln w="19812">
              <a:solidFill>
                <a:srgbClr val="808080"/>
              </a:solidFill>
            </a:ln>
          </p:spPr>
          <p:txBody>
            <a:bodyPr wrap="square" lIns="0" tIns="0" rIns="0" bIns="0" rtlCol="0"/>
            <a:lstStyle/>
            <a:p>
              <a:endParaRPr/>
            </a:p>
          </p:txBody>
        </p:sp>
        <p:sp>
          <p:nvSpPr>
            <p:cNvPr id="32" name="object 32"/>
            <p:cNvSpPr/>
            <p:nvPr/>
          </p:nvSpPr>
          <p:spPr>
            <a:xfrm>
              <a:off x="761" y="1067561"/>
              <a:ext cx="990600" cy="0"/>
            </a:xfrm>
            <a:custGeom>
              <a:avLst/>
              <a:gdLst/>
              <a:ahLst/>
              <a:cxnLst/>
              <a:rect l="l" t="t" r="r" b="b"/>
              <a:pathLst>
                <a:path w="990600">
                  <a:moveTo>
                    <a:pt x="990600" y="0"/>
                  </a:moveTo>
                  <a:lnTo>
                    <a:pt x="0" y="0"/>
                  </a:lnTo>
                </a:path>
              </a:pathLst>
            </a:custGeom>
            <a:ln w="28956">
              <a:solidFill>
                <a:srgbClr val="808080"/>
              </a:solidFill>
            </a:ln>
          </p:spPr>
          <p:txBody>
            <a:bodyPr wrap="square" lIns="0" tIns="0" rIns="0" bIns="0" rtlCol="0"/>
            <a:lstStyle/>
            <a:p>
              <a:endParaRPr/>
            </a:p>
          </p:txBody>
        </p:sp>
        <p:sp>
          <p:nvSpPr>
            <p:cNvPr id="33" name="object 33"/>
            <p:cNvSpPr/>
            <p:nvPr/>
          </p:nvSpPr>
          <p:spPr>
            <a:xfrm>
              <a:off x="2667761" y="6249161"/>
              <a:ext cx="0" cy="609600"/>
            </a:xfrm>
            <a:custGeom>
              <a:avLst/>
              <a:gdLst/>
              <a:ahLst/>
              <a:cxnLst/>
              <a:rect l="l" t="t" r="r" b="b"/>
              <a:pathLst>
                <a:path h="609600">
                  <a:moveTo>
                    <a:pt x="0" y="609599"/>
                  </a:moveTo>
                  <a:lnTo>
                    <a:pt x="0" y="0"/>
                  </a:lnTo>
                </a:path>
              </a:pathLst>
            </a:custGeom>
            <a:ln w="19812">
              <a:solidFill>
                <a:srgbClr val="808080"/>
              </a:solidFill>
            </a:ln>
          </p:spPr>
          <p:txBody>
            <a:bodyPr wrap="square" lIns="0" tIns="0" rIns="0" bIns="0" rtlCol="0"/>
            <a:lstStyle/>
            <a:p>
              <a:endParaRPr/>
            </a:p>
          </p:txBody>
        </p:sp>
        <p:sp>
          <p:nvSpPr>
            <p:cNvPr id="34" name="object 34"/>
            <p:cNvSpPr/>
            <p:nvPr/>
          </p:nvSpPr>
          <p:spPr>
            <a:xfrm>
              <a:off x="2667761" y="6249161"/>
              <a:ext cx="6477000" cy="0"/>
            </a:xfrm>
            <a:custGeom>
              <a:avLst/>
              <a:gdLst/>
              <a:ahLst/>
              <a:cxnLst/>
              <a:rect l="l" t="t" r="r" b="b"/>
              <a:pathLst>
                <a:path w="6477000">
                  <a:moveTo>
                    <a:pt x="0" y="0"/>
                  </a:moveTo>
                  <a:lnTo>
                    <a:pt x="6476999" y="0"/>
                  </a:lnTo>
                </a:path>
              </a:pathLst>
            </a:custGeom>
            <a:ln w="19812">
              <a:solidFill>
                <a:srgbClr val="808080"/>
              </a:solidFill>
            </a:ln>
          </p:spPr>
          <p:txBody>
            <a:bodyPr wrap="square" lIns="0" tIns="0" rIns="0" bIns="0" rtlCol="0"/>
            <a:lstStyle/>
            <a:p>
              <a:endParaRPr/>
            </a:p>
          </p:txBody>
        </p:sp>
        <p:sp>
          <p:nvSpPr>
            <p:cNvPr id="35" name="object 35"/>
            <p:cNvSpPr/>
            <p:nvPr/>
          </p:nvSpPr>
          <p:spPr>
            <a:xfrm>
              <a:off x="761" y="5258561"/>
              <a:ext cx="457200" cy="152400"/>
            </a:xfrm>
            <a:custGeom>
              <a:avLst/>
              <a:gdLst/>
              <a:ahLst/>
              <a:cxnLst/>
              <a:rect l="l" t="t" r="r" b="b"/>
              <a:pathLst>
                <a:path w="457200" h="152400">
                  <a:moveTo>
                    <a:pt x="457200" y="0"/>
                  </a:moveTo>
                  <a:lnTo>
                    <a:pt x="0" y="0"/>
                  </a:lnTo>
                </a:path>
                <a:path w="457200" h="152400">
                  <a:moveTo>
                    <a:pt x="457200" y="152400"/>
                  </a:moveTo>
                  <a:lnTo>
                    <a:pt x="0" y="152400"/>
                  </a:lnTo>
                </a:path>
              </a:pathLst>
            </a:custGeom>
            <a:ln w="28956">
              <a:solidFill>
                <a:srgbClr val="808080"/>
              </a:solidFill>
            </a:ln>
          </p:spPr>
          <p:txBody>
            <a:bodyPr wrap="square" lIns="0" tIns="0" rIns="0" bIns="0" rtlCol="0"/>
            <a:lstStyle/>
            <a:p>
              <a:endParaRPr/>
            </a:p>
          </p:txBody>
        </p:sp>
      </p:grpSp>
      <p:sp>
        <p:nvSpPr>
          <p:cNvPr id="36" name="object 36"/>
          <p:cNvSpPr/>
          <p:nvPr/>
        </p:nvSpPr>
        <p:spPr>
          <a:xfrm>
            <a:off x="944880" y="691895"/>
            <a:ext cx="7272655" cy="620395"/>
          </a:xfrm>
          <a:custGeom>
            <a:avLst/>
            <a:gdLst/>
            <a:ahLst/>
            <a:cxnLst/>
            <a:rect l="l" t="t" r="r" b="b"/>
            <a:pathLst>
              <a:path w="7272655" h="620394">
                <a:moveTo>
                  <a:pt x="7272528" y="0"/>
                </a:moveTo>
                <a:lnTo>
                  <a:pt x="0" y="0"/>
                </a:lnTo>
                <a:lnTo>
                  <a:pt x="0" y="620267"/>
                </a:lnTo>
                <a:lnTo>
                  <a:pt x="7272528" y="620267"/>
                </a:lnTo>
                <a:lnTo>
                  <a:pt x="7272528" y="0"/>
                </a:lnTo>
                <a:close/>
              </a:path>
            </a:pathLst>
          </a:custGeom>
          <a:solidFill>
            <a:srgbClr val="FFFFCC"/>
          </a:solidFill>
        </p:spPr>
        <p:txBody>
          <a:bodyPr wrap="square" lIns="0" tIns="0" rIns="0" bIns="0" rtlCol="0"/>
          <a:lstStyle/>
          <a:p>
            <a:endParaRPr/>
          </a:p>
        </p:txBody>
      </p:sp>
      <p:sp>
        <p:nvSpPr>
          <p:cNvPr id="37" name="object 37"/>
          <p:cNvSpPr txBox="1">
            <a:spLocks noGrp="1"/>
          </p:cNvSpPr>
          <p:nvPr>
            <p:ph type="title"/>
          </p:nvPr>
        </p:nvSpPr>
        <p:spPr>
          <a:xfrm>
            <a:off x="944880" y="726376"/>
            <a:ext cx="7272655" cy="551432"/>
          </a:xfrm>
          <a:prstGeom prst="rect">
            <a:avLst/>
          </a:prstGeom>
        </p:spPr>
        <p:txBody>
          <a:bodyPr vert="horz" wrap="square" lIns="0" tIns="58419" rIns="0" bIns="0" rtlCol="0">
            <a:spAutoFit/>
          </a:bodyPr>
          <a:lstStyle/>
          <a:p>
            <a:pPr marL="182563">
              <a:lnSpc>
                <a:spcPct val="100000"/>
              </a:lnSpc>
              <a:spcBef>
                <a:spcPts val="459"/>
              </a:spcBef>
            </a:pPr>
            <a:r>
              <a:rPr sz="3200" dirty="0"/>
              <a:t>5.</a:t>
            </a:r>
            <a:r>
              <a:rPr sz="3200" spc="-40" dirty="0"/>
              <a:t> </a:t>
            </a:r>
            <a:r>
              <a:rPr sz="3200" dirty="0"/>
              <a:t>Висновки</a:t>
            </a:r>
          </a:p>
        </p:txBody>
      </p:sp>
      <p:sp>
        <p:nvSpPr>
          <p:cNvPr id="43" name="object 43"/>
          <p:cNvSpPr txBox="1">
            <a:spLocks noGrp="1"/>
          </p:cNvSpPr>
          <p:nvPr>
            <p:ph type="sldNum" sz="quarter" idx="12"/>
          </p:nvPr>
        </p:nvSpPr>
        <p:spPr>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34</a:t>
            </a:fld>
            <a:endParaRPr dirty="0"/>
          </a:p>
        </p:txBody>
      </p:sp>
      <p:sp>
        <p:nvSpPr>
          <p:cNvPr id="38" name="object 38"/>
          <p:cNvSpPr txBox="1"/>
          <p:nvPr/>
        </p:nvSpPr>
        <p:spPr>
          <a:xfrm>
            <a:off x="1017219" y="1583182"/>
            <a:ext cx="7258050" cy="756920"/>
          </a:xfrm>
          <a:prstGeom prst="rect">
            <a:avLst/>
          </a:prstGeom>
        </p:spPr>
        <p:txBody>
          <a:bodyPr vert="horz" wrap="square" lIns="0" tIns="12700" rIns="0" bIns="0" rtlCol="0">
            <a:spAutoFit/>
          </a:bodyPr>
          <a:lstStyle/>
          <a:p>
            <a:pPr marL="622300" marR="5080" indent="-610235">
              <a:lnSpc>
                <a:spcPct val="100000"/>
              </a:lnSpc>
              <a:spcBef>
                <a:spcPts val="100"/>
              </a:spcBef>
              <a:tabLst>
                <a:tab pos="621665" algn="l"/>
                <a:tab pos="2588260" algn="l"/>
                <a:tab pos="5348605" algn="l"/>
              </a:tabLst>
            </a:pPr>
            <a:r>
              <a:rPr sz="2400" spc="-5" dirty="0">
                <a:latin typeface="Arial"/>
                <a:cs typeface="Arial"/>
              </a:rPr>
              <a:t>1</a:t>
            </a:r>
            <a:r>
              <a:rPr sz="2400" dirty="0">
                <a:latin typeface="Arial"/>
                <a:cs typeface="Arial"/>
              </a:rPr>
              <a:t>.	</a:t>
            </a:r>
            <a:r>
              <a:rPr sz="2400" spc="-5" dirty="0">
                <a:latin typeface="Arial"/>
                <a:cs typeface="Arial"/>
              </a:rPr>
              <a:t>Н</a:t>
            </a:r>
            <a:r>
              <a:rPr sz="2400" spc="-10" dirty="0">
                <a:latin typeface="Arial"/>
                <a:cs typeface="Arial"/>
              </a:rPr>
              <a:t>а</a:t>
            </a:r>
            <a:r>
              <a:rPr sz="2400" spc="-30" dirty="0">
                <a:latin typeface="Arial"/>
                <a:cs typeface="Arial"/>
              </a:rPr>
              <a:t>в</a:t>
            </a:r>
            <a:r>
              <a:rPr sz="2400" spc="-55" dirty="0">
                <a:latin typeface="Arial"/>
                <a:cs typeface="Arial"/>
              </a:rPr>
              <a:t>е</a:t>
            </a:r>
            <a:r>
              <a:rPr sz="2400" spc="-5" dirty="0">
                <a:latin typeface="Arial"/>
                <a:cs typeface="Arial"/>
              </a:rPr>
              <a:t>д</a:t>
            </a:r>
            <a:r>
              <a:rPr sz="2400" spc="10" dirty="0">
                <a:latin typeface="Arial"/>
                <a:cs typeface="Arial"/>
              </a:rPr>
              <a:t>е</a:t>
            </a:r>
            <a:r>
              <a:rPr sz="2400" spc="-5" dirty="0">
                <a:latin typeface="Arial"/>
                <a:cs typeface="Arial"/>
              </a:rPr>
              <a:t>н</a:t>
            </a:r>
            <a:r>
              <a:rPr sz="2400" dirty="0">
                <a:latin typeface="Arial"/>
                <a:cs typeface="Arial"/>
              </a:rPr>
              <a:t>о	</a:t>
            </a:r>
            <a:r>
              <a:rPr sz="2400" spc="-40" dirty="0">
                <a:latin typeface="Arial"/>
                <a:cs typeface="Arial"/>
              </a:rPr>
              <a:t>х</a:t>
            </a:r>
            <a:r>
              <a:rPr sz="2400" spc="-5" dirty="0">
                <a:latin typeface="Arial"/>
                <a:cs typeface="Arial"/>
              </a:rPr>
              <a:t>ар</a:t>
            </a:r>
            <a:r>
              <a:rPr sz="2400" spc="-10" dirty="0">
                <a:latin typeface="Arial"/>
                <a:cs typeface="Arial"/>
              </a:rPr>
              <a:t>а</a:t>
            </a:r>
            <a:r>
              <a:rPr sz="2400" spc="25" dirty="0">
                <a:latin typeface="Arial"/>
                <a:cs typeface="Arial"/>
              </a:rPr>
              <a:t>к</a:t>
            </a:r>
            <a:r>
              <a:rPr sz="2400" dirty="0">
                <a:latin typeface="Arial"/>
                <a:cs typeface="Arial"/>
              </a:rPr>
              <a:t>т</a:t>
            </a:r>
            <a:r>
              <a:rPr sz="2400" spc="-10" dirty="0">
                <a:latin typeface="Arial"/>
                <a:cs typeface="Arial"/>
              </a:rPr>
              <a:t>е</a:t>
            </a:r>
            <a:r>
              <a:rPr sz="2400" spc="-5" dirty="0">
                <a:latin typeface="Arial"/>
                <a:cs typeface="Arial"/>
              </a:rPr>
              <a:t>рист</a:t>
            </a:r>
            <a:r>
              <a:rPr sz="2400" dirty="0">
                <a:latin typeface="Arial"/>
                <a:cs typeface="Arial"/>
              </a:rPr>
              <a:t>и</a:t>
            </a:r>
            <a:r>
              <a:rPr sz="2400" spc="25" dirty="0">
                <a:latin typeface="Arial"/>
                <a:cs typeface="Arial"/>
              </a:rPr>
              <a:t>к</a:t>
            </a:r>
            <a:r>
              <a:rPr sz="2400" dirty="0">
                <a:latin typeface="Arial"/>
                <a:cs typeface="Arial"/>
              </a:rPr>
              <a:t>у	п</a:t>
            </a:r>
            <a:r>
              <a:rPr sz="2400" spc="-10" dirty="0">
                <a:latin typeface="Arial"/>
                <a:cs typeface="Arial"/>
              </a:rPr>
              <a:t>р</a:t>
            </a:r>
            <a:r>
              <a:rPr sz="2400" dirty="0">
                <a:latin typeface="Arial"/>
                <a:cs typeface="Arial"/>
              </a:rPr>
              <a:t>и</a:t>
            </a:r>
            <a:r>
              <a:rPr sz="2400" spc="-45" dirty="0">
                <a:latin typeface="Arial"/>
                <a:cs typeface="Arial"/>
              </a:rPr>
              <a:t>г</a:t>
            </a:r>
            <a:r>
              <a:rPr sz="2400" spc="-55" dirty="0">
                <a:latin typeface="Arial"/>
                <a:cs typeface="Arial"/>
              </a:rPr>
              <a:t>о</a:t>
            </a:r>
            <a:r>
              <a:rPr sz="2400" spc="10" dirty="0">
                <a:latin typeface="Arial"/>
                <a:cs typeface="Arial"/>
              </a:rPr>
              <a:t>т</a:t>
            </a:r>
            <a:r>
              <a:rPr sz="2400" dirty="0">
                <a:latin typeface="Arial"/>
                <a:cs typeface="Arial"/>
              </a:rPr>
              <a:t>у</a:t>
            </a:r>
            <a:r>
              <a:rPr sz="2400" spc="-30" dirty="0">
                <a:latin typeface="Arial"/>
                <a:cs typeface="Arial"/>
              </a:rPr>
              <a:t>в</a:t>
            </a:r>
            <a:r>
              <a:rPr sz="2400" spc="-5" dirty="0">
                <a:latin typeface="Arial"/>
                <a:cs typeface="Arial"/>
              </a:rPr>
              <a:t>а</a:t>
            </a:r>
            <a:r>
              <a:rPr sz="2400" spc="-10" dirty="0">
                <a:latin typeface="Arial"/>
                <a:cs typeface="Arial"/>
              </a:rPr>
              <a:t>н</a:t>
            </a:r>
            <a:r>
              <a:rPr sz="2400" dirty="0">
                <a:latin typeface="Arial"/>
                <a:cs typeface="Arial"/>
              </a:rPr>
              <a:t>ня  </a:t>
            </a:r>
            <a:r>
              <a:rPr sz="2400" spc="-10" dirty="0">
                <a:latin typeface="Arial"/>
                <a:cs typeface="Arial"/>
              </a:rPr>
              <a:t>супозиторіїв</a:t>
            </a:r>
            <a:r>
              <a:rPr sz="2400" spc="15" dirty="0">
                <a:latin typeface="Arial"/>
                <a:cs typeface="Arial"/>
              </a:rPr>
              <a:t> </a:t>
            </a:r>
            <a:r>
              <a:rPr sz="2400" spc="-25" dirty="0">
                <a:latin typeface="Arial"/>
                <a:cs typeface="Arial"/>
              </a:rPr>
              <a:t>методом</a:t>
            </a:r>
            <a:r>
              <a:rPr sz="2400" dirty="0">
                <a:latin typeface="Arial"/>
                <a:cs typeface="Arial"/>
              </a:rPr>
              <a:t> </a:t>
            </a:r>
            <a:r>
              <a:rPr sz="2400" spc="-10" dirty="0">
                <a:latin typeface="Arial"/>
                <a:cs typeface="Arial"/>
              </a:rPr>
              <a:t>виливання.</a:t>
            </a:r>
            <a:endParaRPr sz="2400">
              <a:latin typeface="Arial"/>
              <a:cs typeface="Arial"/>
            </a:endParaRPr>
          </a:p>
        </p:txBody>
      </p:sp>
      <p:sp>
        <p:nvSpPr>
          <p:cNvPr id="39" name="object 39"/>
          <p:cNvSpPr txBox="1"/>
          <p:nvPr/>
        </p:nvSpPr>
        <p:spPr>
          <a:xfrm>
            <a:off x="1017219" y="2314397"/>
            <a:ext cx="4159250" cy="391795"/>
          </a:xfrm>
          <a:prstGeom prst="rect">
            <a:avLst/>
          </a:prstGeom>
        </p:spPr>
        <p:txBody>
          <a:bodyPr vert="horz" wrap="square" lIns="0" tIns="12700" rIns="0" bIns="0" rtlCol="0">
            <a:spAutoFit/>
          </a:bodyPr>
          <a:lstStyle/>
          <a:p>
            <a:pPr marL="12700">
              <a:lnSpc>
                <a:spcPct val="100000"/>
              </a:lnSpc>
              <a:spcBef>
                <a:spcPts val="100"/>
              </a:spcBef>
              <a:tabLst>
                <a:tab pos="621665" algn="l"/>
                <a:tab pos="2455545" algn="l"/>
              </a:tabLst>
            </a:pPr>
            <a:r>
              <a:rPr sz="2400" spc="-5" dirty="0">
                <a:latin typeface="Arial"/>
                <a:cs typeface="Arial"/>
              </a:rPr>
              <a:t>2.	Описано	</a:t>
            </a:r>
            <a:r>
              <a:rPr sz="2400" spc="-15" dirty="0">
                <a:latin typeface="Arial"/>
                <a:cs typeface="Arial"/>
              </a:rPr>
              <a:t>особливості</a:t>
            </a:r>
            <a:endParaRPr sz="2400">
              <a:latin typeface="Arial"/>
              <a:cs typeface="Arial"/>
            </a:endParaRPr>
          </a:p>
        </p:txBody>
      </p:sp>
      <p:sp>
        <p:nvSpPr>
          <p:cNvPr id="40" name="object 40"/>
          <p:cNvSpPr txBox="1"/>
          <p:nvPr/>
        </p:nvSpPr>
        <p:spPr>
          <a:xfrm>
            <a:off x="6353683" y="2314397"/>
            <a:ext cx="1921510" cy="391795"/>
          </a:xfrm>
          <a:prstGeom prst="rect">
            <a:avLst/>
          </a:prstGeom>
        </p:spPr>
        <p:txBody>
          <a:bodyPr vert="horz" wrap="square" lIns="0" tIns="12700" rIns="0" bIns="0" rtlCol="0">
            <a:spAutoFit/>
          </a:bodyPr>
          <a:lstStyle/>
          <a:p>
            <a:pPr marL="12700">
              <a:lnSpc>
                <a:spcPct val="100000"/>
              </a:lnSpc>
              <a:spcBef>
                <a:spcPts val="100"/>
              </a:spcBef>
            </a:pPr>
            <a:r>
              <a:rPr sz="2400" spc="-15" dirty="0">
                <a:latin typeface="Arial"/>
                <a:cs typeface="Arial"/>
              </a:rPr>
              <a:t>приготування</a:t>
            </a:r>
            <a:endParaRPr sz="2400">
              <a:latin typeface="Arial"/>
              <a:cs typeface="Arial"/>
            </a:endParaRPr>
          </a:p>
        </p:txBody>
      </p:sp>
      <p:sp>
        <p:nvSpPr>
          <p:cNvPr id="41" name="object 41"/>
          <p:cNvSpPr txBox="1"/>
          <p:nvPr/>
        </p:nvSpPr>
        <p:spPr>
          <a:xfrm>
            <a:off x="1017219" y="2680842"/>
            <a:ext cx="7259955" cy="3317875"/>
          </a:xfrm>
          <a:prstGeom prst="rect">
            <a:avLst/>
          </a:prstGeom>
        </p:spPr>
        <p:txBody>
          <a:bodyPr vert="horz" wrap="square" lIns="0" tIns="12700" rIns="0" bIns="0" rtlCol="0">
            <a:spAutoFit/>
          </a:bodyPr>
          <a:lstStyle/>
          <a:p>
            <a:pPr marL="622300">
              <a:lnSpc>
                <a:spcPct val="100000"/>
              </a:lnSpc>
              <a:spcBef>
                <a:spcPts val="100"/>
              </a:spcBef>
            </a:pPr>
            <a:r>
              <a:rPr sz="2400" spc="-10" dirty="0">
                <a:latin typeface="Arial"/>
                <a:cs typeface="Arial"/>
              </a:rPr>
              <a:t>супозиторіїв</a:t>
            </a:r>
            <a:r>
              <a:rPr sz="2400" dirty="0">
                <a:latin typeface="Arial"/>
                <a:cs typeface="Arial"/>
              </a:rPr>
              <a:t> </a:t>
            </a:r>
            <a:r>
              <a:rPr sz="2400" spc="-25" dirty="0">
                <a:latin typeface="Arial"/>
                <a:cs typeface="Arial"/>
              </a:rPr>
              <a:t>методом</a:t>
            </a:r>
            <a:r>
              <a:rPr sz="2400" spc="-15" dirty="0">
                <a:latin typeface="Arial"/>
                <a:cs typeface="Arial"/>
              </a:rPr>
              <a:t> </a:t>
            </a:r>
            <a:r>
              <a:rPr sz="2400" spc="-10" dirty="0">
                <a:latin typeface="Arial"/>
                <a:cs typeface="Arial"/>
              </a:rPr>
              <a:t>пресування.</a:t>
            </a:r>
            <a:endParaRPr sz="2400">
              <a:latin typeface="Arial"/>
              <a:cs typeface="Arial"/>
            </a:endParaRPr>
          </a:p>
          <a:p>
            <a:pPr marL="622300" marR="5080" indent="-610235">
              <a:lnSpc>
                <a:spcPct val="100000"/>
              </a:lnSpc>
              <a:buAutoNum type="arabicPeriod" startAt="3"/>
              <a:tabLst>
                <a:tab pos="621665" algn="l"/>
                <a:tab pos="622935" algn="l"/>
                <a:tab pos="3452495" algn="l"/>
                <a:tab pos="5089525" algn="l"/>
                <a:tab pos="5579110" algn="l"/>
              </a:tabLst>
            </a:pPr>
            <a:r>
              <a:rPr sz="2400" spc="-20" dirty="0">
                <a:latin typeface="Arial"/>
                <a:cs typeface="Arial"/>
              </a:rPr>
              <a:t>О</a:t>
            </a:r>
            <a:r>
              <a:rPr sz="2400" spc="-40" dirty="0">
                <a:latin typeface="Arial"/>
                <a:cs typeface="Arial"/>
              </a:rPr>
              <a:t>х</a:t>
            </a:r>
            <a:r>
              <a:rPr sz="2400" spc="-5" dirty="0">
                <a:latin typeface="Arial"/>
                <a:cs typeface="Arial"/>
              </a:rPr>
              <a:t>ар</a:t>
            </a:r>
            <a:r>
              <a:rPr sz="2400" spc="-10" dirty="0">
                <a:latin typeface="Arial"/>
                <a:cs typeface="Arial"/>
              </a:rPr>
              <a:t>а</a:t>
            </a:r>
            <a:r>
              <a:rPr sz="2400" spc="25" dirty="0">
                <a:latin typeface="Arial"/>
                <a:cs typeface="Arial"/>
              </a:rPr>
              <a:t>к</a:t>
            </a:r>
            <a:r>
              <a:rPr sz="2400" spc="-20" dirty="0">
                <a:latin typeface="Arial"/>
                <a:cs typeface="Arial"/>
              </a:rPr>
              <a:t>т</a:t>
            </a:r>
            <a:r>
              <a:rPr sz="2400" spc="-5" dirty="0">
                <a:latin typeface="Arial"/>
                <a:cs typeface="Arial"/>
              </a:rPr>
              <a:t>е</a:t>
            </a:r>
            <a:r>
              <a:rPr sz="2400" dirty="0">
                <a:latin typeface="Arial"/>
                <a:cs typeface="Arial"/>
              </a:rPr>
              <a:t>ри</a:t>
            </a:r>
            <a:r>
              <a:rPr sz="2400" spc="-20" dirty="0">
                <a:latin typeface="Arial"/>
                <a:cs typeface="Arial"/>
              </a:rPr>
              <a:t>з</a:t>
            </a:r>
            <a:r>
              <a:rPr sz="2400" spc="-5" dirty="0">
                <a:latin typeface="Arial"/>
                <a:cs typeface="Arial"/>
              </a:rPr>
              <a:t>о</a:t>
            </a:r>
            <a:r>
              <a:rPr sz="2400" spc="-30" dirty="0">
                <a:latin typeface="Arial"/>
                <a:cs typeface="Arial"/>
              </a:rPr>
              <a:t>в</a:t>
            </a:r>
            <a:r>
              <a:rPr sz="2400" spc="-5" dirty="0">
                <a:latin typeface="Arial"/>
                <a:cs typeface="Arial"/>
              </a:rPr>
              <a:t>а</a:t>
            </a:r>
            <a:r>
              <a:rPr sz="2400" spc="-10" dirty="0">
                <a:latin typeface="Arial"/>
                <a:cs typeface="Arial"/>
              </a:rPr>
              <a:t>н</a:t>
            </a:r>
            <a:r>
              <a:rPr sz="2400" dirty="0">
                <a:latin typeface="Arial"/>
                <a:cs typeface="Arial"/>
              </a:rPr>
              <a:t>о	п</a:t>
            </a:r>
            <a:r>
              <a:rPr sz="2400" spc="-10" dirty="0">
                <a:latin typeface="Arial"/>
                <a:cs typeface="Arial"/>
              </a:rPr>
              <a:t>а</a:t>
            </a:r>
            <a:r>
              <a:rPr sz="2400" spc="25" dirty="0">
                <a:latin typeface="Arial"/>
                <a:cs typeface="Arial"/>
              </a:rPr>
              <a:t>к</a:t>
            </a:r>
            <a:r>
              <a:rPr sz="2400" dirty="0">
                <a:latin typeface="Arial"/>
                <a:cs typeface="Arial"/>
              </a:rPr>
              <a:t>у</a:t>
            </a:r>
            <a:r>
              <a:rPr sz="2400" spc="-30" dirty="0">
                <a:latin typeface="Arial"/>
                <a:cs typeface="Arial"/>
              </a:rPr>
              <a:t>в</a:t>
            </a:r>
            <a:r>
              <a:rPr sz="2400" spc="-5" dirty="0">
                <a:latin typeface="Arial"/>
                <a:cs typeface="Arial"/>
              </a:rPr>
              <a:t>а</a:t>
            </a:r>
            <a:r>
              <a:rPr sz="2400" spc="-10" dirty="0">
                <a:latin typeface="Arial"/>
                <a:cs typeface="Arial"/>
              </a:rPr>
              <a:t>н</a:t>
            </a:r>
            <a:r>
              <a:rPr sz="2400" dirty="0">
                <a:latin typeface="Arial"/>
                <a:cs typeface="Arial"/>
              </a:rPr>
              <a:t>ня	</a:t>
            </a:r>
            <a:r>
              <a:rPr sz="2400" spc="-20" dirty="0">
                <a:latin typeface="Arial"/>
                <a:cs typeface="Arial"/>
              </a:rPr>
              <a:t>т</a:t>
            </a:r>
            <a:r>
              <a:rPr sz="2400" dirty="0">
                <a:latin typeface="Arial"/>
                <a:cs typeface="Arial"/>
              </a:rPr>
              <a:t>а	мар</a:t>
            </a:r>
            <a:r>
              <a:rPr sz="2400" spc="25" dirty="0">
                <a:latin typeface="Arial"/>
                <a:cs typeface="Arial"/>
              </a:rPr>
              <a:t>к</a:t>
            </a:r>
            <a:r>
              <a:rPr sz="2400" dirty="0">
                <a:latin typeface="Arial"/>
                <a:cs typeface="Arial"/>
              </a:rPr>
              <a:t>у</a:t>
            </a:r>
            <a:r>
              <a:rPr sz="2400" spc="-30" dirty="0">
                <a:latin typeface="Arial"/>
                <a:cs typeface="Arial"/>
              </a:rPr>
              <a:t>в</a:t>
            </a:r>
            <a:r>
              <a:rPr sz="2400" spc="-5" dirty="0">
                <a:latin typeface="Arial"/>
                <a:cs typeface="Arial"/>
              </a:rPr>
              <a:t>а</a:t>
            </a:r>
            <a:r>
              <a:rPr sz="2400" spc="-10" dirty="0">
                <a:latin typeface="Arial"/>
                <a:cs typeface="Arial"/>
              </a:rPr>
              <a:t>н</a:t>
            </a:r>
            <a:r>
              <a:rPr sz="2400" dirty="0">
                <a:latin typeface="Arial"/>
                <a:cs typeface="Arial"/>
              </a:rPr>
              <a:t>ня  </a:t>
            </a:r>
            <a:r>
              <a:rPr sz="2400" spc="-10" dirty="0">
                <a:latin typeface="Arial"/>
                <a:cs typeface="Arial"/>
              </a:rPr>
              <a:t>супозиторіїв</a:t>
            </a:r>
            <a:r>
              <a:rPr sz="2400" spc="10" dirty="0">
                <a:latin typeface="Arial"/>
                <a:cs typeface="Arial"/>
              </a:rPr>
              <a:t> </a:t>
            </a:r>
            <a:r>
              <a:rPr sz="2400" spc="-10" dirty="0">
                <a:latin typeface="Arial"/>
                <a:cs typeface="Arial"/>
              </a:rPr>
              <a:t>відповідно</a:t>
            </a:r>
            <a:r>
              <a:rPr sz="2400" spc="40" dirty="0">
                <a:latin typeface="Arial"/>
                <a:cs typeface="Arial"/>
              </a:rPr>
              <a:t> </a:t>
            </a:r>
            <a:r>
              <a:rPr sz="2400" dirty="0">
                <a:latin typeface="Arial"/>
                <a:cs typeface="Arial"/>
              </a:rPr>
              <a:t>до</a:t>
            </a:r>
            <a:r>
              <a:rPr sz="2400" spc="-15" dirty="0">
                <a:latin typeface="Arial"/>
                <a:cs typeface="Arial"/>
              </a:rPr>
              <a:t> </a:t>
            </a:r>
            <a:r>
              <a:rPr sz="2400" spc="-5" dirty="0">
                <a:latin typeface="Arial"/>
                <a:cs typeface="Arial"/>
              </a:rPr>
              <a:t>вимог</a:t>
            </a:r>
            <a:r>
              <a:rPr sz="2400" spc="-10" dirty="0">
                <a:latin typeface="Arial"/>
                <a:cs typeface="Arial"/>
              </a:rPr>
              <a:t> </a:t>
            </a:r>
            <a:r>
              <a:rPr sz="2400" spc="-125" dirty="0">
                <a:latin typeface="Arial"/>
                <a:cs typeface="Arial"/>
              </a:rPr>
              <a:t>ДФУ.</a:t>
            </a:r>
            <a:endParaRPr sz="2400">
              <a:latin typeface="Arial"/>
              <a:cs typeface="Arial"/>
            </a:endParaRPr>
          </a:p>
          <a:p>
            <a:pPr marL="622300" marR="6350" indent="-610235">
              <a:lnSpc>
                <a:spcPct val="100000"/>
              </a:lnSpc>
              <a:buAutoNum type="arabicPeriod" startAt="3"/>
              <a:tabLst>
                <a:tab pos="621665" algn="l"/>
                <a:tab pos="622935" algn="l"/>
                <a:tab pos="2279015" algn="l"/>
                <a:tab pos="3596004" algn="l"/>
                <a:tab pos="4870450" algn="l"/>
                <a:tab pos="6412865" algn="l"/>
              </a:tabLst>
            </a:pPr>
            <a:r>
              <a:rPr sz="2400" spc="-5" dirty="0">
                <a:latin typeface="Arial"/>
                <a:cs typeface="Arial"/>
              </a:rPr>
              <a:t>Н</a:t>
            </a:r>
            <a:r>
              <a:rPr sz="2400" spc="-10" dirty="0">
                <a:latin typeface="Arial"/>
                <a:cs typeface="Arial"/>
              </a:rPr>
              <a:t>а</a:t>
            </a:r>
            <a:r>
              <a:rPr sz="2400" spc="-30" dirty="0">
                <a:latin typeface="Arial"/>
                <a:cs typeface="Arial"/>
              </a:rPr>
              <a:t>в</a:t>
            </a:r>
            <a:r>
              <a:rPr sz="2400" spc="-55" dirty="0">
                <a:latin typeface="Arial"/>
                <a:cs typeface="Arial"/>
              </a:rPr>
              <a:t>е</a:t>
            </a:r>
            <a:r>
              <a:rPr sz="2400" spc="-5" dirty="0">
                <a:latin typeface="Arial"/>
                <a:cs typeface="Arial"/>
              </a:rPr>
              <a:t>д</a:t>
            </a:r>
            <a:r>
              <a:rPr sz="2400" spc="10" dirty="0">
                <a:latin typeface="Arial"/>
                <a:cs typeface="Arial"/>
              </a:rPr>
              <a:t>е</a:t>
            </a:r>
            <a:r>
              <a:rPr sz="2400" spc="-5" dirty="0">
                <a:latin typeface="Arial"/>
                <a:cs typeface="Arial"/>
              </a:rPr>
              <a:t>н</a:t>
            </a:r>
            <a:r>
              <a:rPr sz="2400" dirty="0">
                <a:latin typeface="Arial"/>
                <a:cs typeface="Arial"/>
              </a:rPr>
              <a:t>о	</a:t>
            </a:r>
            <a:r>
              <a:rPr sz="2400" spc="-5" dirty="0">
                <a:latin typeface="Arial"/>
                <a:cs typeface="Arial"/>
              </a:rPr>
              <a:t>ос</a:t>
            </a:r>
            <a:r>
              <a:rPr sz="2400" spc="-10" dirty="0">
                <a:latin typeface="Arial"/>
                <a:cs typeface="Arial"/>
              </a:rPr>
              <a:t>н</a:t>
            </a:r>
            <a:r>
              <a:rPr sz="2400" spc="-5" dirty="0">
                <a:latin typeface="Arial"/>
                <a:cs typeface="Arial"/>
              </a:rPr>
              <a:t>овн</a:t>
            </a:r>
            <a:r>
              <a:rPr sz="2400" dirty="0">
                <a:latin typeface="Arial"/>
                <a:cs typeface="Arial"/>
              </a:rPr>
              <a:t>і	м</a:t>
            </a:r>
            <a:r>
              <a:rPr sz="2400" spc="-85" dirty="0">
                <a:latin typeface="Arial"/>
                <a:cs typeface="Arial"/>
              </a:rPr>
              <a:t>е</a:t>
            </a:r>
            <a:r>
              <a:rPr sz="2400" spc="-20" dirty="0">
                <a:latin typeface="Arial"/>
                <a:cs typeface="Arial"/>
              </a:rPr>
              <a:t>т</a:t>
            </a:r>
            <a:r>
              <a:rPr sz="2400" spc="-55" dirty="0">
                <a:latin typeface="Arial"/>
                <a:cs typeface="Arial"/>
              </a:rPr>
              <a:t>о</a:t>
            </a:r>
            <a:r>
              <a:rPr sz="2400" spc="-10" dirty="0">
                <a:latin typeface="Arial"/>
                <a:cs typeface="Arial"/>
              </a:rPr>
              <a:t>д</a:t>
            </a:r>
            <a:r>
              <a:rPr sz="2400" dirty="0">
                <a:latin typeface="Arial"/>
                <a:cs typeface="Arial"/>
              </a:rPr>
              <a:t>и	</a:t>
            </a:r>
            <a:r>
              <a:rPr sz="2400" spc="25" dirty="0">
                <a:latin typeface="Arial"/>
                <a:cs typeface="Arial"/>
              </a:rPr>
              <a:t>к</a:t>
            </a:r>
            <a:r>
              <a:rPr sz="2400" spc="-5" dirty="0">
                <a:latin typeface="Arial"/>
                <a:cs typeface="Arial"/>
              </a:rPr>
              <a:t>о</a:t>
            </a:r>
            <a:r>
              <a:rPr sz="2400" spc="-10" dirty="0">
                <a:latin typeface="Arial"/>
                <a:cs typeface="Arial"/>
              </a:rPr>
              <a:t>н</a:t>
            </a:r>
            <a:r>
              <a:rPr sz="2400" dirty="0">
                <a:latin typeface="Arial"/>
                <a:cs typeface="Arial"/>
              </a:rPr>
              <a:t>тр</a:t>
            </a:r>
            <a:r>
              <a:rPr sz="2400" spc="-50" dirty="0">
                <a:latin typeface="Arial"/>
                <a:cs typeface="Arial"/>
              </a:rPr>
              <a:t>о</a:t>
            </a:r>
            <a:r>
              <a:rPr sz="2400" spc="-5" dirty="0">
                <a:latin typeface="Arial"/>
                <a:cs typeface="Arial"/>
              </a:rPr>
              <a:t>л</a:t>
            </a:r>
            <a:r>
              <a:rPr sz="2400" dirty="0">
                <a:latin typeface="Arial"/>
                <a:cs typeface="Arial"/>
              </a:rPr>
              <a:t>ь	я</a:t>
            </a:r>
            <a:r>
              <a:rPr sz="2400" spc="20" dirty="0">
                <a:latin typeface="Arial"/>
                <a:cs typeface="Arial"/>
              </a:rPr>
              <a:t>к</a:t>
            </a:r>
            <a:r>
              <a:rPr sz="2400" spc="-5" dirty="0">
                <a:latin typeface="Arial"/>
                <a:cs typeface="Arial"/>
              </a:rPr>
              <a:t>ос</a:t>
            </a:r>
            <a:r>
              <a:rPr sz="2400" spc="10" dirty="0">
                <a:latin typeface="Arial"/>
                <a:cs typeface="Arial"/>
              </a:rPr>
              <a:t>т</a:t>
            </a:r>
            <a:r>
              <a:rPr sz="2400" dirty="0">
                <a:latin typeface="Arial"/>
                <a:cs typeface="Arial"/>
              </a:rPr>
              <a:t>і  </a:t>
            </a:r>
            <a:r>
              <a:rPr sz="2400" spc="-10" dirty="0">
                <a:latin typeface="Arial"/>
                <a:cs typeface="Arial"/>
              </a:rPr>
              <a:t>супозиторіїв.</a:t>
            </a:r>
            <a:endParaRPr sz="2400">
              <a:latin typeface="Arial"/>
              <a:cs typeface="Arial"/>
            </a:endParaRPr>
          </a:p>
          <a:p>
            <a:pPr marL="622300" marR="6350" indent="-610235">
              <a:lnSpc>
                <a:spcPct val="100000"/>
              </a:lnSpc>
              <a:buAutoNum type="arabicPeriod" startAt="3"/>
              <a:tabLst>
                <a:tab pos="621665" algn="l"/>
                <a:tab pos="622935" algn="l"/>
                <a:tab pos="2233295" algn="l"/>
                <a:tab pos="3569970" algn="l"/>
                <a:tab pos="4354830" algn="l"/>
                <a:tab pos="5755640" algn="l"/>
              </a:tabLst>
            </a:pPr>
            <a:r>
              <a:rPr sz="2400" dirty="0">
                <a:latin typeface="Arial"/>
                <a:cs typeface="Arial"/>
              </a:rPr>
              <a:t>Описані	</a:t>
            </a:r>
            <a:r>
              <a:rPr sz="2400" spc="-40" dirty="0">
                <a:latin typeface="Arial"/>
                <a:cs typeface="Arial"/>
              </a:rPr>
              <a:t>у</a:t>
            </a:r>
            <a:r>
              <a:rPr sz="2400" dirty="0">
                <a:latin typeface="Arial"/>
                <a:cs typeface="Arial"/>
              </a:rPr>
              <a:t>мови	</a:t>
            </a:r>
            <a:r>
              <a:rPr sz="2400" spc="-20" dirty="0">
                <a:latin typeface="Arial"/>
                <a:cs typeface="Arial"/>
              </a:rPr>
              <a:t>т</a:t>
            </a:r>
            <a:r>
              <a:rPr sz="2400" dirty="0">
                <a:latin typeface="Arial"/>
                <a:cs typeface="Arial"/>
              </a:rPr>
              <a:t>а	</a:t>
            </a:r>
            <a:r>
              <a:rPr sz="2400" spc="-35" dirty="0">
                <a:latin typeface="Arial"/>
                <a:cs typeface="Arial"/>
              </a:rPr>
              <a:t>т</a:t>
            </a:r>
            <a:r>
              <a:rPr sz="2400" spc="-5" dirty="0">
                <a:latin typeface="Arial"/>
                <a:cs typeface="Arial"/>
              </a:rPr>
              <a:t>ер</a:t>
            </a:r>
            <a:r>
              <a:rPr sz="2400" dirty="0">
                <a:latin typeface="Arial"/>
                <a:cs typeface="Arial"/>
              </a:rPr>
              <a:t>мін	</a:t>
            </a:r>
            <a:r>
              <a:rPr sz="2400" spc="-35" dirty="0">
                <a:latin typeface="Arial"/>
                <a:cs typeface="Arial"/>
              </a:rPr>
              <a:t>з</a:t>
            </a:r>
            <a:r>
              <a:rPr sz="2400" spc="-20" dirty="0">
                <a:latin typeface="Arial"/>
                <a:cs typeface="Arial"/>
              </a:rPr>
              <a:t>б</a:t>
            </a:r>
            <a:r>
              <a:rPr sz="2400" spc="-5" dirty="0">
                <a:latin typeface="Arial"/>
                <a:cs typeface="Arial"/>
              </a:rPr>
              <a:t>ер</a:t>
            </a:r>
            <a:r>
              <a:rPr sz="2400" spc="-10" dirty="0">
                <a:latin typeface="Arial"/>
                <a:cs typeface="Arial"/>
              </a:rPr>
              <a:t>і</a:t>
            </a:r>
            <a:r>
              <a:rPr sz="2400" spc="-50" dirty="0">
                <a:latin typeface="Arial"/>
                <a:cs typeface="Arial"/>
              </a:rPr>
              <a:t>г</a:t>
            </a:r>
            <a:r>
              <a:rPr sz="2400" spc="-5" dirty="0">
                <a:latin typeface="Arial"/>
                <a:cs typeface="Arial"/>
              </a:rPr>
              <a:t>ання  </a:t>
            </a:r>
            <a:r>
              <a:rPr sz="2400" spc="-10" dirty="0">
                <a:latin typeface="Arial"/>
                <a:cs typeface="Arial"/>
              </a:rPr>
              <a:t>супозиторіїв.</a:t>
            </a:r>
            <a:endParaRPr sz="2400">
              <a:latin typeface="Arial"/>
              <a:cs typeface="Arial"/>
            </a:endParaRPr>
          </a:p>
          <a:p>
            <a:pPr marL="622300" marR="5080" indent="-610235">
              <a:lnSpc>
                <a:spcPct val="100000"/>
              </a:lnSpc>
              <a:spcBef>
                <a:spcPts val="5"/>
              </a:spcBef>
              <a:buAutoNum type="arabicPeriod" startAt="3"/>
              <a:tabLst>
                <a:tab pos="621665" algn="l"/>
                <a:tab pos="622935" algn="l"/>
                <a:tab pos="2702560" algn="l"/>
                <a:tab pos="5345430" algn="l"/>
              </a:tabLst>
            </a:pPr>
            <a:r>
              <a:rPr sz="2400" dirty="0">
                <a:latin typeface="Arial"/>
                <a:cs typeface="Arial"/>
              </a:rPr>
              <a:t>Описані	</a:t>
            </a:r>
            <a:r>
              <a:rPr sz="2400" spc="-5" dirty="0">
                <a:latin typeface="Arial"/>
                <a:cs typeface="Arial"/>
              </a:rPr>
              <a:t>о</a:t>
            </a:r>
            <a:r>
              <a:rPr sz="2400" spc="20" dirty="0">
                <a:latin typeface="Arial"/>
                <a:cs typeface="Arial"/>
              </a:rPr>
              <a:t>с</a:t>
            </a:r>
            <a:r>
              <a:rPr sz="2400" spc="5" dirty="0">
                <a:latin typeface="Arial"/>
                <a:cs typeface="Arial"/>
              </a:rPr>
              <a:t>о</a:t>
            </a:r>
            <a:r>
              <a:rPr sz="2400" spc="-105" dirty="0">
                <a:latin typeface="Arial"/>
                <a:cs typeface="Arial"/>
              </a:rPr>
              <a:t>б</a:t>
            </a:r>
            <a:r>
              <a:rPr sz="2400" dirty="0">
                <a:latin typeface="Arial"/>
                <a:cs typeface="Arial"/>
              </a:rPr>
              <a:t>ли</a:t>
            </a:r>
            <a:r>
              <a:rPr sz="2400" spc="-20" dirty="0">
                <a:latin typeface="Arial"/>
                <a:cs typeface="Arial"/>
              </a:rPr>
              <a:t>в</a:t>
            </a:r>
            <a:r>
              <a:rPr sz="2400" spc="-5" dirty="0">
                <a:latin typeface="Arial"/>
                <a:cs typeface="Arial"/>
              </a:rPr>
              <a:t>ост</a:t>
            </a:r>
            <a:r>
              <a:rPr sz="2400" dirty="0">
                <a:latin typeface="Arial"/>
                <a:cs typeface="Arial"/>
              </a:rPr>
              <a:t>і	</a:t>
            </a:r>
            <a:r>
              <a:rPr sz="2400" spc="-5" dirty="0">
                <a:latin typeface="Arial"/>
                <a:cs typeface="Arial"/>
              </a:rPr>
              <a:t>зас</a:t>
            </a:r>
            <a:r>
              <a:rPr sz="2400" spc="-30" dirty="0">
                <a:latin typeface="Arial"/>
                <a:cs typeface="Arial"/>
              </a:rPr>
              <a:t>т</a:t>
            </a:r>
            <a:r>
              <a:rPr sz="2400" spc="-5" dirty="0">
                <a:latin typeface="Arial"/>
                <a:cs typeface="Arial"/>
              </a:rPr>
              <a:t>осу</a:t>
            </a:r>
            <a:r>
              <a:rPr sz="2400" spc="-30" dirty="0">
                <a:latin typeface="Arial"/>
                <a:cs typeface="Arial"/>
              </a:rPr>
              <a:t>в</a:t>
            </a:r>
            <a:r>
              <a:rPr sz="2400" spc="-5" dirty="0">
                <a:latin typeface="Arial"/>
                <a:cs typeface="Arial"/>
              </a:rPr>
              <a:t>ання  </a:t>
            </a:r>
            <a:r>
              <a:rPr sz="2400" spc="-10" dirty="0">
                <a:latin typeface="Arial"/>
                <a:cs typeface="Arial"/>
              </a:rPr>
              <a:t>супозиторіїв</a:t>
            </a:r>
            <a:r>
              <a:rPr sz="2400" spc="15" dirty="0">
                <a:latin typeface="Arial"/>
                <a:cs typeface="Arial"/>
              </a:rPr>
              <a:t> </a:t>
            </a:r>
            <a:r>
              <a:rPr sz="2400" spc="-5" dirty="0">
                <a:latin typeface="Arial"/>
                <a:cs typeface="Arial"/>
              </a:rPr>
              <a:t>пацієнтом.</a:t>
            </a:r>
            <a:endParaRPr sz="240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76200" y="76201"/>
            <a:ext cx="9067800" cy="5715000"/>
          </a:xfrm>
        </p:spPr>
        <p:txBody>
          <a:bodyPr>
            <a:normAutofit fontScale="25000" lnSpcReduction="20000"/>
          </a:bodyPr>
          <a:lstStyle/>
          <a:p>
            <a:pPr marL="0" indent="0">
              <a:buNone/>
            </a:pPr>
            <a:r>
              <a:rPr lang="uk-UA" sz="3400" dirty="0" smtClean="0"/>
              <a:t>1. </a:t>
            </a:r>
            <a:r>
              <a:rPr lang="uk-UA" sz="3400" dirty="0"/>
              <a:t>Фармацевт приготував свічки із стрептоцидом на </a:t>
            </a:r>
            <a:r>
              <a:rPr lang="uk-UA" sz="3400" dirty="0" err="1"/>
              <a:t>поліетиленоксидній</a:t>
            </a:r>
            <a:r>
              <a:rPr lang="uk-UA" sz="3400" dirty="0"/>
              <a:t> основі. Вкажіть спосіб його введення:</a:t>
            </a:r>
          </a:p>
          <a:p>
            <a:pPr marL="0" indent="0">
              <a:buNone/>
            </a:pPr>
            <a:r>
              <a:rPr lang="uk-UA" sz="3400" dirty="0"/>
              <a:t>А</a:t>
            </a:r>
            <a:r>
              <a:rPr lang="uk-UA" sz="3400" dirty="0" smtClean="0"/>
              <a:t>. Розчинив </a:t>
            </a:r>
            <a:r>
              <a:rPr lang="uk-UA" sz="3400" dirty="0"/>
              <a:t>в розплавленій основі.</a:t>
            </a:r>
          </a:p>
          <a:p>
            <a:pPr marL="0" indent="0">
              <a:buNone/>
            </a:pPr>
            <a:r>
              <a:rPr lang="uk-UA" sz="3400" dirty="0"/>
              <a:t>B. Подрібнив з частиною основи.</a:t>
            </a:r>
          </a:p>
          <a:p>
            <a:pPr marL="0" indent="0">
              <a:buNone/>
            </a:pPr>
            <a:r>
              <a:rPr lang="uk-UA" sz="3400" dirty="0"/>
              <a:t>C. Розчинив у вазеліновій олії.</a:t>
            </a:r>
          </a:p>
          <a:p>
            <a:pPr marL="0" indent="0">
              <a:buNone/>
            </a:pPr>
            <a:r>
              <a:rPr lang="uk-UA" sz="3400" dirty="0"/>
              <a:t>D. Розчинив у воді.</a:t>
            </a:r>
          </a:p>
          <a:p>
            <a:pPr marL="0" indent="0">
              <a:buNone/>
            </a:pPr>
            <a:r>
              <a:rPr lang="uk-UA" sz="3400" dirty="0"/>
              <a:t>E. Подрібнив з вазеліновою олією.</a:t>
            </a:r>
          </a:p>
          <a:p>
            <a:pPr marL="0" indent="0">
              <a:buNone/>
            </a:pPr>
            <a:r>
              <a:rPr lang="uk-UA" sz="3400" dirty="0" smtClean="0"/>
              <a:t>2. </a:t>
            </a:r>
            <a:r>
              <a:rPr lang="uk-UA" sz="3400" dirty="0"/>
              <a:t>Фармацевт розчинив речовину в </a:t>
            </a:r>
            <a:r>
              <a:rPr lang="uk-UA" sz="3400" dirty="0" err="1"/>
              <a:t>ліпофільній</a:t>
            </a:r>
            <a:r>
              <a:rPr lang="uk-UA" sz="3400" dirty="0"/>
              <a:t> основі, нагрітій до 40 °С. Виберіть речовину розчинну в основі:</a:t>
            </a:r>
          </a:p>
          <a:p>
            <a:pPr marL="0" indent="0">
              <a:buNone/>
            </a:pPr>
            <a:r>
              <a:rPr lang="uk-UA" sz="3400" dirty="0" smtClean="0"/>
              <a:t>А. Кислота </a:t>
            </a:r>
            <a:r>
              <a:rPr lang="uk-UA" sz="3400" dirty="0"/>
              <a:t>саліцилова.</a:t>
            </a:r>
          </a:p>
          <a:p>
            <a:pPr marL="0" indent="0">
              <a:buNone/>
            </a:pPr>
            <a:r>
              <a:rPr lang="uk-UA" sz="3400" dirty="0" smtClean="0"/>
              <a:t>B</a:t>
            </a:r>
            <a:r>
              <a:rPr lang="uk-UA" sz="3400" dirty="0"/>
              <a:t>. Дерматол.</a:t>
            </a:r>
          </a:p>
          <a:p>
            <a:pPr marL="0" indent="0">
              <a:buNone/>
            </a:pPr>
            <a:r>
              <a:rPr lang="uk-UA" sz="3400" dirty="0"/>
              <a:t>C. Ксероформ.</a:t>
            </a:r>
          </a:p>
          <a:p>
            <a:pPr marL="0" indent="0">
              <a:buNone/>
            </a:pPr>
            <a:r>
              <a:rPr lang="uk-UA" sz="3400" dirty="0" smtClean="0"/>
              <a:t>D. Ментол</a:t>
            </a:r>
            <a:r>
              <a:rPr lang="uk-UA" sz="3400" dirty="0"/>
              <a:t>.</a:t>
            </a:r>
          </a:p>
          <a:p>
            <a:pPr marL="0" indent="0">
              <a:buNone/>
            </a:pPr>
            <a:r>
              <a:rPr lang="uk-UA" sz="3400" dirty="0" smtClean="0"/>
              <a:t>E</a:t>
            </a:r>
            <a:r>
              <a:rPr lang="uk-UA" sz="3400" dirty="0"/>
              <a:t>. Кислота саліцилова.</a:t>
            </a:r>
          </a:p>
          <a:p>
            <a:pPr marL="0" indent="0">
              <a:buNone/>
            </a:pPr>
            <a:r>
              <a:rPr lang="uk-UA" sz="3400" dirty="0" smtClean="0"/>
              <a:t>3. </a:t>
            </a:r>
            <a:r>
              <a:rPr lang="uk-UA" sz="3400" dirty="0"/>
              <a:t>В аптеці є кілька </a:t>
            </a:r>
            <a:r>
              <a:rPr lang="uk-UA" sz="3400" dirty="0" err="1"/>
              <a:t>супозиторних</a:t>
            </a:r>
            <a:r>
              <a:rPr lang="uk-UA" sz="3400" dirty="0"/>
              <a:t> основ. Яка основа може застосовуватися для приготування супозиторіїв методами пресування і виливання?</a:t>
            </a:r>
          </a:p>
          <a:p>
            <a:pPr marL="0" indent="0">
              <a:buNone/>
            </a:pPr>
            <a:r>
              <a:rPr lang="uk-UA" sz="3400" dirty="0"/>
              <a:t>A. </a:t>
            </a:r>
            <a:r>
              <a:rPr lang="uk-UA" sz="3400" dirty="0"/>
              <a:t>Масло коріандрове.</a:t>
            </a:r>
          </a:p>
          <a:p>
            <a:pPr marL="0" indent="0">
              <a:buNone/>
            </a:pPr>
            <a:r>
              <a:rPr lang="uk-UA" sz="3400" dirty="0" smtClean="0"/>
              <a:t>B</a:t>
            </a:r>
            <a:r>
              <a:rPr lang="uk-UA" sz="3400" dirty="0"/>
              <a:t>. Масло какао;</a:t>
            </a:r>
          </a:p>
          <a:p>
            <a:pPr marL="0" indent="0">
              <a:buNone/>
            </a:pPr>
            <a:r>
              <a:rPr lang="uk-UA" sz="3400" dirty="0"/>
              <a:t>C. Масло лавра </a:t>
            </a:r>
            <a:r>
              <a:rPr lang="uk-UA" sz="3400" dirty="0" err="1"/>
              <a:t>черешчатого</a:t>
            </a:r>
            <a:r>
              <a:rPr lang="uk-UA" sz="3400" dirty="0"/>
              <a:t>;</a:t>
            </a:r>
          </a:p>
          <a:p>
            <a:pPr marL="0" indent="0">
              <a:buNone/>
            </a:pPr>
            <a:r>
              <a:rPr lang="uk-UA" sz="3400" dirty="0"/>
              <a:t>D. Желатино-гліцеринова.</a:t>
            </a:r>
          </a:p>
          <a:p>
            <a:pPr marL="0" indent="0">
              <a:buNone/>
            </a:pPr>
            <a:r>
              <a:rPr lang="uk-UA" sz="3400" dirty="0"/>
              <a:t>Е. </a:t>
            </a:r>
            <a:r>
              <a:rPr lang="uk-UA" sz="3400" dirty="0"/>
              <a:t>Сплав ПЕО;</a:t>
            </a:r>
          </a:p>
          <a:p>
            <a:pPr marL="0" indent="0">
              <a:buNone/>
            </a:pPr>
            <a:r>
              <a:rPr lang="uk-UA" sz="3400" dirty="0" smtClean="0"/>
              <a:t>4. </a:t>
            </a:r>
            <a:r>
              <a:rPr lang="uk-UA" sz="3400" dirty="0"/>
              <a:t>Необхідно приготувати </a:t>
            </a:r>
            <a:r>
              <a:rPr lang="uk-UA" sz="3400" dirty="0" err="1"/>
              <a:t>супозиторії</a:t>
            </a:r>
            <a:r>
              <a:rPr lang="uk-UA" sz="3400" dirty="0"/>
              <a:t> (на гідрофобній основі) з протарголом. Вкажіть особливості технології</a:t>
            </a:r>
          </a:p>
          <a:p>
            <a:pPr marL="0" indent="0">
              <a:buNone/>
            </a:pPr>
            <a:r>
              <a:rPr lang="uk-UA" sz="3400" dirty="0"/>
              <a:t>А. </a:t>
            </a:r>
            <a:r>
              <a:rPr lang="uk-UA" sz="3400" dirty="0" smtClean="0"/>
              <a:t>Протаргол </a:t>
            </a:r>
            <a:r>
              <a:rPr lang="uk-UA" sz="3400" dirty="0"/>
              <a:t>розчиняють в декількох краплях води, гліцерині або розтирають з вказаними рідинами, емульгують і змішують з основою.</a:t>
            </a:r>
          </a:p>
          <a:p>
            <a:pPr marL="0" indent="0">
              <a:buNone/>
            </a:pPr>
            <a:r>
              <a:rPr lang="uk-UA" sz="3400" dirty="0"/>
              <a:t>B. Протаргол розчиняють в частині розплавленої основи і потім змішують з іншою частиною основи.</a:t>
            </a:r>
          </a:p>
          <a:p>
            <a:pPr marL="0" indent="0">
              <a:buNone/>
            </a:pPr>
            <a:r>
              <a:rPr lang="uk-UA" sz="3400" dirty="0"/>
              <a:t>C. Протаргол розчиняють в усій кількості розплавленої основи.</a:t>
            </a:r>
          </a:p>
          <a:p>
            <a:pPr marL="0" indent="0">
              <a:buNone/>
            </a:pPr>
            <a:r>
              <a:rPr lang="uk-UA" sz="3400" dirty="0"/>
              <a:t>D. Протаргол вводять до складу гідрофобної маси у вигляді найдрібнішого порошку.</a:t>
            </a:r>
          </a:p>
          <a:p>
            <a:pPr marL="0" indent="0">
              <a:buNone/>
            </a:pPr>
            <a:r>
              <a:rPr lang="uk-UA" sz="3400" dirty="0"/>
              <a:t>E. Протаргол розтирають з декількома краплями жирної олії (персикового, </a:t>
            </a:r>
            <a:r>
              <a:rPr lang="uk-UA" sz="3400" dirty="0" err="1"/>
              <a:t>миндального</a:t>
            </a:r>
            <a:r>
              <a:rPr lang="uk-UA" sz="3400" dirty="0"/>
              <a:t>), а потім змішують з подрібненою основою.</a:t>
            </a:r>
          </a:p>
          <a:p>
            <a:endParaRPr lang="uk-UA" dirty="0"/>
          </a:p>
        </p:txBody>
      </p:sp>
    </p:spTree>
    <p:extLst>
      <p:ext uri="{BB962C8B-B14F-4D97-AF65-F5344CB8AC3E}">
        <p14:creationId xmlns:p14="http://schemas.microsoft.com/office/powerpoint/2010/main" val="1282522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0"/>
            <a:ext cx="7772401" cy="609600"/>
          </a:xfrm>
        </p:spPr>
        <p:txBody>
          <a:bodyPr>
            <a:normAutofit/>
          </a:bodyPr>
          <a:lstStyle/>
          <a:p>
            <a:r>
              <a:rPr lang="uk-UA" sz="1800" b="1" dirty="0"/>
              <a:t>Інформацію, необхідну для формування знань-вмінь можна знайти у пі</a:t>
            </a:r>
            <a:r>
              <a:rPr lang="ru-RU" sz="1800" b="1" dirty="0" err="1"/>
              <a:t>дручниках</a:t>
            </a:r>
            <a:r>
              <a:rPr lang="ru-RU" sz="1800" dirty="0"/>
              <a:t>:</a:t>
            </a:r>
            <a:endParaRPr lang="uk-UA" sz="1800" dirty="0"/>
          </a:p>
        </p:txBody>
      </p:sp>
      <p:sp>
        <p:nvSpPr>
          <p:cNvPr id="3" name="Объект 2"/>
          <p:cNvSpPr>
            <a:spLocks noGrp="1"/>
          </p:cNvSpPr>
          <p:nvPr>
            <p:ph idx="4294967295"/>
          </p:nvPr>
        </p:nvSpPr>
        <p:spPr>
          <a:xfrm>
            <a:off x="228599" y="762000"/>
            <a:ext cx="8763001" cy="3880773"/>
          </a:xfrm>
        </p:spPr>
        <p:txBody>
          <a:bodyPr>
            <a:normAutofit fontScale="77500" lnSpcReduction="20000"/>
          </a:bodyPr>
          <a:lstStyle/>
          <a:p>
            <a:r>
              <a:rPr lang="uk-UA" b="1" dirty="0"/>
              <a:t>А) Основна</a:t>
            </a:r>
            <a:endParaRPr lang="uk-UA" dirty="0"/>
          </a:p>
          <a:p>
            <a:pPr lvl="0" algn="just">
              <a:buFont typeface="+mj-lt"/>
              <a:buAutoNum type="arabicPeriod"/>
            </a:pPr>
            <a:r>
              <a:rPr lang="uk-UA" dirty="0" smtClean="0"/>
              <a:t>А.И. Тихонов, Т.Г. </a:t>
            </a:r>
            <a:r>
              <a:rPr lang="uk-UA" dirty="0" err="1" smtClean="0"/>
              <a:t>Ярных</a:t>
            </a:r>
            <a:r>
              <a:rPr lang="uk-UA" dirty="0" smtClean="0"/>
              <a:t>  «</a:t>
            </a:r>
            <a:r>
              <a:rPr lang="uk-UA" dirty="0" err="1" smtClean="0"/>
              <a:t>Технология</a:t>
            </a:r>
            <a:r>
              <a:rPr lang="uk-UA" dirty="0" smtClean="0"/>
              <a:t> </a:t>
            </a:r>
            <a:r>
              <a:rPr lang="uk-UA" dirty="0" err="1" smtClean="0"/>
              <a:t>лекарств</a:t>
            </a:r>
            <a:r>
              <a:rPr lang="uk-UA" dirty="0" smtClean="0"/>
              <a:t>», уч. </a:t>
            </a:r>
            <a:r>
              <a:rPr lang="uk-UA" dirty="0" err="1" smtClean="0"/>
              <a:t>пособие</a:t>
            </a:r>
            <a:r>
              <a:rPr lang="uk-UA" dirty="0" smtClean="0"/>
              <a:t> для ВУЗ-</a:t>
            </a:r>
            <a:r>
              <a:rPr lang="uk-UA" dirty="0" err="1" smtClean="0"/>
              <a:t>ов</a:t>
            </a:r>
            <a:r>
              <a:rPr lang="uk-UA" dirty="0" smtClean="0"/>
              <a:t>, </a:t>
            </a:r>
            <a:r>
              <a:rPr lang="uk-UA" dirty="0" err="1" smtClean="0"/>
              <a:t>Харьков</a:t>
            </a:r>
            <a:r>
              <a:rPr lang="uk-UA" dirty="0" smtClean="0"/>
              <a:t>, «</a:t>
            </a:r>
            <a:r>
              <a:rPr lang="uk-UA" dirty="0" err="1" smtClean="0"/>
              <a:t>Оригинал</a:t>
            </a:r>
            <a:r>
              <a:rPr lang="uk-UA" dirty="0" smtClean="0"/>
              <a:t>», 2006 г. – 703с.</a:t>
            </a:r>
          </a:p>
          <a:p>
            <a:pPr lvl="0" algn="just">
              <a:buFont typeface="+mj-lt"/>
              <a:buAutoNum type="arabicPeriod"/>
            </a:pPr>
            <a:r>
              <a:rPr lang="uk-UA" dirty="0" smtClean="0"/>
              <a:t>М’які лікарські форми: </a:t>
            </a:r>
            <a:r>
              <a:rPr lang="uk-UA" dirty="0" err="1" smtClean="0"/>
              <a:t>Екстемпоральна</a:t>
            </a:r>
            <a:r>
              <a:rPr lang="uk-UA" dirty="0" smtClean="0"/>
              <a:t> рецептура: Методичні рекомендації /</a:t>
            </a:r>
            <a:r>
              <a:rPr lang="uk-UA" dirty="0" err="1" smtClean="0"/>
              <a:t>О.І.Тихонов</a:t>
            </a:r>
            <a:r>
              <a:rPr lang="uk-UA" dirty="0" smtClean="0"/>
              <a:t>, </a:t>
            </a:r>
            <a:r>
              <a:rPr lang="uk-UA" dirty="0" err="1" smtClean="0"/>
              <a:t>Л.В.Бондарева</a:t>
            </a:r>
            <a:r>
              <a:rPr lang="uk-UA" dirty="0" smtClean="0"/>
              <a:t>, </a:t>
            </a:r>
            <a:r>
              <a:rPr lang="uk-UA" dirty="0" err="1" smtClean="0"/>
              <a:t>Т.Г.Ярних</a:t>
            </a:r>
            <a:r>
              <a:rPr lang="uk-UA" dirty="0" smtClean="0"/>
              <a:t>, </a:t>
            </a:r>
            <a:r>
              <a:rPr lang="uk-UA" dirty="0" err="1" smtClean="0"/>
              <a:t>Н.Ф.Орловецька</a:t>
            </a:r>
            <a:r>
              <a:rPr lang="uk-UA" dirty="0" smtClean="0"/>
              <a:t> та ін.; За ред. </a:t>
            </a:r>
            <a:r>
              <a:rPr lang="uk-UA" dirty="0" err="1" smtClean="0"/>
              <a:t>О.І.Тихонова</a:t>
            </a:r>
            <a:r>
              <a:rPr lang="uk-UA" dirty="0" smtClean="0"/>
              <a:t> і </a:t>
            </a:r>
            <a:r>
              <a:rPr lang="uk-UA" dirty="0" err="1" smtClean="0"/>
              <a:t>Т.Г.Ярних</a:t>
            </a:r>
            <a:r>
              <a:rPr lang="uk-UA" dirty="0" smtClean="0"/>
              <a:t>. – Х.: Вид-во </a:t>
            </a:r>
            <a:r>
              <a:rPr lang="uk-UA" dirty="0" err="1" smtClean="0"/>
              <a:t>НФаУ</a:t>
            </a:r>
            <a:r>
              <a:rPr lang="uk-UA" dirty="0" smtClean="0"/>
              <a:t>; Оригінал, 2003. – 128 с.</a:t>
            </a:r>
          </a:p>
          <a:p>
            <a:pPr lvl="0" algn="just">
              <a:buFont typeface="+mj-lt"/>
              <a:buAutoNum type="arabicPeriod"/>
            </a:pPr>
            <a:r>
              <a:rPr lang="uk-UA" dirty="0" smtClean="0"/>
              <a:t>Практикум з аптечної технології ліків; для </a:t>
            </a:r>
            <a:r>
              <a:rPr lang="uk-UA" dirty="0" err="1" smtClean="0"/>
              <a:t>студ</a:t>
            </a:r>
            <a:r>
              <a:rPr lang="uk-UA" dirty="0" smtClean="0"/>
              <a:t>. </a:t>
            </a:r>
            <a:r>
              <a:rPr lang="uk-UA" dirty="0" err="1" smtClean="0"/>
              <a:t>Фармац</a:t>
            </a:r>
            <a:r>
              <a:rPr lang="uk-UA" dirty="0" smtClean="0"/>
              <a:t>. </a:t>
            </a:r>
            <a:r>
              <a:rPr lang="uk-UA" dirty="0" err="1" smtClean="0"/>
              <a:t>вищ</a:t>
            </a:r>
            <a:r>
              <a:rPr lang="uk-UA" dirty="0" smtClean="0"/>
              <a:t>. </a:t>
            </a:r>
            <a:r>
              <a:rPr lang="uk-UA" dirty="0" err="1" smtClean="0"/>
              <a:t>навч</a:t>
            </a:r>
            <a:r>
              <a:rPr lang="uk-UA" dirty="0" smtClean="0"/>
              <a:t>. закладів / О. І. Тихонов, Т. Г. </a:t>
            </a:r>
            <a:r>
              <a:rPr lang="uk-UA" dirty="0" err="1" smtClean="0"/>
              <a:t>Ярних</a:t>
            </a:r>
            <a:r>
              <a:rPr lang="uk-UA" dirty="0" smtClean="0"/>
              <a:t>, В. О. Соболєва та ін.; За ред. О. І. Тихонова . – Х.: Вид-во НФАУ: Золоті сторінки, 2002. – 256 с.</a:t>
            </a:r>
          </a:p>
          <a:p>
            <a:pPr algn="just"/>
            <a:r>
              <a:rPr lang="ru-RU" b="1" dirty="0" smtClean="0"/>
              <a:t>Б) </a:t>
            </a:r>
            <a:r>
              <a:rPr lang="ru-RU" b="1" dirty="0" err="1" smtClean="0"/>
              <a:t>Додаткова</a:t>
            </a:r>
            <a:r>
              <a:rPr lang="ru-RU" b="1" dirty="0" smtClean="0"/>
              <a:t> </a:t>
            </a:r>
            <a:r>
              <a:rPr lang="ru-RU" b="1" dirty="0" err="1" smtClean="0"/>
              <a:t>література</a:t>
            </a:r>
            <a:r>
              <a:rPr lang="ru-RU" b="1" dirty="0" smtClean="0"/>
              <a:t>:</a:t>
            </a:r>
            <a:endParaRPr lang="uk-UA" dirty="0" smtClean="0"/>
          </a:p>
          <a:p>
            <a:pPr lvl="0" algn="just">
              <a:buFont typeface="+mj-lt"/>
              <a:buAutoNum type="arabicPeriod"/>
            </a:pPr>
            <a:r>
              <a:rPr lang="uk-UA" dirty="0" smtClean="0"/>
              <a:t>Словник-довідник для фахівців фармації з питань управління та економіки / за ред. проф. Черних В. П. // Харків: Видавництво </a:t>
            </a:r>
            <a:r>
              <a:rPr lang="uk-UA" dirty="0" err="1" smtClean="0"/>
              <a:t>НФаУ</a:t>
            </a:r>
            <a:r>
              <a:rPr lang="uk-UA" dirty="0" smtClean="0"/>
              <a:t> </a:t>
            </a:r>
            <a:r>
              <a:rPr lang="ru-RU" dirty="0" smtClean="0"/>
              <a:t>«</a:t>
            </a:r>
            <a:r>
              <a:rPr lang="uk-UA" dirty="0" smtClean="0"/>
              <a:t>Золоті </a:t>
            </a:r>
            <a:r>
              <a:rPr lang="uk-UA" dirty="0" err="1" smtClean="0"/>
              <a:t>сторинки</a:t>
            </a:r>
            <a:r>
              <a:rPr lang="ru-RU" dirty="0" smtClean="0"/>
              <a:t>» – 2001 – 281 с.</a:t>
            </a:r>
            <a:endParaRPr lang="uk-UA" dirty="0" smtClean="0"/>
          </a:p>
          <a:p>
            <a:endParaRPr lang="uk-UA" dirty="0"/>
          </a:p>
        </p:txBody>
      </p:sp>
    </p:spTree>
    <p:extLst>
      <p:ext uri="{BB962C8B-B14F-4D97-AF65-F5344CB8AC3E}">
        <p14:creationId xmlns:p14="http://schemas.microsoft.com/office/powerpoint/2010/main" val="2726424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71600" y="3124200"/>
            <a:ext cx="5829935" cy="940435"/>
          </a:xfrm>
          <a:prstGeom prst="rect">
            <a:avLst/>
          </a:prstGeom>
        </p:spPr>
        <p:txBody>
          <a:bodyPr vert="horz" wrap="square" lIns="0" tIns="12700" rIns="0" bIns="0" rtlCol="0">
            <a:spAutoFit/>
          </a:bodyPr>
          <a:lstStyle/>
          <a:p>
            <a:pPr marL="12700">
              <a:lnSpc>
                <a:spcPct val="100000"/>
              </a:lnSpc>
              <a:spcBef>
                <a:spcPts val="100"/>
              </a:spcBef>
            </a:pPr>
            <a:r>
              <a:rPr sz="6000" i="1" dirty="0">
                <a:latin typeface="Century Gothic"/>
                <a:cs typeface="Century Gothic"/>
              </a:rPr>
              <a:t>Дякую</a:t>
            </a:r>
            <a:r>
              <a:rPr sz="6000" i="1" spc="-35" dirty="0">
                <a:latin typeface="Century Gothic"/>
                <a:cs typeface="Century Gothic"/>
              </a:rPr>
              <a:t> </a:t>
            </a:r>
            <a:r>
              <a:rPr sz="6000" i="1" dirty="0">
                <a:latin typeface="Century Gothic"/>
                <a:cs typeface="Century Gothic"/>
              </a:rPr>
              <a:t>за</a:t>
            </a:r>
            <a:r>
              <a:rPr sz="6000" i="1" spc="-35" dirty="0">
                <a:latin typeface="Century Gothic"/>
                <a:cs typeface="Century Gothic"/>
              </a:rPr>
              <a:t> </a:t>
            </a:r>
            <a:r>
              <a:rPr sz="6000" i="1" spc="-5" dirty="0">
                <a:latin typeface="Century Gothic"/>
                <a:cs typeface="Century Gothic"/>
              </a:rPr>
              <a:t>увагу!</a:t>
            </a:r>
            <a:endParaRPr sz="6000" dirty="0">
              <a:latin typeface="Century Gothic"/>
              <a:cs typeface="Century Gothic"/>
            </a:endParaRPr>
          </a:p>
        </p:txBody>
      </p:sp>
    </p:spTree>
  </p:cSld>
  <p:clrMapOvr>
    <a:masterClrMapping/>
  </p:clrMapOvr>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TM04033925[[fn=Капля]]</Template>
  <TotalTime>1387</TotalTime>
  <Words>3513</Words>
  <Application>Microsoft Office PowerPoint</Application>
  <PresentationFormat>Экран (4:3)</PresentationFormat>
  <Paragraphs>401</Paragraphs>
  <Slides>37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37</vt:i4>
      </vt:variant>
    </vt:vector>
  </HeadingPairs>
  <TitlesOfParts>
    <vt:vector size="46" baseType="lpstr">
      <vt:lpstr>Symbol</vt:lpstr>
      <vt:lpstr>Tw Cen MT</vt:lpstr>
      <vt:lpstr>Calibri</vt:lpstr>
      <vt:lpstr>Algerian</vt:lpstr>
      <vt:lpstr>Tahoma</vt:lpstr>
      <vt:lpstr>Arial</vt:lpstr>
      <vt:lpstr>Century Gothic</vt:lpstr>
      <vt:lpstr>Times New Roman</vt:lpstr>
      <vt:lpstr>Капля</vt:lpstr>
      <vt:lpstr>Презентация PowerPoint</vt:lpstr>
      <vt:lpstr>Презентация PowerPoint</vt:lpstr>
      <vt:lpstr>ВСТУП </vt:lpstr>
      <vt:lpstr>ВСТУП </vt:lpstr>
      <vt:lpstr>Презентация PowerPoint</vt:lpstr>
      <vt:lpstr>1. ТехнологІчнІ Операції виготовлення супозиторіїв методом виливання</vt:lpstr>
      <vt:lpstr>Презентация PowerPoint</vt:lpstr>
      <vt:lpstr>Презентация PowerPoint</vt:lpstr>
      <vt:lpstr>1. Приготування супозиторіїв методом виливання.  Введення лікарських речовин у гідрофобні основи</vt:lpstr>
      <vt:lpstr>1. Приготування супозиторіїв методом виливання.  Введення лікарських речовин у гідрофобні основи</vt:lpstr>
      <vt:lpstr>1. Приготування супозиторіїв методом виливання.  Введення лікарських речовин у гідрофільні основи</vt:lpstr>
      <vt:lpstr>1. Приготування супозиторіїв методом виливання. Коефіцієнтом заміщення </vt:lpstr>
      <vt:lpstr>1. Приготування супозиторіїв методом виливання.  Розрахунки.</vt:lpstr>
      <vt:lpstr>Презентация PowerPoint</vt:lpstr>
      <vt:lpstr>1. Приготування супозиторіїв методом виливання. Багаторазові форми для приготування  супозиторіїв методом виливання.</vt:lpstr>
      <vt:lpstr>1. Приготування супозиторіїв методом виливання. Багаторазові форми для приготування  супозиторіїв методом виливання.</vt:lpstr>
      <vt:lpstr>Презентация PowerPoint</vt:lpstr>
      <vt:lpstr>1. Приготування супозиторіїв методом виливання.</vt:lpstr>
      <vt:lpstr>1. Приготування супозиторіїв методом виливання.</vt:lpstr>
      <vt:lpstr>1. Приготування супозиторіїв методом виливання.</vt:lpstr>
      <vt:lpstr>1. Приготування супозиторіїв методом виливання.</vt:lpstr>
      <vt:lpstr>1. Приготування супозиторіїв методом виливання.</vt:lpstr>
      <vt:lpstr>1. Приготування супозиторіїв методом виливання.</vt:lpstr>
      <vt:lpstr>1. Приготування супозиторіїв методом виливання.</vt:lpstr>
      <vt:lpstr>Презентация PowerPoint</vt:lpstr>
      <vt:lpstr>1. Приготування супозиторіїв методом виливання.</vt:lpstr>
      <vt:lpstr>Презентация PowerPoint</vt:lpstr>
      <vt:lpstr>2. Приготування супозиторіїв методом  пресування</vt:lpstr>
      <vt:lpstr>3. Пакування та маркування супозиторіїв</vt:lpstr>
      <vt:lpstr>3. Пакування та маркування супозиторіїв</vt:lpstr>
      <vt:lpstr>4. Контроль якості. Умови та термін  зберігання супозиторіїв</vt:lpstr>
      <vt:lpstr>4. Контроль якості. Умови та термін</vt:lpstr>
      <vt:lpstr>4. Контроль якості. Умови та термін</vt:lpstr>
      <vt:lpstr>5. Висновки</vt:lpstr>
      <vt:lpstr>Презентация PowerPoint</vt:lpstr>
      <vt:lpstr>Інформацію, необхідну для формування знань-вмінь можна знайти у підручниках:</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Національний фармацевтичний університет  Кафедра технології ліків</dc:title>
  <dc:creator>Екатерина</dc:creator>
  <cp:lastModifiedBy>Юлія Олегівна Молодан</cp:lastModifiedBy>
  <cp:revision>22</cp:revision>
  <dcterms:created xsi:type="dcterms:W3CDTF">2021-02-07T11:45:46Z</dcterms:created>
  <dcterms:modified xsi:type="dcterms:W3CDTF">2021-02-27T20:50:44Z</dcterms:modified>
</cp:coreProperties>
</file>