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9144000" cy="6858000"/>
  <p:embeddedFontLst>
    <p:embeddedFont>
      <p:font typeface="Symbol" panose="05050102010706020507" pitchFamily="18" charset="2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Wingdings" panose="05000000000000000000" pitchFamily="2" charset="2"/>
      <p:regular r:id="rId35"/>
    </p:embeddedFont>
    <p:embeddedFont>
      <p:font typeface="Monotype Corsiva" panose="03010101010201010101" pitchFamily="66" charset="0"/>
      <p:italic r:id="rId36"/>
      <p:boldItalic r:id="rId37"/>
    </p:embeddedFont>
    <p:embeddedFont>
      <p:font typeface="Georgia" panose="02040502050405020303" pitchFamily="18" charset="0"/>
      <p:regular r:id="rId38"/>
      <p:bold r:id="rId39"/>
      <p:italic r:id="rId40"/>
      <p:boldItalic r:id="rId41"/>
    </p:embeddedFont>
    <p:embeddedFont>
      <p:font typeface="Times New Roman" panose="02020603050405020304" pitchFamily="18" charset="0"/>
      <p:regular r:id="rId42"/>
      <p:bold r:id="rId43"/>
      <p:italic r:id="rId44"/>
      <p:boldItalic r:id="rId45"/>
    </p:embeddedFont>
    <p:embeddedFont>
      <p:font typeface="Arial" panose="020B0604020202020204" pitchFamily="34" charset="0"/>
      <p:regular r:id="rId46"/>
      <p:bold r:id="rId47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62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8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hlink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hlink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121523" y="5013578"/>
            <a:ext cx="3237230" cy="1844675"/>
          </a:xfrm>
          <a:custGeom>
            <a:avLst/>
            <a:gdLst/>
            <a:ahLst/>
            <a:cxnLst/>
            <a:rect l="l" t="t" r="r" b="b"/>
            <a:pathLst>
              <a:path w="3237229" h="1844675">
                <a:moveTo>
                  <a:pt x="3236861" y="0"/>
                </a:moveTo>
                <a:lnTo>
                  <a:pt x="3189022" y="301"/>
                </a:lnTo>
                <a:lnTo>
                  <a:pt x="3141324" y="1205"/>
                </a:lnTo>
                <a:lnTo>
                  <a:pt x="3093771" y="2707"/>
                </a:lnTo>
                <a:lnTo>
                  <a:pt x="3046366" y="4803"/>
                </a:lnTo>
                <a:lnTo>
                  <a:pt x="2999112" y="7490"/>
                </a:lnTo>
                <a:lnTo>
                  <a:pt x="2952012" y="10765"/>
                </a:lnTo>
                <a:lnTo>
                  <a:pt x="2905070" y="14624"/>
                </a:lnTo>
                <a:lnTo>
                  <a:pt x="2858290" y="19063"/>
                </a:lnTo>
                <a:lnTo>
                  <a:pt x="2811675" y="24079"/>
                </a:lnTo>
                <a:lnTo>
                  <a:pt x="2765228" y="29669"/>
                </a:lnTo>
                <a:lnTo>
                  <a:pt x="2718953" y="35828"/>
                </a:lnTo>
                <a:lnTo>
                  <a:pt x="2672853" y="42555"/>
                </a:lnTo>
                <a:lnTo>
                  <a:pt x="2626931" y="49844"/>
                </a:lnTo>
                <a:lnTo>
                  <a:pt x="2581191" y="57692"/>
                </a:lnTo>
                <a:lnTo>
                  <a:pt x="2535637" y="66096"/>
                </a:lnTo>
                <a:lnTo>
                  <a:pt x="2490271" y="75053"/>
                </a:lnTo>
                <a:lnTo>
                  <a:pt x="2445098" y="84559"/>
                </a:lnTo>
                <a:lnTo>
                  <a:pt x="2400120" y="94609"/>
                </a:lnTo>
                <a:lnTo>
                  <a:pt x="2355341" y="105202"/>
                </a:lnTo>
                <a:lnTo>
                  <a:pt x="2310765" y="116333"/>
                </a:lnTo>
                <a:lnTo>
                  <a:pt x="2266394" y="127999"/>
                </a:lnTo>
                <a:lnTo>
                  <a:pt x="2222233" y="140196"/>
                </a:lnTo>
                <a:lnTo>
                  <a:pt x="2178284" y="152921"/>
                </a:lnTo>
                <a:lnTo>
                  <a:pt x="2134552" y="166170"/>
                </a:lnTo>
                <a:lnTo>
                  <a:pt x="2091039" y="179940"/>
                </a:lnTo>
                <a:lnTo>
                  <a:pt x="2047749" y="194228"/>
                </a:lnTo>
                <a:lnTo>
                  <a:pt x="2004685" y="209028"/>
                </a:lnTo>
                <a:lnTo>
                  <a:pt x="1961851" y="224339"/>
                </a:lnTo>
                <a:lnTo>
                  <a:pt x="1919250" y="240157"/>
                </a:lnTo>
                <a:lnTo>
                  <a:pt x="1876886" y="256478"/>
                </a:lnTo>
                <a:lnTo>
                  <a:pt x="1834761" y="273299"/>
                </a:lnTo>
                <a:lnTo>
                  <a:pt x="1792880" y="290616"/>
                </a:lnTo>
                <a:lnTo>
                  <a:pt x="1751246" y="308425"/>
                </a:lnTo>
                <a:lnTo>
                  <a:pt x="1709862" y="326723"/>
                </a:lnTo>
                <a:lnTo>
                  <a:pt x="1668732" y="345507"/>
                </a:lnTo>
                <a:lnTo>
                  <a:pt x="1627859" y="364774"/>
                </a:lnTo>
                <a:lnTo>
                  <a:pt x="1587247" y="384518"/>
                </a:lnTo>
                <a:lnTo>
                  <a:pt x="1546898" y="404738"/>
                </a:lnTo>
                <a:lnTo>
                  <a:pt x="1506816" y="425429"/>
                </a:lnTo>
                <a:lnTo>
                  <a:pt x="1467006" y="446589"/>
                </a:lnTo>
                <a:lnTo>
                  <a:pt x="1427469" y="468213"/>
                </a:lnTo>
                <a:lnTo>
                  <a:pt x="1388210" y="490297"/>
                </a:lnTo>
                <a:lnTo>
                  <a:pt x="1349232" y="512840"/>
                </a:lnTo>
                <a:lnTo>
                  <a:pt x="1310539" y="535836"/>
                </a:lnTo>
                <a:lnTo>
                  <a:pt x="1272133" y="559283"/>
                </a:lnTo>
                <a:lnTo>
                  <a:pt x="1234018" y="583176"/>
                </a:lnTo>
                <a:lnTo>
                  <a:pt x="1196198" y="607513"/>
                </a:lnTo>
                <a:lnTo>
                  <a:pt x="1158676" y="632290"/>
                </a:lnTo>
                <a:lnTo>
                  <a:pt x="1121456" y="657504"/>
                </a:lnTo>
                <a:lnTo>
                  <a:pt x="1084540" y="683150"/>
                </a:lnTo>
                <a:lnTo>
                  <a:pt x="1047933" y="709225"/>
                </a:lnTo>
                <a:lnTo>
                  <a:pt x="1011638" y="735727"/>
                </a:lnTo>
                <a:lnTo>
                  <a:pt x="975657" y="762651"/>
                </a:lnTo>
                <a:lnTo>
                  <a:pt x="939995" y="789993"/>
                </a:lnTo>
                <a:lnTo>
                  <a:pt x="904655" y="817751"/>
                </a:lnTo>
                <a:lnTo>
                  <a:pt x="869641" y="845921"/>
                </a:lnTo>
                <a:lnTo>
                  <a:pt x="834955" y="874499"/>
                </a:lnTo>
                <a:lnTo>
                  <a:pt x="800602" y="903481"/>
                </a:lnTo>
                <a:lnTo>
                  <a:pt x="766584" y="932865"/>
                </a:lnTo>
                <a:lnTo>
                  <a:pt x="732905" y="962647"/>
                </a:lnTo>
                <a:lnTo>
                  <a:pt x="699568" y="992823"/>
                </a:lnTo>
                <a:lnTo>
                  <a:pt x="666578" y="1023389"/>
                </a:lnTo>
                <a:lnTo>
                  <a:pt x="633936" y="1054343"/>
                </a:lnTo>
                <a:lnTo>
                  <a:pt x="601648" y="1085680"/>
                </a:lnTo>
                <a:lnTo>
                  <a:pt x="569715" y="1117398"/>
                </a:lnTo>
                <a:lnTo>
                  <a:pt x="538142" y="1149492"/>
                </a:lnTo>
                <a:lnTo>
                  <a:pt x="506932" y="1181960"/>
                </a:lnTo>
                <a:lnTo>
                  <a:pt x="476089" y="1214796"/>
                </a:lnTo>
                <a:lnTo>
                  <a:pt x="445615" y="1247999"/>
                </a:lnTo>
                <a:lnTo>
                  <a:pt x="415514" y="1281565"/>
                </a:lnTo>
                <a:lnTo>
                  <a:pt x="385790" y="1315490"/>
                </a:lnTo>
                <a:lnTo>
                  <a:pt x="356446" y="1349770"/>
                </a:lnTo>
                <a:lnTo>
                  <a:pt x="327485" y="1384402"/>
                </a:lnTo>
                <a:lnTo>
                  <a:pt x="298911" y="1419383"/>
                </a:lnTo>
                <a:lnTo>
                  <a:pt x="270727" y="1454709"/>
                </a:lnTo>
                <a:lnTo>
                  <a:pt x="242938" y="1490376"/>
                </a:lnTo>
                <a:lnTo>
                  <a:pt x="215545" y="1526381"/>
                </a:lnTo>
                <a:lnTo>
                  <a:pt x="188552" y="1562721"/>
                </a:lnTo>
                <a:lnTo>
                  <a:pt x="161964" y="1599391"/>
                </a:lnTo>
                <a:lnTo>
                  <a:pt x="135783" y="1636389"/>
                </a:lnTo>
                <a:lnTo>
                  <a:pt x="110013" y="1673711"/>
                </a:lnTo>
                <a:lnTo>
                  <a:pt x="84656" y="1711353"/>
                </a:lnTo>
                <a:lnTo>
                  <a:pt x="59718" y="1749313"/>
                </a:lnTo>
                <a:lnTo>
                  <a:pt x="35200" y="1787585"/>
                </a:lnTo>
                <a:lnTo>
                  <a:pt x="11107" y="1826168"/>
                </a:lnTo>
                <a:lnTo>
                  <a:pt x="0" y="1844421"/>
                </a:lnTo>
                <a:lnTo>
                  <a:pt x="3236502" y="1844421"/>
                </a:lnTo>
                <a:lnTo>
                  <a:pt x="323686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21523" y="5013578"/>
            <a:ext cx="3237230" cy="1844675"/>
          </a:xfrm>
          <a:custGeom>
            <a:avLst/>
            <a:gdLst/>
            <a:ahLst/>
            <a:cxnLst/>
            <a:rect l="l" t="t" r="r" b="b"/>
            <a:pathLst>
              <a:path w="3237229" h="1844675">
                <a:moveTo>
                  <a:pt x="3236502" y="1844421"/>
                </a:moveTo>
                <a:lnTo>
                  <a:pt x="3236861" y="0"/>
                </a:lnTo>
                <a:lnTo>
                  <a:pt x="3189022" y="301"/>
                </a:lnTo>
                <a:lnTo>
                  <a:pt x="3141324" y="1205"/>
                </a:lnTo>
                <a:lnTo>
                  <a:pt x="3093771" y="2707"/>
                </a:lnTo>
                <a:lnTo>
                  <a:pt x="3046366" y="4803"/>
                </a:lnTo>
                <a:lnTo>
                  <a:pt x="2999112" y="7490"/>
                </a:lnTo>
                <a:lnTo>
                  <a:pt x="2952012" y="10765"/>
                </a:lnTo>
                <a:lnTo>
                  <a:pt x="2905070" y="14624"/>
                </a:lnTo>
                <a:lnTo>
                  <a:pt x="2858290" y="19063"/>
                </a:lnTo>
                <a:lnTo>
                  <a:pt x="2811675" y="24079"/>
                </a:lnTo>
                <a:lnTo>
                  <a:pt x="2765228" y="29669"/>
                </a:lnTo>
                <a:lnTo>
                  <a:pt x="2718953" y="35828"/>
                </a:lnTo>
                <a:lnTo>
                  <a:pt x="2672853" y="42555"/>
                </a:lnTo>
                <a:lnTo>
                  <a:pt x="2626931" y="49844"/>
                </a:lnTo>
                <a:lnTo>
                  <a:pt x="2581191" y="57692"/>
                </a:lnTo>
                <a:lnTo>
                  <a:pt x="2535637" y="66096"/>
                </a:lnTo>
                <a:lnTo>
                  <a:pt x="2490271" y="75053"/>
                </a:lnTo>
                <a:lnTo>
                  <a:pt x="2445098" y="84559"/>
                </a:lnTo>
                <a:lnTo>
                  <a:pt x="2400120" y="94609"/>
                </a:lnTo>
                <a:lnTo>
                  <a:pt x="2355341" y="105202"/>
                </a:lnTo>
                <a:lnTo>
                  <a:pt x="2310765" y="116333"/>
                </a:lnTo>
                <a:lnTo>
                  <a:pt x="2266394" y="127999"/>
                </a:lnTo>
                <a:lnTo>
                  <a:pt x="2222233" y="140196"/>
                </a:lnTo>
                <a:lnTo>
                  <a:pt x="2178284" y="152921"/>
                </a:lnTo>
                <a:lnTo>
                  <a:pt x="2134552" y="166170"/>
                </a:lnTo>
                <a:lnTo>
                  <a:pt x="2091039" y="179940"/>
                </a:lnTo>
                <a:lnTo>
                  <a:pt x="2047749" y="194228"/>
                </a:lnTo>
                <a:lnTo>
                  <a:pt x="2004685" y="209028"/>
                </a:lnTo>
                <a:lnTo>
                  <a:pt x="1961851" y="224339"/>
                </a:lnTo>
                <a:lnTo>
                  <a:pt x="1919250" y="240157"/>
                </a:lnTo>
                <a:lnTo>
                  <a:pt x="1876886" y="256478"/>
                </a:lnTo>
                <a:lnTo>
                  <a:pt x="1834761" y="273299"/>
                </a:lnTo>
                <a:lnTo>
                  <a:pt x="1792880" y="290616"/>
                </a:lnTo>
                <a:lnTo>
                  <a:pt x="1751246" y="308425"/>
                </a:lnTo>
                <a:lnTo>
                  <a:pt x="1709862" y="326723"/>
                </a:lnTo>
                <a:lnTo>
                  <a:pt x="1668732" y="345507"/>
                </a:lnTo>
                <a:lnTo>
                  <a:pt x="1627859" y="364774"/>
                </a:lnTo>
                <a:lnTo>
                  <a:pt x="1587247" y="384518"/>
                </a:lnTo>
                <a:lnTo>
                  <a:pt x="1546898" y="404738"/>
                </a:lnTo>
                <a:lnTo>
                  <a:pt x="1506816" y="425429"/>
                </a:lnTo>
                <a:lnTo>
                  <a:pt x="1467006" y="446589"/>
                </a:lnTo>
                <a:lnTo>
                  <a:pt x="1427469" y="468213"/>
                </a:lnTo>
                <a:lnTo>
                  <a:pt x="1388210" y="490297"/>
                </a:lnTo>
                <a:lnTo>
                  <a:pt x="1349232" y="512840"/>
                </a:lnTo>
                <a:lnTo>
                  <a:pt x="1310539" y="535836"/>
                </a:lnTo>
                <a:lnTo>
                  <a:pt x="1272133" y="559283"/>
                </a:lnTo>
                <a:lnTo>
                  <a:pt x="1234018" y="583176"/>
                </a:lnTo>
                <a:lnTo>
                  <a:pt x="1196198" y="607513"/>
                </a:lnTo>
                <a:lnTo>
                  <a:pt x="1158676" y="632290"/>
                </a:lnTo>
                <a:lnTo>
                  <a:pt x="1121456" y="657504"/>
                </a:lnTo>
                <a:lnTo>
                  <a:pt x="1084540" y="683150"/>
                </a:lnTo>
                <a:lnTo>
                  <a:pt x="1047933" y="709225"/>
                </a:lnTo>
                <a:lnTo>
                  <a:pt x="1011638" y="735727"/>
                </a:lnTo>
                <a:lnTo>
                  <a:pt x="975657" y="762651"/>
                </a:lnTo>
                <a:lnTo>
                  <a:pt x="939995" y="789993"/>
                </a:lnTo>
                <a:lnTo>
                  <a:pt x="904655" y="817751"/>
                </a:lnTo>
                <a:lnTo>
                  <a:pt x="869641" y="845921"/>
                </a:lnTo>
                <a:lnTo>
                  <a:pt x="834955" y="874499"/>
                </a:lnTo>
                <a:lnTo>
                  <a:pt x="800602" y="903481"/>
                </a:lnTo>
                <a:lnTo>
                  <a:pt x="766584" y="932865"/>
                </a:lnTo>
                <a:lnTo>
                  <a:pt x="732905" y="962647"/>
                </a:lnTo>
                <a:lnTo>
                  <a:pt x="699568" y="992823"/>
                </a:lnTo>
                <a:lnTo>
                  <a:pt x="666578" y="1023389"/>
                </a:lnTo>
                <a:lnTo>
                  <a:pt x="633936" y="1054343"/>
                </a:lnTo>
                <a:lnTo>
                  <a:pt x="601648" y="1085680"/>
                </a:lnTo>
                <a:lnTo>
                  <a:pt x="569715" y="1117398"/>
                </a:lnTo>
                <a:lnTo>
                  <a:pt x="538142" y="1149492"/>
                </a:lnTo>
                <a:lnTo>
                  <a:pt x="506932" y="1181960"/>
                </a:lnTo>
                <a:lnTo>
                  <a:pt x="476089" y="1214796"/>
                </a:lnTo>
                <a:lnTo>
                  <a:pt x="445615" y="1247999"/>
                </a:lnTo>
                <a:lnTo>
                  <a:pt x="415514" y="1281565"/>
                </a:lnTo>
                <a:lnTo>
                  <a:pt x="385790" y="1315490"/>
                </a:lnTo>
                <a:lnTo>
                  <a:pt x="356446" y="1349770"/>
                </a:lnTo>
                <a:lnTo>
                  <a:pt x="327485" y="1384402"/>
                </a:lnTo>
                <a:lnTo>
                  <a:pt x="298911" y="1419383"/>
                </a:lnTo>
                <a:lnTo>
                  <a:pt x="270727" y="1454709"/>
                </a:lnTo>
                <a:lnTo>
                  <a:pt x="242938" y="1490376"/>
                </a:lnTo>
                <a:lnTo>
                  <a:pt x="215545" y="1526381"/>
                </a:lnTo>
                <a:lnTo>
                  <a:pt x="188552" y="1562721"/>
                </a:lnTo>
                <a:lnTo>
                  <a:pt x="161964" y="1599391"/>
                </a:lnTo>
                <a:lnTo>
                  <a:pt x="135783" y="1636389"/>
                </a:lnTo>
                <a:lnTo>
                  <a:pt x="110013" y="1673711"/>
                </a:lnTo>
                <a:lnTo>
                  <a:pt x="84656" y="1711353"/>
                </a:lnTo>
                <a:lnTo>
                  <a:pt x="59718" y="1749313"/>
                </a:lnTo>
                <a:lnTo>
                  <a:pt x="35200" y="1787585"/>
                </a:lnTo>
                <a:lnTo>
                  <a:pt x="11107" y="1826168"/>
                </a:lnTo>
                <a:lnTo>
                  <a:pt x="0" y="1844421"/>
                </a:lnTo>
              </a:path>
            </a:pathLst>
          </a:custGeom>
          <a:ln w="9906">
            <a:solidFill>
              <a:srgbClr val="EA9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7012"/>
            <a:ext cx="2603716" cy="638098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996945" y="4508753"/>
            <a:ext cx="5364480" cy="71120"/>
          </a:xfrm>
          <a:custGeom>
            <a:avLst/>
            <a:gdLst/>
            <a:ahLst/>
            <a:cxnLst/>
            <a:rect l="l" t="t" r="r" b="b"/>
            <a:pathLst>
              <a:path w="5364480" h="71120">
                <a:moveTo>
                  <a:pt x="5364480" y="0"/>
                </a:moveTo>
                <a:lnTo>
                  <a:pt x="0" y="0"/>
                </a:lnTo>
                <a:lnTo>
                  <a:pt x="0" y="70866"/>
                </a:lnTo>
                <a:lnTo>
                  <a:pt x="5364480" y="70866"/>
                </a:lnTo>
                <a:lnTo>
                  <a:pt x="536448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4704" y="2033778"/>
            <a:ext cx="6307074" cy="18288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6808" y="3039618"/>
            <a:ext cx="4430268" cy="18287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hlink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980564" cy="6858000"/>
          </a:xfrm>
          <a:custGeom>
            <a:avLst/>
            <a:gdLst/>
            <a:ahLst/>
            <a:cxnLst/>
            <a:rect l="l" t="t" r="r" b="b"/>
            <a:pathLst>
              <a:path w="1980564" h="6858000">
                <a:moveTo>
                  <a:pt x="1979939" y="0"/>
                </a:moveTo>
                <a:lnTo>
                  <a:pt x="0" y="0"/>
                </a:lnTo>
                <a:lnTo>
                  <a:pt x="0" y="6676546"/>
                </a:lnTo>
                <a:lnTo>
                  <a:pt x="53946" y="6709734"/>
                </a:lnTo>
                <a:lnTo>
                  <a:pt x="92636" y="6732727"/>
                </a:lnTo>
                <a:lnTo>
                  <a:pt x="131610" y="6755266"/>
                </a:lnTo>
                <a:lnTo>
                  <a:pt x="170865" y="6777348"/>
                </a:lnTo>
                <a:lnTo>
                  <a:pt x="210398" y="6798969"/>
                </a:lnTo>
                <a:lnTo>
                  <a:pt x="250204" y="6820125"/>
                </a:lnTo>
                <a:lnTo>
                  <a:pt x="290282" y="6840813"/>
                </a:lnTo>
                <a:lnTo>
                  <a:pt x="324580" y="6858000"/>
                </a:lnTo>
                <a:lnTo>
                  <a:pt x="1980057" y="6858000"/>
                </a:lnTo>
                <a:lnTo>
                  <a:pt x="1980057" y="5283327"/>
                </a:lnTo>
                <a:lnTo>
                  <a:pt x="1932286" y="5282724"/>
                </a:lnTo>
                <a:lnTo>
                  <a:pt x="1884805" y="5280926"/>
                </a:lnTo>
                <a:lnTo>
                  <a:pt x="1837627" y="5277946"/>
                </a:lnTo>
                <a:lnTo>
                  <a:pt x="1790765" y="5273799"/>
                </a:lnTo>
                <a:lnTo>
                  <a:pt x="1744234" y="5268498"/>
                </a:lnTo>
                <a:lnTo>
                  <a:pt x="1698046" y="5262058"/>
                </a:lnTo>
                <a:lnTo>
                  <a:pt x="1652215" y="5254492"/>
                </a:lnTo>
                <a:lnTo>
                  <a:pt x="1606755" y="5245815"/>
                </a:lnTo>
                <a:lnTo>
                  <a:pt x="1561680" y="5236041"/>
                </a:lnTo>
                <a:lnTo>
                  <a:pt x="1517004" y="5225183"/>
                </a:lnTo>
                <a:lnTo>
                  <a:pt x="1472739" y="5213256"/>
                </a:lnTo>
                <a:lnTo>
                  <a:pt x="1428900" y="5200274"/>
                </a:lnTo>
                <a:lnTo>
                  <a:pt x="1385500" y="5186250"/>
                </a:lnTo>
                <a:lnTo>
                  <a:pt x="1342554" y="5171199"/>
                </a:lnTo>
                <a:lnTo>
                  <a:pt x="1300073" y="5155135"/>
                </a:lnTo>
                <a:lnTo>
                  <a:pt x="1258073" y="5138072"/>
                </a:lnTo>
                <a:lnTo>
                  <a:pt x="1216567" y="5120024"/>
                </a:lnTo>
                <a:lnTo>
                  <a:pt x="1175569" y="5101005"/>
                </a:lnTo>
                <a:lnTo>
                  <a:pt x="1135091" y="5081028"/>
                </a:lnTo>
                <a:lnTo>
                  <a:pt x="1095149" y="5060109"/>
                </a:lnTo>
                <a:lnTo>
                  <a:pt x="1055754" y="5038261"/>
                </a:lnTo>
                <a:lnTo>
                  <a:pt x="1016922" y="5015498"/>
                </a:lnTo>
                <a:lnTo>
                  <a:pt x="978666" y="4991834"/>
                </a:lnTo>
                <a:lnTo>
                  <a:pt x="940999" y="4967283"/>
                </a:lnTo>
                <a:lnTo>
                  <a:pt x="903935" y="4941859"/>
                </a:lnTo>
                <a:lnTo>
                  <a:pt x="867488" y="4915576"/>
                </a:lnTo>
                <a:lnTo>
                  <a:pt x="831672" y="4888449"/>
                </a:lnTo>
                <a:lnTo>
                  <a:pt x="796499" y="4860491"/>
                </a:lnTo>
                <a:lnTo>
                  <a:pt x="761984" y="4831716"/>
                </a:lnTo>
                <a:lnTo>
                  <a:pt x="728140" y="4802139"/>
                </a:lnTo>
                <a:lnTo>
                  <a:pt x="694982" y="4771773"/>
                </a:lnTo>
                <a:lnTo>
                  <a:pt x="662521" y="4740632"/>
                </a:lnTo>
                <a:lnTo>
                  <a:pt x="630774" y="4708731"/>
                </a:lnTo>
                <a:lnTo>
                  <a:pt x="599752" y="4676083"/>
                </a:lnTo>
                <a:lnTo>
                  <a:pt x="569469" y="4642703"/>
                </a:lnTo>
                <a:lnTo>
                  <a:pt x="539940" y="4608604"/>
                </a:lnTo>
                <a:lnTo>
                  <a:pt x="511178" y="4573801"/>
                </a:lnTo>
                <a:lnTo>
                  <a:pt x="483196" y="4538308"/>
                </a:lnTo>
                <a:lnTo>
                  <a:pt x="456008" y="4502138"/>
                </a:lnTo>
                <a:lnTo>
                  <a:pt x="429628" y="4465306"/>
                </a:lnTo>
                <a:lnTo>
                  <a:pt x="404070" y="4427826"/>
                </a:lnTo>
                <a:lnTo>
                  <a:pt x="379347" y="4389711"/>
                </a:lnTo>
                <a:lnTo>
                  <a:pt x="355472" y="4350976"/>
                </a:lnTo>
                <a:lnTo>
                  <a:pt x="332460" y="4311635"/>
                </a:lnTo>
                <a:lnTo>
                  <a:pt x="310324" y="4271702"/>
                </a:lnTo>
                <a:lnTo>
                  <a:pt x="289078" y="4231191"/>
                </a:lnTo>
                <a:lnTo>
                  <a:pt x="268735" y="4190116"/>
                </a:lnTo>
                <a:lnTo>
                  <a:pt x="249309" y="4148490"/>
                </a:lnTo>
                <a:lnTo>
                  <a:pt x="230813" y="4106329"/>
                </a:lnTo>
                <a:lnTo>
                  <a:pt x="213262" y="4063646"/>
                </a:lnTo>
                <a:lnTo>
                  <a:pt x="196669" y="4020454"/>
                </a:lnTo>
                <a:lnTo>
                  <a:pt x="181048" y="3976769"/>
                </a:lnTo>
                <a:lnTo>
                  <a:pt x="166411" y="3932604"/>
                </a:lnTo>
                <a:lnTo>
                  <a:pt x="152774" y="3887973"/>
                </a:lnTo>
                <a:lnTo>
                  <a:pt x="140149" y="3842891"/>
                </a:lnTo>
                <a:lnTo>
                  <a:pt x="128551" y="3797370"/>
                </a:lnTo>
                <a:lnTo>
                  <a:pt x="117992" y="3751426"/>
                </a:lnTo>
                <a:lnTo>
                  <a:pt x="108487" y="3705072"/>
                </a:lnTo>
                <a:lnTo>
                  <a:pt x="100049" y="3658323"/>
                </a:lnTo>
                <a:lnTo>
                  <a:pt x="92691" y="3611192"/>
                </a:lnTo>
                <a:lnTo>
                  <a:pt x="86428" y="3563693"/>
                </a:lnTo>
                <a:lnTo>
                  <a:pt x="81274" y="3515841"/>
                </a:lnTo>
                <a:lnTo>
                  <a:pt x="77241" y="3467649"/>
                </a:lnTo>
                <a:lnTo>
                  <a:pt x="74343" y="3419131"/>
                </a:lnTo>
                <a:lnTo>
                  <a:pt x="72594" y="3370303"/>
                </a:lnTo>
                <a:lnTo>
                  <a:pt x="72009" y="3321177"/>
                </a:lnTo>
                <a:lnTo>
                  <a:pt x="72579" y="3272067"/>
                </a:lnTo>
                <a:lnTo>
                  <a:pt x="74313" y="3223255"/>
                </a:lnTo>
                <a:lnTo>
                  <a:pt x="77197" y="3174754"/>
                </a:lnTo>
                <a:lnTo>
                  <a:pt x="81217" y="3126577"/>
                </a:lnTo>
                <a:lnTo>
                  <a:pt x="86360" y="3078740"/>
                </a:lnTo>
                <a:lnTo>
                  <a:pt x="92611" y="3031256"/>
                </a:lnTo>
                <a:lnTo>
                  <a:pt x="99958" y="2984139"/>
                </a:lnTo>
                <a:lnTo>
                  <a:pt x="108387" y="2937402"/>
                </a:lnTo>
                <a:lnTo>
                  <a:pt x="117883" y="2891061"/>
                </a:lnTo>
                <a:lnTo>
                  <a:pt x="128434" y="2845130"/>
                </a:lnTo>
                <a:lnTo>
                  <a:pt x="140025" y="2799621"/>
                </a:lnTo>
                <a:lnTo>
                  <a:pt x="152643" y="2754550"/>
                </a:lnTo>
                <a:lnTo>
                  <a:pt x="166274" y="2709930"/>
                </a:lnTo>
                <a:lnTo>
                  <a:pt x="180905" y="2665775"/>
                </a:lnTo>
                <a:lnTo>
                  <a:pt x="196521" y="2622099"/>
                </a:lnTo>
                <a:lnTo>
                  <a:pt x="213109" y="2578917"/>
                </a:lnTo>
                <a:lnTo>
                  <a:pt x="230656" y="2536243"/>
                </a:lnTo>
                <a:lnTo>
                  <a:pt x="249148" y="2494089"/>
                </a:lnTo>
                <a:lnTo>
                  <a:pt x="268571" y="2452472"/>
                </a:lnTo>
                <a:lnTo>
                  <a:pt x="288911" y="2411403"/>
                </a:lnTo>
                <a:lnTo>
                  <a:pt x="310155" y="2370899"/>
                </a:lnTo>
                <a:lnTo>
                  <a:pt x="332289" y="2330972"/>
                </a:lnTo>
                <a:lnTo>
                  <a:pt x="355299" y="2291636"/>
                </a:lnTo>
                <a:lnTo>
                  <a:pt x="379172" y="2252906"/>
                </a:lnTo>
                <a:lnTo>
                  <a:pt x="403894" y="2214796"/>
                </a:lnTo>
                <a:lnTo>
                  <a:pt x="429452" y="2177320"/>
                </a:lnTo>
                <a:lnTo>
                  <a:pt x="455831" y="2140491"/>
                </a:lnTo>
                <a:lnTo>
                  <a:pt x="483018" y="2104324"/>
                </a:lnTo>
                <a:lnTo>
                  <a:pt x="510999" y="2068833"/>
                </a:lnTo>
                <a:lnTo>
                  <a:pt x="539761" y="2034032"/>
                </a:lnTo>
                <a:lnTo>
                  <a:pt x="569290" y="1999935"/>
                </a:lnTo>
                <a:lnTo>
                  <a:pt x="599572" y="1966555"/>
                </a:lnTo>
                <a:lnTo>
                  <a:pt x="630594" y="1933908"/>
                </a:lnTo>
                <a:lnTo>
                  <a:pt x="662341" y="1902006"/>
                </a:lnTo>
                <a:lnTo>
                  <a:pt x="694801" y="1870865"/>
                </a:lnTo>
                <a:lnTo>
                  <a:pt x="727959" y="1840498"/>
                </a:lnTo>
                <a:lnTo>
                  <a:pt x="761802" y="1810918"/>
                </a:lnTo>
                <a:lnTo>
                  <a:pt x="796317" y="1782141"/>
                </a:lnTo>
                <a:lnTo>
                  <a:pt x="831488" y="1754180"/>
                </a:lnTo>
                <a:lnTo>
                  <a:pt x="867304" y="1727050"/>
                </a:lnTo>
                <a:lnTo>
                  <a:pt x="903750" y="1700763"/>
                </a:lnTo>
                <a:lnTo>
                  <a:pt x="940812" y="1675335"/>
                </a:lnTo>
                <a:lnTo>
                  <a:pt x="978477" y="1650779"/>
                </a:lnTo>
                <a:lnTo>
                  <a:pt x="1016731" y="1627109"/>
                </a:lnTo>
                <a:lnTo>
                  <a:pt x="1055561" y="1604340"/>
                </a:lnTo>
                <a:lnTo>
                  <a:pt x="1094952" y="1582485"/>
                </a:lnTo>
                <a:lnTo>
                  <a:pt x="1134891" y="1561559"/>
                </a:lnTo>
                <a:lnTo>
                  <a:pt x="1175365" y="1541575"/>
                </a:lnTo>
                <a:lnTo>
                  <a:pt x="1216359" y="1522548"/>
                </a:lnTo>
                <a:lnTo>
                  <a:pt x="1257861" y="1504491"/>
                </a:lnTo>
                <a:lnTo>
                  <a:pt x="1299855" y="1487418"/>
                </a:lnTo>
                <a:lnTo>
                  <a:pt x="1342330" y="1471345"/>
                </a:lnTo>
                <a:lnTo>
                  <a:pt x="1385270" y="1456284"/>
                </a:lnTo>
                <a:lnTo>
                  <a:pt x="1428663" y="1442249"/>
                </a:lnTo>
                <a:lnTo>
                  <a:pt x="1472494" y="1429256"/>
                </a:lnTo>
                <a:lnTo>
                  <a:pt x="1516750" y="1417317"/>
                </a:lnTo>
                <a:lnTo>
                  <a:pt x="1561418" y="1406447"/>
                </a:lnTo>
                <a:lnTo>
                  <a:pt x="1606483" y="1396659"/>
                </a:lnTo>
                <a:lnTo>
                  <a:pt x="1651932" y="1387969"/>
                </a:lnTo>
                <a:lnTo>
                  <a:pt x="1697751" y="1380389"/>
                </a:lnTo>
                <a:lnTo>
                  <a:pt x="1743927" y="1373935"/>
                </a:lnTo>
                <a:lnTo>
                  <a:pt x="1790446" y="1368619"/>
                </a:lnTo>
                <a:lnTo>
                  <a:pt x="1837294" y="1364456"/>
                </a:lnTo>
                <a:lnTo>
                  <a:pt x="1884457" y="1361461"/>
                </a:lnTo>
                <a:lnTo>
                  <a:pt x="1931922" y="1359646"/>
                </a:lnTo>
                <a:lnTo>
                  <a:pt x="1979676" y="1359027"/>
                </a:lnTo>
                <a:lnTo>
                  <a:pt x="19799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980564" cy="6858000"/>
          </a:xfrm>
          <a:custGeom>
            <a:avLst/>
            <a:gdLst/>
            <a:ahLst/>
            <a:cxnLst/>
            <a:rect l="l" t="t" r="r" b="b"/>
            <a:pathLst>
              <a:path w="1980564" h="6858000">
                <a:moveTo>
                  <a:pt x="1980057" y="5283327"/>
                </a:moveTo>
                <a:lnTo>
                  <a:pt x="1932286" y="5282724"/>
                </a:lnTo>
                <a:lnTo>
                  <a:pt x="1884805" y="5280926"/>
                </a:lnTo>
                <a:lnTo>
                  <a:pt x="1837627" y="5277946"/>
                </a:lnTo>
                <a:lnTo>
                  <a:pt x="1790765" y="5273799"/>
                </a:lnTo>
                <a:lnTo>
                  <a:pt x="1744234" y="5268498"/>
                </a:lnTo>
                <a:lnTo>
                  <a:pt x="1698046" y="5262058"/>
                </a:lnTo>
                <a:lnTo>
                  <a:pt x="1652215" y="5254492"/>
                </a:lnTo>
                <a:lnTo>
                  <a:pt x="1606755" y="5245815"/>
                </a:lnTo>
                <a:lnTo>
                  <a:pt x="1561680" y="5236041"/>
                </a:lnTo>
                <a:lnTo>
                  <a:pt x="1517004" y="5225183"/>
                </a:lnTo>
                <a:lnTo>
                  <a:pt x="1472739" y="5213256"/>
                </a:lnTo>
                <a:lnTo>
                  <a:pt x="1428900" y="5200274"/>
                </a:lnTo>
                <a:lnTo>
                  <a:pt x="1385500" y="5186250"/>
                </a:lnTo>
                <a:lnTo>
                  <a:pt x="1342554" y="5171199"/>
                </a:lnTo>
                <a:lnTo>
                  <a:pt x="1300073" y="5155135"/>
                </a:lnTo>
                <a:lnTo>
                  <a:pt x="1258073" y="5138072"/>
                </a:lnTo>
                <a:lnTo>
                  <a:pt x="1216567" y="5120024"/>
                </a:lnTo>
                <a:lnTo>
                  <a:pt x="1175569" y="5101005"/>
                </a:lnTo>
                <a:lnTo>
                  <a:pt x="1135091" y="5081028"/>
                </a:lnTo>
                <a:lnTo>
                  <a:pt x="1095149" y="5060109"/>
                </a:lnTo>
                <a:lnTo>
                  <a:pt x="1055754" y="5038261"/>
                </a:lnTo>
                <a:lnTo>
                  <a:pt x="1016922" y="5015498"/>
                </a:lnTo>
                <a:lnTo>
                  <a:pt x="978666" y="4991834"/>
                </a:lnTo>
                <a:lnTo>
                  <a:pt x="940999" y="4967283"/>
                </a:lnTo>
                <a:lnTo>
                  <a:pt x="903935" y="4941859"/>
                </a:lnTo>
                <a:lnTo>
                  <a:pt x="867488" y="4915576"/>
                </a:lnTo>
                <a:lnTo>
                  <a:pt x="831672" y="4888449"/>
                </a:lnTo>
                <a:lnTo>
                  <a:pt x="796499" y="4860491"/>
                </a:lnTo>
                <a:lnTo>
                  <a:pt x="761984" y="4831716"/>
                </a:lnTo>
                <a:lnTo>
                  <a:pt x="728140" y="4802139"/>
                </a:lnTo>
                <a:lnTo>
                  <a:pt x="694982" y="4771773"/>
                </a:lnTo>
                <a:lnTo>
                  <a:pt x="662521" y="4740632"/>
                </a:lnTo>
                <a:lnTo>
                  <a:pt x="630774" y="4708731"/>
                </a:lnTo>
                <a:lnTo>
                  <a:pt x="599752" y="4676083"/>
                </a:lnTo>
                <a:lnTo>
                  <a:pt x="569469" y="4642703"/>
                </a:lnTo>
                <a:lnTo>
                  <a:pt x="539940" y="4608604"/>
                </a:lnTo>
                <a:lnTo>
                  <a:pt x="511178" y="4573801"/>
                </a:lnTo>
                <a:lnTo>
                  <a:pt x="483196" y="4538308"/>
                </a:lnTo>
                <a:lnTo>
                  <a:pt x="456008" y="4502138"/>
                </a:lnTo>
                <a:lnTo>
                  <a:pt x="429628" y="4465306"/>
                </a:lnTo>
                <a:lnTo>
                  <a:pt x="404070" y="4427826"/>
                </a:lnTo>
                <a:lnTo>
                  <a:pt x="379347" y="4389711"/>
                </a:lnTo>
                <a:lnTo>
                  <a:pt x="355472" y="4350976"/>
                </a:lnTo>
                <a:lnTo>
                  <a:pt x="332460" y="4311635"/>
                </a:lnTo>
                <a:lnTo>
                  <a:pt x="310324" y="4271702"/>
                </a:lnTo>
                <a:lnTo>
                  <a:pt x="289078" y="4231191"/>
                </a:lnTo>
                <a:lnTo>
                  <a:pt x="268735" y="4190116"/>
                </a:lnTo>
                <a:lnTo>
                  <a:pt x="249309" y="4148490"/>
                </a:lnTo>
                <a:lnTo>
                  <a:pt x="230813" y="4106329"/>
                </a:lnTo>
                <a:lnTo>
                  <a:pt x="213262" y="4063646"/>
                </a:lnTo>
                <a:lnTo>
                  <a:pt x="196669" y="4020454"/>
                </a:lnTo>
                <a:lnTo>
                  <a:pt x="181048" y="3976769"/>
                </a:lnTo>
                <a:lnTo>
                  <a:pt x="166411" y="3932604"/>
                </a:lnTo>
                <a:lnTo>
                  <a:pt x="152774" y="3887973"/>
                </a:lnTo>
                <a:lnTo>
                  <a:pt x="140149" y="3842891"/>
                </a:lnTo>
                <a:lnTo>
                  <a:pt x="128551" y="3797370"/>
                </a:lnTo>
                <a:lnTo>
                  <a:pt x="117992" y="3751426"/>
                </a:lnTo>
                <a:lnTo>
                  <a:pt x="108487" y="3705072"/>
                </a:lnTo>
                <a:lnTo>
                  <a:pt x="100049" y="3658323"/>
                </a:lnTo>
                <a:lnTo>
                  <a:pt x="92691" y="3611192"/>
                </a:lnTo>
                <a:lnTo>
                  <a:pt x="86428" y="3563693"/>
                </a:lnTo>
                <a:lnTo>
                  <a:pt x="81274" y="3515841"/>
                </a:lnTo>
                <a:lnTo>
                  <a:pt x="77241" y="3467649"/>
                </a:lnTo>
                <a:lnTo>
                  <a:pt x="74343" y="3419131"/>
                </a:lnTo>
                <a:lnTo>
                  <a:pt x="72594" y="3370303"/>
                </a:lnTo>
                <a:lnTo>
                  <a:pt x="72009" y="3321177"/>
                </a:lnTo>
                <a:lnTo>
                  <a:pt x="72579" y="3272067"/>
                </a:lnTo>
                <a:lnTo>
                  <a:pt x="74313" y="3223255"/>
                </a:lnTo>
                <a:lnTo>
                  <a:pt x="77197" y="3174754"/>
                </a:lnTo>
                <a:lnTo>
                  <a:pt x="81217" y="3126577"/>
                </a:lnTo>
                <a:lnTo>
                  <a:pt x="86360" y="3078740"/>
                </a:lnTo>
                <a:lnTo>
                  <a:pt x="92611" y="3031256"/>
                </a:lnTo>
                <a:lnTo>
                  <a:pt x="99958" y="2984139"/>
                </a:lnTo>
                <a:lnTo>
                  <a:pt x="108387" y="2937402"/>
                </a:lnTo>
                <a:lnTo>
                  <a:pt x="117883" y="2891061"/>
                </a:lnTo>
                <a:lnTo>
                  <a:pt x="128434" y="2845130"/>
                </a:lnTo>
                <a:lnTo>
                  <a:pt x="140025" y="2799621"/>
                </a:lnTo>
                <a:lnTo>
                  <a:pt x="152643" y="2754550"/>
                </a:lnTo>
                <a:lnTo>
                  <a:pt x="166274" y="2709930"/>
                </a:lnTo>
                <a:lnTo>
                  <a:pt x="180905" y="2665775"/>
                </a:lnTo>
                <a:lnTo>
                  <a:pt x="196521" y="2622099"/>
                </a:lnTo>
                <a:lnTo>
                  <a:pt x="213109" y="2578917"/>
                </a:lnTo>
                <a:lnTo>
                  <a:pt x="230656" y="2536243"/>
                </a:lnTo>
                <a:lnTo>
                  <a:pt x="249148" y="2494089"/>
                </a:lnTo>
                <a:lnTo>
                  <a:pt x="268571" y="2452472"/>
                </a:lnTo>
                <a:lnTo>
                  <a:pt x="288911" y="2411403"/>
                </a:lnTo>
                <a:lnTo>
                  <a:pt x="310155" y="2370899"/>
                </a:lnTo>
                <a:lnTo>
                  <a:pt x="332289" y="2330972"/>
                </a:lnTo>
                <a:lnTo>
                  <a:pt x="355299" y="2291636"/>
                </a:lnTo>
                <a:lnTo>
                  <a:pt x="379172" y="2252906"/>
                </a:lnTo>
                <a:lnTo>
                  <a:pt x="403894" y="2214796"/>
                </a:lnTo>
                <a:lnTo>
                  <a:pt x="429452" y="2177320"/>
                </a:lnTo>
                <a:lnTo>
                  <a:pt x="455831" y="2140491"/>
                </a:lnTo>
                <a:lnTo>
                  <a:pt x="483018" y="2104324"/>
                </a:lnTo>
                <a:lnTo>
                  <a:pt x="510999" y="2068833"/>
                </a:lnTo>
                <a:lnTo>
                  <a:pt x="539761" y="2034032"/>
                </a:lnTo>
                <a:lnTo>
                  <a:pt x="569290" y="1999935"/>
                </a:lnTo>
                <a:lnTo>
                  <a:pt x="599572" y="1966555"/>
                </a:lnTo>
                <a:lnTo>
                  <a:pt x="630594" y="1933908"/>
                </a:lnTo>
                <a:lnTo>
                  <a:pt x="662341" y="1902006"/>
                </a:lnTo>
                <a:lnTo>
                  <a:pt x="694801" y="1870865"/>
                </a:lnTo>
                <a:lnTo>
                  <a:pt x="727959" y="1840498"/>
                </a:lnTo>
                <a:lnTo>
                  <a:pt x="761802" y="1810918"/>
                </a:lnTo>
                <a:lnTo>
                  <a:pt x="796317" y="1782141"/>
                </a:lnTo>
                <a:lnTo>
                  <a:pt x="831488" y="1754180"/>
                </a:lnTo>
                <a:lnTo>
                  <a:pt x="867304" y="1727050"/>
                </a:lnTo>
                <a:lnTo>
                  <a:pt x="903750" y="1700763"/>
                </a:lnTo>
                <a:lnTo>
                  <a:pt x="940812" y="1675335"/>
                </a:lnTo>
                <a:lnTo>
                  <a:pt x="978477" y="1650779"/>
                </a:lnTo>
                <a:lnTo>
                  <a:pt x="1016731" y="1627109"/>
                </a:lnTo>
                <a:lnTo>
                  <a:pt x="1055561" y="1604340"/>
                </a:lnTo>
                <a:lnTo>
                  <a:pt x="1094952" y="1582485"/>
                </a:lnTo>
                <a:lnTo>
                  <a:pt x="1134891" y="1561559"/>
                </a:lnTo>
                <a:lnTo>
                  <a:pt x="1175365" y="1541575"/>
                </a:lnTo>
                <a:lnTo>
                  <a:pt x="1216359" y="1522548"/>
                </a:lnTo>
                <a:lnTo>
                  <a:pt x="1257861" y="1504491"/>
                </a:lnTo>
                <a:lnTo>
                  <a:pt x="1299855" y="1487418"/>
                </a:lnTo>
                <a:lnTo>
                  <a:pt x="1342330" y="1471345"/>
                </a:lnTo>
                <a:lnTo>
                  <a:pt x="1385270" y="1456284"/>
                </a:lnTo>
                <a:lnTo>
                  <a:pt x="1428663" y="1442249"/>
                </a:lnTo>
                <a:lnTo>
                  <a:pt x="1472494" y="1429256"/>
                </a:lnTo>
                <a:lnTo>
                  <a:pt x="1516750" y="1417317"/>
                </a:lnTo>
                <a:lnTo>
                  <a:pt x="1561418" y="1406447"/>
                </a:lnTo>
                <a:lnTo>
                  <a:pt x="1606483" y="1396659"/>
                </a:lnTo>
                <a:lnTo>
                  <a:pt x="1651932" y="1387969"/>
                </a:lnTo>
                <a:lnTo>
                  <a:pt x="1697751" y="1380389"/>
                </a:lnTo>
                <a:lnTo>
                  <a:pt x="1743927" y="1373935"/>
                </a:lnTo>
                <a:lnTo>
                  <a:pt x="1790446" y="1368619"/>
                </a:lnTo>
                <a:lnTo>
                  <a:pt x="1837294" y="1364456"/>
                </a:lnTo>
                <a:lnTo>
                  <a:pt x="1884457" y="1361461"/>
                </a:lnTo>
                <a:lnTo>
                  <a:pt x="1931922" y="1359646"/>
                </a:lnTo>
                <a:lnTo>
                  <a:pt x="1979676" y="1359027"/>
                </a:lnTo>
                <a:lnTo>
                  <a:pt x="1979939" y="0"/>
                </a:lnTo>
              </a:path>
              <a:path w="1980564" h="6858000">
                <a:moveTo>
                  <a:pt x="0" y="6676546"/>
                </a:moveTo>
                <a:lnTo>
                  <a:pt x="53946" y="6709734"/>
                </a:lnTo>
                <a:lnTo>
                  <a:pt x="92636" y="6732727"/>
                </a:lnTo>
                <a:lnTo>
                  <a:pt x="131610" y="6755266"/>
                </a:lnTo>
                <a:lnTo>
                  <a:pt x="170865" y="6777348"/>
                </a:lnTo>
                <a:lnTo>
                  <a:pt x="210398" y="6798969"/>
                </a:lnTo>
                <a:lnTo>
                  <a:pt x="250204" y="6820125"/>
                </a:lnTo>
                <a:lnTo>
                  <a:pt x="290282" y="6840813"/>
                </a:lnTo>
                <a:lnTo>
                  <a:pt x="324580" y="6858000"/>
                </a:lnTo>
              </a:path>
              <a:path w="1980564" h="6858000">
                <a:moveTo>
                  <a:pt x="1980057" y="6858000"/>
                </a:moveTo>
                <a:lnTo>
                  <a:pt x="1980057" y="5283327"/>
                </a:lnTo>
              </a:path>
            </a:pathLst>
          </a:custGeom>
          <a:ln w="9906">
            <a:solidFill>
              <a:srgbClr val="EA9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77012"/>
            <a:ext cx="2603716" cy="638098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779520" y="981455"/>
            <a:ext cx="5364480" cy="71120"/>
          </a:xfrm>
          <a:custGeom>
            <a:avLst/>
            <a:gdLst/>
            <a:ahLst/>
            <a:cxnLst/>
            <a:rect l="l" t="t" r="r" b="b"/>
            <a:pathLst>
              <a:path w="5364480" h="71119">
                <a:moveTo>
                  <a:pt x="5364480" y="0"/>
                </a:moveTo>
                <a:lnTo>
                  <a:pt x="0" y="0"/>
                </a:lnTo>
                <a:lnTo>
                  <a:pt x="0" y="70865"/>
                </a:lnTo>
                <a:lnTo>
                  <a:pt x="5364480" y="70865"/>
                </a:lnTo>
                <a:lnTo>
                  <a:pt x="536448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0505" y="31242"/>
            <a:ext cx="7142988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hlink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22446" y="1510297"/>
            <a:ext cx="4623434" cy="1490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f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fif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f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6173" y="1600200"/>
            <a:ext cx="6012180" cy="4853305"/>
          </a:xfrm>
          <a:custGeom>
            <a:avLst/>
            <a:gdLst/>
            <a:ahLst/>
            <a:cxnLst/>
            <a:rect l="l" t="t" r="r" b="b"/>
            <a:pathLst>
              <a:path w="6012180" h="4853305">
                <a:moveTo>
                  <a:pt x="0" y="4853178"/>
                </a:moveTo>
                <a:lnTo>
                  <a:pt x="6012180" y="4853178"/>
                </a:lnTo>
                <a:lnTo>
                  <a:pt x="6012180" y="0"/>
                </a:lnTo>
                <a:lnTo>
                  <a:pt x="0" y="0"/>
                </a:lnTo>
                <a:lnTo>
                  <a:pt x="0" y="4853178"/>
                </a:lnTo>
                <a:close/>
              </a:path>
            </a:pathLst>
          </a:custGeom>
          <a:ln w="762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8229" y="2819400"/>
            <a:ext cx="4478655" cy="1635125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12065" marR="5080" algn="ctr">
              <a:lnSpc>
                <a:spcPct val="70000"/>
              </a:lnSpc>
              <a:spcBef>
                <a:spcPts val="1685"/>
              </a:spcBef>
            </a:pPr>
            <a:r>
              <a:rPr sz="4400" i="1" spc="-5" dirty="0">
                <a:solidFill>
                  <a:srgbClr val="1F487C"/>
                </a:solidFill>
                <a:latin typeface="Monotype Corsiva"/>
                <a:cs typeface="Monotype Corsiva"/>
              </a:rPr>
              <a:t>Розчини</a:t>
            </a:r>
            <a:r>
              <a:rPr sz="4400" i="1" spc="-45" dirty="0">
                <a:solidFill>
                  <a:srgbClr val="1F487C"/>
                </a:solidFill>
                <a:latin typeface="Monotype Corsiva"/>
                <a:cs typeface="Monotype Corsiva"/>
              </a:rPr>
              <a:t> </a:t>
            </a:r>
            <a:r>
              <a:rPr sz="4400" i="1" spc="-5" dirty="0">
                <a:solidFill>
                  <a:srgbClr val="1F487C"/>
                </a:solidFill>
                <a:latin typeface="Monotype Corsiva"/>
                <a:cs typeface="Monotype Corsiva"/>
              </a:rPr>
              <a:t>для</a:t>
            </a:r>
            <a:r>
              <a:rPr sz="4400" i="1" spc="-35" dirty="0">
                <a:solidFill>
                  <a:srgbClr val="1F487C"/>
                </a:solidFill>
                <a:latin typeface="Monotype Corsiva"/>
                <a:cs typeface="Monotype Corsiva"/>
              </a:rPr>
              <a:t> </a:t>
            </a:r>
            <a:r>
              <a:rPr sz="4400" i="1" dirty="0">
                <a:solidFill>
                  <a:srgbClr val="1F487C"/>
                </a:solidFill>
                <a:latin typeface="Monotype Corsiva"/>
                <a:cs typeface="Monotype Corsiva"/>
              </a:rPr>
              <a:t>ін’єкцій, </a:t>
            </a:r>
            <a:r>
              <a:rPr sz="4400" i="1" spc="-955" dirty="0">
                <a:solidFill>
                  <a:srgbClr val="1F487C"/>
                </a:solidFill>
                <a:latin typeface="Monotype Corsiva"/>
                <a:cs typeface="Monotype Corsiva"/>
              </a:rPr>
              <a:t> </a:t>
            </a:r>
            <a:r>
              <a:rPr sz="4400" i="1" spc="-5" dirty="0">
                <a:solidFill>
                  <a:srgbClr val="1F487C"/>
                </a:solidFill>
                <a:latin typeface="Monotype Corsiva"/>
                <a:cs typeface="Monotype Corsiva"/>
              </a:rPr>
              <a:t>що</a:t>
            </a:r>
            <a:r>
              <a:rPr sz="4400" i="1" dirty="0">
                <a:solidFill>
                  <a:srgbClr val="1F487C"/>
                </a:solidFill>
                <a:latin typeface="Monotype Corsiva"/>
                <a:cs typeface="Monotype Corsiva"/>
              </a:rPr>
              <a:t> </a:t>
            </a:r>
            <a:r>
              <a:rPr sz="4400" i="1" spc="-5" dirty="0">
                <a:solidFill>
                  <a:srgbClr val="1F487C"/>
                </a:solidFill>
                <a:latin typeface="Monotype Corsiva"/>
                <a:cs typeface="Monotype Corsiva"/>
              </a:rPr>
              <a:t>потребують</a:t>
            </a:r>
            <a:endParaRPr sz="4400" dirty="0">
              <a:latin typeface="Monotype Corsiva"/>
              <a:cs typeface="Monotype Corsiva"/>
            </a:endParaRPr>
          </a:p>
          <a:p>
            <a:pPr algn="ctr">
              <a:lnSpc>
                <a:spcPts val="3695"/>
              </a:lnSpc>
            </a:pPr>
            <a:r>
              <a:rPr sz="4400" i="1" spc="-5" dirty="0">
                <a:solidFill>
                  <a:srgbClr val="1F487C"/>
                </a:solidFill>
                <a:latin typeface="Monotype Corsiva"/>
                <a:cs typeface="Monotype Corsiva"/>
              </a:rPr>
              <a:t>стабілізації</a:t>
            </a:r>
            <a:endParaRPr sz="4400" dirty="0">
              <a:latin typeface="Monotype Corsiva"/>
              <a:cs typeface="Monotype Corsiv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36" y="1830323"/>
            <a:ext cx="2578608" cy="4107179"/>
          </a:xfrm>
          <a:prstGeom prst="rect">
            <a:avLst/>
          </a:prstGeom>
        </p:spPr>
      </p:pic>
      <p:pic>
        <p:nvPicPr>
          <p:cNvPr id="12" name="Picture 2" descr="https://onmedu.edu.ua/wp-content/themes/medun/img/logos/logo-default.png"/>
          <p:cNvPicPr/>
          <p:nvPr/>
        </p:nvPicPr>
        <p:blipFill>
          <a:blip r:embed="rId3"/>
          <a:stretch/>
        </p:blipFill>
        <p:spPr>
          <a:xfrm>
            <a:off x="7725841" y="197724"/>
            <a:ext cx="1371600" cy="1366789"/>
          </a:xfrm>
          <a:prstGeom prst="rect">
            <a:avLst/>
          </a:prstGeom>
          <a:ln w="0">
            <a:noFill/>
          </a:ln>
        </p:spPr>
      </p:pic>
      <p:sp>
        <p:nvSpPr>
          <p:cNvPr id="13" name="object 5"/>
          <p:cNvSpPr txBox="1"/>
          <p:nvPr/>
        </p:nvSpPr>
        <p:spPr>
          <a:xfrm>
            <a:off x="1424940" y="197724"/>
            <a:ext cx="624840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ОНАЛЬНИЙ МЕДИЧНИЙ УНІВЕРСИТЕТ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ТЕХНОЛОГІЇ ЛІКІВ</a:t>
            </a:r>
            <a:endParaRPr lang="uk-U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47830" y="5223376"/>
            <a:ext cx="369617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err="1" smtClean="0">
                <a:solidFill>
                  <a:schemeClr val="tx1"/>
                </a:solidFill>
              </a:rPr>
              <a:t>Презентацію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</a:rPr>
              <a:t>підготував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:</a:t>
            </a:r>
            <a:endParaRPr lang="uk-UA" sz="2000" b="1" dirty="0" smtClean="0">
              <a:solidFill>
                <a:schemeClr val="tx1"/>
              </a:solidFill>
            </a:endParaRPr>
          </a:p>
          <a:p>
            <a:pPr algn="r"/>
            <a:r>
              <a:rPr lang="uk-UA" sz="2000" dirty="0" err="1" smtClean="0">
                <a:solidFill>
                  <a:schemeClr val="tx1"/>
                </a:solidFill>
              </a:rPr>
              <a:t>д.фарм.н</a:t>
            </a:r>
            <a:r>
              <a:rPr lang="uk-UA" sz="2000" dirty="0" smtClean="0">
                <a:solidFill>
                  <a:schemeClr val="tx1"/>
                </a:solidFill>
              </a:rPr>
              <a:t>. Борисюк І.Ю.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доц. </a:t>
            </a:r>
            <a:r>
              <a:rPr lang="uk-UA" sz="2000" dirty="0" err="1" smtClean="0">
                <a:solidFill>
                  <a:schemeClr val="tx1"/>
                </a:solidFill>
              </a:rPr>
              <a:t>Фізор</a:t>
            </a:r>
            <a:r>
              <a:rPr lang="uk-UA" sz="2000" dirty="0" smtClean="0">
                <a:solidFill>
                  <a:schemeClr val="tx1"/>
                </a:solidFill>
              </a:rPr>
              <a:t> Н.С.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Молодан Ю.О.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</a:rPr>
              <a:t>ас. </a:t>
            </a:r>
            <a:r>
              <a:rPr lang="uk-UA" sz="2000" dirty="0" err="1" smtClean="0">
                <a:solidFill>
                  <a:schemeClr val="tx1"/>
                </a:solidFill>
              </a:rPr>
              <a:t>Акішева</a:t>
            </a:r>
            <a:r>
              <a:rPr lang="uk-UA" sz="2000" dirty="0" smtClean="0">
                <a:solidFill>
                  <a:schemeClr val="tx1"/>
                </a:solidFill>
              </a:rPr>
              <a:t> А.С. 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821439" y="6387243"/>
            <a:ext cx="1503451" cy="37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Одеса 2021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564605" cy="6858380"/>
            <a:chOff x="0" y="0"/>
            <a:chExt cx="9564605" cy="6858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06" y="1255785"/>
              <a:ext cx="9143999" cy="26654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980564" cy="6858000"/>
            </a:xfrm>
            <a:custGeom>
              <a:avLst/>
              <a:gdLst/>
              <a:ahLst/>
              <a:cxnLst/>
              <a:rect l="l" t="t" r="r" b="b"/>
              <a:pathLst>
                <a:path w="1980564" h="6858000">
                  <a:moveTo>
                    <a:pt x="1979939" y="0"/>
                  </a:moveTo>
                  <a:lnTo>
                    <a:pt x="0" y="0"/>
                  </a:lnTo>
                  <a:lnTo>
                    <a:pt x="0" y="6676546"/>
                  </a:lnTo>
                  <a:lnTo>
                    <a:pt x="53946" y="6709734"/>
                  </a:lnTo>
                  <a:lnTo>
                    <a:pt x="92636" y="6732727"/>
                  </a:lnTo>
                  <a:lnTo>
                    <a:pt x="131610" y="6755266"/>
                  </a:lnTo>
                  <a:lnTo>
                    <a:pt x="170865" y="6777348"/>
                  </a:lnTo>
                  <a:lnTo>
                    <a:pt x="210398" y="6798969"/>
                  </a:lnTo>
                  <a:lnTo>
                    <a:pt x="250204" y="6820125"/>
                  </a:lnTo>
                  <a:lnTo>
                    <a:pt x="290282" y="6840813"/>
                  </a:lnTo>
                  <a:lnTo>
                    <a:pt x="324578" y="6857999"/>
                  </a:lnTo>
                  <a:lnTo>
                    <a:pt x="1980057" y="6857999"/>
                  </a:lnTo>
                  <a:lnTo>
                    <a:pt x="1980057" y="5283327"/>
                  </a:lnTo>
                  <a:lnTo>
                    <a:pt x="1932286" y="5282724"/>
                  </a:lnTo>
                  <a:lnTo>
                    <a:pt x="1884805" y="5280926"/>
                  </a:lnTo>
                  <a:lnTo>
                    <a:pt x="1837627" y="5277946"/>
                  </a:lnTo>
                  <a:lnTo>
                    <a:pt x="1790765" y="5273799"/>
                  </a:lnTo>
                  <a:lnTo>
                    <a:pt x="1744234" y="5268498"/>
                  </a:lnTo>
                  <a:lnTo>
                    <a:pt x="1698046" y="5262058"/>
                  </a:lnTo>
                  <a:lnTo>
                    <a:pt x="1652215" y="5254492"/>
                  </a:lnTo>
                  <a:lnTo>
                    <a:pt x="1606755" y="5245815"/>
                  </a:lnTo>
                  <a:lnTo>
                    <a:pt x="1561680" y="5236041"/>
                  </a:lnTo>
                  <a:lnTo>
                    <a:pt x="1517004" y="5225183"/>
                  </a:lnTo>
                  <a:lnTo>
                    <a:pt x="1472739" y="5213256"/>
                  </a:lnTo>
                  <a:lnTo>
                    <a:pt x="1428900" y="5200274"/>
                  </a:lnTo>
                  <a:lnTo>
                    <a:pt x="1385500" y="5186250"/>
                  </a:lnTo>
                  <a:lnTo>
                    <a:pt x="1342554" y="5171199"/>
                  </a:lnTo>
                  <a:lnTo>
                    <a:pt x="1300073" y="5155135"/>
                  </a:lnTo>
                  <a:lnTo>
                    <a:pt x="1258073" y="5138072"/>
                  </a:lnTo>
                  <a:lnTo>
                    <a:pt x="1216567" y="5120024"/>
                  </a:lnTo>
                  <a:lnTo>
                    <a:pt x="1175569" y="5101005"/>
                  </a:lnTo>
                  <a:lnTo>
                    <a:pt x="1135091" y="5081028"/>
                  </a:lnTo>
                  <a:lnTo>
                    <a:pt x="1095149" y="5060109"/>
                  </a:lnTo>
                  <a:lnTo>
                    <a:pt x="1055754" y="5038261"/>
                  </a:lnTo>
                  <a:lnTo>
                    <a:pt x="1016922" y="5015498"/>
                  </a:lnTo>
                  <a:lnTo>
                    <a:pt x="978666" y="4991834"/>
                  </a:lnTo>
                  <a:lnTo>
                    <a:pt x="940999" y="4967283"/>
                  </a:lnTo>
                  <a:lnTo>
                    <a:pt x="903935" y="4941859"/>
                  </a:lnTo>
                  <a:lnTo>
                    <a:pt x="867488" y="4915576"/>
                  </a:lnTo>
                  <a:lnTo>
                    <a:pt x="831672" y="4888449"/>
                  </a:lnTo>
                  <a:lnTo>
                    <a:pt x="796499" y="4860491"/>
                  </a:lnTo>
                  <a:lnTo>
                    <a:pt x="761984" y="4831716"/>
                  </a:lnTo>
                  <a:lnTo>
                    <a:pt x="728140" y="4802139"/>
                  </a:lnTo>
                  <a:lnTo>
                    <a:pt x="694982" y="4771773"/>
                  </a:lnTo>
                  <a:lnTo>
                    <a:pt x="662521" y="4740632"/>
                  </a:lnTo>
                  <a:lnTo>
                    <a:pt x="630774" y="4708731"/>
                  </a:lnTo>
                  <a:lnTo>
                    <a:pt x="599752" y="4676083"/>
                  </a:lnTo>
                  <a:lnTo>
                    <a:pt x="569469" y="4642703"/>
                  </a:lnTo>
                  <a:lnTo>
                    <a:pt x="539940" y="4608604"/>
                  </a:lnTo>
                  <a:lnTo>
                    <a:pt x="511178" y="4573801"/>
                  </a:lnTo>
                  <a:lnTo>
                    <a:pt x="483196" y="4538308"/>
                  </a:lnTo>
                  <a:lnTo>
                    <a:pt x="456008" y="4502138"/>
                  </a:lnTo>
                  <a:lnTo>
                    <a:pt x="429628" y="4465306"/>
                  </a:lnTo>
                  <a:lnTo>
                    <a:pt x="404070" y="4427826"/>
                  </a:lnTo>
                  <a:lnTo>
                    <a:pt x="379347" y="4389711"/>
                  </a:lnTo>
                  <a:lnTo>
                    <a:pt x="355472" y="4350976"/>
                  </a:lnTo>
                  <a:lnTo>
                    <a:pt x="332460" y="4311635"/>
                  </a:lnTo>
                  <a:lnTo>
                    <a:pt x="310324" y="4271702"/>
                  </a:lnTo>
                  <a:lnTo>
                    <a:pt x="289078" y="4231191"/>
                  </a:lnTo>
                  <a:lnTo>
                    <a:pt x="268735" y="4190116"/>
                  </a:lnTo>
                  <a:lnTo>
                    <a:pt x="249309" y="4148490"/>
                  </a:lnTo>
                  <a:lnTo>
                    <a:pt x="230813" y="4106329"/>
                  </a:lnTo>
                  <a:lnTo>
                    <a:pt x="213262" y="4063646"/>
                  </a:lnTo>
                  <a:lnTo>
                    <a:pt x="196669" y="4020454"/>
                  </a:lnTo>
                  <a:lnTo>
                    <a:pt x="181048" y="3976769"/>
                  </a:lnTo>
                  <a:lnTo>
                    <a:pt x="166411" y="3932604"/>
                  </a:lnTo>
                  <a:lnTo>
                    <a:pt x="152774" y="3887973"/>
                  </a:lnTo>
                  <a:lnTo>
                    <a:pt x="140149" y="3842891"/>
                  </a:lnTo>
                  <a:lnTo>
                    <a:pt x="128551" y="3797370"/>
                  </a:lnTo>
                  <a:lnTo>
                    <a:pt x="117992" y="3751426"/>
                  </a:lnTo>
                  <a:lnTo>
                    <a:pt x="108487" y="3705072"/>
                  </a:lnTo>
                  <a:lnTo>
                    <a:pt x="100049" y="3658323"/>
                  </a:lnTo>
                  <a:lnTo>
                    <a:pt x="92691" y="3611192"/>
                  </a:lnTo>
                  <a:lnTo>
                    <a:pt x="86428" y="3563693"/>
                  </a:lnTo>
                  <a:lnTo>
                    <a:pt x="81274" y="3515841"/>
                  </a:lnTo>
                  <a:lnTo>
                    <a:pt x="77241" y="3467649"/>
                  </a:lnTo>
                  <a:lnTo>
                    <a:pt x="74343" y="3419131"/>
                  </a:lnTo>
                  <a:lnTo>
                    <a:pt x="72594" y="3370303"/>
                  </a:lnTo>
                  <a:lnTo>
                    <a:pt x="72009" y="3321177"/>
                  </a:lnTo>
                  <a:lnTo>
                    <a:pt x="72579" y="3272067"/>
                  </a:lnTo>
                  <a:lnTo>
                    <a:pt x="74313" y="3223255"/>
                  </a:lnTo>
                  <a:lnTo>
                    <a:pt x="77197" y="3174754"/>
                  </a:lnTo>
                  <a:lnTo>
                    <a:pt x="81217" y="3126577"/>
                  </a:lnTo>
                  <a:lnTo>
                    <a:pt x="86360" y="3078740"/>
                  </a:lnTo>
                  <a:lnTo>
                    <a:pt x="92611" y="3031256"/>
                  </a:lnTo>
                  <a:lnTo>
                    <a:pt x="99958" y="2984139"/>
                  </a:lnTo>
                  <a:lnTo>
                    <a:pt x="108387" y="2937402"/>
                  </a:lnTo>
                  <a:lnTo>
                    <a:pt x="117883" y="2891061"/>
                  </a:lnTo>
                  <a:lnTo>
                    <a:pt x="128434" y="2845130"/>
                  </a:lnTo>
                  <a:lnTo>
                    <a:pt x="140025" y="2799621"/>
                  </a:lnTo>
                  <a:lnTo>
                    <a:pt x="152643" y="2754550"/>
                  </a:lnTo>
                  <a:lnTo>
                    <a:pt x="166274" y="2709930"/>
                  </a:lnTo>
                  <a:lnTo>
                    <a:pt x="180905" y="2665775"/>
                  </a:lnTo>
                  <a:lnTo>
                    <a:pt x="196521" y="2622099"/>
                  </a:lnTo>
                  <a:lnTo>
                    <a:pt x="213109" y="2578917"/>
                  </a:lnTo>
                  <a:lnTo>
                    <a:pt x="230656" y="2536243"/>
                  </a:lnTo>
                  <a:lnTo>
                    <a:pt x="249148" y="2494089"/>
                  </a:lnTo>
                  <a:lnTo>
                    <a:pt x="268571" y="2452472"/>
                  </a:lnTo>
                  <a:lnTo>
                    <a:pt x="288911" y="2411403"/>
                  </a:lnTo>
                  <a:lnTo>
                    <a:pt x="310155" y="2370899"/>
                  </a:lnTo>
                  <a:lnTo>
                    <a:pt x="332289" y="2330972"/>
                  </a:lnTo>
                  <a:lnTo>
                    <a:pt x="355299" y="2291636"/>
                  </a:lnTo>
                  <a:lnTo>
                    <a:pt x="379172" y="2252906"/>
                  </a:lnTo>
                  <a:lnTo>
                    <a:pt x="403894" y="2214796"/>
                  </a:lnTo>
                  <a:lnTo>
                    <a:pt x="429452" y="2177320"/>
                  </a:lnTo>
                  <a:lnTo>
                    <a:pt x="455831" y="2140491"/>
                  </a:lnTo>
                  <a:lnTo>
                    <a:pt x="483018" y="2104324"/>
                  </a:lnTo>
                  <a:lnTo>
                    <a:pt x="510999" y="2068833"/>
                  </a:lnTo>
                  <a:lnTo>
                    <a:pt x="539761" y="2034032"/>
                  </a:lnTo>
                  <a:lnTo>
                    <a:pt x="569290" y="1999935"/>
                  </a:lnTo>
                  <a:lnTo>
                    <a:pt x="599572" y="1966555"/>
                  </a:lnTo>
                  <a:lnTo>
                    <a:pt x="630594" y="1933908"/>
                  </a:lnTo>
                  <a:lnTo>
                    <a:pt x="662341" y="1902006"/>
                  </a:lnTo>
                  <a:lnTo>
                    <a:pt x="694801" y="1870865"/>
                  </a:lnTo>
                  <a:lnTo>
                    <a:pt x="727959" y="1840498"/>
                  </a:lnTo>
                  <a:lnTo>
                    <a:pt x="761802" y="1810918"/>
                  </a:lnTo>
                  <a:lnTo>
                    <a:pt x="796317" y="1782141"/>
                  </a:lnTo>
                  <a:lnTo>
                    <a:pt x="831488" y="1754180"/>
                  </a:lnTo>
                  <a:lnTo>
                    <a:pt x="867304" y="1727050"/>
                  </a:lnTo>
                  <a:lnTo>
                    <a:pt x="903750" y="1700763"/>
                  </a:lnTo>
                  <a:lnTo>
                    <a:pt x="940812" y="1675335"/>
                  </a:lnTo>
                  <a:lnTo>
                    <a:pt x="978477" y="1650779"/>
                  </a:lnTo>
                  <a:lnTo>
                    <a:pt x="1016731" y="1627109"/>
                  </a:lnTo>
                  <a:lnTo>
                    <a:pt x="1055561" y="1604340"/>
                  </a:lnTo>
                  <a:lnTo>
                    <a:pt x="1094952" y="1582485"/>
                  </a:lnTo>
                  <a:lnTo>
                    <a:pt x="1134891" y="1561559"/>
                  </a:lnTo>
                  <a:lnTo>
                    <a:pt x="1175365" y="1541575"/>
                  </a:lnTo>
                  <a:lnTo>
                    <a:pt x="1216359" y="1522548"/>
                  </a:lnTo>
                  <a:lnTo>
                    <a:pt x="1257861" y="1504491"/>
                  </a:lnTo>
                  <a:lnTo>
                    <a:pt x="1299855" y="1487418"/>
                  </a:lnTo>
                  <a:lnTo>
                    <a:pt x="1342330" y="1471345"/>
                  </a:lnTo>
                  <a:lnTo>
                    <a:pt x="1385270" y="1456284"/>
                  </a:lnTo>
                  <a:lnTo>
                    <a:pt x="1428663" y="1442249"/>
                  </a:lnTo>
                  <a:lnTo>
                    <a:pt x="1472494" y="1429256"/>
                  </a:lnTo>
                  <a:lnTo>
                    <a:pt x="1516750" y="1417317"/>
                  </a:lnTo>
                  <a:lnTo>
                    <a:pt x="1561418" y="1406447"/>
                  </a:lnTo>
                  <a:lnTo>
                    <a:pt x="1606483" y="1396659"/>
                  </a:lnTo>
                  <a:lnTo>
                    <a:pt x="1651932" y="1387969"/>
                  </a:lnTo>
                  <a:lnTo>
                    <a:pt x="1697751" y="1380389"/>
                  </a:lnTo>
                  <a:lnTo>
                    <a:pt x="1743927" y="1373935"/>
                  </a:lnTo>
                  <a:lnTo>
                    <a:pt x="1790446" y="1368619"/>
                  </a:lnTo>
                  <a:lnTo>
                    <a:pt x="1837294" y="1364456"/>
                  </a:lnTo>
                  <a:lnTo>
                    <a:pt x="1884457" y="1361461"/>
                  </a:lnTo>
                  <a:lnTo>
                    <a:pt x="1931922" y="1359646"/>
                  </a:lnTo>
                  <a:lnTo>
                    <a:pt x="1979676" y="1359027"/>
                  </a:lnTo>
                  <a:lnTo>
                    <a:pt x="19799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980564" cy="6858000"/>
            </a:xfrm>
            <a:custGeom>
              <a:avLst/>
              <a:gdLst/>
              <a:ahLst/>
              <a:cxnLst/>
              <a:rect l="l" t="t" r="r" b="b"/>
              <a:pathLst>
                <a:path w="1980564" h="6858000">
                  <a:moveTo>
                    <a:pt x="1980057" y="5283327"/>
                  </a:moveTo>
                  <a:lnTo>
                    <a:pt x="1932286" y="5282724"/>
                  </a:lnTo>
                  <a:lnTo>
                    <a:pt x="1884805" y="5280926"/>
                  </a:lnTo>
                  <a:lnTo>
                    <a:pt x="1837627" y="5277946"/>
                  </a:lnTo>
                  <a:lnTo>
                    <a:pt x="1790765" y="5273799"/>
                  </a:lnTo>
                  <a:lnTo>
                    <a:pt x="1744234" y="5268498"/>
                  </a:lnTo>
                  <a:lnTo>
                    <a:pt x="1698046" y="5262058"/>
                  </a:lnTo>
                  <a:lnTo>
                    <a:pt x="1652215" y="5254492"/>
                  </a:lnTo>
                  <a:lnTo>
                    <a:pt x="1606755" y="5245815"/>
                  </a:lnTo>
                  <a:lnTo>
                    <a:pt x="1561680" y="5236041"/>
                  </a:lnTo>
                  <a:lnTo>
                    <a:pt x="1517004" y="5225183"/>
                  </a:lnTo>
                  <a:lnTo>
                    <a:pt x="1472739" y="5213256"/>
                  </a:lnTo>
                  <a:lnTo>
                    <a:pt x="1428900" y="5200274"/>
                  </a:lnTo>
                  <a:lnTo>
                    <a:pt x="1385500" y="5186250"/>
                  </a:lnTo>
                  <a:lnTo>
                    <a:pt x="1342554" y="5171199"/>
                  </a:lnTo>
                  <a:lnTo>
                    <a:pt x="1300073" y="5155135"/>
                  </a:lnTo>
                  <a:lnTo>
                    <a:pt x="1258073" y="5138072"/>
                  </a:lnTo>
                  <a:lnTo>
                    <a:pt x="1216567" y="5120024"/>
                  </a:lnTo>
                  <a:lnTo>
                    <a:pt x="1175569" y="5101005"/>
                  </a:lnTo>
                  <a:lnTo>
                    <a:pt x="1135091" y="5081028"/>
                  </a:lnTo>
                  <a:lnTo>
                    <a:pt x="1095149" y="5060109"/>
                  </a:lnTo>
                  <a:lnTo>
                    <a:pt x="1055754" y="5038261"/>
                  </a:lnTo>
                  <a:lnTo>
                    <a:pt x="1016922" y="5015498"/>
                  </a:lnTo>
                  <a:lnTo>
                    <a:pt x="978666" y="4991834"/>
                  </a:lnTo>
                  <a:lnTo>
                    <a:pt x="940999" y="4967283"/>
                  </a:lnTo>
                  <a:lnTo>
                    <a:pt x="903935" y="4941859"/>
                  </a:lnTo>
                  <a:lnTo>
                    <a:pt x="867488" y="4915576"/>
                  </a:lnTo>
                  <a:lnTo>
                    <a:pt x="831672" y="4888449"/>
                  </a:lnTo>
                  <a:lnTo>
                    <a:pt x="796499" y="4860491"/>
                  </a:lnTo>
                  <a:lnTo>
                    <a:pt x="761984" y="4831716"/>
                  </a:lnTo>
                  <a:lnTo>
                    <a:pt x="728140" y="4802139"/>
                  </a:lnTo>
                  <a:lnTo>
                    <a:pt x="694982" y="4771773"/>
                  </a:lnTo>
                  <a:lnTo>
                    <a:pt x="662521" y="4740632"/>
                  </a:lnTo>
                  <a:lnTo>
                    <a:pt x="630774" y="4708731"/>
                  </a:lnTo>
                  <a:lnTo>
                    <a:pt x="599752" y="4676083"/>
                  </a:lnTo>
                  <a:lnTo>
                    <a:pt x="569469" y="4642703"/>
                  </a:lnTo>
                  <a:lnTo>
                    <a:pt x="539940" y="4608604"/>
                  </a:lnTo>
                  <a:lnTo>
                    <a:pt x="511178" y="4573801"/>
                  </a:lnTo>
                  <a:lnTo>
                    <a:pt x="483196" y="4538308"/>
                  </a:lnTo>
                  <a:lnTo>
                    <a:pt x="456008" y="4502138"/>
                  </a:lnTo>
                  <a:lnTo>
                    <a:pt x="429628" y="4465306"/>
                  </a:lnTo>
                  <a:lnTo>
                    <a:pt x="404070" y="4427826"/>
                  </a:lnTo>
                  <a:lnTo>
                    <a:pt x="379347" y="4389711"/>
                  </a:lnTo>
                  <a:lnTo>
                    <a:pt x="355472" y="4350976"/>
                  </a:lnTo>
                  <a:lnTo>
                    <a:pt x="332460" y="4311635"/>
                  </a:lnTo>
                  <a:lnTo>
                    <a:pt x="310324" y="4271702"/>
                  </a:lnTo>
                  <a:lnTo>
                    <a:pt x="289078" y="4231191"/>
                  </a:lnTo>
                  <a:lnTo>
                    <a:pt x="268735" y="4190116"/>
                  </a:lnTo>
                  <a:lnTo>
                    <a:pt x="249309" y="4148490"/>
                  </a:lnTo>
                  <a:lnTo>
                    <a:pt x="230813" y="4106329"/>
                  </a:lnTo>
                  <a:lnTo>
                    <a:pt x="213262" y="4063646"/>
                  </a:lnTo>
                  <a:lnTo>
                    <a:pt x="196669" y="4020454"/>
                  </a:lnTo>
                  <a:lnTo>
                    <a:pt x="181048" y="3976769"/>
                  </a:lnTo>
                  <a:lnTo>
                    <a:pt x="166411" y="3932604"/>
                  </a:lnTo>
                  <a:lnTo>
                    <a:pt x="152774" y="3887973"/>
                  </a:lnTo>
                  <a:lnTo>
                    <a:pt x="140149" y="3842891"/>
                  </a:lnTo>
                  <a:lnTo>
                    <a:pt x="128551" y="3797370"/>
                  </a:lnTo>
                  <a:lnTo>
                    <a:pt x="117992" y="3751426"/>
                  </a:lnTo>
                  <a:lnTo>
                    <a:pt x="108487" y="3705072"/>
                  </a:lnTo>
                  <a:lnTo>
                    <a:pt x="100049" y="3658323"/>
                  </a:lnTo>
                  <a:lnTo>
                    <a:pt x="92691" y="3611192"/>
                  </a:lnTo>
                  <a:lnTo>
                    <a:pt x="86428" y="3563693"/>
                  </a:lnTo>
                  <a:lnTo>
                    <a:pt x="81274" y="3515841"/>
                  </a:lnTo>
                  <a:lnTo>
                    <a:pt x="77241" y="3467649"/>
                  </a:lnTo>
                  <a:lnTo>
                    <a:pt x="74343" y="3419131"/>
                  </a:lnTo>
                  <a:lnTo>
                    <a:pt x="72594" y="3370303"/>
                  </a:lnTo>
                  <a:lnTo>
                    <a:pt x="72009" y="3321177"/>
                  </a:lnTo>
                  <a:lnTo>
                    <a:pt x="72579" y="3272067"/>
                  </a:lnTo>
                  <a:lnTo>
                    <a:pt x="74313" y="3223255"/>
                  </a:lnTo>
                  <a:lnTo>
                    <a:pt x="77197" y="3174754"/>
                  </a:lnTo>
                  <a:lnTo>
                    <a:pt x="81217" y="3126577"/>
                  </a:lnTo>
                  <a:lnTo>
                    <a:pt x="86360" y="3078740"/>
                  </a:lnTo>
                  <a:lnTo>
                    <a:pt x="92611" y="3031256"/>
                  </a:lnTo>
                  <a:lnTo>
                    <a:pt x="99958" y="2984139"/>
                  </a:lnTo>
                  <a:lnTo>
                    <a:pt x="108387" y="2937402"/>
                  </a:lnTo>
                  <a:lnTo>
                    <a:pt x="117883" y="2891061"/>
                  </a:lnTo>
                  <a:lnTo>
                    <a:pt x="128434" y="2845130"/>
                  </a:lnTo>
                  <a:lnTo>
                    <a:pt x="140025" y="2799621"/>
                  </a:lnTo>
                  <a:lnTo>
                    <a:pt x="152643" y="2754550"/>
                  </a:lnTo>
                  <a:lnTo>
                    <a:pt x="166274" y="2709930"/>
                  </a:lnTo>
                  <a:lnTo>
                    <a:pt x="180905" y="2665775"/>
                  </a:lnTo>
                  <a:lnTo>
                    <a:pt x="196521" y="2622099"/>
                  </a:lnTo>
                  <a:lnTo>
                    <a:pt x="213109" y="2578917"/>
                  </a:lnTo>
                  <a:lnTo>
                    <a:pt x="230656" y="2536243"/>
                  </a:lnTo>
                  <a:lnTo>
                    <a:pt x="249148" y="2494089"/>
                  </a:lnTo>
                  <a:lnTo>
                    <a:pt x="268571" y="2452472"/>
                  </a:lnTo>
                  <a:lnTo>
                    <a:pt x="288911" y="2411403"/>
                  </a:lnTo>
                  <a:lnTo>
                    <a:pt x="310155" y="2370899"/>
                  </a:lnTo>
                  <a:lnTo>
                    <a:pt x="332289" y="2330972"/>
                  </a:lnTo>
                  <a:lnTo>
                    <a:pt x="355299" y="2291636"/>
                  </a:lnTo>
                  <a:lnTo>
                    <a:pt x="379172" y="2252906"/>
                  </a:lnTo>
                  <a:lnTo>
                    <a:pt x="403894" y="2214796"/>
                  </a:lnTo>
                  <a:lnTo>
                    <a:pt x="429452" y="2177320"/>
                  </a:lnTo>
                  <a:lnTo>
                    <a:pt x="455831" y="2140491"/>
                  </a:lnTo>
                  <a:lnTo>
                    <a:pt x="483018" y="2104324"/>
                  </a:lnTo>
                  <a:lnTo>
                    <a:pt x="510999" y="2068833"/>
                  </a:lnTo>
                  <a:lnTo>
                    <a:pt x="539761" y="2034032"/>
                  </a:lnTo>
                  <a:lnTo>
                    <a:pt x="569290" y="1999935"/>
                  </a:lnTo>
                  <a:lnTo>
                    <a:pt x="599572" y="1966555"/>
                  </a:lnTo>
                  <a:lnTo>
                    <a:pt x="630594" y="1933908"/>
                  </a:lnTo>
                  <a:lnTo>
                    <a:pt x="662341" y="1902006"/>
                  </a:lnTo>
                  <a:lnTo>
                    <a:pt x="694801" y="1870865"/>
                  </a:lnTo>
                  <a:lnTo>
                    <a:pt x="727959" y="1840498"/>
                  </a:lnTo>
                  <a:lnTo>
                    <a:pt x="761802" y="1810918"/>
                  </a:lnTo>
                  <a:lnTo>
                    <a:pt x="796317" y="1782141"/>
                  </a:lnTo>
                  <a:lnTo>
                    <a:pt x="831488" y="1754180"/>
                  </a:lnTo>
                  <a:lnTo>
                    <a:pt x="867304" y="1727050"/>
                  </a:lnTo>
                  <a:lnTo>
                    <a:pt x="903750" y="1700763"/>
                  </a:lnTo>
                  <a:lnTo>
                    <a:pt x="940812" y="1675335"/>
                  </a:lnTo>
                  <a:lnTo>
                    <a:pt x="978477" y="1650779"/>
                  </a:lnTo>
                  <a:lnTo>
                    <a:pt x="1016731" y="1627109"/>
                  </a:lnTo>
                  <a:lnTo>
                    <a:pt x="1055561" y="1604340"/>
                  </a:lnTo>
                  <a:lnTo>
                    <a:pt x="1094952" y="1582485"/>
                  </a:lnTo>
                  <a:lnTo>
                    <a:pt x="1134891" y="1561559"/>
                  </a:lnTo>
                  <a:lnTo>
                    <a:pt x="1175365" y="1541575"/>
                  </a:lnTo>
                  <a:lnTo>
                    <a:pt x="1216359" y="1522548"/>
                  </a:lnTo>
                  <a:lnTo>
                    <a:pt x="1257861" y="1504491"/>
                  </a:lnTo>
                  <a:lnTo>
                    <a:pt x="1299855" y="1487418"/>
                  </a:lnTo>
                  <a:lnTo>
                    <a:pt x="1342330" y="1471345"/>
                  </a:lnTo>
                  <a:lnTo>
                    <a:pt x="1385270" y="1456284"/>
                  </a:lnTo>
                  <a:lnTo>
                    <a:pt x="1428663" y="1442249"/>
                  </a:lnTo>
                  <a:lnTo>
                    <a:pt x="1472494" y="1429256"/>
                  </a:lnTo>
                  <a:lnTo>
                    <a:pt x="1516750" y="1417317"/>
                  </a:lnTo>
                  <a:lnTo>
                    <a:pt x="1561418" y="1406447"/>
                  </a:lnTo>
                  <a:lnTo>
                    <a:pt x="1606483" y="1396659"/>
                  </a:lnTo>
                  <a:lnTo>
                    <a:pt x="1651932" y="1387969"/>
                  </a:lnTo>
                  <a:lnTo>
                    <a:pt x="1697751" y="1380389"/>
                  </a:lnTo>
                  <a:lnTo>
                    <a:pt x="1743927" y="1373935"/>
                  </a:lnTo>
                  <a:lnTo>
                    <a:pt x="1790446" y="1368619"/>
                  </a:lnTo>
                  <a:lnTo>
                    <a:pt x="1837294" y="1364456"/>
                  </a:lnTo>
                  <a:lnTo>
                    <a:pt x="1884457" y="1361461"/>
                  </a:lnTo>
                  <a:lnTo>
                    <a:pt x="1931922" y="1359646"/>
                  </a:lnTo>
                  <a:lnTo>
                    <a:pt x="1979676" y="1359027"/>
                  </a:lnTo>
                  <a:lnTo>
                    <a:pt x="1979939" y="0"/>
                  </a:lnTo>
                </a:path>
                <a:path w="1980564" h="6858000">
                  <a:moveTo>
                    <a:pt x="0" y="6676546"/>
                  </a:moveTo>
                  <a:lnTo>
                    <a:pt x="53946" y="6709734"/>
                  </a:lnTo>
                  <a:lnTo>
                    <a:pt x="92636" y="6732727"/>
                  </a:lnTo>
                  <a:lnTo>
                    <a:pt x="131610" y="6755266"/>
                  </a:lnTo>
                  <a:lnTo>
                    <a:pt x="170865" y="6777348"/>
                  </a:lnTo>
                  <a:lnTo>
                    <a:pt x="210398" y="6798969"/>
                  </a:lnTo>
                  <a:lnTo>
                    <a:pt x="250204" y="6820125"/>
                  </a:lnTo>
                  <a:lnTo>
                    <a:pt x="290282" y="6840813"/>
                  </a:lnTo>
                  <a:lnTo>
                    <a:pt x="324578" y="6857999"/>
                  </a:lnTo>
                </a:path>
                <a:path w="1980564" h="6858000">
                  <a:moveTo>
                    <a:pt x="1980057" y="6857999"/>
                  </a:moveTo>
                  <a:lnTo>
                    <a:pt x="1980057" y="5283327"/>
                  </a:lnTo>
                </a:path>
              </a:pathLst>
            </a:custGeom>
            <a:ln w="9906">
              <a:solidFill>
                <a:srgbClr val="EA9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209420"/>
              <a:ext cx="2804795" cy="5648960"/>
            </a:xfrm>
            <a:custGeom>
              <a:avLst/>
              <a:gdLst/>
              <a:ahLst/>
              <a:cxnLst/>
              <a:rect l="l" t="t" r="r" b="b"/>
              <a:pathLst>
                <a:path w="2804795" h="5648959">
                  <a:moveTo>
                    <a:pt x="881761" y="0"/>
                  </a:moveTo>
                  <a:lnTo>
                    <a:pt x="845702" y="28842"/>
                  </a:lnTo>
                  <a:lnTo>
                    <a:pt x="810143" y="58093"/>
                  </a:lnTo>
                  <a:lnTo>
                    <a:pt x="775083" y="87748"/>
                  </a:lnTo>
                  <a:lnTo>
                    <a:pt x="740523" y="117800"/>
                  </a:lnTo>
                  <a:lnTo>
                    <a:pt x="706464" y="148245"/>
                  </a:lnTo>
                  <a:lnTo>
                    <a:pt x="672906" y="179079"/>
                  </a:lnTo>
                  <a:lnTo>
                    <a:pt x="639848" y="210295"/>
                  </a:lnTo>
                  <a:lnTo>
                    <a:pt x="607293" y="241888"/>
                  </a:lnTo>
                  <a:lnTo>
                    <a:pt x="575239" y="273854"/>
                  </a:lnTo>
                  <a:lnTo>
                    <a:pt x="543688" y="306188"/>
                  </a:lnTo>
                  <a:lnTo>
                    <a:pt x="512639" y="338884"/>
                  </a:lnTo>
                  <a:lnTo>
                    <a:pt x="482094" y="371938"/>
                  </a:lnTo>
                  <a:lnTo>
                    <a:pt x="452051" y="405344"/>
                  </a:lnTo>
                  <a:lnTo>
                    <a:pt x="422513" y="439097"/>
                  </a:lnTo>
                  <a:lnTo>
                    <a:pt x="393479" y="473191"/>
                  </a:lnTo>
                  <a:lnTo>
                    <a:pt x="364950" y="507623"/>
                  </a:lnTo>
                  <a:lnTo>
                    <a:pt x="336925" y="542387"/>
                  </a:lnTo>
                  <a:lnTo>
                    <a:pt x="309406" y="577477"/>
                  </a:lnTo>
                  <a:lnTo>
                    <a:pt x="282393" y="612889"/>
                  </a:lnTo>
                  <a:lnTo>
                    <a:pt x="255886" y="648618"/>
                  </a:lnTo>
                  <a:lnTo>
                    <a:pt x="229885" y="684658"/>
                  </a:lnTo>
                  <a:lnTo>
                    <a:pt x="204391" y="721005"/>
                  </a:lnTo>
                  <a:lnTo>
                    <a:pt x="179404" y="757652"/>
                  </a:lnTo>
                  <a:lnTo>
                    <a:pt x="154926" y="794596"/>
                  </a:lnTo>
                  <a:lnTo>
                    <a:pt x="130955" y="831831"/>
                  </a:lnTo>
                  <a:lnTo>
                    <a:pt x="107492" y="869353"/>
                  </a:lnTo>
                  <a:lnTo>
                    <a:pt x="84539" y="907154"/>
                  </a:lnTo>
                  <a:lnTo>
                    <a:pt x="62094" y="945232"/>
                  </a:lnTo>
                  <a:lnTo>
                    <a:pt x="40159" y="983581"/>
                  </a:lnTo>
                  <a:lnTo>
                    <a:pt x="18734" y="1022195"/>
                  </a:lnTo>
                  <a:lnTo>
                    <a:pt x="0" y="1057017"/>
                  </a:lnTo>
                  <a:lnTo>
                    <a:pt x="0" y="4540034"/>
                  </a:lnTo>
                  <a:lnTo>
                    <a:pt x="11737" y="4564023"/>
                  </a:lnTo>
                  <a:lnTo>
                    <a:pt x="33421" y="4607083"/>
                  </a:lnTo>
                  <a:lnTo>
                    <a:pt x="55646" y="4649986"/>
                  </a:lnTo>
                  <a:lnTo>
                    <a:pt x="78413" y="4692727"/>
                  </a:lnTo>
                  <a:lnTo>
                    <a:pt x="101722" y="4735300"/>
                  </a:lnTo>
                  <a:lnTo>
                    <a:pt x="125574" y="4777701"/>
                  </a:lnTo>
                  <a:lnTo>
                    <a:pt x="149969" y="4819924"/>
                  </a:lnTo>
                  <a:lnTo>
                    <a:pt x="174907" y="4861964"/>
                  </a:lnTo>
                  <a:lnTo>
                    <a:pt x="200390" y="4903817"/>
                  </a:lnTo>
                  <a:lnTo>
                    <a:pt x="226416" y="4945477"/>
                  </a:lnTo>
                  <a:lnTo>
                    <a:pt x="252987" y="4986939"/>
                  </a:lnTo>
                  <a:lnTo>
                    <a:pt x="280103" y="5028198"/>
                  </a:lnTo>
                  <a:lnTo>
                    <a:pt x="307764" y="5069249"/>
                  </a:lnTo>
                  <a:lnTo>
                    <a:pt x="335971" y="5110087"/>
                  </a:lnTo>
                  <a:lnTo>
                    <a:pt x="364723" y="5150706"/>
                  </a:lnTo>
                  <a:lnTo>
                    <a:pt x="394023" y="5191102"/>
                  </a:lnTo>
                  <a:lnTo>
                    <a:pt x="423869" y="5231269"/>
                  </a:lnTo>
                  <a:lnTo>
                    <a:pt x="454262" y="5271203"/>
                  </a:lnTo>
                  <a:lnTo>
                    <a:pt x="485203" y="5310898"/>
                  </a:lnTo>
                  <a:lnTo>
                    <a:pt x="516598" y="5350234"/>
                  </a:lnTo>
                  <a:lnTo>
                    <a:pt x="548354" y="5389092"/>
                  </a:lnTo>
                  <a:lnTo>
                    <a:pt x="580463" y="5427473"/>
                  </a:lnTo>
                  <a:lnTo>
                    <a:pt x="612923" y="5465375"/>
                  </a:lnTo>
                  <a:lnTo>
                    <a:pt x="645727" y="5502798"/>
                  </a:lnTo>
                  <a:lnTo>
                    <a:pt x="678871" y="5539740"/>
                  </a:lnTo>
                  <a:lnTo>
                    <a:pt x="712349" y="5576202"/>
                  </a:lnTo>
                  <a:lnTo>
                    <a:pt x="746156" y="5612182"/>
                  </a:lnTo>
                  <a:lnTo>
                    <a:pt x="780288" y="5647679"/>
                  </a:lnTo>
                  <a:lnTo>
                    <a:pt x="781172" y="5648578"/>
                  </a:lnTo>
                  <a:lnTo>
                    <a:pt x="2804539" y="5648578"/>
                  </a:lnTo>
                  <a:lnTo>
                    <a:pt x="2769971" y="5628273"/>
                  </a:lnTo>
                  <a:lnTo>
                    <a:pt x="2727976" y="5603001"/>
                  </a:lnTo>
                  <a:lnTo>
                    <a:pt x="2686326" y="5577329"/>
                  </a:lnTo>
                  <a:lnTo>
                    <a:pt x="2645022" y="5551262"/>
                  </a:lnTo>
                  <a:lnTo>
                    <a:pt x="2604065" y="5524804"/>
                  </a:lnTo>
                  <a:lnTo>
                    <a:pt x="2563458" y="5497957"/>
                  </a:lnTo>
                  <a:lnTo>
                    <a:pt x="2523201" y="5470728"/>
                  </a:lnTo>
                  <a:lnTo>
                    <a:pt x="2483297" y="5443119"/>
                  </a:lnTo>
                  <a:lnTo>
                    <a:pt x="2443746" y="5415135"/>
                  </a:lnTo>
                  <a:lnTo>
                    <a:pt x="2404549" y="5386779"/>
                  </a:lnTo>
                  <a:lnTo>
                    <a:pt x="2365709" y="5358056"/>
                  </a:lnTo>
                  <a:lnTo>
                    <a:pt x="2327226" y="5328970"/>
                  </a:lnTo>
                  <a:lnTo>
                    <a:pt x="2289103" y="5299524"/>
                  </a:lnTo>
                  <a:lnTo>
                    <a:pt x="2251340" y="5269723"/>
                  </a:lnTo>
                  <a:lnTo>
                    <a:pt x="2213939" y="5239571"/>
                  </a:lnTo>
                  <a:lnTo>
                    <a:pt x="2176901" y="5209071"/>
                  </a:lnTo>
                  <a:lnTo>
                    <a:pt x="2140228" y="5178228"/>
                  </a:lnTo>
                  <a:lnTo>
                    <a:pt x="2103922" y="5147046"/>
                  </a:lnTo>
                  <a:lnTo>
                    <a:pt x="2067983" y="5115528"/>
                  </a:lnTo>
                  <a:lnTo>
                    <a:pt x="2032413" y="5083680"/>
                  </a:lnTo>
                  <a:lnTo>
                    <a:pt x="1997213" y="5051504"/>
                  </a:lnTo>
                  <a:lnTo>
                    <a:pt x="1962385" y="5019005"/>
                  </a:lnTo>
                  <a:lnTo>
                    <a:pt x="1927931" y="4986187"/>
                  </a:lnTo>
                  <a:lnTo>
                    <a:pt x="1893851" y="4953053"/>
                  </a:lnTo>
                  <a:lnTo>
                    <a:pt x="1860147" y="4919609"/>
                  </a:lnTo>
                  <a:lnTo>
                    <a:pt x="1826821" y="4885857"/>
                  </a:lnTo>
                  <a:lnTo>
                    <a:pt x="1793874" y="4851802"/>
                  </a:lnTo>
                  <a:lnTo>
                    <a:pt x="1761307" y="4817448"/>
                  </a:lnTo>
                  <a:lnTo>
                    <a:pt x="1729122" y="4782799"/>
                  </a:lnTo>
                  <a:lnTo>
                    <a:pt x="1697320" y="4747859"/>
                  </a:lnTo>
                  <a:lnTo>
                    <a:pt x="1665903" y="4712631"/>
                  </a:lnTo>
                  <a:lnTo>
                    <a:pt x="1634872" y="4677121"/>
                  </a:lnTo>
                  <a:lnTo>
                    <a:pt x="1604228" y="4641332"/>
                  </a:lnTo>
                  <a:lnTo>
                    <a:pt x="1573973" y="4605267"/>
                  </a:lnTo>
                  <a:lnTo>
                    <a:pt x="1544109" y="4568932"/>
                  </a:lnTo>
                  <a:lnTo>
                    <a:pt x="1514636" y="4532329"/>
                  </a:lnTo>
                  <a:lnTo>
                    <a:pt x="1485557" y="4495464"/>
                  </a:lnTo>
                  <a:lnTo>
                    <a:pt x="1456872" y="4458340"/>
                  </a:lnTo>
                  <a:lnTo>
                    <a:pt x="1428583" y="4420960"/>
                  </a:lnTo>
                  <a:lnTo>
                    <a:pt x="1400691" y="4383330"/>
                  </a:lnTo>
                  <a:lnTo>
                    <a:pt x="1373198" y="4345453"/>
                  </a:lnTo>
                  <a:lnTo>
                    <a:pt x="1346106" y="4307333"/>
                  </a:lnTo>
                  <a:lnTo>
                    <a:pt x="1319415" y="4268974"/>
                  </a:lnTo>
                  <a:lnTo>
                    <a:pt x="1293127" y="4230380"/>
                  </a:lnTo>
                  <a:lnTo>
                    <a:pt x="1267244" y="4191555"/>
                  </a:lnTo>
                  <a:lnTo>
                    <a:pt x="1241767" y="4152503"/>
                  </a:lnTo>
                  <a:lnTo>
                    <a:pt x="1216697" y="4113229"/>
                  </a:lnTo>
                  <a:lnTo>
                    <a:pt x="1192036" y="4073735"/>
                  </a:lnTo>
                  <a:lnTo>
                    <a:pt x="1167785" y="4034027"/>
                  </a:lnTo>
                  <a:lnTo>
                    <a:pt x="1143945" y="3994108"/>
                  </a:lnTo>
                  <a:lnTo>
                    <a:pt x="1120519" y="3953982"/>
                  </a:lnTo>
                  <a:lnTo>
                    <a:pt x="1097507" y="3913654"/>
                  </a:lnTo>
                  <a:lnTo>
                    <a:pt x="1074911" y="3873127"/>
                  </a:lnTo>
                  <a:lnTo>
                    <a:pt x="1052732" y="3832405"/>
                  </a:lnTo>
                  <a:lnTo>
                    <a:pt x="1030972" y="3791492"/>
                  </a:lnTo>
                  <a:lnTo>
                    <a:pt x="1009632" y="3750392"/>
                  </a:lnTo>
                  <a:lnTo>
                    <a:pt x="988714" y="3709110"/>
                  </a:lnTo>
                  <a:lnTo>
                    <a:pt x="968219" y="3667649"/>
                  </a:lnTo>
                  <a:lnTo>
                    <a:pt x="948147" y="3626014"/>
                  </a:lnTo>
                  <a:lnTo>
                    <a:pt x="928502" y="3584208"/>
                  </a:lnTo>
                  <a:lnTo>
                    <a:pt x="909284" y="3542235"/>
                  </a:lnTo>
                  <a:lnTo>
                    <a:pt x="890495" y="3500099"/>
                  </a:lnTo>
                  <a:lnTo>
                    <a:pt x="872136" y="3457805"/>
                  </a:lnTo>
                  <a:lnTo>
                    <a:pt x="854208" y="3415357"/>
                  </a:lnTo>
                  <a:lnTo>
                    <a:pt x="836713" y="3372757"/>
                  </a:lnTo>
                  <a:lnTo>
                    <a:pt x="819652" y="3330012"/>
                  </a:lnTo>
                  <a:lnTo>
                    <a:pt x="803027" y="3287123"/>
                  </a:lnTo>
                  <a:lnTo>
                    <a:pt x="786840" y="3244096"/>
                  </a:lnTo>
                  <a:lnTo>
                    <a:pt x="771091" y="3200935"/>
                  </a:lnTo>
                  <a:lnTo>
                    <a:pt x="755781" y="3157643"/>
                  </a:lnTo>
                  <a:lnTo>
                    <a:pt x="740914" y="3114224"/>
                  </a:lnTo>
                  <a:lnTo>
                    <a:pt x="726489" y="3070684"/>
                  </a:lnTo>
                  <a:lnTo>
                    <a:pt x="712508" y="3027024"/>
                  </a:lnTo>
                  <a:lnTo>
                    <a:pt x="698973" y="2983250"/>
                  </a:lnTo>
                  <a:lnTo>
                    <a:pt x="685886" y="2939366"/>
                  </a:lnTo>
                  <a:lnTo>
                    <a:pt x="673246" y="2895375"/>
                  </a:lnTo>
                  <a:lnTo>
                    <a:pt x="661057" y="2851282"/>
                  </a:lnTo>
                  <a:lnTo>
                    <a:pt x="649319" y="2807090"/>
                  </a:lnTo>
                  <a:lnTo>
                    <a:pt x="638034" y="2762805"/>
                  </a:lnTo>
                  <a:lnTo>
                    <a:pt x="627202" y="2718428"/>
                  </a:lnTo>
                  <a:lnTo>
                    <a:pt x="616827" y="2673966"/>
                  </a:lnTo>
                  <a:lnTo>
                    <a:pt x="606909" y="2629421"/>
                  </a:lnTo>
                  <a:lnTo>
                    <a:pt x="597449" y="2584797"/>
                  </a:lnTo>
                  <a:lnTo>
                    <a:pt x="588449" y="2540100"/>
                  </a:lnTo>
                  <a:lnTo>
                    <a:pt x="579910" y="2495332"/>
                  </a:lnTo>
                  <a:lnTo>
                    <a:pt x="571834" y="2450497"/>
                  </a:lnTo>
                  <a:lnTo>
                    <a:pt x="564222" y="2405601"/>
                  </a:lnTo>
                  <a:lnTo>
                    <a:pt x="557075" y="2360646"/>
                  </a:lnTo>
                  <a:lnTo>
                    <a:pt x="550396" y="2315637"/>
                  </a:lnTo>
                  <a:lnTo>
                    <a:pt x="544185" y="2270578"/>
                  </a:lnTo>
                  <a:lnTo>
                    <a:pt x="538444" y="2225473"/>
                  </a:lnTo>
                  <a:lnTo>
                    <a:pt x="533174" y="2180325"/>
                  </a:lnTo>
                  <a:lnTo>
                    <a:pt x="528376" y="2135139"/>
                  </a:lnTo>
                  <a:lnTo>
                    <a:pt x="524053" y="2089919"/>
                  </a:lnTo>
                  <a:lnTo>
                    <a:pt x="520205" y="2044669"/>
                  </a:lnTo>
                  <a:lnTo>
                    <a:pt x="516834" y="1999393"/>
                  </a:lnTo>
                  <a:lnTo>
                    <a:pt x="513942" y="1954094"/>
                  </a:lnTo>
                  <a:lnTo>
                    <a:pt x="511529" y="1908778"/>
                  </a:lnTo>
                  <a:lnTo>
                    <a:pt x="509597" y="1863447"/>
                  </a:lnTo>
                  <a:lnTo>
                    <a:pt x="508148" y="1818107"/>
                  </a:lnTo>
                  <a:lnTo>
                    <a:pt x="507183" y="1772760"/>
                  </a:lnTo>
                  <a:lnTo>
                    <a:pt x="506703" y="1727411"/>
                  </a:lnTo>
                  <a:lnTo>
                    <a:pt x="506711" y="1682064"/>
                  </a:lnTo>
                  <a:lnTo>
                    <a:pt x="507206" y="1636723"/>
                  </a:lnTo>
                  <a:lnTo>
                    <a:pt x="508191" y="1591392"/>
                  </a:lnTo>
                  <a:lnTo>
                    <a:pt x="509667" y="1546076"/>
                  </a:lnTo>
                  <a:lnTo>
                    <a:pt x="511636" y="1500777"/>
                  </a:lnTo>
                  <a:lnTo>
                    <a:pt x="514099" y="1455500"/>
                  </a:lnTo>
                  <a:lnTo>
                    <a:pt x="517057" y="1410249"/>
                  </a:lnTo>
                  <a:lnTo>
                    <a:pt x="520512" y="1365028"/>
                  </a:lnTo>
                  <a:lnTo>
                    <a:pt x="524465" y="1319842"/>
                  </a:lnTo>
                  <a:lnTo>
                    <a:pt x="528918" y="1274693"/>
                  </a:lnTo>
                  <a:lnTo>
                    <a:pt x="533871" y="1229587"/>
                  </a:lnTo>
                  <a:lnTo>
                    <a:pt x="539327" y="1184526"/>
                  </a:lnTo>
                  <a:lnTo>
                    <a:pt x="545288" y="1139516"/>
                  </a:lnTo>
                  <a:lnTo>
                    <a:pt x="551753" y="1094560"/>
                  </a:lnTo>
                  <a:lnTo>
                    <a:pt x="558725" y="1049662"/>
                  </a:lnTo>
                  <a:lnTo>
                    <a:pt x="566205" y="1004827"/>
                  </a:lnTo>
                  <a:lnTo>
                    <a:pt x="574195" y="960057"/>
                  </a:lnTo>
                  <a:lnTo>
                    <a:pt x="582696" y="915358"/>
                  </a:lnTo>
                  <a:lnTo>
                    <a:pt x="591709" y="870733"/>
                  </a:lnTo>
                  <a:lnTo>
                    <a:pt x="601236" y="826186"/>
                  </a:lnTo>
                  <a:lnTo>
                    <a:pt x="611278" y="781721"/>
                  </a:lnTo>
                  <a:lnTo>
                    <a:pt x="621837" y="737343"/>
                  </a:lnTo>
                  <a:lnTo>
                    <a:pt x="632914" y="693055"/>
                  </a:lnTo>
                  <a:lnTo>
                    <a:pt x="644577" y="648618"/>
                  </a:lnTo>
                  <a:lnTo>
                    <a:pt x="656627" y="604766"/>
                  </a:lnTo>
                  <a:lnTo>
                    <a:pt x="669267" y="560773"/>
                  </a:lnTo>
                  <a:lnTo>
                    <a:pt x="682430" y="516886"/>
                  </a:lnTo>
                  <a:lnTo>
                    <a:pt x="696119" y="473109"/>
                  </a:lnTo>
                  <a:lnTo>
                    <a:pt x="710334" y="429447"/>
                  </a:lnTo>
                  <a:lnTo>
                    <a:pt x="725077" y="385903"/>
                  </a:lnTo>
                  <a:lnTo>
                    <a:pt x="740350" y="342482"/>
                  </a:lnTo>
                  <a:lnTo>
                    <a:pt x="756153" y="299187"/>
                  </a:lnTo>
                  <a:lnTo>
                    <a:pt x="772489" y="256023"/>
                  </a:lnTo>
                  <a:lnTo>
                    <a:pt x="789358" y="212993"/>
                  </a:lnTo>
                  <a:lnTo>
                    <a:pt x="806763" y="170101"/>
                  </a:lnTo>
                  <a:lnTo>
                    <a:pt x="824704" y="127352"/>
                  </a:lnTo>
                  <a:lnTo>
                    <a:pt x="843183" y="84749"/>
                  </a:lnTo>
                  <a:lnTo>
                    <a:pt x="862201" y="42297"/>
                  </a:lnTo>
                  <a:lnTo>
                    <a:pt x="881761" y="0"/>
                  </a:lnTo>
                  <a:close/>
                </a:path>
              </a:pathLst>
            </a:custGeom>
            <a:solidFill>
              <a:srgbClr val="EA9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7011"/>
              <a:ext cx="2603716" cy="6380986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3779519" y="981455"/>
            <a:ext cx="5364480" cy="71120"/>
          </a:xfrm>
          <a:custGeom>
            <a:avLst/>
            <a:gdLst/>
            <a:ahLst/>
            <a:cxnLst/>
            <a:rect l="l" t="t" r="r" b="b"/>
            <a:pathLst>
              <a:path w="5364480" h="71119">
                <a:moveTo>
                  <a:pt x="5364480" y="0"/>
                </a:moveTo>
                <a:lnTo>
                  <a:pt x="0" y="0"/>
                </a:lnTo>
                <a:lnTo>
                  <a:pt x="0" y="70865"/>
                </a:lnTo>
                <a:lnTo>
                  <a:pt x="5364480" y="70865"/>
                </a:lnTo>
                <a:lnTo>
                  <a:pt x="536448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87004" y="1269365"/>
            <a:ext cx="6750050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34035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Georgia"/>
                <a:cs typeface="Georgia"/>
              </a:rPr>
              <a:t>1.</a:t>
            </a:r>
            <a:r>
              <a:rPr sz="2800" b="1" spc="-305" dirty="0">
                <a:latin typeface="Georgia"/>
                <a:cs typeface="Georgia"/>
              </a:rPr>
              <a:t> </a:t>
            </a:r>
            <a:r>
              <a:rPr sz="2800" b="1" spc="-5" dirty="0">
                <a:latin typeface="Georgia"/>
                <a:cs typeface="Georgia"/>
              </a:rPr>
              <a:t>Стабіль</a:t>
            </a:r>
            <a:r>
              <a:rPr sz="2800" b="1" spc="-15" dirty="0">
                <a:latin typeface="Georgia"/>
                <a:cs typeface="Georgia"/>
              </a:rPr>
              <a:t>н</a:t>
            </a:r>
            <a:r>
              <a:rPr sz="2800" b="1" dirty="0">
                <a:latin typeface="Georgia"/>
                <a:cs typeface="Georgia"/>
              </a:rPr>
              <a:t>ість</a:t>
            </a:r>
            <a:r>
              <a:rPr sz="2800" b="1" spc="-20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і її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5" dirty="0">
                <a:latin typeface="Georgia"/>
                <a:cs typeface="Georgia"/>
              </a:rPr>
              <a:t>види.  </a:t>
            </a:r>
            <a:r>
              <a:rPr sz="2800" b="1" dirty="0">
                <a:latin typeface="Georgia"/>
                <a:cs typeface="Georgia"/>
              </a:rPr>
              <a:t>2.Методи </a:t>
            </a:r>
            <a:r>
              <a:rPr sz="2800" b="1" spc="-10" dirty="0">
                <a:latin typeface="Georgia"/>
                <a:cs typeface="Georgia"/>
              </a:rPr>
              <a:t>стабілізації. </a:t>
            </a:r>
            <a:r>
              <a:rPr sz="2800" b="1" spc="-5" dirty="0">
                <a:latin typeface="Georgia"/>
                <a:cs typeface="Georgia"/>
              </a:rPr>
              <a:t> 3.Стабілізатори</a:t>
            </a:r>
            <a:r>
              <a:rPr sz="2800" b="1" spc="-30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і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механізм</a:t>
            </a:r>
            <a:r>
              <a:rPr sz="2800" b="1" spc="-20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їх</a:t>
            </a:r>
            <a:r>
              <a:rPr sz="2800" b="1" spc="-10" dirty="0">
                <a:latin typeface="Georgia"/>
                <a:cs typeface="Georgia"/>
              </a:rPr>
              <a:t> </a:t>
            </a:r>
            <a:r>
              <a:rPr sz="2800" b="1" spc="-5" dirty="0">
                <a:latin typeface="Georgia"/>
                <a:cs typeface="Georgia"/>
              </a:rPr>
              <a:t>дії.</a:t>
            </a:r>
            <a:endParaRPr sz="2800" dirty="0">
              <a:latin typeface="Georgia"/>
              <a:cs typeface="Georgia"/>
            </a:endParaRPr>
          </a:p>
          <a:p>
            <a:pPr marL="360680" indent="-348615">
              <a:lnSpc>
                <a:spcPct val="100000"/>
              </a:lnSpc>
              <a:buSzPct val="96428"/>
              <a:buAutoNum type="arabicPeriod" startAt="4"/>
              <a:tabLst>
                <a:tab pos="361315" algn="l"/>
              </a:tabLst>
            </a:pPr>
            <a:r>
              <a:rPr sz="2800" b="1" spc="-5" dirty="0">
                <a:latin typeface="Georgia"/>
                <a:cs typeface="Georgia"/>
              </a:rPr>
              <a:t>Характеристика</a:t>
            </a:r>
            <a:r>
              <a:rPr sz="2800" b="1" spc="-70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антиоксидантів.</a:t>
            </a:r>
            <a:endParaRPr sz="2800" dirty="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buSzPct val="96428"/>
              <a:buAutoNum type="arabicPeriod" startAt="4"/>
              <a:tabLst>
                <a:tab pos="355600" algn="l"/>
              </a:tabLst>
            </a:pPr>
            <a:r>
              <a:rPr sz="2800" b="1" spc="-5" dirty="0">
                <a:latin typeface="Georgia"/>
                <a:cs typeface="Georgia"/>
              </a:rPr>
              <a:t>Характеристика</a:t>
            </a:r>
            <a:r>
              <a:rPr sz="2800" b="1" spc="-60" dirty="0">
                <a:latin typeface="Georgia"/>
                <a:cs typeface="Georgia"/>
              </a:rPr>
              <a:t> </a:t>
            </a:r>
            <a:r>
              <a:rPr sz="2800" b="1" spc="-5" dirty="0">
                <a:latin typeface="Georgia"/>
                <a:cs typeface="Georgia"/>
              </a:rPr>
              <a:t>консервантів.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1000505" y="31242"/>
            <a:ext cx="7142988" cy="492443"/>
          </a:xfrm>
        </p:spPr>
        <p:txBody>
          <a:bodyPr/>
          <a:lstStyle/>
          <a:p>
            <a:pPr algn="ctr"/>
            <a:r>
              <a:rPr lang="uk-UA" sz="3200" dirty="0" smtClean="0">
                <a:solidFill>
                  <a:srgbClr val="FF0000"/>
                </a:solidFill>
              </a:rPr>
              <a:t>План практичного заняття</a:t>
            </a:r>
            <a:endParaRPr lang="uk-UA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0" y="0"/>
            <a:ext cx="11264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spc="-5" dirty="0"/>
              <a:t>Вступ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76200" y="457013"/>
            <a:ext cx="8822689" cy="62648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635" algn="just">
              <a:lnSpc>
                <a:spcPct val="146100"/>
              </a:lnSpc>
              <a:spcBef>
                <a:spcPts val="95"/>
              </a:spcBef>
            </a:pPr>
            <a:r>
              <a:rPr sz="1200" spc="135" dirty="0">
                <a:latin typeface="Times New Roman"/>
                <a:cs typeface="Times New Roman"/>
              </a:rPr>
              <a:t>Ін'єкційні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розчини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з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90" dirty="0">
                <a:latin typeface="Times New Roman"/>
                <a:cs typeface="Times New Roman"/>
              </a:rPr>
              <a:t>кожним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75" dirty="0">
                <a:latin typeface="Times New Roman"/>
                <a:cs typeface="Times New Roman"/>
              </a:rPr>
              <a:t>роком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знаходять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усе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більш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80" dirty="0">
                <a:latin typeface="Times New Roman"/>
                <a:cs typeface="Times New Roman"/>
              </a:rPr>
              <a:t>широке 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застосування</a:t>
            </a:r>
            <a:r>
              <a:rPr sz="1200" spc="160" dirty="0">
                <a:latin typeface="Times New Roman"/>
                <a:cs typeface="Times New Roman"/>
              </a:rPr>
              <a:t> в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медицині.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95" dirty="0">
                <a:latin typeface="Times New Roman"/>
                <a:cs typeface="Times New Roman"/>
              </a:rPr>
              <a:t>До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лікарських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90" dirty="0">
                <a:latin typeface="Times New Roman"/>
                <a:cs typeface="Times New Roman"/>
              </a:rPr>
              <a:t>форм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для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ін'єкцій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75" dirty="0">
                <a:latin typeface="Times New Roman"/>
                <a:cs typeface="Times New Roman"/>
              </a:rPr>
              <a:t>Державна 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фармакопея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України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висуває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ряд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вимог,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однією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14" dirty="0">
                <a:latin typeface="Times New Roman"/>
                <a:cs typeface="Times New Roman"/>
              </a:rPr>
              <a:t>із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яких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є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140" dirty="0">
                <a:latin typeface="Times New Roman"/>
                <a:cs typeface="Times New Roman"/>
              </a:rPr>
              <a:t>стабільність. 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Стабільність</a:t>
            </a:r>
            <a:r>
              <a:rPr sz="1200" spc="155" dirty="0">
                <a:latin typeface="Times New Roman"/>
                <a:cs typeface="Times New Roman"/>
              </a:rPr>
              <a:t> лікарських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препаратів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має </a:t>
            </a:r>
            <a:r>
              <a:rPr sz="1200" spc="160" dirty="0">
                <a:latin typeface="Times New Roman"/>
                <a:cs typeface="Times New Roman"/>
              </a:rPr>
              <a:t>особливе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значення,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тому </a:t>
            </a:r>
            <a:r>
              <a:rPr sz="1200" spc="215" dirty="0">
                <a:latin typeface="Times New Roman"/>
                <a:cs typeface="Times New Roman"/>
              </a:rPr>
              <a:t>що </a:t>
            </a:r>
            <a:r>
              <a:rPr sz="1200" spc="160" dirty="0">
                <a:latin typeface="Times New Roman"/>
                <a:cs typeface="Times New Roman"/>
              </a:rPr>
              <a:t>вона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багато </a:t>
            </a:r>
            <a:r>
              <a:rPr sz="1200" spc="160" dirty="0">
                <a:latin typeface="Times New Roman"/>
                <a:cs typeface="Times New Roman"/>
              </a:rPr>
              <a:t>в </a:t>
            </a:r>
            <a:r>
              <a:rPr sz="1200" spc="180" dirty="0">
                <a:latin typeface="Times New Roman"/>
                <a:cs typeface="Times New Roman"/>
              </a:rPr>
              <a:t>чому </a:t>
            </a:r>
            <a:r>
              <a:rPr sz="1200" spc="155" dirty="0">
                <a:latin typeface="Times New Roman"/>
                <a:cs typeface="Times New Roman"/>
              </a:rPr>
              <a:t>визначає </a:t>
            </a:r>
            <a:r>
              <a:rPr sz="1200" spc="160" dirty="0">
                <a:latin typeface="Times New Roman"/>
                <a:cs typeface="Times New Roman"/>
              </a:rPr>
              <a:t>економіку </a:t>
            </a:r>
            <a:r>
              <a:rPr sz="1200" spc="95" dirty="0">
                <a:latin typeface="Times New Roman"/>
                <a:cs typeface="Times New Roman"/>
              </a:rPr>
              <a:t>і </a:t>
            </a:r>
            <a:r>
              <a:rPr sz="1200" spc="150" dirty="0">
                <a:latin typeface="Times New Roman"/>
                <a:cs typeface="Times New Roman"/>
              </a:rPr>
              <a:t>рентабельність </a:t>
            </a:r>
            <a:r>
              <a:rPr sz="1200" spc="155" dirty="0">
                <a:latin typeface="Times New Roman"/>
                <a:cs typeface="Times New Roman"/>
              </a:rPr>
              <a:t>заводського </a:t>
            </a:r>
            <a:r>
              <a:rPr sz="1200" spc="180" dirty="0">
                <a:latin typeface="Times New Roman"/>
                <a:cs typeface="Times New Roman"/>
              </a:rPr>
              <a:t>й </a:t>
            </a:r>
            <a:r>
              <a:rPr sz="1200" spc="160" dirty="0">
                <a:latin typeface="Times New Roman"/>
                <a:cs typeface="Times New Roman"/>
              </a:rPr>
              <a:t>аптечного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виробництва.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75" dirty="0">
                <a:latin typeface="Times New Roman"/>
                <a:cs typeface="Times New Roman"/>
              </a:rPr>
              <a:t>Крім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140" dirty="0">
                <a:latin typeface="Times New Roman"/>
                <a:cs typeface="Times New Roman"/>
              </a:rPr>
              <a:t>того,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стабільність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при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збереженні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є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80" dirty="0">
                <a:latin typeface="Times New Roman"/>
                <a:cs typeface="Times New Roman"/>
              </a:rPr>
              <a:t>найважливішою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185" dirty="0">
                <a:latin typeface="Times New Roman"/>
                <a:cs typeface="Times New Roman"/>
              </a:rPr>
              <a:t>умовою </a:t>
            </a:r>
            <a:r>
              <a:rPr sz="1200" spc="-20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успіху</a:t>
            </a:r>
            <a:r>
              <a:rPr sz="1200" spc="155" dirty="0">
                <a:latin typeface="Times New Roman"/>
                <a:cs typeface="Times New Roman"/>
              </a:rPr>
              <a:t> лікування</a:t>
            </a:r>
            <a:r>
              <a:rPr sz="1200" spc="525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Times New Roman"/>
                <a:cs typeface="Times New Roman"/>
              </a:rPr>
              <a:t>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найголовнішою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характеристикою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якості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лікарських 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препаратів. </a:t>
            </a:r>
            <a:r>
              <a:rPr sz="1200" spc="180" dirty="0">
                <a:latin typeface="Times New Roman"/>
                <a:cs typeface="Times New Roman"/>
              </a:rPr>
              <a:t>Однак </a:t>
            </a:r>
            <a:r>
              <a:rPr sz="1200" spc="165" dirty="0">
                <a:latin typeface="Times New Roman"/>
                <a:cs typeface="Times New Roman"/>
              </a:rPr>
              <a:t>процес </a:t>
            </a:r>
            <a:r>
              <a:rPr sz="1200" spc="140" dirty="0">
                <a:latin typeface="Times New Roman"/>
                <a:cs typeface="Times New Roman"/>
              </a:rPr>
              <a:t>їхньої </a:t>
            </a:r>
            <a:r>
              <a:rPr sz="1200" spc="130" dirty="0">
                <a:latin typeface="Times New Roman"/>
                <a:cs typeface="Times New Roman"/>
              </a:rPr>
              <a:t>стабілізації </a:t>
            </a:r>
            <a:r>
              <a:rPr sz="1200" spc="165" dirty="0">
                <a:latin typeface="Times New Roman"/>
                <a:cs typeface="Times New Roman"/>
              </a:rPr>
              <a:t>вивчений </a:t>
            </a:r>
            <a:r>
              <a:rPr sz="1200" spc="150" dirty="0">
                <a:latin typeface="Times New Roman"/>
                <a:cs typeface="Times New Roman"/>
              </a:rPr>
              <a:t>недостатньо. </a:t>
            </a:r>
            <a:r>
              <a:rPr sz="1200" spc="190" dirty="0">
                <a:latin typeface="Times New Roman"/>
                <a:cs typeface="Times New Roman"/>
              </a:rPr>
              <a:t>Тому </a:t>
            </a:r>
            <a:r>
              <a:rPr sz="1200" spc="160" dirty="0">
                <a:latin typeface="Times New Roman"/>
                <a:cs typeface="Times New Roman"/>
              </a:rPr>
              <a:t>в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даний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час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проблема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стабільності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лікарських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90" dirty="0">
                <a:latin typeface="Times New Roman"/>
                <a:cs typeface="Times New Roman"/>
              </a:rPr>
              <a:t>форм </a:t>
            </a:r>
            <a:r>
              <a:rPr sz="1200" spc="160" dirty="0">
                <a:latin typeface="Times New Roman"/>
                <a:cs typeface="Times New Roman"/>
              </a:rPr>
              <a:t>для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ін'єкцій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в</a:t>
            </a:r>
            <a:r>
              <a:rPr sz="1200" spc="165" dirty="0">
                <a:latin typeface="Times New Roman"/>
                <a:cs typeface="Times New Roman"/>
              </a:rPr>
              <a:t> умовах </a:t>
            </a:r>
            <a:r>
              <a:rPr sz="1200" spc="170" dirty="0">
                <a:latin typeface="Times New Roman"/>
                <a:cs typeface="Times New Roman"/>
              </a:rPr>
              <a:t> розширення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їхнього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асортименту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Times New Roman"/>
                <a:cs typeface="Times New Roman"/>
              </a:rPr>
              <a:t>і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збільшення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випуску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є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вкрай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актуальною.</a:t>
            </a:r>
            <a:endParaRPr sz="1200" dirty="0">
              <a:latin typeface="Times New Roman"/>
              <a:cs typeface="Times New Roman"/>
            </a:endParaRPr>
          </a:p>
          <a:p>
            <a:pPr marL="12700" marR="6350" indent="401320" algn="just">
              <a:lnSpc>
                <a:spcPct val="146100"/>
              </a:lnSpc>
              <a:spcBef>
                <a:spcPts val="365"/>
              </a:spcBef>
            </a:pPr>
            <a:r>
              <a:rPr sz="1200" spc="240" dirty="0">
                <a:latin typeface="Times New Roman"/>
                <a:cs typeface="Times New Roman"/>
              </a:rPr>
              <a:t>У </a:t>
            </a:r>
            <a:r>
              <a:rPr sz="1200" spc="155" dirty="0">
                <a:latin typeface="Times New Roman"/>
                <a:cs typeface="Times New Roman"/>
              </a:rPr>
              <a:t>процесі готування </a:t>
            </a:r>
            <a:r>
              <a:rPr sz="1200" spc="95" dirty="0">
                <a:latin typeface="Times New Roman"/>
                <a:cs typeface="Times New Roman"/>
              </a:rPr>
              <a:t>і </a:t>
            </a:r>
            <a:r>
              <a:rPr sz="1200" spc="150" dirty="0">
                <a:latin typeface="Times New Roman"/>
                <a:cs typeface="Times New Roman"/>
              </a:rPr>
              <a:t>зберігання </a:t>
            </a:r>
            <a:r>
              <a:rPr sz="1200" spc="155" dirty="0">
                <a:latin typeface="Times New Roman"/>
                <a:cs typeface="Times New Roman"/>
              </a:rPr>
              <a:t>розчинів багато лікарських </a:t>
            </a:r>
            <a:r>
              <a:rPr sz="1200" spc="165" dirty="0">
                <a:latin typeface="Times New Roman"/>
                <a:cs typeface="Times New Roman"/>
              </a:rPr>
              <a:t>речовин </a:t>
            </a:r>
            <a:r>
              <a:rPr sz="1200" spc="170" dirty="0">
                <a:latin typeface="Times New Roman"/>
                <a:cs typeface="Times New Roman"/>
              </a:rPr>
              <a:t> руйнуються </a:t>
            </a:r>
            <a:r>
              <a:rPr sz="1200" spc="135" dirty="0">
                <a:latin typeface="Times New Roman"/>
                <a:cs typeface="Times New Roman"/>
              </a:rPr>
              <a:t>з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утворенням </a:t>
            </a:r>
            <a:r>
              <a:rPr sz="1200" spc="165" dirty="0">
                <a:latin typeface="Times New Roman"/>
                <a:cs typeface="Times New Roman"/>
              </a:rPr>
              <a:t>неактивних </a:t>
            </a:r>
            <a:r>
              <a:rPr sz="1200" spc="95" dirty="0">
                <a:latin typeface="Times New Roman"/>
                <a:cs typeface="Times New Roman"/>
              </a:rPr>
              <a:t>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токсичних </a:t>
            </a:r>
            <a:r>
              <a:rPr sz="1200" spc="155" dirty="0">
                <a:latin typeface="Times New Roman"/>
                <a:cs typeface="Times New Roman"/>
              </a:rPr>
              <a:t>продуктів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під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впливом 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багатьох </a:t>
            </a:r>
            <a:r>
              <a:rPr sz="1200" spc="145" dirty="0">
                <a:latin typeface="Times New Roman"/>
                <a:cs typeface="Times New Roman"/>
              </a:rPr>
              <a:t>факторів. </a:t>
            </a:r>
            <a:r>
              <a:rPr sz="1200" spc="165" dirty="0">
                <a:latin typeface="Times New Roman"/>
                <a:cs typeface="Times New Roman"/>
              </a:rPr>
              <a:t>Наприклад, </a:t>
            </a:r>
            <a:r>
              <a:rPr sz="1200" spc="170" dirty="0">
                <a:latin typeface="Times New Roman"/>
                <a:cs typeface="Times New Roman"/>
              </a:rPr>
              <a:t>у </a:t>
            </a:r>
            <a:r>
              <a:rPr sz="1200" spc="155" dirty="0">
                <a:latin typeface="Times New Roman"/>
                <a:cs typeface="Times New Roman"/>
              </a:rPr>
              <a:t>процесі </a:t>
            </a:r>
            <a:r>
              <a:rPr sz="1200" spc="140" dirty="0">
                <a:latin typeface="Times New Roman"/>
                <a:cs typeface="Times New Roman"/>
              </a:rPr>
              <a:t>стерилізації </a:t>
            </a:r>
            <a:r>
              <a:rPr sz="1200" spc="145" dirty="0">
                <a:latin typeface="Times New Roman"/>
                <a:cs typeface="Times New Roman"/>
              </a:rPr>
              <a:t>ін'єкційних </a:t>
            </a:r>
            <a:r>
              <a:rPr sz="1200" spc="155" dirty="0">
                <a:latin typeface="Times New Roman"/>
                <a:cs typeface="Times New Roman"/>
              </a:rPr>
              <a:t>розчинів </a:t>
            </a:r>
            <a:r>
              <a:rPr sz="1200" spc="95" dirty="0">
                <a:latin typeface="Times New Roman"/>
                <a:cs typeface="Times New Roman"/>
              </a:rPr>
              <a:t>і 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наступному </a:t>
            </a:r>
            <a:r>
              <a:rPr sz="1200" spc="160" dirty="0">
                <a:latin typeface="Times New Roman"/>
                <a:cs typeface="Times New Roman"/>
              </a:rPr>
              <a:t>їхньому </a:t>
            </a:r>
            <a:r>
              <a:rPr sz="1200" spc="145" dirty="0">
                <a:latin typeface="Times New Roman"/>
                <a:cs typeface="Times New Roman"/>
              </a:rPr>
              <a:t>зберіганні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180" dirty="0">
                <a:latin typeface="Times New Roman"/>
                <a:cs typeface="Times New Roman"/>
              </a:rPr>
              <a:t>можлива </a:t>
            </a:r>
            <a:r>
              <a:rPr sz="1200" spc="150" dirty="0">
                <a:latin typeface="Times New Roman"/>
                <a:cs typeface="Times New Roman"/>
              </a:rPr>
              <a:t>зміна </a:t>
            </a:r>
            <a:r>
              <a:rPr sz="1200" spc="160" dirty="0">
                <a:latin typeface="Times New Roman"/>
                <a:cs typeface="Times New Roman"/>
              </a:rPr>
              <a:t>деяких </a:t>
            </a:r>
            <a:r>
              <a:rPr sz="1200" spc="155" dirty="0">
                <a:latin typeface="Times New Roman"/>
                <a:cs typeface="Times New Roman"/>
              </a:rPr>
              <a:t>лікарських речовин. 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Рішення проблеми </a:t>
            </a:r>
            <a:r>
              <a:rPr sz="1200" spc="145" dirty="0">
                <a:latin typeface="Times New Roman"/>
                <a:cs typeface="Times New Roman"/>
              </a:rPr>
              <a:t>стабільності </a:t>
            </a:r>
            <a:r>
              <a:rPr sz="1200" spc="190" dirty="0">
                <a:latin typeface="Times New Roman"/>
                <a:cs typeface="Times New Roman"/>
              </a:rPr>
              <a:t>може </a:t>
            </a:r>
            <a:r>
              <a:rPr sz="1200" spc="165" dirty="0">
                <a:latin typeface="Times New Roman"/>
                <a:cs typeface="Times New Roman"/>
              </a:rPr>
              <a:t>бути </a:t>
            </a:r>
            <a:r>
              <a:rPr sz="1200" spc="155" dirty="0">
                <a:latin typeface="Times New Roman"/>
                <a:cs typeface="Times New Roman"/>
              </a:rPr>
              <a:t>досягнуто </a:t>
            </a:r>
            <a:r>
              <a:rPr sz="1200" spc="170" dirty="0">
                <a:latin typeface="Times New Roman"/>
                <a:cs typeface="Times New Roman"/>
              </a:rPr>
              <a:t>вивченням </a:t>
            </a:r>
            <a:r>
              <a:rPr sz="1200" spc="155" dirty="0">
                <a:latin typeface="Times New Roman"/>
                <a:cs typeface="Times New Roman"/>
              </a:rPr>
              <a:t>характеру 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реакцій, </a:t>
            </a:r>
            <a:r>
              <a:rPr sz="1200" spc="210" dirty="0">
                <a:latin typeface="Times New Roman"/>
                <a:cs typeface="Times New Roman"/>
              </a:rPr>
              <a:t>що </a:t>
            </a:r>
            <a:r>
              <a:rPr sz="1200" spc="160" dirty="0">
                <a:latin typeface="Times New Roman"/>
                <a:cs typeface="Times New Roman"/>
              </a:rPr>
              <a:t>протікають </a:t>
            </a:r>
            <a:r>
              <a:rPr sz="1200" spc="170" dirty="0">
                <a:latin typeface="Times New Roman"/>
                <a:cs typeface="Times New Roman"/>
              </a:rPr>
              <a:t>у </a:t>
            </a:r>
            <a:r>
              <a:rPr sz="1200" spc="155" dirty="0">
                <a:latin typeface="Times New Roman"/>
                <a:cs typeface="Times New Roman"/>
              </a:rPr>
              <a:t>лікарських </a:t>
            </a:r>
            <a:r>
              <a:rPr sz="1200" spc="165" dirty="0">
                <a:latin typeface="Times New Roman"/>
                <a:cs typeface="Times New Roman"/>
              </a:rPr>
              <a:t>формах, </a:t>
            </a:r>
            <a:r>
              <a:rPr sz="1200" spc="114" dirty="0">
                <a:latin typeface="Times New Roman"/>
                <a:cs typeface="Times New Roman"/>
              </a:rPr>
              <a:t>із </a:t>
            </a:r>
            <a:r>
              <a:rPr sz="1200" spc="160" dirty="0">
                <a:latin typeface="Times New Roman"/>
                <a:cs typeface="Times New Roman"/>
              </a:rPr>
              <a:t>застосуванням </a:t>
            </a:r>
            <a:r>
              <a:rPr sz="1200" spc="165" dirty="0">
                <a:latin typeface="Times New Roman"/>
                <a:cs typeface="Times New Roman"/>
              </a:rPr>
              <a:t>для </a:t>
            </a:r>
            <a:r>
              <a:rPr sz="1200" spc="175" dirty="0">
                <a:latin typeface="Times New Roman"/>
                <a:cs typeface="Times New Roman"/>
              </a:rPr>
              <a:t>цих </a:t>
            </a:r>
            <a:r>
              <a:rPr sz="1200" spc="150" dirty="0">
                <a:latin typeface="Times New Roman"/>
                <a:cs typeface="Times New Roman"/>
              </a:rPr>
              <a:t>цілей </a:t>
            </a:r>
            <a:r>
              <a:rPr sz="1200" spc="155" dirty="0">
                <a:latin typeface="Times New Roman"/>
                <a:cs typeface="Times New Roman"/>
              </a:rPr>
              <a:t> фізико-хімічних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методів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дослідження.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Стабільність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активного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40" dirty="0">
                <a:latin typeface="Times New Roman"/>
                <a:cs typeface="Times New Roman"/>
              </a:rPr>
              <a:t>інгредієнта </a:t>
            </a:r>
            <a:r>
              <a:rPr sz="1200" spc="145" dirty="0">
                <a:latin typeface="Times New Roman"/>
                <a:cs typeface="Times New Roman"/>
              </a:rPr>
              <a:t> лікарської </a:t>
            </a:r>
            <a:r>
              <a:rPr sz="1200" spc="190" dirty="0">
                <a:latin typeface="Times New Roman"/>
                <a:cs typeface="Times New Roman"/>
              </a:rPr>
              <a:t>форми </a:t>
            </a:r>
            <a:r>
              <a:rPr sz="1200" spc="165" dirty="0">
                <a:latin typeface="Times New Roman"/>
                <a:cs typeface="Times New Roman"/>
              </a:rPr>
              <a:t>залежить не </a:t>
            </a:r>
            <a:r>
              <a:rPr sz="1200" spc="150" dirty="0">
                <a:latin typeface="Times New Roman"/>
                <a:cs typeface="Times New Roman"/>
              </a:rPr>
              <a:t>тільки </a:t>
            </a:r>
            <a:r>
              <a:rPr sz="1200" spc="140" dirty="0">
                <a:latin typeface="Times New Roman"/>
                <a:cs typeface="Times New Roman"/>
              </a:rPr>
              <a:t>від </a:t>
            </a:r>
            <a:r>
              <a:rPr sz="1200" spc="160" dirty="0">
                <a:latin typeface="Times New Roman"/>
                <a:cs typeface="Times New Roman"/>
              </a:rPr>
              <a:t>його </a:t>
            </a:r>
            <a:r>
              <a:rPr sz="1200" spc="155" dirty="0">
                <a:latin typeface="Times New Roman"/>
                <a:cs typeface="Times New Roman"/>
              </a:rPr>
              <a:t>фізико-хімічних </a:t>
            </a:r>
            <a:r>
              <a:rPr sz="1200" spc="150" dirty="0">
                <a:latin typeface="Times New Roman"/>
                <a:cs typeface="Times New Roman"/>
              </a:rPr>
              <a:t>властивостей, </a:t>
            </a:r>
            <a:r>
              <a:rPr sz="1200" spc="155" dirty="0">
                <a:latin typeface="Times New Roman"/>
                <a:cs typeface="Times New Roman"/>
              </a:rPr>
              <a:t> але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Times New Roman"/>
                <a:cs typeface="Times New Roman"/>
              </a:rPr>
              <a:t>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від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властивостей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75" dirty="0">
                <a:latin typeface="Times New Roman"/>
                <a:cs typeface="Times New Roman"/>
              </a:rPr>
              <a:t>допоміжних </a:t>
            </a:r>
            <a:r>
              <a:rPr sz="1200" spc="155" dirty="0">
                <a:latin typeface="Times New Roman"/>
                <a:cs typeface="Times New Roman"/>
              </a:rPr>
              <a:t>речовин,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а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також </a:t>
            </a:r>
            <a:r>
              <a:rPr sz="1200" spc="95" dirty="0">
                <a:latin typeface="Times New Roman"/>
                <a:cs typeface="Times New Roman"/>
              </a:rPr>
              <a:t>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від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технологічних 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процесів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одержання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лікарської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форми.</a:t>
            </a:r>
            <a:endParaRPr sz="1200" dirty="0">
              <a:latin typeface="Times New Roman"/>
              <a:cs typeface="Times New Roman"/>
            </a:endParaRPr>
          </a:p>
          <a:p>
            <a:pPr marL="12700" marR="9525" indent="401320" algn="just">
              <a:lnSpc>
                <a:spcPct val="145900"/>
              </a:lnSpc>
            </a:pPr>
            <a:r>
              <a:rPr sz="1200" spc="180" dirty="0">
                <a:latin typeface="Times New Roman"/>
                <a:cs typeface="Times New Roman"/>
              </a:rPr>
              <a:t>Одержання</a:t>
            </a:r>
            <a:r>
              <a:rPr sz="1200" spc="57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стійких</a:t>
            </a:r>
            <a:r>
              <a:rPr sz="1200" spc="155" dirty="0">
                <a:latin typeface="Times New Roman"/>
                <a:cs typeface="Times New Roman"/>
              </a:rPr>
              <a:t> розчинів</a:t>
            </a:r>
            <a:r>
              <a:rPr sz="1200" spc="525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передбачає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максимальне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усунення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чинників,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що</a:t>
            </a:r>
            <a:r>
              <a:rPr sz="1200" spc="56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сприяють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170" dirty="0">
                <a:latin typeface="Times New Roman"/>
                <a:cs typeface="Times New Roman"/>
              </a:rPr>
              <a:t>розкладанню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лікарських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речовин,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що</a:t>
            </a:r>
            <a:r>
              <a:rPr sz="1200" spc="56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досягається</a:t>
            </a:r>
            <a:endParaRPr sz="12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46100"/>
              </a:lnSpc>
              <a:spcBef>
                <a:spcPts val="5"/>
              </a:spcBef>
            </a:pPr>
            <a:r>
              <a:rPr sz="1200" spc="190" dirty="0">
                <a:latin typeface="Times New Roman"/>
                <a:cs typeface="Times New Roman"/>
              </a:rPr>
              <a:t>шляхом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застосування</a:t>
            </a:r>
            <a:r>
              <a:rPr sz="1200" spc="525" dirty="0">
                <a:latin typeface="Times New Roman"/>
                <a:cs typeface="Times New Roman"/>
              </a:rPr>
              <a:t> </a:t>
            </a:r>
            <a:r>
              <a:rPr sz="1200" spc="175" dirty="0">
                <a:latin typeface="Times New Roman"/>
                <a:cs typeface="Times New Roman"/>
              </a:rPr>
              <a:t>допоміжних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речовин</a:t>
            </a:r>
            <a:r>
              <a:rPr sz="1200" spc="170" dirty="0">
                <a:latin typeface="Times New Roman"/>
                <a:cs typeface="Times New Roman"/>
              </a:rPr>
              <a:t> –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стабілізаторів,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а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175" dirty="0">
                <a:latin typeface="Times New Roman"/>
                <a:cs typeface="Times New Roman"/>
              </a:rPr>
              <a:t>також 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використання</a:t>
            </a:r>
            <a:r>
              <a:rPr sz="1200" spc="165" dirty="0">
                <a:latin typeface="Times New Roman"/>
                <a:cs typeface="Times New Roman"/>
              </a:rPr>
              <a:t> комплексу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60" dirty="0">
                <a:latin typeface="Times New Roman"/>
                <a:cs typeface="Times New Roman"/>
              </a:rPr>
              <a:t>технологічних</a:t>
            </a:r>
            <a:r>
              <a:rPr sz="1200" spc="165" dirty="0">
                <a:latin typeface="Times New Roman"/>
                <a:cs typeface="Times New Roman"/>
              </a:rPr>
              <a:t> прийомів</a:t>
            </a:r>
            <a:r>
              <a:rPr sz="1200" spc="170" dirty="0">
                <a:latin typeface="Times New Roman"/>
                <a:cs typeface="Times New Roman"/>
              </a:rPr>
              <a:t> у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процесі</a:t>
            </a:r>
            <a:r>
              <a:rPr sz="1200" spc="160" dirty="0">
                <a:latin typeface="Times New Roman"/>
                <a:cs typeface="Times New Roman"/>
              </a:rPr>
              <a:t> приготування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лікарських </a:t>
            </a:r>
            <a:r>
              <a:rPr sz="1200" spc="170" dirty="0">
                <a:latin typeface="Times New Roman"/>
                <a:cs typeface="Times New Roman"/>
              </a:rPr>
              <a:t>форм. </a:t>
            </a:r>
            <a:r>
              <a:rPr sz="1200" spc="160" dirty="0">
                <a:latin typeface="Times New Roman"/>
                <a:cs typeface="Times New Roman"/>
              </a:rPr>
              <a:t>Раціональний </a:t>
            </a:r>
            <a:r>
              <a:rPr sz="1200" spc="155" dirty="0">
                <a:latin typeface="Times New Roman"/>
                <a:cs typeface="Times New Roman"/>
              </a:rPr>
              <a:t>підбор </a:t>
            </a:r>
            <a:r>
              <a:rPr sz="1200" spc="145" dirty="0">
                <a:latin typeface="Times New Roman"/>
                <a:cs typeface="Times New Roman"/>
              </a:rPr>
              <a:t>стабілізатора </a:t>
            </a:r>
            <a:r>
              <a:rPr sz="1200" spc="155" dirty="0">
                <a:latin typeface="Times New Roman"/>
                <a:cs typeface="Times New Roman"/>
              </a:rPr>
              <a:t>дозволить </a:t>
            </a:r>
            <a:r>
              <a:rPr sz="1200" spc="160" dirty="0">
                <a:latin typeface="Times New Roman"/>
                <a:cs typeface="Times New Roman"/>
              </a:rPr>
              <a:t>приготувати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високоякісну </a:t>
            </a:r>
            <a:r>
              <a:rPr sz="1200" spc="95" dirty="0">
                <a:latin typeface="Times New Roman"/>
                <a:cs typeface="Times New Roman"/>
              </a:rPr>
              <a:t>і </a:t>
            </a:r>
            <a:r>
              <a:rPr sz="1200" spc="160" dirty="0">
                <a:latin typeface="Times New Roman"/>
                <a:cs typeface="Times New Roman"/>
              </a:rPr>
              <a:t>терапевтично </a:t>
            </a:r>
            <a:r>
              <a:rPr sz="1200" spc="165" dirty="0">
                <a:latin typeface="Times New Roman"/>
                <a:cs typeface="Times New Roman"/>
              </a:rPr>
              <a:t>ефективну </a:t>
            </a:r>
            <a:r>
              <a:rPr sz="1200" spc="155" dirty="0">
                <a:latin typeface="Times New Roman"/>
                <a:cs typeface="Times New Roman"/>
              </a:rPr>
              <a:t>лікарську </a:t>
            </a:r>
            <a:r>
              <a:rPr sz="1200" spc="170" dirty="0">
                <a:latin typeface="Times New Roman"/>
                <a:cs typeface="Times New Roman"/>
              </a:rPr>
              <a:t>форму. </a:t>
            </a:r>
            <a:r>
              <a:rPr sz="1200" spc="175" dirty="0">
                <a:latin typeface="Times New Roman"/>
                <a:cs typeface="Times New Roman"/>
              </a:rPr>
              <a:t>Вивченням </a:t>
            </a:r>
            <a:r>
              <a:rPr sz="1200" spc="160" dirty="0">
                <a:latin typeface="Times New Roman"/>
                <a:cs typeface="Times New Roman"/>
              </a:rPr>
              <a:t>питань 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стабілізації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145" dirty="0">
                <a:latin typeface="Times New Roman"/>
                <a:cs typeface="Times New Roman"/>
              </a:rPr>
              <a:t>ін'єкційних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лікарських</a:t>
            </a:r>
            <a:r>
              <a:rPr sz="1200" spc="525" dirty="0">
                <a:latin typeface="Times New Roman"/>
                <a:cs typeface="Times New Roman"/>
              </a:rPr>
              <a:t> </a:t>
            </a:r>
            <a:r>
              <a:rPr sz="1200" spc="195" dirty="0">
                <a:latin typeface="Times New Roman"/>
                <a:cs typeface="Times New Roman"/>
              </a:rPr>
              <a:t>форм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spc="95" dirty="0">
                <a:latin typeface="Times New Roman"/>
                <a:cs typeface="Times New Roman"/>
              </a:rPr>
              <a:t>і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155" dirty="0">
                <a:latin typeface="Times New Roman"/>
                <a:cs typeface="Times New Roman"/>
              </a:rPr>
              <a:t>порозумівається</a:t>
            </a:r>
            <a:r>
              <a:rPr sz="1200" spc="525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практична 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необхідність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165" dirty="0">
                <a:latin typeface="Times New Roman"/>
                <a:cs typeface="Times New Roman"/>
              </a:rPr>
              <a:t>вивчення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даної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50" dirty="0">
                <a:latin typeface="Times New Roman"/>
                <a:cs typeface="Times New Roman"/>
              </a:rPr>
              <a:t>теми.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241" y="286524"/>
            <a:ext cx="4712970" cy="7833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8014" y="377443"/>
            <a:ext cx="42735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0" dirty="0">
                <a:latin typeface="Arial"/>
                <a:cs typeface="Arial"/>
              </a:rPr>
              <a:t>СТАБІЛЬНІСТЬ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І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ЇЇ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ВИДИ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8399" y="1104082"/>
            <a:ext cx="1511935" cy="183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b="1" u="heavy" spc="1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Стабільність</a:t>
            </a:r>
            <a:r>
              <a:rPr sz="1000" b="1" spc="545" dirty="0">
                <a:latin typeface="Times New Roman"/>
                <a:cs typeface="Times New Roman"/>
              </a:rPr>
              <a:t> </a:t>
            </a:r>
            <a:r>
              <a:rPr sz="1000" b="1" spc="175" dirty="0">
                <a:latin typeface="Times New Roman"/>
                <a:cs typeface="Times New Roman"/>
              </a:rPr>
              <a:t>–</a:t>
            </a:r>
            <a:r>
              <a:rPr sz="1000" b="1" spc="535" dirty="0">
                <a:latin typeface="Times New Roman"/>
                <a:cs typeface="Times New Roman"/>
              </a:rPr>
              <a:t> </a:t>
            </a:r>
            <a:r>
              <a:rPr sz="1000" b="1" spc="175" dirty="0">
                <a:latin typeface="Times New Roman"/>
                <a:cs typeface="Times New Roman"/>
              </a:rPr>
              <a:t>це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66819" y="1035373"/>
            <a:ext cx="5204460" cy="479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971039">
              <a:lnSpc>
                <a:spcPct val="148800"/>
              </a:lnSpc>
              <a:spcBef>
                <a:spcPts val="90"/>
              </a:spcBef>
              <a:tabLst>
                <a:tab pos="711200" algn="l"/>
                <a:tab pos="1789430" algn="l"/>
                <a:tab pos="1991995" algn="l"/>
                <a:tab pos="3432175" algn="l"/>
                <a:tab pos="4447540" algn="l"/>
              </a:tabLst>
            </a:pPr>
            <a:r>
              <a:rPr sz="1000" b="1" spc="160" dirty="0">
                <a:latin typeface="Times New Roman"/>
                <a:cs typeface="Times New Roman"/>
              </a:rPr>
              <a:t>здатність</a:t>
            </a:r>
            <a:r>
              <a:rPr sz="1000" b="1" spc="165" dirty="0">
                <a:latin typeface="Times New Roman"/>
                <a:cs typeface="Times New Roman"/>
              </a:rPr>
              <a:t> </a:t>
            </a:r>
            <a:r>
              <a:rPr sz="1000" b="1" spc="175" dirty="0">
                <a:latin typeface="Times New Roman"/>
                <a:cs typeface="Times New Roman"/>
              </a:rPr>
              <a:t>препаратів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160" dirty="0">
                <a:latin typeface="Times New Roman"/>
                <a:cs typeface="Times New Roman"/>
              </a:rPr>
              <a:t>зберігати</a:t>
            </a:r>
            <a:r>
              <a:rPr sz="1000" b="1" spc="165" dirty="0">
                <a:latin typeface="Times New Roman"/>
                <a:cs typeface="Times New Roman"/>
              </a:rPr>
              <a:t> </a:t>
            </a:r>
            <a:r>
              <a:rPr sz="1000" b="1" spc="170" dirty="0">
                <a:latin typeface="Times New Roman"/>
                <a:cs typeface="Times New Roman"/>
              </a:rPr>
              <a:t>фізико-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155" dirty="0">
                <a:latin typeface="Times New Roman"/>
                <a:cs typeface="Times New Roman"/>
              </a:rPr>
              <a:t>хімічні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185" dirty="0">
                <a:latin typeface="Times New Roman"/>
                <a:cs typeface="Times New Roman"/>
              </a:rPr>
              <a:t>в</a:t>
            </a:r>
            <a:r>
              <a:rPr sz="1000" b="1" spc="175" dirty="0">
                <a:latin typeface="Times New Roman"/>
                <a:cs typeface="Times New Roman"/>
              </a:rPr>
              <a:t>лас</a:t>
            </a:r>
            <a:r>
              <a:rPr sz="1000" b="1" spc="155" dirty="0">
                <a:latin typeface="Times New Roman"/>
                <a:cs typeface="Times New Roman"/>
              </a:rPr>
              <a:t>т</a:t>
            </a:r>
            <a:r>
              <a:rPr sz="1000" b="1" spc="210" dirty="0">
                <a:latin typeface="Times New Roman"/>
                <a:cs typeface="Times New Roman"/>
              </a:rPr>
              <a:t>и</a:t>
            </a:r>
            <a:r>
              <a:rPr sz="1000" b="1" spc="185" dirty="0">
                <a:latin typeface="Times New Roman"/>
                <a:cs typeface="Times New Roman"/>
              </a:rPr>
              <a:t>в</a:t>
            </a:r>
            <a:r>
              <a:rPr sz="1000" b="1" spc="180" dirty="0">
                <a:latin typeface="Times New Roman"/>
                <a:cs typeface="Times New Roman"/>
              </a:rPr>
              <a:t>о</a:t>
            </a:r>
            <a:r>
              <a:rPr sz="1000" b="1" spc="155" dirty="0">
                <a:latin typeface="Times New Roman"/>
                <a:cs typeface="Times New Roman"/>
              </a:rPr>
              <a:t>ст</a:t>
            </a:r>
            <a:r>
              <a:rPr sz="1000" b="1" spc="95" dirty="0">
                <a:latin typeface="Times New Roman"/>
                <a:cs typeface="Times New Roman"/>
              </a:rPr>
              <a:t>і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95" dirty="0">
                <a:latin typeface="Times New Roman"/>
                <a:cs typeface="Times New Roman"/>
              </a:rPr>
              <a:t>і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210" dirty="0">
                <a:latin typeface="Times New Roman"/>
                <a:cs typeface="Times New Roman"/>
              </a:rPr>
              <a:t>фа</a:t>
            </a:r>
            <a:r>
              <a:rPr sz="1000" b="1" spc="190" dirty="0">
                <a:latin typeface="Times New Roman"/>
                <a:cs typeface="Times New Roman"/>
              </a:rPr>
              <a:t>р</a:t>
            </a:r>
            <a:r>
              <a:rPr sz="1000" b="1" spc="240" dirty="0">
                <a:latin typeface="Times New Roman"/>
                <a:cs typeface="Times New Roman"/>
              </a:rPr>
              <a:t>м</a:t>
            </a:r>
            <a:r>
              <a:rPr sz="1000" b="1" spc="185" dirty="0">
                <a:latin typeface="Times New Roman"/>
                <a:cs typeface="Times New Roman"/>
              </a:rPr>
              <a:t>а</a:t>
            </a:r>
            <a:r>
              <a:rPr sz="1000" b="1" spc="195" dirty="0">
                <a:latin typeface="Times New Roman"/>
                <a:cs typeface="Times New Roman"/>
              </a:rPr>
              <a:t>к</a:t>
            </a:r>
            <a:r>
              <a:rPr sz="1000" b="1" spc="180" dirty="0">
                <a:latin typeface="Times New Roman"/>
                <a:cs typeface="Times New Roman"/>
              </a:rPr>
              <a:t>о</a:t>
            </a:r>
            <a:r>
              <a:rPr sz="1000" b="1" spc="195" dirty="0">
                <a:latin typeface="Times New Roman"/>
                <a:cs typeface="Times New Roman"/>
              </a:rPr>
              <a:t>л</a:t>
            </a:r>
            <a:r>
              <a:rPr sz="1000" b="1" spc="180" dirty="0">
                <a:latin typeface="Times New Roman"/>
                <a:cs typeface="Times New Roman"/>
              </a:rPr>
              <a:t>о</a:t>
            </a:r>
            <a:r>
              <a:rPr sz="1000" b="1" spc="160" dirty="0">
                <a:latin typeface="Times New Roman"/>
                <a:cs typeface="Times New Roman"/>
              </a:rPr>
              <a:t>гічн</a:t>
            </a:r>
            <a:r>
              <a:rPr sz="1000" b="1" spc="175" dirty="0">
                <a:latin typeface="Times New Roman"/>
                <a:cs typeface="Times New Roman"/>
              </a:rPr>
              <a:t>у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175" dirty="0">
                <a:latin typeface="Times New Roman"/>
                <a:cs typeface="Times New Roman"/>
              </a:rPr>
              <a:t>а</a:t>
            </a:r>
            <a:r>
              <a:rPr sz="1000" b="1" spc="195" dirty="0">
                <a:latin typeface="Times New Roman"/>
                <a:cs typeface="Times New Roman"/>
              </a:rPr>
              <a:t>к</a:t>
            </a:r>
            <a:r>
              <a:rPr sz="1000" b="1" spc="160" dirty="0">
                <a:latin typeface="Times New Roman"/>
                <a:cs typeface="Times New Roman"/>
              </a:rPr>
              <a:t>т</a:t>
            </a:r>
            <a:r>
              <a:rPr sz="1000" b="1" spc="195" dirty="0">
                <a:latin typeface="Times New Roman"/>
                <a:cs typeface="Times New Roman"/>
              </a:rPr>
              <a:t>и</a:t>
            </a:r>
            <a:r>
              <a:rPr sz="1000" b="1" spc="190" dirty="0">
                <a:latin typeface="Times New Roman"/>
                <a:cs typeface="Times New Roman"/>
              </a:rPr>
              <a:t>в</a:t>
            </a:r>
            <a:r>
              <a:rPr sz="1000" b="1" spc="195" dirty="0">
                <a:latin typeface="Times New Roman"/>
                <a:cs typeface="Times New Roman"/>
              </a:rPr>
              <a:t>н</a:t>
            </a:r>
            <a:r>
              <a:rPr sz="1000" b="1" spc="95" dirty="0">
                <a:latin typeface="Times New Roman"/>
                <a:cs typeface="Times New Roman"/>
              </a:rPr>
              <a:t>і</a:t>
            </a:r>
            <a:r>
              <a:rPr sz="1000" b="1" spc="160" dirty="0">
                <a:latin typeface="Times New Roman"/>
                <a:cs typeface="Times New Roman"/>
              </a:rPr>
              <a:t>с</a:t>
            </a:r>
            <a:r>
              <a:rPr sz="1000" b="1" spc="155" dirty="0">
                <a:latin typeface="Times New Roman"/>
                <a:cs typeface="Times New Roman"/>
              </a:rPr>
              <a:t>т</a:t>
            </a:r>
            <a:r>
              <a:rPr sz="1000" b="1" spc="185" dirty="0">
                <a:latin typeface="Times New Roman"/>
                <a:cs typeface="Times New Roman"/>
              </a:rPr>
              <a:t>ь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195" dirty="0">
                <a:latin typeface="Times New Roman"/>
                <a:cs typeface="Times New Roman"/>
              </a:rPr>
              <a:t>п</a:t>
            </a:r>
            <a:r>
              <a:rPr sz="1000" b="1" spc="185" dirty="0">
                <a:latin typeface="Times New Roman"/>
                <a:cs typeface="Times New Roman"/>
              </a:rPr>
              <a:t>ро</a:t>
            </a:r>
            <a:r>
              <a:rPr sz="1000" b="1" spc="155" dirty="0">
                <a:latin typeface="Times New Roman"/>
                <a:cs typeface="Times New Roman"/>
              </a:rPr>
              <a:t>т</a:t>
            </a:r>
            <a:r>
              <a:rPr sz="1000" b="1" spc="195" dirty="0">
                <a:latin typeface="Times New Roman"/>
                <a:cs typeface="Times New Roman"/>
              </a:rPr>
              <a:t>я</a:t>
            </a:r>
            <a:r>
              <a:rPr sz="1000" b="1" spc="185" dirty="0">
                <a:latin typeface="Times New Roman"/>
                <a:cs typeface="Times New Roman"/>
              </a:rPr>
              <a:t>гом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66819" y="1489058"/>
            <a:ext cx="5202555" cy="25285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715" algn="just">
              <a:lnSpc>
                <a:spcPct val="149400"/>
              </a:lnSpc>
              <a:spcBef>
                <a:spcPts val="90"/>
              </a:spcBef>
            </a:pPr>
            <a:r>
              <a:rPr sz="1000" b="1" spc="180" dirty="0">
                <a:latin typeface="Times New Roman"/>
                <a:cs typeface="Times New Roman"/>
              </a:rPr>
              <a:t>визначеного</a:t>
            </a:r>
            <a:r>
              <a:rPr sz="1000" b="1" spc="185" dirty="0">
                <a:latin typeface="Times New Roman"/>
                <a:cs typeface="Times New Roman"/>
              </a:rPr>
              <a:t> </a:t>
            </a:r>
            <a:r>
              <a:rPr sz="1000" b="1" spc="175" dirty="0">
                <a:latin typeface="Times New Roman"/>
                <a:cs typeface="Times New Roman"/>
              </a:rPr>
              <a:t>терміну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160" dirty="0">
                <a:latin typeface="Times New Roman"/>
                <a:cs typeface="Times New Roman"/>
              </a:rPr>
              <a:t>зберігання,</a:t>
            </a:r>
            <a:r>
              <a:rPr sz="1000" b="1" spc="165" dirty="0">
                <a:latin typeface="Times New Roman"/>
                <a:cs typeface="Times New Roman"/>
              </a:rPr>
              <a:t> </a:t>
            </a:r>
            <a:r>
              <a:rPr sz="1000" b="1" spc="175" dirty="0">
                <a:latin typeface="Times New Roman"/>
                <a:cs typeface="Times New Roman"/>
              </a:rPr>
              <a:t>передбаченого</a:t>
            </a:r>
            <a:r>
              <a:rPr sz="1000" b="1" spc="180" dirty="0">
                <a:latin typeface="Times New Roman"/>
                <a:cs typeface="Times New Roman"/>
              </a:rPr>
              <a:t> </a:t>
            </a:r>
            <a:r>
              <a:rPr sz="1000" b="1" spc="195" dirty="0">
                <a:latin typeface="Times New Roman"/>
                <a:cs typeface="Times New Roman"/>
              </a:rPr>
              <a:t>вимогами </a:t>
            </a:r>
            <a:r>
              <a:rPr sz="1000" b="1" spc="200" dirty="0">
                <a:latin typeface="Times New Roman"/>
                <a:cs typeface="Times New Roman"/>
              </a:rPr>
              <a:t> </a:t>
            </a:r>
            <a:r>
              <a:rPr sz="1000" b="1" spc="180" dirty="0">
                <a:latin typeface="Times New Roman"/>
                <a:cs typeface="Times New Roman"/>
              </a:rPr>
              <a:t>нормативної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165" dirty="0">
                <a:latin typeface="Times New Roman"/>
                <a:cs typeface="Times New Roman"/>
              </a:rPr>
              <a:t>документації.</a:t>
            </a:r>
            <a:endParaRPr sz="1000" dirty="0">
              <a:latin typeface="Times New Roman"/>
              <a:cs typeface="Times New Roman"/>
            </a:endParaRPr>
          </a:p>
          <a:p>
            <a:pPr marL="12700" marR="5080" indent="381000" algn="just">
              <a:lnSpc>
                <a:spcPct val="100000"/>
              </a:lnSpc>
              <a:spcBef>
                <a:spcPts val="580"/>
              </a:spcBef>
            </a:pPr>
            <a:r>
              <a:rPr sz="1000" spc="180" dirty="0">
                <a:latin typeface="Times New Roman"/>
                <a:cs typeface="Times New Roman"/>
              </a:rPr>
              <a:t>Вивчення </a:t>
            </a:r>
            <a:r>
              <a:rPr sz="1000" spc="170" dirty="0">
                <a:latin typeface="Times New Roman"/>
                <a:cs typeface="Times New Roman"/>
              </a:rPr>
              <a:t>питань </a:t>
            </a:r>
            <a:r>
              <a:rPr sz="1000" spc="140" dirty="0">
                <a:latin typeface="Times New Roman"/>
                <a:cs typeface="Times New Roman"/>
              </a:rPr>
              <a:t>стабілізації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175" dirty="0">
                <a:latin typeface="Times New Roman"/>
                <a:cs typeface="Times New Roman"/>
              </a:rPr>
              <a:t>– важлива </a:t>
            </a:r>
            <a:r>
              <a:rPr sz="1000" spc="160" dirty="0">
                <a:latin typeface="Times New Roman"/>
                <a:cs typeface="Times New Roman"/>
              </a:rPr>
              <a:t>технологічна </a:t>
            </a:r>
            <a:r>
              <a:rPr sz="1000" spc="150" dirty="0">
                <a:latin typeface="Times New Roman"/>
                <a:cs typeface="Times New Roman"/>
              </a:rPr>
              <a:t>задача, 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180" dirty="0">
                <a:latin typeface="Times New Roman"/>
                <a:cs typeface="Times New Roman"/>
              </a:rPr>
              <a:t>тому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220" dirty="0">
                <a:latin typeface="Times New Roman"/>
                <a:cs typeface="Times New Roman"/>
              </a:rPr>
              <a:t>що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215" dirty="0">
                <a:latin typeface="Times New Roman"/>
                <a:cs typeface="Times New Roman"/>
              </a:rPr>
              <a:t>90%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160" dirty="0">
                <a:latin typeface="Times New Roman"/>
                <a:cs typeface="Times New Roman"/>
              </a:rPr>
              <a:t>лікарських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175" dirty="0">
                <a:latin typeface="Times New Roman"/>
                <a:cs typeface="Times New Roman"/>
              </a:rPr>
              <a:t>речовин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165" dirty="0">
                <a:latin typeface="Times New Roman"/>
                <a:cs typeface="Times New Roman"/>
              </a:rPr>
              <a:t>вимагає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165" dirty="0">
                <a:latin typeface="Times New Roman"/>
                <a:cs typeface="Times New Roman"/>
              </a:rPr>
              <a:t>застосування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150" dirty="0">
                <a:latin typeface="Times New Roman"/>
                <a:cs typeface="Times New Roman"/>
              </a:rPr>
              <a:t>стабілізаторів </a:t>
            </a:r>
            <a:r>
              <a:rPr sz="1000" spc="-240" dirty="0">
                <a:latin typeface="Times New Roman"/>
                <a:cs typeface="Times New Roman"/>
              </a:rPr>
              <a:t> </a:t>
            </a:r>
            <a:r>
              <a:rPr sz="1000" spc="170" dirty="0">
                <a:latin typeface="Times New Roman"/>
                <a:cs typeface="Times New Roman"/>
              </a:rPr>
              <a:t>або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175" dirty="0">
                <a:latin typeface="Times New Roman"/>
                <a:cs typeface="Times New Roman"/>
              </a:rPr>
              <a:t>особливих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185" dirty="0">
                <a:latin typeface="Times New Roman"/>
                <a:cs typeface="Times New Roman"/>
              </a:rPr>
              <a:t>умов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160" dirty="0">
                <a:latin typeface="Times New Roman"/>
                <a:cs typeface="Times New Roman"/>
              </a:rPr>
              <a:t>приготування.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 dirty="0">
              <a:latin typeface="Times New Roman"/>
              <a:cs typeface="Times New Roman"/>
            </a:endParaRPr>
          </a:p>
          <a:p>
            <a:pPr marL="393700">
              <a:lnSpc>
                <a:spcPct val="100000"/>
              </a:lnSpc>
            </a:pPr>
            <a:r>
              <a:rPr sz="1000" b="1" i="1" spc="180" dirty="0">
                <a:latin typeface="Times New Roman"/>
                <a:cs typeface="Times New Roman"/>
              </a:rPr>
              <a:t>Стабільність</a:t>
            </a:r>
            <a:r>
              <a:rPr sz="1000" b="1" i="1" spc="100" dirty="0">
                <a:latin typeface="Times New Roman"/>
                <a:cs typeface="Times New Roman"/>
              </a:rPr>
              <a:t> </a:t>
            </a:r>
            <a:r>
              <a:rPr sz="1000" b="1" i="1" spc="165" dirty="0">
                <a:latin typeface="Times New Roman"/>
                <a:cs typeface="Times New Roman"/>
              </a:rPr>
              <a:t>лікарських</a:t>
            </a:r>
            <a:r>
              <a:rPr sz="1000" b="1" i="1" spc="90" dirty="0">
                <a:latin typeface="Times New Roman"/>
                <a:cs typeface="Times New Roman"/>
              </a:rPr>
              <a:t> </a:t>
            </a:r>
            <a:r>
              <a:rPr sz="1000" b="1" i="1" spc="175" dirty="0">
                <a:latin typeface="Times New Roman"/>
                <a:cs typeface="Times New Roman"/>
              </a:rPr>
              <a:t>препаратів</a:t>
            </a:r>
            <a:r>
              <a:rPr sz="1000" b="1" i="1" spc="90" dirty="0">
                <a:latin typeface="Times New Roman"/>
                <a:cs typeface="Times New Roman"/>
              </a:rPr>
              <a:t> </a:t>
            </a:r>
            <a:r>
              <a:rPr sz="1000" b="1" i="1" spc="200" dirty="0">
                <a:latin typeface="Times New Roman"/>
                <a:cs typeface="Times New Roman"/>
              </a:rPr>
              <a:t>залежить</a:t>
            </a:r>
            <a:r>
              <a:rPr sz="1000" b="1" i="1" spc="100" dirty="0">
                <a:latin typeface="Times New Roman"/>
                <a:cs typeface="Times New Roman"/>
              </a:rPr>
              <a:t> </a:t>
            </a:r>
            <a:r>
              <a:rPr sz="1000" b="1" i="1" spc="135" dirty="0">
                <a:latin typeface="Times New Roman"/>
                <a:cs typeface="Times New Roman"/>
              </a:rPr>
              <a:t>від: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782320" indent="-194945">
              <a:lnSpc>
                <a:spcPct val="100000"/>
              </a:lnSpc>
              <a:buFont typeface="Wingdings"/>
              <a:buChar char=""/>
              <a:tabLst>
                <a:tab pos="782955" algn="l"/>
              </a:tabLst>
            </a:pPr>
            <a:r>
              <a:rPr sz="1000" i="1" spc="185" dirty="0">
                <a:latin typeface="Times New Roman"/>
                <a:cs typeface="Times New Roman"/>
              </a:rPr>
              <a:t>температури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150" dirty="0">
                <a:latin typeface="Times New Roman"/>
                <a:cs typeface="Times New Roman"/>
              </a:rPr>
              <a:t>зберігання;</a:t>
            </a:r>
            <a:endParaRPr sz="1000" dirty="0">
              <a:latin typeface="Times New Roman"/>
              <a:cs typeface="Times New Roman"/>
            </a:endParaRPr>
          </a:p>
          <a:p>
            <a:pPr marL="782320" indent="-194945">
              <a:lnSpc>
                <a:spcPts val="1195"/>
              </a:lnSpc>
              <a:buFont typeface="Wingdings"/>
              <a:buChar char=""/>
              <a:tabLst>
                <a:tab pos="782955" algn="l"/>
              </a:tabLst>
            </a:pPr>
            <a:r>
              <a:rPr sz="1000" i="1" spc="160" dirty="0">
                <a:latin typeface="Times New Roman"/>
                <a:cs typeface="Times New Roman"/>
              </a:rPr>
              <a:t>освітленості;</a:t>
            </a:r>
            <a:endParaRPr sz="1000" dirty="0">
              <a:latin typeface="Times New Roman"/>
              <a:cs typeface="Times New Roman"/>
            </a:endParaRPr>
          </a:p>
          <a:p>
            <a:pPr marL="782320" indent="-194945">
              <a:lnSpc>
                <a:spcPts val="1195"/>
              </a:lnSpc>
              <a:buFont typeface="Wingdings"/>
              <a:buChar char=""/>
              <a:tabLst>
                <a:tab pos="782955" algn="l"/>
              </a:tabLst>
            </a:pPr>
            <a:r>
              <a:rPr sz="1000" i="1" spc="165" dirty="0">
                <a:latin typeface="Times New Roman"/>
                <a:cs typeface="Times New Roman"/>
              </a:rPr>
              <a:t>складу</a:t>
            </a:r>
            <a:r>
              <a:rPr sz="1000" i="1" spc="60" dirty="0">
                <a:latin typeface="Times New Roman"/>
                <a:cs typeface="Times New Roman"/>
              </a:rPr>
              <a:t> </a:t>
            </a:r>
            <a:r>
              <a:rPr sz="1000" i="1" spc="175" dirty="0">
                <a:latin typeface="Times New Roman"/>
                <a:cs typeface="Times New Roman"/>
              </a:rPr>
              <a:t>навколишнього</a:t>
            </a:r>
            <a:r>
              <a:rPr sz="1000" i="1" spc="65" dirty="0">
                <a:latin typeface="Times New Roman"/>
                <a:cs typeface="Times New Roman"/>
              </a:rPr>
              <a:t> </a:t>
            </a:r>
            <a:r>
              <a:rPr sz="1000" i="1" spc="170" dirty="0">
                <a:latin typeface="Times New Roman"/>
                <a:cs typeface="Times New Roman"/>
              </a:rPr>
              <a:t>середовища;</a:t>
            </a:r>
            <a:endParaRPr sz="1000" dirty="0">
              <a:latin typeface="Times New Roman"/>
              <a:cs typeface="Times New Roman"/>
            </a:endParaRPr>
          </a:p>
          <a:p>
            <a:pPr marL="782320" indent="-194945">
              <a:lnSpc>
                <a:spcPts val="1195"/>
              </a:lnSpc>
              <a:buFont typeface="Wingdings"/>
              <a:buChar char=""/>
              <a:tabLst>
                <a:tab pos="782955" algn="l"/>
              </a:tabLst>
            </a:pPr>
            <a:r>
              <a:rPr sz="1000" i="1" spc="165" dirty="0">
                <a:latin typeface="Times New Roman"/>
                <a:cs typeface="Times New Roman"/>
              </a:rPr>
              <a:t>способу</a:t>
            </a:r>
            <a:r>
              <a:rPr sz="1000" i="1" spc="70" dirty="0">
                <a:latin typeface="Times New Roman"/>
                <a:cs typeface="Times New Roman"/>
              </a:rPr>
              <a:t> </a:t>
            </a:r>
            <a:r>
              <a:rPr sz="1000" i="1" spc="165" dirty="0">
                <a:latin typeface="Times New Roman"/>
                <a:cs typeface="Times New Roman"/>
              </a:rPr>
              <a:t>приготування;</a:t>
            </a:r>
            <a:endParaRPr sz="1000" dirty="0">
              <a:latin typeface="Times New Roman"/>
              <a:cs typeface="Times New Roman"/>
            </a:endParaRPr>
          </a:p>
          <a:p>
            <a:pPr marL="782320" indent="-194945">
              <a:lnSpc>
                <a:spcPts val="1195"/>
              </a:lnSpc>
              <a:buFont typeface="Wingdings"/>
              <a:buChar char=""/>
              <a:tabLst>
                <a:tab pos="782955" algn="l"/>
              </a:tabLst>
            </a:pPr>
            <a:r>
              <a:rPr sz="1000" i="1" spc="185" dirty="0">
                <a:latin typeface="Times New Roman"/>
                <a:cs typeface="Times New Roman"/>
              </a:rPr>
              <a:t>допоміжних</a:t>
            </a:r>
            <a:r>
              <a:rPr sz="1000" i="1" spc="50" dirty="0">
                <a:latin typeface="Times New Roman"/>
                <a:cs typeface="Times New Roman"/>
              </a:rPr>
              <a:t> </a:t>
            </a:r>
            <a:r>
              <a:rPr sz="1000" i="1" spc="160" dirty="0">
                <a:latin typeface="Times New Roman"/>
                <a:cs typeface="Times New Roman"/>
              </a:rPr>
              <a:t>речовин;</a:t>
            </a:r>
            <a:endParaRPr sz="1000" dirty="0">
              <a:latin typeface="Times New Roman"/>
              <a:cs typeface="Times New Roman"/>
            </a:endParaRPr>
          </a:p>
          <a:p>
            <a:pPr marL="782320" indent="-194945">
              <a:lnSpc>
                <a:spcPts val="1195"/>
              </a:lnSpc>
              <a:buFont typeface="Wingdings"/>
              <a:buChar char=""/>
              <a:tabLst>
                <a:tab pos="782955" algn="l"/>
              </a:tabLst>
            </a:pPr>
            <a:r>
              <a:rPr sz="1000" i="1" spc="165" dirty="0">
                <a:latin typeface="Times New Roman"/>
                <a:cs typeface="Times New Roman"/>
              </a:rPr>
              <a:t>виду</a:t>
            </a:r>
            <a:r>
              <a:rPr sz="1000" i="1" spc="75" dirty="0">
                <a:latin typeface="Times New Roman"/>
                <a:cs typeface="Times New Roman"/>
              </a:rPr>
              <a:t> </a:t>
            </a:r>
            <a:r>
              <a:rPr sz="1000" i="1" spc="150" dirty="0">
                <a:latin typeface="Times New Roman"/>
                <a:cs typeface="Times New Roman"/>
              </a:rPr>
              <a:t>лікарської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200" dirty="0">
                <a:latin typeface="Times New Roman"/>
                <a:cs typeface="Times New Roman"/>
              </a:rPr>
              <a:t>форми</a:t>
            </a:r>
            <a:r>
              <a:rPr sz="1000" i="1" spc="85" dirty="0">
                <a:latin typeface="Times New Roman"/>
                <a:cs typeface="Times New Roman"/>
              </a:rPr>
              <a:t> </a:t>
            </a:r>
            <a:r>
              <a:rPr sz="1000" i="1" spc="160" dirty="0">
                <a:latin typeface="Times New Roman"/>
                <a:cs typeface="Times New Roman"/>
              </a:rPr>
              <a:t>(особливо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170" dirty="0">
                <a:latin typeface="Times New Roman"/>
                <a:cs typeface="Times New Roman"/>
              </a:rPr>
              <a:t>агрегатного</a:t>
            </a:r>
            <a:r>
              <a:rPr sz="1000" i="1" spc="90" dirty="0">
                <a:latin typeface="Times New Roman"/>
                <a:cs typeface="Times New Roman"/>
              </a:rPr>
              <a:t> </a:t>
            </a:r>
            <a:r>
              <a:rPr sz="1000" i="1" spc="165" dirty="0">
                <a:latin typeface="Times New Roman"/>
                <a:cs typeface="Times New Roman"/>
              </a:rPr>
              <a:t>стану);</a:t>
            </a:r>
            <a:endParaRPr sz="1000" dirty="0">
              <a:latin typeface="Times New Roman"/>
              <a:cs typeface="Times New Roman"/>
            </a:endParaRPr>
          </a:p>
          <a:p>
            <a:pPr marL="782320" indent="-194945">
              <a:lnSpc>
                <a:spcPts val="1195"/>
              </a:lnSpc>
              <a:buFont typeface="Wingdings"/>
              <a:buChar char=""/>
              <a:tabLst>
                <a:tab pos="782955" algn="l"/>
              </a:tabLst>
            </a:pPr>
            <a:r>
              <a:rPr sz="1000" i="1" spc="155" dirty="0">
                <a:latin typeface="Times New Roman"/>
                <a:cs typeface="Times New Roman"/>
              </a:rPr>
              <a:t>упакування.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2012" y="5184851"/>
            <a:ext cx="1936750" cy="3352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9370" marR="5080" indent="-27305">
              <a:lnSpc>
                <a:spcPct val="100000"/>
              </a:lnSpc>
              <a:spcBef>
                <a:spcPts val="135"/>
              </a:spcBef>
              <a:tabLst>
                <a:tab pos="521334" algn="l"/>
                <a:tab pos="1057910" algn="l"/>
                <a:tab pos="1541145" algn="l"/>
              </a:tabLst>
            </a:pPr>
            <a:r>
              <a:rPr sz="1000" b="1" spc="195" dirty="0">
                <a:latin typeface="Times New Roman"/>
                <a:cs typeface="Times New Roman"/>
              </a:rPr>
              <a:t>п</a:t>
            </a:r>
            <a:r>
              <a:rPr sz="1000" b="1" spc="185" dirty="0">
                <a:latin typeface="Times New Roman"/>
                <a:cs typeface="Times New Roman"/>
              </a:rPr>
              <a:t>реп</a:t>
            </a:r>
            <a:r>
              <a:rPr sz="1000" b="1" spc="180" dirty="0">
                <a:latin typeface="Times New Roman"/>
                <a:cs typeface="Times New Roman"/>
              </a:rPr>
              <a:t>а</a:t>
            </a:r>
            <a:r>
              <a:rPr sz="1000" b="1" spc="190" dirty="0">
                <a:latin typeface="Times New Roman"/>
                <a:cs typeface="Times New Roman"/>
              </a:rPr>
              <a:t>р</a:t>
            </a:r>
            <a:r>
              <a:rPr sz="1000" b="1" spc="175" dirty="0">
                <a:latin typeface="Times New Roman"/>
                <a:cs typeface="Times New Roman"/>
              </a:rPr>
              <a:t>а</a:t>
            </a:r>
            <a:r>
              <a:rPr sz="1000" b="1" spc="155" dirty="0">
                <a:latin typeface="Times New Roman"/>
                <a:cs typeface="Times New Roman"/>
              </a:rPr>
              <a:t>т</a:t>
            </a:r>
            <a:r>
              <a:rPr sz="1000" b="1" spc="145" dirty="0">
                <a:latin typeface="Times New Roman"/>
                <a:cs typeface="Times New Roman"/>
              </a:rPr>
              <a:t>ів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170" dirty="0">
                <a:latin typeface="Times New Roman"/>
                <a:cs typeface="Times New Roman"/>
              </a:rPr>
              <a:t>перед</a:t>
            </a:r>
            <a:r>
              <a:rPr sz="1000" b="1" spc="150" dirty="0">
                <a:latin typeface="Times New Roman"/>
                <a:cs typeface="Times New Roman"/>
              </a:rPr>
              <a:t>бачає  </a:t>
            </a:r>
            <a:r>
              <a:rPr sz="1000" b="1" spc="290" dirty="0">
                <a:latin typeface="Times New Roman"/>
                <a:cs typeface="Times New Roman"/>
              </a:rPr>
              <a:t>щ</a:t>
            </a:r>
            <a:r>
              <a:rPr sz="1000" b="1" spc="175" dirty="0">
                <a:latin typeface="Times New Roman"/>
                <a:cs typeface="Times New Roman"/>
              </a:rPr>
              <a:t>о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140" dirty="0">
                <a:latin typeface="Times New Roman"/>
                <a:cs typeface="Times New Roman"/>
              </a:rPr>
              <a:t>с</a:t>
            </a:r>
            <a:r>
              <a:rPr sz="1000" b="1" spc="195" dirty="0">
                <a:latin typeface="Times New Roman"/>
                <a:cs typeface="Times New Roman"/>
              </a:rPr>
              <a:t>при</a:t>
            </a:r>
            <a:r>
              <a:rPr sz="1000" b="1" spc="190" dirty="0">
                <a:latin typeface="Times New Roman"/>
                <a:cs typeface="Times New Roman"/>
              </a:rPr>
              <a:t>я</a:t>
            </a:r>
            <a:r>
              <a:rPr sz="1000" b="1" spc="265" dirty="0">
                <a:latin typeface="Times New Roman"/>
                <a:cs typeface="Times New Roman"/>
              </a:rPr>
              <a:t>ю</a:t>
            </a:r>
            <a:r>
              <a:rPr sz="1000" b="1" spc="160" dirty="0">
                <a:latin typeface="Times New Roman"/>
                <a:cs typeface="Times New Roman"/>
              </a:rPr>
              <a:t>т</a:t>
            </a:r>
            <a:r>
              <a:rPr sz="1000" b="1" spc="185" dirty="0">
                <a:latin typeface="Times New Roman"/>
                <a:cs typeface="Times New Roman"/>
              </a:rPr>
              <a:t>ь</a:t>
            </a:r>
            <a:r>
              <a:rPr sz="1000" b="1" dirty="0">
                <a:latin typeface="Times New Roman"/>
                <a:cs typeface="Times New Roman"/>
              </a:rPr>
              <a:t>	</a:t>
            </a:r>
            <a:r>
              <a:rPr sz="1000" b="1" spc="130" dirty="0">
                <a:latin typeface="Times New Roman"/>
                <a:cs typeface="Times New Roman"/>
              </a:rPr>
              <a:t>з</a:t>
            </a:r>
            <a:r>
              <a:rPr sz="1000" b="1" spc="170" dirty="0">
                <a:latin typeface="Times New Roman"/>
                <a:cs typeface="Times New Roman"/>
              </a:rPr>
              <a:t>мі</a:t>
            </a:r>
            <a:r>
              <a:rPr sz="1000" b="1" spc="210" dirty="0">
                <a:latin typeface="Times New Roman"/>
                <a:cs typeface="Times New Roman"/>
              </a:rPr>
              <a:t>н</a:t>
            </a:r>
            <a:r>
              <a:rPr sz="1000" b="1" spc="95" dirty="0">
                <a:latin typeface="Times New Roman"/>
                <a:cs typeface="Times New Roman"/>
              </a:rPr>
              <a:t>і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66820" y="5336327"/>
            <a:ext cx="2038350" cy="183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08735" algn="l"/>
              </a:tabLst>
            </a:pPr>
            <a:r>
              <a:rPr sz="1000" b="1" spc="190" dirty="0">
                <a:latin typeface="Times New Roman"/>
                <a:cs typeface="Times New Roman"/>
              </a:rPr>
              <a:t>максимальне	</a:t>
            </a:r>
            <a:r>
              <a:rPr sz="1000" b="1" spc="180" dirty="0">
                <a:latin typeface="Times New Roman"/>
                <a:cs typeface="Times New Roman"/>
              </a:rPr>
              <a:t>усунення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35465" y="5184851"/>
            <a:ext cx="2741295" cy="3352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ts val="1195"/>
              </a:lnSpc>
              <a:spcBef>
                <a:spcPts val="135"/>
              </a:spcBef>
              <a:tabLst>
                <a:tab pos="967740" algn="l"/>
                <a:tab pos="1840230" algn="l"/>
              </a:tabLst>
            </a:pPr>
            <a:r>
              <a:rPr sz="1000" b="1" spc="200" dirty="0">
                <a:latin typeface="Times New Roman"/>
                <a:cs typeface="Times New Roman"/>
              </a:rPr>
              <a:t>Основний	принцип	</a:t>
            </a:r>
            <a:r>
              <a:rPr sz="1000" b="1" spc="145" dirty="0">
                <a:latin typeface="Times New Roman"/>
                <a:cs typeface="Times New Roman"/>
              </a:rPr>
              <a:t>стабілізації</a:t>
            </a:r>
            <a:endParaRPr sz="1000">
              <a:latin typeface="Times New Roman"/>
              <a:cs typeface="Times New Roman"/>
            </a:endParaRPr>
          </a:p>
          <a:p>
            <a:pPr marR="47625" algn="r">
              <a:lnSpc>
                <a:spcPts val="1195"/>
              </a:lnSpc>
            </a:pPr>
            <a:r>
              <a:rPr sz="1000" b="1" spc="175" dirty="0">
                <a:latin typeface="Times New Roman"/>
                <a:cs typeface="Times New Roman"/>
              </a:rPr>
              <a:t>чинників,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66820" y="5488792"/>
            <a:ext cx="2733675" cy="183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b="1" spc="175" dirty="0">
                <a:latin typeface="Times New Roman"/>
                <a:cs typeface="Times New Roman"/>
              </a:rPr>
              <a:t>властивостей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180" dirty="0">
                <a:latin typeface="Times New Roman"/>
                <a:cs typeface="Times New Roman"/>
              </a:rPr>
              <a:t>лікарських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170" dirty="0">
                <a:latin typeface="Times New Roman"/>
                <a:cs typeface="Times New Roman"/>
              </a:rPr>
              <a:t>речовин.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4811" y="4082191"/>
            <a:ext cx="1812925" cy="371475"/>
          </a:xfrm>
          <a:prstGeom prst="rect">
            <a:avLst/>
          </a:prstGeom>
          <a:ln w="6314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 marL="461009">
              <a:lnSpc>
                <a:spcPct val="100000"/>
              </a:lnSpc>
              <a:spcBef>
                <a:spcPts val="825"/>
              </a:spcBef>
            </a:pPr>
            <a:r>
              <a:rPr sz="900" b="1" spc="140" dirty="0">
                <a:latin typeface="Times New Roman"/>
                <a:cs typeface="Times New Roman"/>
              </a:rPr>
              <a:t>Стабільність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3831" y="4693539"/>
            <a:ext cx="1198245" cy="277495"/>
          </a:xfrm>
          <a:prstGeom prst="rect">
            <a:avLst/>
          </a:prstGeom>
          <a:ln w="6346">
            <a:solidFill>
              <a:srgbClr val="0000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620"/>
              </a:spcBef>
            </a:pPr>
            <a:r>
              <a:rPr sz="1000" spc="170" dirty="0">
                <a:latin typeface="Times New Roman"/>
                <a:cs typeface="Times New Roman"/>
              </a:rPr>
              <a:t>Фізична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40200" y="4693539"/>
            <a:ext cx="1774189" cy="318770"/>
          </a:xfrm>
          <a:prstGeom prst="rect">
            <a:avLst/>
          </a:prstGeom>
          <a:ln w="6286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229"/>
              </a:spcBef>
            </a:pPr>
            <a:r>
              <a:rPr sz="1000" spc="165" dirty="0">
                <a:latin typeface="Times New Roman"/>
                <a:cs typeface="Times New Roman"/>
              </a:rPr>
              <a:t>Мікробіологічна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30633" y="4675801"/>
            <a:ext cx="1290320" cy="297180"/>
          </a:xfrm>
          <a:prstGeom prst="rect">
            <a:avLst/>
          </a:prstGeom>
          <a:ln w="6345">
            <a:solidFill>
              <a:srgbClr val="0000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353060">
              <a:lnSpc>
                <a:spcPct val="100000"/>
              </a:lnSpc>
              <a:spcBef>
                <a:spcPts val="620"/>
              </a:spcBef>
            </a:pPr>
            <a:r>
              <a:rPr sz="1000" spc="165" dirty="0">
                <a:latin typeface="Times New Roman"/>
                <a:cs typeface="Times New Roman"/>
              </a:rPr>
              <a:t>Хімічна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9748" y="5798693"/>
            <a:ext cx="1552575" cy="222885"/>
          </a:xfrm>
          <a:prstGeom prst="rect">
            <a:avLst/>
          </a:prstGeom>
          <a:ln w="6252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351155">
              <a:lnSpc>
                <a:spcPct val="100000"/>
              </a:lnSpc>
              <a:spcBef>
                <a:spcPts val="225"/>
              </a:spcBef>
            </a:pPr>
            <a:r>
              <a:rPr sz="900" b="1" spc="130" dirty="0">
                <a:latin typeface="Times New Roman"/>
                <a:cs typeface="Times New Roman"/>
              </a:rPr>
              <a:t>Стабілізація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95395" y="6205846"/>
            <a:ext cx="1552575" cy="388620"/>
          </a:xfrm>
          <a:prstGeom prst="rect">
            <a:avLst/>
          </a:prstGeom>
          <a:ln w="6370">
            <a:solidFill>
              <a:srgbClr val="0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441959" marR="359410" indent="-74295">
              <a:lnSpc>
                <a:spcPct val="101299"/>
              </a:lnSpc>
              <a:spcBef>
                <a:spcPts val="195"/>
              </a:spcBef>
            </a:pPr>
            <a:r>
              <a:rPr sz="1000" spc="275" dirty="0">
                <a:latin typeface="Times New Roman"/>
                <a:cs typeface="Times New Roman"/>
              </a:rPr>
              <a:t>Ф</a:t>
            </a:r>
            <a:r>
              <a:rPr sz="1000" spc="114" dirty="0">
                <a:latin typeface="Times New Roman"/>
                <a:cs typeface="Times New Roman"/>
              </a:rPr>
              <a:t>із</a:t>
            </a:r>
            <a:r>
              <a:rPr sz="1000" spc="180" dirty="0">
                <a:latin typeface="Times New Roman"/>
                <a:cs typeface="Times New Roman"/>
              </a:rPr>
              <a:t>и</a:t>
            </a:r>
            <a:r>
              <a:rPr sz="1000" spc="175" dirty="0">
                <a:latin typeface="Times New Roman"/>
                <a:cs typeface="Times New Roman"/>
              </a:rPr>
              <a:t>ч</a:t>
            </a:r>
            <a:r>
              <a:rPr sz="1000" spc="180" dirty="0">
                <a:latin typeface="Times New Roman"/>
                <a:cs typeface="Times New Roman"/>
              </a:rPr>
              <a:t>н</a:t>
            </a:r>
            <a:r>
              <a:rPr sz="1000" spc="190" dirty="0">
                <a:latin typeface="Times New Roman"/>
                <a:cs typeface="Times New Roman"/>
              </a:rPr>
              <a:t>и</a:t>
            </a:r>
            <a:r>
              <a:rPr sz="1000" spc="145" dirty="0">
                <a:latin typeface="Times New Roman"/>
                <a:cs typeface="Times New Roman"/>
              </a:rPr>
              <a:t>ми  </a:t>
            </a:r>
            <a:r>
              <a:rPr sz="1000" spc="180" dirty="0">
                <a:latin typeface="Times New Roman"/>
                <a:cs typeface="Times New Roman"/>
              </a:rPr>
              <a:t>методами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44598" y="6205846"/>
            <a:ext cx="1552575" cy="388620"/>
          </a:xfrm>
          <a:prstGeom prst="rect">
            <a:avLst/>
          </a:prstGeom>
          <a:ln w="6370">
            <a:solidFill>
              <a:srgbClr val="0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441959" marR="367030" indent="-66675">
              <a:lnSpc>
                <a:spcPct val="101299"/>
              </a:lnSpc>
              <a:spcBef>
                <a:spcPts val="195"/>
              </a:spcBef>
            </a:pPr>
            <a:r>
              <a:rPr sz="1000" spc="250" dirty="0">
                <a:latin typeface="Times New Roman"/>
                <a:cs typeface="Times New Roman"/>
              </a:rPr>
              <a:t>Х</a:t>
            </a:r>
            <a:r>
              <a:rPr sz="1000" spc="95" dirty="0">
                <a:latin typeface="Times New Roman"/>
                <a:cs typeface="Times New Roman"/>
              </a:rPr>
              <a:t>і</a:t>
            </a:r>
            <a:r>
              <a:rPr sz="1000" spc="215" dirty="0">
                <a:latin typeface="Times New Roman"/>
                <a:cs typeface="Times New Roman"/>
              </a:rPr>
              <a:t>м</a:t>
            </a:r>
            <a:r>
              <a:rPr sz="1000" spc="135" dirty="0">
                <a:latin typeface="Times New Roman"/>
                <a:cs typeface="Times New Roman"/>
              </a:rPr>
              <a:t>іч</a:t>
            </a:r>
            <a:r>
              <a:rPr sz="1000" spc="190" dirty="0">
                <a:latin typeface="Times New Roman"/>
                <a:cs typeface="Times New Roman"/>
              </a:rPr>
              <a:t>н</a:t>
            </a:r>
            <a:r>
              <a:rPr sz="1000" spc="150" dirty="0">
                <a:latin typeface="Times New Roman"/>
                <a:cs typeface="Times New Roman"/>
              </a:rPr>
              <a:t>ими  </a:t>
            </a:r>
            <a:r>
              <a:rPr sz="1000" spc="180" dirty="0">
                <a:latin typeface="Times New Roman"/>
                <a:cs typeface="Times New Roman"/>
              </a:rPr>
              <a:t>методами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3802" y="6205846"/>
            <a:ext cx="1455420" cy="388620"/>
          </a:xfrm>
          <a:prstGeom prst="rect">
            <a:avLst/>
          </a:prstGeom>
          <a:ln w="6393">
            <a:solidFill>
              <a:srgbClr val="0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372745" marR="161925" indent="-199390">
              <a:lnSpc>
                <a:spcPct val="101299"/>
              </a:lnSpc>
              <a:spcBef>
                <a:spcPts val="195"/>
              </a:spcBef>
            </a:pPr>
            <a:r>
              <a:rPr sz="1000" spc="235" dirty="0">
                <a:latin typeface="Times New Roman"/>
                <a:cs typeface="Times New Roman"/>
              </a:rPr>
              <a:t>К</a:t>
            </a:r>
            <a:r>
              <a:rPr sz="1000" spc="180" dirty="0">
                <a:latin typeface="Times New Roman"/>
                <a:cs typeface="Times New Roman"/>
              </a:rPr>
              <a:t>о</a:t>
            </a:r>
            <a:r>
              <a:rPr sz="1000" spc="204" dirty="0">
                <a:latin typeface="Times New Roman"/>
                <a:cs typeface="Times New Roman"/>
              </a:rPr>
              <a:t>мп</a:t>
            </a:r>
            <a:r>
              <a:rPr sz="1000" spc="165" dirty="0">
                <a:latin typeface="Times New Roman"/>
                <a:cs typeface="Times New Roman"/>
              </a:rPr>
              <a:t>л</a:t>
            </a:r>
            <a:r>
              <a:rPr sz="1000" spc="160" dirty="0">
                <a:latin typeface="Times New Roman"/>
                <a:cs typeface="Times New Roman"/>
              </a:rPr>
              <a:t>екс</a:t>
            </a:r>
            <a:r>
              <a:rPr sz="1000" spc="195" dirty="0">
                <a:latin typeface="Times New Roman"/>
                <a:cs typeface="Times New Roman"/>
              </a:rPr>
              <a:t>н</a:t>
            </a:r>
            <a:r>
              <a:rPr sz="1000" spc="180" dirty="0">
                <a:latin typeface="Times New Roman"/>
                <a:cs typeface="Times New Roman"/>
              </a:rPr>
              <a:t>и</a:t>
            </a:r>
            <a:r>
              <a:rPr sz="1000" spc="225" dirty="0">
                <a:latin typeface="Times New Roman"/>
                <a:cs typeface="Times New Roman"/>
              </a:rPr>
              <a:t>м</a:t>
            </a:r>
            <a:r>
              <a:rPr sz="1000" spc="120" dirty="0">
                <a:latin typeface="Times New Roman"/>
                <a:cs typeface="Times New Roman"/>
              </a:rPr>
              <a:t>и  </a:t>
            </a:r>
            <a:r>
              <a:rPr sz="1000" spc="180" dirty="0">
                <a:latin typeface="Times New Roman"/>
                <a:cs typeface="Times New Roman"/>
              </a:rPr>
              <a:t>методами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8357" y="6034240"/>
            <a:ext cx="64674" cy="15263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156551" y="6033654"/>
            <a:ext cx="394335" cy="153670"/>
          </a:xfrm>
          <a:custGeom>
            <a:avLst/>
            <a:gdLst/>
            <a:ahLst/>
            <a:cxnLst/>
            <a:rect l="l" t="t" r="r" b="b"/>
            <a:pathLst>
              <a:path w="394335" h="153670">
                <a:moveTo>
                  <a:pt x="43332" y="108937"/>
                </a:moveTo>
                <a:lnTo>
                  <a:pt x="0" y="153216"/>
                </a:lnTo>
                <a:lnTo>
                  <a:pt x="72327" y="153216"/>
                </a:lnTo>
                <a:lnTo>
                  <a:pt x="63327" y="139471"/>
                </a:lnTo>
                <a:lnTo>
                  <a:pt x="47967" y="139471"/>
                </a:lnTo>
                <a:lnTo>
                  <a:pt x="44733" y="138646"/>
                </a:lnTo>
                <a:lnTo>
                  <a:pt x="43332" y="136608"/>
                </a:lnTo>
                <a:lnTo>
                  <a:pt x="42038" y="134570"/>
                </a:lnTo>
                <a:lnTo>
                  <a:pt x="43116" y="132095"/>
                </a:lnTo>
                <a:lnTo>
                  <a:pt x="55415" y="127389"/>
                </a:lnTo>
                <a:lnTo>
                  <a:pt x="43332" y="108937"/>
                </a:lnTo>
                <a:close/>
              </a:path>
              <a:path w="394335" h="153670">
                <a:moveTo>
                  <a:pt x="55415" y="127389"/>
                </a:moveTo>
                <a:lnTo>
                  <a:pt x="43116" y="132095"/>
                </a:lnTo>
                <a:lnTo>
                  <a:pt x="42038" y="134570"/>
                </a:lnTo>
                <a:lnTo>
                  <a:pt x="43332" y="136608"/>
                </a:lnTo>
                <a:lnTo>
                  <a:pt x="44733" y="138646"/>
                </a:lnTo>
                <a:lnTo>
                  <a:pt x="47967" y="139471"/>
                </a:lnTo>
                <a:lnTo>
                  <a:pt x="60257" y="134783"/>
                </a:lnTo>
                <a:lnTo>
                  <a:pt x="55415" y="127389"/>
                </a:lnTo>
                <a:close/>
              </a:path>
              <a:path w="394335" h="153670">
                <a:moveTo>
                  <a:pt x="60257" y="134783"/>
                </a:moveTo>
                <a:lnTo>
                  <a:pt x="47967" y="139471"/>
                </a:lnTo>
                <a:lnTo>
                  <a:pt x="63327" y="139471"/>
                </a:lnTo>
                <a:lnTo>
                  <a:pt x="60257" y="134783"/>
                </a:lnTo>
                <a:close/>
              </a:path>
              <a:path w="394335" h="153670">
                <a:moveTo>
                  <a:pt x="388263" y="0"/>
                </a:moveTo>
                <a:lnTo>
                  <a:pt x="55415" y="127389"/>
                </a:lnTo>
                <a:lnTo>
                  <a:pt x="60257" y="134783"/>
                </a:lnTo>
                <a:lnTo>
                  <a:pt x="393114" y="7375"/>
                </a:lnTo>
                <a:lnTo>
                  <a:pt x="394191" y="4900"/>
                </a:lnTo>
                <a:lnTo>
                  <a:pt x="392898" y="2862"/>
                </a:lnTo>
                <a:lnTo>
                  <a:pt x="391497" y="825"/>
                </a:lnTo>
                <a:lnTo>
                  <a:pt x="3882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90646" y="6033654"/>
            <a:ext cx="394335" cy="153670"/>
          </a:xfrm>
          <a:custGeom>
            <a:avLst/>
            <a:gdLst/>
            <a:ahLst/>
            <a:cxnLst/>
            <a:rect l="l" t="t" r="r" b="b"/>
            <a:pathLst>
              <a:path w="394334" h="153670">
                <a:moveTo>
                  <a:pt x="333934" y="134783"/>
                </a:moveTo>
                <a:lnTo>
                  <a:pt x="321864" y="153216"/>
                </a:lnTo>
                <a:lnTo>
                  <a:pt x="394191" y="153216"/>
                </a:lnTo>
                <a:lnTo>
                  <a:pt x="380741" y="139471"/>
                </a:lnTo>
                <a:lnTo>
                  <a:pt x="346224" y="139471"/>
                </a:lnTo>
                <a:lnTo>
                  <a:pt x="333934" y="134783"/>
                </a:lnTo>
                <a:close/>
              </a:path>
              <a:path w="394334" h="153670">
                <a:moveTo>
                  <a:pt x="338776" y="127389"/>
                </a:moveTo>
                <a:lnTo>
                  <a:pt x="333934" y="134783"/>
                </a:lnTo>
                <a:lnTo>
                  <a:pt x="346224" y="139471"/>
                </a:lnTo>
                <a:lnTo>
                  <a:pt x="349458" y="138646"/>
                </a:lnTo>
                <a:lnTo>
                  <a:pt x="350859" y="136608"/>
                </a:lnTo>
                <a:lnTo>
                  <a:pt x="352153" y="134570"/>
                </a:lnTo>
                <a:lnTo>
                  <a:pt x="351075" y="132095"/>
                </a:lnTo>
                <a:lnTo>
                  <a:pt x="338776" y="127389"/>
                </a:lnTo>
                <a:close/>
              </a:path>
              <a:path w="394334" h="153670">
                <a:moveTo>
                  <a:pt x="350859" y="108937"/>
                </a:moveTo>
                <a:lnTo>
                  <a:pt x="338776" y="127389"/>
                </a:lnTo>
                <a:lnTo>
                  <a:pt x="351075" y="132095"/>
                </a:lnTo>
                <a:lnTo>
                  <a:pt x="352153" y="134570"/>
                </a:lnTo>
                <a:lnTo>
                  <a:pt x="350859" y="136608"/>
                </a:lnTo>
                <a:lnTo>
                  <a:pt x="349458" y="138646"/>
                </a:lnTo>
                <a:lnTo>
                  <a:pt x="346224" y="139471"/>
                </a:lnTo>
                <a:lnTo>
                  <a:pt x="380741" y="139471"/>
                </a:lnTo>
                <a:lnTo>
                  <a:pt x="350859" y="108937"/>
                </a:lnTo>
                <a:close/>
              </a:path>
              <a:path w="394334" h="153670">
                <a:moveTo>
                  <a:pt x="5928" y="0"/>
                </a:moveTo>
                <a:lnTo>
                  <a:pt x="2694" y="825"/>
                </a:lnTo>
                <a:lnTo>
                  <a:pt x="1293" y="2862"/>
                </a:lnTo>
                <a:lnTo>
                  <a:pt x="0" y="4900"/>
                </a:lnTo>
                <a:lnTo>
                  <a:pt x="1077" y="7375"/>
                </a:lnTo>
                <a:lnTo>
                  <a:pt x="333934" y="134783"/>
                </a:lnTo>
                <a:lnTo>
                  <a:pt x="338776" y="127389"/>
                </a:lnTo>
                <a:lnTo>
                  <a:pt x="5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8955" y="4455600"/>
            <a:ext cx="1461135" cy="241935"/>
          </a:xfrm>
          <a:custGeom>
            <a:avLst/>
            <a:gdLst/>
            <a:ahLst/>
            <a:cxnLst/>
            <a:rect l="l" t="t" r="r" b="b"/>
            <a:pathLst>
              <a:path w="1461135" h="241935">
                <a:moveTo>
                  <a:pt x="57075" y="193222"/>
                </a:moveTo>
                <a:lnTo>
                  <a:pt x="0" y="227213"/>
                </a:lnTo>
                <a:lnTo>
                  <a:pt x="69762" y="241816"/>
                </a:lnTo>
                <a:lnTo>
                  <a:pt x="65023" y="223665"/>
                </a:lnTo>
                <a:lnTo>
                  <a:pt x="50985" y="223665"/>
                </a:lnTo>
                <a:lnTo>
                  <a:pt x="48150" y="222180"/>
                </a:lnTo>
                <a:lnTo>
                  <a:pt x="46975" y="217725"/>
                </a:lnTo>
                <a:lnTo>
                  <a:pt x="48872" y="215580"/>
                </a:lnTo>
                <a:lnTo>
                  <a:pt x="51793" y="215085"/>
                </a:lnTo>
                <a:lnTo>
                  <a:pt x="62361" y="213467"/>
                </a:lnTo>
                <a:lnTo>
                  <a:pt x="57075" y="193222"/>
                </a:lnTo>
                <a:close/>
              </a:path>
              <a:path w="1461135" h="241935">
                <a:moveTo>
                  <a:pt x="62361" y="213467"/>
                </a:moveTo>
                <a:lnTo>
                  <a:pt x="51793" y="215085"/>
                </a:lnTo>
                <a:lnTo>
                  <a:pt x="48872" y="215580"/>
                </a:lnTo>
                <a:lnTo>
                  <a:pt x="46975" y="217725"/>
                </a:lnTo>
                <a:lnTo>
                  <a:pt x="48150" y="222180"/>
                </a:lnTo>
                <a:lnTo>
                  <a:pt x="50985" y="223665"/>
                </a:lnTo>
                <a:lnTo>
                  <a:pt x="53906" y="223170"/>
                </a:lnTo>
                <a:lnTo>
                  <a:pt x="64472" y="221553"/>
                </a:lnTo>
                <a:lnTo>
                  <a:pt x="62361" y="213467"/>
                </a:lnTo>
                <a:close/>
              </a:path>
              <a:path w="1461135" h="241935">
                <a:moveTo>
                  <a:pt x="64472" y="221553"/>
                </a:moveTo>
                <a:lnTo>
                  <a:pt x="53906" y="223170"/>
                </a:lnTo>
                <a:lnTo>
                  <a:pt x="50985" y="223665"/>
                </a:lnTo>
                <a:lnTo>
                  <a:pt x="65023" y="223665"/>
                </a:lnTo>
                <a:lnTo>
                  <a:pt x="64472" y="221553"/>
                </a:lnTo>
                <a:close/>
              </a:path>
              <a:path w="1461135" h="241935">
                <a:moveTo>
                  <a:pt x="1457011" y="0"/>
                </a:moveTo>
                <a:lnTo>
                  <a:pt x="1454101" y="412"/>
                </a:lnTo>
                <a:lnTo>
                  <a:pt x="62361" y="213467"/>
                </a:lnTo>
                <a:lnTo>
                  <a:pt x="64472" y="221553"/>
                </a:lnTo>
                <a:lnTo>
                  <a:pt x="1456257" y="8497"/>
                </a:lnTo>
                <a:lnTo>
                  <a:pt x="1459167" y="8085"/>
                </a:lnTo>
                <a:lnTo>
                  <a:pt x="1461000" y="5940"/>
                </a:lnTo>
                <a:lnTo>
                  <a:pt x="1459922" y="1402"/>
                </a:lnTo>
                <a:lnTo>
                  <a:pt x="1457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48827" y="4455600"/>
            <a:ext cx="1569085" cy="227329"/>
          </a:xfrm>
          <a:custGeom>
            <a:avLst/>
            <a:gdLst/>
            <a:ahLst/>
            <a:cxnLst/>
            <a:rect l="l" t="t" r="r" b="b"/>
            <a:pathLst>
              <a:path w="1569084" h="227329">
                <a:moveTo>
                  <a:pt x="1504165" y="206423"/>
                </a:moveTo>
                <a:lnTo>
                  <a:pt x="1499589" y="226718"/>
                </a:lnTo>
                <a:lnTo>
                  <a:pt x="1568791" y="210712"/>
                </a:lnTo>
                <a:lnTo>
                  <a:pt x="1564246" y="208155"/>
                </a:lnTo>
                <a:lnTo>
                  <a:pt x="1517698" y="208155"/>
                </a:lnTo>
                <a:lnTo>
                  <a:pt x="1514788" y="207825"/>
                </a:lnTo>
                <a:lnTo>
                  <a:pt x="1504165" y="206423"/>
                </a:lnTo>
                <a:close/>
              </a:path>
              <a:path w="1569084" h="227329">
                <a:moveTo>
                  <a:pt x="1506007" y="198257"/>
                </a:moveTo>
                <a:lnTo>
                  <a:pt x="1504165" y="206423"/>
                </a:lnTo>
                <a:lnTo>
                  <a:pt x="1514788" y="207825"/>
                </a:lnTo>
                <a:lnTo>
                  <a:pt x="1517698" y="208155"/>
                </a:lnTo>
                <a:lnTo>
                  <a:pt x="1520500" y="206670"/>
                </a:lnTo>
                <a:lnTo>
                  <a:pt x="1521039" y="204442"/>
                </a:lnTo>
                <a:lnTo>
                  <a:pt x="1521471" y="202215"/>
                </a:lnTo>
                <a:lnTo>
                  <a:pt x="1519530" y="200070"/>
                </a:lnTo>
                <a:lnTo>
                  <a:pt x="1506007" y="198257"/>
                </a:lnTo>
                <a:close/>
              </a:path>
              <a:path w="1569084" h="227329">
                <a:moveTo>
                  <a:pt x="1510584" y="177959"/>
                </a:moveTo>
                <a:lnTo>
                  <a:pt x="1506007" y="198257"/>
                </a:lnTo>
                <a:lnTo>
                  <a:pt x="1519530" y="200070"/>
                </a:lnTo>
                <a:lnTo>
                  <a:pt x="1521471" y="202215"/>
                </a:lnTo>
                <a:lnTo>
                  <a:pt x="1521039" y="204442"/>
                </a:lnTo>
                <a:lnTo>
                  <a:pt x="1520500" y="206670"/>
                </a:lnTo>
                <a:lnTo>
                  <a:pt x="1517698" y="208155"/>
                </a:lnTo>
                <a:lnTo>
                  <a:pt x="1564246" y="208155"/>
                </a:lnTo>
                <a:lnTo>
                  <a:pt x="1510584" y="177959"/>
                </a:lnTo>
                <a:close/>
              </a:path>
              <a:path w="1569084" h="227329">
                <a:moveTo>
                  <a:pt x="3772" y="0"/>
                </a:moveTo>
                <a:lnTo>
                  <a:pt x="970" y="1567"/>
                </a:lnTo>
                <a:lnTo>
                  <a:pt x="538" y="3795"/>
                </a:lnTo>
                <a:lnTo>
                  <a:pt x="0" y="6022"/>
                </a:lnTo>
                <a:lnTo>
                  <a:pt x="1940" y="8167"/>
                </a:lnTo>
                <a:lnTo>
                  <a:pt x="1504165" y="206423"/>
                </a:lnTo>
                <a:lnTo>
                  <a:pt x="1506007" y="198257"/>
                </a:lnTo>
                <a:lnTo>
                  <a:pt x="37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77380" y="4447680"/>
            <a:ext cx="64674" cy="2186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0752" y="243090"/>
            <a:ext cx="4425696" cy="7833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59026" y="1105396"/>
            <a:ext cx="4446905" cy="12801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54405">
              <a:lnSpc>
                <a:spcPct val="100000"/>
              </a:lnSpc>
              <a:spcBef>
                <a:spcPts val="120"/>
              </a:spcBef>
            </a:pPr>
            <a:r>
              <a:rPr sz="850" b="1" spc="204" dirty="0">
                <a:latin typeface="Times New Roman"/>
                <a:cs typeface="Times New Roman"/>
              </a:rPr>
              <a:t>ФІЗИЧНІ</a:t>
            </a:r>
            <a:r>
              <a:rPr sz="850" b="1" spc="70" dirty="0">
                <a:latin typeface="Times New Roman"/>
                <a:cs typeface="Times New Roman"/>
              </a:rPr>
              <a:t> </a:t>
            </a:r>
            <a:r>
              <a:rPr sz="850" b="1" spc="240" dirty="0">
                <a:latin typeface="Times New Roman"/>
                <a:cs typeface="Times New Roman"/>
              </a:rPr>
              <a:t>МЕТОДИ</a:t>
            </a:r>
            <a:r>
              <a:rPr sz="850" b="1" spc="70" dirty="0">
                <a:latin typeface="Times New Roman"/>
                <a:cs typeface="Times New Roman"/>
              </a:rPr>
              <a:t> </a:t>
            </a:r>
            <a:r>
              <a:rPr sz="850" b="1" spc="190" dirty="0">
                <a:latin typeface="Times New Roman"/>
                <a:cs typeface="Times New Roman"/>
              </a:rPr>
              <a:t>СТАБІЛІЗАЦІЇ</a:t>
            </a:r>
            <a:endParaRPr sz="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950" b="1" i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Фізичні</a:t>
            </a:r>
            <a:r>
              <a:rPr sz="950" b="1" i="1" u="sng" spc="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b="1" i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процеси</a:t>
            </a:r>
            <a:r>
              <a:rPr sz="950" spc="185" dirty="0">
                <a:latin typeface="Times New Roman"/>
                <a:cs typeface="Times New Roman"/>
              </a:rPr>
              <a:t>,</a:t>
            </a:r>
            <a:r>
              <a:rPr sz="950" spc="100" dirty="0">
                <a:latin typeface="Times New Roman"/>
                <a:cs typeface="Times New Roman"/>
              </a:rPr>
              <a:t> </a:t>
            </a:r>
            <a:r>
              <a:rPr sz="950" spc="240" dirty="0">
                <a:latin typeface="Times New Roman"/>
                <a:cs typeface="Times New Roman"/>
              </a:rPr>
              <a:t>що</a:t>
            </a:r>
            <a:r>
              <a:rPr sz="950" spc="100" dirty="0">
                <a:latin typeface="Times New Roman"/>
                <a:cs typeface="Times New Roman"/>
              </a:rPr>
              <a:t> </a:t>
            </a:r>
            <a:r>
              <a:rPr sz="950" spc="185" dirty="0">
                <a:latin typeface="Times New Roman"/>
                <a:cs typeface="Times New Roman"/>
              </a:rPr>
              <a:t>відбуваються</a:t>
            </a:r>
            <a:r>
              <a:rPr sz="950" spc="100" dirty="0">
                <a:latin typeface="Times New Roman"/>
                <a:cs typeface="Times New Roman"/>
              </a:rPr>
              <a:t> </a:t>
            </a:r>
            <a:r>
              <a:rPr sz="950" spc="180" dirty="0">
                <a:latin typeface="Times New Roman"/>
                <a:cs typeface="Times New Roman"/>
              </a:rPr>
              <a:t>в</a:t>
            </a:r>
            <a:r>
              <a:rPr sz="950" spc="95" dirty="0">
                <a:latin typeface="Times New Roman"/>
                <a:cs typeface="Times New Roman"/>
              </a:rPr>
              <a:t> </a:t>
            </a:r>
            <a:r>
              <a:rPr sz="950" spc="180" dirty="0">
                <a:latin typeface="Times New Roman"/>
                <a:cs typeface="Times New Roman"/>
              </a:rPr>
              <a:t>лікарських</a:t>
            </a:r>
            <a:r>
              <a:rPr sz="950" spc="95" dirty="0">
                <a:latin typeface="Times New Roman"/>
                <a:cs typeface="Times New Roman"/>
              </a:rPr>
              <a:t> </a:t>
            </a:r>
            <a:r>
              <a:rPr sz="950" spc="175" dirty="0">
                <a:latin typeface="Times New Roman"/>
                <a:cs typeface="Times New Roman"/>
              </a:rPr>
              <a:t>препаратах:</a:t>
            </a:r>
            <a:endParaRPr sz="950">
              <a:latin typeface="Times New Roman"/>
              <a:cs typeface="Times New Roman"/>
            </a:endParaRPr>
          </a:p>
          <a:p>
            <a:pPr marL="379095" indent="-192405">
              <a:lnSpc>
                <a:spcPts val="1140"/>
              </a:lnSpc>
              <a:buFont typeface="Wingdings"/>
              <a:buChar char=""/>
              <a:tabLst>
                <a:tab pos="379095" algn="l"/>
              </a:tabLst>
            </a:pPr>
            <a:r>
              <a:rPr sz="950" spc="190" dirty="0">
                <a:latin typeface="Times New Roman"/>
                <a:cs typeface="Times New Roman"/>
              </a:rPr>
              <a:t>укрупнення</a:t>
            </a:r>
            <a:r>
              <a:rPr sz="950" spc="80" dirty="0">
                <a:latin typeface="Times New Roman"/>
                <a:cs typeface="Times New Roman"/>
              </a:rPr>
              <a:t> </a:t>
            </a:r>
            <a:r>
              <a:rPr sz="950" spc="180" dirty="0">
                <a:latin typeface="Times New Roman"/>
                <a:cs typeface="Times New Roman"/>
              </a:rPr>
              <a:t>часток</a:t>
            </a:r>
            <a:r>
              <a:rPr sz="950" spc="95" dirty="0">
                <a:latin typeface="Times New Roman"/>
                <a:cs typeface="Times New Roman"/>
              </a:rPr>
              <a:t> </a:t>
            </a:r>
            <a:r>
              <a:rPr sz="950" spc="185" dirty="0">
                <a:latin typeface="Times New Roman"/>
                <a:cs typeface="Times New Roman"/>
              </a:rPr>
              <a:t>дисперсної</a:t>
            </a:r>
            <a:r>
              <a:rPr sz="950" spc="95" dirty="0">
                <a:latin typeface="Times New Roman"/>
                <a:cs typeface="Times New Roman"/>
              </a:rPr>
              <a:t> </a:t>
            </a:r>
            <a:r>
              <a:rPr sz="950" spc="180" dirty="0">
                <a:latin typeface="Times New Roman"/>
                <a:cs typeface="Times New Roman"/>
              </a:rPr>
              <a:t>фази;</a:t>
            </a:r>
            <a:endParaRPr sz="950">
              <a:latin typeface="Times New Roman"/>
              <a:cs typeface="Times New Roman"/>
            </a:endParaRPr>
          </a:p>
          <a:p>
            <a:pPr marL="379095" indent="-192405">
              <a:lnSpc>
                <a:spcPts val="1140"/>
              </a:lnSpc>
              <a:buFont typeface="Wingdings"/>
              <a:buChar char=""/>
              <a:tabLst>
                <a:tab pos="379095" algn="l"/>
              </a:tabLst>
            </a:pPr>
            <a:r>
              <a:rPr sz="950" spc="185" dirty="0">
                <a:latin typeface="Times New Roman"/>
                <a:cs typeface="Times New Roman"/>
              </a:rPr>
              <a:t>розшаровування;</a:t>
            </a:r>
            <a:endParaRPr sz="950">
              <a:latin typeface="Times New Roman"/>
              <a:cs typeface="Times New Roman"/>
            </a:endParaRPr>
          </a:p>
          <a:p>
            <a:pPr marL="379095" indent="-192405">
              <a:lnSpc>
                <a:spcPts val="1140"/>
              </a:lnSpc>
              <a:spcBef>
                <a:spcPts val="5"/>
              </a:spcBef>
              <a:buFont typeface="Wingdings"/>
              <a:buChar char=""/>
              <a:tabLst>
                <a:tab pos="379095" algn="l"/>
              </a:tabLst>
            </a:pPr>
            <a:r>
              <a:rPr sz="950" spc="175" dirty="0">
                <a:latin typeface="Times New Roman"/>
                <a:cs typeface="Times New Roman"/>
              </a:rPr>
              <a:t>зміна</a:t>
            </a:r>
            <a:r>
              <a:rPr sz="950" spc="70" dirty="0">
                <a:latin typeface="Times New Roman"/>
                <a:cs typeface="Times New Roman"/>
              </a:rPr>
              <a:t> </a:t>
            </a:r>
            <a:r>
              <a:rPr sz="950" spc="170" dirty="0">
                <a:latin typeface="Times New Roman"/>
                <a:cs typeface="Times New Roman"/>
              </a:rPr>
              <a:t>консистенції;</a:t>
            </a:r>
            <a:endParaRPr sz="950">
              <a:latin typeface="Times New Roman"/>
              <a:cs typeface="Times New Roman"/>
            </a:endParaRPr>
          </a:p>
          <a:p>
            <a:pPr marL="379095" indent="-192405">
              <a:lnSpc>
                <a:spcPts val="1135"/>
              </a:lnSpc>
              <a:buFont typeface="Wingdings"/>
              <a:buChar char=""/>
              <a:tabLst>
                <a:tab pos="379095" algn="l"/>
              </a:tabLst>
            </a:pPr>
            <a:r>
              <a:rPr sz="950" spc="180" dirty="0">
                <a:latin typeface="Times New Roman"/>
                <a:cs typeface="Times New Roman"/>
              </a:rPr>
              <a:t>випаровування;</a:t>
            </a:r>
            <a:endParaRPr sz="950">
              <a:latin typeface="Times New Roman"/>
              <a:cs typeface="Times New Roman"/>
            </a:endParaRPr>
          </a:p>
          <a:p>
            <a:pPr marL="379095" indent="-192405">
              <a:lnSpc>
                <a:spcPts val="1140"/>
              </a:lnSpc>
              <a:buFont typeface="Wingdings"/>
              <a:buChar char=""/>
              <a:tabLst>
                <a:tab pos="379095" algn="l"/>
              </a:tabLst>
            </a:pPr>
            <a:r>
              <a:rPr sz="950" spc="170" dirty="0">
                <a:latin typeface="Times New Roman"/>
                <a:cs typeface="Times New Roman"/>
              </a:rPr>
              <a:t>сублімація.</a:t>
            </a:r>
            <a:endParaRPr sz="950">
              <a:latin typeface="Times New Roman"/>
              <a:cs typeface="Times New Roman"/>
            </a:endParaRPr>
          </a:p>
          <a:p>
            <a:pPr marL="1416685">
              <a:lnSpc>
                <a:spcPct val="100000"/>
              </a:lnSpc>
              <a:spcBef>
                <a:spcPts val="10"/>
              </a:spcBef>
            </a:pPr>
            <a:r>
              <a:rPr sz="850" b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Методи</a:t>
            </a:r>
            <a:r>
              <a:rPr sz="850" b="1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sng" spc="1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фізичної</a:t>
            </a:r>
            <a:r>
              <a:rPr sz="850" b="1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b="1" u="sng" spc="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стабілізації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60440" y="4045699"/>
            <a:ext cx="436245" cy="498475"/>
          </a:xfrm>
          <a:custGeom>
            <a:avLst/>
            <a:gdLst/>
            <a:ahLst/>
            <a:cxnLst/>
            <a:rect l="l" t="t" r="r" b="b"/>
            <a:pathLst>
              <a:path w="436245" h="498475">
                <a:moveTo>
                  <a:pt x="400888" y="23596"/>
                </a:moveTo>
                <a:lnTo>
                  <a:pt x="390207" y="19672"/>
                </a:lnTo>
                <a:lnTo>
                  <a:pt x="336829" y="0"/>
                </a:lnTo>
                <a:lnTo>
                  <a:pt x="336829" y="19672"/>
                </a:lnTo>
                <a:lnTo>
                  <a:pt x="2349" y="19672"/>
                </a:lnTo>
                <a:lnTo>
                  <a:pt x="0" y="21475"/>
                </a:lnTo>
                <a:lnTo>
                  <a:pt x="0" y="25806"/>
                </a:lnTo>
                <a:lnTo>
                  <a:pt x="2349" y="27533"/>
                </a:lnTo>
                <a:lnTo>
                  <a:pt x="336829" y="27533"/>
                </a:lnTo>
                <a:lnTo>
                  <a:pt x="336829" y="47205"/>
                </a:lnTo>
                <a:lnTo>
                  <a:pt x="390207" y="27533"/>
                </a:lnTo>
                <a:lnTo>
                  <a:pt x="400888" y="23596"/>
                </a:lnTo>
                <a:close/>
              </a:path>
              <a:path w="436245" h="498475">
                <a:moveTo>
                  <a:pt x="436118" y="474357"/>
                </a:moveTo>
                <a:lnTo>
                  <a:pt x="425450" y="470420"/>
                </a:lnTo>
                <a:lnTo>
                  <a:pt x="372059" y="450748"/>
                </a:lnTo>
                <a:lnTo>
                  <a:pt x="372059" y="470420"/>
                </a:lnTo>
                <a:lnTo>
                  <a:pt x="7162" y="470420"/>
                </a:lnTo>
                <a:lnTo>
                  <a:pt x="4813" y="472224"/>
                </a:lnTo>
                <a:lnTo>
                  <a:pt x="4813" y="476554"/>
                </a:lnTo>
                <a:lnTo>
                  <a:pt x="7162" y="478282"/>
                </a:lnTo>
                <a:lnTo>
                  <a:pt x="372059" y="478282"/>
                </a:lnTo>
                <a:lnTo>
                  <a:pt x="372059" y="497954"/>
                </a:lnTo>
                <a:lnTo>
                  <a:pt x="425450" y="478282"/>
                </a:lnTo>
                <a:lnTo>
                  <a:pt x="436118" y="4743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30909" y="2455087"/>
            <a:ext cx="2434590" cy="336550"/>
          </a:xfrm>
          <a:prstGeom prst="rect">
            <a:avLst/>
          </a:prstGeom>
          <a:ln w="5971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581660" marR="290195" indent="-280670">
              <a:lnSpc>
                <a:spcPct val="100000"/>
              </a:lnSpc>
              <a:spcBef>
                <a:spcPts val="190"/>
              </a:spcBef>
            </a:pPr>
            <a:r>
              <a:rPr sz="850" spc="165" dirty="0">
                <a:latin typeface="Times New Roman"/>
                <a:cs typeface="Times New Roman"/>
              </a:rPr>
              <a:t>Насичення</a:t>
            </a:r>
            <a:r>
              <a:rPr sz="850" spc="70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води</a:t>
            </a:r>
            <a:r>
              <a:rPr sz="850" spc="60" dirty="0">
                <a:latin typeface="Times New Roman"/>
                <a:cs typeface="Times New Roman"/>
              </a:rPr>
              <a:t> </a:t>
            </a:r>
            <a:r>
              <a:rPr sz="850" spc="155" dirty="0">
                <a:latin typeface="Times New Roman"/>
                <a:cs typeface="Times New Roman"/>
              </a:rPr>
              <a:t>для</a:t>
            </a:r>
            <a:r>
              <a:rPr sz="850" spc="60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ін’єкцій </a:t>
            </a:r>
            <a:r>
              <a:rPr sz="850" spc="-195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вуглецю</a:t>
            </a:r>
            <a:r>
              <a:rPr sz="850" spc="70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диоксидом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61335" y="3419127"/>
            <a:ext cx="2469515" cy="314325"/>
          </a:xfrm>
          <a:prstGeom prst="rect">
            <a:avLst/>
          </a:prstGeom>
          <a:ln w="5960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72110" marR="247650" indent="-113030">
              <a:lnSpc>
                <a:spcPts val="1000"/>
              </a:lnSpc>
              <a:spcBef>
                <a:spcPts val="240"/>
              </a:spcBef>
            </a:pPr>
            <a:r>
              <a:rPr sz="850" spc="150" dirty="0">
                <a:latin typeface="Times New Roman"/>
                <a:cs typeface="Times New Roman"/>
              </a:rPr>
              <a:t>Кип’ятіння</a:t>
            </a:r>
            <a:r>
              <a:rPr sz="850" spc="65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води</a:t>
            </a:r>
            <a:r>
              <a:rPr sz="850" spc="65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з</a:t>
            </a:r>
            <a:r>
              <a:rPr sz="850" spc="55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наступниим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85" dirty="0">
                <a:latin typeface="Times New Roman"/>
                <a:cs typeface="Times New Roman"/>
              </a:rPr>
              <a:t>швидким</a:t>
            </a:r>
            <a:r>
              <a:rPr sz="850" spc="55" dirty="0">
                <a:latin typeface="Times New Roman"/>
                <a:cs typeface="Times New Roman"/>
              </a:rPr>
              <a:t> </a:t>
            </a:r>
            <a:r>
              <a:rPr sz="850" spc="90" dirty="0">
                <a:latin typeface="Times New Roman"/>
                <a:cs typeface="Times New Roman"/>
              </a:rPr>
              <a:t>її</a:t>
            </a:r>
            <a:r>
              <a:rPr sz="850" spc="340" dirty="0">
                <a:latin typeface="Times New Roman"/>
                <a:cs typeface="Times New Roman"/>
              </a:rPr>
              <a:t> </a:t>
            </a:r>
            <a:r>
              <a:rPr sz="850" spc="170" dirty="0">
                <a:latin typeface="Times New Roman"/>
                <a:cs typeface="Times New Roman"/>
              </a:rPr>
              <a:t>охолодженням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66139" y="3912357"/>
            <a:ext cx="2459990" cy="314325"/>
          </a:xfrm>
          <a:prstGeom prst="rect">
            <a:avLst/>
          </a:prstGeom>
          <a:ln w="5961">
            <a:solidFill>
              <a:srgbClr val="000000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970280" marR="325755" indent="-633095">
              <a:lnSpc>
                <a:spcPts val="1000"/>
              </a:lnSpc>
              <a:spcBef>
                <a:spcPts val="244"/>
              </a:spcBef>
            </a:pPr>
            <a:r>
              <a:rPr sz="850" spc="145" dirty="0">
                <a:latin typeface="Times New Roman"/>
                <a:cs typeface="Times New Roman"/>
              </a:rPr>
              <a:t>Перекристалізація</a:t>
            </a:r>
            <a:r>
              <a:rPr sz="850" spc="65" dirty="0">
                <a:latin typeface="Times New Roman"/>
                <a:cs typeface="Times New Roman"/>
              </a:rPr>
              <a:t> </a:t>
            </a:r>
            <a:r>
              <a:rPr sz="850" spc="155" dirty="0">
                <a:latin typeface="Times New Roman"/>
                <a:cs typeface="Times New Roman"/>
              </a:rPr>
              <a:t>вихідних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60" dirty="0">
                <a:latin typeface="Times New Roman"/>
                <a:cs typeface="Times New Roman"/>
              </a:rPr>
              <a:t>речовин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35712" y="2950677"/>
            <a:ext cx="2495550" cy="358775"/>
          </a:xfrm>
          <a:prstGeom prst="rect">
            <a:avLst/>
          </a:prstGeom>
          <a:ln w="5977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563880" marR="180340" indent="-370840">
              <a:lnSpc>
                <a:spcPct val="100000"/>
              </a:lnSpc>
              <a:spcBef>
                <a:spcPts val="190"/>
              </a:spcBef>
            </a:pPr>
            <a:r>
              <a:rPr sz="850" spc="160" dirty="0">
                <a:latin typeface="Times New Roman"/>
                <a:cs typeface="Times New Roman"/>
              </a:rPr>
              <a:t>Заповнення</a:t>
            </a:r>
            <a:r>
              <a:rPr sz="850" spc="55" dirty="0">
                <a:latin typeface="Times New Roman"/>
                <a:cs typeface="Times New Roman"/>
              </a:rPr>
              <a:t> </a:t>
            </a:r>
            <a:r>
              <a:rPr sz="850" spc="155" dirty="0">
                <a:latin typeface="Times New Roman"/>
                <a:cs typeface="Times New Roman"/>
              </a:rPr>
              <a:t>флаконів</a:t>
            </a:r>
            <a:r>
              <a:rPr sz="850" spc="50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разчином</a:t>
            </a:r>
            <a:r>
              <a:rPr sz="850" spc="55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у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50" dirty="0">
                <a:latin typeface="Times New Roman"/>
                <a:cs typeface="Times New Roman"/>
              </a:rPr>
              <a:t>потоці</a:t>
            </a:r>
            <a:r>
              <a:rPr sz="850" spc="75" dirty="0">
                <a:latin typeface="Times New Roman"/>
                <a:cs typeface="Times New Roman"/>
              </a:rPr>
              <a:t> </a:t>
            </a:r>
            <a:r>
              <a:rPr sz="850" spc="145" dirty="0">
                <a:latin typeface="Times New Roman"/>
                <a:cs typeface="Times New Roman"/>
              </a:rPr>
              <a:t>інертного</a:t>
            </a:r>
            <a:r>
              <a:rPr sz="850" spc="80" dirty="0">
                <a:latin typeface="Times New Roman"/>
                <a:cs typeface="Times New Roman"/>
              </a:rPr>
              <a:t> </a:t>
            </a:r>
            <a:r>
              <a:rPr sz="850" spc="140" dirty="0">
                <a:latin typeface="Times New Roman"/>
                <a:cs typeface="Times New Roman"/>
              </a:rPr>
              <a:t>газу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96566" y="4385527"/>
            <a:ext cx="2459990" cy="291465"/>
          </a:xfrm>
          <a:prstGeom prst="rect">
            <a:avLst/>
          </a:prstGeom>
          <a:ln w="5953">
            <a:solidFill>
              <a:srgbClr val="000000"/>
            </a:solidFill>
          </a:ln>
        </p:spPr>
        <p:txBody>
          <a:bodyPr vert="horz" wrap="square" lIns="0" tIns="26669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209"/>
              </a:spcBef>
            </a:pPr>
            <a:r>
              <a:rPr sz="850" spc="170" dirty="0">
                <a:latin typeface="Times New Roman"/>
                <a:cs typeface="Times New Roman"/>
              </a:rPr>
              <a:t>Обробка</a:t>
            </a:r>
            <a:r>
              <a:rPr sz="850" spc="75" dirty="0">
                <a:latin typeface="Times New Roman"/>
                <a:cs typeface="Times New Roman"/>
              </a:rPr>
              <a:t> </a:t>
            </a:r>
            <a:r>
              <a:rPr sz="850" spc="145" dirty="0">
                <a:latin typeface="Times New Roman"/>
                <a:cs typeface="Times New Roman"/>
              </a:rPr>
              <a:t>розчинів</a:t>
            </a:r>
            <a:r>
              <a:rPr sz="850" spc="75" dirty="0">
                <a:latin typeface="Times New Roman"/>
                <a:cs typeface="Times New Roman"/>
              </a:rPr>
              <a:t> </a:t>
            </a:r>
            <a:r>
              <a:rPr sz="850" spc="155" dirty="0">
                <a:latin typeface="Times New Roman"/>
                <a:cs typeface="Times New Roman"/>
              </a:rPr>
              <a:t>адсорбентами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96566" y="5853047"/>
            <a:ext cx="2429510" cy="381635"/>
          </a:xfrm>
          <a:prstGeom prst="rect">
            <a:avLst/>
          </a:prstGeom>
          <a:ln w="5991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821055" marR="431800" indent="-381000">
              <a:lnSpc>
                <a:spcPct val="100000"/>
              </a:lnSpc>
              <a:spcBef>
                <a:spcPts val="190"/>
              </a:spcBef>
            </a:pPr>
            <a:r>
              <a:rPr sz="850" spc="160" dirty="0">
                <a:latin typeface="Times New Roman"/>
                <a:cs typeface="Times New Roman"/>
              </a:rPr>
              <a:t>Використання</a:t>
            </a:r>
            <a:r>
              <a:rPr sz="850" spc="50" dirty="0">
                <a:latin typeface="Times New Roman"/>
                <a:cs typeface="Times New Roman"/>
              </a:rPr>
              <a:t> </a:t>
            </a:r>
            <a:r>
              <a:rPr sz="850" spc="160" dirty="0">
                <a:latin typeface="Times New Roman"/>
                <a:cs typeface="Times New Roman"/>
              </a:rPr>
              <a:t>неводних </a:t>
            </a:r>
            <a:r>
              <a:rPr sz="850" spc="-195" dirty="0">
                <a:latin typeface="Times New Roman"/>
                <a:cs typeface="Times New Roman"/>
              </a:rPr>
              <a:t> </a:t>
            </a:r>
            <a:r>
              <a:rPr sz="850" spc="150" dirty="0">
                <a:latin typeface="Times New Roman"/>
                <a:cs typeface="Times New Roman"/>
              </a:rPr>
              <a:t>розчинників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6566" y="5461665"/>
            <a:ext cx="2429510" cy="291465"/>
          </a:xfrm>
          <a:prstGeom prst="rect">
            <a:avLst/>
          </a:prstGeom>
          <a:ln w="5954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322580">
              <a:lnSpc>
                <a:spcPct val="100000"/>
              </a:lnSpc>
              <a:spcBef>
                <a:spcPts val="210"/>
              </a:spcBef>
            </a:pPr>
            <a:r>
              <a:rPr sz="850" spc="160" dirty="0">
                <a:latin typeface="Times New Roman"/>
                <a:cs typeface="Times New Roman"/>
              </a:rPr>
              <a:t>Використання</a:t>
            </a:r>
            <a:r>
              <a:rPr sz="850" spc="60" dirty="0">
                <a:latin typeface="Times New Roman"/>
                <a:cs typeface="Times New Roman"/>
              </a:rPr>
              <a:t> </a:t>
            </a:r>
            <a:r>
              <a:rPr sz="850" spc="150" dirty="0">
                <a:latin typeface="Times New Roman"/>
                <a:cs typeface="Times New Roman"/>
              </a:rPr>
              <a:t>концентратів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4643" y="2589604"/>
            <a:ext cx="1719580" cy="582930"/>
          </a:xfrm>
          <a:prstGeom prst="rect">
            <a:avLst/>
          </a:prstGeom>
          <a:ln w="6252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86995" marR="35560" algn="ctr">
              <a:lnSpc>
                <a:spcPts val="850"/>
              </a:lnSpc>
              <a:spcBef>
                <a:spcPts val="250"/>
              </a:spcBef>
            </a:pPr>
            <a:r>
              <a:rPr sz="750" b="1" spc="130" dirty="0">
                <a:latin typeface="Times New Roman"/>
                <a:cs typeface="Times New Roman"/>
              </a:rPr>
              <a:t>Захист</a:t>
            </a:r>
            <a:r>
              <a:rPr sz="750" b="1" spc="55" dirty="0">
                <a:latin typeface="Times New Roman"/>
                <a:cs typeface="Times New Roman"/>
              </a:rPr>
              <a:t> </a:t>
            </a:r>
            <a:r>
              <a:rPr sz="750" b="1" spc="125" dirty="0">
                <a:latin typeface="Times New Roman"/>
                <a:cs typeface="Times New Roman"/>
              </a:rPr>
              <a:t>лікарських</a:t>
            </a:r>
            <a:r>
              <a:rPr sz="750" b="1" spc="45" dirty="0">
                <a:latin typeface="Times New Roman"/>
                <a:cs typeface="Times New Roman"/>
              </a:rPr>
              <a:t> </a:t>
            </a:r>
            <a:r>
              <a:rPr sz="750" b="1" spc="135" dirty="0">
                <a:latin typeface="Times New Roman"/>
                <a:cs typeface="Times New Roman"/>
              </a:rPr>
              <a:t>речовин </a:t>
            </a:r>
            <a:r>
              <a:rPr sz="750" b="1" spc="-175" dirty="0">
                <a:latin typeface="Times New Roman"/>
                <a:cs typeface="Times New Roman"/>
              </a:rPr>
              <a:t> </a:t>
            </a:r>
            <a:r>
              <a:rPr sz="750" b="1" spc="110" dirty="0">
                <a:latin typeface="Times New Roman"/>
                <a:cs typeface="Times New Roman"/>
              </a:rPr>
              <a:t>від</a:t>
            </a:r>
            <a:r>
              <a:rPr sz="750" b="1" spc="65" dirty="0">
                <a:latin typeface="Times New Roman"/>
                <a:cs typeface="Times New Roman"/>
              </a:rPr>
              <a:t> </a:t>
            </a:r>
            <a:r>
              <a:rPr sz="750" b="1" spc="125" dirty="0">
                <a:latin typeface="Times New Roman"/>
                <a:cs typeface="Times New Roman"/>
              </a:rPr>
              <a:t>неблагодійного</a:t>
            </a:r>
            <a:endParaRPr sz="750">
              <a:latin typeface="Times New Roman"/>
              <a:cs typeface="Times New Roman"/>
            </a:endParaRPr>
          </a:p>
          <a:p>
            <a:pPr marL="75565" algn="ctr">
              <a:lnSpc>
                <a:spcPts val="830"/>
              </a:lnSpc>
            </a:pPr>
            <a:r>
              <a:rPr sz="750" b="1" spc="140" dirty="0">
                <a:latin typeface="Times New Roman"/>
                <a:cs typeface="Times New Roman"/>
              </a:rPr>
              <a:t>впливу</a:t>
            </a:r>
            <a:r>
              <a:rPr sz="750" b="1" spc="25" dirty="0">
                <a:latin typeface="Times New Roman"/>
                <a:cs typeface="Times New Roman"/>
              </a:rPr>
              <a:t> </a:t>
            </a:r>
            <a:r>
              <a:rPr sz="750" b="1" spc="140" dirty="0">
                <a:latin typeface="Times New Roman"/>
                <a:cs typeface="Times New Roman"/>
              </a:rPr>
              <a:t>навколишнього</a:t>
            </a:r>
            <a:endParaRPr sz="750">
              <a:latin typeface="Times New Roman"/>
              <a:cs typeface="Times New Roman"/>
            </a:endParaRPr>
          </a:p>
          <a:p>
            <a:pPr marL="44450" algn="ctr">
              <a:lnSpc>
                <a:spcPts val="890"/>
              </a:lnSpc>
            </a:pPr>
            <a:r>
              <a:rPr sz="750" b="1" spc="135" dirty="0">
                <a:latin typeface="Times New Roman"/>
                <a:cs typeface="Times New Roman"/>
              </a:rPr>
              <a:t>середовища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778986" y="3810092"/>
            <a:ext cx="1765300" cy="577215"/>
          </a:xfrm>
          <a:custGeom>
            <a:avLst/>
            <a:gdLst/>
            <a:ahLst/>
            <a:cxnLst/>
            <a:rect l="l" t="t" r="r" b="b"/>
            <a:pathLst>
              <a:path w="1765300" h="577214">
                <a:moveTo>
                  <a:pt x="0" y="576614"/>
                </a:moveTo>
                <a:lnTo>
                  <a:pt x="1764745" y="576614"/>
                </a:lnTo>
                <a:lnTo>
                  <a:pt x="1764745" y="0"/>
                </a:lnTo>
                <a:lnTo>
                  <a:pt x="0" y="0"/>
                </a:lnTo>
                <a:lnTo>
                  <a:pt x="0" y="576614"/>
                </a:lnTo>
                <a:close/>
              </a:path>
            </a:pathLst>
          </a:custGeom>
          <a:ln w="6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64185" y="3821779"/>
            <a:ext cx="1595755" cy="46735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362585">
              <a:lnSpc>
                <a:spcPts val="850"/>
              </a:lnSpc>
              <a:spcBef>
                <a:spcPts val="160"/>
              </a:spcBef>
            </a:pPr>
            <a:r>
              <a:rPr sz="750" b="1" spc="135" dirty="0">
                <a:latin typeface="Times New Roman"/>
                <a:cs typeface="Times New Roman"/>
              </a:rPr>
              <a:t>Використання </a:t>
            </a:r>
            <a:r>
              <a:rPr sz="750" b="1" spc="140" dirty="0">
                <a:latin typeface="Times New Roman"/>
                <a:cs typeface="Times New Roman"/>
              </a:rPr>
              <a:t> </a:t>
            </a:r>
            <a:r>
              <a:rPr sz="750" b="1" spc="130" dirty="0">
                <a:latin typeface="Times New Roman"/>
                <a:cs typeface="Times New Roman"/>
              </a:rPr>
              <a:t>лікарських</a:t>
            </a:r>
            <a:r>
              <a:rPr sz="750" b="1" spc="30" dirty="0">
                <a:latin typeface="Times New Roman"/>
                <a:cs typeface="Times New Roman"/>
              </a:rPr>
              <a:t> </a:t>
            </a:r>
            <a:r>
              <a:rPr sz="750" b="1" spc="130" dirty="0">
                <a:latin typeface="Times New Roman"/>
                <a:cs typeface="Times New Roman"/>
              </a:rPr>
              <a:t>та</a:t>
            </a:r>
            <a:r>
              <a:rPr sz="750" b="1" spc="270" dirty="0">
                <a:latin typeface="Times New Roman"/>
                <a:cs typeface="Times New Roman"/>
              </a:rPr>
              <a:t> </a:t>
            </a:r>
            <a:r>
              <a:rPr sz="750" b="1" spc="135" dirty="0">
                <a:latin typeface="Times New Roman"/>
                <a:cs typeface="Times New Roman"/>
              </a:rPr>
              <a:t>допоміжних </a:t>
            </a:r>
            <a:r>
              <a:rPr sz="750" b="1" spc="-175" dirty="0">
                <a:latin typeface="Times New Roman"/>
                <a:cs typeface="Times New Roman"/>
              </a:rPr>
              <a:t> </a:t>
            </a:r>
            <a:r>
              <a:rPr sz="750" b="1" spc="135" dirty="0">
                <a:latin typeface="Times New Roman"/>
                <a:cs typeface="Times New Roman"/>
              </a:rPr>
              <a:t>речовин</a:t>
            </a:r>
            <a:r>
              <a:rPr sz="750" b="1" spc="55" dirty="0">
                <a:latin typeface="Times New Roman"/>
                <a:cs typeface="Times New Roman"/>
              </a:rPr>
              <a:t> </a:t>
            </a:r>
            <a:r>
              <a:rPr sz="750" b="1" spc="130" dirty="0">
                <a:latin typeface="Times New Roman"/>
                <a:cs typeface="Times New Roman"/>
              </a:rPr>
              <a:t>високого</a:t>
            </a:r>
            <a:r>
              <a:rPr sz="750" b="1" spc="50" dirty="0">
                <a:latin typeface="Times New Roman"/>
                <a:cs typeface="Times New Roman"/>
              </a:rPr>
              <a:t> </a:t>
            </a:r>
            <a:r>
              <a:rPr sz="750" b="1" spc="120" dirty="0">
                <a:latin typeface="Times New Roman"/>
                <a:cs typeface="Times New Roman"/>
              </a:rPr>
              <a:t>степіня</a:t>
            </a:r>
            <a:endParaRPr sz="750">
              <a:latin typeface="Times New Roman"/>
              <a:cs typeface="Times New Roman"/>
            </a:endParaRPr>
          </a:p>
          <a:p>
            <a:pPr marL="501015">
              <a:lnSpc>
                <a:spcPts val="865"/>
              </a:lnSpc>
            </a:pPr>
            <a:r>
              <a:rPr sz="750" b="1" spc="145" dirty="0">
                <a:latin typeface="Times New Roman"/>
                <a:cs typeface="Times New Roman"/>
              </a:rPr>
              <a:t>очищення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88594" y="5651271"/>
            <a:ext cx="1734820" cy="495934"/>
          </a:xfrm>
          <a:custGeom>
            <a:avLst/>
            <a:gdLst/>
            <a:ahLst/>
            <a:cxnLst/>
            <a:rect l="l" t="t" r="r" b="b"/>
            <a:pathLst>
              <a:path w="1734820" h="495935">
                <a:moveTo>
                  <a:pt x="0" y="495589"/>
                </a:moveTo>
                <a:lnTo>
                  <a:pt x="1734319" y="495589"/>
                </a:lnTo>
                <a:lnTo>
                  <a:pt x="1734319" y="0"/>
                </a:lnTo>
                <a:lnTo>
                  <a:pt x="0" y="0"/>
                </a:lnTo>
                <a:lnTo>
                  <a:pt x="0" y="495589"/>
                </a:lnTo>
                <a:close/>
              </a:path>
            </a:pathLst>
          </a:custGeom>
          <a:ln w="60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788594" y="5651271"/>
            <a:ext cx="1775460" cy="495934"/>
          </a:xfrm>
          <a:prstGeom prst="rect">
            <a:avLst/>
          </a:prstGeom>
          <a:ln w="6175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R="31115" algn="ctr">
              <a:lnSpc>
                <a:spcPts val="875"/>
              </a:lnSpc>
              <a:spcBef>
                <a:spcPts val="190"/>
              </a:spcBef>
            </a:pPr>
            <a:r>
              <a:rPr sz="750" b="1" spc="130" dirty="0">
                <a:latin typeface="Times New Roman"/>
                <a:cs typeface="Times New Roman"/>
              </a:rPr>
              <a:t>Застосування</a:t>
            </a:r>
            <a:endParaRPr sz="750">
              <a:latin typeface="Times New Roman"/>
              <a:cs typeface="Times New Roman"/>
            </a:endParaRPr>
          </a:p>
          <a:p>
            <a:pPr marL="239395" marR="269875" algn="ctr">
              <a:lnSpc>
                <a:spcPts val="880"/>
              </a:lnSpc>
              <a:spcBef>
                <a:spcPts val="25"/>
              </a:spcBef>
            </a:pPr>
            <a:r>
              <a:rPr sz="750" b="1" spc="120" dirty="0">
                <a:latin typeface="Times New Roman"/>
                <a:cs typeface="Times New Roman"/>
              </a:rPr>
              <a:t>результатів</a:t>
            </a:r>
            <a:r>
              <a:rPr sz="750" b="1" spc="20" dirty="0">
                <a:latin typeface="Times New Roman"/>
                <a:cs typeface="Times New Roman"/>
              </a:rPr>
              <a:t> </a:t>
            </a:r>
            <a:r>
              <a:rPr sz="750" b="1" spc="135" dirty="0">
                <a:latin typeface="Times New Roman"/>
                <a:cs typeface="Times New Roman"/>
              </a:rPr>
              <a:t>наукових </a:t>
            </a:r>
            <a:r>
              <a:rPr sz="750" b="1" spc="-175" dirty="0">
                <a:latin typeface="Times New Roman"/>
                <a:cs typeface="Times New Roman"/>
              </a:rPr>
              <a:t> </a:t>
            </a:r>
            <a:r>
              <a:rPr sz="750" b="1" spc="125" dirty="0">
                <a:latin typeface="Times New Roman"/>
                <a:cs typeface="Times New Roman"/>
              </a:rPr>
              <a:t>досліджень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4643" y="4853977"/>
            <a:ext cx="1719580" cy="448945"/>
          </a:xfrm>
          <a:prstGeom prst="rect">
            <a:avLst/>
          </a:prstGeom>
          <a:ln w="6130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21920" marR="99060" indent="322580">
              <a:lnSpc>
                <a:spcPts val="850"/>
              </a:lnSpc>
              <a:spcBef>
                <a:spcPts val="254"/>
              </a:spcBef>
            </a:pPr>
            <a:r>
              <a:rPr sz="750" b="1" spc="135" dirty="0">
                <a:latin typeface="Times New Roman"/>
                <a:cs typeface="Times New Roman"/>
              </a:rPr>
              <a:t>Використання </a:t>
            </a:r>
            <a:r>
              <a:rPr sz="750" b="1" spc="140" dirty="0">
                <a:latin typeface="Times New Roman"/>
                <a:cs typeface="Times New Roman"/>
              </a:rPr>
              <a:t> </a:t>
            </a:r>
            <a:r>
              <a:rPr sz="750" b="1" spc="125" dirty="0">
                <a:latin typeface="Times New Roman"/>
                <a:cs typeface="Times New Roman"/>
              </a:rPr>
              <a:t>сучасного</a:t>
            </a:r>
            <a:r>
              <a:rPr sz="750" b="1" spc="10" dirty="0">
                <a:latin typeface="Times New Roman"/>
                <a:cs typeface="Times New Roman"/>
              </a:rPr>
              <a:t> </a:t>
            </a:r>
            <a:r>
              <a:rPr sz="750" b="1" spc="125" dirty="0">
                <a:latin typeface="Times New Roman"/>
                <a:cs typeface="Times New Roman"/>
              </a:rPr>
              <a:t>технологічного</a:t>
            </a:r>
            <a:endParaRPr sz="750">
              <a:latin typeface="Times New Roman"/>
              <a:cs typeface="Times New Roman"/>
            </a:endParaRPr>
          </a:p>
          <a:p>
            <a:pPr marL="523875">
              <a:lnSpc>
                <a:spcPts val="860"/>
              </a:lnSpc>
            </a:pPr>
            <a:r>
              <a:rPr sz="750" b="1" spc="135" dirty="0">
                <a:latin typeface="Times New Roman"/>
                <a:cs typeface="Times New Roman"/>
              </a:rPr>
              <a:t>обладнання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62035" y="3574884"/>
            <a:ext cx="4272280" cy="2458720"/>
            <a:chOff x="4662035" y="3574884"/>
            <a:chExt cx="4272280" cy="2458720"/>
          </a:xfrm>
        </p:grpSpPr>
        <p:sp>
          <p:nvSpPr>
            <p:cNvPr id="19" name="object 19"/>
            <p:cNvSpPr/>
            <p:nvPr/>
          </p:nvSpPr>
          <p:spPr>
            <a:xfrm>
              <a:off x="5508500" y="3600843"/>
              <a:ext cx="562610" cy="919480"/>
            </a:xfrm>
            <a:custGeom>
              <a:avLst/>
              <a:gdLst/>
              <a:ahLst/>
              <a:cxnLst/>
              <a:rect l="l" t="t" r="r" b="b"/>
              <a:pathLst>
                <a:path w="562610" h="919479">
                  <a:moveTo>
                    <a:pt x="0" y="468450"/>
                  </a:moveTo>
                  <a:lnTo>
                    <a:pt x="557288" y="468450"/>
                  </a:lnTo>
                </a:path>
                <a:path w="562610" h="919479">
                  <a:moveTo>
                    <a:pt x="562092" y="0"/>
                  </a:moveTo>
                  <a:lnTo>
                    <a:pt x="562092" y="919200"/>
                  </a:lnTo>
                </a:path>
              </a:pathLst>
            </a:custGeom>
            <a:ln w="6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60451" y="3574884"/>
              <a:ext cx="401320" cy="47625"/>
            </a:xfrm>
            <a:custGeom>
              <a:avLst/>
              <a:gdLst/>
              <a:ahLst/>
              <a:cxnLst/>
              <a:rect l="l" t="t" r="r" b="b"/>
              <a:pathLst>
                <a:path w="401320" h="47625">
                  <a:moveTo>
                    <a:pt x="336828" y="0"/>
                  </a:moveTo>
                  <a:lnTo>
                    <a:pt x="336828" y="47199"/>
                  </a:lnTo>
                  <a:lnTo>
                    <a:pt x="390208" y="27532"/>
                  </a:lnTo>
                  <a:lnTo>
                    <a:pt x="350493" y="27532"/>
                  </a:lnTo>
                  <a:lnTo>
                    <a:pt x="352842" y="25802"/>
                  </a:lnTo>
                  <a:lnTo>
                    <a:pt x="352842" y="21475"/>
                  </a:lnTo>
                  <a:lnTo>
                    <a:pt x="350493" y="19666"/>
                  </a:lnTo>
                  <a:lnTo>
                    <a:pt x="390208" y="19666"/>
                  </a:lnTo>
                  <a:lnTo>
                    <a:pt x="336828" y="0"/>
                  </a:lnTo>
                  <a:close/>
                </a:path>
                <a:path w="401320" h="47625">
                  <a:moveTo>
                    <a:pt x="336828" y="19666"/>
                  </a:moveTo>
                  <a:lnTo>
                    <a:pt x="2348" y="19666"/>
                  </a:lnTo>
                  <a:lnTo>
                    <a:pt x="0" y="21475"/>
                  </a:lnTo>
                  <a:lnTo>
                    <a:pt x="0" y="25802"/>
                  </a:lnTo>
                  <a:lnTo>
                    <a:pt x="2348" y="27532"/>
                  </a:lnTo>
                  <a:lnTo>
                    <a:pt x="336828" y="27532"/>
                  </a:lnTo>
                  <a:lnTo>
                    <a:pt x="336828" y="19666"/>
                  </a:lnTo>
                  <a:close/>
                </a:path>
                <a:path w="401320" h="47625">
                  <a:moveTo>
                    <a:pt x="390208" y="19666"/>
                  </a:moveTo>
                  <a:lnTo>
                    <a:pt x="350493" y="19666"/>
                  </a:lnTo>
                  <a:lnTo>
                    <a:pt x="352842" y="21475"/>
                  </a:lnTo>
                  <a:lnTo>
                    <a:pt x="352842" y="25802"/>
                  </a:lnTo>
                  <a:lnTo>
                    <a:pt x="350493" y="27532"/>
                  </a:lnTo>
                  <a:lnTo>
                    <a:pt x="390208" y="27532"/>
                  </a:lnTo>
                  <a:lnTo>
                    <a:pt x="400884" y="23599"/>
                  </a:lnTo>
                  <a:lnTo>
                    <a:pt x="390208" y="196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66163" y="4382774"/>
              <a:ext cx="1323340" cy="1515110"/>
            </a:xfrm>
            <a:custGeom>
              <a:avLst/>
              <a:gdLst/>
              <a:ahLst/>
              <a:cxnLst/>
              <a:rect l="l" t="t" r="r" b="b"/>
              <a:pathLst>
                <a:path w="1323339" h="1515110">
                  <a:moveTo>
                    <a:pt x="0" y="0"/>
                  </a:moveTo>
                  <a:lnTo>
                    <a:pt x="0" y="448784"/>
                  </a:lnTo>
                </a:path>
                <a:path w="1323339" h="1515110">
                  <a:moveTo>
                    <a:pt x="856750" y="1515088"/>
                  </a:moveTo>
                  <a:lnTo>
                    <a:pt x="1322758" y="1515088"/>
                  </a:lnTo>
                </a:path>
              </a:pathLst>
            </a:custGeom>
            <a:ln w="6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73975" y="5986384"/>
              <a:ext cx="522605" cy="47625"/>
            </a:xfrm>
            <a:custGeom>
              <a:avLst/>
              <a:gdLst/>
              <a:ahLst/>
              <a:cxnLst/>
              <a:rect l="l" t="t" r="r" b="b"/>
              <a:pathLst>
                <a:path w="522604" h="47625">
                  <a:moveTo>
                    <a:pt x="458535" y="0"/>
                  </a:moveTo>
                  <a:lnTo>
                    <a:pt x="458535" y="47199"/>
                  </a:lnTo>
                  <a:lnTo>
                    <a:pt x="511915" y="27532"/>
                  </a:lnTo>
                  <a:lnTo>
                    <a:pt x="472200" y="27532"/>
                  </a:lnTo>
                  <a:lnTo>
                    <a:pt x="474549" y="25770"/>
                  </a:lnTo>
                  <a:lnTo>
                    <a:pt x="474549" y="21428"/>
                  </a:lnTo>
                  <a:lnTo>
                    <a:pt x="472200" y="19666"/>
                  </a:lnTo>
                  <a:lnTo>
                    <a:pt x="511915" y="19666"/>
                  </a:lnTo>
                  <a:lnTo>
                    <a:pt x="458535" y="0"/>
                  </a:lnTo>
                  <a:close/>
                </a:path>
                <a:path w="522604" h="47625">
                  <a:moveTo>
                    <a:pt x="458535" y="19666"/>
                  </a:moveTo>
                  <a:lnTo>
                    <a:pt x="2348" y="19666"/>
                  </a:lnTo>
                  <a:lnTo>
                    <a:pt x="0" y="21428"/>
                  </a:lnTo>
                  <a:lnTo>
                    <a:pt x="0" y="25770"/>
                  </a:lnTo>
                  <a:lnTo>
                    <a:pt x="2348" y="27532"/>
                  </a:lnTo>
                  <a:lnTo>
                    <a:pt x="458535" y="27532"/>
                  </a:lnTo>
                  <a:lnTo>
                    <a:pt x="458535" y="19666"/>
                  </a:lnTo>
                  <a:close/>
                </a:path>
                <a:path w="522604" h="47625">
                  <a:moveTo>
                    <a:pt x="511915" y="19666"/>
                  </a:moveTo>
                  <a:lnTo>
                    <a:pt x="472200" y="19666"/>
                  </a:lnTo>
                  <a:lnTo>
                    <a:pt x="474549" y="21428"/>
                  </a:lnTo>
                  <a:lnTo>
                    <a:pt x="474549" y="25770"/>
                  </a:lnTo>
                  <a:lnTo>
                    <a:pt x="472200" y="27532"/>
                  </a:lnTo>
                  <a:lnTo>
                    <a:pt x="511915" y="27532"/>
                  </a:lnTo>
                  <a:lnTo>
                    <a:pt x="522591" y="23599"/>
                  </a:lnTo>
                  <a:lnTo>
                    <a:pt x="511915" y="196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70967" y="5304728"/>
              <a:ext cx="0" cy="346710"/>
            </a:xfrm>
            <a:custGeom>
              <a:avLst/>
              <a:gdLst/>
              <a:ahLst/>
              <a:cxnLst/>
              <a:rect l="l" t="t" r="r" b="b"/>
              <a:pathLst>
                <a:path h="346710">
                  <a:moveTo>
                    <a:pt x="0" y="0"/>
                  </a:moveTo>
                  <a:lnTo>
                    <a:pt x="0" y="346519"/>
                  </a:lnTo>
                </a:path>
              </a:pathLst>
            </a:custGeom>
            <a:ln w="8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73975" y="5034514"/>
              <a:ext cx="492759" cy="47625"/>
            </a:xfrm>
            <a:custGeom>
              <a:avLst/>
              <a:gdLst/>
              <a:ahLst/>
              <a:cxnLst/>
              <a:rect l="l" t="t" r="r" b="b"/>
              <a:pathLst>
                <a:path w="492760" h="47625">
                  <a:moveTo>
                    <a:pt x="428108" y="0"/>
                  </a:moveTo>
                  <a:lnTo>
                    <a:pt x="428108" y="47199"/>
                  </a:lnTo>
                  <a:lnTo>
                    <a:pt x="481488" y="27532"/>
                  </a:lnTo>
                  <a:lnTo>
                    <a:pt x="441773" y="27532"/>
                  </a:lnTo>
                  <a:lnTo>
                    <a:pt x="444122" y="25802"/>
                  </a:lnTo>
                  <a:lnTo>
                    <a:pt x="444122" y="21475"/>
                  </a:lnTo>
                  <a:lnTo>
                    <a:pt x="441773" y="19666"/>
                  </a:lnTo>
                  <a:lnTo>
                    <a:pt x="481488" y="19666"/>
                  </a:lnTo>
                  <a:lnTo>
                    <a:pt x="428108" y="0"/>
                  </a:lnTo>
                  <a:close/>
                </a:path>
                <a:path w="492760" h="47625">
                  <a:moveTo>
                    <a:pt x="428108" y="19666"/>
                  </a:moveTo>
                  <a:lnTo>
                    <a:pt x="2348" y="19666"/>
                  </a:lnTo>
                  <a:lnTo>
                    <a:pt x="0" y="21475"/>
                  </a:lnTo>
                  <a:lnTo>
                    <a:pt x="0" y="25802"/>
                  </a:lnTo>
                  <a:lnTo>
                    <a:pt x="2348" y="27532"/>
                  </a:lnTo>
                  <a:lnTo>
                    <a:pt x="428108" y="27532"/>
                  </a:lnTo>
                  <a:lnTo>
                    <a:pt x="428108" y="19666"/>
                  </a:lnTo>
                  <a:close/>
                </a:path>
                <a:path w="492760" h="47625">
                  <a:moveTo>
                    <a:pt x="481488" y="19666"/>
                  </a:moveTo>
                  <a:lnTo>
                    <a:pt x="441773" y="19666"/>
                  </a:lnTo>
                  <a:lnTo>
                    <a:pt x="444122" y="21475"/>
                  </a:lnTo>
                  <a:lnTo>
                    <a:pt x="444122" y="25802"/>
                  </a:lnTo>
                  <a:lnTo>
                    <a:pt x="441773" y="27532"/>
                  </a:lnTo>
                  <a:lnTo>
                    <a:pt x="481488" y="27532"/>
                  </a:lnTo>
                  <a:lnTo>
                    <a:pt x="492164" y="23599"/>
                  </a:lnTo>
                  <a:lnTo>
                    <a:pt x="481488" y="196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96566" y="4789079"/>
              <a:ext cx="2434590" cy="603250"/>
            </a:xfrm>
            <a:custGeom>
              <a:avLst/>
              <a:gdLst/>
              <a:ahLst/>
              <a:cxnLst/>
              <a:rect l="l" t="t" r="r" b="b"/>
              <a:pathLst>
                <a:path w="2434590" h="603250">
                  <a:moveTo>
                    <a:pt x="0" y="602967"/>
                  </a:moveTo>
                  <a:lnTo>
                    <a:pt x="2434132" y="602967"/>
                  </a:lnTo>
                  <a:lnTo>
                    <a:pt x="2434132" y="0"/>
                  </a:lnTo>
                  <a:lnTo>
                    <a:pt x="0" y="0"/>
                  </a:lnTo>
                  <a:lnTo>
                    <a:pt x="0" y="602967"/>
                  </a:lnTo>
                  <a:close/>
                </a:path>
              </a:pathLst>
            </a:custGeom>
            <a:ln w="60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605118" y="2588031"/>
            <a:ext cx="730250" cy="541020"/>
            <a:chOff x="5605118" y="2588031"/>
            <a:chExt cx="730250" cy="541020"/>
          </a:xfrm>
        </p:grpSpPr>
        <p:sp>
          <p:nvSpPr>
            <p:cNvPr id="27" name="object 27"/>
            <p:cNvSpPr/>
            <p:nvPr/>
          </p:nvSpPr>
          <p:spPr>
            <a:xfrm>
              <a:off x="5605118" y="2611631"/>
              <a:ext cx="378460" cy="493395"/>
            </a:xfrm>
            <a:custGeom>
              <a:avLst/>
              <a:gdLst/>
              <a:ahLst/>
              <a:cxnLst/>
              <a:rect l="l" t="t" r="r" b="b"/>
              <a:pathLst>
                <a:path w="378460" h="493394">
                  <a:moveTo>
                    <a:pt x="0" y="246614"/>
                  </a:moveTo>
                  <a:lnTo>
                    <a:pt x="378464" y="246614"/>
                  </a:lnTo>
                </a:path>
                <a:path w="378460" h="493394">
                  <a:moveTo>
                    <a:pt x="378464" y="0"/>
                  </a:moveTo>
                  <a:lnTo>
                    <a:pt x="378464" y="493229"/>
                  </a:lnTo>
                </a:path>
              </a:pathLst>
            </a:custGeom>
            <a:ln w="69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78245" y="2588043"/>
              <a:ext cx="357505" cy="541020"/>
            </a:xfrm>
            <a:custGeom>
              <a:avLst/>
              <a:gdLst/>
              <a:ahLst/>
              <a:cxnLst/>
              <a:rect l="l" t="t" r="r" b="b"/>
              <a:pathLst>
                <a:path w="357504" h="541019">
                  <a:moveTo>
                    <a:pt x="329882" y="23596"/>
                  </a:moveTo>
                  <a:lnTo>
                    <a:pt x="319201" y="19659"/>
                  </a:lnTo>
                  <a:lnTo>
                    <a:pt x="265823" y="0"/>
                  </a:lnTo>
                  <a:lnTo>
                    <a:pt x="265823" y="19659"/>
                  </a:lnTo>
                  <a:lnTo>
                    <a:pt x="2336" y="19659"/>
                  </a:lnTo>
                  <a:lnTo>
                    <a:pt x="0" y="21475"/>
                  </a:lnTo>
                  <a:lnTo>
                    <a:pt x="0" y="25793"/>
                  </a:lnTo>
                  <a:lnTo>
                    <a:pt x="2336" y="27520"/>
                  </a:lnTo>
                  <a:lnTo>
                    <a:pt x="265823" y="27520"/>
                  </a:lnTo>
                  <a:lnTo>
                    <a:pt x="265823" y="47193"/>
                  </a:lnTo>
                  <a:lnTo>
                    <a:pt x="319201" y="27520"/>
                  </a:lnTo>
                  <a:lnTo>
                    <a:pt x="329882" y="23596"/>
                  </a:lnTo>
                  <a:close/>
                </a:path>
                <a:path w="357504" h="541019">
                  <a:moveTo>
                    <a:pt x="357111" y="516826"/>
                  </a:moveTo>
                  <a:lnTo>
                    <a:pt x="346430" y="512889"/>
                  </a:lnTo>
                  <a:lnTo>
                    <a:pt x="293052" y="493229"/>
                  </a:lnTo>
                  <a:lnTo>
                    <a:pt x="293052" y="512889"/>
                  </a:lnTo>
                  <a:lnTo>
                    <a:pt x="2336" y="512889"/>
                  </a:lnTo>
                  <a:lnTo>
                    <a:pt x="0" y="514692"/>
                  </a:lnTo>
                  <a:lnTo>
                    <a:pt x="0" y="519023"/>
                  </a:lnTo>
                  <a:lnTo>
                    <a:pt x="2336" y="520750"/>
                  </a:lnTo>
                  <a:lnTo>
                    <a:pt x="293052" y="520750"/>
                  </a:lnTo>
                  <a:lnTo>
                    <a:pt x="293052" y="540423"/>
                  </a:lnTo>
                  <a:lnTo>
                    <a:pt x="346430" y="520750"/>
                  </a:lnTo>
                  <a:lnTo>
                    <a:pt x="357111" y="516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578238" y="4798090"/>
            <a:ext cx="2287270" cy="5403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just">
              <a:lnSpc>
                <a:spcPct val="98400"/>
              </a:lnSpc>
              <a:spcBef>
                <a:spcPts val="135"/>
              </a:spcBef>
              <a:tabLst>
                <a:tab pos="1320800" algn="l"/>
              </a:tabLst>
            </a:pPr>
            <a:r>
              <a:rPr sz="850" spc="195" dirty="0">
                <a:latin typeface="Times New Roman"/>
                <a:cs typeface="Times New Roman"/>
              </a:rPr>
              <a:t>Ви</a:t>
            </a:r>
            <a:r>
              <a:rPr sz="850" spc="150" dirty="0">
                <a:latin typeface="Times New Roman"/>
                <a:cs typeface="Times New Roman"/>
              </a:rPr>
              <a:t>к</a:t>
            </a:r>
            <a:r>
              <a:rPr sz="850" spc="165" dirty="0">
                <a:latin typeface="Times New Roman"/>
                <a:cs typeface="Times New Roman"/>
              </a:rPr>
              <a:t>о</a:t>
            </a:r>
            <a:r>
              <a:rPr sz="850" spc="160" dirty="0">
                <a:latin typeface="Times New Roman"/>
                <a:cs typeface="Times New Roman"/>
              </a:rPr>
              <a:t>р</a:t>
            </a:r>
            <a:r>
              <a:rPr sz="850" spc="155" dirty="0">
                <a:latin typeface="Times New Roman"/>
                <a:cs typeface="Times New Roman"/>
              </a:rPr>
              <a:t>ист</a:t>
            </a:r>
            <a:r>
              <a:rPr sz="850" spc="130" dirty="0">
                <a:latin typeface="Times New Roman"/>
                <a:cs typeface="Times New Roman"/>
              </a:rPr>
              <a:t>а</a:t>
            </a:r>
            <a:r>
              <a:rPr sz="850" spc="175" dirty="0">
                <a:latin typeface="Times New Roman"/>
                <a:cs typeface="Times New Roman"/>
              </a:rPr>
              <a:t>н</a:t>
            </a:r>
            <a:r>
              <a:rPr sz="850" spc="165" dirty="0">
                <a:latin typeface="Times New Roman"/>
                <a:cs typeface="Times New Roman"/>
              </a:rPr>
              <a:t>н</a:t>
            </a:r>
            <a:r>
              <a:rPr sz="850" spc="150" dirty="0">
                <a:latin typeface="Times New Roman"/>
                <a:cs typeface="Times New Roman"/>
              </a:rPr>
              <a:t>я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spc="155" dirty="0">
                <a:latin typeface="Times New Roman"/>
                <a:cs typeface="Times New Roman"/>
              </a:rPr>
              <a:t>л</a:t>
            </a:r>
            <a:r>
              <a:rPr sz="850" spc="90" dirty="0">
                <a:latin typeface="Times New Roman"/>
                <a:cs typeface="Times New Roman"/>
              </a:rPr>
              <a:t>і</a:t>
            </a:r>
            <a:r>
              <a:rPr sz="850" spc="160" dirty="0">
                <a:latin typeface="Times New Roman"/>
                <a:cs typeface="Times New Roman"/>
              </a:rPr>
              <a:t>о</a:t>
            </a:r>
            <a:r>
              <a:rPr sz="850" spc="210" dirty="0">
                <a:latin typeface="Times New Roman"/>
                <a:cs typeface="Times New Roman"/>
              </a:rPr>
              <a:t>ф</a:t>
            </a:r>
            <a:r>
              <a:rPr sz="850" spc="95" dirty="0">
                <a:latin typeface="Times New Roman"/>
                <a:cs typeface="Times New Roman"/>
              </a:rPr>
              <a:t>і</a:t>
            </a:r>
            <a:r>
              <a:rPr sz="850" spc="145" dirty="0">
                <a:latin typeface="Times New Roman"/>
                <a:cs typeface="Times New Roman"/>
              </a:rPr>
              <a:t>л</a:t>
            </a:r>
            <a:r>
              <a:rPr sz="850" spc="135" dirty="0">
                <a:latin typeface="Times New Roman"/>
                <a:cs typeface="Times New Roman"/>
              </a:rPr>
              <a:t>ізов</a:t>
            </a:r>
            <a:r>
              <a:rPr sz="850" spc="150" dirty="0">
                <a:latin typeface="Times New Roman"/>
                <a:cs typeface="Times New Roman"/>
              </a:rPr>
              <a:t>ан</a:t>
            </a:r>
            <a:r>
              <a:rPr sz="850" spc="180" dirty="0">
                <a:latin typeface="Times New Roman"/>
                <a:cs typeface="Times New Roman"/>
              </a:rPr>
              <a:t>и</a:t>
            </a:r>
            <a:r>
              <a:rPr sz="850" spc="110" dirty="0">
                <a:latin typeface="Times New Roman"/>
                <a:cs typeface="Times New Roman"/>
              </a:rPr>
              <a:t>х  </a:t>
            </a:r>
            <a:r>
              <a:rPr sz="850" spc="150" dirty="0">
                <a:latin typeface="Times New Roman"/>
                <a:cs typeface="Times New Roman"/>
              </a:rPr>
              <a:t>розчинів</a:t>
            </a:r>
            <a:r>
              <a:rPr sz="850" spc="155" dirty="0">
                <a:latin typeface="Times New Roman"/>
                <a:cs typeface="Times New Roman"/>
              </a:rPr>
              <a:t> </a:t>
            </a:r>
            <a:r>
              <a:rPr sz="850" spc="160" dirty="0">
                <a:latin typeface="Times New Roman"/>
                <a:cs typeface="Times New Roman"/>
              </a:rPr>
              <a:t>зневожених</a:t>
            </a:r>
            <a:r>
              <a:rPr sz="850" spc="165" dirty="0">
                <a:latin typeface="Times New Roman"/>
                <a:cs typeface="Times New Roman"/>
              </a:rPr>
              <a:t> </a:t>
            </a:r>
            <a:r>
              <a:rPr sz="850" spc="145" dirty="0">
                <a:latin typeface="Times New Roman"/>
                <a:cs typeface="Times New Roman"/>
              </a:rPr>
              <a:t>лікарських </a:t>
            </a:r>
            <a:r>
              <a:rPr sz="850" spc="150" dirty="0">
                <a:latin typeface="Times New Roman"/>
                <a:cs typeface="Times New Roman"/>
              </a:rPr>
              <a:t> </a:t>
            </a:r>
            <a:r>
              <a:rPr sz="850" spc="145" dirty="0">
                <a:latin typeface="Times New Roman"/>
                <a:cs typeface="Times New Roman"/>
              </a:rPr>
              <a:t>препаратів </a:t>
            </a:r>
            <a:r>
              <a:rPr sz="850" spc="170" dirty="0">
                <a:latin typeface="Times New Roman"/>
                <a:cs typeface="Times New Roman"/>
              </a:rPr>
              <a:t>(шляхом </a:t>
            </a:r>
            <a:r>
              <a:rPr sz="850" spc="140" dirty="0">
                <a:latin typeface="Times New Roman"/>
                <a:cs typeface="Times New Roman"/>
              </a:rPr>
              <a:t>сублімації </a:t>
            </a:r>
            <a:r>
              <a:rPr sz="850" spc="155" dirty="0">
                <a:latin typeface="Times New Roman"/>
                <a:cs typeface="Times New Roman"/>
              </a:rPr>
              <a:t>або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55" dirty="0">
                <a:latin typeface="Times New Roman"/>
                <a:cs typeface="Times New Roman"/>
              </a:rPr>
              <a:t>вакуумної</a:t>
            </a:r>
            <a:r>
              <a:rPr sz="850" spc="80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сушки)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96566" y="6368694"/>
            <a:ext cx="2399030" cy="336550"/>
          </a:xfrm>
          <a:prstGeom prst="rect">
            <a:avLst/>
          </a:prstGeom>
          <a:ln w="5973">
            <a:solidFill>
              <a:srgbClr val="0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530225" marR="294005" indent="-228600">
              <a:lnSpc>
                <a:spcPct val="100000"/>
              </a:lnSpc>
              <a:spcBef>
                <a:spcPts val="195"/>
              </a:spcBef>
            </a:pPr>
            <a:r>
              <a:rPr sz="850" spc="160" dirty="0">
                <a:latin typeface="Times New Roman"/>
                <a:cs typeface="Times New Roman"/>
              </a:rPr>
              <a:t>Використання</a:t>
            </a:r>
            <a:r>
              <a:rPr sz="850" spc="55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заморожених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60" dirty="0">
                <a:latin typeface="Times New Roman"/>
                <a:cs typeface="Times New Roman"/>
              </a:rPr>
              <a:t>инфузійних</a:t>
            </a:r>
            <a:r>
              <a:rPr sz="850" spc="60" dirty="0">
                <a:latin typeface="Times New Roman"/>
                <a:cs typeface="Times New Roman"/>
              </a:rPr>
              <a:t> </a:t>
            </a:r>
            <a:r>
              <a:rPr sz="850" spc="145" dirty="0">
                <a:latin typeface="Times New Roman"/>
                <a:cs typeface="Times New Roman"/>
              </a:rPr>
              <a:t>розчинів</a:t>
            </a:r>
            <a:endParaRPr sz="85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639740" y="3179199"/>
            <a:ext cx="1857375" cy="3370579"/>
            <a:chOff x="4639740" y="3179199"/>
            <a:chExt cx="1857375" cy="3370579"/>
          </a:xfrm>
        </p:grpSpPr>
        <p:sp>
          <p:nvSpPr>
            <p:cNvPr id="32" name="object 32"/>
            <p:cNvSpPr/>
            <p:nvPr/>
          </p:nvSpPr>
          <p:spPr>
            <a:xfrm>
              <a:off x="5979313" y="5058113"/>
              <a:ext cx="0" cy="1468120"/>
            </a:xfrm>
            <a:custGeom>
              <a:avLst/>
              <a:gdLst/>
              <a:ahLst/>
              <a:cxnLst/>
              <a:rect l="l" t="t" r="r" b="b"/>
              <a:pathLst>
                <a:path h="1468120">
                  <a:moveTo>
                    <a:pt x="0" y="0"/>
                  </a:moveTo>
                  <a:lnTo>
                    <a:pt x="0" y="1467519"/>
                  </a:lnTo>
                </a:path>
              </a:pathLst>
            </a:custGeom>
            <a:ln w="8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973966" y="5550166"/>
              <a:ext cx="522605" cy="999490"/>
            </a:xfrm>
            <a:custGeom>
              <a:avLst/>
              <a:gdLst/>
              <a:ahLst/>
              <a:cxnLst/>
              <a:rect l="l" t="t" r="r" b="b"/>
              <a:pathLst>
                <a:path w="522604" h="999490">
                  <a:moveTo>
                    <a:pt x="492163" y="975474"/>
                  </a:moveTo>
                  <a:lnTo>
                    <a:pt x="481495" y="971537"/>
                  </a:lnTo>
                  <a:lnTo>
                    <a:pt x="428117" y="951877"/>
                  </a:lnTo>
                  <a:lnTo>
                    <a:pt x="428117" y="971537"/>
                  </a:lnTo>
                  <a:lnTo>
                    <a:pt x="2349" y="971537"/>
                  </a:lnTo>
                  <a:lnTo>
                    <a:pt x="0" y="973302"/>
                  </a:lnTo>
                  <a:lnTo>
                    <a:pt x="0" y="977646"/>
                  </a:lnTo>
                  <a:lnTo>
                    <a:pt x="2349" y="979411"/>
                  </a:lnTo>
                  <a:lnTo>
                    <a:pt x="428117" y="979411"/>
                  </a:lnTo>
                  <a:lnTo>
                    <a:pt x="428117" y="999070"/>
                  </a:lnTo>
                  <a:lnTo>
                    <a:pt x="481495" y="979411"/>
                  </a:lnTo>
                  <a:lnTo>
                    <a:pt x="492163" y="975474"/>
                  </a:lnTo>
                  <a:close/>
                </a:path>
                <a:path w="522604" h="999490">
                  <a:moveTo>
                    <a:pt x="522592" y="23596"/>
                  </a:moveTo>
                  <a:lnTo>
                    <a:pt x="511924" y="19672"/>
                  </a:lnTo>
                  <a:lnTo>
                    <a:pt x="458533" y="0"/>
                  </a:lnTo>
                  <a:lnTo>
                    <a:pt x="458533" y="19672"/>
                  </a:lnTo>
                  <a:lnTo>
                    <a:pt x="2349" y="19672"/>
                  </a:lnTo>
                  <a:lnTo>
                    <a:pt x="0" y="21475"/>
                  </a:lnTo>
                  <a:lnTo>
                    <a:pt x="0" y="25806"/>
                  </a:lnTo>
                  <a:lnTo>
                    <a:pt x="2349" y="27533"/>
                  </a:lnTo>
                  <a:lnTo>
                    <a:pt x="458533" y="27533"/>
                  </a:lnTo>
                  <a:lnTo>
                    <a:pt x="458533" y="47205"/>
                  </a:lnTo>
                  <a:lnTo>
                    <a:pt x="511924" y="27533"/>
                  </a:lnTo>
                  <a:lnTo>
                    <a:pt x="522592" y="235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43743" y="3179199"/>
              <a:ext cx="0" cy="637540"/>
            </a:xfrm>
            <a:custGeom>
              <a:avLst/>
              <a:gdLst/>
              <a:ahLst/>
              <a:cxnLst/>
              <a:rect l="l" t="t" r="r" b="b"/>
              <a:pathLst>
                <a:path h="637539">
                  <a:moveTo>
                    <a:pt x="0" y="0"/>
                  </a:moveTo>
                  <a:lnTo>
                    <a:pt x="0" y="637186"/>
                  </a:lnTo>
                </a:path>
              </a:pathLst>
            </a:custGeom>
            <a:ln w="80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3938778" y="334010"/>
            <a:ext cx="39858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Arial"/>
                <a:cs typeface="Arial"/>
              </a:rPr>
              <a:t>МЕТОДИ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СТАБІЛІЗАЦІЇ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4353" y="242328"/>
            <a:ext cx="4425696" cy="7833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82778" y="5873720"/>
            <a:ext cx="5013325" cy="968375"/>
            <a:chOff x="3782778" y="5873720"/>
            <a:chExt cx="5013325" cy="9683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8661" y="6027176"/>
              <a:ext cx="82546" cy="901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7424" y="5876895"/>
              <a:ext cx="165102" cy="1202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786116" y="5876895"/>
              <a:ext cx="5006975" cy="962025"/>
            </a:xfrm>
            <a:custGeom>
              <a:avLst/>
              <a:gdLst/>
              <a:ahLst/>
              <a:cxnLst/>
              <a:rect l="l" t="t" r="r" b="b"/>
              <a:pathLst>
                <a:path w="5006975" h="962025">
                  <a:moveTo>
                    <a:pt x="0" y="180337"/>
                  </a:moveTo>
                  <a:lnTo>
                    <a:pt x="6483" y="156907"/>
                  </a:lnTo>
                  <a:lnTo>
                    <a:pt x="24167" y="137803"/>
                  </a:lnTo>
                  <a:lnTo>
                    <a:pt x="50403" y="124938"/>
                  </a:lnTo>
                  <a:lnTo>
                    <a:pt x="82544" y="120224"/>
                  </a:lnTo>
                  <a:lnTo>
                    <a:pt x="4841308" y="120224"/>
                  </a:lnTo>
                  <a:lnTo>
                    <a:pt x="4841308" y="60112"/>
                  </a:lnTo>
                  <a:lnTo>
                    <a:pt x="4847796" y="36682"/>
                  </a:lnTo>
                  <a:lnTo>
                    <a:pt x="4865488" y="17578"/>
                  </a:lnTo>
                  <a:lnTo>
                    <a:pt x="4891728" y="4713"/>
                  </a:lnTo>
                  <a:lnTo>
                    <a:pt x="4923859" y="0"/>
                  </a:lnTo>
                  <a:lnTo>
                    <a:pt x="4955989" y="4713"/>
                  </a:lnTo>
                  <a:lnTo>
                    <a:pt x="4982229" y="17578"/>
                  </a:lnTo>
                  <a:lnTo>
                    <a:pt x="4999922" y="36682"/>
                  </a:lnTo>
                  <a:lnTo>
                    <a:pt x="5006410" y="60112"/>
                  </a:lnTo>
                  <a:lnTo>
                    <a:pt x="5006410" y="781374"/>
                  </a:lnTo>
                  <a:lnTo>
                    <a:pt x="4999922" y="804780"/>
                  </a:lnTo>
                  <a:lnTo>
                    <a:pt x="4982229" y="823887"/>
                  </a:lnTo>
                  <a:lnTo>
                    <a:pt x="4955989" y="836765"/>
                  </a:lnTo>
                  <a:lnTo>
                    <a:pt x="4923859" y="841486"/>
                  </a:lnTo>
                  <a:lnTo>
                    <a:pt x="165091" y="841486"/>
                  </a:lnTo>
                  <a:lnTo>
                    <a:pt x="165091" y="901590"/>
                  </a:lnTo>
                  <a:lnTo>
                    <a:pt x="158608" y="924995"/>
                  </a:lnTo>
                  <a:lnTo>
                    <a:pt x="140923" y="944100"/>
                  </a:lnTo>
                  <a:lnTo>
                    <a:pt x="114686" y="956978"/>
                  </a:lnTo>
                  <a:lnTo>
                    <a:pt x="82544" y="961699"/>
                  </a:lnTo>
                  <a:lnTo>
                    <a:pt x="50403" y="956978"/>
                  </a:lnTo>
                  <a:lnTo>
                    <a:pt x="24167" y="944100"/>
                  </a:lnTo>
                  <a:lnTo>
                    <a:pt x="6483" y="924995"/>
                  </a:lnTo>
                  <a:lnTo>
                    <a:pt x="0" y="901590"/>
                  </a:lnTo>
                  <a:lnTo>
                    <a:pt x="0" y="180337"/>
                  </a:lnTo>
                  <a:close/>
                </a:path>
              </a:pathLst>
            </a:custGeom>
            <a:ln w="5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2778" y="6023838"/>
              <a:ext cx="171767" cy="9680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51208" y="6057232"/>
              <a:ext cx="0" cy="661670"/>
            </a:xfrm>
            <a:custGeom>
              <a:avLst/>
              <a:gdLst/>
              <a:ahLst/>
              <a:cxnLst/>
              <a:rect l="l" t="t" r="r" b="b"/>
              <a:pathLst>
                <a:path h="661670">
                  <a:moveTo>
                    <a:pt x="0" y="0"/>
                  </a:moveTo>
                  <a:lnTo>
                    <a:pt x="0" y="661149"/>
                  </a:lnTo>
                </a:path>
              </a:pathLst>
            </a:custGeom>
            <a:ln w="80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23932" y="5933516"/>
              <a:ext cx="171756" cy="6709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769105" y="1103785"/>
            <a:ext cx="5215890" cy="5502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14"/>
              </a:spcBef>
            </a:pPr>
            <a:r>
              <a:rPr sz="850" b="1" spc="204" dirty="0">
                <a:latin typeface="Times New Roman"/>
                <a:cs typeface="Times New Roman"/>
              </a:rPr>
              <a:t>ХІМІЧНІ</a:t>
            </a:r>
            <a:r>
              <a:rPr sz="850" b="1" spc="75" dirty="0">
                <a:latin typeface="Times New Roman"/>
                <a:cs typeface="Times New Roman"/>
              </a:rPr>
              <a:t> </a:t>
            </a:r>
            <a:r>
              <a:rPr sz="850" b="1" spc="250" dirty="0">
                <a:latin typeface="Times New Roman"/>
                <a:cs typeface="Times New Roman"/>
              </a:rPr>
              <a:t>МЕТОДИ</a:t>
            </a:r>
            <a:r>
              <a:rPr sz="850" b="1" spc="80" dirty="0">
                <a:latin typeface="Times New Roman"/>
                <a:cs typeface="Times New Roman"/>
              </a:rPr>
              <a:t> </a:t>
            </a:r>
            <a:r>
              <a:rPr sz="850" b="1" spc="195" dirty="0">
                <a:latin typeface="Times New Roman"/>
                <a:cs typeface="Times New Roman"/>
              </a:rPr>
              <a:t>СТАБІЛІЗАЦІЇ</a:t>
            </a:r>
            <a:endParaRPr sz="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950" b="1" i="1" spc="200" dirty="0">
                <a:latin typeface="Times New Roman"/>
                <a:cs typeface="Times New Roman"/>
              </a:rPr>
              <a:t>Хімічна</a:t>
            </a:r>
            <a:r>
              <a:rPr sz="950" b="1" i="1" spc="110" dirty="0">
                <a:latin typeface="Times New Roman"/>
                <a:cs typeface="Times New Roman"/>
              </a:rPr>
              <a:t> </a:t>
            </a:r>
            <a:r>
              <a:rPr sz="950" b="1" i="1" spc="195" dirty="0">
                <a:latin typeface="Times New Roman"/>
                <a:cs typeface="Times New Roman"/>
              </a:rPr>
              <a:t>стабільність</a:t>
            </a:r>
            <a:r>
              <a:rPr sz="950" b="1" i="1" spc="105" dirty="0">
                <a:latin typeface="Times New Roman"/>
                <a:cs typeface="Times New Roman"/>
              </a:rPr>
              <a:t> </a:t>
            </a:r>
            <a:r>
              <a:rPr sz="950" b="1" i="1" spc="185" dirty="0">
                <a:latin typeface="Times New Roman"/>
                <a:cs typeface="Times New Roman"/>
              </a:rPr>
              <a:t>розчинів</a:t>
            </a:r>
            <a:r>
              <a:rPr sz="950" b="1" i="1" spc="110" dirty="0">
                <a:latin typeface="Times New Roman"/>
                <a:cs typeface="Times New Roman"/>
              </a:rPr>
              <a:t> </a:t>
            </a:r>
            <a:r>
              <a:rPr sz="950" b="1" i="1" spc="225" dirty="0">
                <a:latin typeface="Times New Roman"/>
                <a:cs typeface="Times New Roman"/>
              </a:rPr>
              <a:t>залежить</a:t>
            </a:r>
            <a:r>
              <a:rPr sz="950" b="1" i="1" spc="114" dirty="0">
                <a:latin typeface="Times New Roman"/>
                <a:cs typeface="Times New Roman"/>
              </a:rPr>
              <a:t> </a:t>
            </a:r>
            <a:r>
              <a:rPr sz="950" b="1" i="1" spc="150" dirty="0">
                <a:latin typeface="Times New Roman"/>
                <a:cs typeface="Times New Roman"/>
              </a:rPr>
              <a:t>від: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4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90" dirty="0">
                <a:latin typeface="Times New Roman"/>
                <a:cs typeface="Times New Roman"/>
              </a:rPr>
              <a:t>якості</a:t>
            </a:r>
            <a:r>
              <a:rPr sz="950" i="1" spc="105" dirty="0">
                <a:latin typeface="Times New Roman"/>
                <a:cs typeface="Times New Roman"/>
              </a:rPr>
              <a:t> </a:t>
            </a:r>
            <a:r>
              <a:rPr sz="950" i="1" spc="180" dirty="0">
                <a:latin typeface="Times New Roman"/>
                <a:cs typeface="Times New Roman"/>
              </a:rPr>
              <a:t>розчинників</a:t>
            </a:r>
            <a:r>
              <a:rPr sz="950" i="1" spc="105" dirty="0">
                <a:latin typeface="Times New Roman"/>
                <a:cs typeface="Times New Roman"/>
              </a:rPr>
              <a:t> </a:t>
            </a:r>
            <a:r>
              <a:rPr sz="950" i="1" spc="110" dirty="0">
                <a:latin typeface="Times New Roman"/>
                <a:cs typeface="Times New Roman"/>
              </a:rPr>
              <a:t>і </a:t>
            </a:r>
            <a:r>
              <a:rPr sz="950" i="1" spc="180" dirty="0">
                <a:latin typeface="Times New Roman"/>
                <a:cs typeface="Times New Roman"/>
              </a:rPr>
              <a:t>лікарських</a:t>
            </a:r>
            <a:r>
              <a:rPr sz="950" i="1" spc="105" dirty="0">
                <a:latin typeface="Times New Roman"/>
                <a:cs typeface="Times New Roman"/>
              </a:rPr>
              <a:t> </a:t>
            </a:r>
            <a:r>
              <a:rPr sz="950" i="1" spc="180" dirty="0">
                <a:latin typeface="Times New Roman"/>
                <a:cs typeface="Times New Roman"/>
              </a:rPr>
              <a:t>речовин;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85" dirty="0">
                <a:latin typeface="Times New Roman"/>
                <a:cs typeface="Times New Roman"/>
              </a:rPr>
              <a:t>класу</a:t>
            </a:r>
            <a:r>
              <a:rPr sz="950" i="1" spc="85" dirty="0">
                <a:latin typeface="Times New Roman"/>
                <a:cs typeface="Times New Roman"/>
              </a:rPr>
              <a:t> </a:t>
            </a:r>
            <a:r>
              <a:rPr sz="950" i="1" spc="110" dirty="0">
                <a:latin typeface="Times New Roman"/>
                <a:cs typeface="Times New Roman"/>
              </a:rPr>
              <a:t>і</a:t>
            </a:r>
            <a:r>
              <a:rPr sz="950" i="1" spc="90" dirty="0">
                <a:latin typeface="Times New Roman"/>
                <a:cs typeface="Times New Roman"/>
              </a:rPr>
              <a:t> </a:t>
            </a:r>
            <a:r>
              <a:rPr sz="950" i="1" spc="204" dirty="0">
                <a:latin typeface="Times New Roman"/>
                <a:cs typeface="Times New Roman"/>
              </a:rPr>
              <a:t>марки</a:t>
            </a:r>
            <a:r>
              <a:rPr sz="950" i="1" spc="90" dirty="0">
                <a:latin typeface="Times New Roman"/>
                <a:cs typeface="Times New Roman"/>
              </a:rPr>
              <a:t> </a:t>
            </a:r>
            <a:r>
              <a:rPr sz="950" i="1" spc="185" dirty="0">
                <a:latin typeface="Times New Roman"/>
                <a:cs typeface="Times New Roman"/>
              </a:rPr>
              <a:t>скла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185" dirty="0">
                <a:latin typeface="Times New Roman"/>
                <a:cs typeface="Times New Roman"/>
              </a:rPr>
              <a:t>флаконів;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90" dirty="0">
                <a:latin typeface="Times New Roman"/>
                <a:cs typeface="Times New Roman"/>
              </a:rPr>
              <a:t>наявності</a:t>
            </a:r>
            <a:r>
              <a:rPr sz="950" i="1" spc="100" dirty="0">
                <a:latin typeface="Times New Roman"/>
                <a:cs typeface="Times New Roman"/>
              </a:rPr>
              <a:t> </a:t>
            </a:r>
            <a:r>
              <a:rPr sz="950" i="1" spc="204" dirty="0">
                <a:latin typeface="Times New Roman"/>
                <a:cs typeface="Times New Roman"/>
              </a:rPr>
              <a:t>кисню</a:t>
            </a:r>
            <a:r>
              <a:rPr sz="950" i="1" spc="105" dirty="0">
                <a:latin typeface="Times New Roman"/>
                <a:cs typeface="Times New Roman"/>
              </a:rPr>
              <a:t> </a:t>
            </a:r>
            <a:r>
              <a:rPr sz="950" i="1" spc="175" dirty="0">
                <a:latin typeface="Times New Roman"/>
                <a:cs typeface="Times New Roman"/>
              </a:rPr>
              <a:t>у</a:t>
            </a:r>
            <a:r>
              <a:rPr sz="950" i="1" spc="105" dirty="0">
                <a:latin typeface="Times New Roman"/>
                <a:cs typeface="Times New Roman"/>
              </a:rPr>
              <a:t> </a:t>
            </a:r>
            <a:r>
              <a:rPr sz="950" i="1" spc="170" dirty="0">
                <a:latin typeface="Times New Roman"/>
                <a:cs typeface="Times New Roman"/>
              </a:rPr>
              <a:t>воді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110" dirty="0">
                <a:latin typeface="Times New Roman"/>
                <a:cs typeface="Times New Roman"/>
              </a:rPr>
              <a:t>і</a:t>
            </a:r>
            <a:r>
              <a:rPr sz="950" i="1" spc="105" dirty="0">
                <a:latin typeface="Times New Roman"/>
                <a:cs typeface="Times New Roman"/>
              </a:rPr>
              <a:t> </a:t>
            </a:r>
            <a:r>
              <a:rPr sz="950" i="1" spc="180" dirty="0">
                <a:latin typeface="Times New Roman"/>
                <a:cs typeface="Times New Roman"/>
              </a:rPr>
              <a:t>розчинах;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70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245" dirty="0">
                <a:latin typeface="Times New Roman"/>
                <a:cs typeface="Times New Roman"/>
              </a:rPr>
              <a:t>рН</a:t>
            </a:r>
            <a:r>
              <a:rPr sz="950" i="1" spc="65" dirty="0">
                <a:latin typeface="Times New Roman"/>
                <a:cs typeface="Times New Roman"/>
              </a:rPr>
              <a:t> </a:t>
            </a:r>
            <a:r>
              <a:rPr sz="950" i="1" spc="170" dirty="0">
                <a:latin typeface="Times New Roman"/>
                <a:cs typeface="Times New Roman"/>
              </a:rPr>
              <a:t>розчинів;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215" dirty="0">
                <a:latin typeface="Times New Roman"/>
                <a:cs typeface="Times New Roman"/>
              </a:rPr>
              <a:t>температури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110" dirty="0">
                <a:latin typeface="Times New Roman"/>
                <a:cs typeface="Times New Roman"/>
              </a:rPr>
              <a:t>і</a:t>
            </a:r>
            <a:r>
              <a:rPr sz="950" i="1" spc="85" dirty="0">
                <a:latin typeface="Times New Roman"/>
                <a:cs typeface="Times New Roman"/>
              </a:rPr>
              <a:t> </a:t>
            </a:r>
            <a:r>
              <a:rPr sz="950" i="1" spc="185" dirty="0">
                <a:latin typeface="Times New Roman"/>
                <a:cs typeface="Times New Roman"/>
              </a:rPr>
              <a:t>часу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170" dirty="0">
                <a:latin typeface="Times New Roman"/>
                <a:cs typeface="Times New Roman"/>
              </a:rPr>
              <a:t>стерилізації;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90" dirty="0">
                <a:latin typeface="Times New Roman"/>
                <a:cs typeface="Times New Roman"/>
              </a:rPr>
              <a:t>наявності</a:t>
            </a:r>
            <a:r>
              <a:rPr sz="950" i="1" spc="90" dirty="0">
                <a:latin typeface="Times New Roman"/>
                <a:cs typeface="Times New Roman"/>
              </a:rPr>
              <a:t> </a:t>
            </a:r>
            <a:r>
              <a:rPr sz="950" i="1" spc="160" dirty="0">
                <a:latin typeface="Times New Roman"/>
                <a:cs typeface="Times New Roman"/>
              </a:rPr>
              <a:t>іонів</a:t>
            </a:r>
            <a:r>
              <a:rPr sz="950" i="1" spc="100" dirty="0">
                <a:latin typeface="Times New Roman"/>
                <a:cs typeface="Times New Roman"/>
              </a:rPr>
              <a:t> </a:t>
            </a:r>
            <a:r>
              <a:rPr sz="950" i="1" spc="215" dirty="0">
                <a:latin typeface="Times New Roman"/>
                <a:cs typeface="Times New Roman"/>
              </a:rPr>
              <a:t>важких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185" dirty="0">
                <a:latin typeface="Times New Roman"/>
                <a:cs typeface="Times New Roman"/>
              </a:rPr>
              <a:t>металів;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200" dirty="0">
                <a:latin typeface="Times New Roman"/>
                <a:cs typeface="Times New Roman"/>
              </a:rPr>
              <a:t>умов</a:t>
            </a:r>
            <a:r>
              <a:rPr sz="950" i="1" spc="75" dirty="0">
                <a:latin typeface="Times New Roman"/>
                <a:cs typeface="Times New Roman"/>
              </a:rPr>
              <a:t> </a:t>
            </a:r>
            <a:r>
              <a:rPr sz="950" i="1" spc="204" dirty="0">
                <a:latin typeface="Times New Roman"/>
                <a:cs typeface="Times New Roman"/>
              </a:rPr>
              <a:t>збереження</a:t>
            </a:r>
            <a:r>
              <a:rPr sz="950" i="1" spc="85" dirty="0">
                <a:latin typeface="Times New Roman"/>
                <a:cs typeface="Times New Roman"/>
              </a:rPr>
              <a:t> </a:t>
            </a:r>
            <a:r>
              <a:rPr sz="950" i="1" spc="185" dirty="0">
                <a:latin typeface="Times New Roman"/>
                <a:cs typeface="Times New Roman"/>
              </a:rPr>
              <a:t>препаратів.</a:t>
            </a: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/>
              <a:buChar char=""/>
            </a:pPr>
            <a:endParaRPr sz="1450">
              <a:latin typeface="Times New Roman"/>
              <a:cs typeface="Times New Roman"/>
            </a:endParaRPr>
          </a:p>
          <a:p>
            <a:pPr marL="382270">
              <a:lnSpc>
                <a:spcPct val="100000"/>
              </a:lnSpc>
            </a:pPr>
            <a:r>
              <a:rPr sz="950" b="1" i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Хімічні</a:t>
            </a:r>
            <a:r>
              <a:rPr sz="950" b="1" i="1" u="sng" spc="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b="1" i="1" u="sng" spc="1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процеси</a:t>
            </a:r>
            <a:r>
              <a:rPr sz="950" b="1" i="1" spc="190" dirty="0">
                <a:latin typeface="Times New Roman"/>
                <a:cs typeface="Times New Roman"/>
              </a:rPr>
              <a:t>,</a:t>
            </a:r>
            <a:r>
              <a:rPr sz="950" b="1" i="1" spc="114" dirty="0">
                <a:latin typeface="Times New Roman"/>
                <a:cs typeface="Times New Roman"/>
              </a:rPr>
              <a:t> </a:t>
            </a:r>
            <a:r>
              <a:rPr sz="950" b="1" i="1" spc="265" dirty="0">
                <a:latin typeface="Times New Roman"/>
                <a:cs typeface="Times New Roman"/>
              </a:rPr>
              <a:t>що</a:t>
            </a:r>
            <a:r>
              <a:rPr sz="950" b="1" i="1" spc="110" dirty="0">
                <a:latin typeface="Times New Roman"/>
                <a:cs typeface="Times New Roman"/>
              </a:rPr>
              <a:t> </a:t>
            </a:r>
            <a:r>
              <a:rPr sz="950" spc="185" dirty="0">
                <a:latin typeface="Times New Roman"/>
                <a:cs typeface="Times New Roman"/>
              </a:rPr>
              <a:t>відбуваються</a:t>
            </a:r>
            <a:r>
              <a:rPr sz="950" spc="110" dirty="0">
                <a:latin typeface="Times New Roman"/>
                <a:cs typeface="Times New Roman"/>
              </a:rPr>
              <a:t> </a:t>
            </a:r>
            <a:r>
              <a:rPr sz="950" spc="190" dirty="0">
                <a:latin typeface="Times New Roman"/>
                <a:cs typeface="Times New Roman"/>
              </a:rPr>
              <a:t>в</a:t>
            </a:r>
            <a:r>
              <a:rPr sz="950" spc="105" dirty="0">
                <a:latin typeface="Times New Roman"/>
                <a:cs typeface="Times New Roman"/>
              </a:rPr>
              <a:t> </a:t>
            </a:r>
            <a:r>
              <a:rPr sz="950" spc="185" dirty="0">
                <a:latin typeface="Times New Roman"/>
                <a:cs typeface="Times New Roman"/>
              </a:rPr>
              <a:t>лікарських</a:t>
            </a:r>
            <a:r>
              <a:rPr sz="950" spc="100" dirty="0">
                <a:latin typeface="Times New Roman"/>
                <a:cs typeface="Times New Roman"/>
              </a:rPr>
              <a:t> </a:t>
            </a:r>
            <a:r>
              <a:rPr sz="950" spc="185" dirty="0">
                <a:latin typeface="Times New Roman"/>
                <a:cs typeface="Times New Roman"/>
              </a:rPr>
              <a:t>препаратах: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60" dirty="0">
                <a:latin typeface="Times New Roman"/>
                <a:cs typeface="Times New Roman"/>
              </a:rPr>
              <a:t>гідроліз;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90" dirty="0">
                <a:latin typeface="Times New Roman"/>
                <a:cs typeface="Times New Roman"/>
              </a:rPr>
              <a:t>омилення;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80" dirty="0">
                <a:latin typeface="Times New Roman"/>
                <a:cs typeface="Times New Roman"/>
              </a:rPr>
              <a:t>реакція</a:t>
            </a:r>
            <a:r>
              <a:rPr sz="950" i="1" spc="65" dirty="0">
                <a:latin typeface="Times New Roman"/>
                <a:cs typeface="Times New Roman"/>
              </a:rPr>
              <a:t> </a:t>
            </a:r>
            <a:r>
              <a:rPr sz="950" i="1" spc="180" dirty="0">
                <a:latin typeface="Times New Roman"/>
                <a:cs typeface="Times New Roman"/>
              </a:rPr>
              <a:t>окиснення-відновлення;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85" dirty="0">
                <a:latin typeface="Times New Roman"/>
                <a:cs typeface="Times New Roman"/>
              </a:rPr>
              <a:t>декарбоксилірувания;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75" dirty="0">
                <a:latin typeface="Times New Roman"/>
                <a:cs typeface="Times New Roman"/>
              </a:rPr>
              <a:t>ізомеризація;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70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75" dirty="0">
                <a:latin typeface="Times New Roman"/>
                <a:cs typeface="Times New Roman"/>
              </a:rPr>
              <a:t>рацемізація;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180" dirty="0">
                <a:latin typeface="Times New Roman"/>
                <a:cs typeface="Times New Roman"/>
              </a:rPr>
              <a:t>полімеризація;</a:t>
            </a:r>
            <a:endParaRPr sz="950">
              <a:latin typeface="Times New Roman"/>
              <a:cs typeface="Times New Roman"/>
            </a:endParaRPr>
          </a:p>
          <a:p>
            <a:pPr marL="700405" indent="-307340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700405" algn="l"/>
                <a:tab pos="701040" algn="l"/>
              </a:tabLst>
            </a:pPr>
            <a:r>
              <a:rPr sz="950" i="1" spc="200" dirty="0">
                <a:latin typeface="Times New Roman"/>
                <a:cs typeface="Times New Roman"/>
              </a:rPr>
              <a:t>фотохімічна</a:t>
            </a:r>
            <a:r>
              <a:rPr sz="950" i="1" spc="90" dirty="0">
                <a:latin typeface="Times New Roman"/>
                <a:cs typeface="Times New Roman"/>
              </a:rPr>
              <a:t> </a:t>
            </a:r>
            <a:r>
              <a:rPr sz="950" i="1" spc="180" dirty="0">
                <a:latin typeface="Times New Roman"/>
                <a:cs typeface="Times New Roman"/>
              </a:rPr>
              <a:t>деструкція.</a:t>
            </a:r>
            <a:endParaRPr sz="950">
              <a:latin typeface="Times New Roman"/>
              <a:cs typeface="Times New Roman"/>
            </a:endParaRPr>
          </a:p>
          <a:p>
            <a:pPr marL="12700" marR="5080" indent="381000">
              <a:lnSpc>
                <a:spcPct val="149600"/>
              </a:lnSpc>
              <a:tabLst>
                <a:tab pos="1177925" algn="l"/>
                <a:tab pos="1934210" algn="l"/>
                <a:tab pos="3192780" algn="l"/>
                <a:tab pos="4296410" algn="l"/>
              </a:tabLst>
            </a:pPr>
            <a:r>
              <a:rPr sz="950" spc="190" dirty="0">
                <a:latin typeface="Times New Roman"/>
                <a:cs typeface="Times New Roman"/>
              </a:rPr>
              <a:t>Хімічн</a:t>
            </a:r>
            <a:r>
              <a:rPr sz="950" spc="110" dirty="0">
                <a:latin typeface="Times New Roman"/>
                <a:cs typeface="Times New Roman"/>
              </a:rPr>
              <a:t>і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204" dirty="0">
                <a:latin typeface="Times New Roman"/>
                <a:cs typeface="Times New Roman"/>
              </a:rPr>
              <a:t>методи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85" dirty="0">
                <a:latin typeface="Times New Roman"/>
                <a:cs typeface="Times New Roman"/>
              </a:rPr>
              <a:t>пере</a:t>
            </a:r>
            <a:r>
              <a:rPr sz="950" spc="190" dirty="0">
                <a:latin typeface="Times New Roman"/>
                <a:cs typeface="Times New Roman"/>
              </a:rPr>
              <a:t>дбача</a:t>
            </a:r>
            <a:r>
              <a:rPr sz="950" spc="305" dirty="0">
                <a:latin typeface="Times New Roman"/>
                <a:cs typeface="Times New Roman"/>
              </a:rPr>
              <a:t>ю</a:t>
            </a:r>
            <a:r>
              <a:rPr sz="950" spc="180" dirty="0">
                <a:latin typeface="Times New Roman"/>
                <a:cs typeface="Times New Roman"/>
              </a:rPr>
              <a:t>ть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75" dirty="0">
                <a:latin typeface="Times New Roman"/>
                <a:cs typeface="Times New Roman"/>
              </a:rPr>
              <a:t>підв</a:t>
            </a:r>
            <a:r>
              <a:rPr sz="950" spc="225" dirty="0">
                <a:latin typeface="Times New Roman"/>
                <a:cs typeface="Times New Roman"/>
              </a:rPr>
              <a:t>и</a:t>
            </a:r>
            <a:r>
              <a:rPr sz="950" spc="305" dirty="0">
                <a:latin typeface="Times New Roman"/>
                <a:cs typeface="Times New Roman"/>
              </a:rPr>
              <a:t>щ</a:t>
            </a:r>
            <a:r>
              <a:rPr sz="950" spc="175" dirty="0">
                <a:latin typeface="Times New Roman"/>
                <a:cs typeface="Times New Roman"/>
              </a:rPr>
              <a:t>е</a:t>
            </a:r>
            <a:r>
              <a:rPr sz="950" spc="220" dirty="0">
                <a:latin typeface="Times New Roman"/>
                <a:cs typeface="Times New Roman"/>
              </a:rPr>
              <a:t>н</a:t>
            </a:r>
            <a:r>
              <a:rPr sz="950" spc="210" dirty="0">
                <a:latin typeface="Times New Roman"/>
                <a:cs typeface="Times New Roman"/>
              </a:rPr>
              <a:t>н</a:t>
            </a:r>
            <a:r>
              <a:rPr sz="950" spc="185" dirty="0">
                <a:latin typeface="Times New Roman"/>
                <a:cs typeface="Times New Roman"/>
              </a:rPr>
              <a:t>я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175" dirty="0">
                <a:latin typeface="Times New Roman"/>
                <a:cs typeface="Times New Roman"/>
              </a:rPr>
              <a:t>стабіл</a:t>
            </a:r>
            <a:r>
              <a:rPr sz="950" spc="185" dirty="0">
                <a:latin typeface="Times New Roman"/>
                <a:cs typeface="Times New Roman"/>
              </a:rPr>
              <a:t>ь</a:t>
            </a:r>
            <a:r>
              <a:rPr sz="950" spc="150" dirty="0">
                <a:latin typeface="Times New Roman"/>
                <a:cs typeface="Times New Roman"/>
              </a:rPr>
              <a:t>ності  </a:t>
            </a:r>
            <a:r>
              <a:rPr sz="950" spc="185" dirty="0">
                <a:latin typeface="Times New Roman"/>
                <a:cs typeface="Times New Roman"/>
              </a:rPr>
              <a:t>лікарських </a:t>
            </a:r>
            <a:r>
              <a:rPr sz="950" spc="195" dirty="0">
                <a:latin typeface="Times New Roman"/>
                <a:cs typeface="Times New Roman"/>
              </a:rPr>
              <a:t>речовин</a:t>
            </a:r>
            <a:r>
              <a:rPr sz="950" spc="185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і</a:t>
            </a:r>
            <a:r>
              <a:rPr sz="950" spc="185" dirty="0">
                <a:latin typeface="Times New Roman"/>
                <a:cs typeface="Times New Roman"/>
              </a:rPr>
              <a:t> </a:t>
            </a:r>
            <a:r>
              <a:rPr sz="950" spc="180" dirty="0">
                <a:latin typeface="Times New Roman"/>
                <a:cs typeface="Times New Roman"/>
              </a:rPr>
              <a:t>препаратів</a:t>
            </a:r>
            <a:r>
              <a:rPr sz="950" spc="190" dirty="0">
                <a:latin typeface="Times New Roman"/>
                <a:cs typeface="Times New Roman"/>
              </a:rPr>
              <a:t> </a:t>
            </a:r>
            <a:r>
              <a:rPr sz="950" spc="200" dirty="0">
                <a:latin typeface="Times New Roman"/>
                <a:cs typeface="Times New Roman"/>
              </a:rPr>
              <a:t>у</a:t>
            </a:r>
            <a:r>
              <a:rPr sz="950" spc="190" dirty="0">
                <a:latin typeface="Times New Roman"/>
                <a:cs typeface="Times New Roman"/>
              </a:rPr>
              <a:t> </a:t>
            </a:r>
            <a:r>
              <a:rPr sz="950" spc="195" dirty="0">
                <a:latin typeface="Times New Roman"/>
                <a:cs typeface="Times New Roman"/>
              </a:rPr>
              <a:t>цілому</a:t>
            </a:r>
            <a:r>
              <a:rPr sz="950" spc="185" dirty="0">
                <a:latin typeface="Times New Roman"/>
                <a:cs typeface="Times New Roman"/>
              </a:rPr>
              <a:t> </a:t>
            </a:r>
            <a:r>
              <a:rPr sz="950" spc="220" dirty="0">
                <a:latin typeface="Times New Roman"/>
                <a:cs typeface="Times New Roman"/>
              </a:rPr>
              <a:t>шляхом</a:t>
            </a:r>
            <a:r>
              <a:rPr sz="950" spc="180" dirty="0">
                <a:latin typeface="Times New Roman"/>
                <a:cs typeface="Times New Roman"/>
              </a:rPr>
              <a:t> </a:t>
            </a:r>
            <a:r>
              <a:rPr sz="950" spc="195" dirty="0">
                <a:latin typeface="Times New Roman"/>
                <a:cs typeface="Times New Roman"/>
              </a:rPr>
              <a:t>додавання</a:t>
            </a:r>
            <a:r>
              <a:rPr sz="950" spc="185" dirty="0">
                <a:latin typeface="Times New Roman"/>
                <a:cs typeface="Times New Roman"/>
              </a:rPr>
              <a:t> </a:t>
            </a:r>
            <a:r>
              <a:rPr sz="950" spc="195" dirty="0">
                <a:latin typeface="Times New Roman"/>
                <a:cs typeface="Times New Roman"/>
              </a:rPr>
              <a:t>речовин</a:t>
            </a:r>
            <a:endParaRPr sz="950">
              <a:latin typeface="Times New Roman"/>
              <a:cs typeface="Times New Roman"/>
            </a:endParaRPr>
          </a:p>
          <a:p>
            <a:pPr marL="142240" indent="-130175">
              <a:lnSpc>
                <a:spcPct val="100000"/>
              </a:lnSpc>
              <a:spcBef>
                <a:spcPts val="565"/>
              </a:spcBef>
              <a:buChar char="–"/>
              <a:tabLst>
                <a:tab pos="142875" algn="l"/>
              </a:tabLst>
            </a:pPr>
            <a:r>
              <a:rPr sz="950" spc="165" dirty="0">
                <a:latin typeface="Times New Roman"/>
                <a:cs typeface="Times New Roman"/>
              </a:rPr>
              <a:t>стабілізаторів.</a:t>
            </a: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Char char="–"/>
            </a:pPr>
            <a:endParaRPr sz="1100">
              <a:latin typeface="Times New Roman"/>
              <a:cs typeface="Times New Roman"/>
            </a:endParaRPr>
          </a:p>
          <a:p>
            <a:pPr marL="634365">
              <a:lnSpc>
                <a:spcPct val="100000"/>
              </a:lnSpc>
              <a:spcBef>
                <a:spcPts val="645"/>
              </a:spcBef>
            </a:pPr>
            <a:r>
              <a:rPr sz="950" b="1" spc="210" dirty="0">
                <a:latin typeface="Times New Roman"/>
                <a:cs typeface="Times New Roman"/>
              </a:rPr>
              <a:t>Вибір</a:t>
            </a:r>
            <a:r>
              <a:rPr sz="950" b="1" spc="80" dirty="0">
                <a:latin typeface="Times New Roman"/>
                <a:cs typeface="Times New Roman"/>
              </a:rPr>
              <a:t> </a:t>
            </a:r>
            <a:r>
              <a:rPr sz="950" b="1" spc="185" dirty="0">
                <a:latin typeface="Times New Roman"/>
                <a:cs typeface="Times New Roman"/>
              </a:rPr>
              <a:t>стабілізатора</a:t>
            </a:r>
            <a:r>
              <a:rPr sz="950" b="1" spc="85" dirty="0">
                <a:latin typeface="Times New Roman"/>
                <a:cs typeface="Times New Roman"/>
              </a:rPr>
              <a:t> </a:t>
            </a:r>
            <a:r>
              <a:rPr sz="950" b="1" spc="210" dirty="0">
                <a:latin typeface="Times New Roman"/>
                <a:cs typeface="Times New Roman"/>
              </a:rPr>
              <a:t>залежить</a:t>
            </a:r>
            <a:r>
              <a:rPr sz="950" b="1" spc="85" dirty="0">
                <a:latin typeface="Times New Roman"/>
                <a:cs typeface="Times New Roman"/>
              </a:rPr>
              <a:t> </a:t>
            </a:r>
            <a:r>
              <a:rPr sz="950" b="1" spc="165" dirty="0">
                <a:latin typeface="Times New Roman"/>
                <a:cs typeface="Times New Roman"/>
              </a:rPr>
              <a:t>від:</a:t>
            </a:r>
            <a:endParaRPr sz="950">
              <a:latin typeface="Times New Roman"/>
              <a:cs typeface="Times New Roman"/>
            </a:endParaRPr>
          </a:p>
          <a:p>
            <a:pPr marL="828675" lvl="1" indent="-194945">
              <a:lnSpc>
                <a:spcPct val="100000"/>
              </a:lnSpc>
              <a:spcBef>
                <a:spcPts val="545"/>
              </a:spcBef>
              <a:buFont typeface="Wingdings"/>
              <a:buChar char=""/>
              <a:tabLst>
                <a:tab pos="829310" algn="l"/>
              </a:tabLst>
            </a:pPr>
            <a:r>
              <a:rPr sz="950" i="1" spc="215" dirty="0">
                <a:latin typeface="Times New Roman"/>
                <a:cs typeface="Times New Roman"/>
              </a:rPr>
              <a:t>Природи</a:t>
            </a:r>
            <a:r>
              <a:rPr sz="950" i="1" spc="405" dirty="0">
                <a:latin typeface="Times New Roman"/>
                <a:cs typeface="Times New Roman"/>
              </a:rPr>
              <a:t> </a:t>
            </a:r>
            <a:r>
              <a:rPr sz="950" i="1" spc="180" dirty="0">
                <a:latin typeface="Times New Roman"/>
                <a:cs typeface="Times New Roman"/>
              </a:rPr>
              <a:t>лікарських</a:t>
            </a:r>
            <a:r>
              <a:rPr sz="950" i="1" spc="80" dirty="0">
                <a:latin typeface="Times New Roman"/>
                <a:cs typeface="Times New Roman"/>
              </a:rPr>
              <a:t> </a:t>
            </a:r>
            <a:r>
              <a:rPr sz="950" i="1" spc="185" dirty="0">
                <a:latin typeface="Times New Roman"/>
                <a:cs typeface="Times New Roman"/>
              </a:rPr>
              <a:t>речовин;</a:t>
            </a:r>
            <a:endParaRPr sz="950">
              <a:latin typeface="Times New Roman"/>
              <a:cs typeface="Times New Roman"/>
            </a:endParaRPr>
          </a:p>
          <a:p>
            <a:pPr marL="828675" lvl="1" indent="-194945">
              <a:lnSpc>
                <a:spcPct val="100000"/>
              </a:lnSpc>
              <a:spcBef>
                <a:spcPts val="565"/>
              </a:spcBef>
              <a:buFont typeface="Wingdings"/>
              <a:buChar char=""/>
              <a:tabLst>
                <a:tab pos="829310" algn="l"/>
              </a:tabLst>
            </a:pPr>
            <a:r>
              <a:rPr sz="950" i="1" spc="200" dirty="0">
                <a:latin typeface="Times New Roman"/>
                <a:cs typeface="Times New Roman"/>
              </a:rPr>
              <a:t>характеру</a:t>
            </a:r>
            <a:r>
              <a:rPr sz="950" i="1" spc="100" dirty="0">
                <a:latin typeface="Times New Roman"/>
                <a:cs typeface="Times New Roman"/>
              </a:rPr>
              <a:t> </a:t>
            </a:r>
            <a:r>
              <a:rPr sz="950" i="1" spc="170" dirty="0">
                <a:latin typeface="Times New Roman"/>
                <a:cs typeface="Times New Roman"/>
              </a:rPr>
              <a:t>процесів,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250" dirty="0">
                <a:latin typeface="Times New Roman"/>
                <a:cs typeface="Times New Roman"/>
              </a:rPr>
              <a:t>що</a:t>
            </a:r>
            <a:r>
              <a:rPr sz="950" i="1" spc="105" dirty="0">
                <a:latin typeface="Times New Roman"/>
                <a:cs typeface="Times New Roman"/>
              </a:rPr>
              <a:t> </a:t>
            </a:r>
            <a:r>
              <a:rPr sz="950" i="1" spc="195" dirty="0">
                <a:latin typeface="Times New Roman"/>
                <a:cs typeface="Times New Roman"/>
              </a:rPr>
              <a:t>відбуваються</a:t>
            </a:r>
            <a:r>
              <a:rPr sz="950" i="1" spc="110" dirty="0">
                <a:latin typeface="Times New Roman"/>
                <a:cs typeface="Times New Roman"/>
              </a:rPr>
              <a:t> </a:t>
            </a:r>
            <a:r>
              <a:rPr sz="950" i="1" spc="175" dirty="0">
                <a:latin typeface="Times New Roman"/>
                <a:cs typeface="Times New Roman"/>
              </a:rPr>
              <a:t>в</a:t>
            </a:r>
            <a:r>
              <a:rPr sz="950" i="1" spc="100" dirty="0">
                <a:latin typeface="Times New Roman"/>
                <a:cs typeface="Times New Roman"/>
              </a:rPr>
              <a:t> </a:t>
            </a:r>
            <a:r>
              <a:rPr sz="950" i="1" spc="180" dirty="0">
                <a:latin typeface="Times New Roman"/>
                <a:cs typeface="Times New Roman"/>
              </a:rPr>
              <a:t>розчинах.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802126" y="333248"/>
            <a:ext cx="39858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Arial"/>
                <a:cs typeface="Arial"/>
              </a:rPr>
              <a:t>МЕТОДИ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СТАБІЛІЗАЦІЇ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2446" y="1018965"/>
            <a:ext cx="5220335" cy="5622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indent="381000">
              <a:lnSpc>
                <a:spcPct val="144000"/>
              </a:lnSpc>
              <a:spcBef>
                <a:spcPts val="100"/>
              </a:spcBef>
              <a:tabLst>
                <a:tab pos="1637030" algn="l"/>
                <a:tab pos="1870710" algn="l"/>
                <a:tab pos="2193925" algn="l"/>
                <a:tab pos="3129280" algn="l"/>
                <a:tab pos="3507740" algn="l"/>
                <a:tab pos="4620895" algn="l"/>
              </a:tabLst>
            </a:pPr>
            <a:r>
              <a:rPr sz="1250" b="1" u="heavy" spc="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1250" b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1250" b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абілі</a:t>
            </a:r>
            <a:r>
              <a:rPr sz="1250" b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</a:t>
            </a:r>
            <a:r>
              <a:rPr sz="1250" b="1" u="heavy" spc="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sz="1250" b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</a:t>
            </a:r>
            <a:r>
              <a:rPr sz="1250" b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ор</a:t>
            </a:r>
            <a:r>
              <a:rPr sz="1250" b="1" u="heavy" spc="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250" b="1" dirty="0">
                <a:latin typeface="Times New Roman"/>
                <a:cs typeface="Times New Roman"/>
              </a:rPr>
              <a:t>	</a:t>
            </a:r>
            <a:r>
              <a:rPr sz="1250" b="1" spc="50" dirty="0">
                <a:latin typeface="Times New Roman"/>
                <a:cs typeface="Times New Roman"/>
              </a:rPr>
              <a:t>–</a:t>
            </a:r>
            <a:r>
              <a:rPr sz="1250" b="1" dirty="0">
                <a:latin typeface="Times New Roman"/>
                <a:cs typeface="Times New Roman"/>
              </a:rPr>
              <a:t>	</a:t>
            </a:r>
            <a:r>
              <a:rPr sz="1250" b="1" spc="55" dirty="0">
                <a:latin typeface="Times New Roman"/>
                <a:cs typeface="Times New Roman"/>
              </a:rPr>
              <a:t>ц</a:t>
            </a:r>
            <a:r>
              <a:rPr sz="1250" b="1" spc="45" dirty="0">
                <a:latin typeface="Times New Roman"/>
                <a:cs typeface="Times New Roman"/>
              </a:rPr>
              <a:t>е</a:t>
            </a:r>
            <a:r>
              <a:rPr sz="1250" b="1" dirty="0">
                <a:latin typeface="Times New Roman"/>
                <a:cs typeface="Times New Roman"/>
              </a:rPr>
              <a:t>	</a:t>
            </a:r>
            <a:r>
              <a:rPr sz="1250" b="1" spc="45" dirty="0">
                <a:latin typeface="Times New Roman"/>
                <a:cs typeface="Times New Roman"/>
              </a:rPr>
              <a:t>реч</a:t>
            </a:r>
            <a:r>
              <a:rPr sz="1250" b="1" spc="50" dirty="0">
                <a:latin typeface="Times New Roman"/>
                <a:cs typeface="Times New Roman"/>
              </a:rPr>
              <a:t>ов</a:t>
            </a:r>
            <a:r>
              <a:rPr sz="1250" b="1" spc="60" dirty="0">
                <a:latin typeface="Times New Roman"/>
                <a:cs typeface="Times New Roman"/>
              </a:rPr>
              <a:t>и</a:t>
            </a:r>
            <a:r>
              <a:rPr sz="1250" b="1" spc="55" dirty="0">
                <a:latin typeface="Times New Roman"/>
                <a:cs typeface="Times New Roman"/>
              </a:rPr>
              <a:t>ни</a:t>
            </a:r>
            <a:r>
              <a:rPr sz="1250" b="1" spc="25" dirty="0">
                <a:latin typeface="Times New Roman"/>
                <a:cs typeface="Times New Roman"/>
              </a:rPr>
              <a:t>,</a:t>
            </a:r>
            <a:r>
              <a:rPr sz="1250" b="1" dirty="0">
                <a:latin typeface="Times New Roman"/>
                <a:cs typeface="Times New Roman"/>
              </a:rPr>
              <a:t>	</a:t>
            </a:r>
            <a:r>
              <a:rPr sz="1250" b="1" spc="80" dirty="0">
                <a:latin typeface="Times New Roman"/>
                <a:cs typeface="Times New Roman"/>
              </a:rPr>
              <a:t>щ</a:t>
            </a:r>
            <a:r>
              <a:rPr sz="1250" b="1" spc="50" dirty="0">
                <a:latin typeface="Times New Roman"/>
                <a:cs typeface="Times New Roman"/>
              </a:rPr>
              <a:t>о</a:t>
            </a:r>
            <a:r>
              <a:rPr sz="1250" b="1" dirty="0">
                <a:latin typeface="Times New Roman"/>
                <a:cs typeface="Times New Roman"/>
              </a:rPr>
              <a:t>	</a:t>
            </a:r>
            <a:r>
              <a:rPr sz="1250" b="1" spc="55" dirty="0">
                <a:latin typeface="Times New Roman"/>
                <a:cs typeface="Times New Roman"/>
              </a:rPr>
              <a:t>підвищ</a:t>
            </a:r>
            <a:r>
              <a:rPr sz="1250" b="1" spc="60" dirty="0">
                <a:latin typeface="Times New Roman"/>
                <a:cs typeface="Times New Roman"/>
              </a:rPr>
              <a:t>у</a:t>
            </a:r>
            <a:r>
              <a:rPr sz="1250" b="1" spc="70" dirty="0">
                <a:latin typeface="Times New Roman"/>
                <a:cs typeface="Times New Roman"/>
              </a:rPr>
              <a:t>ю</a:t>
            </a:r>
            <a:r>
              <a:rPr sz="1250" b="1" spc="40" dirty="0">
                <a:latin typeface="Times New Roman"/>
                <a:cs typeface="Times New Roman"/>
              </a:rPr>
              <a:t>т</a:t>
            </a:r>
            <a:r>
              <a:rPr sz="1250" b="1" spc="55" dirty="0">
                <a:latin typeface="Times New Roman"/>
                <a:cs typeface="Times New Roman"/>
              </a:rPr>
              <a:t>ь</a:t>
            </a:r>
            <a:r>
              <a:rPr sz="1250" b="1" dirty="0">
                <a:latin typeface="Times New Roman"/>
                <a:cs typeface="Times New Roman"/>
              </a:rPr>
              <a:t>	</a:t>
            </a:r>
            <a:r>
              <a:rPr sz="1250" b="1" spc="40" dirty="0">
                <a:latin typeface="Times New Roman"/>
                <a:cs typeface="Times New Roman"/>
              </a:rPr>
              <a:t>хімічну  стійкість</a:t>
            </a:r>
            <a:r>
              <a:rPr sz="1250" b="1" spc="30" dirty="0">
                <a:latin typeface="Times New Roman"/>
                <a:cs typeface="Times New Roman"/>
              </a:rPr>
              <a:t> </a:t>
            </a:r>
            <a:r>
              <a:rPr sz="1250" b="1" spc="50" dirty="0">
                <a:latin typeface="Times New Roman"/>
                <a:cs typeface="Times New Roman"/>
              </a:rPr>
              <a:t>лікарських</a:t>
            </a:r>
            <a:r>
              <a:rPr sz="1250" b="1" spc="35" dirty="0">
                <a:latin typeface="Times New Roman"/>
                <a:cs typeface="Times New Roman"/>
              </a:rPr>
              <a:t> </a:t>
            </a:r>
            <a:r>
              <a:rPr sz="1250" b="1" spc="50" dirty="0">
                <a:latin typeface="Times New Roman"/>
                <a:cs typeface="Times New Roman"/>
              </a:rPr>
              <a:t>речовин</a:t>
            </a:r>
            <a:r>
              <a:rPr sz="1250" b="1" spc="30" dirty="0">
                <a:latin typeface="Times New Roman"/>
                <a:cs typeface="Times New Roman"/>
              </a:rPr>
              <a:t> </a:t>
            </a:r>
            <a:r>
              <a:rPr sz="1250" b="1" spc="50" dirty="0">
                <a:latin typeface="Times New Roman"/>
                <a:cs typeface="Times New Roman"/>
              </a:rPr>
              <a:t>у</a:t>
            </a:r>
            <a:r>
              <a:rPr sz="1250" b="1" spc="20" dirty="0">
                <a:latin typeface="Times New Roman"/>
                <a:cs typeface="Times New Roman"/>
              </a:rPr>
              <a:t> </a:t>
            </a:r>
            <a:r>
              <a:rPr sz="1250" b="1" spc="50" dirty="0">
                <a:latin typeface="Times New Roman"/>
                <a:cs typeface="Times New Roman"/>
              </a:rPr>
              <a:t>розчинах</a:t>
            </a:r>
            <a:r>
              <a:rPr sz="1250" b="1" spc="30" dirty="0">
                <a:latin typeface="Times New Roman"/>
                <a:cs typeface="Times New Roman"/>
              </a:rPr>
              <a:t> </a:t>
            </a:r>
            <a:r>
              <a:rPr sz="1250" b="1" spc="50" dirty="0">
                <a:latin typeface="Times New Roman"/>
                <a:cs typeface="Times New Roman"/>
              </a:rPr>
              <a:t>для</a:t>
            </a:r>
            <a:r>
              <a:rPr sz="1250" b="1" spc="30" dirty="0">
                <a:latin typeface="Times New Roman"/>
                <a:cs typeface="Times New Roman"/>
              </a:rPr>
              <a:t> </a:t>
            </a:r>
            <a:r>
              <a:rPr sz="1250" b="1" spc="40" dirty="0">
                <a:latin typeface="Times New Roman"/>
                <a:cs typeface="Times New Roman"/>
              </a:rPr>
              <a:t>ін'єкцій.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119505">
              <a:lnSpc>
                <a:spcPct val="100000"/>
              </a:lnSpc>
              <a:spcBef>
                <a:spcPts val="1225"/>
              </a:spcBef>
            </a:pPr>
            <a:r>
              <a:rPr sz="1250" b="1" spc="50" dirty="0">
                <a:latin typeface="Times New Roman"/>
                <a:cs typeface="Times New Roman"/>
              </a:rPr>
              <a:t>Вимоги,</a:t>
            </a:r>
            <a:r>
              <a:rPr sz="1250" b="1" spc="10" dirty="0">
                <a:latin typeface="Times New Roman"/>
                <a:cs typeface="Times New Roman"/>
              </a:rPr>
              <a:t> </a:t>
            </a:r>
            <a:r>
              <a:rPr sz="1250" b="1" spc="65" dirty="0">
                <a:latin typeface="Times New Roman"/>
                <a:cs typeface="Times New Roman"/>
              </a:rPr>
              <a:t>що</a:t>
            </a:r>
            <a:r>
              <a:rPr sz="1250" b="1" spc="15" dirty="0">
                <a:latin typeface="Times New Roman"/>
                <a:cs typeface="Times New Roman"/>
              </a:rPr>
              <a:t> </a:t>
            </a:r>
            <a:r>
              <a:rPr sz="1250" b="1" spc="55" dirty="0">
                <a:latin typeface="Times New Roman"/>
                <a:cs typeface="Times New Roman"/>
              </a:rPr>
              <a:t>висуваються</a:t>
            </a:r>
            <a:r>
              <a:rPr sz="1250" b="1" spc="350" dirty="0">
                <a:latin typeface="Times New Roman"/>
                <a:cs typeface="Times New Roman"/>
              </a:rPr>
              <a:t> </a:t>
            </a:r>
            <a:r>
              <a:rPr sz="1250" b="1" spc="45" dirty="0">
                <a:latin typeface="Times New Roman"/>
                <a:cs typeface="Times New Roman"/>
              </a:rPr>
              <a:t>до</a:t>
            </a:r>
            <a:r>
              <a:rPr sz="1250" b="1" spc="25" dirty="0">
                <a:latin typeface="Times New Roman"/>
                <a:cs typeface="Times New Roman"/>
              </a:rPr>
              <a:t> </a:t>
            </a:r>
            <a:r>
              <a:rPr sz="1250" b="1" spc="45" dirty="0">
                <a:latin typeface="Times New Roman"/>
                <a:cs typeface="Times New Roman"/>
              </a:rPr>
              <a:t>стабілізаторів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L="588010" marR="5080" indent="-194310" algn="just">
              <a:lnSpc>
                <a:spcPct val="144600"/>
              </a:lnSpc>
              <a:buFont typeface="Wingdings"/>
              <a:buChar char=""/>
              <a:tabLst>
                <a:tab pos="588645" algn="l"/>
              </a:tabLst>
            </a:pPr>
            <a:r>
              <a:rPr sz="1250" spc="45" dirty="0">
                <a:latin typeface="Times New Roman"/>
                <a:cs typeface="Times New Roman"/>
              </a:rPr>
              <a:t>повинні</a:t>
            </a:r>
            <a:r>
              <a:rPr sz="1250" spc="10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бути</a:t>
            </a:r>
            <a:r>
              <a:rPr sz="1250" spc="10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безпечними</a:t>
            </a:r>
            <a:r>
              <a:rPr sz="1250" spc="10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для</a:t>
            </a:r>
            <a:r>
              <a:rPr sz="1250" spc="10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хворого</a:t>
            </a:r>
            <a:r>
              <a:rPr sz="1250" spc="9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як</a:t>
            </a:r>
            <a:r>
              <a:rPr sz="1250" spc="10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у</a:t>
            </a:r>
            <a:r>
              <a:rPr sz="1250" spc="9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чистому</a:t>
            </a:r>
            <a:r>
              <a:rPr sz="1250" spc="95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стані,</a:t>
            </a:r>
            <a:r>
              <a:rPr sz="1250" spc="10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так </a:t>
            </a:r>
            <a:r>
              <a:rPr sz="1250" spc="-300" dirty="0">
                <a:latin typeface="Times New Roman"/>
                <a:cs typeface="Times New Roman"/>
              </a:rPr>
              <a:t> </a:t>
            </a:r>
            <a:r>
              <a:rPr sz="1250" spc="25" dirty="0">
                <a:latin typeface="Times New Roman"/>
                <a:cs typeface="Times New Roman"/>
              </a:rPr>
              <a:t>і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в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сполученні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з</a:t>
            </a:r>
            <a:r>
              <a:rPr sz="1250" spc="4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компонентами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лікарського</a:t>
            </a:r>
            <a:r>
              <a:rPr sz="1250" spc="50" dirty="0">
                <a:latin typeface="Times New Roman"/>
                <a:cs typeface="Times New Roman"/>
              </a:rPr>
              <a:t> препарату 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(фармакологічна</a:t>
            </a:r>
            <a:r>
              <a:rPr sz="1250" spc="4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індиферентність);</a:t>
            </a:r>
            <a:endParaRPr sz="1250">
              <a:latin typeface="Times New Roman"/>
              <a:cs typeface="Times New Roman"/>
            </a:endParaRPr>
          </a:p>
          <a:p>
            <a:pPr marL="588010" indent="-194945" algn="just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588645" algn="l"/>
              </a:tabLst>
            </a:pPr>
            <a:r>
              <a:rPr sz="1250" spc="45" dirty="0">
                <a:latin typeface="Times New Roman"/>
                <a:cs typeface="Times New Roman"/>
              </a:rPr>
              <a:t>повинні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бути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дозволені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до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застосування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в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медичній</a:t>
            </a:r>
            <a:r>
              <a:rPr sz="1250" spc="3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практиці;</a:t>
            </a:r>
            <a:endParaRPr sz="1250">
              <a:latin typeface="Times New Roman"/>
              <a:cs typeface="Times New Roman"/>
            </a:endParaRPr>
          </a:p>
          <a:p>
            <a:pPr marL="588010" marR="9525" indent="-194310">
              <a:lnSpc>
                <a:spcPct val="144600"/>
              </a:lnSpc>
              <a:buFont typeface="Wingdings"/>
              <a:buChar char=""/>
              <a:tabLst>
                <a:tab pos="631190" algn="l"/>
              </a:tabLst>
            </a:pPr>
            <a:r>
              <a:rPr dirty="0"/>
              <a:t>	</a:t>
            </a:r>
            <a:r>
              <a:rPr sz="1250" spc="45" dirty="0">
                <a:latin typeface="Times New Roman"/>
                <a:cs typeface="Times New Roman"/>
              </a:rPr>
              <a:t>повинні</a:t>
            </a:r>
            <a:r>
              <a:rPr sz="1250" spc="26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бути</a:t>
            </a:r>
            <a:r>
              <a:rPr sz="1250" spc="265" dirty="0">
                <a:latin typeface="Times New Roman"/>
                <a:cs typeface="Times New Roman"/>
              </a:rPr>
              <a:t> </a:t>
            </a:r>
            <a:r>
              <a:rPr sz="1250" spc="55" dirty="0">
                <a:latin typeface="Times New Roman"/>
                <a:cs typeface="Times New Roman"/>
              </a:rPr>
              <a:t>ефективними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в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застосовуваних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концентраціях </a:t>
            </a:r>
            <a:r>
              <a:rPr sz="1250" spc="-29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(виконувати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своє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функціональне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призначення);</a:t>
            </a:r>
            <a:endParaRPr sz="1250">
              <a:latin typeface="Times New Roman"/>
              <a:cs typeface="Times New Roman"/>
            </a:endParaRPr>
          </a:p>
          <a:p>
            <a:pPr marL="588010" indent="-194945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588645" algn="l"/>
              </a:tabLst>
            </a:pPr>
            <a:r>
              <a:rPr sz="1250" spc="45" dirty="0">
                <a:latin typeface="Times New Roman"/>
                <a:cs typeface="Times New Roman"/>
              </a:rPr>
              <a:t>хімічна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чистота;</a:t>
            </a:r>
            <a:endParaRPr sz="1250">
              <a:latin typeface="Times New Roman"/>
              <a:cs typeface="Times New Roman"/>
            </a:endParaRPr>
          </a:p>
          <a:p>
            <a:pPr marL="588010" indent="-194945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588645" algn="l"/>
              </a:tabLst>
            </a:pPr>
            <a:r>
              <a:rPr sz="1250" spc="45" dirty="0">
                <a:latin typeface="Times New Roman"/>
                <a:cs typeface="Times New Roman"/>
              </a:rPr>
              <a:t>доступність.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1100">
              <a:latin typeface="Times New Roman"/>
              <a:cs typeface="Times New Roman"/>
            </a:endParaRPr>
          </a:p>
          <a:p>
            <a:pPr marL="1749425">
              <a:lnSpc>
                <a:spcPct val="100000"/>
              </a:lnSpc>
            </a:pPr>
            <a:r>
              <a:rPr sz="1250" b="1" spc="50" dirty="0">
                <a:latin typeface="Times New Roman"/>
                <a:cs typeface="Times New Roman"/>
              </a:rPr>
              <a:t>Механізм</a:t>
            </a:r>
            <a:r>
              <a:rPr sz="1250" b="1" spc="25" dirty="0">
                <a:latin typeface="Times New Roman"/>
                <a:cs typeface="Times New Roman"/>
              </a:rPr>
              <a:t> </a:t>
            </a:r>
            <a:r>
              <a:rPr sz="1250" b="1" spc="30" dirty="0">
                <a:latin typeface="Times New Roman"/>
                <a:cs typeface="Times New Roman"/>
              </a:rPr>
              <a:t>дії </a:t>
            </a:r>
            <a:r>
              <a:rPr sz="1250" b="1" spc="40" dirty="0">
                <a:latin typeface="Times New Roman"/>
                <a:cs typeface="Times New Roman"/>
              </a:rPr>
              <a:t>стабілізаторів</a:t>
            </a:r>
            <a:endParaRPr sz="1250">
              <a:latin typeface="Times New Roman"/>
              <a:cs typeface="Times New Roman"/>
            </a:endParaRPr>
          </a:p>
          <a:p>
            <a:pPr marL="548005" marR="318770" indent="-154305">
              <a:lnSpc>
                <a:spcPct val="144600"/>
              </a:lnSpc>
              <a:spcBef>
                <a:spcPts val="690"/>
              </a:spcBef>
              <a:buFont typeface="Wingdings"/>
              <a:buChar char=""/>
              <a:tabLst>
                <a:tab pos="623570" algn="l"/>
              </a:tabLst>
            </a:pPr>
            <a:r>
              <a:rPr sz="1250" spc="45" dirty="0">
                <a:latin typeface="Times New Roman"/>
                <a:cs typeface="Times New Roman"/>
              </a:rPr>
              <a:t>перетворення</a:t>
            </a:r>
            <a:r>
              <a:rPr sz="1250" spc="35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нерозчинних</a:t>
            </a:r>
            <a:r>
              <a:rPr sz="1250" spc="36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активних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речовин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у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розчинні </a:t>
            </a:r>
            <a:r>
              <a:rPr sz="1250" spc="-295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солі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або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комплексні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сполуки;</a:t>
            </a:r>
            <a:endParaRPr sz="1250">
              <a:latin typeface="Times New Roman"/>
              <a:cs typeface="Times New Roman"/>
            </a:endParaRPr>
          </a:p>
          <a:p>
            <a:pPr marL="622935" indent="-22987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623570" algn="l"/>
              </a:tabLst>
            </a:pPr>
            <a:r>
              <a:rPr sz="1250" spc="50" dirty="0">
                <a:latin typeface="Times New Roman"/>
                <a:cs typeface="Times New Roman"/>
              </a:rPr>
              <a:t>створення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необхідного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значення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65" dirty="0">
                <a:latin typeface="Times New Roman"/>
                <a:cs typeface="Times New Roman"/>
              </a:rPr>
              <a:t>рН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середовища;</a:t>
            </a:r>
            <a:endParaRPr sz="1250">
              <a:latin typeface="Times New Roman"/>
              <a:cs typeface="Times New Roman"/>
            </a:endParaRPr>
          </a:p>
          <a:p>
            <a:pPr marL="622935" indent="-229870">
              <a:lnSpc>
                <a:spcPct val="100000"/>
              </a:lnSpc>
              <a:spcBef>
                <a:spcPts val="665"/>
              </a:spcBef>
              <a:buFont typeface="Wingdings"/>
              <a:buChar char=""/>
              <a:tabLst>
                <a:tab pos="623570" algn="l"/>
              </a:tabLst>
            </a:pPr>
            <a:r>
              <a:rPr sz="1250" spc="40" dirty="0">
                <a:latin typeface="Times New Roman"/>
                <a:cs typeface="Times New Roman"/>
              </a:rPr>
              <a:t>підбір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відповідних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систем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розчинників;</a:t>
            </a:r>
            <a:endParaRPr sz="1250">
              <a:latin typeface="Times New Roman"/>
              <a:cs typeface="Times New Roman"/>
            </a:endParaRPr>
          </a:p>
          <a:p>
            <a:pPr marL="622935" indent="-22987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623570" algn="l"/>
              </a:tabLst>
            </a:pPr>
            <a:r>
              <a:rPr sz="1250" spc="50" dirty="0">
                <a:latin typeface="Times New Roman"/>
                <a:cs typeface="Times New Roman"/>
              </a:rPr>
              <a:t>попередження</a:t>
            </a:r>
            <a:r>
              <a:rPr sz="1250" spc="3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окислювально-відновних</a:t>
            </a:r>
            <a:r>
              <a:rPr sz="1250" spc="40" dirty="0">
                <a:latin typeface="Times New Roman"/>
                <a:cs typeface="Times New Roman"/>
              </a:rPr>
              <a:t> процесів.</a:t>
            </a:r>
            <a:endParaRPr sz="12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0684" y="261378"/>
            <a:ext cx="3306317" cy="78332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18709" y="352298"/>
            <a:ext cx="28695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40" dirty="0">
                <a:latin typeface="Arial"/>
                <a:cs typeface="Arial"/>
              </a:rPr>
              <a:t>СТАБІЛІЗАТОРИ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0684" y="261378"/>
            <a:ext cx="3306317" cy="7833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60832" y="1101407"/>
            <a:ext cx="4612005" cy="3651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1310"/>
              </a:lnSpc>
              <a:spcBef>
                <a:spcPts val="135"/>
              </a:spcBef>
            </a:pPr>
            <a:r>
              <a:rPr sz="1100" b="1" spc="55" dirty="0">
                <a:latin typeface="Times New Roman"/>
                <a:cs typeface="Times New Roman"/>
              </a:rPr>
              <a:t>КЛАСИФІКАЦІЯ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55" dirty="0">
                <a:latin typeface="Times New Roman"/>
                <a:cs typeface="Times New Roman"/>
              </a:rPr>
              <a:t>ЛІКАРСЬКИХ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60" dirty="0">
                <a:latin typeface="Times New Roman"/>
                <a:cs typeface="Times New Roman"/>
              </a:rPr>
              <a:t>РЕЧОВИН</a:t>
            </a:r>
            <a:r>
              <a:rPr sz="1100" b="1" spc="320" dirty="0">
                <a:latin typeface="Times New Roman"/>
                <a:cs typeface="Times New Roman"/>
              </a:rPr>
              <a:t> </a:t>
            </a:r>
            <a:r>
              <a:rPr sz="1100" b="1" spc="35" dirty="0">
                <a:latin typeface="Times New Roman"/>
                <a:cs typeface="Times New Roman"/>
              </a:rPr>
              <a:t>І</a:t>
            </a:r>
            <a:r>
              <a:rPr sz="1100" b="1" spc="30" dirty="0">
                <a:latin typeface="Times New Roman"/>
                <a:cs typeface="Times New Roman"/>
              </a:rPr>
              <a:t> </a:t>
            </a:r>
            <a:r>
              <a:rPr sz="1100" b="1" spc="50" dirty="0">
                <a:latin typeface="Times New Roman"/>
                <a:cs typeface="Times New Roman"/>
              </a:rPr>
              <a:t>СТАБІЛІЗАТОРІВ</a:t>
            </a:r>
            <a:endParaRPr sz="1100">
              <a:latin typeface="Times New Roman"/>
              <a:cs typeface="Times New Roman"/>
            </a:endParaRPr>
          </a:p>
          <a:p>
            <a:pPr marL="1270" algn="ctr">
              <a:lnSpc>
                <a:spcPts val="1310"/>
              </a:lnSpc>
            </a:pPr>
            <a:r>
              <a:rPr sz="1100" b="1" spc="35" dirty="0">
                <a:latin typeface="Times New Roman"/>
                <a:cs typeface="Times New Roman"/>
              </a:rPr>
              <a:t>(А.С.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45" dirty="0">
                <a:latin typeface="Times New Roman"/>
                <a:cs typeface="Times New Roman"/>
              </a:rPr>
              <a:t>Прозоровский,</a:t>
            </a:r>
            <a:r>
              <a:rPr sz="1100" b="1" spc="290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Н.А.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spc="45" dirty="0">
                <a:latin typeface="Times New Roman"/>
                <a:cs typeface="Times New Roman"/>
              </a:rPr>
              <a:t>Кудакова)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373958" y="1657805"/>
          <a:ext cx="2302508" cy="2915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5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5621">
                <a:tc gridSpan="3">
                  <a:txBody>
                    <a:bodyPr/>
                    <a:lstStyle/>
                    <a:p>
                      <a:pPr marL="216535" marR="217804" indent="-19685">
                        <a:lnSpc>
                          <a:spcPts val="1530"/>
                        </a:lnSpc>
                        <a:spcBef>
                          <a:spcPts val="305"/>
                        </a:spcBef>
                      </a:pPr>
                      <a:r>
                        <a:rPr sz="1300" b="1" spc="25" dirty="0">
                          <a:latin typeface="Times New Roman"/>
                          <a:cs typeface="Times New Roman"/>
                        </a:rPr>
                        <a:t>Лікарські</a:t>
                      </a:r>
                      <a:r>
                        <a:rPr sz="13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25" dirty="0">
                          <a:latin typeface="Times New Roman"/>
                          <a:cs typeface="Times New Roman"/>
                        </a:rPr>
                        <a:t>речовини,</a:t>
                      </a:r>
                      <a:r>
                        <a:rPr sz="13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30" dirty="0">
                          <a:latin typeface="Times New Roman"/>
                          <a:cs typeface="Times New Roman"/>
                        </a:rPr>
                        <a:t>що </a:t>
                      </a:r>
                      <a:r>
                        <a:rPr sz="1300" b="1" spc="-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25" dirty="0">
                          <a:latin typeface="Times New Roman"/>
                          <a:cs typeface="Times New Roman"/>
                        </a:rPr>
                        <a:t>потребують</a:t>
                      </a:r>
                      <a:r>
                        <a:rPr sz="13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20" dirty="0">
                          <a:latin typeface="Times New Roman"/>
                          <a:cs typeface="Times New Roman"/>
                        </a:rPr>
                        <a:t>стабілізації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518">
                <a:tc gridSpan="3">
                  <a:txBody>
                    <a:bodyPr/>
                    <a:lstStyle/>
                    <a:p>
                      <a:pPr marL="584835" marR="321945" indent="-240665">
                        <a:lnSpc>
                          <a:spcPts val="1490"/>
                        </a:lnSpc>
                        <a:spcBef>
                          <a:spcPts val="315"/>
                        </a:spcBef>
                      </a:pPr>
                      <a:r>
                        <a:rPr sz="1300" spc="25" dirty="0">
                          <a:latin typeface="Times New Roman"/>
                          <a:cs typeface="Times New Roman"/>
                        </a:rPr>
                        <a:t>Солі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0" dirty="0">
                          <a:latin typeface="Times New Roman"/>
                          <a:cs typeface="Times New Roman"/>
                        </a:rPr>
                        <a:t>слабких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основ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15" dirty="0">
                          <a:latin typeface="Times New Roman"/>
                          <a:cs typeface="Times New Roman"/>
                        </a:rPr>
                        <a:t>та </a:t>
                      </a:r>
                      <a:r>
                        <a:rPr sz="1300" spc="-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сильних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кислот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518">
                <a:tc gridSpan="3">
                  <a:txBody>
                    <a:bodyPr/>
                    <a:lstStyle/>
                    <a:p>
                      <a:pPr marL="582295" marR="325120" indent="-256540">
                        <a:lnSpc>
                          <a:spcPts val="1490"/>
                        </a:lnSpc>
                        <a:spcBef>
                          <a:spcPts val="315"/>
                        </a:spcBef>
                      </a:pPr>
                      <a:r>
                        <a:rPr sz="1300" spc="25" dirty="0">
                          <a:latin typeface="Times New Roman"/>
                          <a:cs typeface="Times New Roman"/>
                        </a:rPr>
                        <a:t>Солі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сильних</a:t>
                      </a:r>
                      <a:r>
                        <a:rPr sz="13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основ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0" dirty="0">
                          <a:latin typeface="Times New Roman"/>
                          <a:cs typeface="Times New Roman"/>
                        </a:rPr>
                        <a:t>та </a:t>
                      </a:r>
                      <a:r>
                        <a:rPr sz="1300" spc="-3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0" dirty="0">
                          <a:latin typeface="Times New Roman"/>
                          <a:cs typeface="Times New Roman"/>
                        </a:rPr>
                        <a:t>слабких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5" dirty="0">
                          <a:latin typeface="Times New Roman"/>
                          <a:cs typeface="Times New Roman"/>
                        </a:rPr>
                        <a:t>кислот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0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518">
                <a:tc gridSpan="2"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300" spc="25" dirty="0">
                          <a:latin typeface="Times New Roman"/>
                          <a:cs typeface="Times New Roman"/>
                        </a:rPr>
                        <a:t>Легкоокислювані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20" dirty="0">
                          <a:latin typeface="Times New Roman"/>
                          <a:cs typeface="Times New Roman"/>
                        </a:rPr>
                        <a:t>речовини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17059" y="2815324"/>
            <a:ext cx="2155825" cy="577215"/>
          </a:xfrm>
          <a:prstGeom prst="rect">
            <a:avLst/>
          </a:prstGeom>
          <a:ln w="775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73660" marR="75565" indent="495300">
              <a:lnSpc>
                <a:spcPts val="1520"/>
              </a:lnSpc>
              <a:spcBef>
                <a:spcPts val="290"/>
              </a:spcBef>
            </a:pPr>
            <a:r>
              <a:rPr sz="1300" spc="20" dirty="0">
                <a:latin typeface="Times New Roman"/>
                <a:cs typeface="Times New Roman"/>
              </a:rPr>
              <a:t>Речовини, </a:t>
            </a:r>
            <a:r>
              <a:rPr sz="1300" spc="25" dirty="0">
                <a:latin typeface="Times New Roman"/>
                <a:cs typeface="Times New Roman"/>
              </a:rPr>
              <a:t>що 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Times New Roman"/>
                <a:cs typeface="Times New Roman"/>
              </a:rPr>
              <a:t>перешкоджають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spc="20" dirty="0">
                <a:latin typeface="Times New Roman"/>
                <a:cs typeface="Times New Roman"/>
              </a:rPr>
              <a:t>гидролизу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7059" y="1663222"/>
            <a:ext cx="2155825" cy="535940"/>
          </a:xfrm>
          <a:prstGeom prst="rect">
            <a:avLst/>
          </a:prstGeom>
          <a:ln w="7747">
            <a:solidFill>
              <a:srgbClr val="000000"/>
            </a:solidFill>
          </a:ln>
        </p:spPr>
        <p:txBody>
          <a:bodyPr vert="horz" wrap="square" lIns="0" tIns="151130" rIns="0" bIns="0" rtlCol="0">
            <a:spAutoFit/>
          </a:bodyPr>
          <a:lstStyle/>
          <a:p>
            <a:pPr marL="555625">
              <a:lnSpc>
                <a:spcPct val="100000"/>
              </a:lnSpc>
              <a:spcBef>
                <a:spcPts val="1190"/>
              </a:spcBef>
            </a:pPr>
            <a:r>
              <a:rPr sz="1300" b="1" spc="25" dirty="0">
                <a:latin typeface="Times New Roman"/>
                <a:cs typeface="Times New Roman"/>
              </a:rPr>
              <a:t>Стабілізатори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07539" y="3999357"/>
            <a:ext cx="2134235" cy="626745"/>
          </a:xfrm>
          <a:custGeom>
            <a:avLst/>
            <a:gdLst/>
            <a:ahLst/>
            <a:cxnLst/>
            <a:rect l="l" t="t" r="r" b="b"/>
            <a:pathLst>
              <a:path w="2134235" h="626745">
                <a:moveTo>
                  <a:pt x="0" y="626265"/>
                </a:moveTo>
                <a:lnTo>
                  <a:pt x="2133826" y="626265"/>
                </a:lnTo>
                <a:lnTo>
                  <a:pt x="2133826" y="0"/>
                </a:lnTo>
                <a:lnTo>
                  <a:pt x="0" y="0"/>
                </a:lnTo>
                <a:lnTo>
                  <a:pt x="0" y="626265"/>
                </a:lnTo>
                <a:close/>
              </a:path>
            </a:pathLst>
          </a:custGeom>
          <a:ln w="77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17059" y="3999357"/>
            <a:ext cx="2155825" cy="626745"/>
          </a:xfrm>
          <a:prstGeom prst="rect">
            <a:avLst/>
          </a:prstGeom>
          <a:ln w="7756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57200" marR="490220" indent="-1270" algn="ctr">
              <a:lnSpc>
                <a:spcPts val="1490"/>
              </a:lnSpc>
              <a:spcBef>
                <a:spcPts val="315"/>
              </a:spcBef>
            </a:pPr>
            <a:r>
              <a:rPr sz="1300" spc="20" dirty="0">
                <a:latin typeface="Times New Roman"/>
                <a:cs typeface="Times New Roman"/>
              </a:rPr>
              <a:t>Речовини, </a:t>
            </a:r>
            <a:r>
              <a:rPr sz="1300" spc="30" dirty="0">
                <a:latin typeface="Times New Roman"/>
                <a:cs typeface="Times New Roman"/>
              </a:rPr>
              <a:t>що 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spc="20" dirty="0">
                <a:latin typeface="Times New Roman"/>
                <a:cs typeface="Times New Roman"/>
              </a:rPr>
              <a:t>пере</a:t>
            </a:r>
            <a:r>
              <a:rPr sz="1300" spc="35" dirty="0">
                <a:latin typeface="Times New Roman"/>
                <a:cs typeface="Times New Roman"/>
              </a:rPr>
              <a:t>ш</a:t>
            </a:r>
            <a:r>
              <a:rPr sz="1300" spc="25" dirty="0">
                <a:latin typeface="Times New Roman"/>
                <a:cs typeface="Times New Roman"/>
              </a:rPr>
              <a:t>к</a:t>
            </a:r>
            <a:r>
              <a:rPr sz="1300" spc="30" dirty="0">
                <a:latin typeface="Times New Roman"/>
                <a:cs typeface="Times New Roman"/>
              </a:rPr>
              <a:t>о</a:t>
            </a:r>
            <a:r>
              <a:rPr sz="1300" spc="25" dirty="0">
                <a:latin typeface="Times New Roman"/>
                <a:cs typeface="Times New Roman"/>
              </a:rPr>
              <a:t>джають  окисленню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70994" y="2693276"/>
            <a:ext cx="415925" cy="824230"/>
          </a:xfrm>
          <a:custGeom>
            <a:avLst/>
            <a:gdLst/>
            <a:ahLst/>
            <a:cxnLst/>
            <a:rect l="l" t="t" r="r" b="b"/>
            <a:pathLst>
              <a:path w="415925" h="824229">
                <a:moveTo>
                  <a:pt x="415455" y="824026"/>
                </a:moveTo>
                <a:lnTo>
                  <a:pt x="405663" y="791997"/>
                </a:lnTo>
                <a:lnTo>
                  <a:pt x="395185" y="757694"/>
                </a:lnTo>
                <a:lnTo>
                  <a:pt x="375475" y="775169"/>
                </a:lnTo>
                <a:lnTo>
                  <a:pt x="9918" y="398208"/>
                </a:lnTo>
                <a:lnTo>
                  <a:pt x="7874" y="396151"/>
                </a:lnTo>
                <a:lnTo>
                  <a:pt x="4419" y="395947"/>
                </a:lnTo>
                <a:lnTo>
                  <a:pt x="114" y="399859"/>
                </a:lnTo>
                <a:lnTo>
                  <a:pt x="0" y="403148"/>
                </a:lnTo>
                <a:lnTo>
                  <a:pt x="1943" y="405218"/>
                </a:lnTo>
                <a:lnTo>
                  <a:pt x="367525" y="782205"/>
                </a:lnTo>
                <a:lnTo>
                  <a:pt x="347776" y="799719"/>
                </a:lnTo>
                <a:lnTo>
                  <a:pt x="415455" y="824026"/>
                </a:lnTo>
                <a:close/>
              </a:path>
              <a:path w="415925" h="824229">
                <a:moveTo>
                  <a:pt x="415455" y="0"/>
                </a:moveTo>
                <a:lnTo>
                  <a:pt x="347560" y="23583"/>
                </a:lnTo>
                <a:lnTo>
                  <a:pt x="367068" y="41287"/>
                </a:lnTo>
                <a:lnTo>
                  <a:pt x="23609" y="387807"/>
                </a:lnTo>
                <a:lnTo>
                  <a:pt x="21551" y="389966"/>
                </a:lnTo>
                <a:lnTo>
                  <a:pt x="21666" y="393166"/>
                </a:lnTo>
                <a:lnTo>
                  <a:pt x="25971" y="397078"/>
                </a:lnTo>
                <a:lnTo>
                  <a:pt x="29311" y="396976"/>
                </a:lnTo>
                <a:lnTo>
                  <a:pt x="374865" y="48361"/>
                </a:lnTo>
                <a:lnTo>
                  <a:pt x="394436" y="66128"/>
                </a:lnTo>
                <a:lnTo>
                  <a:pt x="405371" y="31724"/>
                </a:lnTo>
                <a:lnTo>
                  <a:pt x="4154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4808983" y="3383392"/>
            <a:ext cx="1610360" cy="963930"/>
            <a:chOff x="4808983" y="3383392"/>
            <a:chExt cx="1610360" cy="963930"/>
          </a:xfrm>
        </p:grpSpPr>
        <p:sp>
          <p:nvSpPr>
            <p:cNvPr id="11" name="object 11"/>
            <p:cNvSpPr/>
            <p:nvPr/>
          </p:nvSpPr>
          <p:spPr>
            <a:xfrm>
              <a:off x="5917657" y="4285193"/>
              <a:ext cx="501650" cy="62230"/>
            </a:xfrm>
            <a:custGeom>
              <a:avLst/>
              <a:gdLst/>
              <a:ahLst/>
              <a:cxnLst/>
              <a:rect l="l" t="t" r="r" b="b"/>
              <a:pathLst>
                <a:path w="501650" h="62229">
                  <a:moveTo>
                    <a:pt x="436464" y="0"/>
                  </a:moveTo>
                  <a:lnTo>
                    <a:pt x="436464" y="61802"/>
                  </a:lnTo>
                  <a:lnTo>
                    <a:pt x="490349" y="36051"/>
                  </a:lnTo>
                  <a:lnTo>
                    <a:pt x="450259" y="36051"/>
                  </a:lnTo>
                  <a:lnTo>
                    <a:pt x="452629" y="33682"/>
                  </a:lnTo>
                  <a:lnTo>
                    <a:pt x="452629" y="28017"/>
                  </a:lnTo>
                  <a:lnTo>
                    <a:pt x="450259" y="25751"/>
                  </a:lnTo>
                  <a:lnTo>
                    <a:pt x="490349" y="25751"/>
                  </a:lnTo>
                  <a:lnTo>
                    <a:pt x="436464" y="0"/>
                  </a:lnTo>
                  <a:close/>
                </a:path>
                <a:path w="501650" h="62229">
                  <a:moveTo>
                    <a:pt x="436464" y="25751"/>
                  </a:moveTo>
                  <a:lnTo>
                    <a:pt x="2370" y="25751"/>
                  </a:lnTo>
                  <a:lnTo>
                    <a:pt x="0" y="28017"/>
                  </a:lnTo>
                  <a:lnTo>
                    <a:pt x="0" y="33682"/>
                  </a:lnTo>
                  <a:lnTo>
                    <a:pt x="2370" y="36051"/>
                  </a:lnTo>
                  <a:lnTo>
                    <a:pt x="436464" y="36051"/>
                  </a:lnTo>
                  <a:lnTo>
                    <a:pt x="436464" y="25751"/>
                  </a:lnTo>
                  <a:close/>
                </a:path>
                <a:path w="501650" h="62229">
                  <a:moveTo>
                    <a:pt x="490349" y="25751"/>
                  </a:moveTo>
                  <a:lnTo>
                    <a:pt x="450259" y="25751"/>
                  </a:lnTo>
                  <a:lnTo>
                    <a:pt x="452629" y="28017"/>
                  </a:lnTo>
                  <a:lnTo>
                    <a:pt x="452629" y="33682"/>
                  </a:lnTo>
                  <a:lnTo>
                    <a:pt x="450259" y="36051"/>
                  </a:lnTo>
                  <a:lnTo>
                    <a:pt x="490349" y="36051"/>
                  </a:lnTo>
                  <a:lnTo>
                    <a:pt x="501126" y="30901"/>
                  </a:lnTo>
                  <a:lnTo>
                    <a:pt x="490349" y="257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13024" y="3383392"/>
              <a:ext cx="0" cy="618490"/>
            </a:xfrm>
            <a:custGeom>
              <a:avLst/>
              <a:gdLst/>
              <a:ahLst/>
              <a:cxnLst/>
              <a:rect l="l" t="t" r="r" b="b"/>
              <a:pathLst>
                <a:path h="618489">
                  <a:moveTo>
                    <a:pt x="0" y="0"/>
                  </a:moveTo>
                  <a:lnTo>
                    <a:pt x="0" y="618024"/>
                  </a:lnTo>
                </a:path>
              </a:pathLst>
            </a:custGeom>
            <a:ln w="80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4780693" y="2198844"/>
            <a:ext cx="0" cy="618490"/>
          </a:xfrm>
          <a:custGeom>
            <a:avLst/>
            <a:gdLst/>
            <a:ahLst/>
            <a:cxnLst/>
            <a:rect l="l" t="t" r="r" b="b"/>
            <a:pathLst>
              <a:path h="618489">
                <a:moveTo>
                  <a:pt x="0" y="0"/>
                </a:moveTo>
                <a:lnTo>
                  <a:pt x="0" y="618024"/>
                </a:lnTo>
              </a:path>
            </a:pathLst>
          </a:custGeom>
          <a:ln w="80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774853" y="5005700"/>
            <a:ext cx="5073650" cy="1769745"/>
            <a:chOff x="3774853" y="5005700"/>
            <a:chExt cx="5073650" cy="176974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4164" y="5285054"/>
              <a:ext cx="115172" cy="1651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3715" y="5009827"/>
              <a:ext cx="230410" cy="22011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78981" y="5009827"/>
              <a:ext cx="5065395" cy="1761489"/>
            </a:xfrm>
            <a:custGeom>
              <a:avLst/>
              <a:gdLst/>
              <a:ahLst/>
              <a:cxnLst/>
              <a:rect l="l" t="t" r="r" b="b"/>
              <a:pathLst>
                <a:path w="5065395" h="1761490">
                  <a:moveTo>
                    <a:pt x="0" y="330231"/>
                  </a:moveTo>
                  <a:lnTo>
                    <a:pt x="9046" y="287388"/>
                  </a:lnTo>
                  <a:lnTo>
                    <a:pt x="33722" y="252385"/>
                  </a:lnTo>
                  <a:lnTo>
                    <a:pt x="70333" y="228778"/>
                  </a:lnTo>
                  <a:lnTo>
                    <a:pt x="115183" y="220119"/>
                  </a:lnTo>
                  <a:lnTo>
                    <a:pt x="4834734" y="220119"/>
                  </a:lnTo>
                  <a:lnTo>
                    <a:pt x="4834734" y="110111"/>
                  </a:lnTo>
                  <a:lnTo>
                    <a:pt x="4843793" y="67224"/>
                  </a:lnTo>
                  <a:lnTo>
                    <a:pt x="4868492" y="32227"/>
                  </a:lnTo>
                  <a:lnTo>
                    <a:pt x="4905114" y="8644"/>
                  </a:lnTo>
                  <a:lnTo>
                    <a:pt x="4949939" y="0"/>
                  </a:lnTo>
                  <a:lnTo>
                    <a:pt x="4994810" y="8644"/>
                  </a:lnTo>
                  <a:lnTo>
                    <a:pt x="5031426" y="32227"/>
                  </a:lnTo>
                  <a:lnTo>
                    <a:pt x="5056100" y="67224"/>
                  </a:lnTo>
                  <a:lnTo>
                    <a:pt x="5065144" y="110111"/>
                  </a:lnTo>
                  <a:lnTo>
                    <a:pt x="5065144" y="1431139"/>
                  </a:lnTo>
                  <a:lnTo>
                    <a:pt x="5056100" y="1473966"/>
                  </a:lnTo>
                  <a:lnTo>
                    <a:pt x="5031426" y="1508933"/>
                  </a:lnTo>
                  <a:lnTo>
                    <a:pt x="4994810" y="1532505"/>
                  </a:lnTo>
                  <a:lnTo>
                    <a:pt x="4949939" y="1541148"/>
                  </a:lnTo>
                  <a:lnTo>
                    <a:pt x="230356" y="1541148"/>
                  </a:lnTo>
                  <a:lnTo>
                    <a:pt x="230356" y="1651259"/>
                  </a:lnTo>
                  <a:lnTo>
                    <a:pt x="221309" y="1694146"/>
                  </a:lnTo>
                  <a:lnTo>
                    <a:pt x="196634" y="1729143"/>
                  </a:lnTo>
                  <a:lnTo>
                    <a:pt x="160026" y="1752726"/>
                  </a:lnTo>
                  <a:lnTo>
                    <a:pt x="115183" y="1761371"/>
                  </a:lnTo>
                  <a:lnTo>
                    <a:pt x="70333" y="1752726"/>
                  </a:lnTo>
                  <a:lnTo>
                    <a:pt x="33722" y="1729143"/>
                  </a:lnTo>
                  <a:lnTo>
                    <a:pt x="9046" y="1694146"/>
                  </a:lnTo>
                  <a:lnTo>
                    <a:pt x="0" y="1651259"/>
                  </a:lnTo>
                  <a:lnTo>
                    <a:pt x="0" y="330231"/>
                  </a:lnTo>
                  <a:close/>
                </a:path>
              </a:pathLst>
            </a:custGeom>
            <a:ln w="77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5054" y="5281127"/>
              <a:ext cx="238210" cy="17296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009337" y="5340059"/>
              <a:ext cx="0" cy="1210945"/>
            </a:xfrm>
            <a:custGeom>
              <a:avLst/>
              <a:gdLst/>
              <a:ahLst/>
              <a:cxnLst/>
              <a:rect l="l" t="t" r="r" b="b"/>
              <a:pathLst>
                <a:path h="1210945">
                  <a:moveTo>
                    <a:pt x="0" y="0"/>
                  </a:moveTo>
                  <a:lnTo>
                    <a:pt x="0" y="1210916"/>
                  </a:lnTo>
                </a:path>
              </a:pathLst>
            </a:custGeom>
            <a:ln w="80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09763" y="5115987"/>
              <a:ext cx="238260" cy="11791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176773" y="5426861"/>
            <a:ext cx="4380865" cy="98171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40335" marR="101600" indent="350520">
              <a:lnSpc>
                <a:spcPts val="1500"/>
              </a:lnSpc>
              <a:spcBef>
                <a:spcPts val="195"/>
              </a:spcBef>
            </a:pPr>
            <a:r>
              <a:rPr sz="1300" b="1" i="1" spc="25" dirty="0">
                <a:latin typeface="Times New Roman"/>
                <a:cs typeface="Times New Roman"/>
              </a:rPr>
              <a:t>Найменування стабілізатора та </a:t>
            </a:r>
            <a:r>
              <a:rPr sz="1300" b="1" i="1" spc="20" dirty="0">
                <a:latin typeface="Times New Roman"/>
                <a:cs typeface="Times New Roman"/>
              </a:rPr>
              <a:t>його</a:t>
            </a:r>
            <a:r>
              <a:rPr sz="1300" b="1" i="1" spc="25" dirty="0">
                <a:latin typeface="Times New Roman"/>
                <a:cs typeface="Times New Roman"/>
              </a:rPr>
              <a:t> кількість, </a:t>
            </a:r>
            <a:r>
              <a:rPr sz="1300" b="1" i="1" spc="-310" dirty="0">
                <a:latin typeface="Times New Roman"/>
                <a:cs typeface="Times New Roman"/>
              </a:rPr>
              <a:t> </a:t>
            </a:r>
            <a:r>
              <a:rPr sz="1300" b="1" i="1" spc="25" dirty="0">
                <a:latin typeface="Times New Roman"/>
                <a:cs typeface="Times New Roman"/>
              </a:rPr>
              <a:t>вказується</a:t>
            </a:r>
            <a:r>
              <a:rPr sz="1300" b="1" i="1" spc="30" dirty="0">
                <a:latin typeface="Times New Roman"/>
                <a:cs typeface="Times New Roman"/>
              </a:rPr>
              <a:t> </a:t>
            </a:r>
            <a:r>
              <a:rPr sz="1300" b="1" i="1" spc="20" dirty="0">
                <a:latin typeface="Times New Roman"/>
                <a:cs typeface="Times New Roman"/>
              </a:rPr>
              <a:t>в</a:t>
            </a:r>
            <a:r>
              <a:rPr sz="1300" b="1" i="1" spc="10" dirty="0">
                <a:latin typeface="Times New Roman"/>
                <a:cs typeface="Times New Roman"/>
              </a:rPr>
              <a:t> </a:t>
            </a:r>
            <a:r>
              <a:rPr sz="1300" b="1" i="1" spc="25" dirty="0">
                <a:latin typeface="Times New Roman"/>
                <a:cs typeface="Times New Roman"/>
              </a:rPr>
              <a:t>нормативно-техничній</a:t>
            </a:r>
            <a:r>
              <a:rPr sz="1300" b="1" i="1" spc="20" dirty="0">
                <a:latin typeface="Times New Roman"/>
                <a:cs typeface="Times New Roman"/>
              </a:rPr>
              <a:t> документації,</a:t>
            </a:r>
            <a:r>
              <a:rPr sz="1300" b="1" i="1" spc="10" dirty="0">
                <a:latin typeface="Times New Roman"/>
                <a:cs typeface="Times New Roman"/>
              </a:rPr>
              <a:t> </a:t>
            </a:r>
            <a:r>
              <a:rPr sz="1300" b="1" i="1" spc="25" dirty="0">
                <a:latin typeface="Times New Roman"/>
                <a:cs typeface="Times New Roman"/>
              </a:rPr>
              <a:t>а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410"/>
              </a:lnSpc>
            </a:pPr>
            <a:r>
              <a:rPr sz="1300" b="1" i="1" spc="30" dirty="0">
                <a:latin typeface="Times New Roman"/>
                <a:cs typeface="Times New Roman"/>
              </a:rPr>
              <a:t>також</a:t>
            </a:r>
            <a:r>
              <a:rPr sz="1300" b="1" i="1" spc="15" dirty="0">
                <a:latin typeface="Times New Roman"/>
                <a:cs typeface="Times New Roman"/>
              </a:rPr>
              <a:t> </a:t>
            </a:r>
            <a:r>
              <a:rPr sz="1300" b="1" i="1" spc="20" dirty="0">
                <a:latin typeface="Times New Roman"/>
                <a:cs typeface="Times New Roman"/>
              </a:rPr>
              <a:t>у</a:t>
            </a:r>
            <a:r>
              <a:rPr sz="1300" b="1" i="1" spc="25" dirty="0">
                <a:latin typeface="Times New Roman"/>
                <a:cs typeface="Times New Roman"/>
              </a:rPr>
              <a:t> діючих</a:t>
            </a:r>
            <a:r>
              <a:rPr sz="1300" b="1" i="1" spc="30" dirty="0">
                <a:latin typeface="Times New Roman"/>
                <a:cs typeface="Times New Roman"/>
              </a:rPr>
              <a:t> </a:t>
            </a:r>
            <a:r>
              <a:rPr sz="1300" b="1" i="1" spc="25" dirty="0">
                <a:latin typeface="Times New Roman"/>
                <a:cs typeface="Times New Roman"/>
              </a:rPr>
              <a:t>наказах</a:t>
            </a:r>
            <a:r>
              <a:rPr sz="1300" b="1" i="1" spc="20" dirty="0">
                <a:latin typeface="Times New Roman"/>
                <a:cs typeface="Times New Roman"/>
              </a:rPr>
              <a:t> </a:t>
            </a:r>
            <a:r>
              <a:rPr sz="1300" b="1" i="1" spc="35" dirty="0">
                <a:latin typeface="Times New Roman"/>
                <a:cs typeface="Times New Roman"/>
              </a:rPr>
              <a:t>МОЗ</a:t>
            </a:r>
            <a:r>
              <a:rPr sz="1300" b="1" i="1" spc="20" dirty="0">
                <a:latin typeface="Times New Roman"/>
                <a:cs typeface="Times New Roman"/>
              </a:rPr>
              <a:t> </a:t>
            </a:r>
            <a:r>
              <a:rPr sz="1300" b="1" i="1" spc="25" dirty="0">
                <a:latin typeface="Times New Roman"/>
                <a:cs typeface="Times New Roman"/>
              </a:rPr>
              <a:t>України</a:t>
            </a:r>
            <a:r>
              <a:rPr sz="1300" b="1" i="1" spc="15" dirty="0">
                <a:latin typeface="Times New Roman"/>
                <a:cs typeface="Times New Roman"/>
              </a:rPr>
              <a:t> </a:t>
            </a:r>
            <a:r>
              <a:rPr sz="1300" b="1" i="1" spc="30" dirty="0">
                <a:latin typeface="Times New Roman"/>
                <a:cs typeface="Times New Roman"/>
              </a:rPr>
              <a:t>та</a:t>
            </a:r>
            <a:r>
              <a:rPr sz="1300" b="1" i="1" spc="20" dirty="0">
                <a:latin typeface="Times New Roman"/>
                <a:cs typeface="Times New Roman"/>
              </a:rPr>
              <a:t> в</a:t>
            </a:r>
            <a:r>
              <a:rPr sz="1300" b="1" i="1" spc="15" dirty="0">
                <a:latin typeface="Times New Roman"/>
                <a:cs typeface="Times New Roman"/>
              </a:rPr>
              <a:t> </a:t>
            </a:r>
            <a:r>
              <a:rPr sz="1300" b="1" i="1" spc="20" dirty="0">
                <a:latin typeface="Times New Roman"/>
                <a:cs typeface="Times New Roman"/>
              </a:rPr>
              <a:t>інструкціях,</a:t>
            </a:r>
            <a:endParaRPr sz="1300">
              <a:latin typeface="Times New Roman"/>
              <a:cs typeface="Times New Roman"/>
            </a:endParaRPr>
          </a:p>
          <a:p>
            <a:pPr marL="259079" marR="253365" algn="ctr">
              <a:lnSpc>
                <a:spcPts val="1500"/>
              </a:lnSpc>
              <a:spcBef>
                <a:spcPts val="60"/>
              </a:spcBef>
            </a:pPr>
            <a:r>
              <a:rPr sz="1300" b="1" i="1" spc="25" dirty="0">
                <a:latin typeface="Times New Roman"/>
                <a:cs typeface="Times New Roman"/>
              </a:rPr>
              <a:t>відмічаються на зворотньому </a:t>
            </a:r>
            <a:r>
              <a:rPr sz="1300" b="1" i="1" spc="20" dirty="0">
                <a:latin typeface="Times New Roman"/>
                <a:cs typeface="Times New Roman"/>
              </a:rPr>
              <a:t>боці </a:t>
            </a:r>
            <a:r>
              <a:rPr sz="1300" b="1" i="1" spc="25" dirty="0">
                <a:latin typeface="Times New Roman"/>
                <a:cs typeface="Times New Roman"/>
              </a:rPr>
              <a:t>рецепта та </a:t>
            </a:r>
            <a:r>
              <a:rPr sz="1300" b="1" i="1" spc="30" dirty="0">
                <a:latin typeface="Times New Roman"/>
                <a:cs typeface="Times New Roman"/>
              </a:rPr>
              <a:t>на </a:t>
            </a:r>
            <a:r>
              <a:rPr sz="1300" b="1" i="1" spc="-310" dirty="0">
                <a:latin typeface="Times New Roman"/>
                <a:cs typeface="Times New Roman"/>
              </a:rPr>
              <a:t> </a:t>
            </a:r>
            <a:r>
              <a:rPr sz="1300" b="1" i="1" spc="25" dirty="0">
                <a:latin typeface="Times New Roman"/>
                <a:cs typeface="Times New Roman"/>
              </a:rPr>
              <a:t>лицьвому</a:t>
            </a:r>
            <a:r>
              <a:rPr sz="1300" b="1" i="1" spc="15" dirty="0">
                <a:latin typeface="Times New Roman"/>
                <a:cs typeface="Times New Roman"/>
              </a:rPr>
              <a:t> </a:t>
            </a:r>
            <a:r>
              <a:rPr sz="1300" b="1" i="1" spc="20" dirty="0">
                <a:latin typeface="Times New Roman"/>
                <a:cs typeface="Times New Roman"/>
              </a:rPr>
              <a:t>боці</a:t>
            </a:r>
            <a:r>
              <a:rPr sz="1300" b="1" i="1" spc="25" dirty="0">
                <a:latin typeface="Times New Roman"/>
                <a:cs typeface="Times New Roman"/>
              </a:rPr>
              <a:t> </a:t>
            </a:r>
            <a:r>
              <a:rPr sz="1300" b="1" i="1" spc="30" dirty="0">
                <a:latin typeface="Times New Roman"/>
                <a:cs typeface="Times New Roman"/>
              </a:rPr>
              <a:t>ППК.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918709" y="352298"/>
            <a:ext cx="28695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40" dirty="0">
                <a:latin typeface="Arial"/>
                <a:cs typeface="Arial"/>
              </a:rPr>
              <a:t>СТАБІЛІЗАТОРИ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79520" y="981455"/>
            <a:ext cx="5364480" cy="686435"/>
            <a:chOff x="3779520" y="981455"/>
            <a:chExt cx="5364480" cy="686435"/>
          </a:xfrm>
        </p:grpSpPr>
        <p:sp>
          <p:nvSpPr>
            <p:cNvPr id="3" name="object 3"/>
            <p:cNvSpPr/>
            <p:nvPr/>
          </p:nvSpPr>
          <p:spPr>
            <a:xfrm>
              <a:off x="3860832" y="1033406"/>
              <a:ext cx="5057775" cy="630555"/>
            </a:xfrm>
            <a:custGeom>
              <a:avLst/>
              <a:gdLst/>
              <a:ahLst/>
              <a:cxnLst/>
              <a:rect l="l" t="t" r="r" b="b"/>
              <a:pathLst>
                <a:path w="5057775" h="630555">
                  <a:moveTo>
                    <a:pt x="5010205" y="0"/>
                  </a:moveTo>
                  <a:lnTo>
                    <a:pt x="4991918" y="3098"/>
                  </a:lnTo>
                  <a:lnTo>
                    <a:pt x="4976969" y="11551"/>
                  </a:lnTo>
                  <a:lnTo>
                    <a:pt x="4966883" y="24091"/>
                  </a:lnTo>
                  <a:lnTo>
                    <a:pt x="4963183" y="39450"/>
                  </a:lnTo>
                  <a:lnTo>
                    <a:pt x="4963183" y="78811"/>
                  </a:lnTo>
                  <a:lnTo>
                    <a:pt x="47076" y="78811"/>
                  </a:lnTo>
                  <a:lnTo>
                    <a:pt x="28745" y="81910"/>
                  </a:lnTo>
                  <a:lnTo>
                    <a:pt x="13782" y="90363"/>
                  </a:lnTo>
                  <a:lnTo>
                    <a:pt x="3697" y="102902"/>
                  </a:lnTo>
                  <a:lnTo>
                    <a:pt x="0" y="118262"/>
                  </a:lnTo>
                  <a:lnTo>
                    <a:pt x="0" y="591132"/>
                  </a:lnTo>
                  <a:lnTo>
                    <a:pt x="3697" y="606478"/>
                  </a:lnTo>
                  <a:lnTo>
                    <a:pt x="13782" y="618986"/>
                  </a:lnTo>
                  <a:lnTo>
                    <a:pt x="28745" y="627408"/>
                  </a:lnTo>
                  <a:lnTo>
                    <a:pt x="47076" y="630493"/>
                  </a:lnTo>
                  <a:lnTo>
                    <a:pt x="65406" y="627408"/>
                  </a:lnTo>
                  <a:lnTo>
                    <a:pt x="80369" y="618986"/>
                  </a:lnTo>
                  <a:lnTo>
                    <a:pt x="90455" y="606478"/>
                  </a:lnTo>
                  <a:lnTo>
                    <a:pt x="94152" y="591132"/>
                  </a:lnTo>
                  <a:lnTo>
                    <a:pt x="94152" y="551681"/>
                  </a:lnTo>
                  <a:lnTo>
                    <a:pt x="5010205" y="551681"/>
                  </a:lnTo>
                  <a:lnTo>
                    <a:pt x="5028555" y="548596"/>
                  </a:lnTo>
                  <a:lnTo>
                    <a:pt x="5043535" y="540175"/>
                  </a:lnTo>
                  <a:lnTo>
                    <a:pt x="5053633" y="527666"/>
                  </a:lnTo>
                  <a:lnTo>
                    <a:pt x="5057335" y="512320"/>
                  </a:lnTo>
                  <a:lnTo>
                    <a:pt x="5057335" y="39450"/>
                  </a:lnTo>
                  <a:lnTo>
                    <a:pt x="5053633" y="24091"/>
                  </a:lnTo>
                  <a:lnTo>
                    <a:pt x="5043535" y="11551"/>
                  </a:lnTo>
                  <a:lnTo>
                    <a:pt x="5028555" y="3098"/>
                  </a:lnTo>
                  <a:lnTo>
                    <a:pt x="501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07908" y="1131943"/>
              <a:ext cx="47625" cy="59690"/>
            </a:xfrm>
            <a:custGeom>
              <a:avLst/>
              <a:gdLst/>
              <a:ahLst/>
              <a:cxnLst/>
              <a:rect l="l" t="t" r="r" b="b"/>
              <a:pathLst>
                <a:path w="47625" h="59690">
                  <a:moveTo>
                    <a:pt x="23538" y="0"/>
                  </a:moveTo>
                  <a:lnTo>
                    <a:pt x="14372" y="1549"/>
                  </a:lnTo>
                  <a:lnTo>
                    <a:pt x="6891" y="5775"/>
                  </a:lnTo>
                  <a:lnTo>
                    <a:pt x="1848" y="12045"/>
                  </a:lnTo>
                  <a:lnTo>
                    <a:pt x="0" y="19725"/>
                  </a:lnTo>
                  <a:lnTo>
                    <a:pt x="0" y="59086"/>
                  </a:lnTo>
                  <a:lnTo>
                    <a:pt x="18330" y="56001"/>
                  </a:lnTo>
                  <a:lnTo>
                    <a:pt x="33293" y="47579"/>
                  </a:lnTo>
                  <a:lnTo>
                    <a:pt x="43378" y="35071"/>
                  </a:lnTo>
                  <a:lnTo>
                    <a:pt x="47076" y="19725"/>
                  </a:lnTo>
                  <a:lnTo>
                    <a:pt x="45227" y="12045"/>
                  </a:lnTo>
                  <a:lnTo>
                    <a:pt x="40184" y="5775"/>
                  </a:lnTo>
                  <a:lnTo>
                    <a:pt x="32703" y="1549"/>
                  </a:lnTo>
                  <a:lnTo>
                    <a:pt x="23538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24015" y="1033406"/>
              <a:ext cx="94152" cy="788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60832" y="1033406"/>
              <a:ext cx="5057775" cy="630555"/>
            </a:xfrm>
            <a:custGeom>
              <a:avLst/>
              <a:gdLst/>
              <a:ahLst/>
              <a:cxnLst/>
              <a:rect l="l" t="t" r="r" b="b"/>
              <a:pathLst>
                <a:path w="5057775" h="630555">
                  <a:moveTo>
                    <a:pt x="0" y="118262"/>
                  </a:moveTo>
                  <a:lnTo>
                    <a:pt x="3697" y="102902"/>
                  </a:lnTo>
                  <a:lnTo>
                    <a:pt x="13782" y="90363"/>
                  </a:lnTo>
                  <a:lnTo>
                    <a:pt x="28745" y="81910"/>
                  </a:lnTo>
                  <a:lnTo>
                    <a:pt x="47076" y="78811"/>
                  </a:lnTo>
                  <a:lnTo>
                    <a:pt x="4963183" y="78811"/>
                  </a:lnTo>
                  <a:lnTo>
                    <a:pt x="4963183" y="39450"/>
                  </a:lnTo>
                  <a:lnTo>
                    <a:pt x="4966883" y="24091"/>
                  </a:lnTo>
                  <a:lnTo>
                    <a:pt x="4976969" y="11551"/>
                  </a:lnTo>
                  <a:lnTo>
                    <a:pt x="4991918" y="3098"/>
                  </a:lnTo>
                  <a:lnTo>
                    <a:pt x="5010205" y="0"/>
                  </a:lnTo>
                  <a:lnTo>
                    <a:pt x="5028555" y="3098"/>
                  </a:lnTo>
                  <a:lnTo>
                    <a:pt x="5043535" y="11551"/>
                  </a:lnTo>
                  <a:lnTo>
                    <a:pt x="5053633" y="24091"/>
                  </a:lnTo>
                  <a:lnTo>
                    <a:pt x="5057335" y="39450"/>
                  </a:lnTo>
                  <a:lnTo>
                    <a:pt x="5057335" y="512320"/>
                  </a:lnTo>
                  <a:lnTo>
                    <a:pt x="5053633" y="527666"/>
                  </a:lnTo>
                  <a:lnTo>
                    <a:pt x="5043535" y="540175"/>
                  </a:lnTo>
                  <a:lnTo>
                    <a:pt x="5028555" y="548596"/>
                  </a:lnTo>
                  <a:lnTo>
                    <a:pt x="5010205" y="551681"/>
                  </a:lnTo>
                  <a:lnTo>
                    <a:pt x="94152" y="551681"/>
                  </a:lnTo>
                  <a:lnTo>
                    <a:pt x="94152" y="591132"/>
                  </a:lnTo>
                  <a:lnTo>
                    <a:pt x="90455" y="606478"/>
                  </a:lnTo>
                  <a:lnTo>
                    <a:pt x="80369" y="618986"/>
                  </a:lnTo>
                  <a:lnTo>
                    <a:pt x="65406" y="627408"/>
                  </a:lnTo>
                  <a:lnTo>
                    <a:pt x="47076" y="630493"/>
                  </a:lnTo>
                  <a:lnTo>
                    <a:pt x="28745" y="627408"/>
                  </a:lnTo>
                  <a:lnTo>
                    <a:pt x="13782" y="618986"/>
                  </a:lnTo>
                  <a:lnTo>
                    <a:pt x="3697" y="606478"/>
                  </a:lnTo>
                  <a:lnTo>
                    <a:pt x="0" y="591132"/>
                  </a:lnTo>
                  <a:lnTo>
                    <a:pt x="0" y="118262"/>
                  </a:lnTo>
                  <a:close/>
                </a:path>
              </a:pathLst>
            </a:custGeom>
            <a:ln w="67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7218" y="1128329"/>
              <a:ext cx="101380" cy="6631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54984" y="1072857"/>
              <a:ext cx="4963795" cy="512445"/>
            </a:xfrm>
            <a:custGeom>
              <a:avLst/>
              <a:gdLst/>
              <a:ahLst/>
              <a:cxnLst/>
              <a:rect l="l" t="t" r="r" b="b"/>
              <a:pathLst>
                <a:path w="4963795" h="512444">
                  <a:moveTo>
                    <a:pt x="0" y="78811"/>
                  </a:moveTo>
                  <a:lnTo>
                    <a:pt x="0" y="512230"/>
                  </a:lnTo>
                </a:path>
                <a:path w="4963795" h="512444">
                  <a:moveTo>
                    <a:pt x="4963183" y="0"/>
                  </a:moveTo>
                  <a:lnTo>
                    <a:pt x="4959481" y="15345"/>
                  </a:lnTo>
                  <a:lnTo>
                    <a:pt x="4949383" y="27854"/>
                  </a:lnTo>
                  <a:lnTo>
                    <a:pt x="4934402" y="36275"/>
                  </a:lnTo>
                  <a:lnTo>
                    <a:pt x="4916053" y="39360"/>
                  </a:lnTo>
                  <a:lnTo>
                    <a:pt x="4869030" y="39360"/>
                  </a:lnTo>
                </a:path>
                <a:path w="4963795" h="512444">
                  <a:moveTo>
                    <a:pt x="4869030" y="0"/>
                  </a:moveTo>
                  <a:lnTo>
                    <a:pt x="4870881" y="7679"/>
                  </a:lnTo>
                  <a:lnTo>
                    <a:pt x="4875930" y="13949"/>
                  </a:lnTo>
                  <a:lnTo>
                    <a:pt x="4883420" y="18175"/>
                  </a:lnTo>
                  <a:lnTo>
                    <a:pt x="4892595" y="19725"/>
                  </a:lnTo>
                  <a:lnTo>
                    <a:pt x="4901753" y="18175"/>
                  </a:lnTo>
                  <a:lnTo>
                    <a:pt x="4909207" y="13949"/>
                  </a:lnTo>
                  <a:lnTo>
                    <a:pt x="4914218" y="7679"/>
                  </a:lnTo>
                  <a:lnTo>
                    <a:pt x="4916053" y="0"/>
                  </a:lnTo>
                  <a:lnTo>
                    <a:pt x="4916053" y="39360"/>
                  </a:lnTo>
                </a:path>
              </a:pathLst>
            </a:custGeom>
            <a:ln w="7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940189" y="1116991"/>
            <a:ext cx="4993640" cy="381762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880744" marR="544195">
              <a:lnSpc>
                <a:spcPts val="1300"/>
              </a:lnSpc>
              <a:spcBef>
                <a:spcPts val="190"/>
              </a:spcBef>
            </a:pPr>
            <a:r>
              <a:rPr sz="1100" b="1" i="1" spc="110" dirty="0">
                <a:latin typeface="Times New Roman"/>
                <a:cs typeface="Times New Roman"/>
              </a:rPr>
              <a:t>Гідроліз</a:t>
            </a:r>
            <a:r>
              <a:rPr sz="1100" b="1" i="1" spc="45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–</a:t>
            </a:r>
            <a:r>
              <a:rPr sz="1100" b="1" i="1" spc="55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реакція</a:t>
            </a:r>
            <a:r>
              <a:rPr sz="1100" b="1" i="1" spc="55" dirty="0">
                <a:latin typeface="Times New Roman"/>
                <a:cs typeface="Times New Roman"/>
              </a:rPr>
              <a:t> </a:t>
            </a:r>
            <a:r>
              <a:rPr sz="1100" b="1" i="1" spc="114" dirty="0">
                <a:latin typeface="Times New Roman"/>
                <a:cs typeface="Times New Roman"/>
              </a:rPr>
              <a:t>іонного</a:t>
            </a:r>
            <a:r>
              <a:rPr sz="1100" b="1" i="1" spc="50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обміну</a:t>
            </a:r>
            <a:r>
              <a:rPr sz="1100" b="1" i="1" spc="55" dirty="0">
                <a:latin typeface="Times New Roman"/>
                <a:cs typeface="Times New Roman"/>
              </a:rPr>
              <a:t> </a:t>
            </a:r>
            <a:r>
              <a:rPr sz="1100" b="1" i="1" spc="170" dirty="0">
                <a:latin typeface="Times New Roman"/>
                <a:cs typeface="Times New Roman"/>
              </a:rPr>
              <a:t>меж</a:t>
            </a:r>
            <a:r>
              <a:rPr sz="1100" b="1" i="1" spc="50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різними </a:t>
            </a:r>
            <a:r>
              <a:rPr sz="1100" b="1" i="1" spc="-260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речовинами</a:t>
            </a:r>
            <a:r>
              <a:rPr sz="1100" b="1" i="1" spc="55" dirty="0">
                <a:latin typeface="Times New Roman"/>
                <a:cs typeface="Times New Roman"/>
              </a:rPr>
              <a:t> </a:t>
            </a:r>
            <a:r>
              <a:rPr sz="1100" b="1" i="1" spc="95" dirty="0">
                <a:latin typeface="Times New Roman"/>
                <a:cs typeface="Times New Roman"/>
              </a:rPr>
              <a:t>(солі,</a:t>
            </a:r>
            <a:r>
              <a:rPr sz="1100" b="1" i="1" spc="55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ефіри</a:t>
            </a:r>
            <a:r>
              <a:rPr sz="1100" b="1" i="1" spc="65" dirty="0">
                <a:latin typeface="Times New Roman"/>
                <a:cs typeface="Times New Roman"/>
              </a:rPr>
              <a:t> </a:t>
            </a:r>
            <a:r>
              <a:rPr sz="1100" b="1" i="1" spc="155" dirty="0">
                <a:latin typeface="Times New Roman"/>
                <a:cs typeface="Times New Roman"/>
              </a:rPr>
              <a:t>та</a:t>
            </a:r>
            <a:r>
              <a:rPr sz="1100" b="1" i="1" spc="65" dirty="0">
                <a:latin typeface="Times New Roman"/>
                <a:cs typeface="Times New Roman"/>
              </a:rPr>
              <a:t> </a:t>
            </a:r>
            <a:r>
              <a:rPr sz="1100" b="1" i="1" spc="90" dirty="0">
                <a:latin typeface="Times New Roman"/>
                <a:cs typeface="Times New Roman"/>
              </a:rPr>
              <a:t>ін.)</a:t>
            </a:r>
            <a:r>
              <a:rPr sz="1100" b="1" i="1" spc="60" dirty="0">
                <a:latin typeface="Times New Roman"/>
                <a:cs typeface="Times New Roman"/>
              </a:rPr>
              <a:t> </a:t>
            </a:r>
            <a:r>
              <a:rPr sz="1100" b="1" i="1" spc="160" dirty="0">
                <a:latin typeface="Times New Roman"/>
                <a:cs typeface="Times New Roman"/>
              </a:rPr>
              <a:t>та</a:t>
            </a:r>
            <a:r>
              <a:rPr sz="1100" b="1" i="1" spc="65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водою.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imes New Roman"/>
              <a:cs typeface="Times New Roman"/>
            </a:endParaRPr>
          </a:p>
          <a:p>
            <a:pPr marL="24765" algn="ctr">
              <a:lnSpc>
                <a:spcPct val="100000"/>
              </a:lnSpc>
            </a:pPr>
            <a:r>
              <a:rPr sz="1000" b="1" i="1" spc="130" dirty="0">
                <a:latin typeface="Times New Roman"/>
                <a:cs typeface="Times New Roman"/>
              </a:rPr>
              <a:t>СХЕМА</a:t>
            </a:r>
            <a:r>
              <a:rPr sz="1000" b="1" i="1" spc="30" dirty="0">
                <a:latin typeface="Times New Roman"/>
                <a:cs typeface="Times New Roman"/>
              </a:rPr>
              <a:t> </a:t>
            </a:r>
            <a:r>
              <a:rPr sz="1000" b="1" i="1" spc="130" dirty="0">
                <a:latin typeface="Times New Roman"/>
                <a:cs typeface="Times New Roman"/>
              </a:rPr>
              <a:t>ПРОЦЕСУ</a:t>
            </a:r>
            <a:r>
              <a:rPr sz="1000" b="1" i="1" spc="20" dirty="0">
                <a:latin typeface="Times New Roman"/>
                <a:cs typeface="Times New Roman"/>
              </a:rPr>
              <a:t> </a:t>
            </a:r>
            <a:r>
              <a:rPr sz="1000" b="1" i="1" spc="105" dirty="0">
                <a:latin typeface="Times New Roman"/>
                <a:cs typeface="Times New Roman"/>
              </a:rPr>
              <a:t>ГІДРОЛІЗУ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24130" algn="ctr">
              <a:lnSpc>
                <a:spcPct val="100000"/>
              </a:lnSpc>
            </a:pPr>
            <a:r>
              <a:rPr sz="1000" b="1" spc="130" dirty="0">
                <a:latin typeface="Times New Roman"/>
                <a:cs typeface="Times New Roman"/>
              </a:rPr>
              <a:t>ВА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105" dirty="0">
                <a:latin typeface="Times New Roman"/>
                <a:cs typeface="Times New Roman"/>
              </a:rPr>
              <a:t>+</a:t>
            </a:r>
            <a:r>
              <a:rPr sz="1000" b="1" spc="45" dirty="0">
                <a:latin typeface="Times New Roman"/>
                <a:cs typeface="Times New Roman"/>
              </a:rPr>
              <a:t> </a:t>
            </a:r>
            <a:r>
              <a:rPr sz="1000" b="1" spc="145" dirty="0">
                <a:latin typeface="Times New Roman"/>
                <a:cs typeface="Times New Roman"/>
              </a:rPr>
              <a:t>НОН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185" dirty="0">
                <a:latin typeface="Symbol"/>
                <a:cs typeface="Symbol"/>
              </a:rPr>
              <a:t>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b="1" spc="145" dirty="0">
                <a:latin typeface="Times New Roman"/>
                <a:cs typeface="Times New Roman"/>
              </a:rPr>
              <a:t>Н</a:t>
            </a:r>
            <a:r>
              <a:rPr sz="1000" b="1" spc="130" dirty="0">
                <a:latin typeface="Times New Roman"/>
                <a:cs typeface="Times New Roman"/>
              </a:rPr>
              <a:t>А</a:t>
            </a:r>
            <a:r>
              <a:rPr sz="1000" b="1" spc="95" dirty="0">
                <a:latin typeface="Times New Roman"/>
                <a:cs typeface="Times New Roman"/>
              </a:rPr>
              <a:t>+</a:t>
            </a:r>
            <a:r>
              <a:rPr sz="1000" b="1" spc="140" dirty="0">
                <a:latin typeface="Times New Roman"/>
                <a:cs typeface="Times New Roman"/>
              </a:rPr>
              <a:t>ВОН</a:t>
            </a:r>
            <a:endParaRPr sz="1000">
              <a:latin typeface="Times New Roman"/>
              <a:cs typeface="Times New Roman"/>
            </a:endParaRPr>
          </a:p>
          <a:p>
            <a:pPr marL="1350010" marR="1086485" indent="-234315">
              <a:lnSpc>
                <a:spcPts val="1960"/>
              </a:lnSpc>
              <a:spcBef>
                <a:spcPts val="80"/>
              </a:spcBef>
            </a:pPr>
            <a:r>
              <a:rPr sz="1100" spc="120" dirty="0">
                <a:latin typeface="Times New Roman"/>
                <a:cs typeface="Times New Roman"/>
              </a:rPr>
              <a:t>де</a:t>
            </a:r>
            <a:r>
              <a:rPr sz="1100" spc="385" dirty="0">
                <a:latin typeface="Times New Roman"/>
                <a:cs typeface="Times New Roman"/>
              </a:rPr>
              <a:t> </a:t>
            </a:r>
            <a:r>
              <a:rPr sz="1100" spc="175" dirty="0">
                <a:latin typeface="Times New Roman"/>
                <a:cs typeface="Times New Roman"/>
              </a:rPr>
              <a:t>ВА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–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речовина,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55" dirty="0">
                <a:latin typeface="Times New Roman"/>
                <a:cs typeface="Times New Roman"/>
              </a:rPr>
              <a:t>що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05" dirty="0">
                <a:latin typeface="Times New Roman"/>
                <a:cs typeface="Times New Roman"/>
              </a:rPr>
              <a:t>гідролізується;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175" dirty="0">
                <a:latin typeface="Times New Roman"/>
                <a:cs typeface="Times New Roman"/>
              </a:rPr>
              <a:t>НА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70" dirty="0">
                <a:latin typeface="Times New Roman"/>
                <a:cs typeface="Times New Roman"/>
              </a:rPr>
              <a:t>і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175" dirty="0">
                <a:latin typeface="Times New Roman"/>
                <a:cs typeface="Times New Roman"/>
              </a:rPr>
              <a:t>ВОН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–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продукти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00" dirty="0">
                <a:latin typeface="Times New Roman"/>
                <a:cs typeface="Times New Roman"/>
              </a:rPr>
              <a:t>гідролізу.</a:t>
            </a:r>
            <a:endParaRPr sz="1100">
              <a:latin typeface="Times New Roman"/>
              <a:cs typeface="Times New Roman"/>
            </a:endParaRPr>
          </a:p>
          <a:p>
            <a:pPr marL="894715">
              <a:lnSpc>
                <a:spcPct val="100000"/>
              </a:lnSpc>
              <a:spcBef>
                <a:spcPts val="495"/>
              </a:spcBef>
            </a:pPr>
            <a:r>
              <a:rPr sz="1100" b="1" spc="140" dirty="0">
                <a:latin typeface="Times New Roman"/>
                <a:cs typeface="Times New Roman"/>
              </a:rPr>
              <a:t>Чинники,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spc="165" dirty="0">
                <a:latin typeface="Times New Roman"/>
                <a:cs typeface="Times New Roman"/>
              </a:rPr>
              <a:t>що</a:t>
            </a:r>
            <a:r>
              <a:rPr sz="1100" b="1" spc="55" dirty="0">
                <a:latin typeface="Times New Roman"/>
                <a:cs typeface="Times New Roman"/>
              </a:rPr>
              <a:t> </a:t>
            </a:r>
            <a:r>
              <a:rPr sz="1100" b="1" spc="140" dirty="0">
                <a:latin typeface="Times New Roman"/>
                <a:cs typeface="Times New Roman"/>
              </a:rPr>
              <a:t>впливають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spc="135" dirty="0">
                <a:latin typeface="Times New Roman"/>
                <a:cs typeface="Times New Roman"/>
              </a:rPr>
              <a:t>на</a:t>
            </a:r>
            <a:r>
              <a:rPr sz="1100" b="1" spc="55" dirty="0">
                <a:latin typeface="Times New Roman"/>
                <a:cs typeface="Times New Roman"/>
              </a:rPr>
              <a:t> </a:t>
            </a:r>
            <a:r>
              <a:rPr sz="1100" b="1" spc="120" dirty="0">
                <a:latin typeface="Times New Roman"/>
                <a:cs typeface="Times New Roman"/>
              </a:rPr>
              <a:t>ступінь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105" dirty="0">
                <a:latin typeface="Times New Roman"/>
                <a:cs typeface="Times New Roman"/>
              </a:rPr>
              <a:t>гідролізу:</a:t>
            </a:r>
            <a:endParaRPr sz="1100">
              <a:latin typeface="Times New Roman"/>
              <a:cs typeface="Times New Roman"/>
            </a:endParaRPr>
          </a:p>
          <a:p>
            <a:pPr marL="679450" indent="-195580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680085" algn="l"/>
              </a:tabLst>
            </a:pPr>
            <a:r>
              <a:rPr sz="1100" spc="110" dirty="0">
                <a:latin typeface="Times New Roman"/>
                <a:cs typeface="Times New Roman"/>
              </a:rPr>
              <a:t>хімічна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природа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100" dirty="0">
                <a:latin typeface="Times New Roman"/>
                <a:cs typeface="Times New Roman"/>
              </a:rPr>
              <a:t>солі,</a:t>
            </a:r>
            <a:endParaRPr sz="1100">
              <a:latin typeface="Times New Roman"/>
              <a:cs typeface="Times New Roman"/>
            </a:endParaRPr>
          </a:p>
          <a:p>
            <a:pPr marL="679450" indent="-195580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80085" algn="l"/>
              </a:tabLst>
            </a:pPr>
            <a:r>
              <a:rPr sz="1100" spc="114" dirty="0">
                <a:latin typeface="Times New Roman"/>
                <a:cs typeface="Times New Roman"/>
              </a:rPr>
              <a:t>температура;</a:t>
            </a:r>
            <a:endParaRPr sz="1100">
              <a:latin typeface="Times New Roman"/>
              <a:cs typeface="Times New Roman"/>
            </a:endParaRPr>
          </a:p>
          <a:p>
            <a:pPr marL="679450" indent="-195580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680085" algn="l"/>
              </a:tabLst>
            </a:pPr>
            <a:r>
              <a:rPr sz="1100" spc="114" dirty="0">
                <a:latin typeface="Times New Roman"/>
                <a:cs typeface="Times New Roman"/>
              </a:rPr>
              <a:t>концентрація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100" dirty="0">
                <a:latin typeface="Times New Roman"/>
                <a:cs typeface="Times New Roman"/>
              </a:rPr>
              <a:t>солі.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22860" algn="ctr">
              <a:lnSpc>
                <a:spcPct val="100000"/>
              </a:lnSpc>
            </a:pPr>
            <a:r>
              <a:rPr sz="850" b="1" spc="120" dirty="0">
                <a:latin typeface="Times New Roman"/>
                <a:cs typeface="Times New Roman"/>
              </a:rPr>
              <a:t>СХЕМА</a:t>
            </a:r>
            <a:r>
              <a:rPr sz="850" b="1" spc="45" dirty="0">
                <a:latin typeface="Times New Roman"/>
                <a:cs typeface="Times New Roman"/>
              </a:rPr>
              <a:t> </a:t>
            </a:r>
            <a:r>
              <a:rPr sz="850" b="1" spc="95" dirty="0">
                <a:latin typeface="Times New Roman"/>
                <a:cs typeface="Times New Roman"/>
              </a:rPr>
              <a:t>ГІДРОЛІЗУ</a:t>
            </a:r>
            <a:r>
              <a:rPr sz="850" b="1" spc="50" dirty="0">
                <a:latin typeface="Times New Roman"/>
                <a:cs typeface="Times New Roman"/>
              </a:rPr>
              <a:t> </a:t>
            </a:r>
            <a:r>
              <a:rPr sz="850" b="1" spc="105" dirty="0">
                <a:latin typeface="Times New Roman"/>
                <a:cs typeface="Times New Roman"/>
              </a:rPr>
              <a:t>СОЛІ</a:t>
            </a:r>
            <a:r>
              <a:rPr sz="850" b="1" spc="45" dirty="0">
                <a:latin typeface="Times New Roman"/>
                <a:cs typeface="Times New Roman"/>
              </a:rPr>
              <a:t> </a:t>
            </a:r>
            <a:r>
              <a:rPr sz="850" b="1" spc="110" dirty="0">
                <a:latin typeface="Times New Roman"/>
                <a:cs typeface="Times New Roman"/>
              </a:rPr>
              <a:t>СИЛЬНОЇ</a:t>
            </a:r>
            <a:r>
              <a:rPr sz="850" b="1" spc="40" dirty="0">
                <a:latin typeface="Times New Roman"/>
                <a:cs typeface="Times New Roman"/>
              </a:rPr>
              <a:t> </a:t>
            </a:r>
            <a:r>
              <a:rPr sz="850" b="1" spc="125" dirty="0">
                <a:latin typeface="Times New Roman"/>
                <a:cs typeface="Times New Roman"/>
              </a:rPr>
              <a:t>ОСНОВИ</a:t>
            </a:r>
            <a:r>
              <a:rPr sz="850" b="1" spc="45" dirty="0">
                <a:latin typeface="Times New Roman"/>
                <a:cs typeface="Times New Roman"/>
              </a:rPr>
              <a:t> </a:t>
            </a:r>
            <a:r>
              <a:rPr sz="850" b="1" spc="60" dirty="0">
                <a:latin typeface="Times New Roman"/>
                <a:cs typeface="Times New Roman"/>
              </a:rPr>
              <a:t>І</a:t>
            </a:r>
            <a:r>
              <a:rPr sz="850" b="1" spc="50" dirty="0">
                <a:latin typeface="Times New Roman"/>
                <a:cs typeface="Times New Roman"/>
              </a:rPr>
              <a:t> </a:t>
            </a:r>
            <a:r>
              <a:rPr sz="850" b="1" spc="105" dirty="0">
                <a:latin typeface="Times New Roman"/>
                <a:cs typeface="Times New Roman"/>
              </a:rPr>
              <a:t>СЛАБКОЇ</a:t>
            </a:r>
            <a:r>
              <a:rPr sz="850" b="1" spc="45" dirty="0">
                <a:latin typeface="Times New Roman"/>
                <a:cs typeface="Times New Roman"/>
              </a:rPr>
              <a:t> </a:t>
            </a:r>
            <a:r>
              <a:rPr sz="850" b="1" spc="120" dirty="0">
                <a:latin typeface="Times New Roman"/>
                <a:cs typeface="Times New Roman"/>
              </a:rPr>
              <a:t>КИСЛОТИ</a:t>
            </a:r>
            <a:endParaRPr sz="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26034" algn="ctr">
              <a:lnSpc>
                <a:spcPct val="100000"/>
              </a:lnSpc>
              <a:spcBef>
                <a:spcPts val="695"/>
              </a:spcBef>
            </a:pPr>
            <a:r>
              <a:rPr sz="1000" b="1" spc="120" dirty="0">
                <a:latin typeface="Times New Roman"/>
                <a:cs typeface="Times New Roman"/>
              </a:rPr>
              <a:t>ВА+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145" dirty="0">
                <a:latin typeface="Times New Roman"/>
                <a:cs typeface="Times New Roman"/>
              </a:rPr>
              <a:t>HOH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185" dirty="0">
                <a:latin typeface="Times New Roman"/>
                <a:cs typeface="Times New Roman"/>
              </a:rPr>
              <a:t>↔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105" dirty="0">
                <a:latin typeface="Times New Roman"/>
                <a:cs typeface="Times New Roman"/>
              </a:rPr>
              <a:t>В</a:t>
            </a:r>
            <a:r>
              <a:rPr sz="900" b="1" spc="157" baseline="41666" dirty="0">
                <a:latin typeface="Times New Roman"/>
                <a:cs typeface="Times New Roman"/>
              </a:rPr>
              <a:t>+</a:t>
            </a:r>
            <a:r>
              <a:rPr sz="900" b="1" spc="44" baseline="41666" dirty="0">
                <a:latin typeface="Times New Roman"/>
                <a:cs typeface="Times New Roman"/>
              </a:rPr>
              <a:t> </a:t>
            </a:r>
            <a:r>
              <a:rPr sz="1000" b="1" spc="105" dirty="0">
                <a:latin typeface="Times New Roman"/>
                <a:cs typeface="Times New Roman"/>
              </a:rPr>
              <a:t>+</a:t>
            </a:r>
            <a:r>
              <a:rPr sz="1000" b="1" spc="30" dirty="0">
                <a:latin typeface="Times New Roman"/>
                <a:cs typeface="Times New Roman"/>
              </a:rPr>
              <a:t> </a:t>
            </a:r>
            <a:r>
              <a:rPr sz="1000" b="1" spc="110" dirty="0">
                <a:latin typeface="Times New Roman"/>
                <a:cs typeface="Times New Roman"/>
              </a:rPr>
              <a:t>ОН</a:t>
            </a:r>
            <a:r>
              <a:rPr sz="900" b="1" spc="165" baseline="41666" dirty="0">
                <a:latin typeface="Times New Roman"/>
                <a:cs typeface="Times New Roman"/>
              </a:rPr>
              <a:t>-</a:t>
            </a:r>
            <a:r>
              <a:rPr sz="900" b="1" spc="209" baseline="41666" dirty="0">
                <a:latin typeface="Times New Roman"/>
                <a:cs typeface="Times New Roman"/>
              </a:rPr>
              <a:t> </a:t>
            </a:r>
            <a:r>
              <a:rPr sz="1000" b="1" spc="105" dirty="0">
                <a:latin typeface="Times New Roman"/>
                <a:cs typeface="Times New Roman"/>
              </a:rPr>
              <a:t>+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140" dirty="0">
                <a:latin typeface="Times New Roman"/>
                <a:cs typeface="Times New Roman"/>
              </a:rPr>
              <a:t>НА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1438275" marR="977265" indent="-322580">
              <a:lnSpc>
                <a:spcPct val="100000"/>
              </a:lnSpc>
            </a:pPr>
            <a:r>
              <a:rPr sz="1100" spc="120" dirty="0">
                <a:latin typeface="Times New Roman"/>
                <a:cs typeface="Times New Roman"/>
              </a:rPr>
              <a:t>де </a:t>
            </a:r>
            <a:r>
              <a:rPr sz="1100" spc="175" dirty="0">
                <a:latin typeface="Times New Roman"/>
                <a:cs typeface="Times New Roman"/>
              </a:rPr>
              <a:t>ВА </a:t>
            </a:r>
            <a:r>
              <a:rPr sz="1100" spc="125" dirty="0">
                <a:latin typeface="Times New Roman"/>
                <a:cs typeface="Times New Roman"/>
              </a:rPr>
              <a:t>– </a:t>
            </a:r>
            <a:r>
              <a:rPr sz="1100" spc="114" dirty="0">
                <a:latin typeface="Times New Roman"/>
                <a:cs typeface="Times New Roman"/>
              </a:rPr>
              <a:t>речовина, </a:t>
            </a:r>
            <a:r>
              <a:rPr sz="1100" spc="155" dirty="0">
                <a:latin typeface="Times New Roman"/>
                <a:cs typeface="Times New Roman"/>
              </a:rPr>
              <a:t>що </a:t>
            </a:r>
            <a:r>
              <a:rPr sz="1100" spc="105" dirty="0">
                <a:latin typeface="Times New Roman"/>
                <a:cs typeface="Times New Roman"/>
              </a:rPr>
              <a:t>гідролізується; 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175" dirty="0">
                <a:latin typeface="Times New Roman"/>
                <a:cs typeface="Times New Roman"/>
              </a:rPr>
              <a:t>НА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–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10" dirty="0">
                <a:latin typeface="Times New Roman"/>
                <a:cs typeface="Times New Roman"/>
              </a:rPr>
              <a:t>кислота,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55" dirty="0">
                <a:latin typeface="Times New Roman"/>
                <a:cs typeface="Times New Roman"/>
              </a:rPr>
              <a:t>що</a:t>
            </a:r>
            <a:r>
              <a:rPr sz="1100" spc="385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слабо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дисоціює.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74125" y="5141069"/>
            <a:ext cx="2545715" cy="359410"/>
          </a:xfrm>
          <a:prstGeom prst="rect">
            <a:avLst/>
          </a:prstGeom>
          <a:ln w="6791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408940" marR="160655" indent="-239395">
              <a:lnSpc>
                <a:spcPts val="1140"/>
              </a:lnSpc>
              <a:spcBef>
                <a:spcPts val="295"/>
              </a:spcBef>
            </a:pPr>
            <a:r>
              <a:rPr sz="1000" b="1" spc="100" dirty="0">
                <a:latin typeface="Times New Roman"/>
                <a:cs typeface="Times New Roman"/>
              </a:rPr>
              <a:t>Розчини</a:t>
            </a:r>
            <a:r>
              <a:rPr sz="1000" b="1" spc="30" dirty="0">
                <a:latin typeface="Times New Roman"/>
                <a:cs typeface="Times New Roman"/>
              </a:rPr>
              <a:t> </a:t>
            </a:r>
            <a:r>
              <a:rPr sz="1000" b="1" spc="95" dirty="0">
                <a:latin typeface="Times New Roman"/>
                <a:cs typeface="Times New Roman"/>
              </a:rPr>
              <a:t>солей</a:t>
            </a:r>
            <a:r>
              <a:rPr sz="1000" b="1" spc="30" dirty="0">
                <a:latin typeface="Times New Roman"/>
                <a:cs typeface="Times New Roman"/>
              </a:rPr>
              <a:t> </a:t>
            </a:r>
            <a:r>
              <a:rPr sz="1000" b="1" spc="95" dirty="0">
                <a:latin typeface="Times New Roman"/>
                <a:cs typeface="Times New Roman"/>
              </a:rPr>
              <a:t>сильних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90" dirty="0">
                <a:latin typeface="Times New Roman"/>
                <a:cs typeface="Times New Roman"/>
              </a:rPr>
              <a:t>основ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85" dirty="0">
                <a:latin typeface="Times New Roman"/>
                <a:cs typeface="Times New Roman"/>
              </a:rPr>
              <a:t>та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95" dirty="0">
                <a:latin typeface="Times New Roman"/>
                <a:cs typeface="Times New Roman"/>
              </a:rPr>
              <a:t>слабких</a:t>
            </a:r>
            <a:r>
              <a:rPr sz="1000" b="1" spc="45" dirty="0">
                <a:latin typeface="Times New Roman"/>
                <a:cs typeface="Times New Roman"/>
              </a:rPr>
              <a:t> </a:t>
            </a:r>
            <a:r>
              <a:rPr sz="1000" b="1" spc="90" dirty="0">
                <a:latin typeface="Times New Roman"/>
                <a:cs typeface="Times New Roman"/>
              </a:rPr>
              <a:t>кислот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80" dirty="0">
                <a:latin typeface="Times New Roman"/>
                <a:cs typeface="Times New Roman"/>
              </a:rPr>
              <a:t>стабільні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60789" y="5721159"/>
            <a:ext cx="3618865" cy="1016635"/>
          </a:xfrm>
          <a:prstGeom prst="rect">
            <a:avLst/>
          </a:prstGeom>
          <a:ln w="6888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81915" marR="266065">
              <a:lnSpc>
                <a:spcPts val="1150"/>
              </a:lnSpc>
              <a:spcBef>
                <a:spcPts val="265"/>
              </a:spcBef>
            </a:pPr>
            <a:r>
              <a:rPr sz="1000" spc="105" dirty="0">
                <a:latin typeface="Times New Roman"/>
                <a:cs typeface="Times New Roman"/>
              </a:rPr>
              <a:t>При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85" dirty="0">
                <a:latin typeface="Times New Roman"/>
                <a:cs typeface="Times New Roman"/>
              </a:rPr>
              <a:t>додаванні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85" dirty="0">
                <a:latin typeface="Times New Roman"/>
                <a:cs typeface="Times New Roman"/>
              </a:rPr>
              <a:t>натрію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85" dirty="0">
                <a:latin typeface="Times New Roman"/>
                <a:cs typeface="Times New Roman"/>
              </a:rPr>
              <a:t>гідрокарбонату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90" dirty="0">
                <a:latin typeface="Times New Roman"/>
                <a:cs typeface="Times New Roman"/>
              </a:rPr>
              <a:t>або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90" dirty="0">
                <a:latin typeface="Times New Roman"/>
                <a:cs typeface="Times New Roman"/>
              </a:rPr>
              <a:t>розчину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90" dirty="0">
                <a:latin typeface="Times New Roman"/>
                <a:cs typeface="Times New Roman"/>
              </a:rPr>
              <a:t>натрію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85" dirty="0">
                <a:latin typeface="Times New Roman"/>
                <a:cs typeface="Times New Roman"/>
              </a:rPr>
              <a:t>гідроксиду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75" dirty="0">
                <a:latin typeface="Times New Roman"/>
                <a:cs typeface="Times New Roman"/>
              </a:rPr>
              <a:t>0,1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165" dirty="0">
                <a:latin typeface="Times New Roman"/>
                <a:cs typeface="Times New Roman"/>
              </a:rPr>
              <a:t>М</a:t>
            </a:r>
            <a:endParaRPr sz="1000">
              <a:latin typeface="Times New Roman"/>
              <a:cs typeface="Times New Roman"/>
            </a:endParaRPr>
          </a:p>
          <a:p>
            <a:pPr marL="81915">
              <a:lnSpc>
                <a:spcPct val="100000"/>
              </a:lnSpc>
              <a:spcBef>
                <a:spcPts val="335"/>
              </a:spcBef>
            </a:pPr>
            <a:r>
              <a:rPr sz="1000" spc="85" dirty="0">
                <a:latin typeface="Times New Roman"/>
                <a:cs typeface="Times New Roman"/>
              </a:rPr>
              <a:t>Розчини:</a:t>
            </a:r>
            <a:endParaRPr sz="1000">
              <a:latin typeface="Times New Roman"/>
              <a:cs typeface="Times New Roman"/>
            </a:endParaRPr>
          </a:p>
          <a:p>
            <a:pPr marL="469265" indent="-194310">
              <a:lnSpc>
                <a:spcPct val="100000"/>
              </a:lnSpc>
              <a:spcBef>
                <a:spcPts val="10"/>
              </a:spcBef>
              <a:buFont typeface="Symbol"/>
              <a:buChar char=""/>
              <a:tabLst>
                <a:tab pos="469900" algn="l"/>
              </a:tabLst>
            </a:pPr>
            <a:r>
              <a:rPr sz="1000" spc="90" dirty="0">
                <a:latin typeface="Times New Roman"/>
                <a:cs typeface="Times New Roman"/>
              </a:rPr>
              <a:t>натрію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80" dirty="0">
                <a:latin typeface="Times New Roman"/>
                <a:cs typeface="Times New Roman"/>
              </a:rPr>
              <a:t>тіосульфату;</a:t>
            </a:r>
            <a:endParaRPr sz="1000">
              <a:latin typeface="Times New Roman"/>
              <a:cs typeface="Times New Roman"/>
            </a:endParaRPr>
          </a:p>
          <a:p>
            <a:pPr marL="469265" indent="-194310">
              <a:lnSpc>
                <a:spcPct val="100000"/>
              </a:lnSpc>
              <a:spcBef>
                <a:spcPts val="10"/>
              </a:spcBef>
              <a:buFont typeface="Symbol"/>
              <a:buChar char=""/>
              <a:tabLst>
                <a:tab pos="469900" algn="l"/>
              </a:tabLst>
            </a:pPr>
            <a:r>
              <a:rPr sz="1000" spc="85" dirty="0">
                <a:latin typeface="Times New Roman"/>
                <a:cs typeface="Times New Roman"/>
              </a:rPr>
              <a:t>кофеїн-бензоату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80" dirty="0">
                <a:latin typeface="Times New Roman"/>
                <a:cs typeface="Times New Roman"/>
              </a:rPr>
              <a:t>натрію;</a:t>
            </a:r>
            <a:endParaRPr sz="1000">
              <a:latin typeface="Times New Roman"/>
              <a:cs typeface="Times New Roman"/>
            </a:endParaRPr>
          </a:p>
          <a:p>
            <a:pPr marL="469265" indent="-194310">
              <a:lnSpc>
                <a:spcPct val="100000"/>
              </a:lnSpc>
              <a:spcBef>
                <a:spcPts val="15"/>
              </a:spcBef>
              <a:buFont typeface="Symbol"/>
              <a:buChar char=""/>
              <a:tabLst>
                <a:tab pos="469900" algn="l"/>
              </a:tabLst>
            </a:pPr>
            <a:r>
              <a:rPr sz="1000" spc="90" dirty="0">
                <a:latin typeface="Times New Roman"/>
                <a:cs typeface="Times New Roman"/>
              </a:rPr>
              <a:t>натрію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80" dirty="0">
                <a:latin typeface="Times New Roman"/>
                <a:cs typeface="Times New Roman"/>
              </a:rPr>
              <a:t>нітриту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99184" y="5485589"/>
            <a:ext cx="64561" cy="23553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312158" y="81801"/>
            <a:ext cx="3961765" cy="1032510"/>
            <a:chOff x="4312158" y="81801"/>
            <a:chExt cx="3961765" cy="103251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7734" y="81801"/>
              <a:ext cx="3160382" cy="2499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2158" y="244602"/>
              <a:ext cx="3961638" cy="5646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23994" y="549402"/>
              <a:ext cx="3467861" cy="564641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457953" y="2285"/>
            <a:ext cx="358140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6215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СТАБІЛІЗАЦІЯ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10" dirty="0">
                <a:latin typeface="Arial"/>
                <a:cs typeface="Arial"/>
              </a:rPr>
              <a:t> ЛІКАРСЬКИХ </a:t>
            </a:r>
            <a:r>
              <a:rPr sz="2000" spc="-5" dirty="0">
                <a:latin typeface="Arial"/>
                <a:cs typeface="Arial"/>
              </a:rPr>
              <a:t>РЕЧОВИН,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ЩО</a:t>
            </a:r>
            <a:endParaRPr sz="2000">
              <a:latin typeface="Arial"/>
              <a:cs typeface="Arial"/>
            </a:endParaRPr>
          </a:p>
          <a:p>
            <a:pPr marL="224154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ПІДДАЮТЬСЯ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ГІДРОЛІЗУ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03101" y="5412845"/>
            <a:ext cx="2423160" cy="4870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190"/>
              </a:lnSpc>
              <a:spcBef>
                <a:spcPts val="185"/>
              </a:spcBef>
            </a:pPr>
            <a:r>
              <a:rPr sz="1050" spc="55" dirty="0">
                <a:latin typeface="Times New Roman"/>
                <a:cs typeface="Times New Roman"/>
              </a:rPr>
              <a:t>Кофеїн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35" dirty="0">
                <a:latin typeface="Times New Roman"/>
                <a:cs typeface="Times New Roman"/>
              </a:rPr>
              <a:t>-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бензоату</a:t>
            </a:r>
            <a:r>
              <a:rPr sz="1050" spc="30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натрію</a:t>
            </a:r>
            <a:r>
              <a:rPr sz="1050" spc="300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10,0:2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=5,0 </a:t>
            </a:r>
            <a:r>
              <a:rPr sz="1050" spc="-24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Розчину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натрію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гідроксиду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0,1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100" dirty="0">
                <a:latin typeface="Times New Roman"/>
                <a:cs typeface="Times New Roman"/>
              </a:rPr>
              <a:t>М</a:t>
            </a:r>
            <a:endParaRPr sz="1050">
              <a:latin typeface="Times New Roman"/>
              <a:cs typeface="Times New Roman"/>
            </a:endParaRPr>
          </a:p>
          <a:p>
            <a:pPr marL="306705">
              <a:lnSpc>
                <a:spcPts val="1165"/>
              </a:lnSpc>
            </a:pPr>
            <a:r>
              <a:rPr sz="1050" spc="55" dirty="0">
                <a:latin typeface="Times New Roman"/>
                <a:cs typeface="Times New Roman"/>
              </a:rPr>
              <a:t>1000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мл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–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4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65" dirty="0">
                <a:latin typeface="Times New Roman"/>
                <a:cs typeface="Times New Roman"/>
              </a:rPr>
              <a:t>мл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8692" y="5866913"/>
            <a:ext cx="1916430" cy="3359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7485" marR="5080" indent="-185420">
              <a:lnSpc>
                <a:spcPts val="1190"/>
              </a:lnSpc>
              <a:spcBef>
                <a:spcPts val="185"/>
              </a:spcBef>
              <a:tabLst>
                <a:tab pos="1322070" algn="l"/>
              </a:tabLst>
            </a:pPr>
            <a:r>
              <a:rPr sz="1050" spc="55" dirty="0">
                <a:latin typeface="Times New Roman"/>
                <a:cs typeface="Times New Roman"/>
              </a:rPr>
              <a:t>50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мл</a:t>
            </a:r>
            <a:r>
              <a:rPr sz="1050" spc="32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–</a:t>
            </a:r>
            <a:r>
              <a:rPr sz="1050" spc="325" dirty="0">
                <a:latin typeface="Times New Roman"/>
                <a:cs typeface="Times New Roman"/>
              </a:rPr>
              <a:t> </a:t>
            </a:r>
            <a:r>
              <a:rPr sz="1050" spc="85" dirty="0">
                <a:latin typeface="Times New Roman"/>
                <a:cs typeface="Times New Roman"/>
              </a:rPr>
              <a:t>Х	</a:t>
            </a:r>
            <a:r>
              <a:rPr sz="1050" spc="55" dirty="0">
                <a:latin typeface="Times New Roman"/>
                <a:cs typeface="Times New Roman"/>
              </a:rPr>
              <a:t>Х=0,2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65" dirty="0">
                <a:latin typeface="Times New Roman"/>
                <a:cs typeface="Times New Roman"/>
              </a:rPr>
              <a:t>мл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1мл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–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20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крапель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5456" y="6169624"/>
            <a:ext cx="1932939" cy="184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75385" algn="l"/>
              </a:tabLst>
            </a:pPr>
            <a:r>
              <a:rPr sz="1050" spc="45" dirty="0">
                <a:latin typeface="Times New Roman"/>
                <a:cs typeface="Times New Roman"/>
              </a:rPr>
              <a:t>0,2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мл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–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85" dirty="0">
                <a:latin typeface="Times New Roman"/>
                <a:cs typeface="Times New Roman"/>
              </a:rPr>
              <a:t>Х	Х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=4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краплі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03101" y="6473748"/>
            <a:ext cx="1701164" cy="184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spc="60" dirty="0">
                <a:latin typeface="Times New Roman"/>
                <a:cs typeface="Times New Roman"/>
              </a:rPr>
              <a:t>Води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для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40" dirty="0">
                <a:latin typeface="Times New Roman"/>
                <a:cs typeface="Times New Roman"/>
              </a:rPr>
              <a:t>ін'єкцій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до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50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65" dirty="0">
                <a:latin typeface="Times New Roman"/>
                <a:cs typeface="Times New Roman"/>
              </a:rPr>
              <a:t>мл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48319" y="5260360"/>
            <a:ext cx="323215" cy="184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spc="80" dirty="0">
                <a:latin typeface="Times New Roman"/>
                <a:cs typeface="Times New Roman"/>
              </a:rPr>
              <a:t>Д</a:t>
            </a:r>
            <a:r>
              <a:rPr sz="1050" spc="45" dirty="0">
                <a:latin typeface="Times New Roman"/>
                <a:cs typeface="Times New Roman"/>
              </a:rPr>
              <a:t>а</a:t>
            </a:r>
            <a:r>
              <a:rPr sz="1050" spc="50" dirty="0">
                <a:latin typeface="Times New Roman"/>
                <a:cs typeface="Times New Roman"/>
              </a:rPr>
              <a:t>та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16256" y="5412845"/>
            <a:ext cx="1476375" cy="184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spc="40" dirty="0">
                <a:latin typeface="Times New Roman"/>
                <a:cs typeface="Times New Roman"/>
              </a:rPr>
              <a:t>Coffeini-natrii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benzoatis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16871" y="5260360"/>
            <a:ext cx="476884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6515" algn="r">
              <a:lnSpc>
                <a:spcPts val="1230"/>
              </a:lnSpc>
              <a:spcBef>
                <a:spcPts val="90"/>
              </a:spcBef>
            </a:pPr>
            <a:r>
              <a:rPr sz="1050" spc="110" dirty="0">
                <a:latin typeface="Times New Roman"/>
                <a:cs typeface="Times New Roman"/>
              </a:rPr>
              <a:t>№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рец</a:t>
            </a:r>
            <a:endParaRPr sz="1050">
              <a:latin typeface="Times New Roman"/>
              <a:cs typeface="Times New Roman"/>
            </a:endParaRPr>
          </a:p>
          <a:p>
            <a:pPr marR="5080" algn="r">
              <a:lnSpc>
                <a:spcPts val="1230"/>
              </a:lnSpc>
            </a:pPr>
            <a:r>
              <a:rPr sz="1050" spc="45" dirty="0">
                <a:latin typeface="Times New Roman"/>
                <a:cs typeface="Times New Roman"/>
              </a:rPr>
              <a:t>5,0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6256" y="5564201"/>
            <a:ext cx="2246630" cy="335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6515" algn="r">
              <a:lnSpc>
                <a:spcPts val="1225"/>
              </a:lnSpc>
              <a:spcBef>
                <a:spcPts val="90"/>
              </a:spcBef>
            </a:pPr>
            <a:r>
              <a:rPr sz="1050" spc="45" dirty="0">
                <a:latin typeface="Times New Roman"/>
                <a:cs typeface="Times New Roman"/>
              </a:rPr>
              <a:t>Sol.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40" dirty="0">
                <a:latin typeface="Times New Roman"/>
                <a:cs typeface="Times New Roman"/>
              </a:rPr>
              <a:t>Natrii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hydroxydi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0,1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100" dirty="0">
                <a:latin typeface="Times New Roman"/>
                <a:cs typeface="Times New Roman"/>
              </a:rPr>
              <a:t>M</a:t>
            </a:r>
            <a:r>
              <a:rPr sz="1050" spc="315" dirty="0">
                <a:latin typeface="Times New Roman"/>
                <a:cs typeface="Times New Roman"/>
              </a:rPr>
              <a:t> </a:t>
            </a:r>
            <a:r>
              <a:rPr sz="1050" spc="35" dirty="0">
                <a:latin typeface="Times New Roman"/>
                <a:cs typeface="Times New Roman"/>
              </a:rPr>
              <a:t>gtts</a:t>
            </a:r>
            <a:r>
              <a:rPr sz="1050" spc="315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IV</a:t>
            </a:r>
            <a:endParaRPr sz="1050">
              <a:latin typeface="Times New Roman"/>
              <a:cs typeface="Times New Roman"/>
            </a:endParaRPr>
          </a:p>
          <a:p>
            <a:pPr marR="5080" algn="r">
              <a:lnSpc>
                <a:spcPts val="1225"/>
              </a:lnSpc>
            </a:pPr>
            <a:r>
              <a:rPr sz="1050" spc="55" dirty="0">
                <a:latin typeface="Times New Roman"/>
                <a:cs typeface="Times New Roman"/>
              </a:rPr>
              <a:t>(1мл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–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20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крап.)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16256" y="5982124"/>
            <a:ext cx="2272665" cy="184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18310" algn="l"/>
              </a:tabLst>
            </a:pPr>
            <a:r>
              <a:rPr sz="1050" b="1" spc="60" dirty="0">
                <a:latin typeface="Times New Roman"/>
                <a:cs typeface="Times New Roman"/>
              </a:rPr>
              <a:t>Aquae</a:t>
            </a:r>
            <a:r>
              <a:rPr sz="1050" b="1" spc="40" dirty="0">
                <a:latin typeface="Times New Roman"/>
                <a:cs typeface="Times New Roman"/>
              </a:rPr>
              <a:t> </a:t>
            </a:r>
            <a:r>
              <a:rPr sz="1050" b="1" spc="50" dirty="0">
                <a:latin typeface="Times New Roman"/>
                <a:cs typeface="Times New Roman"/>
              </a:rPr>
              <a:t>pro</a:t>
            </a:r>
            <a:r>
              <a:rPr sz="1050" b="1" spc="45" dirty="0">
                <a:latin typeface="Times New Roman"/>
                <a:cs typeface="Times New Roman"/>
              </a:rPr>
              <a:t> injectionibus	</a:t>
            </a:r>
            <a:r>
              <a:rPr sz="1050" b="1" spc="60" dirty="0">
                <a:latin typeface="Times New Roman"/>
                <a:cs typeface="Times New Roman"/>
              </a:rPr>
              <a:t>ad</a:t>
            </a:r>
            <a:r>
              <a:rPr sz="1050" b="1" spc="-20" dirty="0">
                <a:latin typeface="Times New Roman"/>
                <a:cs typeface="Times New Roman"/>
              </a:rPr>
              <a:t> </a:t>
            </a:r>
            <a:r>
              <a:rPr sz="1050" b="1" spc="55" dirty="0">
                <a:latin typeface="Times New Roman"/>
                <a:cs typeface="Times New Roman"/>
              </a:rPr>
              <a:t>50</a:t>
            </a:r>
            <a:r>
              <a:rPr sz="1050" b="1" spc="-5" dirty="0">
                <a:latin typeface="Times New Roman"/>
                <a:cs typeface="Times New Roman"/>
              </a:rPr>
              <a:t> </a:t>
            </a:r>
            <a:r>
              <a:rPr sz="1050" b="1" spc="55" dirty="0">
                <a:latin typeface="Times New Roman"/>
                <a:cs typeface="Times New Roman"/>
              </a:rPr>
              <a:t>ml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02555" y="6159459"/>
            <a:ext cx="593725" cy="184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spc="80" dirty="0">
                <a:latin typeface="Times New Roman"/>
                <a:cs typeface="Times New Roman"/>
              </a:rPr>
              <a:t>V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=50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ml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85365" y="6311097"/>
            <a:ext cx="495300" cy="184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50" spc="40" dirty="0">
                <a:latin typeface="Times New Roman"/>
                <a:cs typeface="Times New Roman"/>
              </a:rPr>
              <a:t>Sterilis!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16256" y="6462453"/>
            <a:ext cx="763270" cy="3365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180"/>
              </a:spcBef>
            </a:pPr>
            <a:r>
              <a:rPr sz="1050" spc="80" dirty="0">
                <a:latin typeface="Times New Roman"/>
                <a:cs typeface="Times New Roman"/>
              </a:rPr>
              <a:t>П</a:t>
            </a:r>
            <a:r>
              <a:rPr sz="1050" spc="60" dirty="0">
                <a:latin typeface="Times New Roman"/>
                <a:cs typeface="Times New Roman"/>
              </a:rPr>
              <a:t>ри</a:t>
            </a:r>
            <a:r>
              <a:rPr sz="1050" spc="35" dirty="0">
                <a:latin typeface="Times New Roman"/>
                <a:cs typeface="Times New Roman"/>
              </a:rPr>
              <a:t>г</a:t>
            </a:r>
            <a:r>
              <a:rPr sz="1050" spc="55" dirty="0">
                <a:latin typeface="Times New Roman"/>
                <a:cs typeface="Times New Roman"/>
              </a:rPr>
              <a:t>от</a:t>
            </a:r>
            <a:r>
              <a:rPr sz="1050" spc="35" dirty="0">
                <a:latin typeface="Times New Roman"/>
                <a:cs typeface="Times New Roman"/>
              </a:rPr>
              <a:t>ував  </a:t>
            </a:r>
            <a:r>
              <a:rPr sz="1050" spc="55" dirty="0">
                <a:latin typeface="Times New Roman"/>
                <a:cs typeface="Times New Roman"/>
              </a:rPr>
              <a:t>Перевірив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32506" y="1869355"/>
            <a:ext cx="4814570" cy="1231265"/>
            <a:chOff x="3932506" y="1869355"/>
            <a:chExt cx="4814570" cy="123126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2026" y="2064183"/>
              <a:ext cx="85835" cy="1146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1302" y="1872918"/>
              <a:ext cx="171670" cy="1529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36191" y="1872918"/>
              <a:ext cx="4806950" cy="1223645"/>
            </a:xfrm>
            <a:custGeom>
              <a:avLst/>
              <a:gdLst/>
              <a:ahLst/>
              <a:cxnLst/>
              <a:rect l="l" t="t" r="r" b="b"/>
              <a:pathLst>
                <a:path w="4806950" h="1223645">
                  <a:moveTo>
                    <a:pt x="0" y="229481"/>
                  </a:moveTo>
                  <a:lnTo>
                    <a:pt x="6741" y="199694"/>
                  </a:lnTo>
                  <a:lnTo>
                    <a:pt x="25129" y="175369"/>
                  </a:lnTo>
                  <a:lnTo>
                    <a:pt x="52412" y="158969"/>
                  </a:lnTo>
                  <a:lnTo>
                    <a:pt x="85835" y="152956"/>
                  </a:lnTo>
                  <a:lnTo>
                    <a:pt x="4635111" y="152956"/>
                  </a:lnTo>
                  <a:lnTo>
                    <a:pt x="4635111" y="76525"/>
                  </a:lnTo>
                  <a:lnTo>
                    <a:pt x="4641859" y="46738"/>
                  </a:lnTo>
                  <a:lnTo>
                    <a:pt x="4660254" y="22413"/>
                  </a:lnTo>
                  <a:lnTo>
                    <a:pt x="4687523" y="6013"/>
                  </a:lnTo>
                  <a:lnTo>
                    <a:pt x="4720893" y="0"/>
                  </a:lnTo>
                  <a:lnTo>
                    <a:pt x="4754325" y="6013"/>
                  </a:lnTo>
                  <a:lnTo>
                    <a:pt x="4781625" y="22413"/>
                  </a:lnTo>
                  <a:lnTo>
                    <a:pt x="4800032" y="46738"/>
                  </a:lnTo>
                  <a:lnTo>
                    <a:pt x="4806782" y="76525"/>
                  </a:lnTo>
                  <a:lnTo>
                    <a:pt x="4806782" y="994261"/>
                  </a:lnTo>
                  <a:lnTo>
                    <a:pt x="4800032" y="1024033"/>
                  </a:lnTo>
                  <a:lnTo>
                    <a:pt x="4781625" y="1048325"/>
                  </a:lnTo>
                  <a:lnTo>
                    <a:pt x="4754325" y="1064693"/>
                  </a:lnTo>
                  <a:lnTo>
                    <a:pt x="4720893" y="1070692"/>
                  </a:lnTo>
                  <a:lnTo>
                    <a:pt x="171670" y="1070692"/>
                  </a:lnTo>
                  <a:lnTo>
                    <a:pt x="171670" y="1147217"/>
                  </a:lnTo>
                  <a:lnTo>
                    <a:pt x="164929" y="1176989"/>
                  </a:lnTo>
                  <a:lnTo>
                    <a:pt x="146540" y="1201281"/>
                  </a:lnTo>
                  <a:lnTo>
                    <a:pt x="119258" y="1217649"/>
                  </a:lnTo>
                  <a:lnTo>
                    <a:pt x="85835" y="1223648"/>
                  </a:lnTo>
                  <a:lnTo>
                    <a:pt x="52412" y="1217649"/>
                  </a:lnTo>
                  <a:lnTo>
                    <a:pt x="25129" y="1201281"/>
                  </a:lnTo>
                  <a:lnTo>
                    <a:pt x="6741" y="1176989"/>
                  </a:lnTo>
                  <a:lnTo>
                    <a:pt x="0" y="1147217"/>
                  </a:lnTo>
                  <a:lnTo>
                    <a:pt x="0" y="229481"/>
                  </a:lnTo>
                  <a:close/>
                </a:path>
              </a:pathLst>
            </a:custGeom>
            <a:ln w="7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2506" y="2060498"/>
              <a:ext cx="179041" cy="12201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07861" y="2102399"/>
              <a:ext cx="0" cy="841375"/>
            </a:xfrm>
            <a:custGeom>
              <a:avLst/>
              <a:gdLst/>
              <a:ahLst/>
              <a:cxnLst/>
              <a:rect l="l" t="t" r="r" b="b"/>
              <a:pathLst>
                <a:path h="841375">
                  <a:moveTo>
                    <a:pt x="0" y="0"/>
                  </a:moveTo>
                  <a:lnTo>
                    <a:pt x="0" y="841211"/>
                  </a:lnTo>
                </a:path>
              </a:pathLst>
            </a:custGeom>
            <a:ln w="79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7556" y="1945697"/>
              <a:ext cx="179032" cy="8392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903101" y="1112286"/>
            <a:ext cx="5119370" cy="41808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28980" marR="1477645" indent="-342900">
              <a:lnSpc>
                <a:spcPts val="1360"/>
              </a:lnSpc>
              <a:spcBef>
                <a:spcPts val="195"/>
              </a:spcBef>
            </a:pPr>
            <a:r>
              <a:rPr sz="1150" b="1" spc="80" dirty="0">
                <a:latin typeface="Times New Roman"/>
                <a:cs typeface="Times New Roman"/>
              </a:rPr>
              <a:t>Rp.:</a:t>
            </a:r>
            <a:r>
              <a:rPr sz="1150" b="1" spc="45" dirty="0">
                <a:latin typeface="Times New Roman"/>
                <a:cs typeface="Times New Roman"/>
              </a:rPr>
              <a:t> </a:t>
            </a:r>
            <a:r>
              <a:rPr sz="1150" b="1" spc="70" dirty="0">
                <a:latin typeface="Times New Roman"/>
                <a:cs typeface="Times New Roman"/>
              </a:rPr>
              <a:t>Sol.</a:t>
            </a:r>
            <a:r>
              <a:rPr sz="1150" b="1" spc="45" dirty="0">
                <a:latin typeface="Times New Roman"/>
                <a:cs typeface="Times New Roman"/>
              </a:rPr>
              <a:t> </a:t>
            </a:r>
            <a:r>
              <a:rPr sz="1150" b="1" spc="70" dirty="0">
                <a:latin typeface="Times New Roman"/>
                <a:cs typeface="Times New Roman"/>
              </a:rPr>
              <a:t>Coffeini-natrii</a:t>
            </a:r>
            <a:r>
              <a:rPr sz="1150" b="1" spc="35" dirty="0">
                <a:latin typeface="Times New Roman"/>
                <a:cs typeface="Times New Roman"/>
              </a:rPr>
              <a:t> </a:t>
            </a:r>
            <a:r>
              <a:rPr sz="1150" b="1" spc="75" dirty="0">
                <a:latin typeface="Times New Roman"/>
                <a:cs typeface="Times New Roman"/>
              </a:rPr>
              <a:t>benzoatis</a:t>
            </a:r>
            <a:r>
              <a:rPr sz="1150" b="1" spc="55" dirty="0">
                <a:latin typeface="Times New Roman"/>
                <a:cs typeface="Times New Roman"/>
              </a:rPr>
              <a:t> </a:t>
            </a:r>
            <a:r>
              <a:rPr sz="1150" b="1" spc="114" dirty="0">
                <a:latin typeface="Times New Roman"/>
                <a:cs typeface="Times New Roman"/>
              </a:rPr>
              <a:t>10%</a:t>
            </a:r>
            <a:r>
              <a:rPr sz="1150" b="1" spc="35" dirty="0">
                <a:latin typeface="Times New Roman"/>
                <a:cs typeface="Times New Roman"/>
              </a:rPr>
              <a:t> </a:t>
            </a:r>
            <a:r>
              <a:rPr sz="1150" b="1" spc="85" dirty="0">
                <a:latin typeface="Times New Roman"/>
                <a:cs typeface="Times New Roman"/>
              </a:rPr>
              <a:t>50</a:t>
            </a:r>
            <a:r>
              <a:rPr sz="1150" b="1" spc="55" dirty="0">
                <a:latin typeface="Times New Roman"/>
                <a:cs typeface="Times New Roman"/>
              </a:rPr>
              <a:t> </a:t>
            </a:r>
            <a:r>
              <a:rPr sz="1150" b="1" spc="90" dirty="0">
                <a:latin typeface="Times New Roman"/>
                <a:cs typeface="Times New Roman"/>
              </a:rPr>
              <a:t>ml </a:t>
            </a:r>
            <a:r>
              <a:rPr sz="1150" b="1" spc="-270" dirty="0">
                <a:latin typeface="Times New Roman"/>
                <a:cs typeface="Times New Roman"/>
              </a:rPr>
              <a:t> </a:t>
            </a:r>
            <a:r>
              <a:rPr sz="1150" b="1" spc="65" dirty="0">
                <a:latin typeface="Times New Roman"/>
                <a:cs typeface="Times New Roman"/>
              </a:rPr>
              <a:t>Sterilisa!</a:t>
            </a:r>
            <a:endParaRPr sz="1150">
              <a:latin typeface="Times New Roman"/>
              <a:cs typeface="Times New Roman"/>
            </a:endParaRPr>
          </a:p>
          <a:p>
            <a:pPr marL="1144905" marR="441325" indent="-383540">
              <a:lnSpc>
                <a:spcPts val="1360"/>
              </a:lnSpc>
            </a:pPr>
            <a:r>
              <a:rPr sz="1150" b="1" spc="80" dirty="0">
                <a:latin typeface="Times New Roman"/>
                <a:cs typeface="Times New Roman"/>
              </a:rPr>
              <a:t>D.</a:t>
            </a:r>
            <a:r>
              <a:rPr sz="1150" b="1" spc="35" dirty="0">
                <a:latin typeface="Times New Roman"/>
                <a:cs typeface="Times New Roman"/>
              </a:rPr>
              <a:t> </a:t>
            </a:r>
            <a:r>
              <a:rPr sz="1150" b="1" spc="65" dirty="0">
                <a:latin typeface="Times New Roman"/>
                <a:cs typeface="Times New Roman"/>
              </a:rPr>
              <a:t>S.</a:t>
            </a:r>
            <a:r>
              <a:rPr sz="1150" b="1" spc="55" dirty="0">
                <a:latin typeface="Times New Roman"/>
                <a:cs typeface="Times New Roman"/>
              </a:rPr>
              <a:t> </a:t>
            </a:r>
            <a:r>
              <a:rPr sz="1150" b="1" spc="105" dirty="0">
                <a:latin typeface="Times New Roman"/>
                <a:cs typeface="Times New Roman"/>
              </a:rPr>
              <a:t>По</a:t>
            </a:r>
            <a:r>
              <a:rPr sz="1150" b="1" spc="50" dirty="0">
                <a:latin typeface="Times New Roman"/>
                <a:cs typeface="Times New Roman"/>
              </a:rPr>
              <a:t> </a:t>
            </a:r>
            <a:r>
              <a:rPr sz="1150" b="1" spc="85" dirty="0">
                <a:latin typeface="Times New Roman"/>
                <a:cs typeface="Times New Roman"/>
              </a:rPr>
              <a:t>2</a:t>
            </a:r>
            <a:r>
              <a:rPr sz="1150" b="1" spc="40" dirty="0">
                <a:latin typeface="Times New Roman"/>
                <a:cs typeface="Times New Roman"/>
              </a:rPr>
              <a:t> </a:t>
            </a:r>
            <a:r>
              <a:rPr sz="1150" b="1" spc="110" dirty="0">
                <a:latin typeface="Times New Roman"/>
                <a:cs typeface="Times New Roman"/>
              </a:rPr>
              <a:t>мл</a:t>
            </a:r>
            <a:r>
              <a:rPr sz="1150" b="1" spc="40" dirty="0">
                <a:latin typeface="Times New Roman"/>
                <a:cs typeface="Times New Roman"/>
              </a:rPr>
              <a:t> </a:t>
            </a:r>
            <a:r>
              <a:rPr sz="1150" b="1" spc="85" dirty="0">
                <a:latin typeface="Times New Roman"/>
                <a:cs typeface="Times New Roman"/>
              </a:rPr>
              <a:t>2</a:t>
            </a:r>
            <a:r>
              <a:rPr sz="1150" b="1" spc="50" dirty="0">
                <a:latin typeface="Times New Roman"/>
                <a:cs typeface="Times New Roman"/>
              </a:rPr>
              <a:t> </a:t>
            </a:r>
            <a:r>
              <a:rPr sz="1150" b="1" spc="85" dirty="0">
                <a:latin typeface="Times New Roman"/>
                <a:cs typeface="Times New Roman"/>
              </a:rPr>
              <a:t>рази</a:t>
            </a:r>
            <a:r>
              <a:rPr sz="1150" b="1" spc="40" dirty="0">
                <a:latin typeface="Times New Roman"/>
                <a:cs typeface="Times New Roman"/>
              </a:rPr>
              <a:t> </a:t>
            </a:r>
            <a:r>
              <a:rPr sz="1150" b="1" spc="95" dirty="0">
                <a:latin typeface="Times New Roman"/>
                <a:cs typeface="Times New Roman"/>
              </a:rPr>
              <a:t>на</a:t>
            </a:r>
            <a:r>
              <a:rPr sz="1150" b="1" spc="50" dirty="0">
                <a:latin typeface="Times New Roman"/>
                <a:cs typeface="Times New Roman"/>
              </a:rPr>
              <a:t> </a:t>
            </a:r>
            <a:r>
              <a:rPr sz="1150" b="1" spc="85" dirty="0">
                <a:latin typeface="Times New Roman"/>
                <a:cs typeface="Times New Roman"/>
              </a:rPr>
              <a:t>день</a:t>
            </a:r>
            <a:r>
              <a:rPr sz="1150" b="1" spc="50" dirty="0">
                <a:latin typeface="Times New Roman"/>
                <a:cs typeface="Times New Roman"/>
              </a:rPr>
              <a:t> </a:t>
            </a:r>
            <a:r>
              <a:rPr sz="1150" b="1" spc="90" dirty="0">
                <a:latin typeface="Times New Roman"/>
                <a:cs typeface="Times New Roman"/>
              </a:rPr>
              <a:t>для</a:t>
            </a:r>
            <a:r>
              <a:rPr sz="1150" b="1" spc="50" dirty="0">
                <a:latin typeface="Times New Roman"/>
                <a:cs typeface="Times New Roman"/>
              </a:rPr>
              <a:t> </a:t>
            </a:r>
            <a:r>
              <a:rPr sz="1150" b="1" spc="85" dirty="0">
                <a:latin typeface="Times New Roman"/>
                <a:cs typeface="Times New Roman"/>
              </a:rPr>
              <a:t>внутріньом'язових </a:t>
            </a:r>
            <a:r>
              <a:rPr sz="1150" b="1" spc="-270" dirty="0">
                <a:latin typeface="Times New Roman"/>
                <a:cs typeface="Times New Roman"/>
              </a:rPr>
              <a:t> </a:t>
            </a:r>
            <a:r>
              <a:rPr sz="1150" b="1" spc="70" dirty="0">
                <a:latin typeface="Times New Roman"/>
                <a:cs typeface="Times New Roman"/>
              </a:rPr>
              <a:t>ін’</a:t>
            </a:r>
            <a:r>
              <a:rPr sz="1150" b="1" spc="40" dirty="0">
                <a:latin typeface="Times New Roman"/>
                <a:cs typeface="Times New Roman"/>
              </a:rPr>
              <a:t> </a:t>
            </a:r>
            <a:r>
              <a:rPr sz="1150" b="1" spc="85" dirty="0">
                <a:latin typeface="Times New Roman"/>
                <a:cs typeface="Times New Roman"/>
              </a:rPr>
              <a:t>єкцій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00">
              <a:latin typeface="Times New Roman"/>
              <a:cs typeface="Times New Roman"/>
            </a:endParaRPr>
          </a:p>
          <a:p>
            <a:pPr marL="525780" marR="650875" indent="340995" algn="just">
              <a:lnSpc>
                <a:spcPct val="141900"/>
              </a:lnSpc>
            </a:pPr>
            <a:r>
              <a:rPr sz="1050" b="1" i="1" spc="55" dirty="0">
                <a:latin typeface="Times New Roman"/>
                <a:cs typeface="Times New Roman"/>
              </a:rPr>
              <a:t>Розчини кофеїн-бензоату </a:t>
            </a:r>
            <a:r>
              <a:rPr sz="1050" b="1" i="1" spc="60" dirty="0">
                <a:latin typeface="Times New Roman"/>
                <a:cs typeface="Times New Roman"/>
              </a:rPr>
              <a:t>натрію </a:t>
            </a:r>
            <a:r>
              <a:rPr sz="1050" b="1" i="1" spc="55" dirty="0">
                <a:latin typeface="Times New Roman"/>
                <a:cs typeface="Times New Roman"/>
              </a:rPr>
              <a:t>стабілізують </a:t>
            </a:r>
            <a:r>
              <a:rPr sz="1050" b="1" i="1" spc="45" dirty="0">
                <a:latin typeface="Times New Roman"/>
                <a:cs typeface="Times New Roman"/>
              </a:rPr>
              <a:t>0,1 </a:t>
            </a:r>
            <a:r>
              <a:rPr sz="1050" b="1" i="1" spc="100" dirty="0">
                <a:latin typeface="Times New Roman"/>
                <a:cs typeface="Times New Roman"/>
              </a:rPr>
              <a:t>М </a:t>
            </a:r>
            <a:r>
              <a:rPr sz="1050" b="1" i="1" spc="-250" dirty="0">
                <a:latin typeface="Times New Roman"/>
                <a:cs typeface="Times New Roman"/>
              </a:rPr>
              <a:t> </a:t>
            </a:r>
            <a:r>
              <a:rPr sz="1050" b="1" i="1" spc="55" dirty="0">
                <a:latin typeface="Times New Roman"/>
                <a:cs typeface="Times New Roman"/>
              </a:rPr>
              <a:t>розчином</a:t>
            </a:r>
            <a:r>
              <a:rPr sz="1050" b="1" i="1" spc="25" dirty="0">
                <a:latin typeface="Times New Roman"/>
                <a:cs typeface="Times New Roman"/>
              </a:rPr>
              <a:t> </a:t>
            </a:r>
            <a:r>
              <a:rPr sz="1050" b="1" i="1" spc="60" dirty="0">
                <a:latin typeface="Times New Roman"/>
                <a:cs typeface="Times New Roman"/>
              </a:rPr>
              <a:t>натрію</a:t>
            </a:r>
            <a:r>
              <a:rPr sz="1050" b="1" i="1" spc="30" dirty="0">
                <a:latin typeface="Times New Roman"/>
                <a:cs typeface="Times New Roman"/>
              </a:rPr>
              <a:t> </a:t>
            </a:r>
            <a:r>
              <a:rPr sz="1050" b="1" i="1" spc="50" dirty="0">
                <a:latin typeface="Times New Roman"/>
                <a:cs typeface="Times New Roman"/>
              </a:rPr>
              <a:t>гідроксиду</a:t>
            </a:r>
            <a:r>
              <a:rPr sz="1050" b="1" i="1" spc="30" dirty="0">
                <a:latin typeface="Times New Roman"/>
                <a:cs typeface="Times New Roman"/>
              </a:rPr>
              <a:t> </a:t>
            </a:r>
            <a:r>
              <a:rPr sz="1050" b="1" i="1" spc="50" dirty="0">
                <a:latin typeface="Times New Roman"/>
                <a:cs typeface="Times New Roman"/>
              </a:rPr>
              <a:t>в</a:t>
            </a:r>
            <a:r>
              <a:rPr sz="1050" b="1" i="1" spc="25" dirty="0">
                <a:latin typeface="Times New Roman"/>
                <a:cs typeface="Times New Roman"/>
              </a:rPr>
              <a:t> </a:t>
            </a:r>
            <a:r>
              <a:rPr sz="1050" b="1" i="1" spc="50" dirty="0">
                <a:latin typeface="Times New Roman"/>
                <a:cs typeface="Times New Roman"/>
              </a:rPr>
              <a:t>кількості</a:t>
            </a:r>
            <a:r>
              <a:rPr sz="1050" b="1" i="1" spc="30" dirty="0">
                <a:latin typeface="Times New Roman"/>
                <a:cs typeface="Times New Roman"/>
              </a:rPr>
              <a:t> </a:t>
            </a:r>
            <a:r>
              <a:rPr sz="1050" b="1" i="1" spc="55" dirty="0">
                <a:latin typeface="Times New Roman"/>
                <a:cs typeface="Times New Roman"/>
              </a:rPr>
              <a:t>4</a:t>
            </a:r>
            <a:r>
              <a:rPr sz="1050" b="1" i="1" spc="30" dirty="0">
                <a:latin typeface="Times New Roman"/>
                <a:cs typeface="Times New Roman"/>
              </a:rPr>
              <a:t> </a:t>
            </a:r>
            <a:r>
              <a:rPr sz="1050" b="1" i="1" spc="65" dirty="0">
                <a:latin typeface="Times New Roman"/>
                <a:cs typeface="Times New Roman"/>
              </a:rPr>
              <a:t>мл</a:t>
            </a:r>
            <a:r>
              <a:rPr sz="1050" b="1" i="1" spc="20" dirty="0">
                <a:latin typeface="Times New Roman"/>
                <a:cs typeface="Times New Roman"/>
              </a:rPr>
              <a:t> </a:t>
            </a:r>
            <a:r>
              <a:rPr sz="1050" b="1" i="1" spc="55" dirty="0">
                <a:latin typeface="Times New Roman"/>
                <a:cs typeface="Times New Roman"/>
              </a:rPr>
              <a:t>на</a:t>
            </a:r>
            <a:r>
              <a:rPr sz="1050" b="1" i="1" spc="25" dirty="0">
                <a:latin typeface="Times New Roman"/>
                <a:cs typeface="Times New Roman"/>
              </a:rPr>
              <a:t> </a:t>
            </a:r>
            <a:r>
              <a:rPr sz="1050" b="1" i="1" spc="55" dirty="0">
                <a:latin typeface="Times New Roman"/>
                <a:cs typeface="Times New Roman"/>
              </a:rPr>
              <a:t>1</a:t>
            </a:r>
            <a:r>
              <a:rPr sz="1050" b="1" i="1" spc="35" dirty="0">
                <a:latin typeface="Times New Roman"/>
                <a:cs typeface="Times New Roman"/>
              </a:rPr>
              <a:t> </a:t>
            </a:r>
            <a:r>
              <a:rPr sz="1050" b="1" i="1" spc="60" dirty="0">
                <a:latin typeface="Times New Roman"/>
                <a:cs typeface="Times New Roman"/>
              </a:rPr>
              <a:t>л</a:t>
            </a:r>
            <a:r>
              <a:rPr sz="1050" b="1" i="1" spc="30" dirty="0">
                <a:latin typeface="Times New Roman"/>
                <a:cs typeface="Times New Roman"/>
              </a:rPr>
              <a:t> </a:t>
            </a:r>
            <a:r>
              <a:rPr sz="1050" b="1" i="1" spc="50" dirty="0">
                <a:latin typeface="Times New Roman"/>
                <a:cs typeface="Times New Roman"/>
              </a:rPr>
              <a:t>розчину </a:t>
            </a:r>
            <a:r>
              <a:rPr sz="1050" b="1" i="1" spc="-250" dirty="0">
                <a:latin typeface="Times New Roman"/>
                <a:cs typeface="Times New Roman"/>
              </a:rPr>
              <a:t> </a:t>
            </a:r>
            <a:r>
              <a:rPr sz="1050" b="1" i="1" spc="55" dirty="0">
                <a:latin typeface="Times New Roman"/>
                <a:cs typeface="Times New Roman"/>
              </a:rPr>
              <a:t>незалежно</a:t>
            </a:r>
            <a:r>
              <a:rPr sz="1050" b="1" i="1" spc="35" dirty="0">
                <a:latin typeface="Times New Roman"/>
                <a:cs typeface="Times New Roman"/>
              </a:rPr>
              <a:t> </a:t>
            </a:r>
            <a:r>
              <a:rPr sz="1050" b="1" i="1" spc="40" dirty="0">
                <a:latin typeface="Times New Roman"/>
                <a:cs typeface="Times New Roman"/>
              </a:rPr>
              <a:t>від</a:t>
            </a:r>
            <a:r>
              <a:rPr sz="1050" b="1" i="1" spc="35" dirty="0">
                <a:latin typeface="Times New Roman"/>
                <a:cs typeface="Times New Roman"/>
              </a:rPr>
              <a:t> </a:t>
            </a:r>
            <a:r>
              <a:rPr sz="1050" b="1" i="1" spc="50" dirty="0">
                <a:latin typeface="Times New Roman"/>
                <a:cs typeface="Times New Roman"/>
              </a:rPr>
              <a:t>концентрації</a:t>
            </a:r>
            <a:r>
              <a:rPr sz="1050" b="1" i="1" spc="35" dirty="0">
                <a:latin typeface="Times New Roman"/>
                <a:cs typeface="Times New Roman"/>
              </a:rPr>
              <a:t> </a:t>
            </a:r>
            <a:r>
              <a:rPr sz="1050" b="1" i="1" spc="55" dirty="0">
                <a:latin typeface="Times New Roman"/>
                <a:cs typeface="Times New Roman"/>
              </a:rPr>
              <a:t>кофеїн-бензоату</a:t>
            </a:r>
            <a:r>
              <a:rPr sz="1050" b="1" i="1" spc="20" dirty="0">
                <a:latin typeface="Times New Roman"/>
                <a:cs typeface="Times New Roman"/>
              </a:rPr>
              <a:t> </a:t>
            </a:r>
            <a:r>
              <a:rPr sz="1050" b="1" i="1" spc="60" dirty="0">
                <a:latin typeface="Times New Roman"/>
                <a:cs typeface="Times New Roman"/>
              </a:rPr>
              <a:t>натрію</a:t>
            </a:r>
            <a:r>
              <a:rPr sz="1050" b="1" i="1" spc="30" dirty="0">
                <a:latin typeface="Times New Roman"/>
                <a:cs typeface="Times New Roman"/>
              </a:rPr>
              <a:t> </a:t>
            </a:r>
            <a:r>
              <a:rPr sz="1050" b="1" i="1" spc="50" dirty="0">
                <a:latin typeface="Times New Roman"/>
                <a:cs typeface="Times New Roman"/>
              </a:rPr>
              <a:t>для</a:t>
            </a:r>
            <a:endParaRPr sz="1050">
              <a:latin typeface="Times New Roman"/>
              <a:cs typeface="Times New Roman"/>
            </a:endParaRPr>
          </a:p>
          <a:p>
            <a:pPr marL="1440180" algn="just">
              <a:lnSpc>
                <a:spcPct val="100000"/>
              </a:lnSpc>
              <a:spcBef>
                <a:spcPts val="530"/>
              </a:spcBef>
            </a:pPr>
            <a:r>
              <a:rPr sz="1050" b="1" i="1" spc="60" dirty="0">
                <a:latin typeface="Times New Roman"/>
                <a:cs typeface="Times New Roman"/>
              </a:rPr>
              <a:t>одержання</a:t>
            </a:r>
            <a:r>
              <a:rPr sz="1050" b="1" i="1" spc="20" dirty="0">
                <a:latin typeface="Times New Roman"/>
                <a:cs typeface="Times New Roman"/>
              </a:rPr>
              <a:t> </a:t>
            </a:r>
            <a:r>
              <a:rPr sz="1050" b="1" i="1" spc="75" dirty="0">
                <a:latin typeface="Times New Roman"/>
                <a:cs typeface="Times New Roman"/>
              </a:rPr>
              <a:t>pH</a:t>
            </a:r>
            <a:r>
              <a:rPr sz="1050" b="1" i="1" spc="10" dirty="0">
                <a:latin typeface="Times New Roman"/>
                <a:cs typeface="Times New Roman"/>
              </a:rPr>
              <a:t> </a:t>
            </a:r>
            <a:r>
              <a:rPr sz="1050" b="1" i="1" spc="65" dirty="0">
                <a:latin typeface="Times New Roman"/>
                <a:cs typeface="Times New Roman"/>
              </a:rPr>
              <a:t>=</a:t>
            </a:r>
            <a:r>
              <a:rPr sz="1050" b="1" i="1" spc="20" dirty="0">
                <a:latin typeface="Times New Roman"/>
                <a:cs typeface="Times New Roman"/>
              </a:rPr>
              <a:t> </a:t>
            </a:r>
            <a:r>
              <a:rPr sz="1050" b="1" i="1" spc="40" dirty="0">
                <a:latin typeface="Times New Roman"/>
                <a:cs typeface="Times New Roman"/>
              </a:rPr>
              <a:t>6,8</a:t>
            </a:r>
            <a:r>
              <a:rPr sz="1050" b="1" i="1" spc="25" dirty="0">
                <a:latin typeface="Times New Roman"/>
                <a:cs typeface="Times New Roman"/>
              </a:rPr>
              <a:t> </a:t>
            </a:r>
            <a:r>
              <a:rPr sz="1050" b="1" i="1" spc="50" dirty="0">
                <a:latin typeface="Times New Roman"/>
                <a:cs typeface="Times New Roman"/>
              </a:rPr>
              <a:t>–8,5</a:t>
            </a:r>
            <a:r>
              <a:rPr sz="1050" b="1" i="1" spc="15" dirty="0">
                <a:latin typeface="Times New Roman"/>
                <a:cs typeface="Times New Roman"/>
              </a:rPr>
              <a:t> </a:t>
            </a:r>
            <a:r>
              <a:rPr sz="1050" b="1" i="1" spc="70" dirty="0">
                <a:latin typeface="Times New Roman"/>
                <a:cs typeface="Times New Roman"/>
              </a:rPr>
              <a:t>(ДФ</a:t>
            </a:r>
            <a:r>
              <a:rPr sz="1050" b="1" i="1" spc="15" dirty="0">
                <a:latin typeface="Times New Roman"/>
                <a:cs typeface="Times New Roman"/>
              </a:rPr>
              <a:t> </a:t>
            </a:r>
            <a:r>
              <a:rPr sz="1050" b="1" i="1" spc="55" dirty="0">
                <a:latin typeface="Times New Roman"/>
                <a:cs typeface="Times New Roman"/>
              </a:rPr>
              <a:t>Х)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 marL="12700" marR="5080" indent="373380" algn="just">
              <a:lnSpc>
                <a:spcPct val="142100"/>
              </a:lnSpc>
            </a:pPr>
            <a:r>
              <a:rPr sz="1050" spc="60" dirty="0">
                <a:latin typeface="Times New Roman"/>
                <a:cs typeface="Times New Roman"/>
              </a:rPr>
              <a:t>Даний</a:t>
            </a:r>
            <a:r>
              <a:rPr sz="1050" spc="6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лікарський</a:t>
            </a:r>
            <a:r>
              <a:rPr sz="1050" spc="5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препарат</a:t>
            </a:r>
            <a:r>
              <a:rPr sz="1050" spc="55" dirty="0">
                <a:latin typeface="Times New Roman"/>
                <a:cs typeface="Times New Roman"/>
              </a:rPr>
              <a:t> –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розчин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сильнодіючої</a:t>
            </a:r>
            <a:r>
              <a:rPr sz="1050" spc="5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речовини</a:t>
            </a:r>
            <a:r>
              <a:rPr sz="1050" spc="55" dirty="0">
                <a:latin typeface="Times New Roman"/>
                <a:cs typeface="Times New Roman"/>
              </a:rPr>
              <a:t> –  </a:t>
            </a:r>
            <a:r>
              <a:rPr sz="1050" spc="45" dirty="0">
                <a:latin typeface="Times New Roman"/>
                <a:cs typeface="Times New Roman"/>
              </a:rPr>
              <a:t>солі </a:t>
            </a:r>
            <a:r>
              <a:rPr sz="1050" spc="50" dirty="0">
                <a:latin typeface="Times New Roman"/>
                <a:cs typeface="Times New Roman"/>
              </a:rPr>
              <a:t> сильної основи </a:t>
            </a:r>
            <a:r>
              <a:rPr sz="1050" spc="30" dirty="0">
                <a:latin typeface="Times New Roman"/>
                <a:cs typeface="Times New Roman"/>
              </a:rPr>
              <a:t>і </a:t>
            </a:r>
            <a:r>
              <a:rPr sz="1050" spc="45" dirty="0">
                <a:latin typeface="Times New Roman"/>
                <a:cs typeface="Times New Roman"/>
              </a:rPr>
              <a:t>слабкої </a:t>
            </a:r>
            <a:r>
              <a:rPr sz="1050" spc="55" dirty="0">
                <a:latin typeface="Times New Roman"/>
                <a:cs typeface="Times New Roman"/>
              </a:rPr>
              <a:t>кислоти для </a:t>
            </a:r>
            <a:r>
              <a:rPr sz="1050" spc="45" dirty="0">
                <a:latin typeface="Times New Roman"/>
                <a:cs typeface="Times New Roman"/>
              </a:rPr>
              <a:t>ін'єкцій, </a:t>
            </a:r>
            <a:r>
              <a:rPr sz="1050" spc="65" dirty="0">
                <a:latin typeface="Times New Roman"/>
                <a:cs typeface="Times New Roman"/>
              </a:rPr>
              <a:t>що </a:t>
            </a:r>
            <a:r>
              <a:rPr sz="1050" spc="50" dirty="0">
                <a:latin typeface="Times New Roman"/>
                <a:cs typeface="Times New Roman"/>
              </a:rPr>
              <a:t>вимагає </a:t>
            </a:r>
            <a:r>
              <a:rPr sz="1050" spc="40" dirty="0">
                <a:latin typeface="Times New Roman"/>
                <a:cs typeface="Times New Roman"/>
              </a:rPr>
              <a:t>стабілізації. </a:t>
            </a:r>
            <a:r>
              <a:rPr sz="1050" spc="80" dirty="0">
                <a:latin typeface="Times New Roman"/>
                <a:cs typeface="Times New Roman"/>
              </a:rPr>
              <a:t>У </a:t>
            </a:r>
            <a:r>
              <a:rPr sz="1050" spc="50" dirty="0">
                <a:latin typeface="Times New Roman"/>
                <a:cs typeface="Times New Roman"/>
              </a:rPr>
              <a:t>мірну </a:t>
            </a:r>
            <a:r>
              <a:rPr sz="1050" spc="55" dirty="0">
                <a:latin typeface="Times New Roman"/>
                <a:cs typeface="Times New Roman"/>
              </a:rPr>
              <a:t> колбу </a:t>
            </a:r>
            <a:r>
              <a:rPr sz="1050" spc="60" dirty="0">
                <a:latin typeface="Times New Roman"/>
                <a:cs typeface="Times New Roman"/>
              </a:rPr>
              <a:t>вміщюють </a:t>
            </a:r>
            <a:r>
              <a:rPr sz="1050" spc="45" dirty="0">
                <a:latin typeface="Times New Roman"/>
                <a:cs typeface="Times New Roman"/>
              </a:rPr>
              <a:t>10,0 </a:t>
            </a:r>
            <a:r>
              <a:rPr sz="1050" spc="50" dirty="0">
                <a:latin typeface="Times New Roman"/>
                <a:cs typeface="Times New Roman"/>
              </a:rPr>
              <a:t>кофеїн-бензоату натрію, </a:t>
            </a:r>
            <a:r>
              <a:rPr sz="1050" spc="55" dirty="0">
                <a:latin typeface="Times New Roman"/>
                <a:cs typeface="Times New Roman"/>
              </a:rPr>
              <a:t>розчиняють у </a:t>
            </a:r>
            <a:r>
              <a:rPr sz="1050" spc="50" dirty="0">
                <a:latin typeface="Times New Roman"/>
                <a:cs typeface="Times New Roman"/>
              </a:rPr>
              <a:t>частині води </a:t>
            </a:r>
            <a:r>
              <a:rPr sz="1050" spc="55" dirty="0">
                <a:latin typeface="Times New Roman"/>
                <a:cs typeface="Times New Roman"/>
              </a:rPr>
              <a:t>для 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40" dirty="0">
                <a:latin typeface="Times New Roman"/>
                <a:cs typeface="Times New Roman"/>
              </a:rPr>
              <a:t>ін'єкцій, </a:t>
            </a:r>
            <a:r>
              <a:rPr sz="1050" spc="55" dirty="0">
                <a:latin typeface="Times New Roman"/>
                <a:cs typeface="Times New Roman"/>
              </a:rPr>
              <a:t>додають 8 крапель </a:t>
            </a:r>
            <a:r>
              <a:rPr sz="1050" spc="40" dirty="0">
                <a:latin typeface="Times New Roman"/>
                <a:cs typeface="Times New Roman"/>
              </a:rPr>
              <a:t>0,1 </a:t>
            </a:r>
            <a:r>
              <a:rPr sz="1050" spc="100" dirty="0">
                <a:latin typeface="Times New Roman"/>
                <a:cs typeface="Times New Roman"/>
              </a:rPr>
              <a:t>М </a:t>
            </a:r>
            <a:r>
              <a:rPr sz="1050" spc="50" dirty="0">
                <a:latin typeface="Times New Roman"/>
                <a:cs typeface="Times New Roman"/>
              </a:rPr>
              <a:t>розчину </a:t>
            </a:r>
            <a:r>
              <a:rPr sz="1050" spc="55" dirty="0">
                <a:latin typeface="Times New Roman"/>
                <a:cs typeface="Times New Roman"/>
              </a:rPr>
              <a:t>натрію </a:t>
            </a:r>
            <a:r>
              <a:rPr sz="1050" spc="50" dirty="0">
                <a:latin typeface="Times New Roman"/>
                <a:cs typeface="Times New Roman"/>
              </a:rPr>
              <a:t>гідроксиду </a:t>
            </a:r>
            <a:r>
              <a:rPr sz="1050" spc="30" dirty="0">
                <a:latin typeface="Times New Roman"/>
                <a:cs typeface="Times New Roman"/>
              </a:rPr>
              <a:t>і </a:t>
            </a:r>
            <a:r>
              <a:rPr sz="1050" spc="50" dirty="0">
                <a:latin typeface="Times New Roman"/>
                <a:cs typeface="Times New Roman"/>
              </a:rPr>
              <a:t>доводять </a:t>
            </a:r>
            <a:r>
              <a:rPr sz="1050" spc="55" dirty="0">
                <a:latin typeface="Times New Roman"/>
                <a:cs typeface="Times New Roman"/>
              </a:rPr>
              <a:t>водою 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для </a:t>
            </a:r>
            <a:r>
              <a:rPr sz="1050" spc="40" dirty="0">
                <a:latin typeface="Times New Roman"/>
                <a:cs typeface="Times New Roman"/>
              </a:rPr>
              <a:t>ін'єкцій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до</a:t>
            </a:r>
            <a:r>
              <a:rPr sz="1050" spc="5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обсягу </a:t>
            </a:r>
            <a:r>
              <a:rPr sz="1050" spc="55" dirty="0">
                <a:latin typeface="Times New Roman"/>
                <a:cs typeface="Times New Roman"/>
              </a:rPr>
              <a:t>100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мл.</a:t>
            </a:r>
            <a:r>
              <a:rPr sz="1050" spc="55" dirty="0">
                <a:latin typeface="Times New Roman"/>
                <a:cs typeface="Times New Roman"/>
              </a:rPr>
              <a:t> Після </a:t>
            </a:r>
            <a:r>
              <a:rPr sz="1050" spc="50" dirty="0">
                <a:latin typeface="Times New Roman"/>
                <a:cs typeface="Times New Roman"/>
              </a:rPr>
              <a:t>якісного </a:t>
            </a:r>
            <a:r>
              <a:rPr sz="1050" spc="30" dirty="0">
                <a:latin typeface="Times New Roman"/>
                <a:cs typeface="Times New Roman"/>
              </a:rPr>
              <a:t>і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кількісного</a:t>
            </a:r>
            <a:r>
              <a:rPr sz="1050" spc="50" dirty="0">
                <a:latin typeface="Times New Roman"/>
                <a:cs typeface="Times New Roman"/>
              </a:rPr>
              <a:t> аналізу</a:t>
            </a:r>
            <a:r>
              <a:rPr sz="1050" spc="55" dirty="0">
                <a:latin typeface="Times New Roman"/>
                <a:cs typeface="Times New Roman"/>
              </a:rPr>
              <a:t> розчин 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фільтрують у </a:t>
            </a:r>
            <a:r>
              <a:rPr sz="1050" spc="60" dirty="0">
                <a:latin typeface="Times New Roman"/>
                <a:cs typeface="Times New Roman"/>
              </a:rPr>
              <a:t>флакон </a:t>
            </a:r>
            <a:r>
              <a:rPr sz="1050" spc="50" dirty="0">
                <a:latin typeface="Times New Roman"/>
                <a:cs typeface="Times New Roman"/>
              </a:rPr>
              <a:t>для </a:t>
            </a:r>
            <a:r>
              <a:rPr sz="1050" spc="45" dirty="0">
                <a:latin typeface="Times New Roman"/>
                <a:cs typeface="Times New Roman"/>
              </a:rPr>
              <a:t>відпуску, </a:t>
            </a:r>
            <a:r>
              <a:rPr sz="1050" spc="55" dirty="0">
                <a:latin typeface="Times New Roman"/>
                <a:cs typeface="Times New Roman"/>
              </a:rPr>
              <a:t>герметично укупорюють </a:t>
            </a:r>
            <a:r>
              <a:rPr sz="1050" spc="50" dirty="0">
                <a:latin typeface="Times New Roman"/>
                <a:cs typeface="Times New Roman"/>
              </a:rPr>
              <a:t>під обкатування </a:t>
            </a:r>
            <a:r>
              <a:rPr sz="1050" spc="30" dirty="0">
                <a:latin typeface="Times New Roman"/>
                <a:cs typeface="Times New Roman"/>
              </a:rPr>
              <a:t>і 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50" dirty="0">
                <a:latin typeface="Times New Roman"/>
                <a:cs typeface="Times New Roman"/>
              </a:rPr>
              <a:t>стерилізують.</a:t>
            </a:r>
            <a:r>
              <a:rPr sz="1050" spc="55" dirty="0">
                <a:latin typeface="Times New Roman"/>
                <a:cs typeface="Times New Roman"/>
              </a:rPr>
              <a:t> Проводять</a:t>
            </a:r>
            <a:r>
              <a:rPr sz="1050" spc="37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вторинний</a:t>
            </a:r>
            <a:r>
              <a:rPr sz="1050" spc="37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контроль</a:t>
            </a:r>
            <a:r>
              <a:rPr sz="1050" spc="375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якості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й</a:t>
            </a:r>
            <a:r>
              <a:rPr sz="1050" spc="65" dirty="0">
                <a:latin typeface="Times New Roman"/>
                <a:cs typeface="Times New Roman"/>
              </a:rPr>
              <a:t> </a:t>
            </a:r>
            <a:r>
              <a:rPr sz="1050" spc="60" dirty="0">
                <a:latin typeface="Times New Roman"/>
                <a:cs typeface="Times New Roman"/>
              </a:rPr>
              <a:t>оформляють</a:t>
            </a:r>
            <a:r>
              <a:rPr sz="1050" spc="65" dirty="0">
                <a:latin typeface="Times New Roman"/>
                <a:cs typeface="Times New Roman"/>
              </a:rPr>
              <a:t> </a:t>
            </a:r>
            <a:r>
              <a:rPr sz="1050" spc="55" dirty="0">
                <a:latin typeface="Times New Roman"/>
                <a:cs typeface="Times New Roman"/>
              </a:rPr>
              <a:t>до 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45" dirty="0">
                <a:latin typeface="Times New Roman"/>
                <a:cs typeface="Times New Roman"/>
              </a:rPr>
              <a:t>відпуску.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R="161290" algn="ctr">
              <a:lnSpc>
                <a:spcPct val="100000"/>
              </a:lnSpc>
              <a:spcBef>
                <a:spcPts val="5"/>
              </a:spcBef>
              <a:tabLst>
                <a:tab pos="2499995" algn="l"/>
              </a:tabLst>
            </a:pPr>
            <a:r>
              <a:rPr sz="1050" spc="75" dirty="0">
                <a:latin typeface="Times New Roman"/>
                <a:cs typeface="Times New Roman"/>
              </a:rPr>
              <a:t>ППК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40" dirty="0">
                <a:latin typeface="Times New Roman"/>
                <a:cs typeface="Times New Roman"/>
              </a:rPr>
              <a:t>(З.б.)	</a:t>
            </a:r>
            <a:r>
              <a:rPr sz="1050" spc="75" dirty="0">
                <a:latin typeface="Times New Roman"/>
                <a:cs typeface="Times New Roman"/>
              </a:rPr>
              <a:t>ППК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40" dirty="0">
                <a:latin typeface="Times New Roman"/>
                <a:cs typeface="Times New Roman"/>
              </a:rPr>
              <a:t>(Л.б.)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416552" y="113008"/>
            <a:ext cx="3961765" cy="1030605"/>
            <a:chOff x="4416552" y="113008"/>
            <a:chExt cx="3961765" cy="1030605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2128" y="113008"/>
              <a:ext cx="3160382" cy="2486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6552" y="273557"/>
              <a:ext cx="3961638" cy="56464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28388" y="578357"/>
              <a:ext cx="3467862" cy="564641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3779" marR="5080" indent="196215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СТАБІЛІЗАЦІЯ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10" dirty="0">
                <a:latin typeface="Arial"/>
                <a:cs typeface="Arial"/>
              </a:rPr>
              <a:t> ЛІКАРСЬКИХ </a:t>
            </a:r>
            <a:r>
              <a:rPr sz="2000" spc="-5" dirty="0">
                <a:latin typeface="Arial"/>
                <a:cs typeface="Arial"/>
              </a:rPr>
              <a:t>РЕЧОВИН,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ЩО</a:t>
            </a:r>
            <a:endParaRPr sz="2000" dirty="0">
              <a:latin typeface="Arial"/>
              <a:cs typeface="Arial"/>
            </a:endParaRPr>
          </a:p>
          <a:p>
            <a:pPr marL="3785235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ПІДДАЮТЬСЯ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ГІДРОЛІЗУ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8505" y="1101014"/>
            <a:ext cx="5175885" cy="149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150" b="1" spc="35" dirty="0">
                <a:latin typeface="Times New Roman"/>
                <a:cs typeface="Times New Roman"/>
              </a:rPr>
              <a:t>СХЕМА</a:t>
            </a:r>
            <a:r>
              <a:rPr sz="1150" b="1" spc="5" dirty="0">
                <a:latin typeface="Times New Roman"/>
                <a:cs typeface="Times New Roman"/>
              </a:rPr>
              <a:t> </a:t>
            </a:r>
            <a:r>
              <a:rPr sz="1150" b="1" spc="30" dirty="0">
                <a:latin typeface="Times New Roman"/>
                <a:cs typeface="Times New Roman"/>
              </a:rPr>
              <a:t>ГІДРОЛІЗУ</a:t>
            </a:r>
            <a:r>
              <a:rPr sz="1150" b="1" spc="10" dirty="0">
                <a:latin typeface="Times New Roman"/>
                <a:cs typeface="Times New Roman"/>
              </a:rPr>
              <a:t> </a:t>
            </a:r>
            <a:r>
              <a:rPr sz="1150" b="1" spc="30" dirty="0">
                <a:latin typeface="Times New Roman"/>
                <a:cs typeface="Times New Roman"/>
              </a:rPr>
              <a:t>СОЛІ</a:t>
            </a:r>
            <a:r>
              <a:rPr sz="1150" b="1" spc="10" dirty="0">
                <a:latin typeface="Times New Roman"/>
                <a:cs typeface="Times New Roman"/>
              </a:rPr>
              <a:t> </a:t>
            </a:r>
            <a:r>
              <a:rPr sz="1150" b="1" spc="30" dirty="0">
                <a:latin typeface="Times New Roman"/>
                <a:cs typeface="Times New Roman"/>
              </a:rPr>
              <a:t>СЛАБКОЇ</a:t>
            </a:r>
            <a:r>
              <a:rPr sz="1150" b="1" spc="15" dirty="0">
                <a:latin typeface="Times New Roman"/>
                <a:cs typeface="Times New Roman"/>
              </a:rPr>
              <a:t> </a:t>
            </a:r>
            <a:r>
              <a:rPr sz="1150" b="1" spc="35" dirty="0">
                <a:latin typeface="Times New Roman"/>
                <a:cs typeface="Times New Roman"/>
              </a:rPr>
              <a:t>ОСНОВИ</a:t>
            </a:r>
            <a:r>
              <a:rPr sz="1150" b="1" spc="-5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І</a:t>
            </a:r>
            <a:r>
              <a:rPr sz="1150" b="1" spc="315" dirty="0">
                <a:latin typeface="Times New Roman"/>
                <a:cs typeface="Times New Roman"/>
              </a:rPr>
              <a:t> </a:t>
            </a:r>
            <a:r>
              <a:rPr sz="1150" b="1" spc="35" dirty="0">
                <a:latin typeface="Times New Roman"/>
                <a:cs typeface="Times New Roman"/>
              </a:rPr>
              <a:t>СИЛЬНОЇ</a:t>
            </a:r>
            <a:r>
              <a:rPr sz="1150" b="1" spc="15" dirty="0">
                <a:latin typeface="Times New Roman"/>
                <a:cs typeface="Times New Roman"/>
              </a:rPr>
              <a:t> </a:t>
            </a:r>
            <a:r>
              <a:rPr sz="1150" b="1" spc="30" dirty="0">
                <a:latin typeface="Times New Roman"/>
                <a:cs typeface="Times New Roman"/>
              </a:rPr>
              <a:t>КИСЛОТИ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150" b="1" spc="25" dirty="0">
                <a:latin typeface="Times New Roman"/>
                <a:cs typeface="Times New Roman"/>
              </a:rPr>
              <a:t>Схема</a:t>
            </a:r>
            <a:r>
              <a:rPr sz="1150" b="1" spc="-25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гідролізу</a:t>
            </a:r>
            <a:endParaRPr sz="11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640"/>
              </a:spcBef>
            </a:pPr>
            <a:r>
              <a:rPr sz="1150" spc="30" dirty="0">
                <a:latin typeface="Times New Roman"/>
                <a:cs typeface="Times New Roman"/>
              </a:rPr>
              <a:t>ВА+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30" dirty="0">
                <a:latin typeface="Times New Roman"/>
                <a:cs typeface="Times New Roman"/>
              </a:rPr>
              <a:t>HOH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spc="40" dirty="0">
                <a:latin typeface="Times New Roman"/>
                <a:cs typeface="Times New Roman"/>
              </a:rPr>
              <a:t>↔ВО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spc="30" dirty="0">
                <a:latin typeface="Times New Roman"/>
                <a:cs typeface="Times New Roman"/>
              </a:rPr>
              <a:t>+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Н</a:t>
            </a:r>
            <a:r>
              <a:rPr sz="1125" spc="30" baseline="40740" dirty="0">
                <a:latin typeface="Times New Roman"/>
                <a:cs typeface="Times New Roman"/>
              </a:rPr>
              <a:t>+</a:t>
            </a:r>
            <a:r>
              <a:rPr sz="1125" baseline="4074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+А</a:t>
            </a:r>
            <a:r>
              <a:rPr sz="1125" spc="30" baseline="40740" dirty="0">
                <a:latin typeface="Times New Roman"/>
                <a:cs typeface="Times New Roman"/>
              </a:rPr>
              <a:t>-</a:t>
            </a:r>
            <a:endParaRPr sz="1125" baseline="40740">
              <a:latin typeface="Times New Roman"/>
              <a:cs typeface="Times New Roman"/>
            </a:endParaRPr>
          </a:p>
          <a:p>
            <a:pPr marL="1485265" marR="1171575" indent="-307340">
              <a:lnSpc>
                <a:spcPts val="2340"/>
              </a:lnSpc>
            </a:pPr>
            <a:r>
              <a:rPr sz="1350" spc="5" dirty="0">
                <a:latin typeface="Times New Roman"/>
                <a:cs typeface="Times New Roman"/>
              </a:rPr>
              <a:t>де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ВА</a:t>
            </a:r>
            <a:r>
              <a:rPr sz="135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– речовина,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що гідролізується; </a:t>
            </a:r>
            <a:r>
              <a:rPr sz="1350" spc="-32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ВО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– основа, що слабо дисоціює.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36015" y="2886774"/>
            <a:ext cx="2844165" cy="580390"/>
          </a:xfrm>
          <a:prstGeom prst="rect">
            <a:avLst/>
          </a:prstGeom>
          <a:ln w="8063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538480" marR="304165" indent="-226695">
              <a:lnSpc>
                <a:spcPct val="100800"/>
              </a:lnSpc>
              <a:spcBef>
                <a:spcPts val="280"/>
              </a:spcBef>
            </a:pPr>
            <a:r>
              <a:rPr sz="1150" b="1" spc="25" dirty="0">
                <a:latin typeface="Times New Roman"/>
                <a:cs typeface="Times New Roman"/>
              </a:rPr>
              <a:t>Розчини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25" dirty="0">
                <a:latin typeface="Times New Roman"/>
                <a:cs typeface="Times New Roman"/>
              </a:rPr>
              <a:t>солей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слабких</a:t>
            </a:r>
            <a:r>
              <a:rPr sz="1150" b="1" spc="10" dirty="0">
                <a:latin typeface="Times New Roman"/>
                <a:cs typeface="Times New Roman"/>
              </a:rPr>
              <a:t> </a:t>
            </a:r>
            <a:r>
              <a:rPr sz="1150" b="1" spc="25" dirty="0">
                <a:latin typeface="Times New Roman"/>
                <a:cs typeface="Times New Roman"/>
              </a:rPr>
              <a:t>основ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30" dirty="0">
                <a:latin typeface="Times New Roman"/>
                <a:cs typeface="Times New Roman"/>
              </a:rPr>
              <a:t>та </a:t>
            </a:r>
            <a:r>
              <a:rPr sz="1150" b="1" spc="-270" dirty="0">
                <a:latin typeface="Times New Roman"/>
                <a:cs typeface="Times New Roman"/>
              </a:rPr>
              <a:t> </a:t>
            </a:r>
            <a:r>
              <a:rPr sz="1150" b="1" spc="25" dirty="0">
                <a:latin typeface="Times New Roman"/>
                <a:cs typeface="Times New Roman"/>
              </a:rPr>
              <a:t>сильних</a:t>
            </a:r>
            <a:r>
              <a:rPr sz="1150" b="1" spc="10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кислот</a:t>
            </a:r>
            <a:r>
              <a:rPr sz="1150" b="1" spc="10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стабільні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49205" y="3749074"/>
            <a:ext cx="1490980" cy="2598420"/>
          </a:xfrm>
          <a:custGeom>
            <a:avLst/>
            <a:gdLst/>
            <a:ahLst/>
            <a:cxnLst/>
            <a:rect l="l" t="t" r="r" b="b"/>
            <a:pathLst>
              <a:path w="1490979" h="2598420">
                <a:moveTo>
                  <a:pt x="0" y="2598181"/>
                </a:moveTo>
                <a:lnTo>
                  <a:pt x="1490481" y="2598181"/>
                </a:lnTo>
                <a:lnTo>
                  <a:pt x="1490481" y="0"/>
                </a:lnTo>
                <a:lnTo>
                  <a:pt x="0" y="0"/>
                </a:lnTo>
                <a:lnTo>
                  <a:pt x="0" y="2598181"/>
                </a:lnTo>
                <a:close/>
              </a:path>
            </a:pathLst>
          </a:custGeom>
          <a:ln w="8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1574" y="3770329"/>
            <a:ext cx="1340485" cy="19888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R="5080">
              <a:lnSpc>
                <a:spcPct val="97500"/>
              </a:lnSpc>
              <a:spcBef>
                <a:spcPts val="170"/>
              </a:spcBef>
              <a:tabLst>
                <a:tab pos="629285" algn="l"/>
              </a:tabLst>
            </a:pPr>
            <a:r>
              <a:rPr sz="1150" b="1" i="1" spc="20" dirty="0">
                <a:latin typeface="Times New Roman"/>
                <a:cs typeface="Times New Roman"/>
              </a:rPr>
              <a:t>Без</a:t>
            </a:r>
            <a:r>
              <a:rPr sz="1150" b="1" i="1" dirty="0">
                <a:latin typeface="Times New Roman"/>
                <a:cs typeface="Times New Roman"/>
              </a:rPr>
              <a:t>	</a:t>
            </a:r>
            <a:r>
              <a:rPr sz="1150" b="1" i="1" spc="10" dirty="0">
                <a:latin typeface="Times New Roman"/>
                <a:cs typeface="Times New Roman"/>
              </a:rPr>
              <a:t>д</a:t>
            </a:r>
            <a:r>
              <a:rPr sz="1150" b="1" i="1" spc="30" dirty="0">
                <a:latin typeface="Times New Roman"/>
                <a:cs typeface="Times New Roman"/>
              </a:rPr>
              <a:t>о</a:t>
            </a:r>
            <a:r>
              <a:rPr sz="1150" b="1" i="1" spc="20" dirty="0">
                <a:latin typeface="Times New Roman"/>
                <a:cs typeface="Times New Roman"/>
              </a:rPr>
              <a:t>д</a:t>
            </a:r>
            <a:r>
              <a:rPr sz="1150" b="1" i="1" spc="30" dirty="0">
                <a:latin typeface="Times New Roman"/>
                <a:cs typeface="Times New Roman"/>
              </a:rPr>
              <a:t>а</a:t>
            </a:r>
            <a:r>
              <a:rPr sz="1150" b="1" i="1" spc="5" dirty="0">
                <a:latin typeface="Times New Roman"/>
                <a:cs typeface="Times New Roman"/>
              </a:rPr>
              <a:t>в</a:t>
            </a:r>
            <a:r>
              <a:rPr sz="1150" b="1" i="1" spc="30" dirty="0">
                <a:latin typeface="Times New Roman"/>
                <a:cs typeface="Times New Roman"/>
              </a:rPr>
              <a:t>а</a:t>
            </a:r>
            <a:r>
              <a:rPr sz="1150" b="1" i="1" spc="20" dirty="0">
                <a:latin typeface="Times New Roman"/>
                <a:cs typeface="Times New Roman"/>
              </a:rPr>
              <a:t>ния </a:t>
            </a:r>
            <a:r>
              <a:rPr sz="1150" b="1" i="1" spc="5" dirty="0">
                <a:latin typeface="Times New Roman"/>
                <a:cs typeface="Times New Roman"/>
              </a:rPr>
              <a:t> </a:t>
            </a:r>
            <a:r>
              <a:rPr sz="1150" b="1" i="1" spc="20" dirty="0">
                <a:latin typeface="Times New Roman"/>
                <a:cs typeface="Times New Roman"/>
              </a:rPr>
              <a:t>стабілізаторів </a:t>
            </a:r>
            <a:r>
              <a:rPr sz="1150" b="1" i="1" spc="2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Розчини:</a:t>
            </a:r>
            <a:endParaRPr sz="1150">
              <a:latin typeface="Times New Roman"/>
              <a:cs typeface="Times New Roman"/>
            </a:endParaRPr>
          </a:p>
          <a:p>
            <a:pPr marL="391795" indent="-196850">
              <a:lnSpc>
                <a:spcPct val="100000"/>
              </a:lnSpc>
              <a:spcBef>
                <a:spcPts val="65"/>
              </a:spcBef>
              <a:buFont typeface="Symbol"/>
              <a:buChar char=""/>
              <a:tabLst>
                <a:tab pos="392430" algn="l"/>
              </a:tabLst>
            </a:pPr>
            <a:r>
              <a:rPr sz="1150" spc="20" dirty="0">
                <a:latin typeface="Times New Roman"/>
                <a:cs typeface="Times New Roman"/>
              </a:rPr>
              <a:t>димедрола</a:t>
            </a:r>
            <a:endParaRPr sz="1150">
              <a:latin typeface="Times New Roman"/>
              <a:cs typeface="Times New Roman"/>
            </a:endParaRPr>
          </a:p>
          <a:p>
            <a:pPr marL="391795" marR="63500" indent="-196215">
              <a:lnSpc>
                <a:spcPts val="1360"/>
              </a:lnSpc>
              <a:spcBef>
                <a:spcPts val="130"/>
              </a:spcBef>
              <a:buFont typeface="Symbol"/>
              <a:buChar char=""/>
              <a:tabLst>
                <a:tab pos="392430" algn="l"/>
              </a:tabLst>
            </a:pPr>
            <a:r>
              <a:rPr sz="1150" spc="25" dirty="0">
                <a:latin typeface="Times New Roman"/>
                <a:cs typeface="Times New Roman"/>
              </a:rPr>
              <a:t>папаверину </a:t>
            </a:r>
            <a:r>
              <a:rPr sz="1150" spc="3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гі</a:t>
            </a:r>
            <a:r>
              <a:rPr sz="1150" spc="15" dirty="0">
                <a:latin typeface="Times New Roman"/>
                <a:cs typeface="Times New Roman"/>
              </a:rPr>
              <a:t>д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25" dirty="0">
                <a:latin typeface="Times New Roman"/>
                <a:cs typeface="Times New Roman"/>
              </a:rPr>
              <a:t>ох</a:t>
            </a:r>
            <a:r>
              <a:rPr sz="1150" spc="15" dirty="0">
                <a:latin typeface="Times New Roman"/>
                <a:cs typeface="Times New Roman"/>
              </a:rPr>
              <a:t>л</a:t>
            </a:r>
            <a:r>
              <a:rPr sz="1150" spc="25" dirty="0">
                <a:latin typeface="Times New Roman"/>
                <a:cs typeface="Times New Roman"/>
              </a:rPr>
              <a:t>о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15" dirty="0">
                <a:latin typeface="Times New Roman"/>
                <a:cs typeface="Times New Roman"/>
              </a:rPr>
              <a:t>и</a:t>
            </a:r>
            <a:r>
              <a:rPr sz="1150" spc="25" dirty="0">
                <a:latin typeface="Times New Roman"/>
                <a:cs typeface="Times New Roman"/>
              </a:rPr>
              <a:t>ду</a:t>
            </a:r>
            <a:endParaRPr sz="1150">
              <a:latin typeface="Times New Roman"/>
              <a:cs typeface="Times New Roman"/>
            </a:endParaRPr>
          </a:p>
          <a:p>
            <a:pPr marL="391795" indent="-196850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392430" algn="l"/>
              </a:tabLst>
            </a:pPr>
            <a:r>
              <a:rPr sz="1150" spc="20" dirty="0">
                <a:latin typeface="Times New Roman"/>
                <a:cs typeface="Times New Roman"/>
              </a:rPr>
              <a:t>тримекаїна</a:t>
            </a:r>
            <a:endParaRPr sz="1150">
              <a:latin typeface="Times New Roman"/>
              <a:cs typeface="Times New Roman"/>
            </a:endParaRPr>
          </a:p>
          <a:p>
            <a:pPr marL="391795" marR="32384" indent="-196215">
              <a:lnSpc>
                <a:spcPts val="1360"/>
              </a:lnSpc>
              <a:spcBef>
                <a:spcPts val="135"/>
              </a:spcBef>
              <a:buFont typeface="Symbol"/>
              <a:buChar char=""/>
              <a:tabLst>
                <a:tab pos="392430" algn="l"/>
              </a:tabLst>
            </a:pPr>
            <a:r>
              <a:rPr sz="1150" spc="25" dirty="0">
                <a:latin typeface="Times New Roman"/>
                <a:cs typeface="Times New Roman"/>
              </a:rPr>
              <a:t>еметину </a:t>
            </a:r>
            <a:r>
              <a:rPr sz="1150" spc="30" dirty="0">
                <a:latin typeface="Times New Roman"/>
                <a:cs typeface="Times New Roman"/>
              </a:rPr>
              <a:t> </a:t>
            </a:r>
            <a:r>
              <a:rPr sz="1150" spc="25" dirty="0">
                <a:latin typeface="Times New Roman"/>
                <a:cs typeface="Times New Roman"/>
              </a:rPr>
              <a:t>ги</a:t>
            </a:r>
            <a:r>
              <a:rPr sz="1150" spc="15" dirty="0">
                <a:latin typeface="Times New Roman"/>
                <a:cs typeface="Times New Roman"/>
              </a:rPr>
              <a:t>д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25" dirty="0">
                <a:latin typeface="Times New Roman"/>
                <a:cs typeface="Times New Roman"/>
              </a:rPr>
              <a:t>ох</a:t>
            </a:r>
            <a:r>
              <a:rPr sz="1150" spc="15" dirty="0">
                <a:latin typeface="Times New Roman"/>
                <a:cs typeface="Times New Roman"/>
              </a:rPr>
              <a:t>л</a:t>
            </a:r>
            <a:r>
              <a:rPr sz="1150" spc="30" dirty="0">
                <a:latin typeface="Times New Roman"/>
                <a:cs typeface="Times New Roman"/>
              </a:rPr>
              <a:t>о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15" dirty="0">
                <a:latin typeface="Times New Roman"/>
                <a:cs typeface="Times New Roman"/>
              </a:rPr>
              <a:t>и</a:t>
            </a:r>
            <a:r>
              <a:rPr sz="1150" spc="25" dirty="0">
                <a:latin typeface="Times New Roman"/>
                <a:cs typeface="Times New Roman"/>
              </a:rPr>
              <a:t>да</a:t>
            </a:r>
            <a:endParaRPr sz="1150">
              <a:latin typeface="Times New Roman"/>
              <a:cs typeface="Times New Roman"/>
            </a:endParaRPr>
          </a:p>
          <a:p>
            <a:pPr marL="391795" marR="63500" indent="-196215">
              <a:lnSpc>
                <a:spcPct val="100000"/>
              </a:lnSpc>
              <a:spcBef>
                <a:spcPts val="30"/>
              </a:spcBef>
              <a:buFont typeface="Symbol"/>
              <a:buChar char=""/>
              <a:tabLst>
                <a:tab pos="392430" algn="l"/>
              </a:tabLst>
            </a:pPr>
            <a:r>
              <a:rPr sz="1150" spc="25" dirty="0">
                <a:latin typeface="Times New Roman"/>
                <a:cs typeface="Times New Roman"/>
              </a:rPr>
              <a:t>ефедрину </a:t>
            </a:r>
            <a:r>
              <a:rPr sz="1150" spc="3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гі</a:t>
            </a:r>
            <a:r>
              <a:rPr sz="1150" spc="15" dirty="0">
                <a:latin typeface="Times New Roman"/>
                <a:cs typeface="Times New Roman"/>
              </a:rPr>
              <a:t>д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25" dirty="0">
                <a:latin typeface="Times New Roman"/>
                <a:cs typeface="Times New Roman"/>
              </a:rPr>
              <a:t>ох</a:t>
            </a:r>
            <a:r>
              <a:rPr sz="1150" spc="15" dirty="0">
                <a:latin typeface="Times New Roman"/>
                <a:cs typeface="Times New Roman"/>
              </a:rPr>
              <a:t>л</a:t>
            </a:r>
            <a:r>
              <a:rPr sz="1150" spc="25" dirty="0">
                <a:latin typeface="Times New Roman"/>
                <a:cs typeface="Times New Roman"/>
              </a:rPr>
              <a:t>о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15" dirty="0">
                <a:latin typeface="Times New Roman"/>
                <a:cs typeface="Times New Roman"/>
              </a:rPr>
              <a:t>и</a:t>
            </a:r>
            <a:r>
              <a:rPr sz="1150" spc="25" dirty="0">
                <a:latin typeface="Times New Roman"/>
                <a:cs typeface="Times New Roman"/>
              </a:rPr>
              <a:t>ду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5997" y="3749074"/>
            <a:ext cx="1863725" cy="2628900"/>
          </a:xfrm>
          <a:prstGeom prst="rect">
            <a:avLst/>
          </a:prstGeom>
          <a:ln w="813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3185" marR="111125">
              <a:lnSpc>
                <a:spcPts val="1360"/>
              </a:lnSpc>
              <a:spcBef>
                <a:spcPts val="355"/>
              </a:spcBef>
            </a:pPr>
            <a:r>
              <a:rPr sz="1150" b="1" spc="30" dirty="0">
                <a:latin typeface="Times New Roman"/>
                <a:cs typeface="Times New Roman"/>
              </a:rPr>
              <a:t>При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додаванні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розчинів </a:t>
            </a:r>
            <a:r>
              <a:rPr sz="1150" b="1" spc="-270" dirty="0">
                <a:latin typeface="Times New Roman"/>
                <a:cs typeface="Times New Roman"/>
              </a:rPr>
              <a:t> </a:t>
            </a:r>
            <a:r>
              <a:rPr sz="1150" b="1" spc="25" dirty="0">
                <a:latin typeface="Times New Roman"/>
                <a:cs typeface="Times New Roman"/>
              </a:rPr>
              <a:t>кислоти</a:t>
            </a:r>
            <a:endParaRPr sz="1150">
              <a:latin typeface="Times New Roman"/>
              <a:cs typeface="Times New Roman"/>
            </a:endParaRPr>
          </a:p>
          <a:p>
            <a:pPr marL="83185">
              <a:lnSpc>
                <a:spcPts val="1320"/>
              </a:lnSpc>
            </a:pPr>
            <a:r>
              <a:rPr sz="1150" b="1" spc="20" dirty="0">
                <a:latin typeface="Times New Roman"/>
                <a:cs typeface="Times New Roman"/>
              </a:rPr>
              <a:t>хлористоводневої</a:t>
            </a:r>
            <a:r>
              <a:rPr sz="1150" b="1" spc="-5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0,1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50" dirty="0">
                <a:latin typeface="Times New Roman"/>
                <a:cs typeface="Times New Roman"/>
              </a:rPr>
              <a:t>М</a:t>
            </a:r>
            <a:endParaRPr sz="1150">
              <a:latin typeface="Times New Roman"/>
              <a:cs typeface="Times New Roman"/>
            </a:endParaRPr>
          </a:p>
          <a:p>
            <a:pPr marL="83185">
              <a:lnSpc>
                <a:spcPct val="100000"/>
              </a:lnSpc>
              <a:spcBef>
                <a:spcPts val="470"/>
              </a:spcBef>
            </a:pPr>
            <a:r>
              <a:rPr sz="1150" spc="20" dirty="0">
                <a:latin typeface="Times New Roman"/>
                <a:cs typeface="Times New Roman"/>
              </a:rPr>
              <a:t>Розчини:</a:t>
            </a:r>
            <a:endParaRPr sz="1150">
              <a:latin typeface="Times New Roman"/>
              <a:cs typeface="Times New Roman"/>
            </a:endParaRPr>
          </a:p>
          <a:p>
            <a:pPr marL="474980" indent="-196850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475615" algn="l"/>
              </a:tabLst>
            </a:pPr>
            <a:r>
              <a:rPr sz="1150" spc="25" dirty="0">
                <a:latin typeface="Times New Roman"/>
                <a:cs typeface="Times New Roman"/>
              </a:rPr>
              <a:t>атропину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сульфату</a:t>
            </a:r>
            <a:endParaRPr sz="1150">
              <a:latin typeface="Times New Roman"/>
              <a:cs typeface="Times New Roman"/>
            </a:endParaRPr>
          </a:p>
          <a:p>
            <a:pPr marL="474980" indent="-19685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475615" algn="l"/>
              </a:tabLst>
            </a:pPr>
            <a:r>
              <a:rPr sz="1150" spc="20" dirty="0">
                <a:latin typeface="Times New Roman"/>
                <a:cs typeface="Times New Roman"/>
              </a:rPr>
              <a:t>дибазолу</a:t>
            </a:r>
            <a:endParaRPr sz="1150">
              <a:latin typeface="Times New Roman"/>
              <a:cs typeface="Times New Roman"/>
            </a:endParaRPr>
          </a:p>
          <a:p>
            <a:pPr marL="474980" indent="-196850">
              <a:lnSpc>
                <a:spcPts val="1375"/>
              </a:lnSpc>
              <a:spcBef>
                <a:spcPts val="65"/>
              </a:spcBef>
              <a:buFont typeface="Symbol"/>
              <a:buChar char=""/>
              <a:tabLst>
                <a:tab pos="475615" algn="l"/>
              </a:tabLst>
            </a:pPr>
            <a:r>
              <a:rPr sz="1150" spc="20" dirty="0">
                <a:latin typeface="Times New Roman"/>
                <a:cs typeface="Times New Roman"/>
              </a:rPr>
              <a:t>дикаїну</a:t>
            </a:r>
            <a:endParaRPr sz="1150">
              <a:latin typeface="Times New Roman"/>
              <a:cs typeface="Times New Roman"/>
            </a:endParaRPr>
          </a:p>
          <a:p>
            <a:pPr marL="430530">
              <a:lnSpc>
                <a:spcPts val="1375"/>
              </a:lnSpc>
            </a:pPr>
            <a:r>
              <a:rPr sz="1150" spc="20" dirty="0">
                <a:latin typeface="Times New Roman"/>
                <a:cs typeface="Times New Roman"/>
              </a:rPr>
              <a:t>(0,1%;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25" dirty="0">
                <a:latin typeface="Times New Roman"/>
                <a:cs typeface="Times New Roman"/>
              </a:rPr>
              <a:t>0,2%;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0,3%)</a:t>
            </a:r>
            <a:endParaRPr sz="1150">
              <a:latin typeface="Times New Roman"/>
              <a:cs typeface="Times New Roman"/>
            </a:endParaRPr>
          </a:p>
          <a:p>
            <a:pPr marL="474980" indent="-196850">
              <a:lnSpc>
                <a:spcPts val="1375"/>
              </a:lnSpc>
              <a:spcBef>
                <a:spcPts val="65"/>
              </a:spcBef>
              <a:buFont typeface="Symbol"/>
              <a:buChar char=""/>
              <a:tabLst>
                <a:tab pos="475615" algn="l"/>
              </a:tabLst>
            </a:pPr>
            <a:r>
              <a:rPr sz="1150" spc="20" dirty="0">
                <a:latin typeface="Times New Roman"/>
                <a:cs typeface="Times New Roman"/>
              </a:rPr>
              <a:t>новокаїну</a:t>
            </a:r>
            <a:endParaRPr sz="1150">
              <a:latin typeface="Times New Roman"/>
              <a:cs typeface="Times New Roman"/>
            </a:endParaRPr>
          </a:p>
          <a:p>
            <a:pPr marL="317500">
              <a:lnSpc>
                <a:spcPts val="1375"/>
              </a:lnSpc>
            </a:pPr>
            <a:r>
              <a:rPr sz="1150" spc="20" dirty="0">
                <a:latin typeface="Times New Roman"/>
                <a:cs typeface="Times New Roman"/>
              </a:rPr>
              <a:t>(0,25%;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0,5%;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25" dirty="0">
                <a:latin typeface="Times New Roman"/>
                <a:cs typeface="Times New Roman"/>
              </a:rPr>
              <a:t>1%;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25" dirty="0">
                <a:latin typeface="Times New Roman"/>
                <a:cs typeface="Times New Roman"/>
              </a:rPr>
              <a:t>2%)</a:t>
            </a:r>
            <a:endParaRPr sz="1150">
              <a:latin typeface="Times New Roman"/>
              <a:cs typeface="Times New Roman"/>
            </a:endParaRPr>
          </a:p>
          <a:p>
            <a:pPr marL="474980" marR="519430" indent="-196215">
              <a:lnSpc>
                <a:spcPts val="1360"/>
              </a:lnSpc>
              <a:spcBef>
                <a:spcPts val="120"/>
              </a:spcBef>
              <a:buFont typeface="Symbol"/>
              <a:buChar char=""/>
              <a:tabLst>
                <a:tab pos="475615" algn="l"/>
              </a:tabLst>
            </a:pPr>
            <a:r>
              <a:rPr sz="1150" spc="20" dirty="0">
                <a:latin typeface="Times New Roman"/>
                <a:cs typeface="Times New Roman"/>
              </a:rPr>
              <a:t>скополаміну </a:t>
            </a:r>
            <a:r>
              <a:rPr sz="1150" spc="2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гі</a:t>
            </a:r>
            <a:r>
              <a:rPr sz="1150" spc="15" dirty="0">
                <a:latin typeface="Times New Roman"/>
                <a:cs typeface="Times New Roman"/>
              </a:rPr>
              <a:t>д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25" dirty="0">
                <a:latin typeface="Times New Roman"/>
                <a:cs typeface="Times New Roman"/>
              </a:rPr>
              <a:t>о</a:t>
            </a:r>
            <a:r>
              <a:rPr sz="1150" spc="15" dirty="0">
                <a:latin typeface="Times New Roman"/>
                <a:cs typeface="Times New Roman"/>
              </a:rPr>
              <a:t>б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30" dirty="0">
                <a:latin typeface="Times New Roman"/>
                <a:cs typeface="Times New Roman"/>
              </a:rPr>
              <a:t>о</a:t>
            </a:r>
            <a:r>
              <a:rPr sz="1150" spc="25" dirty="0">
                <a:latin typeface="Times New Roman"/>
                <a:cs typeface="Times New Roman"/>
              </a:rPr>
              <a:t>м</a:t>
            </a:r>
            <a:r>
              <a:rPr sz="1150" spc="5" dirty="0">
                <a:latin typeface="Times New Roman"/>
                <a:cs typeface="Times New Roman"/>
              </a:rPr>
              <a:t>і</a:t>
            </a:r>
            <a:r>
              <a:rPr sz="1150" spc="25" dirty="0">
                <a:latin typeface="Times New Roman"/>
                <a:cs typeface="Times New Roman"/>
              </a:rPr>
              <a:t>ду</a:t>
            </a:r>
            <a:endParaRPr sz="1150">
              <a:latin typeface="Times New Roman"/>
              <a:cs typeface="Times New Roman"/>
            </a:endParaRPr>
          </a:p>
          <a:p>
            <a:pPr marL="474980" indent="-196850">
              <a:lnSpc>
                <a:spcPct val="100000"/>
              </a:lnSpc>
              <a:spcBef>
                <a:spcPts val="20"/>
              </a:spcBef>
              <a:buFont typeface="Symbol"/>
              <a:buChar char=""/>
              <a:tabLst>
                <a:tab pos="475615" algn="l"/>
              </a:tabLst>
            </a:pPr>
            <a:r>
              <a:rPr sz="1150" spc="20" dirty="0">
                <a:latin typeface="Times New Roman"/>
                <a:cs typeface="Times New Roman"/>
              </a:rPr>
              <a:t>спазмолітину</a:t>
            </a:r>
            <a:endParaRPr sz="1150">
              <a:latin typeface="Times New Roman"/>
              <a:cs typeface="Times New Roman"/>
            </a:endParaRPr>
          </a:p>
          <a:p>
            <a:pPr marL="474980" indent="-196850">
              <a:lnSpc>
                <a:spcPct val="100000"/>
              </a:lnSpc>
              <a:spcBef>
                <a:spcPts val="75"/>
              </a:spcBef>
              <a:buFont typeface="Symbol"/>
              <a:buChar char=""/>
              <a:tabLst>
                <a:tab pos="475615" algn="l"/>
              </a:tabLst>
            </a:pPr>
            <a:r>
              <a:rPr sz="1150" spc="20" dirty="0">
                <a:latin typeface="Times New Roman"/>
                <a:cs typeface="Times New Roman"/>
              </a:rPr>
              <a:t>стрихніну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нітрату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13305" y="3749074"/>
            <a:ext cx="1428750" cy="2598420"/>
          </a:xfrm>
          <a:custGeom>
            <a:avLst/>
            <a:gdLst/>
            <a:ahLst/>
            <a:cxnLst/>
            <a:rect l="l" t="t" r="r" b="b"/>
            <a:pathLst>
              <a:path w="1428750" h="2598420">
                <a:moveTo>
                  <a:pt x="0" y="2598181"/>
                </a:moveTo>
                <a:lnTo>
                  <a:pt x="1428377" y="2598181"/>
                </a:lnTo>
                <a:lnTo>
                  <a:pt x="1428377" y="0"/>
                </a:lnTo>
                <a:lnTo>
                  <a:pt x="0" y="0"/>
                </a:lnTo>
                <a:lnTo>
                  <a:pt x="0" y="2598181"/>
                </a:lnTo>
                <a:close/>
              </a:path>
            </a:pathLst>
          </a:custGeom>
          <a:ln w="8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84172" y="3769039"/>
            <a:ext cx="1249045" cy="20224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1360"/>
              </a:lnSpc>
              <a:spcBef>
                <a:spcPts val="200"/>
              </a:spcBef>
            </a:pPr>
            <a:r>
              <a:rPr sz="1150" b="1" spc="30" dirty="0">
                <a:latin typeface="Times New Roman"/>
                <a:cs typeface="Times New Roman"/>
              </a:rPr>
              <a:t>При </a:t>
            </a:r>
            <a:r>
              <a:rPr sz="1150" b="1" spc="20" dirty="0">
                <a:latin typeface="Times New Roman"/>
                <a:cs typeface="Times New Roman"/>
              </a:rPr>
              <a:t>додаванні </a:t>
            </a:r>
            <a:r>
              <a:rPr sz="1150" b="1" spc="25" dirty="0">
                <a:latin typeface="Times New Roman"/>
                <a:cs typeface="Times New Roman"/>
              </a:rPr>
              <a:t> розчину </a:t>
            </a:r>
            <a:r>
              <a:rPr sz="1150" b="1" spc="20" dirty="0">
                <a:latin typeface="Times New Roman"/>
                <a:cs typeface="Times New Roman"/>
              </a:rPr>
              <a:t>кислоти </a:t>
            </a:r>
            <a:r>
              <a:rPr sz="1150" b="1" spc="25" dirty="0">
                <a:latin typeface="Times New Roman"/>
                <a:cs typeface="Times New Roman"/>
              </a:rPr>
              <a:t> х</a:t>
            </a:r>
            <a:r>
              <a:rPr sz="1150" b="1" spc="20" dirty="0">
                <a:latin typeface="Times New Roman"/>
                <a:cs typeface="Times New Roman"/>
              </a:rPr>
              <a:t>л</a:t>
            </a:r>
            <a:r>
              <a:rPr sz="1150" b="1" spc="25" dirty="0">
                <a:latin typeface="Times New Roman"/>
                <a:cs typeface="Times New Roman"/>
              </a:rPr>
              <a:t>ори</a:t>
            </a:r>
            <a:r>
              <a:rPr sz="1150" b="1" spc="10" dirty="0">
                <a:latin typeface="Times New Roman"/>
                <a:cs typeface="Times New Roman"/>
              </a:rPr>
              <a:t>с</a:t>
            </a:r>
            <a:r>
              <a:rPr sz="1150" b="1" spc="25" dirty="0">
                <a:latin typeface="Times New Roman"/>
                <a:cs typeface="Times New Roman"/>
              </a:rPr>
              <a:t>то</a:t>
            </a:r>
            <a:r>
              <a:rPr sz="1150" b="1" spc="15" dirty="0">
                <a:latin typeface="Times New Roman"/>
                <a:cs typeface="Times New Roman"/>
              </a:rPr>
              <a:t>в</a:t>
            </a:r>
            <a:r>
              <a:rPr sz="1150" b="1" spc="30" dirty="0">
                <a:latin typeface="Times New Roman"/>
                <a:cs typeface="Times New Roman"/>
              </a:rPr>
              <a:t>о</a:t>
            </a:r>
            <a:r>
              <a:rPr sz="1150" b="1" spc="20" dirty="0">
                <a:latin typeface="Times New Roman"/>
                <a:cs typeface="Times New Roman"/>
              </a:rPr>
              <a:t>дне</a:t>
            </a:r>
            <a:r>
              <a:rPr sz="1150" b="1" spc="10" dirty="0">
                <a:latin typeface="Times New Roman"/>
                <a:cs typeface="Times New Roman"/>
              </a:rPr>
              <a:t>в</a:t>
            </a:r>
            <a:r>
              <a:rPr sz="1150" b="1" spc="30" dirty="0">
                <a:latin typeface="Times New Roman"/>
                <a:cs typeface="Times New Roman"/>
              </a:rPr>
              <a:t>о</a:t>
            </a:r>
            <a:r>
              <a:rPr sz="1150" b="1" spc="10" dirty="0">
                <a:latin typeface="Times New Roman"/>
                <a:cs typeface="Times New Roman"/>
              </a:rPr>
              <a:t>ї  </a:t>
            </a:r>
            <a:r>
              <a:rPr sz="1150" b="1" spc="20" dirty="0">
                <a:latin typeface="Times New Roman"/>
                <a:cs typeface="Times New Roman"/>
              </a:rPr>
              <a:t>0,1</a:t>
            </a:r>
            <a:r>
              <a:rPr sz="1150" b="1" spc="5" dirty="0">
                <a:latin typeface="Times New Roman"/>
                <a:cs typeface="Times New Roman"/>
              </a:rPr>
              <a:t> </a:t>
            </a:r>
            <a:r>
              <a:rPr sz="1150" b="1" spc="50" dirty="0">
                <a:latin typeface="Times New Roman"/>
                <a:cs typeface="Times New Roman"/>
              </a:rPr>
              <a:t>М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та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50" b="1" spc="25" dirty="0">
                <a:latin typeface="Times New Roman"/>
                <a:cs typeface="Times New Roman"/>
              </a:rPr>
              <a:t>антиоксидантів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150" spc="20" dirty="0">
                <a:latin typeface="Times New Roman"/>
                <a:cs typeface="Times New Roman"/>
              </a:rPr>
              <a:t>Розчини:</a:t>
            </a:r>
            <a:endParaRPr sz="1150">
              <a:latin typeface="Times New Roman"/>
              <a:cs typeface="Times New Roman"/>
            </a:endParaRPr>
          </a:p>
          <a:p>
            <a:pPr marL="404495" marR="36195" indent="-196215" algn="just">
              <a:lnSpc>
                <a:spcPts val="1360"/>
              </a:lnSpc>
              <a:spcBef>
                <a:spcPts val="140"/>
              </a:spcBef>
              <a:buFont typeface="Symbol"/>
              <a:buChar char=""/>
              <a:tabLst>
                <a:tab pos="405130" algn="l"/>
              </a:tabLst>
            </a:pPr>
            <a:r>
              <a:rPr sz="1150" spc="25" dirty="0">
                <a:latin typeface="Times New Roman"/>
                <a:cs typeface="Times New Roman"/>
              </a:rPr>
              <a:t>апоморфіну </a:t>
            </a:r>
            <a:r>
              <a:rPr sz="1150" spc="-28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гі</a:t>
            </a:r>
            <a:r>
              <a:rPr sz="1150" spc="15" dirty="0">
                <a:latin typeface="Times New Roman"/>
                <a:cs typeface="Times New Roman"/>
              </a:rPr>
              <a:t>д</a:t>
            </a:r>
            <a:r>
              <a:rPr sz="1150" spc="20" dirty="0">
                <a:latin typeface="Times New Roman"/>
                <a:cs typeface="Times New Roman"/>
              </a:rPr>
              <a:t>р</a:t>
            </a:r>
            <a:r>
              <a:rPr sz="1150" spc="25" dirty="0">
                <a:latin typeface="Times New Roman"/>
                <a:cs typeface="Times New Roman"/>
              </a:rPr>
              <a:t>ох</a:t>
            </a:r>
            <a:r>
              <a:rPr sz="1150" spc="10" dirty="0">
                <a:latin typeface="Times New Roman"/>
                <a:cs typeface="Times New Roman"/>
              </a:rPr>
              <a:t>л</a:t>
            </a:r>
            <a:r>
              <a:rPr sz="1150" spc="25" dirty="0">
                <a:latin typeface="Times New Roman"/>
                <a:cs typeface="Times New Roman"/>
              </a:rPr>
              <a:t>ор</a:t>
            </a:r>
            <a:r>
              <a:rPr sz="1150" spc="15" dirty="0">
                <a:latin typeface="Times New Roman"/>
                <a:cs typeface="Times New Roman"/>
              </a:rPr>
              <a:t>ид  </a:t>
            </a:r>
            <a:r>
              <a:rPr sz="1150" spc="25" dirty="0">
                <a:latin typeface="Times New Roman"/>
                <a:cs typeface="Times New Roman"/>
              </a:rPr>
              <a:t>у</a:t>
            </a:r>
            <a:endParaRPr sz="1150">
              <a:latin typeface="Times New Roman"/>
              <a:cs typeface="Times New Roman"/>
            </a:endParaRPr>
          </a:p>
          <a:p>
            <a:pPr marL="404495" marR="169545" indent="-196215" algn="just">
              <a:lnSpc>
                <a:spcPct val="100800"/>
              </a:lnSpc>
              <a:spcBef>
                <a:spcPts val="5"/>
              </a:spcBef>
              <a:buFont typeface="Symbol"/>
              <a:buChar char=""/>
              <a:tabLst>
                <a:tab pos="405130" algn="l"/>
              </a:tabLst>
            </a:pPr>
            <a:r>
              <a:rPr sz="1150" spc="20" dirty="0">
                <a:latin typeface="Times New Roman"/>
                <a:cs typeface="Times New Roman"/>
              </a:rPr>
              <a:t>новокаїну </a:t>
            </a:r>
            <a:r>
              <a:rPr sz="1150" spc="-28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(5</a:t>
            </a:r>
            <a:r>
              <a:rPr sz="1150" spc="40" dirty="0">
                <a:latin typeface="Times New Roman"/>
                <a:cs typeface="Times New Roman"/>
              </a:rPr>
              <a:t>%</a:t>
            </a:r>
            <a:r>
              <a:rPr sz="1150" spc="15" dirty="0">
                <a:latin typeface="Times New Roman"/>
                <a:cs typeface="Times New Roman"/>
              </a:rPr>
              <a:t>;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25" dirty="0">
                <a:latin typeface="Times New Roman"/>
                <a:cs typeface="Times New Roman"/>
              </a:rPr>
              <a:t>10</a:t>
            </a:r>
            <a:r>
              <a:rPr sz="1150" spc="40" dirty="0">
                <a:latin typeface="Times New Roman"/>
                <a:cs typeface="Times New Roman"/>
              </a:rPr>
              <a:t>%</a:t>
            </a:r>
            <a:r>
              <a:rPr sz="1150" spc="15" dirty="0">
                <a:latin typeface="Times New Roman"/>
                <a:cs typeface="Times New Roman"/>
              </a:rPr>
              <a:t>)</a:t>
            </a:r>
            <a:endParaRPr sz="115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06502" y="3468625"/>
            <a:ext cx="3977884" cy="275613"/>
            <a:chOff x="4506502" y="3468625"/>
            <a:chExt cx="3977884" cy="275613"/>
          </a:xfrm>
        </p:grpSpPr>
        <p:sp>
          <p:nvSpPr>
            <p:cNvPr id="10" name="object 10"/>
            <p:cNvSpPr/>
            <p:nvPr/>
          </p:nvSpPr>
          <p:spPr>
            <a:xfrm>
              <a:off x="4570239" y="3468625"/>
              <a:ext cx="3881754" cy="92075"/>
            </a:xfrm>
            <a:custGeom>
              <a:avLst/>
              <a:gdLst/>
              <a:ahLst/>
              <a:cxnLst/>
              <a:rect l="l" t="t" r="r" b="b"/>
              <a:pathLst>
                <a:path w="3881754" h="92075">
                  <a:moveTo>
                    <a:pt x="1894153" y="0"/>
                  </a:moveTo>
                  <a:lnTo>
                    <a:pt x="1894153" y="91871"/>
                  </a:lnTo>
                </a:path>
                <a:path w="3881754" h="92075">
                  <a:moveTo>
                    <a:pt x="0" y="91871"/>
                  </a:moveTo>
                  <a:lnTo>
                    <a:pt x="3881461" y="91871"/>
                  </a:lnTo>
                </a:path>
              </a:pathLst>
            </a:custGeom>
            <a:ln w="81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6502" y="3555124"/>
              <a:ext cx="65371" cy="1891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9015" y="3555124"/>
              <a:ext cx="65371" cy="1891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1707" y="3555124"/>
              <a:ext cx="65371" cy="18911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416552" y="113008"/>
            <a:ext cx="3961765" cy="1030605"/>
            <a:chOff x="4416552" y="113008"/>
            <a:chExt cx="3961765" cy="103060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2128" y="113008"/>
              <a:ext cx="3160382" cy="2486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6552" y="273557"/>
              <a:ext cx="3961638" cy="5646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28388" y="578357"/>
              <a:ext cx="3467862" cy="564641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3779" marR="5080" indent="196215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СТАБІЛІЗАЦІЯ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10" dirty="0">
                <a:latin typeface="Arial"/>
                <a:cs typeface="Arial"/>
              </a:rPr>
              <a:t> ЛІКАРСЬКИХ </a:t>
            </a:r>
            <a:r>
              <a:rPr sz="2000" spc="-5" dirty="0">
                <a:latin typeface="Arial"/>
                <a:cs typeface="Arial"/>
              </a:rPr>
              <a:t>РЕЧОВИН,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ЩО</a:t>
            </a:r>
            <a:endParaRPr sz="2000">
              <a:latin typeface="Arial"/>
              <a:cs typeface="Arial"/>
            </a:endParaRPr>
          </a:p>
          <a:p>
            <a:pPr marL="3785235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ПІДДАЮТЬСЯ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ГІДРОЛІЗУ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446214" y="3261400"/>
          <a:ext cx="3613783" cy="871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7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6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956"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</a:pPr>
                      <a:r>
                        <a:rPr sz="950" spc="85" dirty="0">
                          <a:latin typeface="Times New Roman"/>
                          <a:cs typeface="Times New Roman"/>
                        </a:rPr>
                        <a:t>Зміст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80" dirty="0">
                          <a:latin typeface="Times New Roman"/>
                          <a:cs typeface="Times New Roman"/>
                        </a:rPr>
                        <a:t>новокаїну,</a:t>
                      </a:r>
                      <a:r>
                        <a:rPr sz="95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65" dirty="0">
                          <a:latin typeface="Times New Roman"/>
                          <a:cs typeface="Times New Roman"/>
                        </a:rPr>
                        <a:t>%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 marR="236220" indent="213360">
                        <a:lnSpc>
                          <a:spcPts val="1120"/>
                        </a:lnSpc>
                      </a:pPr>
                      <a:r>
                        <a:rPr sz="950" spc="100" dirty="0">
                          <a:latin typeface="Times New Roman"/>
                          <a:cs typeface="Times New Roman"/>
                        </a:rPr>
                        <a:t>Об’єм </a:t>
                      </a:r>
                      <a:r>
                        <a:rPr sz="950" spc="95" dirty="0">
                          <a:latin typeface="Times New Roman"/>
                          <a:cs typeface="Times New Roman"/>
                        </a:rPr>
                        <a:t>кислоти </a:t>
                      </a:r>
                      <a:r>
                        <a:rPr sz="95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85" dirty="0">
                          <a:latin typeface="Times New Roman"/>
                          <a:cs typeface="Times New Roman"/>
                        </a:rPr>
                        <a:t>хлористоводневої,</a:t>
                      </a:r>
                      <a:r>
                        <a:rPr sz="9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50" spc="105" dirty="0">
                          <a:latin typeface="Times New Roman"/>
                          <a:cs typeface="Times New Roman"/>
                        </a:rPr>
                        <a:t>мл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560">
                <a:tc>
                  <a:txBody>
                    <a:bodyPr/>
                    <a:lstStyle/>
                    <a:p>
                      <a:pPr algn="ctr">
                        <a:lnSpc>
                          <a:spcPts val="1045"/>
                        </a:lnSpc>
                      </a:pPr>
                      <a:r>
                        <a:rPr sz="950" spc="80" dirty="0">
                          <a:latin typeface="Times New Roman"/>
                          <a:cs typeface="Times New Roman"/>
                        </a:rPr>
                        <a:t>0,25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0744">
                        <a:lnSpc>
                          <a:spcPts val="1045"/>
                        </a:lnSpc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14"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sz="950" spc="80" dirty="0">
                          <a:latin typeface="Times New Roman"/>
                          <a:cs typeface="Times New Roman"/>
                        </a:rPr>
                        <a:t>0,5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0744">
                        <a:lnSpc>
                          <a:spcPts val="1055"/>
                        </a:lnSpc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735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0744">
                        <a:lnSpc>
                          <a:spcPts val="1050"/>
                        </a:lnSpc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9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560">
                <a:tc>
                  <a:txBody>
                    <a:bodyPr/>
                    <a:lstStyle/>
                    <a:p>
                      <a:pPr algn="ctr">
                        <a:lnSpc>
                          <a:spcPts val="1045"/>
                        </a:lnSpc>
                      </a:pPr>
                      <a:r>
                        <a:rPr sz="9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0">
                        <a:lnSpc>
                          <a:spcPts val="1045"/>
                        </a:lnSpc>
                      </a:pPr>
                      <a:r>
                        <a:rPr sz="950" spc="95" dirty="0">
                          <a:latin typeface="Times New Roman"/>
                          <a:cs typeface="Times New Roman"/>
                        </a:rPr>
                        <a:t>12</a:t>
                      </a:r>
                      <a:endParaRPr sz="9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902056" y="4191308"/>
            <a:ext cx="4575810" cy="803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67665">
              <a:lnSpc>
                <a:spcPct val="146400"/>
              </a:lnSpc>
              <a:spcBef>
                <a:spcPts val="95"/>
              </a:spcBef>
            </a:pPr>
            <a:r>
              <a:rPr sz="950" spc="100" dirty="0">
                <a:latin typeface="Times New Roman"/>
                <a:cs typeface="Times New Roman"/>
              </a:rPr>
              <a:t>Даний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85" dirty="0">
                <a:latin typeface="Times New Roman"/>
                <a:cs typeface="Times New Roman"/>
              </a:rPr>
              <a:t>лікарський</a:t>
            </a:r>
            <a:r>
              <a:rPr sz="950" spc="40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препарат</a:t>
            </a:r>
            <a:r>
              <a:rPr sz="950" spc="6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–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розчин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сильнодіючої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речовини</a:t>
            </a:r>
            <a:r>
              <a:rPr sz="950" spc="8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–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80" dirty="0">
                <a:latin typeface="Times New Roman"/>
                <a:cs typeface="Times New Roman"/>
              </a:rPr>
              <a:t>солі </a:t>
            </a:r>
            <a:r>
              <a:rPr sz="950" spc="-225" dirty="0">
                <a:latin typeface="Times New Roman"/>
                <a:cs typeface="Times New Roman"/>
              </a:rPr>
              <a:t> </a:t>
            </a:r>
            <a:r>
              <a:rPr sz="950" spc="85" dirty="0">
                <a:latin typeface="Times New Roman"/>
                <a:cs typeface="Times New Roman"/>
              </a:rPr>
              <a:t>слабкої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основи</a:t>
            </a:r>
            <a:r>
              <a:rPr sz="950" spc="60" dirty="0">
                <a:latin typeface="Times New Roman"/>
                <a:cs typeface="Times New Roman"/>
              </a:rPr>
              <a:t> </a:t>
            </a:r>
            <a:r>
              <a:rPr sz="950" spc="55" dirty="0">
                <a:latin typeface="Times New Roman"/>
                <a:cs typeface="Times New Roman"/>
              </a:rPr>
              <a:t>і</a:t>
            </a:r>
            <a:r>
              <a:rPr sz="950" spc="60" dirty="0">
                <a:latin typeface="Times New Roman"/>
                <a:cs typeface="Times New Roman"/>
              </a:rPr>
              <a:t> </a:t>
            </a:r>
            <a:r>
              <a:rPr sz="950" spc="85" dirty="0">
                <a:latin typeface="Times New Roman"/>
                <a:cs typeface="Times New Roman"/>
              </a:rPr>
              <a:t>сильної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кислоти</a:t>
            </a:r>
            <a:r>
              <a:rPr sz="950" spc="6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для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70" dirty="0">
                <a:latin typeface="Times New Roman"/>
                <a:cs typeface="Times New Roman"/>
              </a:rPr>
              <a:t>ін'єкцій,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120" dirty="0">
                <a:latin typeface="Times New Roman"/>
                <a:cs typeface="Times New Roman"/>
              </a:rPr>
              <a:t>що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вимагає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70" dirty="0">
                <a:latin typeface="Times New Roman"/>
                <a:cs typeface="Times New Roman"/>
              </a:rPr>
              <a:t>стабілізації.</a:t>
            </a: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254635" algn="ctr">
              <a:lnSpc>
                <a:spcPct val="100000"/>
              </a:lnSpc>
              <a:tabLst>
                <a:tab pos="2622550" algn="l"/>
              </a:tabLst>
            </a:pPr>
            <a:r>
              <a:rPr sz="950" spc="135" dirty="0">
                <a:latin typeface="Times New Roman"/>
                <a:cs typeface="Times New Roman"/>
              </a:rPr>
              <a:t>ППК</a:t>
            </a:r>
            <a:r>
              <a:rPr sz="950" spc="50" dirty="0">
                <a:latin typeface="Times New Roman"/>
                <a:cs typeface="Times New Roman"/>
              </a:rPr>
              <a:t> </a:t>
            </a:r>
            <a:r>
              <a:rPr sz="950" spc="70" dirty="0">
                <a:latin typeface="Times New Roman"/>
                <a:cs typeface="Times New Roman"/>
              </a:rPr>
              <a:t>(З.б.)	</a:t>
            </a:r>
            <a:r>
              <a:rPr sz="950" spc="135" dirty="0">
                <a:latin typeface="Times New Roman"/>
                <a:cs typeface="Times New Roman"/>
              </a:rPr>
              <a:t>ППК</a:t>
            </a:r>
            <a:r>
              <a:rPr sz="950" spc="5" dirty="0">
                <a:latin typeface="Times New Roman"/>
                <a:cs typeface="Times New Roman"/>
              </a:rPr>
              <a:t> </a:t>
            </a:r>
            <a:r>
              <a:rPr sz="950" spc="75" dirty="0">
                <a:latin typeface="Times New Roman"/>
                <a:cs typeface="Times New Roman"/>
              </a:rPr>
              <a:t>(Л.б.)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36294" y="5104329"/>
            <a:ext cx="2283460" cy="145669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50800" marR="30480">
              <a:lnSpc>
                <a:spcPts val="1110"/>
              </a:lnSpc>
              <a:spcBef>
                <a:spcPts val="180"/>
              </a:spcBef>
              <a:tabLst>
                <a:tab pos="1486535" algn="l"/>
              </a:tabLst>
            </a:pPr>
            <a:r>
              <a:rPr sz="950" spc="135" dirty="0">
                <a:latin typeface="Times New Roman"/>
                <a:cs typeface="Times New Roman"/>
              </a:rPr>
              <a:t>Н</a:t>
            </a:r>
            <a:r>
              <a:rPr sz="950" spc="95" dirty="0">
                <a:latin typeface="Times New Roman"/>
                <a:cs typeface="Times New Roman"/>
              </a:rPr>
              <a:t>о</a:t>
            </a:r>
            <a:r>
              <a:rPr sz="950" spc="85" dirty="0">
                <a:latin typeface="Times New Roman"/>
                <a:cs typeface="Times New Roman"/>
              </a:rPr>
              <a:t>вак</a:t>
            </a:r>
            <a:r>
              <a:rPr sz="950" spc="75" dirty="0">
                <a:latin typeface="Times New Roman"/>
                <a:cs typeface="Times New Roman"/>
              </a:rPr>
              <a:t>а</a:t>
            </a:r>
            <a:r>
              <a:rPr sz="950" spc="85" dirty="0">
                <a:latin typeface="Times New Roman"/>
                <a:cs typeface="Times New Roman"/>
              </a:rPr>
              <a:t>їну</a:t>
            </a:r>
            <a:r>
              <a:rPr sz="950" dirty="0">
                <a:latin typeface="Times New Roman"/>
                <a:cs typeface="Times New Roman"/>
              </a:rPr>
              <a:t>	</a:t>
            </a:r>
            <a:r>
              <a:rPr sz="950" spc="70" dirty="0">
                <a:latin typeface="Times New Roman"/>
                <a:cs typeface="Times New Roman"/>
              </a:rPr>
              <a:t>0,</a:t>
            </a:r>
            <a:r>
              <a:rPr sz="950" spc="110" dirty="0">
                <a:latin typeface="Times New Roman"/>
                <a:cs typeface="Times New Roman"/>
              </a:rPr>
              <a:t>5</a:t>
            </a:r>
            <a:r>
              <a:rPr sz="525" spc="30" baseline="39682" dirty="0">
                <a:latin typeface="Symbol"/>
                <a:cs typeface="Symbol"/>
              </a:rPr>
              <a:t></a:t>
            </a:r>
            <a:r>
              <a:rPr sz="950" spc="95" dirty="0">
                <a:latin typeface="Times New Roman"/>
                <a:cs typeface="Times New Roman"/>
              </a:rPr>
              <a:t>2</a:t>
            </a:r>
            <a:r>
              <a:rPr sz="950" spc="100" dirty="0">
                <a:latin typeface="Times New Roman"/>
                <a:cs typeface="Times New Roman"/>
              </a:rPr>
              <a:t>=</a:t>
            </a:r>
            <a:r>
              <a:rPr sz="950" spc="65" dirty="0">
                <a:latin typeface="Times New Roman"/>
                <a:cs typeface="Times New Roman"/>
              </a:rPr>
              <a:t>1,0  </a:t>
            </a:r>
            <a:r>
              <a:rPr sz="950" spc="95" dirty="0">
                <a:latin typeface="Times New Roman"/>
                <a:cs typeface="Times New Roman"/>
              </a:rPr>
              <a:t>Розчину</a:t>
            </a:r>
            <a:r>
              <a:rPr sz="950" spc="-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кислоти</a:t>
            </a:r>
            <a:r>
              <a:rPr sz="950" spc="20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хлористоводневої </a:t>
            </a:r>
            <a:r>
              <a:rPr sz="950" spc="-22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0,1М:</a:t>
            </a:r>
            <a:endParaRPr sz="950">
              <a:latin typeface="Times New Roman"/>
              <a:cs typeface="Times New Roman"/>
            </a:endParaRPr>
          </a:p>
          <a:p>
            <a:pPr marL="377190" marR="1019810" indent="-37465">
              <a:lnSpc>
                <a:spcPts val="1110"/>
              </a:lnSpc>
              <a:spcBef>
                <a:spcPts val="10"/>
              </a:spcBef>
            </a:pPr>
            <a:r>
              <a:rPr sz="950" spc="95" dirty="0">
                <a:latin typeface="Times New Roman"/>
                <a:cs typeface="Times New Roman"/>
              </a:rPr>
              <a:t>1000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мл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–</a:t>
            </a:r>
            <a:r>
              <a:rPr sz="950" spc="3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4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мл </a:t>
            </a:r>
            <a:r>
              <a:rPr sz="950" spc="-22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200</a:t>
            </a:r>
            <a:r>
              <a:rPr sz="950" spc="40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мл</a:t>
            </a:r>
            <a:r>
              <a:rPr sz="950" spc="31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–</a:t>
            </a:r>
            <a:r>
              <a:rPr sz="950" spc="315" dirty="0">
                <a:latin typeface="Times New Roman"/>
                <a:cs typeface="Times New Roman"/>
              </a:rPr>
              <a:t> </a:t>
            </a:r>
            <a:r>
              <a:rPr sz="950" spc="140" dirty="0">
                <a:latin typeface="Times New Roman"/>
                <a:cs typeface="Times New Roman"/>
              </a:rPr>
              <a:t>Х</a:t>
            </a:r>
            <a:endParaRPr sz="950">
              <a:latin typeface="Times New Roman"/>
              <a:cs typeface="Times New Roman"/>
            </a:endParaRPr>
          </a:p>
          <a:p>
            <a:pPr marL="339725" marR="271780" indent="1055370">
              <a:lnSpc>
                <a:spcPts val="1110"/>
              </a:lnSpc>
              <a:spcBef>
                <a:spcPts val="10"/>
              </a:spcBef>
            </a:pPr>
            <a:r>
              <a:rPr sz="950" spc="120" dirty="0">
                <a:latin typeface="Times New Roman"/>
                <a:cs typeface="Times New Roman"/>
              </a:rPr>
              <a:t>Х=</a:t>
            </a:r>
            <a:r>
              <a:rPr sz="950" spc="95" dirty="0">
                <a:latin typeface="Times New Roman"/>
                <a:cs typeface="Times New Roman"/>
              </a:rPr>
              <a:t>0</a:t>
            </a:r>
            <a:r>
              <a:rPr sz="950" spc="40" dirty="0">
                <a:latin typeface="Times New Roman"/>
                <a:cs typeface="Times New Roman"/>
              </a:rPr>
              <a:t>,</a:t>
            </a:r>
            <a:r>
              <a:rPr sz="950" spc="95" dirty="0">
                <a:latin typeface="Times New Roman"/>
                <a:cs typeface="Times New Roman"/>
              </a:rPr>
              <a:t>8</a:t>
            </a:r>
            <a:r>
              <a:rPr sz="950" spc="110" dirty="0">
                <a:latin typeface="Times New Roman"/>
                <a:cs typeface="Times New Roman"/>
              </a:rPr>
              <a:t>м</a:t>
            </a:r>
            <a:r>
              <a:rPr sz="950" spc="70" dirty="0">
                <a:latin typeface="Times New Roman"/>
                <a:cs typeface="Times New Roman"/>
              </a:rPr>
              <a:t>ол  </a:t>
            </a:r>
            <a:r>
              <a:rPr sz="950" spc="95" dirty="0">
                <a:latin typeface="Times New Roman"/>
                <a:cs typeface="Times New Roman"/>
              </a:rPr>
              <a:t>1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мл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–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20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85" dirty="0">
                <a:latin typeface="Times New Roman"/>
                <a:cs typeface="Times New Roman"/>
              </a:rPr>
              <a:t>крапель</a:t>
            </a:r>
            <a:endParaRPr sz="950">
              <a:latin typeface="Times New Roman"/>
              <a:cs typeface="Times New Roman"/>
            </a:endParaRPr>
          </a:p>
          <a:p>
            <a:pPr marL="159385">
              <a:lnSpc>
                <a:spcPts val="1090"/>
              </a:lnSpc>
            </a:pPr>
            <a:r>
              <a:rPr sz="950" spc="80" dirty="0">
                <a:latin typeface="Times New Roman"/>
                <a:cs typeface="Times New Roman"/>
              </a:rPr>
              <a:t>0,8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105" dirty="0">
                <a:latin typeface="Times New Roman"/>
                <a:cs typeface="Times New Roman"/>
              </a:rPr>
              <a:t>мол</a:t>
            </a:r>
            <a:r>
              <a:rPr sz="950" spc="1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–</a:t>
            </a:r>
            <a:r>
              <a:rPr sz="950" spc="35" dirty="0">
                <a:latin typeface="Times New Roman"/>
                <a:cs typeface="Times New Roman"/>
              </a:rPr>
              <a:t> </a:t>
            </a:r>
            <a:r>
              <a:rPr sz="950" spc="140" dirty="0">
                <a:latin typeface="Times New Roman"/>
                <a:cs typeface="Times New Roman"/>
              </a:rPr>
              <a:t>Х</a:t>
            </a:r>
            <a:endParaRPr sz="950">
              <a:latin typeface="Times New Roman"/>
              <a:cs typeface="Times New Roman"/>
            </a:endParaRPr>
          </a:p>
          <a:p>
            <a:pPr marL="50800" marR="236854" indent="1054100">
              <a:lnSpc>
                <a:spcPts val="1120"/>
              </a:lnSpc>
              <a:spcBef>
                <a:spcPts val="90"/>
              </a:spcBef>
            </a:pPr>
            <a:r>
              <a:rPr sz="950" spc="140" dirty="0">
                <a:latin typeface="Symbol"/>
                <a:cs typeface="Symbol"/>
              </a:rPr>
              <a:t>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=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16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крапель </a:t>
            </a:r>
            <a:r>
              <a:rPr sz="950" spc="-225" dirty="0">
                <a:latin typeface="Times New Roman"/>
                <a:cs typeface="Times New Roman"/>
              </a:rPr>
              <a:t> </a:t>
            </a:r>
            <a:r>
              <a:rPr sz="950" spc="105" dirty="0">
                <a:latin typeface="Times New Roman"/>
                <a:cs typeface="Times New Roman"/>
              </a:rPr>
              <a:t>Води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для</a:t>
            </a:r>
            <a:r>
              <a:rPr sz="950" spc="40" dirty="0">
                <a:latin typeface="Times New Roman"/>
                <a:cs typeface="Times New Roman"/>
              </a:rPr>
              <a:t> </a:t>
            </a:r>
            <a:r>
              <a:rPr sz="950" spc="75" dirty="0">
                <a:latin typeface="Times New Roman"/>
                <a:cs typeface="Times New Roman"/>
              </a:rPr>
              <a:t>ін'єкцій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до</a:t>
            </a:r>
            <a:r>
              <a:rPr sz="950" spc="4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200</a:t>
            </a:r>
            <a:r>
              <a:rPr sz="950" spc="40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мл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1819" y="5104329"/>
            <a:ext cx="1765300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358900" algn="l"/>
              </a:tabLst>
            </a:pPr>
            <a:r>
              <a:rPr sz="950" spc="95" dirty="0">
                <a:latin typeface="Times New Roman"/>
                <a:cs typeface="Times New Roman"/>
              </a:rPr>
              <a:t>Дата	</a:t>
            </a:r>
            <a:r>
              <a:rPr sz="950" spc="185" dirty="0">
                <a:latin typeface="Times New Roman"/>
                <a:cs typeface="Times New Roman"/>
              </a:rPr>
              <a:t>№</a:t>
            </a:r>
            <a:r>
              <a:rPr sz="950" spc="-1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рец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54596" y="5387011"/>
            <a:ext cx="2291080" cy="10134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125"/>
              </a:lnSpc>
              <a:spcBef>
                <a:spcPts val="120"/>
              </a:spcBef>
              <a:tabLst>
                <a:tab pos="1998980" algn="l"/>
              </a:tabLst>
            </a:pPr>
            <a:r>
              <a:rPr sz="950" spc="85" dirty="0">
                <a:latin typeface="Times New Roman"/>
                <a:cs typeface="Times New Roman"/>
              </a:rPr>
              <a:t>Novocaini	</a:t>
            </a:r>
            <a:r>
              <a:rPr sz="950" spc="75" dirty="0">
                <a:latin typeface="Times New Roman"/>
                <a:cs typeface="Times New Roman"/>
              </a:rPr>
              <a:t>1,0</a:t>
            </a: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ts val="1115"/>
              </a:lnSpc>
            </a:pPr>
            <a:r>
              <a:rPr sz="950" spc="80" dirty="0">
                <a:latin typeface="Times New Roman"/>
                <a:cs typeface="Times New Roman"/>
              </a:rPr>
              <a:t>Sol.Acidi</a:t>
            </a:r>
            <a:r>
              <a:rPr sz="950" spc="50" dirty="0">
                <a:latin typeface="Times New Roman"/>
                <a:cs typeface="Times New Roman"/>
              </a:rPr>
              <a:t> </a:t>
            </a:r>
            <a:r>
              <a:rPr sz="950" spc="75" dirty="0">
                <a:latin typeface="Times New Roman"/>
                <a:cs typeface="Times New Roman"/>
              </a:rPr>
              <a:t>hydrochlorici</a:t>
            </a:r>
            <a:r>
              <a:rPr sz="950" spc="50" dirty="0">
                <a:latin typeface="Times New Roman"/>
                <a:cs typeface="Times New Roman"/>
              </a:rPr>
              <a:t> </a:t>
            </a:r>
            <a:r>
              <a:rPr sz="950" spc="75" dirty="0">
                <a:latin typeface="Times New Roman"/>
                <a:cs typeface="Times New Roman"/>
              </a:rPr>
              <a:t>0,1</a:t>
            </a:r>
            <a:r>
              <a:rPr sz="950" spc="50" dirty="0">
                <a:latin typeface="Times New Roman"/>
                <a:cs typeface="Times New Roman"/>
              </a:rPr>
              <a:t> </a:t>
            </a:r>
            <a:r>
              <a:rPr sz="950" spc="175" dirty="0">
                <a:latin typeface="Times New Roman"/>
                <a:cs typeface="Times New Roman"/>
              </a:rPr>
              <a:t>M</a:t>
            </a:r>
            <a:r>
              <a:rPr sz="950" spc="65" dirty="0">
                <a:latin typeface="Times New Roman"/>
                <a:cs typeface="Times New Roman"/>
              </a:rPr>
              <a:t> </a:t>
            </a:r>
            <a:r>
              <a:rPr sz="950" spc="85" dirty="0">
                <a:latin typeface="Times New Roman"/>
                <a:cs typeface="Times New Roman"/>
              </a:rPr>
              <a:t>gttsХVI</a:t>
            </a:r>
            <a:endParaRPr sz="950">
              <a:latin typeface="Times New Roman"/>
              <a:cs typeface="Times New Roman"/>
            </a:endParaRPr>
          </a:p>
          <a:p>
            <a:pPr marL="1174750">
              <a:lnSpc>
                <a:spcPts val="1125"/>
              </a:lnSpc>
            </a:pPr>
            <a:r>
              <a:rPr sz="950" spc="95" dirty="0">
                <a:latin typeface="Times New Roman"/>
                <a:cs typeface="Times New Roman"/>
              </a:rPr>
              <a:t>(1мол</a:t>
            </a:r>
            <a:r>
              <a:rPr sz="950" spc="2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–</a:t>
            </a:r>
            <a:r>
              <a:rPr sz="950" spc="3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20</a:t>
            </a:r>
            <a:r>
              <a:rPr sz="950" spc="35" dirty="0">
                <a:latin typeface="Times New Roman"/>
                <a:cs typeface="Times New Roman"/>
              </a:rPr>
              <a:t> </a:t>
            </a:r>
            <a:r>
              <a:rPr sz="950" spc="75" dirty="0">
                <a:latin typeface="Times New Roman"/>
                <a:cs typeface="Times New Roman"/>
              </a:rPr>
              <a:t>кап.)</a:t>
            </a: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950" b="1" spc="105" dirty="0">
                <a:latin typeface="Times New Roman"/>
                <a:cs typeface="Times New Roman"/>
              </a:rPr>
              <a:t>Aquae</a:t>
            </a:r>
            <a:r>
              <a:rPr sz="950" b="1" spc="35" dirty="0">
                <a:latin typeface="Times New Roman"/>
                <a:cs typeface="Times New Roman"/>
              </a:rPr>
              <a:t> </a:t>
            </a:r>
            <a:r>
              <a:rPr sz="950" b="1" spc="90" dirty="0">
                <a:latin typeface="Times New Roman"/>
                <a:cs typeface="Times New Roman"/>
              </a:rPr>
              <a:t>pro</a:t>
            </a:r>
            <a:r>
              <a:rPr sz="950" b="1" spc="45" dirty="0">
                <a:latin typeface="Times New Roman"/>
                <a:cs typeface="Times New Roman"/>
              </a:rPr>
              <a:t> </a:t>
            </a:r>
            <a:r>
              <a:rPr sz="950" b="1" spc="80" dirty="0">
                <a:latin typeface="Times New Roman"/>
                <a:cs typeface="Times New Roman"/>
              </a:rPr>
              <a:t>injectionibus</a:t>
            </a:r>
            <a:r>
              <a:rPr sz="950" b="1" spc="30" dirty="0">
                <a:latin typeface="Times New Roman"/>
                <a:cs typeface="Times New Roman"/>
              </a:rPr>
              <a:t> </a:t>
            </a:r>
            <a:r>
              <a:rPr sz="950" b="1" spc="105" dirty="0">
                <a:latin typeface="Times New Roman"/>
                <a:cs typeface="Times New Roman"/>
              </a:rPr>
              <a:t>ad</a:t>
            </a:r>
            <a:r>
              <a:rPr sz="950" b="1" spc="40" dirty="0">
                <a:latin typeface="Times New Roman"/>
                <a:cs typeface="Times New Roman"/>
              </a:rPr>
              <a:t> </a:t>
            </a:r>
            <a:r>
              <a:rPr sz="950" b="1" spc="90" dirty="0">
                <a:latin typeface="Times New Roman"/>
                <a:cs typeface="Times New Roman"/>
              </a:rPr>
              <a:t>200</a:t>
            </a:r>
            <a:r>
              <a:rPr sz="950" b="1" spc="45" dirty="0">
                <a:latin typeface="Times New Roman"/>
                <a:cs typeface="Times New Roman"/>
              </a:rPr>
              <a:t> </a:t>
            </a:r>
            <a:r>
              <a:rPr sz="950" b="1" spc="100" dirty="0">
                <a:latin typeface="Times New Roman"/>
                <a:cs typeface="Times New Roman"/>
              </a:rPr>
              <a:t>ml</a:t>
            </a:r>
            <a:endParaRPr sz="950">
              <a:latin typeface="Times New Roman"/>
              <a:cs typeface="Times New Roman"/>
            </a:endParaRPr>
          </a:p>
          <a:p>
            <a:pPr marL="945515">
              <a:lnSpc>
                <a:spcPts val="1130"/>
              </a:lnSpc>
              <a:spcBef>
                <a:spcPts val="165"/>
              </a:spcBef>
            </a:pPr>
            <a:r>
              <a:rPr sz="950" spc="140" dirty="0">
                <a:latin typeface="Times New Roman"/>
                <a:cs typeface="Times New Roman"/>
              </a:rPr>
              <a:t>V</a:t>
            </a:r>
            <a:r>
              <a:rPr sz="950" spc="20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=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200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ml</a:t>
            </a:r>
            <a:endParaRPr sz="950">
              <a:latin typeface="Times New Roman"/>
              <a:cs typeface="Times New Roman"/>
            </a:endParaRPr>
          </a:p>
          <a:p>
            <a:pPr marL="945515">
              <a:lnSpc>
                <a:spcPts val="1130"/>
              </a:lnSpc>
            </a:pPr>
            <a:r>
              <a:rPr sz="950" spc="65" dirty="0">
                <a:latin typeface="Times New Roman"/>
                <a:cs typeface="Times New Roman"/>
              </a:rPr>
              <a:t>Sterilis!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1077" y="6509530"/>
            <a:ext cx="800100" cy="3149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8255">
              <a:lnSpc>
                <a:spcPts val="1110"/>
              </a:lnSpc>
              <a:spcBef>
                <a:spcPts val="180"/>
              </a:spcBef>
            </a:pPr>
            <a:r>
              <a:rPr sz="950" spc="135" dirty="0">
                <a:latin typeface="Times New Roman"/>
                <a:cs typeface="Times New Roman"/>
              </a:rPr>
              <a:t>П</a:t>
            </a:r>
            <a:r>
              <a:rPr sz="950" spc="100" dirty="0">
                <a:latin typeface="Times New Roman"/>
                <a:cs typeface="Times New Roman"/>
              </a:rPr>
              <a:t>ри</a:t>
            </a:r>
            <a:r>
              <a:rPr sz="950" spc="70" dirty="0">
                <a:latin typeface="Times New Roman"/>
                <a:cs typeface="Times New Roman"/>
              </a:rPr>
              <a:t>г</a:t>
            </a:r>
            <a:r>
              <a:rPr sz="950" spc="90" dirty="0">
                <a:latin typeface="Times New Roman"/>
                <a:cs typeface="Times New Roman"/>
              </a:rPr>
              <a:t>от</a:t>
            </a:r>
            <a:r>
              <a:rPr sz="950" spc="75" dirty="0">
                <a:latin typeface="Times New Roman"/>
                <a:cs typeface="Times New Roman"/>
              </a:rPr>
              <a:t>у</a:t>
            </a:r>
            <a:r>
              <a:rPr sz="950" spc="85" dirty="0">
                <a:latin typeface="Times New Roman"/>
                <a:cs typeface="Times New Roman"/>
              </a:rPr>
              <a:t>вав</a:t>
            </a:r>
            <a:r>
              <a:rPr sz="950" spc="50" dirty="0">
                <a:latin typeface="Times New Roman"/>
                <a:cs typeface="Times New Roman"/>
              </a:rPr>
              <a:t>:  </a:t>
            </a:r>
            <a:r>
              <a:rPr sz="950" spc="85" dirty="0">
                <a:latin typeface="Times New Roman"/>
                <a:cs typeface="Times New Roman"/>
              </a:rPr>
              <a:t>Перевірив: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04056" y="1582712"/>
            <a:ext cx="4808855" cy="1149985"/>
            <a:chOff x="4004056" y="1582712"/>
            <a:chExt cx="4808855" cy="11499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2015" y="1764662"/>
              <a:ext cx="84446" cy="1070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0446" y="1586052"/>
              <a:ext cx="168893" cy="14283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007569" y="1586052"/>
              <a:ext cx="4801870" cy="1143000"/>
            </a:xfrm>
            <a:custGeom>
              <a:avLst/>
              <a:gdLst/>
              <a:ahLst/>
              <a:cxnLst/>
              <a:rect l="l" t="t" r="r" b="b"/>
              <a:pathLst>
                <a:path w="4801870" h="1143000">
                  <a:moveTo>
                    <a:pt x="0" y="214296"/>
                  </a:moveTo>
                  <a:lnTo>
                    <a:pt x="6632" y="186481"/>
                  </a:lnTo>
                  <a:lnTo>
                    <a:pt x="24723" y="163766"/>
                  </a:lnTo>
                  <a:lnTo>
                    <a:pt x="51564" y="148451"/>
                  </a:lnTo>
                  <a:lnTo>
                    <a:pt x="84446" y="142835"/>
                  </a:lnTo>
                  <a:lnTo>
                    <a:pt x="4632877" y="142835"/>
                  </a:lnTo>
                  <a:lnTo>
                    <a:pt x="4632877" y="71461"/>
                  </a:lnTo>
                  <a:lnTo>
                    <a:pt x="4639517" y="43645"/>
                  </a:lnTo>
                  <a:lnTo>
                    <a:pt x="4657626" y="20930"/>
                  </a:lnTo>
                  <a:lnTo>
                    <a:pt x="4684485" y="5615"/>
                  </a:lnTo>
                  <a:lnTo>
                    <a:pt x="4717375" y="0"/>
                  </a:lnTo>
                  <a:lnTo>
                    <a:pt x="4750206" y="5615"/>
                  </a:lnTo>
                  <a:lnTo>
                    <a:pt x="4777034" y="20930"/>
                  </a:lnTo>
                  <a:lnTo>
                    <a:pt x="4795131" y="43645"/>
                  </a:lnTo>
                  <a:lnTo>
                    <a:pt x="4801770" y="71461"/>
                  </a:lnTo>
                  <a:lnTo>
                    <a:pt x="4801770" y="928473"/>
                  </a:lnTo>
                  <a:lnTo>
                    <a:pt x="4795131" y="956275"/>
                  </a:lnTo>
                  <a:lnTo>
                    <a:pt x="4777034" y="978960"/>
                  </a:lnTo>
                  <a:lnTo>
                    <a:pt x="4750206" y="994245"/>
                  </a:lnTo>
                  <a:lnTo>
                    <a:pt x="4717375" y="999847"/>
                  </a:lnTo>
                  <a:lnTo>
                    <a:pt x="168893" y="999847"/>
                  </a:lnTo>
                  <a:lnTo>
                    <a:pt x="168893" y="1071308"/>
                  </a:lnTo>
                  <a:lnTo>
                    <a:pt x="162261" y="1099110"/>
                  </a:lnTo>
                  <a:lnTo>
                    <a:pt x="144170" y="1121795"/>
                  </a:lnTo>
                  <a:lnTo>
                    <a:pt x="117328" y="1137080"/>
                  </a:lnTo>
                  <a:lnTo>
                    <a:pt x="84446" y="1142682"/>
                  </a:lnTo>
                  <a:lnTo>
                    <a:pt x="51564" y="1137080"/>
                  </a:lnTo>
                  <a:lnTo>
                    <a:pt x="24723" y="1121795"/>
                  </a:lnTo>
                  <a:lnTo>
                    <a:pt x="6632" y="1099110"/>
                  </a:lnTo>
                  <a:lnTo>
                    <a:pt x="0" y="1071308"/>
                  </a:lnTo>
                  <a:lnTo>
                    <a:pt x="0" y="214296"/>
                  </a:lnTo>
                  <a:close/>
                </a:path>
              </a:pathLst>
            </a:custGeom>
            <a:ln w="66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4056" y="1761149"/>
              <a:ext cx="175918" cy="1140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176462" y="1800349"/>
              <a:ext cx="0" cy="786130"/>
            </a:xfrm>
            <a:custGeom>
              <a:avLst/>
              <a:gdLst/>
              <a:ahLst/>
              <a:cxnLst/>
              <a:rect l="l" t="t" r="r" b="b"/>
              <a:pathLst>
                <a:path h="786130">
                  <a:moveTo>
                    <a:pt x="0" y="0"/>
                  </a:moveTo>
                  <a:lnTo>
                    <a:pt x="0" y="785550"/>
                  </a:lnTo>
                </a:path>
              </a:pathLst>
            </a:custGeom>
            <a:ln w="77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36849" y="1653917"/>
              <a:ext cx="175906" cy="7856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269983" y="1036643"/>
            <a:ext cx="4537710" cy="209359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49885" marR="2176780" indent="-337820">
              <a:lnSpc>
                <a:spcPts val="1270"/>
              </a:lnSpc>
              <a:spcBef>
                <a:spcPts val="185"/>
              </a:spcBef>
            </a:pPr>
            <a:r>
              <a:rPr sz="1100" b="1" spc="95" dirty="0">
                <a:latin typeface="Times New Roman"/>
                <a:cs typeface="Times New Roman"/>
              </a:rPr>
              <a:t>Rp.: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80" dirty="0">
                <a:latin typeface="Times New Roman"/>
                <a:cs typeface="Times New Roman"/>
              </a:rPr>
              <a:t>Sol.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spc="95" dirty="0">
                <a:latin typeface="Times New Roman"/>
                <a:cs typeface="Times New Roman"/>
              </a:rPr>
              <a:t>Novocaini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spc="114" dirty="0">
                <a:latin typeface="Times New Roman"/>
                <a:cs typeface="Times New Roman"/>
              </a:rPr>
              <a:t>0,5%</a:t>
            </a:r>
            <a:r>
              <a:rPr sz="1100" b="1" spc="350" dirty="0">
                <a:latin typeface="Times New Roman"/>
                <a:cs typeface="Times New Roman"/>
              </a:rPr>
              <a:t> </a:t>
            </a:r>
            <a:r>
              <a:rPr sz="1100" b="1" spc="100" dirty="0">
                <a:latin typeface="Times New Roman"/>
                <a:cs typeface="Times New Roman"/>
              </a:rPr>
              <a:t>200</a:t>
            </a:r>
            <a:r>
              <a:rPr sz="1100" b="1" spc="55" dirty="0">
                <a:latin typeface="Times New Roman"/>
                <a:cs typeface="Times New Roman"/>
              </a:rPr>
              <a:t> </a:t>
            </a:r>
            <a:r>
              <a:rPr sz="1100" b="1" spc="105" dirty="0">
                <a:latin typeface="Times New Roman"/>
                <a:cs typeface="Times New Roman"/>
              </a:rPr>
              <a:t>ml </a:t>
            </a:r>
            <a:r>
              <a:rPr sz="1100" b="1" spc="-260" dirty="0">
                <a:latin typeface="Times New Roman"/>
                <a:cs typeface="Times New Roman"/>
              </a:rPr>
              <a:t> </a:t>
            </a:r>
            <a:r>
              <a:rPr sz="1100" b="1" spc="75" dirty="0">
                <a:latin typeface="Times New Roman"/>
                <a:cs typeface="Times New Roman"/>
              </a:rPr>
              <a:t>Sterilisa!</a:t>
            </a:r>
            <a:endParaRPr sz="1100">
              <a:latin typeface="Times New Roman"/>
              <a:cs typeface="Times New Roman"/>
            </a:endParaRPr>
          </a:p>
          <a:p>
            <a:pPr marL="349885">
              <a:lnSpc>
                <a:spcPts val="1235"/>
              </a:lnSpc>
            </a:pPr>
            <a:r>
              <a:rPr sz="1100" b="1" spc="95" dirty="0">
                <a:latin typeface="Times New Roman"/>
                <a:cs typeface="Times New Roman"/>
              </a:rPr>
              <a:t>D.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spc="85" dirty="0">
                <a:latin typeface="Times New Roman"/>
                <a:cs typeface="Times New Roman"/>
              </a:rPr>
              <a:t>S.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120" dirty="0">
                <a:latin typeface="Times New Roman"/>
                <a:cs typeface="Times New Roman"/>
              </a:rPr>
              <a:t>Для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95" dirty="0">
                <a:latin typeface="Times New Roman"/>
                <a:cs typeface="Times New Roman"/>
              </a:rPr>
              <a:t>інфільтраційної</a:t>
            </a:r>
            <a:r>
              <a:rPr sz="1100" b="1" spc="55" dirty="0">
                <a:latin typeface="Times New Roman"/>
                <a:cs typeface="Times New Roman"/>
              </a:rPr>
              <a:t> </a:t>
            </a:r>
            <a:r>
              <a:rPr sz="1100" b="1" spc="80" dirty="0">
                <a:latin typeface="Times New Roman"/>
                <a:cs typeface="Times New Roman"/>
              </a:rPr>
              <a:t>анестезії.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Times New Roman"/>
              <a:cs typeface="Times New Roman"/>
            </a:endParaRPr>
          </a:p>
          <a:p>
            <a:pPr marL="403225" marR="248920" indent="48260">
              <a:lnSpc>
                <a:spcPct val="147300"/>
              </a:lnSpc>
            </a:pPr>
            <a:r>
              <a:rPr sz="950" b="1" i="1" spc="100" dirty="0">
                <a:latin typeface="Times New Roman"/>
                <a:cs typeface="Times New Roman"/>
              </a:rPr>
              <a:t>Розчини </a:t>
            </a:r>
            <a:r>
              <a:rPr sz="950" b="1" i="1" spc="95" dirty="0">
                <a:latin typeface="Times New Roman"/>
                <a:cs typeface="Times New Roman"/>
              </a:rPr>
              <a:t>новокаину стабілізують </a:t>
            </a:r>
            <a:r>
              <a:rPr sz="950" b="1" i="1" spc="75" dirty="0">
                <a:latin typeface="Times New Roman"/>
                <a:cs typeface="Times New Roman"/>
              </a:rPr>
              <a:t>0,1 </a:t>
            </a:r>
            <a:r>
              <a:rPr sz="950" b="1" i="1" spc="175" dirty="0">
                <a:latin typeface="Times New Roman"/>
                <a:cs typeface="Times New Roman"/>
              </a:rPr>
              <a:t>М </a:t>
            </a:r>
            <a:r>
              <a:rPr sz="950" b="1" i="1" spc="100" dirty="0">
                <a:latin typeface="Times New Roman"/>
                <a:cs typeface="Times New Roman"/>
              </a:rPr>
              <a:t>розчином </a:t>
            </a:r>
            <a:r>
              <a:rPr sz="950" b="1" i="1" spc="105" dirty="0">
                <a:latin typeface="Times New Roman"/>
                <a:cs typeface="Times New Roman"/>
              </a:rPr>
              <a:t>кислоти </a:t>
            </a:r>
            <a:r>
              <a:rPr sz="950" b="1" i="1" spc="-225" dirty="0">
                <a:latin typeface="Times New Roman"/>
                <a:cs typeface="Times New Roman"/>
              </a:rPr>
              <a:t> </a:t>
            </a:r>
            <a:r>
              <a:rPr sz="950" b="1" i="1" spc="95" dirty="0">
                <a:latin typeface="Times New Roman"/>
                <a:cs typeface="Times New Roman"/>
              </a:rPr>
              <a:t>хлористоводневої</a:t>
            </a:r>
            <a:r>
              <a:rPr sz="950" b="1" i="1" spc="330" dirty="0">
                <a:latin typeface="Times New Roman"/>
                <a:cs typeface="Times New Roman"/>
              </a:rPr>
              <a:t> </a:t>
            </a:r>
            <a:r>
              <a:rPr sz="950" b="1" i="1" spc="95" dirty="0">
                <a:latin typeface="Times New Roman"/>
                <a:cs typeface="Times New Roman"/>
              </a:rPr>
              <a:t>для</a:t>
            </a:r>
            <a:r>
              <a:rPr sz="950" b="1" i="1" spc="40" dirty="0">
                <a:latin typeface="Times New Roman"/>
                <a:cs typeface="Times New Roman"/>
              </a:rPr>
              <a:t> </a:t>
            </a:r>
            <a:r>
              <a:rPr sz="950" b="1" i="1" spc="105" dirty="0">
                <a:latin typeface="Times New Roman"/>
                <a:cs typeface="Times New Roman"/>
              </a:rPr>
              <a:t>одержання</a:t>
            </a:r>
            <a:r>
              <a:rPr sz="950" b="1" i="1" spc="325" dirty="0">
                <a:latin typeface="Times New Roman"/>
                <a:cs typeface="Times New Roman"/>
              </a:rPr>
              <a:t> </a:t>
            </a:r>
            <a:r>
              <a:rPr sz="950" b="1" i="1" spc="125" dirty="0">
                <a:latin typeface="Times New Roman"/>
                <a:cs typeface="Times New Roman"/>
              </a:rPr>
              <a:t>рН</a:t>
            </a:r>
            <a:r>
              <a:rPr sz="950" b="1" i="1" spc="320" dirty="0">
                <a:latin typeface="Times New Roman"/>
                <a:cs typeface="Times New Roman"/>
              </a:rPr>
              <a:t> </a:t>
            </a:r>
            <a:r>
              <a:rPr sz="950" b="1" i="1" spc="85" dirty="0">
                <a:latin typeface="Times New Roman"/>
                <a:cs typeface="Times New Roman"/>
              </a:rPr>
              <a:t>3,8–</a:t>
            </a:r>
            <a:r>
              <a:rPr sz="950" b="1" i="1" spc="35" dirty="0">
                <a:latin typeface="Times New Roman"/>
                <a:cs typeface="Times New Roman"/>
              </a:rPr>
              <a:t> </a:t>
            </a:r>
            <a:r>
              <a:rPr sz="950" b="1" i="1" spc="80" dirty="0">
                <a:latin typeface="Times New Roman"/>
                <a:cs typeface="Times New Roman"/>
              </a:rPr>
              <a:t>4,5</a:t>
            </a:r>
            <a:r>
              <a:rPr sz="950" b="1" i="1" spc="45" dirty="0">
                <a:latin typeface="Times New Roman"/>
                <a:cs typeface="Times New Roman"/>
              </a:rPr>
              <a:t> </a:t>
            </a:r>
            <a:r>
              <a:rPr sz="950" b="1" i="1" spc="120" dirty="0">
                <a:latin typeface="Times New Roman"/>
                <a:cs typeface="Times New Roman"/>
              </a:rPr>
              <a:t>(ДФ</a:t>
            </a:r>
            <a:r>
              <a:rPr sz="950" b="1" i="1" spc="45" dirty="0">
                <a:latin typeface="Times New Roman"/>
                <a:cs typeface="Times New Roman"/>
              </a:rPr>
              <a:t> </a:t>
            </a:r>
            <a:r>
              <a:rPr sz="950" b="1" i="1" spc="80" dirty="0">
                <a:latin typeface="Times New Roman"/>
                <a:cs typeface="Times New Roman"/>
              </a:rPr>
              <a:t>Х),</a:t>
            </a:r>
            <a:endParaRPr sz="950">
              <a:latin typeface="Times New Roman"/>
              <a:cs typeface="Times New Roman"/>
            </a:endParaRPr>
          </a:p>
          <a:p>
            <a:pPr marL="594995">
              <a:lnSpc>
                <a:spcPct val="100000"/>
              </a:lnSpc>
              <a:spcBef>
                <a:spcPts val="530"/>
              </a:spcBef>
            </a:pPr>
            <a:r>
              <a:rPr sz="950" b="1" i="1" spc="90" dirty="0">
                <a:latin typeface="Times New Roman"/>
                <a:cs typeface="Times New Roman"/>
              </a:rPr>
              <a:t>кількість</a:t>
            </a:r>
            <a:r>
              <a:rPr sz="950" b="1" i="1" spc="40" dirty="0">
                <a:latin typeface="Times New Roman"/>
                <a:cs typeface="Times New Roman"/>
              </a:rPr>
              <a:t> </a:t>
            </a:r>
            <a:r>
              <a:rPr sz="950" b="1" i="1" spc="85" dirty="0">
                <a:latin typeface="Times New Roman"/>
                <a:cs typeface="Times New Roman"/>
              </a:rPr>
              <a:t>якої</a:t>
            </a:r>
            <a:r>
              <a:rPr sz="950" b="1" i="1" spc="50" dirty="0">
                <a:latin typeface="Times New Roman"/>
                <a:cs typeface="Times New Roman"/>
              </a:rPr>
              <a:t> </a:t>
            </a:r>
            <a:r>
              <a:rPr sz="950" b="1" i="1" spc="110" dirty="0">
                <a:latin typeface="Times New Roman"/>
                <a:cs typeface="Times New Roman"/>
              </a:rPr>
              <a:t>залежить</a:t>
            </a:r>
            <a:r>
              <a:rPr sz="950" b="1" i="1" spc="45" dirty="0">
                <a:latin typeface="Times New Roman"/>
                <a:cs typeface="Times New Roman"/>
              </a:rPr>
              <a:t> </a:t>
            </a:r>
            <a:r>
              <a:rPr sz="950" b="1" i="1" spc="75" dirty="0">
                <a:latin typeface="Times New Roman"/>
                <a:cs typeface="Times New Roman"/>
              </a:rPr>
              <a:t>від</a:t>
            </a:r>
            <a:r>
              <a:rPr sz="950" b="1" i="1" spc="50" dirty="0">
                <a:latin typeface="Times New Roman"/>
                <a:cs typeface="Times New Roman"/>
              </a:rPr>
              <a:t> </a:t>
            </a:r>
            <a:r>
              <a:rPr sz="950" b="1" i="1" spc="90" dirty="0">
                <a:latin typeface="Times New Roman"/>
                <a:cs typeface="Times New Roman"/>
              </a:rPr>
              <a:t>концентрації</a:t>
            </a:r>
            <a:r>
              <a:rPr sz="950" b="1" i="1" spc="335" dirty="0">
                <a:latin typeface="Times New Roman"/>
                <a:cs typeface="Times New Roman"/>
              </a:rPr>
              <a:t> </a:t>
            </a:r>
            <a:r>
              <a:rPr sz="950" b="1" i="1" spc="90" dirty="0">
                <a:latin typeface="Times New Roman"/>
                <a:cs typeface="Times New Roman"/>
              </a:rPr>
              <a:t>новокаїну</a:t>
            </a:r>
            <a:r>
              <a:rPr sz="950" b="1" i="1" spc="45" dirty="0">
                <a:latin typeface="Times New Roman"/>
                <a:cs typeface="Times New Roman"/>
              </a:rPr>
              <a:t> </a:t>
            </a:r>
            <a:r>
              <a:rPr sz="950" b="1" i="1" spc="85" dirty="0">
                <a:latin typeface="Times New Roman"/>
                <a:cs typeface="Times New Roman"/>
              </a:rPr>
              <a:t>в</a:t>
            </a:r>
            <a:endParaRPr sz="950">
              <a:latin typeface="Times New Roman"/>
              <a:cs typeface="Times New Roman"/>
            </a:endParaRPr>
          </a:p>
          <a:p>
            <a:pPr marL="1918335">
              <a:lnSpc>
                <a:spcPct val="100000"/>
              </a:lnSpc>
              <a:spcBef>
                <a:spcPts val="530"/>
              </a:spcBef>
            </a:pPr>
            <a:r>
              <a:rPr sz="950" b="1" i="1" spc="85" dirty="0">
                <a:latin typeface="Times New Roman"/>
                <a:cs typeface="Times New Roman"/>
              </a:rPr>
              <a:t>розчині.</a:t>
            </a: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00">
              <a:latin typeface="Times New Roman"/>
              <a:cs typeface="Times New Roman"/>
            </a:endParaRPr>
          </a:p>
          <a:p>
            <a:pPr marL="1405890" marR="5080" indent="-1259205">
              <a:lnSpc>
                <a:spcPts val="1110"/>
              </a:lnSpc>
            </a:pPr>
            <a:r>
              <a:rPr sz="950" b="1" spc="95" dirty="0">
                <a:latin typeface="Times New Roman"/>
                <a:cs typeface="Times New Roman"/>
              </a:rPr>
              <a:t>Кількість</a:t>
            </a:r>
            <a:r>
              <a:rPr sz="950" b="1" spc="30" dirty="0">
                <a:latin typeface="Times New Roman"/>
                <a:cs typeface="Times New Roman"/>
              </a:rPr>
              <a:t> </a:t>
            </a:r>
            <a:r>
              <a:rPr sz="950" b="1" spc="80" dirty="0">
                <a:latin typeface="Times New Roman"/>
                <a:cs typeface="Times New Roman"/>
              </a:rPr>
              <a:t>0,1</a:t>
            </a:r>
            <a:r>
              <a:rPr sz="950" b="1" spc="40" dirty="0">
                <a:latin typeface="Times New Roman"/>
                <a:cs typeface="Times New Roman"/>
              </a:rPr>
              <a:t> </a:t>
            </a:r>
            <a:r>
              <a:rPr sz="950" b="1" spc="185" dirty="0">
                <a:latin typeface="Times New Roman"/>
                <a:cs typeface="Times New Roman"/>
              </a:rPr>
              <a:t>М</a:t>
            </a:r>
            <a:r>
              <a:rPr sz="950" b="1" spc="40" dirty="0">
                <a:latin typeface="Times New Roman"/>
                <a:cs typeface="Times New Roman"/>
              </a:rPr>
              <a:t> </a:t>
            </a:r>
            <a:r>
              <a:rPr sz="950" b="1" spc="100" dirty="0">
                <a:latin typeface="Times New Roman"/>
                <a:cs typeface="Times New Roman"/>
              </a:rPr>
              <a:t>розчину</a:t>
            </a:r>
            <a:r>
              <a:rPr sz="950" b="1" spc="45" dirty="0">
                <a:latin typeface="Times New Roman"/>
                <a:cs typeface="Times New Roman"/>
              </a:rPr>
              <a:t> </a:t>
            </a:r>
            <a:r>
              <a:rPr sz="950" b="1" spc="100" dirty="0">
                <a:latin typeface="Times New Roman"/>
                <a:cs typeface="Times New Roman"/>
              </a:rPr>
              <a:t>кислоти</a:t>
            </a:r>
            <a:r>
              <a:rPr sz="950" b="1" spc="40" dirty="0">
                <a:latin typeface="Times New Roman"/>
                <a:cs typeface="Times New Roman"/>
              </a:rPr>
              <a:t> </a:t>
            </a:r>
            <a:r>
              <a:rPr sz="950" b="1" spc="95" dirty="0">
                <a:latin typeface="Times New Roman"/>
                <a:cs typeface="Times New Roman"/>
              </a:rPr>
              <a:t>хлористоводневої</a:t>
            </a:r>
            <a:r>
              <a:rPr sz="950" b="1" spc="45" dirty="0">
                <a:latin typeface="Times New Roman"/>
                <a:cs typeface="Times New Roman"/>
              </a:rPr>
              <a:t> </a:t>
            </a:r>
            <a:r>
              <a:rPr sz="950" b="1" spc="95" dirty="0">
                <a:latin typeface="Times New Roman"/>
                <a:cs typeface="Times New Roman"/>
              </a:rPr>
              <a:t>на</a:t>
            </a:r>
            <a:r>
              <a:rPr sz="950" b="1" spc="45" dirty="0">
                <a:latin typeface="Times New Roman"/>
                <a:cs typeface="Times New Roman"/>
              </a:rPr>
              <a:t> </a:t>
            </a:r>
            <a:r>
              <a:rPr sz="950" b="1" spc="95" dirty="0">
                <a:latin typeface="Times New Roman"/>
                <a:cs typeface="Times New Roman"/>
              </a:rPr>
              <a:t>1</a:t>
            </a:r>
            <a:r>
              <a:rPr sz="950" b="1" spc="35" dirty="0">
                <a:latin typeface="Times New Roman"/>
                <a:cs typeface="Times New Roman"/>
              </a:rPr>
              <a:t> </a:t>
            </a:r>
            <a:r>
              <a:rPr sz="950" b="1" spc="110" dirty="0">
                <a:latin typeface="Times New Roman"/>
                <a:cs typeface="Times New Roman"/>
              </a:rPr>
              <a:t>л</a:t>
            </a:r>
            <a:r>
              <a:rPr sz="950" b="1" spc="45" dirty="0">
                <a:latin typeface="Times New Roman"/>
                <a:cs typeface="Times New Roman"/>
              </a:rPr>
              <a:t> </a:t>
            </a:r>
            <a:r>
              <a:rPr sz="950" b="1" spc="100" dirty="0">
                <a:latin typeface="Times New Roman"/>
                <a:cs typeface="Times New Roman"/>
              </a:rPr>
              <a:t>розчину </a:t>
            </a:r>
            <a:r>
              <a:rPr sz="950" b="1" spc="-225" dirty="0">
                <a:latin typeface="Times New Roman"/>
                <a:cs typeface="Times New Roman"/>
              </a:rPr>
              <a:t> </a:t>
            </a:r>
            <a:r>
              <a:rPr sz="950" b="1" spc="95" dirty="0">
                <a:latin typeface="Times New Roman"/>
                <a:cs typeface="Times New Roman"/>
              </a:rPr>
              <a:t>новокаїну</a:t>
            </a:r>
            <a:r>
              <a:rPr sz="950" b="1" spc="45" dirty="0">
                <a:latin typeface="Times New Roman"/>
                <a:cs typeface="Times New Roman"/>
              </a:rPr>
              <a:t> </a:t>
            </a:r>
            <a:r>
              <a:rPr sz="950" b="1" spc="105" dirty="0">
                <a:latin typeface="Times New Roman"/>
                <a:cs typeface="Times New Roman"/>
              </a:rPr>
              <a:t>для</a:t>
            </a:r>
            <a:r>
              <a:rPr sz="950" b="1" spc="40" dirty="0">
                <a:latin typeface="Times New Roman"/>
                <a:cs typeface="Times New Roman"/>
              </a:rPr>
              <a:t> </a:t>
            </a:r>
            <a:r>
              <a:rPr sz="950" b="1" spc="80" dirty="0">
                <a:latin typeface="Times New Roman"/>
                <a:cs typeface="Times New Roman"/>
              </a:rPr>
              <a:t>ін'єкцій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416552" y="113008"/>
            <a:ext cx="3961765" cy="1030605"/>
            <a:chOff x="4416552" y="113008"/>
            <a:chExt cx="3961765" cy="103060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2128" y="113008"/>
              <a:ext cx="3160382" cy="2486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6552" y="273557"/>
              <a:ext cx="3961638" cy="5646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28388" y="578357"/>
              <a:ext cx="3536441" cy="564641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3779" marR="5080" indent="196215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СТАБІЛІЗАЦІЯ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10" dirty="0">
                <a:latin typeface="Arial"/>
                <a:cs typeface="Arial"/>
              </a:rPr>
              <a:t> ЛІКАРСЬКИХ </a:t>
            </a:r>
            <a:r>
              <a:rPr sz="2000" spc="-5" dirty="0">
                <a:latin typeface="Arial"/>
                <a:cs typeface="Arial"/>
              </a:rPr>
              <a:t>РЕЧОВИН,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ЩО</a:t>
            </a:r>
            <a:endParaRPr sz="2000">
              <a:latin typeface="Arial"/>
              <a:cs typeface="Arial"/>
            </a:endParaRPr>
          </a:p>
          <a:p>
            <a:pPr marL="3785235">
              <a:lnSpc>
                <a:spcPct val="100000"/>
              </a:lnSpc>
            </a:pPr>
            <a:r>
              <a:rPr sz="2000" spc="-15" dirty="0">
                <a:latin typeface="Arial"/>
                <a:cs typeface="Arial"/>
              </a:rPr>
              <a:t>ПІДДАЮТЬСЯ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ГІДРОЛІЗУ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9922" y="117347"/>
            <a:ext cx="843534" cy="88011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61604" y="70865"/>
            <a:ext cx="770381" cy="83896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2446" y="1025041"/>
            <a:ext cx="5219065" cy="511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0">
              <a:lnSpc>
                <a:spcPct val="144700"/>
              </a:lnSpc>
              <a:spcBef>
                <a:spcPts val="95"/>
              </a:spcBef>
              <a:tabLst>
                <a:tab pos="1024890" algn="l"/>
                <a:tab pos="1555750" algn="l"/>
                <a:tab pos="1845945" algn="l"/>
                <a:tab pos="2503170" algn="l"/>
                <a:tab pos="2959735" algn="l"/>
                <a:tab pos="3221990" algn="l"/>
                <a:tab pos="3251200" algn="l"/>
                <a:tab pos="3484879" algn="l"/>
                <a:tab pos="4191635" algn="l"/>
                <a:tab pos="4289425" algn="l"/>
                <a:tab pos="4986655" algn="l"/>
              </a:tabLst>
            </a:pPr>
            <a:r>
              <a:rPr sz="1100" spc="130" dirty="0">
                <a:latin typeface="Times New Roman"/>
                <a:cs typeface="Times New Roman"/>
              </a:rPr>
              <a:t>Окисл</a:t>
            </a:r>
            <a:r>
              <a:rPr sz="1100" spc="135" dirty="0">
                <a:latin typeface="Times New Roman"/>
                <a:cs typeface="Times New Roman"/>
              </a:rPr>
              <a:t>юва</a:t>
            </a:r>
            <a:r>
              <a:rPr sz="1100" spc="140" dirty="0">
                <a:latin typeface="Times New Roman"/>
                <a:cs typeface="Times New Roman"/>
              </a:rPr>
              <a:t>н</a:t>
            </a:r>
            <a:r>
              <a:rPr sz="1100" spc="130" dirty="0">
                <a:latin typeface="Times New Roman"/>
                <a:cs typeface="Times New Roman"/>
              </a:rPr>
              <a:t>н</a:t>
            </a:r>
            <a:r>
              <a:rPr sz="1100" spc="114" dirty="0">
                <a:latin typeface="Times New Roman"/>
                <a:cs typeface="Times New Roman"/>
              </a:rPr>
              <a:t>я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5" dirty="0">
                <a:latin typeface="Times New Roman"/>
                <a:cs typeface="Times New Roman"/>
              </a:rPr>
              <a:t>л</a:t>
            </a:r>
            <a:r>
              <a:rPr sz="1100" spc="75" dirty="0">
                <a:latin typeface="Times New Roman"/>
                <a:cs typeface="Times New Roman"/>
              </a:rPr>
              <a:t>і</a:t>
            </a:r>
            <a:r>
              <a:rPr sz="1100" spc="114" dirty="0">
                <a:latin typeface="Times New Roman"/>
                <a:cs typeface="Times New Roman"/>
              </a:rPr>
              <a:t>ка</a:t>
            </a:r>
            <a:r>
              <a:rPr sz="1100" spc="130" dirty="0">
                <a:latin typeface="Times New Roman"/>
                <a:cs typeface="Times New Roman"/>
              </a:rPr>
              <a:t>р</a:t>
            </a:r>
            <a:r>
              <a:rPr sz="1100" spc="110" dirty="0">
                <a:latin typeface="Times New Roman"/>
                <a:cs typeface="Times New Roman"/>
              </a:rPr>
              <a:t>сь</a:t>
            </a:r>
            <a:r>
              <a:rPr sz="1100" spc="125" dirty="0">
                <a:latin typeface="Times New Roman"/>
                <a:cs typeface="Times New Roman"/>
              </a:rPr>
              <a:t>к</a:t>
            </a:r>
            <a:r>
              <a:rPr sz="1100" spc="130" dirty="0">
                <a:latin typeface="Times New Roman"/>
                <a:cs typeface="Times New Roman"/>
              </a:rPr>
              <a:t>и</a:t>
            </a:r>
            <a:r>
              <a:rPr sz="1100" spc="125" dirty="0">
                <a:latin typeface="Times New Roman"/>
                <a:cs typeface="Times New Roman"/>
              </a:rPr>
              <a:t>х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0" dirty="0">
                <a:latin typeface="Times New Roman"/>
                <a:cs typeface="Times New Roman"/>
              </a:rPr>
              <a:t>речо</a:t>
            </a:r>
            <a:r>
              <a:rPr sz="1100" spc="114" dirty="0">
                <a:latin typeface="Times New Roman"/>
                <a:cs typeface="Times New Roman"/>
              </a:rPr>
              <a:t>в</a:t>
            </a:r>
            <a:r>
              <a:rPr sz="1100" spc="125" dirty="0">
                <a:latin typeface="Times New Roman"/>
                <a:cs typeface="Times New Roman"/>
              </a:rPr>
              <a:t>и</a:t>
            </a:r>
            <a:r>
              <a:rPr sz="1100" spc="135" dirty="0">
                <a:latin typeface="Times New Roman"/>
                <a:cs typeface="Times New Roman"/>
              </a:rPr>
              <a:t>н</a:t>
            </a:r>
            <a:r>
              <a:rPr sz="1100" dirty="0">
                <a:latin typeface="Times New Roman"/>
                <a:cs typeface="Times New Roman"/>
              </a:rPr>
              <a:t>		</a:t>
            </a:r>
            <a:r>
              <a:rPr sz="1100" spc="125" dirty="0">
                <a:latin typeface="Times New Roman"/>
                <a:cs typeface="Times New Roman"/>
              </a:rPr>
              <a:t>у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5" dirty="0">
                <a:latin typeface="Times New Roman"/>
                <a:cs typeface="Times New Roman"/>
              </a:rPr>
              <a:t>пр</a:t>
            </a:r>
            <a:r>
              <a:rPr sz="1100" spc="130" dirty="0">
                <a:latin typeface="Times New Roman"/>
                <a:cs typeface="Times New Roman"/>
              </a:rPr>
              <a:t>оц</a:t>
            </a:r>
            <a:r>
              <a:rPr sz="1100" spc="114" dirty="0">
                <a:latin typeface="Times New Roman"/>
                <a:cs typeface="Times New Roman"/>
              </a:rPr>
              <a:t>е</a:t>
            </a:r>
            <a:r>
              <a:rPr sz="1100" spc="90" dirty="0">
                <a:latin typeface="Times New Roman"/>
                <a:cs typeface="Times New Roman"/>
              </a:rPr>
              <a:t>сі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40" dirty="0">
                <a:latin typeface="Times New Roman"/>
                <a:cs typeface="Times New Roman"/>
              </a:rPr>
              <a:t>п</a:t>
            </a:r>
            <a:r>
              <a:rPr sz="1100" spc="125" dirty="0">
                <a:latin typeface="Times New Roman"/>
                <a:cs typeface="Times New Roman"/>
              </a:rPr>
              <a:t>р</a:t>
            </a:r>
            <a:r>
              <a:rPr sz="1100" spc="114" dirty="0">
                <a:latin typeface="Times New Roman"/>
                <a:cs typeface="Times New Roman"/>
              </a:rPr>
              <a:t>иг</a:t>
            </a:r>
            <a:r>
              <a:rPr sz="1100" spc="130" dirty="0">
                <a:latin typeface="Times New Roman"/>
                <a:cs typeface="Times New Roman"/>
              </a:rPr>
              <a:t>о</a:t>
            </a:r>
            <a:r>
              <a:rPr sz="1100" spc="110" dirty="0">
                <a:latin typeface="Times New Roman"/>
                <a:cs typeface="Times New Roman"/>
              </a:rPr>
              <a:t>т</a:t>
            </a:r>
            <a:r>
              <a:rPr sz="1100" spc="114" dirty="0">
                <a:latin typeface="Times New Roman"/>
                <a:cs typeface="Times New Roman"/>
              </a:rPr>
              <a:t>уван</a:t>
            </a:r>
            <a:r>
              <a:rPr sz="1100" spc="140" dirty="0">
                <a:latin typeface="Times New Roman"/>
                <a:cs typeface="Times New Roman"/>
              </a:rPr>
              <a:t>н</a:t>
            </a:r>
            <a:r>
              <a:rPr sz="1100" spc="90" dirty="0">
                <a:latin typeface="Times New Roman"/>
                <a:cs typeface="Times New Roman"/>
              </a:rPr>
              <a:t>я  ін'єкці</a:t>
            </a:r>
            <a:r>
              <a:rPr sz="1100" spc="140" dirty="0">
                <a:latin typeface="Times New Roman"/>
                <a:cs typeface="Times New Roman"/>
              </a:rPr>
              <a:t>й</a:t>
            </a:r>
            <a:r>
              <a:rPr sz="1100" spc="130" dirty="0">
                <a:latin typeface="Times New Roman"/>
                <a:cs typeface="Times New Roman"/>
              </a:rPr>
              <a:t>ни</a:t>
            </a:r>
            <a:r>
              <a:rPr sz="1100" spc="125" dirty="0">
                <a:latin typeface="Times New Roman"/>
                <a:cs typeface="Times New Roman"/>
              </a:rPr>
              <a:t>х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5" dirty="0">
                <a:latin typeface="Times New Roman"/>
                <a:cs typeface="Times New Roman"/>
              </a:rPr>
              <a:t>ро</a:t>
            </a:r>
            <a:r>
              <a:rPr sz="1100" spc="90" dirty="0">
                <a:latin typeface="Times New Roman"/>
                <a:cs typeface="Times New Roman"/>
              </a:rPr>
              <a:t>з</a:t>
            </a:r>
            <a:r>
              <a:rPr sz="1100" spc="114" dirty="0">
                <a:latin typeface="Times New Roman"/>
                <a:cs typeface="Times New Roman"/>
              </a:rPr>
              <a:t>чинів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90" dirty="0">
                <a:latin typeface="Times New Roman"/>
                <a:cs typeface="Times New Roman"/>
              </a:rPr>
              <a:t>ві</a:t>
            </a:r>
            <a:r>
              <a:rPr sz="1100" spc="120" dirty="0">
                <a:latin typeface="Times New Roman"/>
                <a:cs typeface="Times New Roman"/>
              </a:rPr>
              <a:t>дбува</a:t>
            </a:r>
            <a:r>
              <a:rPr sz="1100" spc="114" dirty="0">
                <a:latin typeface="Times New Roman"/>
                <a:cs typeface="Times New Roman"/>
              </a:rPr>
              <a:t>єт</a:t>
            </a:r>
            <a:r>
              <a:rPr sz="1100" spc="105" dirty="0">
                <a:latin typeface="Times New Roman"/>
                <a:cs typeface="Times New Roman"/>
              </a:rPr>
              <a:t>ьс</a:t>
            </a:r>
            <a:r>
              <a:rPr sz="1100" spc="114" dirty="0">
                <a:latin typeface="Times New Roman"/>
                <a:cs typeface="Times New Roman"/>
              </a:rPr>
              <a:t>я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0" dirty="0">
                <a:latin typeface="Times New Roman"/>
                <a:cs typeface="Times New Roman"/>
              </a:rPr>
              <a:t>в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0" dirty="0">
                <a:latin typeface="Times New Roman"/>
                <a:cs typeface="Times New Roman"/>
              </a:rPr>
              <a:t>прису</a:t>
            </a:r>
            <a:r>
              <a:rPr sz="1100" spc="110" dirty="0">
                <a:latin typeface="Times New Roman"/>
                <a:cs typeface="Times New Roman"/>
              </a:rPr>
              <a:t>т</a:t>
            </a:r>
            <a:r>
              <a:rPr sz="1100" spc="140" dirty="0">
                <a:latin typeface="Times New Roman"/>
                <a:cs typeface="Times New Roman"/>
              </a:rPr>
              <a:t>н</a:t>
            </a:r>
            <a:r>
              <a:rPr sz="1100" spc="105" dirty="0">
                <a:latin typeface="Times New Roman"/>
                <a:cs typeface="Times New Roman"/>
              </a:rPr>
              <a:t>ості</a:t>
            </a:r>
            <a:r>
              <a:rPr sz="1100" dirty="0">
                <a:latin typeface="Times New Roman"/>
                <a:cs typeface="Times New Roman"/>
              </a:rPr>
              <a:t>		</a:t>
            </a:r>
            <a:r>
              <a:rPr sz="1100" spc="125" dirty="0">
                <a:latin typeface="Times New Roman"/>
                <a:cs typeface="Times New Roman"/>
              </a:rPr>
              <a:t>кисн</a:t>
            </a:r>
            <a:r>
              <a:rPr sz="1100" spc="195" dirty="0">
                <a:latin typeface="Times New Roman"/>
                <a:cs typeface="Times New Roman"/>
              </a:rPr>
              <a:t>ю</a:t>
            </a:r>
            <a:r>
              <a:rPr sz="1100" spc="60" dirty="0">
                <a:latin typeface="Times New Roman"/>
                <a:cs typeface="Times New Roman"/>
              </a:rPr>
              <a:t>,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60" dirty="0">
                <a:latin typeface="Times New Roman"/>
                <a:cs typeface="Times New Roman"/>
              </a:rPr>
              <a:t>що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5400"/>
              </a:lnSpc>
              <a:spcBef>
                <a:spcPts val="95"/>
              </a:spcBef>
              <a:tabLst>
                <a:tab pos="1110615" algn="l"/>
                <a:tab pos="3352165" algn="l"/>
              </a:tabLst>
            </a:pPr>
            <a:r>
              <a:rPr spc="120" dirty="0"/>
              <a:t>утримується	</a:t>
            </a:r>
            <a:r>
              <a:rPr spc="125" dirty="0"/>
              <a:t>у</a:t>
            </a:r>
            <a:r>
              <a:rPr spc="430" dirty="0"/>
              <a:t> </a:t>
            </a:r>
            <a:r>
              <a:rPr spc="110" dirty="0"/>
              <a:t>воді</a:t>
            </a:r>
            <a:r>
              <a:rPr spc="434" dirty="0"/>
              <a:t> </a:t>
            </a:r>
            <a:r>
              <a:rPr spc="70" dirty="0"/>
              <a:t>і</a:t>
            </a:r>
            <a:r>
              <a:rPr spc="85" dirty="0"/>
              <a:t> </a:t>
            </a:r>
            <a:r>
              <a:rPr spc="120" dirty="0"/>
              <a:t>над</a:t>
            </a:r>
            <a:r>
              <a:rPr spc="425" dirty="0"/>
              <a:t> </a:t>
            </a:r>
            <a:r>
              <a:rPr spc="114" dirty="0"/>
              <a:t>розчином.</a:t>
            </a:r>
            <a:r>
              <a:rPr spc="430" dirty="0"/>
              <a:t> </a:t>
            </a:r>
            <a:r>
              <a:rPr spc="130" dirty="0"/>
              <a:t>Процес</a:t>
            </a:r>
            <a:r>
              <a:rPr spc="425" dirty="0"/>
              <a:t> </a:t>
            </a:r>
            <a:r>
              <a:rPr spc="130" dirty="0"/>
              <a:t>окислювання </a:t>
            </a:r>
            <a:r>
              <a:rPr spc="-260" dirty="0"/>
              <a:t> </a:t>
            </a:r>
            <a:r>
              <a:rPr spc="120" dirty="0"/>
              <a:t>підсилюється</a:t>
            </a:r>
            <a:r>
              <a:rPr spc="75" dirty="0"/>
              <a:t> </a:t>
            </a:r>
            <a:r>
              <a:rPr spc="110" dirty="0"/>
              <a:t>під</a:t>
            </a:r>
            <a:r>
              <a:rPr spc="90" dirty="0"/>
              <a:t> </a:t>
            </a:r>
            <a:r>
              <a:rPr spc="125" dirty="0"/>
              <a:t>впливом</a:t>
            </a:r>
            <a:r>
              <a:rPr spc="95" dirty="0"/>
              <a:t> </a:t>
            </a:r>
            <a:r>
              <a:rPr spc="114" dirty="0"/>
              <a:t>сенсибілізуючих	чинників:</a:t>
            </a:r>
          </a:p>
          <a:p>
            <a:pPr marL="781685" indent="-19431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782320" algn="l"/>
              </a:tabLst>
            </a:pPr>
            <a:r>
              <a:rPr spc="105" dirty="0"/>
              <a:t>світло;</a:t>
            </a:r>
          </a:p>
          <a:p>
            <a:pPr marL="781685" indent="-19431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782320" algn="l"/>
              </a:tabLst>
            </a:pPr>
            <a:r>
              <a:rPr spc="110" dirty="0"/>
              <a:t>тепло;</a:t>
            </a:r>
          </a:p>
          <a:p>
            <a:pPr marL="781685" indent="-19431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782320" algn="l"/>
              </a:tabLst>
            </a:pPr>
            <a:r>
              <a:rPr spc="114" dirty="0"/>
              <a:t>значення</a:t>
            </a:r>
            <a:r>
              <a:rPr spc="50" dirty="0"/>
              <a:t> </a:t>
            </a:r>
            <a:r>
              <a:rPr spc="155" dirty="0"/>
              <a:t>рН</a:t>
            </a:r>
            <a:r>
              <a:rPr spc="60" dirty="0"/>
              <a:t> </a:t>
            </a:r>
            <a:r>
              <a:rPr spc="125" dirty="0"/>
              <a:t>середовища</a:t>
            </a:r>
            <a:r>
              <a:rPr spc="395" dirty="0"/>
              <a:t> </a:t>
            </a:r>
            <a:r>
              <a:rPr spc="110" dirty="0"/>
              <a:t>та</a:t>
            </a:r>
            <a:r>
              <a:rPr spc="50" dirty="0"/>
              <a:t> </a:t>
            </a:r>
            <a:r>
              <a:rPr spc="85" dirty="0"/>
              <a:t>ін.</a:t>
            </a:r>
          </a:p>
          <a:p>
            <a:pPr marL="1767205">
              <a:lnSpc>
                <a:spcPct val="100000"/>
              </a:lnSpc>
              <a:spcBef>
                <a:spcPts val="625"/>
              </a:spcBef>
            </a:pPr>
            <a:r>
              <a:rPr b="1" spc="140" dirty="0">
                <a:latin typeface="Times New Roman"/>
                <a:cs typeface="Times New Roman"/>
              </a:rPr>
              <a:t>Схема</a:t>
            </a:r>
            <a:r>
              <a:rPr b="1" spc="55" dirty="0">
                <a:latin typeface="Times New Roman"/>
                <a:cs typeface="Times New Roman"/>
              </a:rPr>
              <a:t> </a:t>
            </a:r>
            <a:r>
              <a:rPr b="1" spc="125" dirty="0">
                <a:latin typeface="Times New Roman"/>
                <a:cs typeface="Times New Roman"/>
              </a:rPr>
              <a:t>процесу</a:t>
            </a:r>
            <a:r>
              <a:rPr b="1" spc="55" dirty="0">
                <a:latin typeface="Times New Roman"/>
                <a:cs typeface="Times New Roman"/>
              </a:rPr>
              <a:t> </a:t>
            </a:r>
            <a:r>
              <a:rPr b="1" spc="140" dirty="0">
                <a:latin typeface="Times New Roman"/>
                <a:cs typeface="Times New Roman"/>
              </a:rPr>
              <a:t>окислювання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10492" y="1584886"/>
            <a:ext cx="52705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114" dirty="0">
                <a:latin typeface="Times New Roman"/>
                <a:cs typeface="Times New Roman"/>
              </a:rPr>
              <a:t>значно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54368" y="3063079"/>
            <a:ext cx="1391920" cy="111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  <a:tabLst>
                <a:tab pos="535305" algn="l"/>
                <a:tab pos="1223645" algn="l"/>
              </a:tabLst>
            </a:pPr>
            <a:r>
              <a:rPr sz="825" b="1" spc="97" baseline="5050" dirty="0">
                <a:latin typeface="Times New Roman"/>
                <a:cs typeface="Times New Roman"/>
              </a:rPr>
              <a:t>O</a:t>
            </a:r>
            <a:r>
              <a:rPr sz="350" b="1" spc="65" dirty="0">
                <a:latin typeface="Times New Roman"/>
                <a:cs typeface="Times New Roman"/>
              </a:rPr>
              <a:t>2	</a:t>
            </a:r>
            <a:r>
              <a:rPr sz="825" b="1" spc="142" baseline="5050" dirty="0">
                <a:latin typeface="Times New Roman"/>
                <a:cs typeface="Times New Roman"/>
              </a:rPr>
              <a:t>RH	RH</a:t>
            </a:r>
            <a:endParaRPr sz="825" baseline="5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81019" y="3202934"/>
            <a:ext cx="82550" cy="137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" b="1" spc="95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98728" y="3133007"/>
            <a:ext cx="224282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100" b="1" spc="170" dirty="0">
                <a:latin typeface="Times New Roman"/>
                <a:cs typeface="Times New Roman"/>
              </a:rPr>
              <a:t>RH→R</a:t>
            </a:r>
            <a:r>
              <a:rPr sz="1050" b="1" spc="254" baseline="43650" dirty="0">
                <a:latin typeface="Times New Roman"/>
                <a:cs typeface="Times New Roman"/>
              </a:rPr>
              <a:t>.</a:t>
            </a:r>
            <a:r>
              <a:rPr sz="1050" b="1" spc="209" baseline="43650" dirty="0">
                <a:latin typeface="Times New Roman"/>
                <a:cs typeface="Times New Roman"/>
              </a:rPr>
              <a:t> </a:t>
            </a:r>
            <a:r>
              <a:rPr sz="1100" b="1" spc="210" dirty="0">
                <a:latin typeface="Times New Roman"/>
                <a:cs typeface="Times New Roman"/>
              </a:rPr>
              <a:t>→RO</a:t>
            </a:r>
            <a:r>
              <a:rPr sz="1100" b="1" spc="150" dirty="0">
                <a:latin typeface="Times New Roman"/>
                <a:cs typeface="Times New Roman"/>
              </a:rPr>
              <a:t> </a:t>
            </a:r>
            <a:r>
              <a:rPr sz="1050" b="1" spc="254" baseline="43650" dirty="0">
                <a:latin typeface="Times New Roman"/>
                <a:cs typeface="Times New Roman"/>
              </a:rPr>
              <a:t>.</a:t>
            </a:r>
            <a:r>
              <a:rPr sz="1100" b="1" spc="170" dirty="0">
                <a:latin typeface="Times New Roman"/>
                <a:cs typeface="Times New Roman"/>
              </a:rPr>
              <a:t>→ROOH→R</a:t>
            </a:r>
            <a:r>
              <a:rPr sz="1050" b="1" spc="254" baseline="43650" dirty="0">
                <a:latin typeface="Times New Roman"/>
                <a:cs typeface="Times New Roman"/>
              </a:rPr>
              <a:t>.</a:t>
            </a:r>
            <a:endParaRPr sz="1050" baseline="43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2532" y="3455098"/>
            <a:ext cx="2655570" cy="3568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ts val="1300"/>
              </a:lnSpc>
              <a:spcBef>
                <a:spcPts val="110"/>
              </a:spcBef>
            </a:pPr>
            <a:r>
              <a:rPr sz="1100" spc="120" dirty="0">
                <a:latin typeface="Times New Roman"/>
                <a:cs typeface="Times New Roman"/>
              </a:rPr>
              <a:t>де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175" dirty="0">
                <a:latin typeface="Times New Roman"/>
                <a:cs typeface="Times New Roman"/>
              </a:rPr>
              <a:t>RH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–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речовина,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155" dirty="0">
                <a:latin typeface="Times New Roman"/>
                <a:cs typeface="Times New Roman"/>
              </a:rPr>
              <a:t>що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окисляється;</a:t>
            </a:r>
            <a:endParaRPr sz="1100">
              <a:latin typeface="Times New Roman"/>
              <a:cs typeface="Times New Roman"/>
            </a:endParaRPr>
          </a:p>
          <a:p>
            <a:pPr marL="337820">
              <a:lnSpc>
                <a:spcPts val="1300"/>
              </a:lnSpc>
            </a:pPr>
            <a:r>
              <a:rPr sz="1100" spc="105" dirty="0">
                <a:latin typeface="Times New Roman"/>
                <a:cs typeface="Times New Roman"/>
              </a:rPr>
              <a:t>R</a:t>
            </a:r>
            <a:r>
              <a:rPr sz="1050" spc="157" baseline="43650" dirty="0">
                <a:latin typeface="Times New Roman"/>
                <a:cs typeface="Times New Roman"/>
              </a:rPr>
              <a:t>.</a:t>
            </a:r>
            <a:r>
              <a:rPr sz="1050" spc="52" baseline="43650" dirty="0">
                <a:latin typeface="Times New Roman"/>
                <a:cs typeface="Times New Roman"/>
              </a:rPr>
              <a:t> </a:t>
            </a:r>
            <a:r>
              <a:rPr sz="1050" spc="142" baseline="43650" dirty="0">
                <a:latin typeface="Times New Roman"/>
                <a:cs typeface="Times New Roman"/>
              </a:rPr>
              <a:t>–</a:t>
            </a:r>
            <a:r>
              <a:rPr sz="1050" spc="52" baseline="4365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алкильний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радикал;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2943" y="3849236"/>
            <a:ext cx="82550" cy="1377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" spc="95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88362" y="3779308"/>
            <a:ext cx="216852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100" spc="175" dirty="0">
                <a:latin typeface="Times New Roman"/>
                <a:cs typeface="Times New Roman"/>
              </a:rPr>
              <a:t>RO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050" spc="127" baseline="43650" dirty="0">
                <a:latin typeface="Times New Roman"/>
                <a:cs typeface="Times New Roman"/>
              </a:rPr>
              <a:t>.</a:t>
            </a:r>
            <a:r>
              <a:rPr sz="1100" spc="85" dirty="0">
                <a:latin typeface="Times New Roman"/>
                <a:cs typeface="Times New Roman"/>
              </a:rPr>
              <a:t>–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пероксидний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радикал;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98071" y="3942472"/>
            <a:ext cx="1791335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180" dirty="0">
                <a:latin typeface="Times New Roman"/>
                <a:cs typeface="Times New Roman"/>
              </a:rPr>
              <a:t>ROOH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–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10" dirty="0">
                <a:latin typeface="Times New Roman"/>
                <a:cs typeface="Times New Roman"/>
              </a:rPr>
              <a:t>гідропероксид.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22446" y="4357642"/>
            <a:ext cx="4003675" cy="753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0">
              <a:lnSpc>
                <a:spcPct val="145400"/>
              </a:lnSpc>
              <a:spcBef>
                <a:spcPts val="95"/>
              </a:spcBef>
              <a:tabLst>
                <a:tab pos="1507490" algn="l"/>
                <a:tab pos="2341245" algn="l"/>
                <a:tab pos="3176905" algn="l"/>
                <a:tab pos="3552825" algn="l"/>
              </a:tabLst>
            </a:pPr>
            <a:r>
              <a:rPr sz="1100" b="1" spc="185" dirty="0">
                <a:latin typeface="Times New Roman"/>
                <a:cs typeface="Times New Roman"/>
              </a:rPr>
              <a:t>С</a:t>
            </a:r>
            <a:r>
              <a:rPr sz="1100" b="1" spc="105" dirty="0">
                <a:latin typeface="Times New Roman"/>
                <a:cs typeface="Times New Roman"/>
              </a:rPr>
              <a:t>табілі</a:t>
            </a:r>
            <a:r>
              <a:rPr sz="1100" b="1" spc="95" dirty="0">
                <a:latin typeface="Times New Roman"/>
                <a:cs typeface="Times New Roman"/>
              </a:rPr>
              <a:t>з</a:t>
            </a:r>
            <a:r>
              <a:rPr sz="1100" b="1" spc="125" dirty="0">
                <a:latin typeface="Times New Roman"/>
                <a:cs typeface="Times New Roman"/>
              </a:rPr>
              <a:t>а</a:t>
            </a:r>
            <a:r>
              <a:rPr sz="1100" b="1" spc="140" dirty="0">
                <a:latin typeface="Times New Roman"/>
                <a:cs typeface="Times New Roman"/>
              </a:rPr>
              <a:t>ц</a:t>
            </a:r>
            <a:r>
              <a:rPr sz="1100" b="1" spc="100" dirty="0">
                <a:latin typeface="Times New Roman"/>
                <a:cs typeface="Times New Roman"/>
              </a:rPr>
              <a:t>ія</a:t>
            </a:r>
            <a:r>
              <a:rPr sz="1100" b="1" dirty="0">
                <a:latin typeface="Times New Roman"/>
                <a:cs typeface="Times New Roman"/>
              </a:rPr>
              <a:t>	</a:t>
            </a:r>
            <a:r>
              <a:rPr sz="1100" b="1" spc="135" dirty="0">
                <a:latin typeface="Times New Roman"/>
                <a:cs typeface="Times New Roman"/>
              </a:rPr>
              <a:t>ро</a:t>
            </a:r>
            <a:r>
              <a:rPr sz="1100" b="1" spc="90" dirty="0">
                <a:latin typeface="Times New Roman"/>
                <a:cs typeface="Times New Roman"/>
              </a:rPr>
              <a:t>з</a:t>
            </a:r>
            <a:r>
              <a:rPr sz="1100" b="1" spc="145" dirty="0">
                <a:latin typeface="Times New Roman"/>
                <a:cs typeface="Times New Roman"/>
              </a:rPr>
              <a:t>чи</a:t>
            </a:r>
            <a:r>
              <a:rPr sz="1100" b="1" spc="150" dirty="0">
                <a:latin typeface="Times New Roman"/>
                <a:cs typeface="Times New Roman"/>
              </a:rPr>
              <a:t>н</a:t>
            </a:r>
            <a:r>
              <a:rPr sz="1100" b="1" spc="100" dirty="0">
                <a:latin typeface="Times New Roman"/>
                <a:cs typeface="Times New Roman"/>
              </a:rPr>
              <a:t>ів</a:t>
            </a:r>
            <a:r>
              <a:rPr sz="1100" b="1" dirty="0">
                <a:latin typeface="Times New Roman"/>
                <a:cs typeface="Times New Roman"/>
              </a:rPr>
              <a:t>	</a:t>
            </a:r>
            <a:r>
              <a:rPr sz="1100" b="1" spc="125" dirty="0">
                <a:latin typeface="Times New Roman"/>
                <a:cs typeface="Times New Roman"/>
              </a:rPr>
              <a:t>речо</a:t>
            </a:r>
            <a:r>
              <a:rPr sz="1100" b="1" spc="130" dirty="0">
                <a:latin typeface="Times New Roman"/>
                <a:cs typeface="Times New Roman"/>
              </a:rPr>
              <a:t>в</a:t>
            </a:r>
            <a:r>
              <a:rPr sz="1100" b="1" spc="145" dirty="0">
                <a:latin typeface="Times New Roman"/>
                <a:cs typeface="Times New Roman"/>
              </a:rPr>
              <a:t>и</a:t>
            </a:r>
            <a:r>
              <a:rPr sz="1100" b="1" spc="155" dirty="0">
                <a:latin typeface="Times New Roman"/>
                <a:cs typeface="Times New Roman"/>
              </a:rPr>
              <a:t>н</a:t>
            </a:r>
            <a:r>
              <a:rPr sz="1100" b="1" spc="60" dirty="0">
                <a:latin typeface="Times New Roman"/>
                <a:cs typeface="Times New Roman"/>
              </a:rPr>
              <a:t>,</a:t>
            </a:r>
            <a:r>
              <a:rPr sz="1100" b="1" dirty="0">
                <a:latin typeface="Times New Roman"/>
                <a:cs typeface="Times New Roman"/>
              </a:rPr>
              <a:t>	</a:t>
            </a:r>
            <a:r>
              <a:rPr sz="1100" b="1" spc="204" dirty="0">
                <a:latin typeface="Times New Roman"/>
                <a:cs typeface="Times New Roman"/>
              </a:rPr>
              <a:t>щ</a:t>
            </a:r>
            <a:r>
              <a:rPr sz="1100" b="1" spc="125" dirty="0">
                <a:latin typeface="Times New Roman"/>
                <a:cs typeface="Times New Roman"/>
              </a:rPr>
              <a:t>о</a:t>
            </a:r>
            <a:r>
              <a:rPr sz="1100" b="1" dirty="0">
                <a:latin typeface="Times New Roman"/>
                <a:cs typeface="Times New Roman"/>
              </a:rPr>
              <a:t>	</a:t>
            </a:r>
            <a:r>
              <a:rPr sz="1100" b="1" spc="140" dirty="0">
                <a:latin typeface="Times New Roman"/>
                <a:cs typeface="Times New Roman"/>
              </a:rPr>
              <a:t>л</a:t>
            </a:r>
            <a:r>
              <a:rPr sz="1100" b="1" spc="120" dirty="0">
                <a:latin typeface="Times New Roman"/>
                <a:cs typeface="Times New Roman"/>
              </a:rPr>
              <a:t>е</a:t>
            </a:r>
            <a:r>
              <a:rPr sz="1100" b="1" spc="95" dirty="0">
                <a:latin typeface="Times New Roman"/>
                <a:cs typeface="Times New Roman"/>
              </a:rPr>
              <a:t>гко  </a:t>
            </a:r>
            <a:r>
              <a:rPr sz="1100" b="1" spc="125" dirty="0">
                <a:latin typeface="Times New Roman"/>
                <a:cs typeface="Times New Roman"/>
              </a:rPr>
              <a:t>здійснюється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spc="140" dirty="0">
                <a:latin typeface="Times New Roman"/>
                <a:cs typeface="Times New Roman"/>
              </a:rPr>
              <a:t>шляхом:</a:t>
            </a:r>
            <a:endParaRPr sz="1100">
              <a:latin typeface="Times New Roman"/>
              <a:cs typeface="Times New Roman"/>
            </a:endParaRPr>
          </a:p>
          <a:p>
            <a:pPr marL="781685" indent="-19431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782320" algn="l"/>
              </a:tabLst>
            </a:pPr>
            <a:r>
              <a:rPr sz="1100" spc="120" dirty="0">
                <a:latin typeface="Times New Roman"/>
                <a:cs typeface="Times New Roman"/>
              </a:rPr>
              <a:t>введення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антиоксидантів;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45834" y="4432231"/>
            <a:ext cx="1092200" cy="1949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b="1" spc="140" dirty="0">
                <a:latin typeface="Times New Roman"/>
                <a:cs typeface="Times New Roman"/>
              </a:rPr>
              <a:t>окислюються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47132" y="5086585"/>
            <a:ext cx="4743450" cy="17297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7175" marR="56515" indent="-194310">
              <a:lnSpc>
                <a:spcPct val="144700"/>
              </a:lnSpc>
              <a:spcBef>
                <a:spcPts val="95"/>
              </a:spcBef>
              <a:buFont typeface="Wingdings"/>
              <a:buChar char=""/>
              <a:tabLst>
                <a:tab pos="257810" algn="l"/>
                <a:tab pos="1179830" algn="l"/>
                <a:tab pos="2308860" algn="l"/>
                <a:tab pos="2690495" algn="l"/>
                <a:tab pos="3654425" algn="l"/>
                <a:tab pos="4140200" algn="l"/>
              </a:tabLst>
            </a:pPr>
            <a:r>
              <a:rPr sz="1100" spc="114" dirty="0">
                <a:latin typeface="Times New Roman"/>
                <a:cs typeface="Times New Roman"/>
              </a:rPr>
              <a:t>в</a:t>
            </a:r>
            <a:r>
              <a:rPr sz="1100" spc="120" dirty="0">
                <a:latin typeface="Times New Roman"/>
                <a:cs typeface="Times New Roman"/>
              </a:rPr>
              <a:t>ведення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0" dirty="0">
                <a:latin typeface="Times New Roman"/>
                <a:cs typeface="Times New Roman"/>
              </a:rPr>
              <a:t>к</a:t>
            </a:r>
            <a:r>
              <a:rPr sz="1100" spc="130" dirty="0">
                <a:latin typeface="Times New Roman"/>
                <a:cs typeface="Times New Roman"/>
              </a:rPr>
              <a:t>о</a:t>
            </a:r>
            <a:r>
              <a:rPr sz="1100" spc="160" dirty="0">
                <a:latin typeface="Times New Roman"/>
                <a:cs typeface="Times New Roman"/>
              </a:rPr>
              <a:t>м</a:t>
            </a:r>
            <a:r>
              <a:rPr sz="1100" spc="140" dirty="0">
                <a:latin typeface="Times New Roman"/>
                <a:cs typeface="Times New Roman"/>
              </a:rPr>
              <a:t>п</a:t>
            </a:r>
            <a:r>
              <a:rPr sz="1100" spc="125" dirty="0">
                <a:latin typeface="Times New Roman"/>
                <a:cs typeface="Times New Roman"/>
              </a:rPr>
              <a:t>л</a:t>
            </a:r>
            <a:r>
              <a:rPr sz="1100" spc="105" dirty="0">
                <a:latin typeface="Times New Roman"/>
                <a:cs typeface="Times New Roman"/>
              </a:rPr>
              <a:t>е</a:t>
            </a:r>
            <a:r>
              <a:rPr sz="1100" spc="114" dirty="0">
                <a:latin typeface="Times New Roman"/>
                <a:cs typeface="Times New Roman"/>
              </a:rPr>
              <a:t>кс</a:t>
            </a:r>
            <a:r>
              <a:rPr sz="1100" spc="130" dirty="0">
                <a:latin typeface="Times New Roman"/>
                <a:cs typeface="Times New Roman"/>
              </a:rPr>
              <a:t>о</a:t>
            </a:r>
            <a:r>
              <a:rPr sz="1100" spc="95" dirty="0">
                <a:latin typeface="Times New Roman"/>
                <a:cs typeface="Times New Roman"/>
              </a:rPr>
              <a:t>ні</a:t>
            </a:r>
            <a:r>
              <a:rPr sz="1100" spc="120" dirty="0">
                <a:latin typeface="Times New Roman"/>
                <a:cs typeface="Times New Roman"/>
              </a:rPr>
              <a:t>в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5" dirty="0">
                <a:latin typeface="Times New Roman"/>
                <a:cs typeface="Times New Roman"/>
              </a:rPr>
              <a:t>д</a:t>
            </a:r>
            <a:r>
              <a:rPr sz="1100" spc="130" dirty="0">
                <a:latin typeface="Times New Roman"/>
                <a:cs typeface="Times New Roman"/>
              </a:rPr>
              <a:t>л</a:t>
            </a:r>
            <a:r>
              <a:rPr sz="1100" spc="114" dirty="0">
                <a:latin typeface="Times New Roman"/>
                <a:cs typeface="Times New Roman"/>
              </a:rPr>
              <a:t>я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00" dirty="0">
                <a:latin typeface="Times New Roman"/>
                <a:cs typeface="Times New Roman"/>
              </a:rPr>
              <a:t>з</a:t>
            </a:r>
            <a:r>
              <a:rPr sz="1100" spc="114" dirty="0">
                <a:latin typeface="Times New Roman"/>
                <a:cs typeface="Times New Roman"/>
              </a:rPr>
              <a:t>в</a:t>
            </a:r>
            <a:r>
              <a:rPr sz="1100" spc="55" dirty="0">
                <a:latin typeface="Times New Roman"/>
                <a:cs typeface="Times New Roman"/>
              </a:rPr>
              <a:t>'</a:t>
            </a:r>
            <a:r>
              <a:rPr sz="1100" spc="114" dirty="0">
                <a:latin typeface="Times New Roman"/>
                <a:cs typeface="Times New Roman"/>
              </a:rPr>
              <a:t>язува</a:t>
            </a:r>
            <a:r>
              <a:rPr sz="1100" spc="140" dirty="0">
                <a:latin typeface="Times New Roman"/>
                <a:cs typeface="Times New Roman"/>
              </a:rPr>
              <a:t>н</a:t>
            </a:r>
            <a:r>
              <a:rPr sz="1100" spc="130" dirty="0">
                <a:latin typeface="Times New Roman"/>
                <a:cs typeface="Times New Roman"/>
              </a:rPr>
              <a:t>н</a:t>
            </a:r>
            <a:r>
              <a:rPr sz="1100" spc="114" dirty="0">
                <a:latin typeface="Times New Roman"/>
                <a:cs typeface="Times New Roman"/>
              </a:rPr>
              <a:t>я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95" dirty="0">
                <a:latin typeface="Times New Roman"/>
                <a:cs typeface="Times New Roman"/>
              </a:rPr>
              <a:t>іоні</a:t>
            </a:r>
            <a:r>
              <a:rPr sz="1100" spc="120" dirty="0">
                <a:latin typeface="Times New Roman"/>
                <a:cs typeface="Times New Roman"/>
              </a:rPr>
              <a:t>в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30" dirty="0">
                <a:latin typeface="Times New Roman"/>
                <a:cs typeface="Times New Roman"/>
              </a:rPr>
              <a:t>важ</a:t>
            </a:r>
            <a:r>
              <a:rPr sz="1100" spc="125" dirty="0">
                <a:latin typeface="Times New Roman"/>
                <a:cs typeface="Times New Roman"/>
              </a:rPr>
              <a:t>к</a:t>
            </a:r>
            <a:r>
              <a:rPr sz="1100" spc="90" dirty="0">
                <a:latin typeface="Times New Roman"/>
                <a:cs typeface="Times New Roman"/>
              </a:rPr>
              <a:t>их  </a:t>
            </a:r>
            <a:r>
              <a:rPr sz="1100" spc="110" dirty="0">
                <a:latin typeface="Times New Roman"/>
                <a:cs typeface="Times New Roman"/>
              </a:rPr>
              <a:t>металів;</a:t>
            </a:r>
            <a:endParaRPr sz="1100">
              <a:latin typeface="Times New Roman"/>
              <a:cs typeface="Times New Roman"/>
            </a:endParaRPr>
          </a:p>
          <a:p>
            <a:pPr marL="257175" indent="-19431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57810" algn="l"/>
              </a:tabLst>
            </a:pPr>
            <a:r>
              <a:rPr sz="1100" spc="120" dirty="0">
                <a:latin typeface="Times New Roman"/>
                <a:cs typeface="Times New Roman"/>
              </a:rPr>
              <a:t>створення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оптимальних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границь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рН;</a:t>
            </a:r>
            <a:endParaRPr sz="1100">
              <a:latin typeface="Times New Roman"/>
              <a:cs typeface="Times New Roman"/>
            </a:endParaRPr>
          </a:p>
          <a:p>
            <a:pPr marL="257175" marR="55880" indent="-194310">
              <a:lnSpc>
                <a:spcPct val="145400"/>
              </a:lnSpc>
              <a:buFont typeface="Wingdings"/>
              <a:buChar char=""/>
              <a:tabLst>
                <a:tab pos="257810" algn="l"/>
              </a:tabLst>
            </a:pPr>
            <a:r>
              <a:rPr sz="1100" spc="130" dirty="0">
                <a:latin typeface="Times New Roman"/>
                <a:cs typeface="Times New Roman"/>
              </a:rPr>
              <a:t>зменшення</a:t>
            </a:r>
            <a:r>
              <a:rPr sz="1100" spc="425" dirty="0">
                <a:latin typeface="Times New Roman"/>
                <a:cs typeface="Times New Roman"/>
              </a:rPr>
              <a:t> </a:t>
            </a:r>
            <a:r>
              <a:rPr sz="1100" spc="110" dirty="0">
                <a:latin typeface="Times New Roman"/>
                <a:cs typeface="Times New Roman"/>
              </a:rPr>
              <a:t>змісту</a:t>
            </a:r>
            <a:r>
              <a:rPr sz="1100" spc="430" dirty="0">
                <a:latin typeface="Times New Roman"/>
                <a:cs typeface="Times New Roman"/>
              </a:rPr>
              <a:t> </a:t>
            </a:r>
            <a:r>
              <a:rPr sz="1100" spc="140" dirty="0">
                <a:latin typeface="Times New Roman"/>
                <a:cs typeface="Times New Roman"/>
              </a:rPr>
              <a:t>кисню</a:t>
            </a:r>
            <a:r>
              <a:rPr sz="1100" spc="425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в</a:t>
            </a:r>
            <a:r>
              <a:rPr sz="1100" spc="445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розчиннику</a:t>
            </a:r>
            <a:r>
              <a:rPr sz="1100" spc="425" dirty="0">
                <a:latin typeface="Times New Roman"/>
                <a:cs typeface="Times New Roman"/>
              </a:rPr>
              <a:t> </a:t>
            </a:r>
            <a:r>
              <a:rPr sz="1100" spc="70" dirty="0">
                <a:latin typeface="Times New Roman"/>
                <a:cs typeface="Times New Roman"/>
              </a:rPr>
              <a:t>і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над</a:t>
            </a:r>
            <a:r>
              <a:rPr sz="1100" spc="434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розчинами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(насичення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СО</a:t>
            </a:r>
            <a:r>
              <a:rPr sz="1050" spc="187" baseline="-11904" dirty="0">
                <a:latin typeface="Times New Roman"/>
                <a:cs typeface="Times New Roman"/>
              </a:rPr>
              <a:t>2</a:t>
            </a:r>
            <a:r>
              <a:rPr sz="1100" spc="125" dirty="0">
                <a:latin typeface="Times New Roman"/>
                <a:cs typeface="Times New Roman"/>
              </a:rPr>
              <a:t>,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заповнення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в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струмі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114" dirty="0">
                <a:latin typeface="Times New Roman"/>
                <a:cs typeface="Times New Roman"/>
              </a:rPr>
              <a:t>інертного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95" dirty="0">
                <a:latin typeface="Times New Roman"/>
                <a:cs typeface="Times New Roman"/>
              </a:rPr>
              <a:t>газу);</a:t>
            </a:r>
            <a:endParaRPr sz="1100">
              <a:latin typeface="Times New Roman"/>
              <a:cs typeface="Times New Roman"/>
            </a:endParaRPr>
          </a:p>
          <a:p>
            <a:pPr marL="257175" marR="57785" indent="-194310">
              <a:lnSpc>
                <a:spcPct val="145400"/>
              </a:lnSpc>
              <a:buSzPct val="86363"/>
              <a:buFont typeface="Wingdings"/>
              <a:buChar char=""/>
              <a:tabLst>
                <a:tab pos="257810" algn="l"/>
                <a:tab pos="1426210" algn="l"/>
                <a:tab pos="2964180" algn="l"/>
                <a:tab pos="3449954" algn="l"/>
                <a:tab pos="3858895" algn="l"/>
              </a:tabLst>
            </a:pPr>
            <a:r>
              <a:rPr sz="1100" spc="120" dirty="0">
                <a:latin typeface="Times New Roman"/>
                <a:cs typeface="Times New Roman"/>
              </a:rPr>
              <a:t>ви</a:t>
            </a:r>
            <a:r>
              <a:rPr sz="1100" spc="125" dirty="0">
                <a:latin typeface="Times New Roman"/>
                <a:cs typeface="Times New Roman"/>
              </a:rPr>
              <a:t>кор</a:t>
            </a:r>
            <a:r>
              <a:rPr sz="1100" spc="110" dirty="0">
                <a:latin typeface="Times New Roman"/>
                <a:cs typeface="Times New Roman"/>
              </a:rPr>
              <a:t>иста</a:t>
            </a:r>
            <a:r>
              <a:rPr sz="1100" spc="125" dirty="0">
                <a:latin typeface="Times New Roman"/>
                <a:cs typeface="Times New Roman"/>
              </a:rPr>
              <a:t>н</a:t>
            </a:r>
            <a:r>
              <a:rPr sz="1100" spc="140" dirty="0">
                <a:latin typeface="Times New Roman"/>
                <a:cs typeface="Times New Roman"/>
              </a:rPr>
              <a:t>н</a:t>
            </a:r>
            <a:r>
              <a:rPr sz="1100" spc="114" dirty="0">
                <a:latin typeface="Times New Roman"/>
                <a:cs typeface="Times New Roman"/>
              </a:rPr>
              <a:t>я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14" dirty="0">
                <a:latin typeface="Times New Roman"/>
                <a:cs typeface="Times New Roman"/>
              </a:rPr>
              <a:t>с</a:t>
            </a:r>
            <a:r>
              <a:rPr sz="1100" spc="110" dirty="0">
                <a:latin typeface="Times New Roman"/>
                <a:cs typeface="Times New Roman"/>
              </a:rPr>
              <a:t>вітлонеп</a:t>
            </a:r>
            <a:r>
              <a:rPr sz="1100" spc="125" dirty="0">
                <a:latin typeface="Times New Roman"/>
                <a:cs typeface="Times New Roman"/>
              </a:rPr>
              <a:t>ро</a:t>
            </a:r>
            <a:r>
              <a:rPr sz="1100" spc="130" dirty="0">
                <a:latin typeface="Times New Roman"/>
                <a:cs typeface="Times New Roman"/>
              </a:rPr>
              <a:t>ни</a:t>
            </a:r>
            <a:r>
              <a:rPr sz="1100" spc="125" dirty="0">
                <a:latin typeface="Times New Roman"/>
                <a:cs typeface="Times New Roman"/>
              </a:rPr>
              <a:t>кно</a:t>
            </a:r>
            <a:r>
              <a:rPr sz="1100" spc="70" dirty="0">
                <a:latin typeface="Times New Roman"/>
                <a:cs typeface="Times New Roman"/>
              </a:rPr>
              <a:t>ї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0" dirty="0">
                <a:latin typeface="Times New Roman"/>
                <a:cs typeface="Times New Roman"/>
              </a:rPr>
              <a:t>тари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20" dirty="0">
                <a:latin typeface="Times New Roman"/>
                <a:cs typeface="Times New Roman"/>
              </a:rPr>
              <a:t>для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30" dirty="0">
                <a:latin typeface="Times New Roman"/>
                <a:cs typeface="Times New Roman"/>
              </a:rPr>
              <a:t>зм</a:t>
            </a:r>
            <a:r>
              <a:rPr sz="1100" spc="114" dirty="0">
                <a:latin typeface="Times New Roman"/>
                <a:cs typeface="Times New Roman"/>
              </a:rPr>
              <a:t>е</a:t>
            </a:r>
            <a:r>
              <a:rPr sz="1100" spc="130" dirty="0">
                <a:latin typeface="Times New Roman"/>
                <a:cs typeface="Times New Roman"/>
              </a:rPr>
              <a:t>н</a:t>
            </a:r>
            <a:r>
              <a:rPr sz="1100" spc="185" dirty="0">
                <a:latin typeface="Times New Roman"/>
                <a:cs typeface="Times New Roman"/>
              </a:rPr>
              <a:t>ш</a:t>
            </a:r>
            <a:r>
              <a:rPr sz="1100" spc="114" dirty="0">
                <a:latin typeface="Times New Roman"/>
                <a:cs typeface="Times New Roman"/>
              </a:rPr>
              <a:t>е</a:t>
            </a:r>
            <a:r>
              <a:rPr sz="1100" spc="95" dirty="0">
                <a:latin typeface="Times New Roman"/>
                <a:cs typeface="Times New Roman"/>
              </a:rPr>
              <a:t>ння  </a:t>
            </a:r>
            <a:r>
              <a:rPr sz="1100" spc="120" dirty="0">
                <a:latin typeface="Times New Roman"/>
                <a:cs typeface="Times New Roman"/>
              </a:rPr>
              <a:t>ініціюючого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впливу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00" dirty="0">
                <a:latin typeface="Times New Roman"/>
                <a:cs typeface="Times New Roman"/>
              </a:rPr>
              <a:t>світла.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82127" y="108477"/>
            <a:ext cx="3160395" cy="1029969"/>
            <a:chOff x="4782127" y="108477"/>
            <a:chExt cx="3160395" cy="1029969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82127" y="108477"/>
              <a:ext cx="3160382" cy="2485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7457" y="268985"/>
              <a:ext cx="1668780" cy="5646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2585" y="268985"/>
              <a:ext cx="1704593" cy="5646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2737" y="573786"/>
              <a:ext cx="2512314" cy="564641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758690" y="26415"/>
            <a:ext cx="318833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СТАБІЛІЗАЦІЯ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5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РЕЧОВИН,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ЩО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ЛЕГКО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spc="-20" dirty="0">
                <a:latin typeface="Arial"/>
                <a:cs typeface="Arial"/>
              </a:rPr>
              <a:t>ОКИСЛЮЮТЬСЯ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8754" y="6032753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800" y="1019758"/>
            <a:ext cx="7319072" cy="265264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6985" indent="386080" algn="just">
              <a:lnSpc>
                <a:spcPct val="97700"/>
              </a:lnSpc>
              <a:spcBef>
                <a:spcPts val="155"/>
              </a:spcBef>
            </a:pPr>
            <a:r>
              <a:rPr sz="1350" spc="5" dirty="0">
                <a:latin typeface="Times New Roman"/>
                <a:cs typeface="Times New Roman"/>
              </a:rPr>
              <a:t>Для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стабілізації</a:t>
            </a:r>
            <a:r>
              <a:rPr sz="1350" spc="10" dirty="0">
                <a:latin typeface="Times New Roman"/>
                <a:cs typeface="Times New Roman"/>
              </a:rPr>
              <a:t> розчинів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речовин,</a:t>
            </a:r>
            <a:r>
              <a:rPr sz="1350" spc="10" dirty="0">
                <a:latin typeface="Times New Roman"/>
                <a:cs typeface="Times New Roman"/>
              </a:rPr>
              <a:t> що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легко</a:t>
            </a:r>
            <a:r>
              <a:rPr sz="1350" spc="10" dirty="0">
                <a:latin typeface="Times New Roman"/>
                <a:cs typeface="Times New Roman"/>
              </a:rPr>
              <a:t> окислюються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у </a:t>
            </a:r>
            <a:r>
              <a:rPr sz="1350" spc="-32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фармацевтичній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практиці</a:t>
            </a:r>
            <a:r>
              <a:rPr sz="1350" spc="35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застосовують</a:t>
            </a:r>
            <a:r>
              <a:rPr sz="1350" spc="350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допоміжні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речовини,</a:t>
            </a:r>
            <a:r>
              <a:rPr sz="1350" spc="350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що 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перешкоджають </a:t>
            </a:r>
            <a:r>
              <a:rPr sz="1350" spc="10" dirty="0">
                <a:latin typeface="Times New Roman"/>
                <a:cs typeface="Times New Roman"/>
              </a:rPr>
              <a:t>окислюванню –</a:t>
            </a:r>
            <a:r>
              <a:rPr sz="1350" spc="5" dirty="0">
                <a:latin typeface="Times New Roman"/>
                <a:cs typeface="Times New Roman"/>
              </a:rPr>
              <a:t> </a:t>
            </a:r>
            <a:r>
              <a:rPr sz="1350" b="1" spc="10" dirty="0">
                <a:latin typeface="Times New Roman"/>
                <a:cs typeface="Times New Roman"/>
              </a:rPr>
              <a:t>антиоксиданти</a:t>
            </a:r>
            <a:r>
              <a:rPr sz="1350" spc="10" dirty="0">
                <a:latin typeface="Times New Roman"/>
                <a:cs typeface="Times New Roman"/>
              </a:rPr>
              <a:t>.</a:t>
            </a:r>
            <a:endParaRPr sz="13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062990">
              <a:lnSpc>
                <a:spcPct val="100000"/>
              </a:lnSpc>
            </a:pPr>
            <a:r>
              <a:rPr sz="135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Вимоги,</a:t>
            </a:r>
            <a:r>
              <a:rPr sz="135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що</a:t>
            </a:r>
            <a:r>
              <a:rPr sz="135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висуваються</a:t>
            </a:r>
            <a:r>
              <a:rPr sz="135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sz="135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антиоксидантів</a:t>
            </a:r>
            <a:r>
              <a:rPr sz="1350" b="1" spc="10" dirty="0">
                <a:latin typeface="Times New Roman"/>
                <a:cs typeface="Times New Roman"/>
              </a:rPr>
              <a:t>:</a:t>
            </a:r>
            <a:endParaRPr sz="1350" dirty="0">
              <a:latin typeface="Times New Roman"/>
              <a:cs typeface="Times New Roman"/>
            </a:endParaRPr>
          </a:p>
          <a:p>
            <a:pPr marL="790575" marR="5080" indent="-373380" algn="just">
              <a:lnSpc>
                <a:spcPct val="146400"/>
              </a:lnSpc>
              <a:buFont typeface="Wingdings"/>
              <a:buChar char=""/>
              <a:tabLst>
                <a:tab pos="791210" algn="l"/>
              </a:tabLst>
            </a:pPr>
            <a:r>
              <a:rPr sz="1350" spc="5" dirty="0">
                <a:latin typeface="Times New Roman"/>
                <a:cs typeface="Times New Roman"/>
              </a:rPr>
              <a:t>нешкідливість</a:t>
            </a:r>
            <a:r>
              <a:rPr sz="1350" spc="10" dirty="0">
                <a:latin typeface="Times New Roman"/>
                <a:cs typeface="Times New Roman"/>
              </a:rPr>
              <a:t> у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застосовуваних</a:t>
            </a:r>
            <a:r>
              <a:rPr sz="1350" spc="10" dirty="0">
                <a:latin typeface="Times New Roman"/>
                <a:cs typeface="Times New Roman"/>
              </a:rPr>
              <a:t> дозах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як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самих 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антиоксидантів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так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і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продуктів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їхнього</a:t>
            </a:r>
            <a:r>
              <a:rPr sz="1350" spc="10" dirty="0">
                <a:latin typeface="Times New Roman"/>
                <a:cs typeface="Times New Roman"/>
              </a:rPr>
              <a:t> метаболізму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й 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інгредієнтів,</a:t>
            </a:r>
            <a:r>
              <a:rPr sz="1350" spc="10" dirty="0">
                <a:latin typeface="Times New Roman"/>
                <a:cs typeface="Times New Roman"/>
              </a:rPr>
              <a:t> що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утворюються,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(відсутність</a:t>
            </a:r>
            <a:r>
              <a:rPr sz="1350" spc="10" dirty="0">
                <a:latin typeface="Times New Roman"/>
                <a:cs typeface="Times New Roman"/>
              </a:rPr>
              <a:t> дратівних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і 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алергізуючої</a:t>
            </a:r>
            <a:r>
              <a:rPr sz="135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дії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) ;</a:t>
            </a:r>
            <a:endParaRPr sz="1350" dirty="0">
              <a:latin typeface="Times New Roman"/>
              <a:cs typeface="Times New Roman"/>
            </a:endParaRPr>
          </a:p>
          <a:p>
            <a:pPr marL="784860" indent="-380365" algn="just">
              <a:lnSpc>
                <a:spcPct val="100000"/>
              </a:lnSpc>
              <a:spcBef>
                <a:spcPts val="750"/>
              </a:spcBef>
              <a:buFont typeface="Wingdings"/>
              <a:buChar char=""/>
              <a:tabLst>
                <a:tab pos="785495" algn="l"/>
              </a:tabLst>
            </a:pPr>
            <a:r>
              <a:rPr sz="1350" spc="5" dirty="0">
                <a:latin typeface="Times New Roman"/>
                <a:cs typeface="Times New Roman"/>
              </a:rPr>
              <a:t>ефективність</a:t>
            </a:r>
            <a:r>
              <a:rPr sz="1350" spc="2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при</a:t>
            </a:r>
            <a:r>
              <a:rPr sz="1350" spc="30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мінімальних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5" dirty="0">
                <a:latin typeface="Times New Roman"/>
                <a:cs typeface="Times New Roman"/>
              </a:rPr>
              <a:t>концентраціях;</a:t>
            </a:r>
            <a:endParaRPr sz="1350" dirty="0">
              <a:latin typeface="Times New Roman"/>
              <a:cs typeface="Times New Roman"/>
            </a:endParaRPr>
          </a:p>
          <a:p>
            <a:pPr marL="784860" indent="-380365" algn="just">
              <a:lnSpc>
                <a:spcPct val="100000"/>
              </a:lnSpc>
              <a:spcBef>
                <a:spcPts val="755"/>
              </a:spcBef>
              <a:buFont typeface="Wingdings"/>
              <a:buChar char=""/>
              <a:tabLst>
                <a:tab pos="785495" algn="l"/>
              </a:tabLst>
            </a:pPr>
            <a:r>
              <a:rPr sz="1350" spc="5" dirty="0">
                <a:latin typeface="Times New Roman"/>
                <a:cs typeface="Times New Roman"/>
              </a:rPr>
              <a:t>гарна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розчинність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у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дисперсійному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Times New Roman"/>
                <a:cs typeface="Times New Roman"/>
              </a:rPr>
              <a:t>середовищі.</a:t>
            </a:r>
            <a:endParaRPr sz="1350" dirty="0">
              <a:latin typeface="Times New Roman"/>
              <a:cs typeface="Times New Roman"/>
            </a:endParaRPr>
          </a:p>
          <a:p>
            <a:pPr marL="1408430">
              <a:lnSpc>
                <a:spcPct val="100000"/>
              </a:lnSpc>
              <a:spcBef>
                <a:spcPts val="745"/>
              </a:spcBef>
            </a:pPr>
            <a:r>
              <a:rPr sz="12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Класифікація</a:t>
            </a:r>
            <a:r>
              <a:rPr sz="12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антиоксидантів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42349" y="5720167"/>
            <a:ext cx="1670050" cy="364490"/>
          </a:xfrm>
          <a:prstGeom prst="rect">
            <a:avLst/>
          </a:prstGeom>
          <a:ln w="8182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75"/>
              </a:spcBef>
            </a:pPr>
            <a:r>
              <a:rPr sz="1200" b="1" dirty="0">
                <a:latin typeface="Times New Roman"/>
                <a:cs typeface="Times New Roman"/>
              </a:rPr>
              <a:t>За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розчинністю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15475" y="3864867"/>
            <a:ext cx="1670050" cy="342900"/>
          </a:xfrm>
          <a:prstGeom prst="rect">
            <a:avLst/>
          </a:prstGeom>
          <a:ln w="8182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60"/>
              </a:spcBef>
            </a:pPr>
            <a:r>
              <a:rPr sz="1200" b="1" dirty="0">
                <a:latin typeface="Times New Roman"/>
                <a:cs typeface="Times New Roman"/>
              </a:rPr>
              <a:t>За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дією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98691" y="4917676"/>
            <a:ext cx="2583815" cy="668655"/>
          </a:xfrm>
          <a:prstGeom prst="rect">
            <a:avLst/>
          </a:prstGeom>
          <a:ln w="8182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212725" marR="204470" indent="781685">
              <a:lnSpc>
                <a:spcPts val="1380"/>
              </a:lnSpc>
              <a:spcBef>
                <a:spcPts val="370"/>
              </a:spcBef>
            </a:pPr>
            <a:r>
              <a:rPr sz="1200" b="1" i="1" spc="-5" dirty="0">
                <a:latin typeface="Times New Roman"/>
                <a:cs typeface="Times New Roman"/>
              </a:rPr>
              <a:t>Косвенні </a:t>
            </a:r>
            <a:r>
              <a:rPr sz="1200" b="1" i="1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(«негативні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b="1" i="1" spc="-5" dirty="0">
                <a:latin typeface="Times New Roman"/>
                <a:cs typeface="Times New Roman"/>
              </a:rPr>
              <a:t>каталізатори» </a:t>
            </a:r>
            <a:r>
              <a:rPr sz="1200" b="1" i="1" dirty="0">
                <a:latin typeface="Times New Roman"/>
                <a:cs typeface="Times New Roman"/>
              </a:rPr>
              <a:t>або</a:t>
            </a:r>
            <a:endParaRPr sz="1200" dirty="0">
              <a:latin typeface="Times New Roman"/>
              <a:cs typeface="Times New Roman"/>
            </a:endParaRPr>
          </a:p>
          <a:p>
            <a:pPr marL="436880">
              <a:lnSpc>
                <a:spcPts val="1350"/>
              </a:lnSpc>
            </a:pPr>
            <a:r>
              <a:rPr sz="1200" b="1" i="1" dirty="0">
                <a:latin typeface="Times New Roman"/>
                <a:cs typeface="Times New Roman"/>
              </a:rPr>
              <a:t>комплексоноутворювачі)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5935" y="4840351"/>
            <a:ext cx="2234565" cy="654050"/>
          </a:xfrm>
          <a:prstGeom prst="rect">
            <a:avLst/>
          </a:prstGeom>
          <a:ln w="8182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R="55880" algn="ctr">
              <a:lnSpc>
                <a:spcPts val="1410"/>
              </a:lnSpc>
            </a:pPr>
            <a:r>
              <a:rPr sz="1200" b="1" dirty="0">
                <a:latin typeface="Times New Roman"/>
                <a:cs typeface="Times New Roman"/>
              </a:rPr>
              <a:t>Прямі</a:t>
            </a:r>
            <a:endParaRPr sz="1200" dirty="0">
              <a:latin typeface="Times New Roman"/>
              <a:cs typeface="Times New Roman"/>
            </a:endParaRPr>
          </a:p>
          <a:p>
            <a:pPr marR="24130" algn="ctr">
              <a:lnSpc>
                <a:spcPts val="1410"/>
              </a:lnSpc>
            </a:pPr>
            <a:r>
              <a:rPr sz="1200" b="1" dirty="0">
                <a:latin typeface="Times New Roman"/>
                <a:cs typeface="Times New Roman"/>
              </a:rPr>
              <a:t>(сильні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відновлювачі)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86706" y="4267253"/>
            <a:ext cx="3394075" cy="578485"/>
            <a:chOff x="4653586" y="4627724"/>
            <a:chExt cx="3394075" cy="578485"/>
          </a:xfrm>
        </p:grpSpPr>
        <p:sp>
          <p:nvSpPr>
            <p:cNvPr id="8" name="object 8"/>
            <p:cNvSpPr/>
            <p:nvPr/>
          </p:nvSpPr>
          <p:spPr>
            <a:xfrm>
              <a:off x="4697239" y="4627724"/>
              <a:ext cx="3317875" cy="207645"/>
            </a:xfrm>
            <a:custGeom>
              <a:avLst/>
              <a:gdLst/>
              <a:ahLst/>
              <a:cxnLst/>
              <a:rect l="l" t="t" r="r" b="b"/>
              <a:pathLst>
                <a:path w="3317875" h="207645">
                  <a:moveTo>
                    <a:pt x="1593343" y="0"/>
                  </a:moveTo>
                  <a:lnTo>
                    <a:pt x="1593343" y="174564"/>
                  </a:lnTo>
                </a:path>
                <a:path w="3317875" h="207645">
                  <a:moveTo>
                    <a:pt x="0" y="207295"/>
                  </a:moveTo>
                  <a:lnTo>
                    <a:pt x="3317646" y="207295"/>
                  </a:lnTo>
                </a:path>
              </a:pathLst>
            </a:custGeom>
            <a:ln w="81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53584" y="4835029"/>
              <a:ext cx="3394075" cy="371475"/>
            </a:xfrm>
            <a:custGeom>
              <a:avLst/>
              <a:gdLst/>
              <a:ahLst/>
              <a:cxnLst/>
              <a:rect l="l" t="t" r="r" b="b"/>
              <a:pathLst>
                <a:path w="3394075" h="371475">
                  <a:moveTo>
                    <a:pt x="65481" y="305485"/>
                  </a:moveTo>
                  <a:lnTo>
                    <a:pt x="38188" y="305485"/>
                  </a:lnTo>
                  <a:lnTo>
                    <a:pt x="38188" y="0"/>
                  </a:lnTo>
                  <a:lnTo>
                    <a:pt x="27279" y="0"/>
                  </a:lnTo>
                  <a:lnTo>
                    <a:pt x="27279" y="305485"/>
                  </a:lnTo>
                  <a:lnTo>
                    <a:pt x="0" y="305485"/>
                  </a:lnTo>
                  <a:lnTo>
                    <a:pt x="32740" y="370941"/>
                  </a:lnTo>
                  <a:lnTo>
                    <a:pt x="60020" y="316395"/>
                  </a:lnTo>
                  <a:lnTo>
                    <a:pt x="65481" y="305485"/>
                  </a:lnTo>
                  <a:close/>
                </a:path>
                <a:path w="3394075" h="371475">
                  <a:moveTo>
                    <a:pt x="3394037" y="305485"/>
                  </a:moveTo>
                  <a:lnTo>
                    <a:pt x="3366757" y="305485"/>
                  </a:lnTo>
                  <a:lnTo>
                    <a:pt x="3366757" y="0"/>
                  </a:lnTo>
                  <a:lnTo>
                    <a:pt x="3355835" y="0"/>
                  </a:lnTo>
                  <a:lnTo>
                    <a:pt x="3355835" y="305485"/>
                  </a:lnTo>
                  <a:lnTo>
                    <a:pt x="3328555" y="305485"/>
                  </a:lnTo>
                  <a:lnTo>
                    <a:pt x="3361296" y="370941"/>
                  </a:lnTo>
                  <a:lnTo>
                    <a:pt x="3388576" y="316395"/>
                  </a:lnTo>
                  <a:lnTo>
                    <a:pt x="3394037" y="3054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953000" y="6084657"/>
            <a:ext cx="0" cy="186055"/>
          </a:xfrm>
          <a:custGeom>
            <a:avLst/>
            <a:gdLst/>
            <a:ahLst/>
            <a:cxnLst/>
            <a:rect l="l" t="t" r="r" b="b"/>
            <a:pathLst>
              <a:path h="186054">
                <a:moveTo>
                  <a:pt x="0" y="0"/>
                </a:moveTo>
                <a:lnTo>
                  <a:pt x="0" y="185474"/>
                </a:lnTo>
              </a:path>
            </a:pathLst>
          </a:custGeom>
          <a:ln w="81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546116" y="6273355"/>
            <a:ext cx="3105150" cy="31115"/>
            <a:chOff x="4779089" y="6827509"/>
            <a:chExt cx="3105150" cy="31115"/>
          </a:xfrm>
        </p:grpSpPr>
        <p:sp>
          <p:nvSpPr>
            <p:cNvPr id="12" name="object 12"/>
            <p:cNvSpPr/>
            <p:nvPr/>
          </p:nvSpPr>
          <p:spPr>
            <a:xfrm>
              <a:off x="4784545" y="6831600"/>
              <a:ext cx="3099435" cy="0"/>
            </a:xfrm>
            <a:custGeom>
              <a:avLst/>
              <a:gdLst/>
              <a:ahLst/>
              <a:cxnLst/>
              <a:rect l="l" t="t" r="r" b="b"/>
              <a:pathLst>
                <a:path w="3099434">
                  <a:moveTo>
                    <a:pt x="0" y="0"/>
                  </a:moveTo>
                  <a:lnTo>
                    <a:pt x="3099380" y="0"/>
                  </a:lnTo>
                </a:path>
              </a:pathLst>
            </a:custGeom>
            <a:ln w="8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79086" y="6831609"/>
              <a:ext cx="3099435" cy="26670"/>
            </a:xfrm>
            <a:custGeom>
              <a:avLst/>
              <a:gdLst/>
              <a:ahLst/>
              <a:cxnLst/>
              <a:rect l="l" t="t" r="r" b="b"/>
              <a:pathLst>
                <a:path w="3099434" h="26670">
                  <a:moveTo>
                    <a:pt x="10909" y="0"/>
                  </a:moveTo>
                  <a:lnTo>
                    <a:pt x="0" y="0"/>
                  </a:lnTo>
                  <a:lnTo>
                    <a:pt x="0" y="26390"/>
                  </a:lnTo>
                  <a:lnTo>
                    <a:pt x="10909" y="26390"/>
                  </a:lnTo>
                  <a:lnTo>
                    <a:pt x="10909" y="0"/>
                  </a:lnTo>
                  <a:close/>
                </a:path>
                <a:path w="3099434" h="26670">
                  <a:moveTo>
                    <a:pt x="3099371" y="10909"/>
                  </a:moveTo>
                  <a:lnTo>
                    <a:pt x="3088462" y="10909"/>
                  </a:lnTo>
                  <a:lnTo>
                    <a:pt x="3088462" y="26390"/>
                  </a:lnTo>
                  <a:lnTo>
                    <a:pt x="3099371" y="26390"/>
                  </a:lnTo>
                  <a:lnTo>
                    <a:pt x="3099371" y="10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782127" y="99855"/>
            <a:ext cx="3160395" cy="1031875"/>
            <a:chOff x="4782127" y="99855"/>
            <a:chExt cx="3160395" cy="103187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82127" y="99855"/>
              <a:ext cx="3160382" cy="2496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7457" y="262128"/>
              <a:ext cx="1668780" cy="56464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2585" y="262128"/>
              <a:ext cx="1704593" cy="5646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2737" y="566927"/>
              <a:ext cx="2512314" cy="564641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758690" y="20065"/>
            <a:ext cx="318833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СТАБІЛІЗАЦІЯ </a:t>
            </a:r>
            <a:r>
              <a:rPr sz="2000" spc="-15" dirty="0">
                <a:latin typeface="Arial"/>
                <a:cs typeface="Arial"/>
              </a:rPr>
              <a:t>РОЗЧИНІВ </a:t>
            </a:r>
            <a:r>
              <a:rPr sz="2000" spc="-5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РЕЧОВИН,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ЩО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ЛЕГКО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spc="-20" dirty="0">
                <a:latin typeface="Arial"/>
                <a:cs typeface="Arial"/>
              </a:rPr>
              <a:t>ОКИСЛЮЮТЬСЯ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8580" y="1102910"/>
            <a:ext cx="4928235" cy="5130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ctr">
              <a:lnSpc>
                <a:spcPts val="1260"/>
              </a:lnSpc>
              <a:spcBef>
                <a:spcPts val="185"/>
              </a:spcBef>
            </a:pPr>
            <a:r>
              <a:rPr sz="1100" b="1" i="1" spc="145" dirty="0">
                <a:latin typeface="Times New Roman"/>
                <a:cs typeface="Times New Roman"/>
              </a:rPr>
              <a:t>До</a:t>
            </a:r>
            <a:r>
              <a:rPr sz="1100" b="1" i="1" spc="70" dirty="0">
                <a:latin typeface="Times New Roman"/>
                <a:cs typeface="Times New Roman"/>
              </a:rPr>
              <a:t> </a:t>
            </a:r>
            <a:r>
              <a:rPr sz="1100" b="1" i="1" spc="135" dirty="0">
                <a:latin typeface="Times New Roman"/>
                <a:cs typeface="Times New Roman"/>
              </a:rPr>
              <a:t>прямих</a:t>
            </a:r>
            <a:r>
              <a:rPr sz="1100" b="1" i="1" spc="75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антиоксидантів</a:t>
            </a:r>
            <a:r>
              <a:rPr sz="1100" b="1" i="1" spc="70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відносяться</a:t>
            </a:r>
            <a:r>
              <a:rPr sz="1100" b="1" i="1" spc="75" dirty="0">
                <a:latin typeface="Times New Roman"/>
                <a:cs typeface="Times New Roman"/>
              </a:rPr>
              <a:t> </a:t>
            </a:r>
            <a:r>
              <a:rPr sz="1100" b="1" i="1" spc="114" dirty="0">
                <a:latin typeface="Times New Roman"/>
                <a:cs typeface="Times New Roman"/>
              </a:rPr>
              <a:t>сильні</a:t>
            </a:r>
            <a:r>
              <a:rPr sz="1100" b="1" i="1" spc="45" dirty="0">
                <a:latin typeface="Times New Roman"/>
                <a:cs typeface="Times New Roman"/>
              </a:rPr>
              <a:t> </a:t>
            </a:r>
            <a:r>
              <a:rPr sz="950" b="1" i="1" spc="110" dirty="0">
                <a:latin typeface="Times New Roman"/>
                <a:cs typeface="Times New Roman"/>
              </a:rPr>
              <a:t>водновлювачі</a:t>
            </a:r>
            <a:r>
              <a:rPr sz="1100" b="1" i="1" spc="110" dirty="0">
                <a:latin typeface="Times New Roman"/>
                <a:cs typeface="Times New Roman"/>
              </a:rPr>
              <a:t>,</a:t>
            </a:r>
            <a:r>
              <a:rPr sz="1100" b="1" i="1" spc="60" dirty="0">
                <a:latin typeface="Times New Roman"/>
                <a:cs typeface="Times New Roman"/>
              </a:rPr>
              <a:t> </a:t>
            </a:r>
            <a:r>
              <a:rPr sz="1100" b="1" i="1" spc="165" dirty="0">
                <a:latin typeface="Times New Roman"/>
                <a:cs typeface="Times New Roman"/>
              </a:rPr>
              <a:t>що </a:t>
            </a:r>
            <a:r>
              <a:rPr sz="1100" b="1" i="1" spc="-260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володіють більш високою </a:t>
            </a:r>
            <a:r>
              <a:rPr sz="1100" b="1" i="1" spc="135" dirty="0">
                <a:latin typeface="Times New Roman"/>
                <a:cs typeface="Times New Roman"/>
              </a:rPr>
              <a:t>здатністю </a:t>
            </a:r>
            <a:r>
              <a:rPr sz="1100" b="1" i="1" spc="120" dirty="0">
                <a:latin typeface="Times New Roman"/>
                <a:cs typeface="Times New Roman"/>
              </a:rPr>
              <a:t>до </a:t>
            </a:r>
            <a:r>
              <a:rPr sz="1100" b="1" i="1" spc="125" dirty="0">
                <a:latin typeface="Times New Roman"/>
                <a:cs typeface="Times New Roman"/>
              </a:rPr>
              <a:t>окислювання, </a:t>
            </a:r>
            <a:r>
              <a:rPr sz="1100" b="1" i="1" spc="145" dirty="0">
                <a:latin typeface="Times New Roman"/>
                <a:cs typeface="Times New Roman"/>
              </a:rPr>
              <a:t>чим </a:t>
            </a:r>
            <a:r>
              <a:rPr sz="1100" b="1" i="1" spc="150" dirty="0">
                <a:latin typeface="Times New Roman"/>
                <a:cs typeface="Times New Roman"/>
              </a:rPr>
              <a:t> </a:t>
            </a:r>
            <a:r>
              <a:rPr sz="1100" b="1" i="1" spc="110" dirty="0">
                <a:latin typeface="Times New Roman"/>
                <a:cs typeface="Times New Roman"/>
              </a:rPr>
              <a:t>лікарські</a:t>
            </a:r>
            <a:r>
              <a:rPr sz="1100" b="1" i="1" spc="50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речовини,</a:t>
            </a:r>
            <a:r>
              <a:rPr sz="1100" b="1" i="1" spc="60" dirty="0">
                <a:latin typeface="Times New Roman"/>
                <a:cs typeface="Times New Roman"/>
              </a:rPr>
              <a:t> </a:t>
            </a:r>
            <a:r>
              <a:rPr sz="1100" b="1" i="1" spc="165" dirty="0">
                <a:latin typeface="Times New Roman"/>
                <a:cs typeface="Times New Roman"/>
              </a:rPr>
              <a:t>що</a:t>
            </a:r>
            <a:r>
              <a:rPr sz="1100" b="1" i="1" spc="65" dirty="0">
                <a:latin typeface="Times New Roman"/>
                <a:cs typeface="Times New Roman"/>
              </a:rPr>
              <a:t> </a:t>
            </a:r>
            <a:r>
              <a:rPr sz="1100" b="1" i="1" spc="145" dirty="0">
                <a:latin typeface="Times New Roman"/>
                <a:cs typeface="Times New Roman"/>
              </a:rPr>
              <a:t>ними</a:t>
            </a:r>
            <a:r>
              <a:rPr sz="1100" b="1" i="1" spc="60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стабілізуються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146" y="1703158"/>
            <a:ext cx="1886585" cy="454025"/>
          </a:xfrm>
          <a:prstGeom prst="rect">
            <a:avLst/>
          </a:prstGeom>
          <a:ln w="6666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93065" marR="386715" indent="325755">
              <a:lnSpc>
                <a:spcPts val="1290"/>
              </a:lnSpc>
              <a:spcBef>
                <a:spcPts val="240"/>
              </a:spcBef>
            </a:pPr>
            <a:r>
              <a:rPr sz="1100" spc="125" dirty="0">
                <a:latin typeface="Times New Roman"/>
                <a:cs typeface="Times New Roman"/>
              </a:rPr>
              <a:t>Прямі 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ант</a:t>
            </a:r>
            <a:r>
              <a:rPr sz="1100" spc="125" dirty="0">
                <a:latin typeface="Times New Roman"/>
                <a:cs typeface="Times New Roman"/>
              </a:rPr>
              <a:t>иоксид</a:t>
            </a:r>
            <a:r>
              <a:rPr sz="1100" spc="120" dirty="0">
                <a:latin typeface="Times New Roman"/>
                <a:cs typeface="Times New Roman"/>
              </a:rPr>
              <a:t>а</a:t>
            </a:r>
            <a:r>
              <a:rPr sz="1100" spc="114" dirty="0">
                <a:latin typeface="Times New Roman"/>
                <a:cs typeface="Times New Roman"/>
              </a:rPr>
              <a:t>нт</a:t>
            </a:r>
            <a:r>
              <a:rPr sz="1100" spc="135" dirty="0">
                <a:latin typeface="Times New Roman"/>
                <a:cs typeface="Times New Roman"/>
              </a:rPr>
              <a:t>и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49115" y="2262706"/>
            <a:ext cx="2211705" cy="522605"/>
          </a:xfrm>
          <a:prstGeom prst="rect">
            <a:avLst/>
          </a:prstGeom>
          <a:ln w="6662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202565" marR="194310" indent="-1905" algn="ctr">
              <a:lnSpc>
                <a:spcPct val="97600"/>
              </a:lnSpc>
              <a:spcBef>
                <a:spcPts val="229"/>
              </a:spcBef>
            </a:pPr>
            <a:r>
              <a:rPr sz="950" spc="110" dirty="0">
                <a:latin typeface="Times New Roman"/>
                <a:cs typeface="Times New Roman"/>
              </a:rPr>
              <a:t>Речовини, </a:t>
            </a:r>
            <a:r>
              <a:rPr sz="950" spc="150" dirty="0">
                <a:latin typeface="Times New Roman"/>
                <a:cs typeface="Times New Roman"/>
              </a:rPr>
              <a:t>що </a:t>
            </a:r>
            <a:r>
              <a:rPr sz="950" spc="105" dirty="0">
                <a:latin typeface="Times New Roman"/>
                <a:cs typeface="Times New Roman"/>
              </a:rPr>
              <a:t>запобігають </a:t>
            </a:r>
            <a:r>
              <a:rPr sz="950" spc="110" dirty="0">
                <a:latin typeface="Times New Roman"/>
                <a:cs typeface="Times New Roman"/>
              </a:rPr>
              <a:t> </a:t>
            </a:r>
            <a:r>
              <a:rPr sz="950" spc="120" dirty="0">
                <a:latin typeface="Times New Roman"/>
                <a:cs typeface="Times New Roman"/>
              </a:rPr>
              <a:t>створенню </a:t>
            </a:r>
            <a:r>
              <a:rPr sz="950" spc="110" dirty="0">
                <a:latin typeface="Times New Roman"/>
                <a:cs typeface="Times New Roman"/>
              </a:rPr>
              <a:t>активних </a:t>
            </a:r>
            <a:r>
              <a:rPr sz="950" spc="114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радикалів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з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105" dirty="0">
                <a:latin typeface="Times New Roman"/>
                <a:cs typeface="Times New Roman"/>
              </a:rPr>
              <a:t>гідропероксидів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9830" y="2934339"/>
            <a:ext cx="2211705" cy="398145"/>
          </a:xfrm>
          <a:prstGeom prst="rect">
            <a:avLst/>
          </a:prstGeom>
          <a:ln w="661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600075" marR="320040" indent="-273050">
              <a:lnSpc>
                <a:spcPts val="1130"/>
              </a:lnSpc>
              <a:spcBef>
                <a:spcPts val="245"/>
              </a:spcBef>
            </a:pPr>
            <a:r>
              <a:rPr sz="950" spc="110" dirty="0">
                <a:latin typeface="Times New Roman"/>
                <a:cs typeface="Times New Roman"/>
              </a:rPr>
              <a:t>Речовини,</a:t>
            </a:r>
            <a:r>
              <a:rPr sz="950" spc="35" dirty="0">
                <a:latin typeface="Times New Roman"/>
                <a:cs typeface="Times New Roman"/>
              </a:rPr>
              <a:t> </a:t>
            </a:r>
            <a:r>
              <a:rPr sz="950" spc="150" dirty="0">
                <a:latin typeface="Times New Roman"/>
                <a:cs typeface="Times New Roman"/>
              </a:rPr>
              <a:t>що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120" dirty="0">
                <a:latin typeface="Times New Roman"/>
                <a:cs typeface="Times New Roman"/>
              </a:rPr>
              <a:t>руйнують </a:t>
            </a:r>
            <a:r>
              <a:rPr sz="950" spc="-225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гідропероксиди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49115" y="3456380"/>
            <a:ext cx="2242185" cy="497205"/>
          </a:xfrm>
          <a:prstGeom prst="rect">
            <a:avLst/>
          </a:prstGeom>
          <a:ln w="6649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86360" marR="78740" indent="-635" algn="ctr">
              <a:lnSpc>
                <a:spcPts val="1100"/>
              </a:lnSpc>
              <a:spcBef>
                <a:spcPts val="270"/>
              </a:spcBef>
            </a:pPr>
            <a:r>
              <a:rPr sz="950" spc="110" dirty="0">
                <a:latin typeface="Times New Roman"/>
                <a:cs typeface="Times New Roman"/>
              </a:rPr>
              <a:t>Речовини, </a:t>
            </a:r>
            <a:r>
              <a:rPr sz="950" spc="150" dirty="0">
                <a:latin typeface="Times New Roman"/>
                <a:cs typeface="Times New Roman"/>
              </a:rPr>
              <a:t>що </a:t>
            </a:r>
            <a:r>
              <a:rPr sz="950" spc="110" dirty="0">
                <a:latin typeface="Times New Roman"/>
                <a:cs typeface="Times New Roman"/>
              </a:rPr>
              <a:t>розривають </a:t>
            </a:r>
            <a:r>
              <a:rPr sz="950" spc="114" dirty="0">
                <a:latin typeface="Times New Roman"/>
                <a:cs typeface="Times New Roman"/>
              </a:rPr>
              <a:t> </a:t>
            </a:r>
            <a:r>
              <a:rPr sz="950" spc="125" dirty="0">
                <a:latin typeface="Times New Roman"/>
                <a:cs typeface="Times New Roman"/>
              </a:rPr>
              <a:t>ланцюг</a:t>
            </a:r>
            <a:r>
              <a:rPr sz="950" spc="35" dirty="0">
                <a:latin typeface="Times New Roman"/>
                <a:cs typeface="Times New Roman"/>
              </a:rPr>
              <a:t> </a:t>
            </a:r>
            <a:r>
              <a:rPr sz="950" spc="114" dirty="0">
                <a:latin typeface="Times New Roman"/>
                <a:cs typeface="Times New Roman"/>
              </a:rPr>
              <a:t>окислення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0" dirty="0">
                <a:latin typeface="Times New Roman"/>
                <a:cs typeface="Times New Roman"/>
              </a:rPr>
              <a:t>за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реакцією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з </a:t>
            </a:r>
            <a:r>
              <a:rPr sz="950" spc="-220" dirty="0">
                <a:latin typeface="Times New Roman"/>
                <a:cs typeface="Times New Roman"/>
              </a:rPr>
              <a:t> </a:t>
            </a:r>
            <a:r>
              <a:rPr sz="950" spc="114" dirty="0">
                <a:latin typeface="Times New Roman"/>
                <a:cs typeface="Times New Roman"/>
              </a:rPr>
              <a:t>алкільними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114" dirty="0">
                <a:latin typeface="Times New Roman"/>
                <a:cs typeface="Times New Roman"/>
              </a:rPr>
              <a:t>радикалами</a:t>
            </a:r>
            <a:endParaRPr sz="95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46642" y="2165450"/>
            <a:ext cx="533400" cy="1541145"/>
            <a:chOff x="4046642" y="2165450"/>
            <a:chExt cx="533400" cy="1541145"/>
          </a:xfrm>
        </p:grpSpPr>
        <p:sp>
          <p:nvSpPr>
            <p:cNvPr id="8" name="object 8"/>
            <p:cNvSpPr/>
            <p:nvPr/>
          </p:nvSpPr>
          <p:spPr>
            <a:xfrm>
              <a:off x="4052290" y="2485567"/>
              <a:ext cx="527685" cy="1221105"/>
            </a:xfrm>
            <a:custGeom>
              <a:avLst/>
              <a:gdLst/>
              <a:ahLst/>
              <a:cxnLst/>
              <a:rect l="l" t="t" r="r" b="b"/>
              <a:pathLst>
                <a:path w="527685" h="1221104">
                  <a:moveTo>
                    <a:pt x="496824" y="26174"/>
                  </a:moveTo>
                  <a:lnTo>
                    <a:pt x="486041" y="21805"/>
                  </a:lnTo>
                  <a:lnTo>
                    <a:pt x="432155" y="0"/>
                  </a:lnTo>
                  <a:lnTo>
                    <a:pt x="432155" y="21805"/>
                  </a:lnTo>
                  <a:lnTo>
                    <a:pt x="2413" y="21805"/>
                  </a:lnTo>
                  <a:lnTo>
                    <a:pt x="0" y="23736"/>
                  </a:lnTo>
                  <a:lnTo>
                    <a:pt x="0" y="28524"/>
                  </a:lnTo>
                  <a:lnTo>
                    <a:pt x="2413" y="30530"/>
                  </a:lnTo>
                  <a:lnTo>
                    <a:pt x="432155" y="30530"/>
                  </a:lnTo>
                  <a:lnTo>
                    <a:pt x="432155" y="52336"/>
                  </a:lnTo>
                  <a:lnTo>
                    <a:pt x="486041" y="30530"/>
                  </a:lnTo>
                  <a:lnTo>
                    <a:pt x="496824" y="26174"/>
                  </a:lnTo>
                  <a:close/>
                </a:path>
                <a:path w="527685" h="1221104">
                  <a:moveTo>
                    <a:pt x="527532" y="1194549"/>
                  </a:moveTo>
                  <a:lnTo>
                    <a:pt x="516750" y="1190193"/>
                  </a:lnTo>
                  <a:lnTo>
                    <a:pt x="462876" y="1168387"/>
                  </a:lnTo>
                  <a:lnTo>
                    <a:pt x="462876" y="1190193"/>
                  </a:lnTo>
                  <a:lnTo>
                    <a:pt x="33134" y="1190193"/>
                  </a:lnTo>
                  <a:lnTo>
                    <a:pt x="30721" y="1192110"/>
                  </a:lnTo>
                  <a:lnTo>
                    <a:pt x="30721" y="1196911"/>
                  </a:lnTo>
                  <a:lnTo>
                    <a:pt x="33134" y="1198918"/>
                  </a:lnTo>
                  <a:lnTo>
                    <a:pt x="462876" y="1198918"/>
                  </a:lnTo>
                  <a:lnTo>
                    <a:pt x="462876" y="1220724"/>
                  </a:lnTo>
                  <a:lnTo>
                    <a:pt x="516750" y="1198918"/>
                  </a:lnTo>
                  <a:lnTo>
                    <a:pt x="527532" y="1194549"/>
                  </a:lnTo>
                  <a:close/>
                </a:path>
                <a:path w="527685" h="1221104">
                  <a:moveTo>
                    <a:pt x="527532" y="647649"/>
                  </a:moveTo>
                  <a:lnTo>
                    <a:pt x="516750" y="643293"/>
                  </a:lnTo>
                  <a:lnTo>
                    <a:pt x="462876" y="621487"/>
                  </a:lnTo>
                  <a:lnTo>
                    <a:pt x="462876" y="643293"/>
                  </a:lnTo>
                  <a:lnTo>
                    <a:pt x="33134" y="643293"/>
                  </a:lnTo>
                  <a:lnTo>
                    <a:pt x="30721" y="645210"/>
                  </a:lnTo>
                  <a:lnTo>
                    <a:pt x="30721" y="650011"/>
                  </a:lnTo>
                  <a:lnTo>
                    <a:pt x="33134" y="652018"/>
                  </a:lnTo>
                  <a:lnTo>
                    <a:pt x="462876" y="652018"/>
                  </a:lnTo>
                  <a:lnTo>
                    <a:pt x="462876" y="673823"/>
                  </a:lnTo>
                  <a:lnTo>
                    <a:pt x="516750" y="652018"/>
                  </a:lnTo>
                  <a:lnTo>
                    <a:pt x="527532" y="6476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50683" y="2165450"/>
              <a:ext cx="0" cy="1518285"/>
            </a:xfrm>
            <a:custGeom>
              <a:avLst/>
              <a:gdLst/>
              <a:ahLst/>
              <a:cxnLst/>
              <a:rect l="l" t="t" r="r" b="b"/>
              <a:pathLst>
                <a:path h="1518285">
                  <a:moveTo>
                    <a:pt x="0" y="0"/>
                  </a:moveTo>
                  <a:lnTo>
                    <a:pt x="0" y="1517715"/>
                  </a:lnTo>
                </a:path>
              </a:pathLst>
            </a:custGeom>
            <a:ln w="80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793406" y="3124925"/>
            <a:ext cx="480695" cy="52705"/>
          </a:xfrm>
          <a:custGeom>
            <a:avLst/>
            <a:gdLst/>
            <a:ahLst/>
            <a:cxnLst/>
            <a:rect l="l" t="t" r="r" b="b"/>
            <a:pathLst>
              <a:path w="480695" h="52705">
                <a:moveTo>
                  <a:pt x="415449" y="0"/>
                </a:moveTo>
                <a:lnTo>
                  <a:pt x="415449" y="52335"/>
                </a:lnTo>
                <a:lnTo>
                  <a:pt x="469334" y="30528"/>
                </a:lnTo>
                <a:lnTo>
                  <a:pt x="429244" y="30528"/>
                </a:lnTo>
                <a:lnTo>
                  <a:pt x="431614" y="28522"/>
                </a:lnTo>
                <a:lnTo>
                  <a:pt x="431614" y="23725"/>
                </a:lnTo>
                <a:lnTo>
                  <a:pt x="429244" y="21806"/>
                </a:lnTo>
                <a:lnTo>
                  <a:pt x="469334" y="21806"/>
                </a:lnTo>
                <a:lnTo>
                  <a:pt x="415449" y="0"/>
                </a:lnTo>
                <a:close/>
              </a:path>
              <a:path w="480695" h="52705">
                <a:moveTo>
                  <a:pt x="415449" y="21806"/>
                </a:moveTo>
                <a:lnTo>
                  <a:pt x="2370" y="21806"/>
                </a:lnTo>
                <a:lnTo>
                  <a:pt x="0" y="23725"/>
                </a:lnTo>
                <a:lnTo>
                  <a:pt x="0" y="28522"/>
                </a:lnTo>
                <a:lnTo>
                  <a:pt x="2370" y="30528"/>
                </a:lnTo>
                <a:lnTo>
                  <a:pt x="415449" y="30528"/>
                </a:lnTo>
                <a:lnTo>
                  <a:pt x="415449" y="21806"/>
                </a:lnTo>
                <a:close/>
              </a:path>
              <a:path w="480695" h="52705">
                <a:moveTo>
                  <a:pt x="469334" y="21806"/>
                </a:moveTo>
                <a:lnTo>
                  <a:pt x="429244" y="21806"/>
                </a:lnTo>
                <a:lnTo>
                  <a:pt x="431614" y="23725"/>
                </a:lnTo>
                <a:lnTo>
                  <a:pt x="431614" y="28522"/>
                </a:lnTo>
                <a:lnTo>
                  <a:pt x="429244" y="30528"/>
                </a:lnTo>
                <a:lnTo>
                  <a:pt x="469334" y="30528"/>
                </a:lnTo>
                <a:lnTo>
                  <a:pt x="480111" y="26167"/>
                </a:lnTo>
                <a:lnTo>
                  <a:pt x="469334" y="218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316624" y="2880696"/>
            <a:ext cx="1649095" cy="497205"/>
          </a:xfrm>
          <a:prstGeom prst="rect">
            <a:avLst/>
          </a:prstGeom>
          <a:ln w="6729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08585" marR="100965" indent="2540" algn="ctr">
              <a:lnSpc>
                <a:spcPct val="97600"/>
              </a:lnSpc>
              <a:spcBef>
                <a:spcPts val="229"/>
              </a:spcBef>
            </a:pPr>
            <a:r>
              <a:rPr sz="950" spc="110" dirty="0">
                <a:latin typeface="Times New Roman"/>
                <a:cs typeface="Times New Roman"/>
              </a:rPr>
              <a:t>сполуки, </a:t>
            </a:r>
            <a:r>
              <a:rPr sz="950" spc="150" dirty="0">
                <a:latin typeface="Times New Roman"/>
                <a:cs typeface="Times New Roman"/>
              </a:rPr>
              <a:t>що </a:t>
            </a:r>
            <a:r>
              <a:rPr sz="950" spc="105" dirty="0">
                <a:latin typeface="Times New Roman"/>
                <a:cs typeface="Times New Roman"/>
              </a:rPr>
              <a:t>містять </a:t>
            </a:r>
            <a:r>
              <a:rPr sz="950" spc="110" dirty="0">
                <a:latin typeface="Times New Roman"/>
                <a:cs typeface="Times New Roman"/>
              </a:rPr>
              <a:t> </a:t>
            </a:r>
            <a:r>
              <a:rPr sz="950" spc="120" dirty="0">
                <a:latin typeface="Times New Roman"/>
                <a:cs typeface="Times New Roman"/>
              </a:rPr>
              <a:t>атоми</a:t>
            </a:r>
            <a:r>
              <a:rPr sz="950" spc="25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сірки,</a:t>
            </a:r>
            <a:r>
              <a:rPr sz="950" spc="20" dirty="0">
                <a:latin typeface="Times New Roman"/>
                <a:cs typeface="Times New Roman"/>
              </a:rPr>
              <a:t> </a:t>
            </a:r>
            <a:r>
              <a:rPr sz="950" spc="114" dirty="0">
                <a:latin typeface="Times New Roman"/>
                <a:cs typeface="Times New Roman"/>
              </a:rPr>
              <a:t>фосфора, </a:t>
            </a:r>
            <a:r>
              <a:rPr sz="950" spc="-22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азота,</a:t>
            </a:r>
            <a:r>
              <a:rPr sz="950" spc="45" dirty="0">
                <a:latin typeface="Times New Roman"/>
                <a:cs typeface="Times New Roman"/>
              </a:rPr>
              <a:t> </a:t>
            </a:r>
            <a:r>
              <a:rPr sz="950" spc="120" dirty="0">
                <a:latin typeface="Times New Roman"/>
                <a:cs typeface="Times New Roman"/>
              </a:rPr>
              <a:t>миш’яку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26324" y="3473825"/>
            <a:ext cx="1649095" cy="497205"/>
          </a:xfrm>
          <a:prstGeom prst="rect">
            <a:avLst/>
          </a:prstGeom>
          <a:ln w="6729">
            <a:solidFill>
              <a:srgbClr val="000000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marL="246379" marR="106680" indent="-129539">
              <a:lnSpc>
                <a:spcPts val="1120"/>
              </a:lnSpc>
              <a:spcBef>
                <a:spcPts val="259"/>
              </a:spcBef>
            </a:pPr>
            <a:r>
              <a:rPr sz="950" spc="105" dirty="0">
                <a:latin typeface="Times New Roman"/>
                <a:cs typeface="Times New Roman"/>
              </a:rPr>
              <a:t>хінони,</a:t>
            </a:r>
            <a:r>
              <a:rPr sz="950" spc="5" dirty="0">
                <a:latin typeface="Times New Roman"/>
                <a:cs typeface="Times New Roman"/>
              </a:rPr>
              <a:t> </a:t>
            </a:r>
            <a:r>
              <a:rPr sz="950" spc="105" dirty="0">
                <a:latin typeface="Times New Roman"/>
                <a:cs typeface="Times New Roman"/>
              </a:rPr>
              <a:t>нітросполуки, </a:t>
            </a:r>
            <a:r>
              <a:rPr sz="950" spc="-220" dirty="0">
                <a:latin typeface="Times New Roman"/>
                <a:cs typeface="Times New Roman"/>
              </a:rPr>
              <a:t> </a:t>
            </a:r>
            <a:r>
              <a:rPr sz="950" spc="120" dirty="0">
                <a:latin typeface="Times New Roman"/>
                <a:cs typeface="Times New Roman"/>
              </a:rPr>
              <a:t>молекулярний</a:t>
            </a:r>
            <a:r>
              <a:rPr sz="950" spc="30" dirty="0">
                <a:latin typeface="Times New Roman"/>
                <a:cs typeface="Times New Roman"/>
              </a:rPr>
              <a:t> </a:t>
            </a:r>
            <a:r>
              <a:rPr sz="950" spc="95" dirty="0">
                <a:latin typeface="Times New Roman"/>
                <a:cs typeface="Times New Roman"/>
              </a:rPr>
              <a:t>іод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05309" y="2252675"/>
            <a:ext cx="1648460" cy="498475"/>
          </a:xfrm>
          <a:prstGeom prst="rect">
            <a:avLst/>
          </a:prstGeom>
          <a:ln w="6730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205104" marR="199390" algn="ctr">
              <a:lnSpc>
                <a:spcPct val="97600"/>
              </a:lnSpc>
              <a:spcBef>
                <a:spcPts val="229"/>
              </a:spcBef>
            </a:pPr>
            <a:r>
              <a:rPr sz="950" spc="114" dirty="0">
                <a:latin typeface="Times New Roman"/>
                <a:cs typeface="Times New Roman"/>
              </a:rPr>
              <a:t>феноли, </a:t>
            </a:r>
            <a:r>
              <a:rPr sz="950" spc="110" dirty="0">
                <a:latin typeface="Times New Roman"/>
                <a:cs typeface="Times New Roman"/>
              </a:rPr>
              <a:t>нафтоли, </a:t>
            </a:r>
            <a:r>
              <a:rPr sz="950" spc="114" dirty="0">
                <a:latin typeface="Times New Roman"/>
                <a:cs typeface="Times New Roman"/>
              </a:rPr>
              <a:t> </a:t>
            </a:r>
            <a:r>
              <a:rPr sz="950" spc="110" dirty="0">
                <a:latin typeface="Times New Roman"/>
                <a:cs typeface="Times New Roman"/>
              </a:rPr>
              <a:t>ароматичніе</a:t>
            </a:r>
            <a:r>
              <a:rPr sz="950" spc="20" dirty="0">
                <a:latin typeface="Times New Roman"/>
                <a:cs typeface="Times New Roman"/>
              </a:rPr>
              <a:t> </a:t>
            </a:r>
            <a:r>
              <a:rPr sz="950" spc="100" dirty="0">
                <a:latin typeface="Times New Roman"/>
                <a:cs typeface="Times New Roman"/>
              </a:rPr>
              <a:t>аміни, </a:t>
            </a:r>
            <a:r>
              <a:rPr sz="950" spc="-220" dirty="0">
                <a:latin typeface="Times New Roman"/>
                <a:cs typeface="Times New Roman"/>
              </a:rPr>
              <a:t> </a:t>
            </a:r>
            <a:r>
              <a:rPr sz="950" spc="114" dirty="0">
                <a:latin typeface="Times New Roman"/>
                <a:cs typeface="Times New Roman"/>
              </a:rPr>
              <a:t>амінофеноли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03104" y="3666418"/>
            <a:ext cx="480695" cy="52705"/>
          </a:xfrm>
          <a:custGeom>
            <a:avLst/>
            <a:gdLst/>
            <a:ahLst/>
            <a:cxnLst/>
            <a:rect l="l" t="t" r="r" b="b"/>
            <a:pathLst>
              <a:path w="480695" h="52704">
                <a:moveTo>
                  <a:pt x="415970" y="30492"/>
                </a:moveTo>
                <a:lnTo>
                  <a:pt x="415880" y="52335"/>
                </a:lnTo>
                <a:lnTo>
                  <a:pt x="470217" y="30528"/>
                </a:lnTo>
                <a:lnTo>
                  <a:pt x="429675" y="30528"/>
                </a:lnTo>
                <a:lnTo>
                  <a:pt x="415970" y="30492"/>
                </a:lnTo>
                <a:close/>
              </a:path>
              <a:path w="480695" h="52704">
                <a:moveTo>
                  <a:pt x="416006" y="21777"/>
                </a:moveTo>
                <a:lnTo>
                  <a:pt x="415970" y="30492"/>
                </a:lnTo>
                <a:lnTo>
                  <a:pt x="429675" y="30528"/>
                </a:lnTo>
                <a:lnTo>
                  <a:pt x="432153" y="28609"/>
                </a:lnTo>
                <a:lnTo>
                  <a:pt x="432153" y="23812"/>
                </a:lnTo>
                <a:lnTo>
                  <a:pt x="429782" y="21806"/>
                </a:lnTo>
                <a:lnTo>
                  <a:pt x="416006" y="21777"/>
                </a:lnTo>
                <a:close/>
              </a:path>
              <a:path w="480695" h="52704">
                <a:moveTo>
                  <a:pt x="416096" y="0"/>
                </a:moveTo>
                <a:lnTo>
                  <a:pt x="416006" y="21777"/>
                </a:lnTo>
                <a:lnTo>
                  <a:pt x="426765" y="21806"/>
                </a:lnTo>
                <a:lnTo>
                  <a:pt x="429782" y="21806"/>
                </a:lnTo>
                <a:lnTo>
                  <a:pt x="432153" y="23812"/>
                </a:lnTo>
                <a:lnTo>
                  <a:pt x="432153" y="28609"/>
                </a:lnTo>
                <a:lnTo>
                  <a:pt x="429675" y="30528"/>
                </a:lnTo>
                <a:lnTo>
                  <a:pt x="470217" y="30528"/>
                </a:lnTo>
                <a:lnTo>
                  <a:pt x="480649" y="26341"/>
                </a:lnTo>
                <a:lnTo>
                  <a:pt x="416096" y="0"/>
                </a:lnTo>
                <a:close/>
              </a:path>
              <a:path w="480695" h="52704">
                <a:moveTo>
                  <a:pt x="5388" y="20672"/>
                </a:moveTo>
                <a:lnTo>
                  <a:pt x="2478" y="20672"/>
                </a:lnTo>
                <a:lnTo>
                  <a:pt x="0" y="22591"/>
                </a:lnTo>
                <a:lnTo>
                  <a:pt x="0" y="27388"/>
                </a:lnTo>
                <a:lnTo>
                  <a:pt x="2370" y="29394"/>
                </a:lnTo>
                <a:lnTo>
                  <a:pt x="415970" y="30492"/>
                </a:lnTo>
                <a:lnTo>
                  <a:pt x="416006" y="21777"/>
                </a:lnTo>
                <a:lnTo>
                  <a:pt x="5388" y="20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14421" y="2523858"/>
            <a:ext cx="480695" cy="52705"/>
          </a:xfrm>
          <a:custGeom>
            <a:avLst/>
            <a:gdLst/>
            <a:ahLst/>
            <a:cxnLst/>
            <a:rect l="l" t="t" r="r" b="b"/>
            <a:pathLst>
              <a:path w="480695" h="52705">
                <a:moveTo>
                  <a:pt x="415988" y="30517"/>
                </a:moveTo>
                <a:lnTo>
                  <a:pt x="415988" y="52335"/>
                </a:lnTo>
                <a:lnTo>
                  <a:pt x="470053" y="30528"/>
                </a:lnTo>
                <a:lnTo>
                  <a:pt x="415988" y="30517"/>
                </a:lnTo>
                <a:close/>
              </a:path>
              <a:path w="480695" h="52705">
                <a:moveTo>
                  <a:pt x="415988" y="21797"/>
                </a:moveTo>
                <a:lnTo>
                  <a:pt x="415988" y="30517"/>
                </a:lnTo>
                <a:lnTo>
                  <a:pt x="429796" y="30517"/>
                </a:lnTo>
                <a:lnTo>
                  <a:pt x="432153" y="28609"/>
                </a:lnTo>
                <a:lnTo>
                  <a:pt x="432153" y="23812"/>
                </a:lnTo>
                <a:lnTo>
                  <a:pt x="429782" y="21806"/>
                </a:lnTo>
                <a:lnTo>
                  <a:pt x="415988" y="21797"/>
                </a:lnTo>
                <a:close/>
              </a:path>
              <a:path w="480695" h="52705">
                <a:moveTo>
                  <a:pt x="415988" y="0"/>
                </a:moveTo>
                <a:lnTo>
                  <a:pt x="415988" y="21797"/>
                </a:lnTo>
                <a:lnTo>
                  <a:pt x="426765" y="21806"/>
                </a:lnTo>
                <a:lnTo>
                  <a:pt x="429782" y="21806"/>
                </a:lnTo>
                <a:lnTo>
                  <a:pt x="432153" y="23812"/>
                </a:lnTo>
                <a:lnTo>
                  <a:pt x="432153" y="28609"/>
                </a:lnTo>
                <a:lnTo>
                  <a:pt x="429782" y="30528"/>
                </a:lnTo>
                <a:lnTo>
                  <a:pt x="470081" y="30517"/>
                </a:lnTo>
                <a:lnTo>
                  <a:pt x="480649" y="26254"/>
                </a:lnTo>
                <a:lnTo>
                  <a:pt x="415988" y="0"/>
                </a:lnTo>
                <a:close/>
              </a:path>
              <a:path w="480695" h="52705">
                <a:moveTo>
                  <a:pt x="5388" y="21457"/>
                </a:moveTo>
                <a:lnTo>
                  <a:pt x="2370" y="21457"/>
                </a:lnTo>
                <a:lnTo>
                  <a:pt x="0" y="23376"/>
                </a:lnTo>
                <a:lnTo>
                  <a:pt x="0" y="28173"/>
                </a:lnTo>
                <a:lnTo>
                  <a:pt x="2370" y="30179"/>
                </a:lnTo>
                <a:lnTo>
                  <a:pt x="415988" y="30517"/>
                </a:lnTo>
                <a:lnTo>
                  <a:pt x="415988" y="21797"/>
                </a:lnTo>
                <a:lnTo>
                  <a:pt x="5388" y="214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28052" y="5645292"/>
            <a:ext cx="1746250" cy="419100"/>
          </a:xfrm>
          <a:prstGeom prst="rect">
            <a:avLst/>
          </a:prstGeom>
          <a:ln w="6666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23850" marR="314960" indent="215900">
              <a:lnSpc>
                <a:spcPts val="1260"/>
              </a:lnSpc>
              <a:spcBef>
                <a:spcPts val="265"/>
              </a:spcBef>
            </a:pPr>
            <a:r>
              <a:rPr sz="1100" spc="120" dirty="0">
                <a:latin typeface="Times New Roman"/>
                <a:cs typeface="Times New Roman"/>
              </a:rPr>
              <a:t>Косвенні 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ант</a:t>
            </a:r>
            <a:r>
              <a:rPr sz="1100" spc="125" dirty="0">
                <a:latin typeface="Times New Roman"/>
                <a:cs typeface="Times New Roman"/>
              </a:rPr>
              <a:t>и</a:t>
            </a:r>
            <a:r>
              <a:rPr sz="1100" spc="130" dirty="0">
                <a:latin typeface="Times New Roman"/>
                <a:cs typeface="Times New Roman"/>
              </a:rPr>
              <a:t>о</a:t>
            </a:r>
            <a:r>
              <a:rPr sz="1100" spc="125" dirty="0">
                <a:latin typeface="Times New Roman"/>
                <a:cs typeface="Times New Roman"/>
              </a:rPr>
              <a:t>ксид</a:t>
            </a:r>
            <a:r>
              <a:rPr sz="1100" spc="114" dirty="0">
                <a:latin typeface="Times New Roman"/>
                <a:cs typeface="Times New Roman"/>
              </a:rPr>
              <a:t>ант</a:t>
            </a:r>
            <a:r>
              <a:rPr sz="1100" spc="135" dirty="0">
                <a:latin typeface="Times New Roman"/>
                <a:cs typeface="Times New Roman"/>
              </a:rPr>
              <a:t>и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81195" y="4996009"/>
            <a:ext cx="3099435" cy="1717675"/>
            <a:chOff x="5781195" y="4996009"/>
            <a:chExt cx="3099435" cy="1717675"/>
          </a:xfrm>
        </p:grpSpPr>
        <p:sp>
          <p:nvSpPr>
            <p:cNvPr id="18" name="object 18"/>
            <p:cNvSpPr/>
            <p:nvPr/>
          </p:nvSpPr>
          <p:spPr>
            <a:xfrm>
              <a:off x="5784687" y="5868588"/>
              <a:ext cx="377190" cy="0"/>
            </a:xfrm>
            <a:custGeom>
              <a:avLst/>
              <a:gdLst/>
              <a:ahLst/>
              <a:cxnLst/>
              <a:rect l="l" t="t" r="r" b="b"/>
              <a:pathLst>
                <a:path w="377189">
                  <a:moveTo>
                    <a:pt x="0" y="0"/>
                  </a:moveTo>
                  <a:lnTo>
                    <a:pt x="377191" y="0"/>
                  </a:lnTo>
                </a:path>
              </a:pathLst>
            </a:custGeom>
            <a:ln w="65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04986" y="4999819"/>
              <a:ext cx="2672080" cy="1710055"/>
            </a:xfrm>
            <a:custGeom>
              <a:avLst/>
              <a:gdLst/>
              <a:ahLst/>
              <a:cxnLst/>
              <a:rect l="l" t="t" r="r" b="b"/>
              <a:pathLst>
                <a:path w="2672079" h="1710054">
                  <a:moveTo>
                    <a:pt x="0" y="1709610"/>
                  </a:moveTo>
                  <a:lnTo>
                    <a:pt x="2671594" y="1709610"/>
                  </a:lnTo>
                  <a:lnTo>
                    <a:pt x="2671594" y="0"/>
                  </a:lnTo>
                  <a:lnTo>
                    <a:pt x="0" y="0"/>
                  </a:lnTo>
                  <a:lnTo>
                    <a:pt x="0" y="1709610"/>
                  </a:lnTo>
                  <a:close/>
                </a:path>
              </a:pathLst>
            </a:custGeom>
            <a:ln w="69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22446" y="4231933"/>
            <a:ext cx="5217795" cy="113157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381000" algn="just">
              <a:lnSpc>
                <a:spcPct val="95700"/>
              </a:lnSpc>
              <a:spcBef>
                <a:spcPts val="150"/>
              </a:spcBef>
            </a:pPr>
            <a:r>
              <a:rPr sz="1100" b="1" i="1" spc="145" dirty="0">
                <a:latin typeface="Times New Roman"/>
                <a:cs typeface="Times New Roman"/>
              </a:rPr>
              <a:t>До</a:t>
            </a:r>
            <a:r>
              <a:rPr sz="1100" b="1" i="1" spc="150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непрямих</a:t>
            </a:r>
            <a:r>
              <a:rPr sz="1100" b="1" i="1" spc="135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антиоксидантів</a:t>
            </a:r>
            <a:r>
              <a:rPr sz="1100" b="1" i="1" spc="135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відносяться</a:t>
            </a:r>
            <a:r>
              <a:rPr sz="1100" b="1" i="1" spc="125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речовини,</a:t>
            </a:r>
            <a:r>
              <a:rPr sz="1100" b="1" i="1" spc="125" dirty="0">
                <a:latin typeface="Times New Roman"/>
                <a:cs typeface="Times New Roman"/>
              </a:rPr>
              <a:t> </a:t>
            </a:r>
            <a:r>
              <a:rPr sz="1100" b="1" i="1" spc="165" dirty="0">
                <a:latin typeface="Times New Roman"/>
                <a:cs typeface="Times New Roman"/>
              </a:rPr>
              <a:t>що </a:t>
            </a:r>
            <a:r>
              <a:rPr sz="1100" b="1" i="1" spc="170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зв'язують</a:t>
            </a:r>
            <a:r>
              <a:rPr sz="1100" b="1" i="1" spc="125" dirty="0">
                <a:latin typeface="Times New Roman"/>
                <a:cs typeface="Times New Roman"/>
              </a:rPr>
              <a:t> </a:t>
            </a:r>
            <a:r>
              <a:rPr sz="1100" b="1" i="1" spc="110" dirty="0">
                <a:latin typeface="Times New Roman"/>
                <a:cs typeface="Times New Roman"/>
              </a:rPr>
              <a:t>у</a:t>
            </a:r>
            <a:r>
              <a:rPr sz="1100" b="1" i="1" spc="114" dirty="0">
                <a:latin typeface="Times New Roman"/>
                <a:cs typeface="Times New Roman"/>
              </a:rPr>
              <a:t> сполуки.</a:t>
            </a:r>
            <a:r>
              <a:rPr sz="1100" b="1" i="1" spc="120" dirty="0">
                <a:latin typeface="Times New Roman"/>
                <a:cs typeface="Times New Roman"/>
              </a:rPr>
              <a:t> </a:t>
            </a:r>
            <a:r>
              <a:rPr sz="1100" b="1" i="1" spc="110" dirty="0">
                <a:latin typeface="Times New Roman"/>
                <a:cs typeface="Times New Roman"/>
              </a:rPr>
              <a:t>які</a:t>
            </a:r>
            <a:r>
              <a:rPr sz="1100" b="1" i="1" spc="114" dirty="0">
                <a:latin typeface="Times New Roman"/>
                <a:cs typeface="Times New Roman"/>
              </a:rPr>
              <a:t> </a:t>
            </a:r>
            <a:r>
              <a:rPr sz="1100" b="1" i="1" spc="135" dirty="0">
                <a:latin typeface="Times New Roman"/>
                <a:cs typeface="Times New Roman"/>
              </a:rPr>
              <a:t>практично</a:t>
            </a:r>
            <a:r>
              <a:rPr sz="1100" b="1" i="1" spc="140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не</a:t>
            </a:r>
            <a:r>
              <a:rPr sz="1100" b="1" i="1" spc="125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дисоціюють,</a:t>
            </a:r>
            <a:r>
              <a:rPr sz="1100" b="1" i="1" spc="135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катіони </a:t>
            </a:r>
            <a:r>
              <a:rPr sz="1100" b="1" i="1" spc="-260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металів,</a:t>
            </a:r>
            <a:r>
              <a:rPr sz="1100" b="1" i="1" spc="165" dirty="0">
                <a:latin typeface="Times New Roman"/>
                <a:cs typeface="Times New Roman"/>
              </a:rPr>
              <a:t> що</a:t>
            </a:r>
            <a:r>
              <a:rPr sz="1100" b="1" i="1" spc="175" dirty="0">
                <a:latin typeface="Times New Roman"/>
                <a:cs typeface="Times New Roman"/>
              </a:rPr>
              <a:t> </a:t>
            </a:r>
            <a:r>
              <a:rPr sz="1100" b="1" i="1" spc="140" dirty="0">
                <a:latin typeface="Times New Roman"/>
                <a:cs typeface="Times New Roman"/>
              </a:rPr>
              <a:t>попадають</a:t>
            </a:r>
            <a:r>
              <a:rPr sz="1100" b="1" i="1" spc="175" dirty="0">
                <a:latin typeface="Times New Roman"/>
                <a:cs typeface="Times New Roman"/>
              </a:rPr>
              <a:t> </a:t>
            </a:r>
            <a:r>
              <a:rPr sz="1100" b="1" i="1" spc="110" dirty="0">
                <a:latin typeface="Times New Roman"/>
                <a:cs typeface="Times New Roman"/>
              </a:rPr>
              <a:t>у</a:t>
            </a:r>
            <a:r>
              <a:rPr sz="1100" b="1" i="1" spc="170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розчини</a:t>
            </a:r>
            <a:r>
              <a:rPr sz="1100" b="1" i="1" spc="175" dirty="0">
                <a:latin typeface="Times New Roman"/>
                <a:cs typeface="Times New Roman"/>
              </a:rPr>
              <a:t> </a:t>
            </a:r>
            <a:r>
              <a:rPr sz="1100" b="1" i="1" spc="114" dirty="0">
                <a:latin typeface="Times New Roman"/>
                <a:cs typeface="Times New Roman"/>
              </a:rPr>
              <a:t>лікарських</a:t>
            </a:r>
            <a:r>
              <a:rPr sz="1100" b="1" i="1" spc="175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речовин</a:t>
            </a:r>
            <a:r>
              <a:rPr sz="1100" b="1" i="1" spc="170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як</a:t>
            </a:r>
            <a:r>
              <a:rPr sz="1100" b="1" i="1" spc="170" dirty="0">
                <a:latin typeface="Times New Roman"/>
                <a:cs typeface="Times New Roman"/>
              </a:rPr>
              <a:t> </a:t>
            </a:r>
            <a:r>
              <a:rPr sz="1100" b="1" i="1" spc="135" dirty="0">
                <a:latin typeface="Times New Roman"/>
                <a:cs typeface="Times New Roman"/>
              </a:rPr>
              <a:t>домішки </a:t>
            </a:r>
            <a:r>
              <a:rPr sz="1100" b="1" i="1" spc="-265" dirty="0">
                <a:latin typeface="Times New Roman"/>
                <a:cs typeface="Times New Roman"/>
              </a:rPr>
              <a:t> </a:t>
            </a:r>
            <a:r>
              <a:rPr sz="1100" b="1" i="1" spc="95" dirty="0">
                <a:latin typeface="Times New Roman"/>
                <a:cs typeface="Times New Roman"/>
              </a:rPr>
              <a:t>з</a:t>
            </a:r>
            <a:r>
              <a:rPr sz="1100" b="1" i="1" spc="60" dirty="0">
                <a:latin typeface="Times New Roman"/>
                <a:cs typeface="Times New Roman"/>
              </a:rPr>
              <a:t> </a:t>
            </a:r>
            <a:r>
              <a:rPr sz="1100" b="1" i="1" spc="114" dirty="0">
                <a:latin typeface="Times New Roman"/>
                <a:cs typeface="Times New Roman"/>
              </a:rPr>
              <a:t>лікарських</a:t>
            </a:r>
            <a:r>
              <a:rPr sz="1100" b="1" i="1" spc="65" dirty="0">
                <a:latin typeface="Times New Roman"/>
                <a:cs typeface="Times New Roman"/>
              </a:rPr>
              <a:t> </a:t>
            </a:r>
            <a:r>
              <a:rPr sz="1100" b="1" i="1" spc="125" dirty="0">
                <a:latin typeface="Times New Roman"/>
                <a:cs typeface="Times New Roman"/>
              </a:rPr>
              <a:t>препаратів</a:t>
            </a:r>
            <a:r>
              <a:rPr sz="1100" b="1" i="1" spc="55" dirty="0">
                <a:latin typeface="Times New Roman"/>
                <a:cs typeface="Times New Roman"/>
              </a:rPr>
              <a:t> </a:t>
            </a:r>
            <a:r>
              <a:rPr sz="1100" b="1" i="1" spc="70" dirty="0">
                <a:latin typeface="Times New Roman"/>
                <a:cs typeface="Times New Roman"/>
              </a:rPr>
              <a:t>і</a:t>
            </a:r>
            <a:r>
              <a:rPr sz="1100" b="1" i="1" spc="80" dirty="0">
                <a:latin typeface="Times New Roman"/>
                <a:cs typeface="Times New Roman"/>
              </a:rPr>
              <a:t> </a:t>
            </a:r>
            <a:r>
              <a:rPr sz="1100" b="1" i="1" spc="130" dirty="0">
                <a:latin typeface="Times New Roman"/>
                <a:cs typeface="Times New Roman"/>
              </a:rPr>
              <a:t>каталізують</a:t>
            </a:r>
            <a:r>
              <a:rPr sz="1100" b="1" i="1" spc="70" dirty="0">
                <a:latin typeface="Times New Roman"/>
                <a:cs typeface="Times New Roman"/>
              </a:rPr>
              <a:t> </a:t>
            </a:r>
            <a:r>
              <a:rPr sz="1100" b="1" i="1" spc="120" dirty="0">
                <a:latin typeface="Times New Roman"/>
                <a:cs typeface="Times New Roman"/>
              </a:rPr>
              <a:t>окисні</a:t>
            </a:r>
            <a:r>
              <a:rPr sz="1100" b="1" i="1" spc="70" dirty="0">
                <a:latin typeface="Times New Roman"/>
                <a:cs typeface="Times New Roman"/>
              </a:rPr>
              <a:t> </a:t>
            </a:r>
            <a:r>
              <a:rPr sz="1100" b="1" i="1" spc="114" dirty="0">
                <a:latin typeface="Times New Roman"/>
                <a:cs typeface="Times New Roman"/>
              </a:rPr>
              <a:t>процеси.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>
              <a:latin typeface="Times New Roman"/>
              <a:cs typeface="Times New Roman"/>
            </a:endParaRPr>
          </a:p>
          <a:p>
            <a:pPr marL="2464435" marR="235585">
              <a:lnSpc>
                <a:spcPts val="1270"/>
              </a:lnSpc>
              <a:buFont typeface="Wingdings"/>
              <a:buChar char=""/>
              <a:tabLst>
                <a:tab pos="2846070" algn="l"/>
                <a:tab pos="2846705" algn="l"/>
                <a:tab pos="4244340" algn="l"/>
              </a:tabLst>
            </a:pPr>
            <a:r>
              <a:rPr sz="1100" spc="120" dirty="0">
                <a:latin typeface="Times New Roman"/>
                <a:cs typeface="Times New Roman"/>
              </a:rPr>
              <a:t>ба</a:t>
            </a:r>
            <a:r>
              <a:rPr sz="1100" spc="105" dirty="0">
                <a:latin typeface="Times New Roman"/>
                <a:cs typeface="Times New Roman"/>
              </a:rPr>
              <a:t>г</a:t>
            </a:r>
            <a:r>
              <a:rPr sz="1100" spc="120" dirty="0">
                <a:latin typeface="Times New Roman"/>
                <a:cs typeface="Times New Roman"/>
              </a:rPr>
              <a:t>атооснов</a:t>
            </a:r>
            <a:r>
              <a:rPr sz="1100" spc="130" dirty="0">
                <a:latin typeface="Times New Roman"/>
                <a:cs typeface="Times New Roman"/>
              </a:rPr>
              <a:t>н</a:t>
            </a:r>
            <a:r>
              <a:rPr sz="1100" spc="70" dirty="0">
                <a:latin typeface="Times New Roman"/>
                <a:cs typeface="Times New Roman"/>
              </a:rPr>
              <a:t>і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114" dirty="0">
                <a:latin typeface="Times New Roman"/>
                <a:cs typeface="Times New Roman"/>
              </a:rPr>
              <a:t>ка</a:t>
            </a:r>
            <a:r>
              <a:rPr sz="1100" spc="130" dirty="0">
                <a:latin typeface="Times New Roman"/>
                <a:cs typeface="Times New Roman"/>
              </a:rPr>
              <a:t>рбо</a:t>
            </a:r>
            <a:r>
              <a:rPr sz="1100" spc="125" dirty="0">
                <a:latin typeface="Times New Roman"/>
                <a:cs typeface="Times New Roman"/>
              </a:rPr>
              <a:t>нов</a:t>
            </a:r>
            <a:r>
              <a:rPr sz="1100" spc="65" dirty="0">
                <a:latin typeface="Times New Roman"/>
                <a:cs typeface="Times New Roman"/>
              </a:rPr>
              <a:t>і  </a:t>
            </a:r>
            <a:r>
              <a:rPr sz="1100" spc="114" dirty="0">
                <a:latin typeface="Times New Roman"/>
                <a:cs typeface="Times New Roman"/>
              </a:rPr>
              <a:t>кислоти;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4622" y="5330968"/>
            <a:ext cx="133731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335" indent="-38227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94335" algn="l"/>
                <a:tab pos="394970" algn="l"/>
              </a:tabLst>
            </a:pPr>
            <a:r>
              <a:rPr sz="1100" spc="120" dirty="0">
                <a:latin typeface="Times New Roman"/>
                <a:cs typeface="Times New Roman"/>
              </a:rPr>
              <a:t>оксикислоти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47842" y="5330968"/>
            <a:ext cx="760095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80" dirty="0">
                <a:latin typeface="Times New Roman"/>
                <a:cs typeface="Times New Roman"/>
              </a:rPr>
              <a:t>(</a:t>
            </a:r>
            <a:r>
              <a:rPr sz="1100" spc="114" dirty="0">
                <a:latin typeface="Times New Roman"/>
                <a:cs typeface="Times New Roman"/>
              </a:rPr>
              <a:t>л</a:t>
            </a:r>
            <a:r>
              <a:rPr sz="1100" spc="140" dirty="0">
                <a:latin typeface="Times New Roman"/>
                <a:cs typeface="Times New Roman"/>
              </a:rPr>
              <a:t>имонн</a:t>
            </a:r>
            <a:r>
              <a:rPr sz="1100" spc="114" dirty="0">
                <a:latin typeface="Times New Roman"/>
                <a:cs typeface="Times New Roman"/>
              </a:rPr>
              <a:t>а</a:t>
            </a:r>
            <a:r>
              <a:rPr sz="1100" spc="60" dirty="0">
                <a:latin typeface="Times New Roman"/>
                <a:cs typeface="Times New Roman"/>
              </a:rPr>
              <a:t>,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74622" y="5491113"/>
            <a:ext cx="2459355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110" dirty="0">
                <a:latin typeface="Times New Roman"/>
                <a:cs typeface="Times New Roman"/>
              </a:rPr>
              <a:t>саліцилова,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120" dirty="0">
                <a:latin typeface="Times New Roman"/>
                <a:cs typeface="Times New Roman"/>
              </a:rPr>
              <a:t>виннокам’яна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spc="110" dirty="0">
                <a:latin typeface="Times New Roman"/>
                <a:cs typeface="Times New Roman"/>
              </a:rPr>
              <a:t>та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80" dirty="0">
                <a:latin typeface="Times New Roman"/>
                <a:cs typeface="Times New Roman"/>
              </a:rPr>
              <a:t>ін.);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74622" y="5652305"/>
            <a:ext cx="237871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335" indent="-38227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94335" algn="l"/>
                <a:tab pos="394970" algn="l"/>
              </a:tabLst>
            </a:pPr>
            <a:r>
              <a:rPr sz="1100" spc="120" dirty="0">
                <a:latin typeface="Times New Roman"/>
                <a:cs typeface="Times New Roman"/>
              </a:rPr>
              <a:t>етилендиамінтетрауксусна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74622" y="5812450"/>
            <a:ext cx="253238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0410" algn="l"/>
                <a:tab pos="1466850" algn="l"/>
                <a:tab pos="1821180" algn="l"/>
              </a:tabLst>
            </a:pPr>
            <a:r>
              <a:rPr sz="1100" spc="120" dirty="0">
                <a:latin typeface="Times New Roman"/>
                <a:cs typeface="Times New Roman"/>
              </a:rPr>
              <a:t>кислота	</a:t>
            </a:r>
            <a:r>
              <a:rPr sz="1100" spc="114" dirty="0">
                <a:latin typeface="Times New Roman"/>
                <a:cs typeface="Times New Roman"/>
              </a:rPr>
              <a:t>(трилон	</a:t>
            </a:r>
            <a:r>
              <a:rPr sz="1100" spc="95" dirty="0">
                <a:latin typeface="Times New Roman"/>
                <a:cs typeface="Times New Roman"/>
              </a:rPr>
              <a:t>Б);	</a:t>
            </a:r>
            <a:r>
              <a:rPr sz="1100" spc="110" dirty="0">
                <a:latin typeface="Times New Roman"/>
                <a:cs typeface="Times New Roman"/>
              </a:rPr>
              <a:t>кальцієва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74622" y="5972595"/>
            <a:ext cx="1889125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100" dirty="0">
                <a:latin typeface="Times New Roman"/>
                <a:cs typeface="Times New Roman"/>
              </a:rPr>
              <a:t>сіль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125" dirty="0">
                <a:latin typeface="Times New Roman"/>
                <a:cs typeface="Times New Roman"/>
              </a:rPr>
              <a:t>трилону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45" dirty="0">
                <a:latin typeface="Times New Roman"/>
                <a:cs typeface="Times New Roman"/>
              </a:rPr>
              <a:t>Б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105" dirty="0">
                <a:latin typeface="Times New Roman"/>
                <a:cs typeface="Times New Roman"/>
              </a:rPr>
              <a:t>(тетацин);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74622" y="6133970"/>
            <a:ext cx="178371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335" indent="-382270">
              <a:lnSpc>
                <a:spcPts val="1290"/>
              </a:lnSpc>
              <a:spcBef>
                <a:spcPts val="95"/>
              </a:spcBef>
              <a:buFont typeface="Wingdings"/>
              <a:buChar char=""/>
              <a:tabLst>
                <a:tab pos="394335" algn="l"/>
                <a:tab pos="394970" algn="l"/>
              </a:tabLst>
            </a:pPr>
            <a:r>
              <a:rPr sz="1100" spc="100" dirty="0">
                <a:latin typeface="Times New Roman"/>
                <a:cs typeface="Times New Roman"/>
              </a:rPr>
              <a:t>унітіол;</a:t>
            </a:r>
            <a:endParaRPr sz="1100">
              <a:latin typeface="Times New Roman"/>
              <a:cs typeface="Times New Roman"/>
            </a:endParaRPr>
          </a:p>
          <a:p>
            <a:pPr marL="394335" indent="-382270">
              <a:lnSpc>
                <a:spcPts val="1260"/>
              </a:lnSpc>
              <a:buFont typeface="Wingdings"/>
              <a:buChar char=""/>
              <a:tabLst>
                <a:tab pos="394335" algn="l"/>
                <a:tab pos="394970" algn="l"/>
              </a:tabLst>
            </a:pPr>
            <a:r>
              <a:rPr sz="1100" spc="114" dirty="0">
                <a:latin typeface="Times New Roman"/>
                <a:cs typeface="Times New Roman"/>
              </a:rPr>
              <a:t>амінокислоти;</a:t>
            </a:r>
            <a:endParaRPr sz="1100">
              <a:latin typeface="Times New Roman"/>
              <a:cs typeface="Times New Roman"/>
            </a:endParaRPr>
          </a:p>
          <a:p>
            <a:pPr marL="394335" indent="-382270">
              <a:lnSpc>
                <a:spcPts val="1290"/>
              </a:lnSpc>
              <a:buFont typeface="Wingdings"/>
              <a:buChar char=""/>
              <a:tabLst>
                <a:tab pos="394335" algn="l"/>
                <a:tab pos="394970" algn="l"/>
              </a:tabLst>
            </a:pPr>
            <a:r>
              <a:rPr sz="1100" spc="125" dirty="0">
                <a:latin typeface="Times New Roman"/>
                <a:cs typeface="Times New Roman"/>
              </a:rPr>
              <a:t>тиомочевина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105" dirty="0">
                <a:latin typeface="Times New Roman"/>
                <a:cs typeface="Times New Roman"/>
              </a:rPr>
              <a:t>та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90" dirty="0">
                <a:latin typeface="Times New Roman"/>
                <a:cs typeface="Times New Roman"/>
              </a:rPr>
              <a:t>ін.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736591" y="298132"/>
            <a:ext cx="3253104" cy="871855"/>
            <a:chOff x="4736591" y="298132"/>
            <a:chExt cx="3253104" cy="871855"/>
          </a:xfrm>
        </p:grpSpPr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29920" y="298132"/>
              <a:ext cx="2867938" cy="25516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6591" y="495300"/>
              <a:ext cx="3252977" cy="674370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913376" y="206247"/>
            <a:ext cx="2878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ХА</a:t>
            </a:r>
            <a:r>
              <a:rPr spc="-210" dirty="0">
                <a:latin typeface="Arial"/>
                <a:cs typeface="Arial"/>
              </a:rPr>
              <a:t>Р</a:t>
            </a:r>
            <a:r>
              <a:rPr spc="-5" dirty="0">
                <a:latin typeface="Arial"/>
                <a:cs typeface="Arial"/>
              </a:rPr>
              <a:t>А</a:t>
            </a:r>
            <a:r>
              <a:rPr spc="55" dirty="0">
                <a:latin typeface="Arial"/>
                <a:cs typeface="Arial"/>
              </a:rPr>
              <a:t>К</a:t>
            </a:r>
            <a:r>
              <a:rPr dirty="0">
                <a:latin typeface="Arial"/>
                <a:cs typeface="Arial"/>
              </a:rPr>
              <a:t>ТЕРИ</a:t>
            </a:r>
            <a:r>
              <a:rPr spc="-60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ТИКА  </a:t>
            </a:r>
            <a:r>
              <a:rPr spc="-10" dirty="0">
                <a:latin typeface="Arial"/>
                <a:cs typeface="Arial"/>
              </a:rPr>
              <a:t>АНТИОКСИДАНТІВ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11983" y="1030859"/>
            <a:ext cx="2840990" cy="497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235" marR="5080" indent="-344170">
              <a:lnSpc>
                <a:spcPct val="147300"/>
              </a:lnSpc>
              <a:spcBef>
                <a:spcPts val="95"/>
              </a:spcBef>
            </a:pPr>
            <a:r>
              <a:rPr sz="1050" b="1" spc="95" dirty="0">
                <a:latin typeface="Times New Roman"/>
                <a:cs typeface="Times New Roman"/>
              </a:rPr>
              <a:t>ЗАСТОСУВАННЯ</a:t>
            </a:r>
            <a:r>
              <a:rPr sz="1050" b="1" spc="-5" dirty="0">
                <a:latin typeface="Times New Roman"/>
                <a:cs typeface="Times New Roman"/>
              </a:rPr>
              <a:t> </a:t>
            </a:r>
            <a:r>
              <a:rPr sz="1050" b="1" spc="95" dirty="0">
                <a:latin typeface="Times New Roman"/>
                <a:cs typeface="Times New Roman"/>
              </a:rPr>
              <a:t>АНТИОКСИДАНТІВ </a:t>
            </a:r>
            <a:r>
              <a:rPr sz="1050" b="1" spc="-250" dirty="0">
                <a:latin typeface="Times New Roman"/>
                <a:cs typeface="Times New Roman"/>
              </a:rPr>
              <a:t> </a:t>
            </a:r>
            <a:r>
              <a:rPr sz="1050" b="1" spc="100" dirty="0">
                <a:latin typeface="Times New Roman"/>
                <a:cs typeface="Times New Roman"/>
              </a:rPr>
              <a:t>У</a:t>
            </a:r>
            <a:r>
              <a:rPr sz="1050" b="1" spc="30" dirty="0">
                <a:latin typeface="Times New Roman"/>
                <a:cs typeface="Times New Roman"/>
              </a:rPr>
              <a:t> </a:t>
            </a:r>
            <a:r>
              <a:rPr sz="1050" b="1" spc="95" dirty="0">
                <a:latin typeface="Times New Roman"/>
                <a:cs typeface="Times New Roman"/>
              </a:rPr>
              <a:t>РОЗЧИНАХ</a:t>
            </a:r>
            <a:r>
              <a:rPr sz="1050" b="1" spc="20" dirty="0">
                <a:latin typeface="Times New Roman"/>
                <a:cs typeface="Times New Roman"/>
              </a:rPr>
              <a:t> </a:t>
            </a:r>
            <a:r>
              <a:rPr sz="1050" b="1" spc="90" dirty="0">
                <a:latin typeface="Times New Roman"/>
                <a:cs typeface="Times New Roman"/>
              </a:rPr>
              <a:t>ДЛЯ</a:t>
            </a:r>
            <a:r>
              <a:rPr sz="1050" b="1" spc="30" dirty="0">
                <a:latin typeface="Times New Roman"/>
                <a:cs typeface="Times New Roman"/>
              </a:rPr>
              <a:t> </a:t>
            </a:r>
            <a:r>
              <a:rPr sz="1050" b="1" spc="80" dirty="0">
                <a:latin typeface="Times New Roman"/>
                <a:cs typeface="Times New Roman"/>
              </a:rPr>
              <a:t>ІН'ЄКЦІЙ</a:t>
            </a:r>
            <a:endParaRPr sz="105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39909" y="1832373"/>
          <a:ext cx="5043804" cy="49185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2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209">
                <a:tc>
                  <a:txBody>
                    <a:bodyPr/>
                    <a:lstStyle/>
                    <a:p>
                      <a:pPr marL="848360">
                        <a:lnSpc>
                          <a:spcPts val="1225"/>
                        </a:lnSpc>
                      </a:pPr>
                      <a:r>
                        <a:rPr sz="1050" b="1" spc="65" dirty="0">
                          <a:latin typeface="Times New Roman"/>
                          <a:cs typeface="Times New Roman"/>
                        </a:rPr>
                        <a:t>Стабілізатор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1840" marR="394335" indent="-351155">
                        <a:lnSpc>
                          <a:spcPts val="1240"/>
                        </a:lnSpc>
                      </a:pPr>
                      <a:r>
                        <a:rPr sz="1050" b="1" spc="70" dirty="0">
                          <a:latin typeface="Times New Roman"/>
                          <a:cs typeface="Times New Roman"/>
                        </a:rPr>
                        <a:t>Лікарська</a:t>
                      </a:r>
                      <a:r>
                        <a:rPr sz="105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65" dirty="0">
                          <a:latin typeface="Times New Roman"/>
                          <a:cs typeface="Times New Roman"/>
                        </a:rPr>
                        <a:t>речовина,</a:t>
                      </a:r>
                      <a:r>
                        <a:rPr sz="105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90" dirty="0">
                          <a:latin typeface="Times New Roman"/>
                          <a:cs typeface="Times New Roman"/>
                        </a:rPr>
                        <a:t>що </a:t>
                      </a:r>
                      <a:r>
                        <a:rPr sz="1050" b="1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60" dirty="0">
                          <a:latin typeface="Times New Roman"/>
                          <a:cs typeface="Times New Roman"/>
                        </a:rPr>
                        <a:t>стабілізується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438">
                <a:tc>
                  <a:txBody>
                    <a:bodyPr/>
                    <a:lstStyle/>
                    <a:p>
                      <a:pPr marL="57785">
                        <a:lnSpc>
                          <a:spcPts val="1205"/>
                        </a:lnSpc>
                      </a:pPr>
                      <a:r>
                        <a:rPr sz="1050" b="1" spc="75" dirty="0">
                          <a:latin typeface="Times New Roman"/>
                          <a:cs typeface="Times New Roman"/>
                        </a:rPr>
                        <a:t>Прямі</a:t>
                      </a:r>
                      <a:r>
                        <a:rPr sz="105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65" dirty="0">
                          <a:latin typeface="Times New Roman"/>
                          <a:cs typeface="Times New Roman"/>
                        </a:rPr>
                        <a:t>антиоксиданти: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 marR="1503680">
                        <a:lnSpc>
                          <a:spcPts val="1240"/>
                        </a:lnSpc>
                        <a:spcBef>
                          <a:spcPts val="35"/>
                        </a:spcBef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Анальгін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 Натрію</a:t>
                      </a:r>
                      <a:r>
                        <a:rPr sz="10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сульфіт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 marR="768350">
                        <a:lnSpc>
                          <a:spcPts val="1240"/>
                        </a:lnSpc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Апоморфіну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гідрохлорид </a:t>
                      </a:r>
                      <a:r>
                        <a:rPr sz="105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Кислота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аскорбінова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п-аміносаліцилат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185"/>
                        </a:lnSpc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Стрептоцид </a:t>
                      </a:r>
                      <a:r>
                        <a:rPr sz="105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розчинний </a:t>
                      </a:r>
                      <a:r>
                        <a:rPr sz="105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55" dirty="0">
                          <a:latin typeface="Times New Roman"/>
                          <a:cs typeface="Times New Roman"/>
                        </a:rPr>
                        <a:t>(0,5%, </a:t>
                      </a:r>
                      <a:r>
                        <a:rPr sz="105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5%,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40"/>
                        </a:lnSpc>
                      </a:pPr>
                      <a:r>
                        <a:rPr sz="1050" spc="75" dirty="0">
                          <a:latin typeface="Times New Roman"/>
                          <a:cs typeface="Times New Roman"/>
                        </a:rPr>
                        <a:t>10%)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55"/>
                        </a:lnSpc>
                      </a:pPr>
                      <a:r>
                        <a:rPr sz="1050" spc="60" dirty="0">
                          <a:latin typeface="Times New Roman"/>
                          <a:cs typeface="Times New Roman"/>
                        </a:rPr>
                        <a:t>Этазол-натрій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554">
                <a:tc>
                  <a:txBody>
                    <a:bodyPr/>
                    <a:lstStyle/>
                    <a:p>
                      <a:pPr marL="57785">
                        <a:lnSpc>
                          <a:spcPts val="1210"/>
                        </a:lnSpc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метабисульфіт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195"/>
                        </a:lnSpc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Вікасол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 marR="1064260">
                        <a:lnSpc>
                          <a:spcPts val="1240"/>
                        </a:lnSpc>
                        <a:spcBef>
                          <a:spcPts val="45"/>
                        </a:spcBef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Кислота</a:t>
                      </a:r>
                      <a:r>
                        <a:rPr sz="105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аскорбінова </a:t>
                      </a:r>
                      <a:r>
                        <a:rPr sz="1050" spc="-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саліцилат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036">
                <a:tc>
                  <a:txBody>
                    <a:bodyPr/>
                    <a:lstStyle/>
                    <a:p>
                      <a:pPr marL="57785">
                        <a:lnSpc>
                          <a:spcPts val="1210"/>
                        </a:lnSpc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0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бісульфіт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10"/>
                        </a:lnSpc>
                      </a:pP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Новокаїнамід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19">
                <a:tc>
                  <a:txBody>
                    <a:bodyPr/>
                    <a:lstStyle/>
                    <a:p>
                      <a:pPr marL="57785">
                        <a:lnSpc>
                          <a:spcPts val="1210"/>
                        </a:lnSpc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тіосульфат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00"/>
                        </a:lnSpc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Вікасол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45"/>
                        </a:lnSpc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Дикаїн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(1%,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5" dirty="0">
                          <a:latin typeface="Times New Roman"/>
                          <a:cs typeface="Times New Roman"/>
                        </a:rPr>
                        <a:t>2%)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40"/>
                        </a:lnSpc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Новокаїн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(5%,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10%)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50"/>
                        </a:lnSpc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Стрептоцид</a:t>
                      </a:r>
                      <a:r>
                        <a:rPr sz="10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розчинний</a:t>
                      </a:r>
                      <a:r>
                        <a:rPr sz="105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(5%,</a:t>
                      </a:r>
                      <a:r>
                        <a:rPr sz="105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10%)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381">
                <a:tc>
                  <a:txBody>
                    <a:bodyPr/>
                    <a:lstStyle/>
                    <a:p>
                      <a:pPr marL="57785">
                        <a:lnSpc>
                          <a:spcPts val="1210"/>
                        </a:lnSpc>
                      </a:pPr>
                      <a:r>
                        <a:rPr sz="1050" spc="60" dirty="0">
                          <a:latin typeface="Times New Roman"/>
                          <a:cs typeface="Times New Roman"/>
                        </a:rPr>
                        <a:t>Унітіол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195"/>
                        </a:lnSpc>
                      </a:pPr>
                      <a:r>
                        <a:rPr sz="1050" spc="60" dirty="0">
                          <a:latin typeface="Times New Roman"/>
                          <a:cs typeface="Times New Roman"/>
                        </a:rPr>
                        <a:t>Тіаміну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бромід</a:t>
                      </a:r>
                      <a:r>
                        <a:rPr sz="105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5" dirty="0">
                          <a:latin typeface="Times New Roman"/>
                          <a:cs typeface="Times New Roman"/>
                        </a:rPr>
                        <a:t>(3%,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5" dirty="0">
                          <a:latin typeface="Times New Roman"/>
                          <a:cs typeface="Times New Roman"/>
                        </a:rPr>
                        <a:t>6%)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50"/>
                        </a:lnSpc>
                      </a:pPr>
                      <a:r>
                        <a:rPr sz="1050" spc="60" dirty="0">
                          <a:latin typeface="Times New Roman"/>
                          <a:cs typeface="Times New Roman"/>
                        </a:rPr>
                        <a:t>Тіаміну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хлорид</a:t>
                      </a:r>
                      <a:r>
                        <a:rPr sz="105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50" dirty="0">
                          <a:latin typeface="Times New Roman"/>
                          <a:cs typeface="Times New Roman"/>
                        </a:rPr>
                        <a:t>(2,5</a:t>
                      </a:r>
                      <a:r>
                        <a:rPr sz="105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0" dirty="0">
                          <a:latin typeface="Times New Roman"/>
                          <a:cs typeface="Times New Roman"/>
                        </a:rPr>
                        <a:t>%,</a:t>
                      </a:r>
                      <a:r>
                        <a:rPr sz="105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75" dirty="0">
                          <a:latin typeface="Times New Roman"/>
                          <a:cs typeface="Times New Roman"/>
                        </a:rPr>
                        <a:t>5%)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036">
                <a:tc>
                  <a:txBody>
                    <a:bodyPr/>
                    <a:lstStyle/>
                    <a:p>
                      <a:pPr marL="57785">
                        <a:lnSpc>
                          <a:spcPts val="1210"/>
                        </a:lnSpc>
                      </a:pPr>
                      <a:r>
                        <a:rPr sz="1050" spc="65" dirty="0">
                          <a:latin typeface="Times New Roman"/>
                          <a:cs typeface="Times New Roman"/>
                        </a:rPr>
                        <a:t>Цистеїн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10"/>
                        </a:lnSpc>
                      </a:pPr>
                      <a:r>
                        <a:rPr sz="1050" spc="75" dirty="0">
                          <a:latin typeface="Times New Roman"/>
                          <a:cs typeface="Times New Roman"/>
                        </a:rPr>
                        <a:t>Апоморфину</a:t>
                      </a:r>
                      <a:r>
                        <a:rPr sz="10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гідрохлорид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2899">
                <a:tc>
                  <a:txBody>
                    <a:bodyPr/>
                    <a:lstStyle/>
                    <a:p>
                      <a:pPr marL="57785" marR="601980">
                        <a:lnSpc>
                          <a:spcPts val="1250"/>
                        </a:lnSpc>
                        <a:spcBef>
                          <a:spcPts val="15"/>
                        </a:spcBef>
                      </a:pPr>
                      <a:r>
                        <a:rPr sz="1050" b="1" spc="75" dirty="0">
                          <a:latin typeface="Times New Roman"/>
                          <a:cs typeface="Times New Roman"/>
                        </a:rPr>
                        <a:t>Непрямі </a:t>
                      </a:r>
                      <a:r>
                        <a:rPr sz="1050" b="1" spc="70" dirty="0">
                          <a:latin typeface="Times New Roman"/>
                          <a:cs typeface="Times New Roman"/>
                        </a:rPr>
                        <a:t>антиоксиданти </a:t>
                      </a:r>
                      <a:r>
                        <a:rPr sz="1050" b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65" dirty="0">
                          <a:latin typeface="Times New Roman"/>
                          <a:cs typeface="Times New Roman"/>
                        </a:rPr>
                        <a:t>(«негативні</a:t>
                      </a:r>
                      <a:r>
                        <a:rPr sz="105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b="1" spc="60" dirty="0">
                          <a:latin typeface="Times New Roman"/>
                          <a:cs typeface="Times New Roman"/>
                        </a:rPr>
                        <a:t>каталізатори»):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165"/>
                        </a:lnSpc>
                        <a:tabLst>
                          <a:tab pos="800735" algn="l"/>
                          <a:tab pos="1148080" algn="l"/>
                          <a:tab pos="2262505" algn="l"/>
                        </a:tabLst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Трилон	</a:t>
                      </a:r>
                      <a:r>
                        <a:rPr sz="1050" spc="80" dirty="0">
                          <a:latin typeface="Times New Roman"/>
                          <a:cs typeface="Times New Roman"/>
                        </a:rPr>
                        <a:t>Б	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(динатриевая	</a:t>
                      </a:r>
                      <a:r>
                        <a:rPr sz="1050" spc="55" dirty="0">
                          <a:latin typeface="Times New Roman"/>
                          <a:cs typeface="Times New Roman"/>
                        </a:rPr>
                        <a:t>сіль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50"/>
                        </a:lnSpc>
                      </a:pP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етилендіамінтетрауксусної</a:t>
                      </a:r>
                      <a:r>
                        <a:rPr sz="105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кислоти)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00"/>
                        </a:lnSpc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spc="60" dirty="0">
                          <a:latin typeface="Times New Roman"/>
                          <a:cs typeface="Times New Roman"/>
                        </a:rPr>
                        <a:t>гідрокарбонат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ts val="1255"/>
                        </a:lnSpc>
                      </a:pPr>
                      <a:r>
                        <a:rPr sz="1050" spc="70" dirty="0">
                          <a:latin typeface="Times New Roman"/>
                          <a:cs typeface="Times New Roman"/>
                        </a:rPr>
                        <a:t>(3%,4%,5%,7%)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4736591" y="218884"/>
            <a:ext cx="3253104" cy="871855"/>
            <a:chOff x="4736591" y="218884"/>
            <a:chExt cx="3253104" cy="8718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29920" y="218884"/>
              <a:ext cx="2867938" cy="2551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6591" y="416052"/>
              <a:ext cx="3252977" cy="67437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913376" y="126746"/>
            <a:ext cx="2878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ХА</a:t>
            </a:r>
            <a:r>
              <a:rPr spc="-210" dirty="0">
                <a:latin typeface="Arial"/>
                <a:cs typeface="Arial"/>
              </a:rPr>
              <a:t>Р</a:t>
            </a:r>
            <a:r>
              <a:rPr spc="-5" dirty="0">
                <a:latin typeface="Arial"/>
                <a:cs typeface="Arial"/>
              </a:rPr>
              <a:t>А</a:t>
            </a:r>
            <a:r>
              <a:rPr spc="55" dirty="0">
                <a:latin typeface="Arial"/>
                <a:cs typeface="Arial"/>
              </a:rPr>
              <a:t>К</a:t>
            </a:r>
            <a:r>
              <a:rPr dirty="0">
                <a:latin typeface="Arial"/>
                <a:cs typeface="Arial"/>
              </a:rPr>
              <a:t>ТЕРИ</a:t>
            </a:r>
            <a:r>
              <a:rPr spc="-60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ТИКА  </a:t>
            </a:r>
            <a:r>
              <a:rPr spc="-10" dirty="0">
                <a:latin typeface="Arial"/>
                <a:cs typeface="Arial"/>
              </a:rPr>
              <a:t>АНТИОКСИДАНТІВ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98262" y="1059224"/>
            <a:ext cx="5286375" cy="413639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781685" marR="2088514" indent="-349885">
              <a:lnSpc>
                <a:spcPts val="1190"/>
              </a:lnSpc>
              <a:spcBef>
                <a:spcPts val="180"/>
              </a:spcBef>
            </a:pPr>
            <a:r>
              <a:rPr sz="1000" b="1" spc="160" dirty="0">
                <a:latin typeface="Times New Roman"/>
                <a:cs typeface="Times New Roman"/>
              </a:rPr>
              <a:t>Rp.: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140" dirty="0">
                <a:latin typeface="Times New Roman"/>
                <a:cs typeface="Times New Roman"/>
              </a:rPr>
              <a:t>Sol.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160" dirty="0">
                <a:latin typeface="Times New Roman"/>
                <a:cs typeface="Times New Roman"/>
              </a:rPr>
              <a:t>Acidi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150" dirty="0">
                <a:latin typeface="Times New Roman"/>
                <a:cs typeface="Times New Roman"/>
              </a:rPr>
              <a:t>ascorbinici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270" dirty="0">
                <a:latin typeface="Times New Roman"/>
                <a:cs typeface="Times New Roman"/>
              </a:rPr>
              <a:t>5%</a:t>
            </a:r>
            <a:r>
              <a:rPr sz="1000" b="1" spc="70" dirty="0">
                <a:latin typeface="Times New Roman"/>
                <a:cs typeface="Times New Roman"/>
              </a:rPr>
              <a:t> </a:t>
            </a:r>
            <a:r>
              <a:rPr sz="1000" b="1" spc="175" dirty="0">
                <a:latin typeface="Times New Roman"/>
                <a:cs typeface="Times New Roman"/>
              </a:rPr>
              <a:t>100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190" dirty="0">
                <a:latin typeface="Times New Roman"/>
                <a:cs typeface="Times New Roman"/>
              </a:rPr>
              <a:t>ml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135" dirty="0">
                <a:latin typeface="Times New Roman"/>
                <a:cs typeface="Times New Roman"/>
              </a:rPr>
              <a:t>Sterilisa!</a:t>
            </a:r>
            <a:endParaRPr sz="1000" dirty="0">
              <a:latin typeface="Times New Roman"/>
              <a:cs typeface="Times New Roman"/>
            </a:endParaRPr>
          </a:p>
          <a:p>
            <a:pPr marL="781685">
              <a:lnSpc>
                <a:spcPts val="1145"/>
              </a:lnSpc>
            </a:pPr>
            <a:r>
              <a:rPr sz="1000" b="1" spc="165" dirty="0">
                <a:latin typeface="Times New Roman"/>
                <a:cs typeface="Times New Roman"/>
              </a:rPr>
              <a:t>D.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145" dirty="0">
                <a:latin typeface="Times New Roman"/>
                <a:cs typeface="Times New Roman"/>
              </a:rPr>
              <a:t>S.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210" dirty="0">
                <a:latin typeface="Times New Roman"/>
                <a:cs typeface="Times New Roman"/>
              </a:rPr>
              <a:t>Для</a:t>
            </a:r>
            <a:r>
              <a:rPr sz="1000" b="1" spc="90" dirty="0">
                <a:latin typeface="Times New Roman"/>
                <a:cs typeface="Times New Roman"/>
              </a:rPr>
              <a:t> </a:t>
            </a:r>
            <a:r>
              <a:rPr sz="1000" b="1" spc="185" dirty="0">
                <a:latin typeface="Times New Roman"/>
                <a:cs typeface="Times New Roman"/>
              </a:rPr>
              <a:t>внутрішньовенних</a:t>
            </a:r>
            <a:r>
              <a:rPr sz="1000" b="1" spc="90" dirty="0">
                <a:latin typeface="Times New Roman"/>
                <a:cs typeface="Times New Roman"/>
              </a:rPr>
              <a:t> </a:t>
            </a:r>
            <a:r>
              <a:rPr sz="1000" b="1" spc="155" dirty="0">
                <a:latin typeface="Times New Roman"/>
                <a:cs typeface="Times New Roman"/>
              </a:rPr>
              <a:t>ін'єкцій</a:t>
            </a:r>
            <a:endParaRPr sz="1000" dirty="0">
              <a:latin typeface="Times New Roman"/>
              <a:cs typeface="Times New Roman"/>
            </a:endParaRPr>
          </a:p>
          <a:p>
            <a:pPr marL="50800" marR="362585" indent="368300">
              <a:lnSpc>
                <a:spcPct val="144300"/>
              </a:lnSpc>
              <a:spcBef>
                <a:spcPts val="665"/>
              </a:spcBef>
            </a:pPr>
            <a:r>
              <a:rPr sz="900" spc="155" dirty="0">
                <a:latin typeface="Times New Roman"/>
                <a:cs typeface="Times New Roman"/>
              </a:rPr>
              <a:t>Даний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130" dirty="0">
                <a:latin typeface="Times New Roman"/>
                <a:cs typeface="Times New Roman"/>
              </a:rPr>
              <a:t>лікарський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препарат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145" dirty="0">
                <a:latin typeface="Times New Roman"/>
                <a:cs typeface="Times New Roman"/>
              </a:rPr>
              <a:t>–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розчин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для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ін'єкцій</a:t>
            </a:r>
            <a:r>
              <a:rPr sz="900" spc="350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речовини,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85" dirty="0">
                <a:latin typeface="Times New Roman"/>
                <a:cs typeface="Times New Roman"/>
              </a:rPr>
              <a:t>що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30" dirty="0">
                <a:latin typeface="Times New Roman"/>
                <a:cs typeface="Times New Roman"/>
              </a:rPr>
              <a:t>легко </a:t>
            </a:r>
            <a:r>
              <a:rPr sz="900" spc="-21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окислюється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та</a:t>
            </a:r>
            <a:r>
              <a:rPr sz="900" spc="360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вимагає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стабілізації.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b="1" spc="190" dirty="0">
                <a:latin typeface="Times New Roman"/>
                <a:cs typeface="Times New Roman"/>
              </a:rPr>
              <a:t>pН</a:t>
            </a:r>
            <a:r>
              <a:rPr sz="900" b="1" spc="55" dirty="0">
                <a:latin typeface="Times New Roman"/>
                <a:cs typeface="Times New Roman"/>
              </a:rPr>
              <a:t> </a:t>
            </a:r>
            <a:r>
              <a:rPr sz="900" b="1" spc="145" dirty="0">
                <a:latin typeface="Times New Roman"/>
                <a:cs typeface="Times New Roman"/>
              </a:rPr>
              <a:t>–</a:t>
            </a:r>
            <a:r>
              <a:rPr sz="900" b="1" spc="75" dirty="0">
                <a:latin typeface="Times New Roman"/>
                <a:cs typeface="Times New Roman"/>
              </a:rPr>
              <a:t> </a:t>
            </a:r>
            <a:r>
              <a:rPr sz="900" b="1" spc="120" dirty="0">
                <a:latin typeface="Times New Roman"/>
                <a:cs typeface="Times New Roman"/>
              </a:rPr>
              <a:t>6,0</a:t>
            </a:r>
            <a:r>
              <a:rPr sz="900" b="1" spc="65" dirty="0">
                <a:latin typeface="Times New Roman"/>
                <a:cs typeface="Times New Roman"/>
              </a:rPr>
              <a:t> </a:t>
            </a:r>
            <a:r>
              <a:rPr sz="900" b="1" spc="125" dirty="0">
                <a:latin typeface="Times New Roman"/>
                <a:cs typeface="Times New Roman"/>
              </a:rPr>
              <a:t>–7,0</a:t>
            </a:r>
            <a:r>
              <a:rPr sz="900" b="1" spc="70" dirty="0">
                <a:latin typeface="Times New Roman"/>
                <a:cs typeface="Times New Roman"/>
              </a:rPr>
              <a:t> </a:t>
            </a:r>
            <a:r>
              <a:rPr sz="900" b="1" spc="175" dirty="0">
                <a:latin typeface="Times New Roman"/>
                <a:cs typeface="Times New Roman"/>
              </a:rPr>
              <a:t>(ГФ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20" dirty="0">
                <a:latin typeface="Times New Roman"/>
                <a:cs typeface="Times New Roman"/>
              </a:rPr>
              <a:t>Х).</a:t>
            </a: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 marL="9525" algn="ctr">
              <a:lnSpc>
                <a:spcPts val="1065"/>
              </a:lnSpc>
              <a:spcBef>
                <a:spcPts val="885"/>
              </a:spcBef>
            </a:pPr>
            <a:r>
              <a:rPr sz="900" spc="200" dirty="0">
                <a:latin typeface="Times New Roman"/>
                <a:cs typeface="Times New Roman"/>
              </a:rPr>
              <a:t>ППК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105" dirty="0">
                <a:latin typeface="Times New Roman"/>
                <a:cs typeface="Times New Roman"/>
              </a:rPr>
              <a:t>(З.Б.)</a:t>
            </a:r>
            <a:endParaRPr sz="900" dirty="0">
              <a:latin typeface="Times New Roman"/>
              <a:cs typeface="Times New Roman"/>
            </a:endParaRPr>
          </a:p>
          <a:p>
            <a:pPr marL="1393190">
              <a:lnSpc>
                <a:spcPts val="1045"/>
              </a:lnSpc>
              <a:tabLst>
                <a:tab pos="3288665" algn="l"/>
              </a:tabLst>
            </a:pPr>
            <a:r>
              <a:rPr sz="900" spc="145" dirty="0">
                <a:latin typeface="Times New Roman"/>
                <a:cs typeface="Times New Roman"/>
              </a:rPr>
              <a:t>Кислоти</a:t>
            </a:r>
            <a:r>
              <a:rPr sz="900" spc="9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аскорбінової	</a:t>
            </a:r>
            <a:r>
              <a:rPr sz="900" spc="120" dirty="0">
                <a:latin typeface="Times New Roman"/>
                <a:cs typeface="Times New Roman"/>
              </a:rPr>
              <a:t>5,0</a:t>
            </a:r>
            <a:endParaRPr sz="900" dirty="0">
              <a:latin typeface="Times New Roman"/>
              <a:cs typeface="Times New Roman"/>
            </a:endParaRPr>
          </a:p>
          <a:p>
            <a:pPr marL="1844675" marR="1724025" indent="-451484">
              <a:lnSpc>
                <a:spcPts val="1040"/>
              </a:lnSpc>
              <a:spcBef>
                <a:spcPts val="50"/>
              </a:spcBef>
              <a:tabLst>
                <a:tab pos="3298190" algn="l"/>
              </a:tabLst>
            </a:pPr>
            <a:r>
              <a:rPr sz="900" spc="150" dirty="0">
                <a:latin typeface="Times New Roman"/>
                <a:cs typeface="Times New Roman"/>
              </a:rPr>
              <a:t>Натрію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30" dirty="0">
                <a:latin typeface="Times New Roman"/>
                <a:cs typeface="Times New Roman"/>
              </a:rPr>
              <a:t>метабісульфіту	</a:t>
            </a:r>
            <a:r>
              <a:rPr sz="900" spc="120" dirty="0">
                <a:latin typeface="Times New Roman"/>
                <a:cs typeface="Times New Roman"/>
              </a:rPr>
              <a:t>0,2 </a:t>
            </a:r>
            <a:r>
              <a:rPr sz="900" spc="125" dirty="0">
                <a:latin typeface="Times New Roman"/>
                <a:cs typeface="Times New Roman"/>
              </a:rPr>
              <a:t> (або</a:t>
            </a:r>
            <a:r>
              <a:rPr sz="900" spc="6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натрію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30" dirty="0">
                <a:latin typeface="Times New Roman"/>
                <a:cs typeface="Times New Roman"/>
              </a:rPr>
              <a:t>сульфіту </a:t>
            </a:r>
            <a:r>
              <a:rPr sz="900" spc="270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0,1)</a:t>
            </a:r>
            <a:endParaRPr sz="900" dirty="0">
              <a:latin typeface="Times New Roman"/>
              <a:cs typeface="Times New Roman"/>
            </a:endParaRPr>
          </a:p>
          <a:p>
            <a:pPr marL="1393190">
              <a:lnSpc>
                <a:spcPts val="990"/>
              </a:lnSpc>
              <a:tabLst>
                <a:tab pos="3266440" algn="l"/>
              </a:tabLst>
            </a:pPr>
            <a:r>
              <a:rPr sz="900" spc="150" dirty="0">
                <a:latin typeface="Times New Roman"/>
                <a:cs typeface="Times New Roman"/>
              </a:rPr>
              <a:t>Натрію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30" dirty="0">
                <a:latin typeface="Times New Roman"/>
                <a:cs typeface="Times New Roman"/>
              </a:rPr>
              <a:t>гідрокарбонату	</a:t>
            </a:r>
            <a:r>
              <a:rPr sz="900" spc="125" dirty="0">
                <a:latin typeface="Times New Roman"/>
                <a:cs typeface="Times New Roman"/>
              </a:rPr>
              <a:t>2,38</a:t>
            </a:r>
            <a:endParaRPr sz="900" dirty="0">
              <a:latin typeface="Times New Roman"/>
              <a:cs typeface="Times New Roman"/>
            </a:endParaRPr>
          </a:p>
          <a:p>
            <a:pPr marL="1393190">
              <a:lnSpc>
                <a:spcPts val="1040"/>
              </a:lnSpc>
              <a:tabLst>
                <a:tab pos="3117850" algn="l"/>
              </a:tabLst>
            </a:pPr>
            <a:r>
              <a:rPr sz="900" spc="155" dirty="0">
                <a:latin typeface="Times New Roman"/>
                <a:cs typeface="Times New Roman"/>
              </a:rPr>
              <a:t>Води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для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ін'єкцій </a:t>
            </a:r>
            <a:r>
              <a:rPr sz="900" spc="35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до	</a:t>
            </a:r>
            <a:r>
              <a:rPr sz="900" spc="145" dirty="0">
                <a:latin typeface="Times New Roman"/>
                <a:cs typeface="Times New Roman"/>
              </a:rPr>
              <a:t>100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165" dirty="0">
                <a:latin typeface="Times New Roman"/>
                <a:cs typeface="Times New Roman"/>
              </a:rPr>
              <a:t>мл</a:t>
            </a:r>
            <a:endParaRPr sz="900" dirty="0">
              <a:latin typeface="Times New Roman"/>
              <a:cs typeface="Times New Roman"/>
            </a:endParaRPr>
          </a:p>
          <a:p>
            <a:pPr marL="2184400">
              <a:lnSpc>
                <a:spcPts val="1045"/>
              </a:lnSpc>
            </a:pPr>
            <a:r>
              <a:rPr sz="900" spc="140" dirty="0">
                <a:latin typeface="Times New Roman"/>
                <a:cs typeface="Times New Roman"/>
              </a:rPr>
              <a:t>або</a:t>
            </a:r>
            <a:endParaRPr sz="900" dirty="0">
              <a:latin typeface="Times New Roman"/>
              <a:cs typeface="Times New Roman"/>
            </a:endParaRPr>
          </a:p>
          <a:p>
            <a:pPr marL="1399540">
              <a:lnSpc>
                <a:spcPts val="1065"/>
              </a:lnSpc>
            </a:pPr>
            <a:r>
              <a:rPr sz="900" spc="145" dirty="0">
                <a:latin typeface="Times New Roman"/>
                <a:cs typeface="Times New Roman"/>
              </a:rPr>
              <a:t>1</a:t>
            </a:r>
            <a:r>
              <a:rPr sz="900" spc="140" dirty="0">
                <a:latin typeface="Times New Roman"/>
                <a:cs typeface="Times New Roman"/>
              </a:rPr>
              <a:t>0</a:t>
            </a:r>
            <a:r>
              <a:rPr sz="900" spc="145" dirty="0">
                <a:latin typeface="Times New Roman"/>
                <a:cs typeface="Times New Roman"/>
              </a:rPr>
              <a:t>0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45" dirty="0">
                <a:latin typeface="Times New Roman"/>
                <a:cs typeface="Times New Roman"/>
              </a:rPr>
              <a:t>–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80" dirty="0">
                <a:latin typeface="Times New Roman"/>
                <a:cs typeface="Times New Roman"/>
              </a:rPr>
              <a:t>(</a:t>
            </a:r>
            <a:r>
              <a:rPr sz="900" spc="145" dirty="0">
                <a:latin typeface="Times New Roman"/>
                <a:cs typeface="Times New Roman"/>
              </a:rPr>
              <a:t>5</a:t>
            </a:r>
            <a:r>
              <a:rPr sz="900" spc="55" dirty="0">
                <a:latin typeface="Times New Roman"/>
                <a:cs typeface="Times New Roman"/>
              </a:rPr>
              <a:t>,</a:t>
            </a:r>
            <a:r>
              <a:rPr sz="900" spc="150" dirty="0">
                <a:latin typeface="Times New Roman"/>
                <a:cs typeface="Times New Roman"/>
              </a:rPr>
              <a:t>0</a:t>
            </a:r>
            <a:r>
              <a:rPr sz="450" spc="75" baseline="37037" dirty="0">
                <a:latin typeface="Symbol"/>
                <a:cs typeface="Symbol"/>
              </a:rPr>
              <a:t></a:t>
            </a:r>
            <a:r>
              <a:rPr sz="900" spc="145" dirty="0">
                <a:latin typeface="Times New Roman"/>
                <a:cs typeface="Times New Roman"/>
              </a:rPr>
              <a:t>0</a:t>
            </a:r>
            <a:r>
              <a:rPr sz="900" spc="55" dirty="0">
                <a:latin typeface="Times New Roman"/>
                <a:cs typeface="Times New Roman"/>
              </a:rPr>
              <a:t>,</a:t>
            </a:r>
            <a:r>
              <a:rPr sz="900" spc="145" dirty="0">
                <a:latin typeface="Times New Roman"/>
                <a:cs typeface="Times New Roman"/>
              </a:rPr>
              <a:t>61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60" dirty="0">
                <a:latin typeface="Times New Roman"/>
                <a:cs typeface="Times New Roman"/>
              </a:rPr>
              <a:t>+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05" dirty="0">
                <a:latin typeface="Times New Roman"/>
                <a:cs typeface="Times New Roman"/>
              </a:rPr>
              <a:t>2,</a:t>
            </a:r>
            <a:r>
              <a:rPr sz="900" spc="135" dirty="0">
                <a:latin typeface="Times New Roman"/>
                <a:cs typeface="Times New Roman"/>
              </a:rPr>
              <a:t>3</a:t>
            </a:r>
            <a:r>
              <a:rPr sz="900" spc="155" dirty="0">
                <a:latin typeface="Times New Roman"/>
                <a:cs typeface="Times New Roman"/>
              </a:rPr>
              <a:t>8</a:t>
            </a:r>
            <a:r>
              <a:rPr sz="450" spc="75" baseline="37037" dirty="0">
                <a:latin typeface="Symbol"/>
                <a:cs typeface="Symbol"/>
              </a:rPr>
              <a:t></a:t>
            </a:r>
            <a:r>
              <a:rPr sz="900" spc="145" dirty="0">
                <a:latin typeface="Times New Roman"/>
                <a:cs typeface="Times New Roman"/>
              </a:rPr>
              <a:t>0</a:t>
            </a:r>
            <a:r>
              <a:rPr sz="900" spc="55" dirty="0">
                <a:latin typeface="Times New Roman"/>
                <a:cs typeface="Times New Roman"/>
              </a:rPr>
              <a:t>,</a:t>
            </a:r>
            <a:r>
              <a:rPr sz="900" spc="120" dirty="0">
                <a:latin typeface="Times New Roman"/>
                <a:cs typeface="Times New Roman"/>
              </a:rPr>
              <a:t>3)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160" dirty="0">
                <a:latin typeface="Times New Roman"/>
                <a:cs typeface="Times New Roman"/>
              </a:rPr>
              <a:t>=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9</a:t>
            </a:r>
            <a:r>
              <a:rPr sz="900" spc="105" dirty="0">
                <a:latin typeface="Times New Roman"/>
                <a:cs typeface="Times New Roman"/>
              </a:rPr>
              <a:t>6,</a:t>
            </a:r>
            <a:r>
              <a:rPr sz="900" spc="135" dirty="0">
                <a:latin typeface="Times New Roman"/>
                <a:cs typeface="Times New Roman"/>
              </a:rPr>
              <a:t>2</a:t>
            </a:r>
            <a:r>
              <a:rPr sz="900" spc="145" dirty="0">
                <a:latin typeface="Times New Roman"/>
                <a:cs typeface="Times New Roman"/>
              </a:rPr>
              <a:t>4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65" dirty="0">
                <a:latin typeface="Times New Roman"/>
                <a:cs typeface="Times New Roman"/>
              </a:rPr>
              <a:t>мл</a:t>
            </a: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 marL="50800" marR="30480" indent="381000" algn="just">
              <a:lnSpc>
                <a:spcPct val="144500"/>
              </a:lnSpc>
            </a:pPr>
            <a:r>
              <a:rPr sz="900" spc="204" dirty="0">
                <a:latin typeface="Times New Roman"/>
                <a:cs typeface="Times New Roman"/>
              </a:rPr>
              <a:t>У </a:t>
            </a:r>
            <a:r>
              <a:rPr sz="900" spc="135" dirty="0">
                <a:latin typeface="Times New Roman"/>
                <a:cs typeface="Times New Roman"/>
              </a:rPr>
              <a:t>мірну </a:t>
            </a:r>
            <a:r>
              <a:rPr sz="900" spc="145" dirty="0">
                <a:latin typeface="Times New Roman"/>
                <a:cs typeface="Times New Roman"/>
              </a:rPr>
              <a:t>колбу </a:t>
            </a:r>
            <a:r>
              <a:rPr sz="900" spc="150" dirty="0">
                <a:latin typeface="Times New Roman"/>
                <a:cs typeface="Times New Roman"/>
              </a:rPr>
              <a:t>поміщають </a:t>
            </a:r>
            <a:r>
              <a:rPr sz="900" spc="120" dirty="0">
                <a:latin typeface="Times New Roman"/>
                <a:cs typeface="Times New Roman"/>
              </a:rPr>
              <a:t>0,2 </a:t>
            </a:r>
            <a:r>
              <a:rPr sz="900" spc="140" dirty="0">
                <a:latin typeface="Times New Roman"/>
                <a:cs typeface="Times New Roman"/>
              </a:rPr>
              <a:t>натрію </a:t>
            </a:r>
            <a:r>
              <a:rPr sz="900" spc="135" dirty="0">
                <a:latin typeface="Times New Roman"/>
                <a:cs typeface="Times New Roman"/>
              </a:rPr>
              <a:t>метабисульфіту </a:t>
            </a:r>
            <a:r>
              <a:rPr sz="900" spc="125" dirty="0">
                <a:latin typeface="Times New Roman"/>
                <a:cs typeface="Times New Roman"/>
              </a:rPr>
              <a:t>(або </a:t>
            </a:r>
            <a:r>
              <a:rPr sz="900" spc="120" dirty="0">
                <a:latin typeface="Times New Roman"/>
                <a:cs typeface="Times New Roman"/>
              </a:rPr>
              <a:t>0,1 </a:t>
            </a:r>
            <a:r>
              <a:rPr sz="900" spc="135" dirty="0">
                <a:latin typeface="Times New Roman"/>
                <a:cs typeface="Times New Roman"/>
              </a:rPr>
              <a:t>натрію </a:t>
            </a:r>
            <a:r>
              <a:rPr sz="900" spc="140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сульфіту), </a:t>
            </a:r>
            <a:r>
              <a:rPr sz="900" spc="145" dirty="0">
                <a:latin typeface="Times New Roman"/>
                <a:cs typeface="Times New Roman"/>
              </a:rPr>
              <a:t>розчиняють у більшому </a:t>
            </a:r>
            <a:r>
              <a:rPr sz="900" spc="125" dirty="0">
                <a:latin typeface="Times New Roman"/>
                <a:cs typeface="Times New Roman"/>
              </a:rPr>
              <a:t>обсязі </a:t>
            </a:r>
            <a:r>
              <a:rPr sz="900" spc="140" dirty="0">
                <a:latin typeface="Times New Roman"/>
                <a:cs typeface="Times New Roman"/>
              </a:rPr>
              <a:t>води </a:t>
            </a:r>
            <a:r>
              <a:rPr sz="900" spc="135" dirty="0">
                <a:latin typeface="Times New Roman"/>
                <a:cs typeface="Times New Roman"/>
              </a:rPr>
              <a:t>для </a:t>
            </a:r>
            <a:r>
              <a:rPr sz="900" spc="114" dirty="0">
                <a:latin typeface="Times New Roman"/>
                <a:cs typeface="Times New Roman"/>
              </a:rPr>
              <a:t>ін'єкцій </a:t>
            </a:r>
            <a:r>
              <a:rPr sz="900" spc="140" dirty="0">
                <a:latin typeface="Times New Roman"/>
                <a:cs typeface="Times New Roman"/>
              </a:rPr>
              <a:t>для </a:t>
            </a:r>
            <a:r>
              <a:rPr sz="900" spc="120" dirty="0">
                <a:latin typeface="Times New Roman"/>
                <a:cs typeface="Times New Roman"/>
              </a:rPr>
              <a:t>зв'язування </a:t>
            </a:r>
            <a:r>
              <a:rPr sz="900" spc="125" dirty="0">
                <a:latin typeface="Times New Roman"/>
                <a:cs typeface="Times New Roman"/>
              </a:rPr>
              <a:t> вільного </a:t>
            </a:r>
            <a:r>
              <a:rPr sz="900" spc="140" dirty="0">
                <a:latin typeface="Times New Roman"/>
                <a:cs typeface="Times New Roman"/>
              </a:rPr>
              <a:t>кисню, </a:t>
            </a:r>
            <a:r>
              <a:rPr sz="900" spc="135" dirty="0">
                <a:latin typeface="Times New Roman"/>
                <a:cs typeface="Times New Roman"/>
              </a:rPr>
              <a:t>послідовно </a:t>
            </a:r>
            <a:r>
              <a:rPr sz="900" spc="145" dirty="0">
                <a:latin typeface="Times New Roman"/>
                <a:cs typeface="Times New Roman"/>
              </a:rPr>
              <a:t>додають </a:t>
            </a:r>
            <a:r>
              <a:rPr sz="900" spc="120" dirty="0">
                <a:latin typeface="Times New Roman"/>
                <a:cs typeface="Times New Roman"/>
              </a:rPr>
              <a:t>5,0 </a:t>
            </a:r>
            <a:r>
              <a:rPr sz="900" spc="140" dirty="0">
                <a:latin typeface="Times New Roman"/>
                <a:cs typeface="Times New Roman"/>
              </a:rPr>
              <a:t>кислоти </a:t>
            </a:r>
            <a:r>
              <a:rPr sz="900" spc="125" dirty="0">
                <a:latin typeface="Times New Roman"/>
                <a:cs typeface="Times New Roman"/>
              </a:rPr>
              <a:t>аскорбінової </a:t>
            </a:r>
            <a:r>
              <a:rPr sz="900" spc="80" dirty="0">
                <a:latin typeface="Times New Roman"/>
                <a:cs typeface="Times New Roman"/>
              </a:rPr>
              <a:t>і </a:t>
            </a:r>
            <a:r>
              <a:rPr sz="900" spc="125" dirty="0">
                <a:latin typeface="Times New Roman"/>
                <a:cs typeface="Times New Roman"/>
              </a:rPr>
              <a:t>2,38 </a:t>
            </a:r>
            <a:r>
              <a:rPr sz="900" spc="135" dirty="0">
                <a:latin typeface="Times New Roman"/>
                <a:cs typeface="Times New Roman"/>
              </a:rPr>
              <a:t>натрію </a:t>
            </a:r>
            <a:r>
              <a:rPr sz="900" spc="140" dirty="0">
                <a:latin typeface="Times New Roman"/>
                <a:cs typeface="Times New Roman"/>
              </a:rPr>
              <a:t> </a:t>
            </a:r>
            <a:r>
              <a:rPr sz="900" spc="130" dirty="0">
                <a:latin typeface="Times New Roman"/>
                <a:cs typeface="Times New Roman"/>
              </a:rPr>
              <a:t>гідрокарбонату </a:t>
            </a:r>
            <a:r>
              <a:rPr sz="900" spc="80" dirty="0">
                <a:latin typeface="Times New Roman"/>
                <a:cs typeface="Times New Roman"/>
              </a:rPr>
              <a:t>і</a:t>
            </a:r>
            <a:r>
              <a:rPr sz="900" spc="85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доводять </a:t>
            </a:r>
            <a:r>
              <a:rPr sz="900" spc="150" dirty="0">
                <a:latin typeface="Times New Roman"/>
                <a:cs typeface="Times New Roman"/>
              </a:rPr>
              <a:t>водою </a:t>
            </a:r>
            <a:r>
              <a:rPr sz="900" spc="140" dirty="0">
                <a:latin typeface="Times New Roman"/>
                <a:cs typeface="Times New Roman"/>
              </a:rPr>
              <a:t>для </a:t>
            </a:r>
            <a:r>
              <a:rPr sz="900" spc="110" dirty="0">
                <a:latin typeface="Times New Roman"/>
                <a:cs typeface="Times New Roman"/>
              </a:rPr>
              <a:t>ін'єкцій</a:t>
            </a:r>
            <a:r>
              <a:rPr sz="900" spc="114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до 100 </a:t>
            </a:r>
            <a:r>
              <a:rPr sz="900" spc="125" dirty="0">
                <a:latin typeface="Times New Roman"/>
                <a:cs typeface="Times New Roman"/>
              </a:rPr>
              <a:t>мл. </a:t>
            </a:r>
            <a:r>
              <a:rPr sz="900" spc="135" dirty="0">
                <a:latin typeface="Times New Roman"/>
                <a:cs typeface="Times New Roman"/>
              </a:rPr>
              <a:t>Після </a:t>
            </a:r>
            <a:r>
              <a:rPr sz="900" spc="125" dirty="0">
                <a:latin typeface="Times New Roman"/>
                <a:cs typeface="Times New Roman"/>
              </a:rPr>
              <a:t>якісного </a:t>
            </a:r>
            <a:r>
              <a:rPr sz="900" spc="80" dirty="0">
                <a:latin typeface="Times New Roman"/>
                <a:cs typeface="Times New Roman"/>
              </a:rPr>
              <a:t>і </a:t>
            </a:r>
            <a:r>
              <a:rPr sz="900" spc="8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кількісного аналізу </a:t>
            </a:r>
            <a:r>
              <a:rPr sz="900" spc="140" dirty="0">
                <a:latin typeface="Times New Roman"/>
                <a:cs typeface="Times New Roman"/>
              </a:rPr>
              <a:t>розчин фільтрують </a:t>
            </a:r>
            <a:r>
              <a:rPr sz="900" spc="145" dirty="0">
                <a:latin typeface="Times New Roman"/>
                <a:cs typeface="Times New Roman"/>
              </a:rPr>
              <a:t>у </a:t>
            </a:r>
            <a:r>
              <a:rPr sz="900" spc="150" dirty="0">
                <a:latin typeface="Times New Roman"/>
                <a:cs typeface="Times New Roman"/>
              </a:rPr>
              <a:t>флакон </a:t>
            </a:r>
            <a:r>
              <a:rPr sz="900" spc="140" dirty="0">
                <a:latin typeface="Times New Roman"/>
                <a:cs typeface="Times New Roman"/>
              </a:rPr>
              <a:t>для </a:t>
            </a:r>
            <a:r>
              <a:rPr sz="900" spc="120" dirty="0">
                <a:latin typeface="Times New Roman"/>
                <a:cs typeface="Times New Roman"/>
              </a:rPr>
              <a:t>відпуску,</a:t>
            </a:r>
            <a:r>
              <a:rPr sz="900" spc="12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герметично </a:t>
            </a:r>
            <a:r>
              <a:rPr sz="900" spc="14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укупоривають</a:t>
            </a:r>
            <a:r>
              <a:rPr sz="900" spc="14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під</a:t>
            </a:r>
            <a:r>
              <a:rPr sz="900" spc="130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обкатування</a:t>
            </a:r>
            <a:r>
              <a:rPr sz="900" spc="140" dirty="0">
                <a:latin typeface="Times New Roman"/>
                <a:cs typeface="Times New Roman"/>
              </a:rPr>
              <a:t> </a:t>
            </a:r>
            <a:r>
              <a:rPr sz="900" spc="80" dirty="0">
                <a:latin typeface="Times New Roman"/>
                <a:cs typeface="Times New Roman"/>
              </a:rPr>
              <a:t>і</a:t>
            </a:r>
            <a:r>
              <a:rPr sz="900" spc="85" dirty="0">
                <a:latin typeface="Times New Roman"/>
                <a:cs typeface="Times New Roman"/>
              </a:rPr>
              <a:t> </a:t>
            </a:r>
            <a:r>
              <a:rPr sz="900" spc="130" dirty="0">
                <a:latin typeface="Times New Roman"/>
                <a:cs typeface="Times New Roman"/>
              </a:rPr>
              <a:t>стерилізують</a:t>
            </a:r>
            <a:r>
              <a:rPr sz="900" spc="135" dirty="0">
                <a:latin typeface="Times New Roman"/>
                <a:cs typeface="Times New Roman"/>
              </a:rPr>
              <a:t> </a:t>
            </a:r>
            <a:r>
              <a:rPr sz="900" spc="150" dirty="0">
                <a:latin typeface="Times New Roman"/>
                <a:cs typeface="Times New Roman"/>
              </a:rPr>
              <a:t>при</a:t>
            </a:r>
            <a:r>
              <a:rPr sz="900" spc="15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120</a:t>
            </a:r>
            <a:r>
              <a:rPr sz="900" spc="14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протягом</a:t>
            </a:r>
            <a:r>
              <a:rPr sz="900" spc="145" dirty="0">
                <a:latin typeface="Times New Roman"/>
                <a:cs typeface="Times New Roman"/>
              </a:rPr>
              <a:t> 8</a:t>
            </a:r>
            <a:r>
              <a:rPr sz="900" spc="15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хв. </a:t>
            </a:r>
            <a:r>
              <a:rPr sz="900" spc="12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Проводять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вторинний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контроль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якості</a:t>
            </a:r>
            <a:r>
              <a:rPr sz="900" spc="90" dirty="0">
                <a:latin typeface="Times New Roman"/>
                <a:cs typeface="Times New Roman"/>
              </a:rPr>
              <a:t> </a:t>
            </a:r>
            <a:r>
              <a:rPr sz="900" spc="155" dirty="0">
                <a:latin typeface="Times New Roman"/>
                <a:cs typeface="Times New Roman"/>
              </a:rPr>
              <a:t>й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150" dirty="0">
                <a:latin typeface="Times New Roman"/>
                <a:cs typeface="Times New Roman"/>
              </a:rPr>
              <a:t>оформляють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до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відпустки.</a:t>
            </a: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0160" algn="ctr">
              <a:lnSpc>
                <a:spcPct val="100000"/>
              </a:lnSpc>
            </a:pPr>
            <a:r>
              <a:rPr sz="900" spc="200" dirty="0">
                <a:latin typeface="Times New Roman"/>
                <a:cs typeface="Times New Roman"/>
              </a:rPr>
              <a:t>ППК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(Л.б.)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58840" y="5257884"/>
            <a:ext cx="1311910" cy="295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2420">
              <a:lnSpc>
                <a:spcPts val="1060"/>
              </a:lnSpc>
              <a:spcBef>
                <a:spcPts val="105"/>
              </a:spcBef>
            </a:pPr>
            <a:r>
              <a:rPr sz="900" spc="145" dirty="0">
                <a:latin typeface="Times New Roman"/>
                <a:cs typeface="Times New Roman"/>
              </a:rPr>
              <a:t>Дата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spc="110" dirty="0">
                <a:latin typeface="Times New Roman"/>
                <a:cs typeface="Times New Roman"/>
              </a:rPr>
              <a:t>Natrii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methabisulfitis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60121" y="5257884"/>
            <a:ext cx="656590" cy="295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1290">
              <a:lnSpc>
                <a:spcPts val="1060"/>
              </a:lnSpc>
              <a:spcBef>
                <a:spcPts val="105"/>
              </a:spcBef>
            </a:pPr>
            <a:r>
              <a:rPr sz="900" spc="275" dirty="0">
                <a:latin typeface="Times New Roman"/>
                <a:cs typeface="Times New Roman"/>
              </a:rPr>
              <a:t>№</a:t>
            </a:r>
            <a:r>
              <a:rPr sz="900" spc="28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рец.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spc="120" dirty="0">
                <a:latin typeface="Times New Roman"/>
                <a:cs typeface="Times New Roman"/>
              </a:rPr>
              <a:t>0,1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87660" y="5521864"/>
            <a:ext cx="143002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120" dirty="0">
                <a:latin typeface="Times New Roman"/>
                <a:cs typeface="Times New Roman"/>
              </a:rPr>
              <a:t>(seu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05" dirty="0">
                <a:latin typeface="Times New Roman"/>
                <a:cs typeface="Times New Roman"/>
              </a:rPr>
              <a:t>Natrii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95" dirty="0">
                <a:latin typeface="Times New Roman"/>
                <a:cs typeface="Times New Roman"/>
              </a:rPr>
              <a:t>sulfitis</a:t>
            </a:r>
            <a:r>
              <a:rPr sz="900" spc="335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0,2)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58840" y="5654101"/>
            <a:ext cx="106045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125" dirty="0">
                <a:latin typeface="Times New Roman"/>
                <a:cs typeface="Times New Roman"/>
              </a:rPr>
              <a:t>Acidi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ascorbinici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58840" y="5786092"/>
            <a:ext cx="1577975" cy="396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110" dirty="0">
                <a:latin typeface="Times New Roman"/>
                <a:cs typeface="Times New Roman"/>
              </a:rPr>
              <a:t>Natrii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hydrocarbonatis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900" b="1" spc="160" dirty="0">
                <a:latin typeface="Times New Roman"/>
                <a:cs typeface="Times New Roman"/>
              </a:rPr>
              <a:t>Aquae</a:t>
            </a:r>
            <a:r>
              <a:rPr sz="900" b="1" spc="35" dirty="0">
                <a:latin typeface="Times New Roman"/>
                <a:cs typeface="Times New Roman"/>
              </a:rPr>
              <a:t> </a:t>
            </a:r>
            <a:r>
              <a:rPr sz="900" b="1" spc="140" dirty="0">
                <a:latin typeface="Times New Roman"/>
                <a:cs typeface="Times New Roman"/>
              </a:rPr>
              <a:t>pro</a:t>
            </a:r>
            <a:r>
              <a:rPr sz="900" b="1" spc="40" dirty="0">
                <a:latin typeface="Times New Roman"/>
                <a:cs typeface="Times New Roman"/>
              </a:rPr>
              <a:t> </a:t>
            </a:r>
            <a:r>
              <a:rPr sz="900" b="1" spc="120" dirty="0">
                <a:latin typeface="Times New Roman"/>
                <a:cs typeface="Times New Roman"/>
              </a:rPr>
              <a:t>injectionibus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61378" y="5654101"/>
            <a:ext cx="690880" cy="528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>
              <a:lnSpc>
                <a:spcPts val="1060"/>
              </a:lnSpc>
              <a:spcBef>
                <a:spcPts val="105"/>
              </a:spcBef>
            </a:pPr>
            <a:r>
              <a:rPr sz="900" spc="120" dirty="0">
                <a:latin typeface="Times New Roman"/>
                <a:cs typeface="Times New Roman"/>
              </a:rPr>
              <a:t>5,0</a:t>
            </a:r>
            <a:endParaRPr sz="900">
              <a:latin typeface="Times New Roman"/>
              <a:cs typeface="Times New Roman"/>
            </a:endParaRPr>
          </a:p>
          <a:p>
            <a:pPr marL="274320">
              <a:lnSpc>
                <a:spcPts val="1060"/>
              </a:lnSpc>
            </a:pPr>
            <a:r>
              <a:rPr sz="900" spc="125" dirty="0">
                <a:latin typeface="Times New Roman"/>
                <a:cs typeface="Times New Roman"/>
              </a:rPr>
              <a:t>2,38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900" b="1" spc="150" dirty="0">
                <a:latin typeface="Times New Roman"/>
                <a:cs typeface="Times New Roman"/>
              </a:rPr>
              <a:t>ad</a:t>
            </a:r>
            <a:r>
              <a:rPr sz="900" b="1" spc="310" dirty="0">
                <a:latin typeface="Times New Roman"/>
                <a:cs typeface="Times New Roman"/>
              </a:rPr>
              <a:t> </a:t>
            </a:r>
            <a:r>
              <a:rPr sz="900" b="1" spc="140" dirty="0">
                <a:latin typeface="Times New Roman"/>
                <a:cs typeface="Times New Roman"/>
              </a:rPr>
              <a:t>100</a:t>
            </a:r>
            <a:r>
              <a:rPr sz="900" b="1" spc="50" dirty="0">
                <a:latin typeface="Times New Roman"/>
                <a:cs typeface="Times New Roman"/>
              </a:rPr>
              <a:t> </a:t>
            </a:r>
            <a:r>
              <a:rPr sz="900" b="1" spc="150" dirty="0">
                <a:latin typeface="Times New Roman"/>
                <a:cs typeface="Times New Roman"/>
              </a:rPr>
              <a:t>ml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58840" y="6174175"/>
            <a:ext cx="216598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61770">
              <a:lnSpc>
                <a:spcPts val="1060"/>
              </a:lnSpc>
              <a:spcBef>
                <a:spcPts val="105"/>
              </a:spcBef>
            </a:pPr>
            <a:r>
              <a:rPr sz="900" spc="210" dirty="0">
                <a:latin typeface="Times New Roman"/>
                <a:cs typeface="Times New Roman"/>
              </a:rPr>
              <a:t>V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160" dirty="0">
                <a:latin typeface="Times New Roman"/>
                <a:cs typeface="Times New Roman"/>
              </a:rPr>
              <a:t>=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100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ml</a:t>
            </a:r>
            <a:endParaRPr sz="900">
              <a:latin typeface="Times New Roman"/>
              <a:cs typeface="Times New Roman"/>
            </a:endParaRPr>
          </a:p>
          <a:p>
            <a:pPr marL="841375">
              <a:lnSpc>
                <a:spcPts val="1040"/>
              </a:lnSpc>
            </a:pPr>
            <a:r>
              <a:rPr sz="900" spc="100" dirty="0">
                <a:latin typeface="Times New Roman"/>
                <a:cs typeface="Times New Roman"/>
              </a:rPr>
              <a:t>Sterilis!</a:t>
            </a:r>
            <a:endParaRPr sz="900">
              <a:latin typeface="Times New Roman"/>
              <a:cs typeface="Times New Roman"/>
            </a:endParaRPr>
          </a:p>
          <a:p>
            <a:pPr marL="12700" marR="1392555">
              <a:lnSpc>
                <a:spcPts val="1040"/>
              </a:lnSpc>
              <a:spcBef>
                <a:spcPts val="50"/>
              </a:spcBef>
            </a:pPr>
            <a:r>
              <a:rPr sz="900" spc="204" dirty="0">
                <a:latin typeface="Times New Roman"/>
                <a:cs typeface="Times New Roman"/>
              </a:rPr>
              <a:t>П</a:t>
            </a:r>
            <a:r>
              <a:rPr sz="900" spc="150" dirty="0">
                <a:latin typeface="Times New Roman"/>
                <a:cs typeface="Times New Roman"/>
              </a:rPr>
              <a:t>ри</a:t>
            </a:r>
            <a:r>
              <a:rPr sz="900" spc="105" dirty="0">
                <a:latin typeface="Times New Roman"/>
                <a:cs typeface="Times New Roman"/>
              </a:rPr>
              <a:t>г</a:t>
            </a:r>
            <a:r>
              <a:rPr sz="900" spc="135" dirty="0">
                <a:latin typeface="Times New Roman"/>
                <a:cs typeface="Times New Roman"/>
              </a:rPr>
              <a:t>от</a:t>
            </a:r>
            <a:r>
              <a:rPr sz="900" spc="125" dirty="0">
                <a:latin typeface="Times New Roman"/>
                <a:cs typeface="Times New Roman"/>
              </a:rPr>
              <a:t>у</a:t>
            </a:r>
            <a:r>
              <a:rPr sz="900" spc="105" dirty="0">
                <a:latin typeface="Times New Roman"/>
                <a:cs typeface="Times New Roman"/>
              </a:rPr>
              <a:t>вав  </a:t>
            </a:r>
            <a:r>
              <a:rPr sz="900" spc="135" dirty="0">
                <a:latin typeface="Times New Roman"/>
                <a:cs typeface="Times New Roman"/>
              </a:rPr>
              <a:t>Перевірив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99710" y="331660"/>
            <a:ext cx="4558665" cy="728345"/>
            <a:chOff x="3499710" y="331660"/>
            <a:chExt cx="4558665" cy="72834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99710" y="331660"/>
              <a:ext cx="4558666" cy="2504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2766" y="495300"/>
              <a:ext cx="3952493" cy="564641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3553" rIns="0" bIns="0" rtlCol="0">
            <a:spAutoFit/>
          </a:bodyPr>
          <a:lstStyle/>
          <a:p>
            <a:pPr marL="3000375" marR="5080" indent="-512445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Arial"/>
                <a:cs typeface="Arial"/>
              </a:rPr>
              <a:t>СТАБІЛІЗАЦІЯ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РОЗЧИНІВ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РЕЧОВИН, </a:t>
            </a:r>
            <a:r>
              <a:rPr sz="2000" spc="-5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ЩО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ЛЕГКО </a:t>
            </a:r>
            <a:r>
              <a:rPr sz="2000" spc="-20" dirty="0">
                <a:latin typeface="Arial"/>
                <a:cs typeface="Arial"/>
              </a:rPr>
              <a:t>ОКИСЛЮЮТЬСЯ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28194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58758" y="1037045"/>
            <a:ext cx="3937635" cy="103631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20675" marR="803275" indent="-295910">
              <a:lnSpc>
                <a:spcPct val="100000"/>
              </a:lnSpc>
              <a:spcBef>
                <a:spcPts val="135"/>
              </a:spcBef>
            </a:pPr>
            <a:r>
              <a:rPr sz="1000" b="1" spc="140" dirty="0">
                <a:latin typeface="Times New Roman"/>
                <a:cs typeface="Times New Roman"/>
              </a:rPr>
              <a:t>Rp.: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120" dirty="0">
                <a:latin typeface="Times New Roman"/>
                <a:cs typeface="Times New Roman"/>
              </a:rPr>
              <a:t>Sol.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130" dirty="0">
                <a:latin typeface="Times New Roman"/>
                <a:cs typeface="Times New Roman"/>
              </a:rPr>
              <a:t>Natrii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140" dirty="0">
                <a:latin typeface="Times New Roman"/>
                <a:cs typeface="Times New Roman"/>
              </a:rPr>
              <a:t>hydrocarbonatis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225" dirty="0">
                <a:latin typeface="Times New Roman"/>
                <a:cs typeface="Times New Roman"/>
              </a:rPr>
              <a:t>5%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150" dirty="0">
                <a:latin typeface="Times New Roman"/>
                <a:cs typeface="Times New Roman"/>
              </a:rPr>
              <a:t>100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160" dirty="0">
                <a:latin typeface="Times New Roman"/>
                <a:cs typeface="Times New Roman"/>
              </a:rPr>
              <a:t>ml </a:t>
            </a:r>
            <a:r>
              <a:rPr sz="1000" b="1" spc="-235" dirty="0">
                <a:latin typeface="Times New Roman"/>
                <a:cs typeface="Times New Roman"/>
              </a:rPr>
              <a:t> </a:t>
            </a:r>
            <a:r>
              <a:rPr sz="1000" b="1" spc="114" dirty="0">
                <a:latin typeface="Times New Roman"/>
                <a:cs typeface="Times New Roman"/>
              </a:rPr>
              <a:t>Sterilisa!</a:t>
            </a:r>
            <a:endParaRPr sz="1000">
              <a:latin typeface="Times New Roman"/>
              <a:cs typeface="Times New Roman"/>
            </a:endParaRPr>
          </a:p>
          <a:p>
            <a:pPr marL="320675">
              <a:lnSpc>
                <a:spcPts val="1190"/>
              </a:lnSpc>
            </a:pPr>
            <a:r>
              <a:rPr sz="1000" b="1" spc="145" dirty="0">
                <a:latin typeface="Times New Roman"/>
                <a:cs typeface="Times New Roman"/>
              </a:rPr>
              <a:t>D.</a:t>
            </a:r>
            <a:r>
              <a:rPr sz="1000" b="1" spc="60" dirty="0">
                <a:latin typeface="Times New Roman"/>
                <a:cs typeface="Times New Roman"/>
              </a:rPr>
              <a:t> </a:t>
            </a:r>
            <a:r>
              <a:rPr sz="1000" b="1" spc="120" dirty="0">
                <a:latin typeface="Times New Roman"/>
                <a:cs typeface="Times New Roman"/>
              </a:rPr>
              <a:t>S.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180" dirty="0">
                <a:latin typeface="Times New Roman"/>
                <a:cs typeface="Times New Roman"/>
              </a:rPr>
              <a:t>Для</a:t>
            </a:r>
            <a:r>
              <a:rPr sz="1000" b="1" spc="65" dirty="0">
                <a:latin typeface="Times New Roman"/>
                <a:cs typeface="Times New Roman"/>
              </a:rPr>
              <a:t> </a:t>
            </a:r>
            <a:r>
              <a:rPr sz="1000" b="1" spc="160" dirty="0">
                <a:latin typeface="Times New Roman"/>
                <a:cs typeface="Times New Roman"/>
              </a:rPr>
              <a:t>внутрішньовенних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130" dirty="0">
                <a:latin typeface="Times New Roman"/>
                <a:cs typeface="Times New Roman"/>
              </a:rPr>
              <a:t>ін'єкцій.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spc="130" dirty="0">
                <a:latin typeface="Times New Roman"/>
                <a:cs typeface="Times New Roman"/>
              </a:rPr>
              <a:t>Даний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лікарський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препарат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–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розчин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для</a:t>
            </a:r>
            <a:r>
              <a:rPr sz="900" spc="60" dirty="0">
                <a:latin typeface="Times New Roman"/>
                <a:cs typeface="Times New Roman"/>
              </a:rPr>
              <a:t> </a:t>
            </a:r>
            <a:r>
              <a:rPr sz="900" spc="95" dirty="0">
                <a:latin typeface="Times New Roman"/>
                <a:cs typeface="Times New Roman"/>
              </a:rPr>
              <a:t>ін'єкцій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i="1" spc="130" dirty="0">
                <a:latin typeface="Times New Roman"/>
                <a:cs typeface="Times New Roman"/>
              </a:rPr>
              <a:t>(</a:t>
            </a:r>
            <a:r>
              <a:rPr sz="900" b="1" i="1" spc="130" dirty="0">
                <a:latin typeface="Times New Roman"/>
                <a:cs typeface="Times New Roman"/>
              </a:rPr>
              <a:t>рН</a:t>
            </a:r>
            <a:r>
              <a:rPr sz="900" b="1" i="1" spc="50" dirty="0">
                <a:latin typeface="Times New Roman"/>
                <a:cs typeface="Times New Roman"/>
              </a:rPr>
              <a:t> </a:t>
            </a:r>
            <a:r>
              <a:rPr sz="900" b="1" i="1" spc="100" dirty="0">
                <a:latin typeface="Times New Roman"/>
                <a:cs typeface="Times New Roman"/>
              </a:rPr>
              <a:t>8,1</a:t>
            </a:r>
            <a:r>
              <a:rPr sz="900" b="1" i="1" spc="60" dirty="0">
                <a:latin typeface="Times New Roman"/>
                <a:cs typeface="Times New Roman"/>
              </a:rPr>
              <a:t> </a:t>
            </a:r>
            <a:r>
              <a:rPr sz="900" b="1" i="1" spc="120" dirty="0">
                <a:latin typeface="Times New Roman"/>
                <a:cs typeface="Times New Roman"/>
              </a:rPr>
              <a:t>–</a:t>
            </a:r>
            <a:r>
              <a:rPr sz="900" b="1" i="1" spc="70" dirty="0">
                <a:latin typeface="Times New Roman"/>
                <a:cs typeface="Times New Roman"/>
              </a:rPr>
              <a:t> </a:t>
            </a:r>
            <a:r>
              <a:rPr sz="900" b="1" i="1" spc="95" dirty="0">
                <a:latin typeface="Times New Roman"/>
                <a:cs typeface="Times New Roman"/>
              </a:rPr>
              <a:t>8,9)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Times New Roman"/>
              <a:cs typeface="Times New Roman"/>
            </a:endParaRPr>
          </a:p>
          <a:p>
            <a:pPr marL="649605">
              <a:lnSpc>
                <a:spcPct val="100000"/>
              </a:lnSpc>
              <a:tabLst>
                <a:tab pos="3000375" algn="l"/>
              </a:tabLst>
            </a:pPr>
            <a:r>
              <a:rPr sz="900" spc="170" dirty="0">
                <a:latin typeface="Times New Roman"/>
                <a:cs typeface="Times New Roman"/>
              </a:rPr>
              <a:t>ППК</a:t>
            </a:r>
            <a:r>
              <a:rPr sz="900" spc="60" dirty="0">
                <a:latin typeface="Times New Roman"/>
                <a:cs typeface="Times New Roman"/>
              </a:rPr>
              <a:t> </a:t>
            </a:r>
            <a:r>
              <a:rPr sz="900" spc="90" dirty="0">
                <a:latin typeface="Times New Roman"/>
                <a:cs typeface="Times New Roman"/>
              </a:rPr>
              <a:t>(З.б.)	</a:t>
            </a:r>
            <a:r>
              <a:rPr sz="900" spc="170" dirty="0">
                <a:latin typeface="Times New Roman"/>
                <a:cs typeface="Times New Roman"/>
              </a:rPr>
              <a:t>ППК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95" dirty="0">
                <a:latin typeface="Times New Roman"/>
                <a:cs typeface="Times New Roman"/>
              </a:rPr>
              <a:t>(Л.б.)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01610" y="2173940"/>
            <a:ext cx="1470025" cy="4311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1050"/>
              </a:lnSpc>
              <a:spcBef>
                <a:spcPts val="170"/>
              </a:spcBef>
            </a:pPr>
            <a:r>
              <a:rPr sz="900" spc="125" dirty="0">
                <a:latin typeface="Times New Roman"/>
                <a:cs typeface="Times New Roman"/>
              </a:rPr>
              <a:t>Натрію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гідрокарбонату </a:t>
            </a:r>
            <a:r>
              <a:rPr sz="900" spc="-210" dirty="0">
                <a:latin typeface="Times New Roman"/>
                <a:cs typeface="Times New Roman"/>
              </a:rPr>
              <a:t> </a:t>
            </a:r>
            <a:r>
              <a:rPr sz="900" spc="135" dirty="0">
                <a:latin typeface="Times New Roman"/>
                <a:cs typeface="Times New Roman"/>
              </a:rPr>
              <a:t>Води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для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95" dirty="0">
                <a:latin typeface="Times New Roman"/>
                <a:cs typeface="Times New Roman"/>
              </a:rPr>
              <a:t>ін'єкцій</a:t>
            </a:r>
            <a:endParaRPr sz="900">
              <a:latin typeface="Times New Roman"/>
              <a:cs typeface="Times New Roman"/>
            </a:endParaRPr>
          </a:p>
          <a:p>
            <a:pPr marL="775970">
              <a:lnSpc>
                <a:spcPts val="1019"/>
              </a:lnSpc>
            </a:pPr>
            <a:r>
              <a:rPr sz="900" spc="120" dirty="0">
                <a:latin typeface="Times New Roman"/>
                <a:cs typeface="Times New Roman"/>
              </a:rPr>
              <a:t>або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81674" y="2173940"/>
            <a:ext cx="630555" cy="2984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27940" algn="r">
              <a:lnSpc>
                <a:spcPts val="1065"/>
              </a:lnSpc>
              <a:spcBef>
                <a:spcPts val="110"/>
              </a:spcBef>
            </a:pPr>
            <a:r>
              <a:rPr sz="900" spc="100" dirty="0">
                <a:latin typeface="Times New Roman"/>
                <a:cs typeface="Times New Roman"/>
              </a:rPr>
              <a:t>5,0</a:t>
            </a:r>
            <a:endParaRPr sz="900">
              <a:latin typeface="Times New Roman"/>
              <a:cs typeface="Times New Roman"/>
            </a:endParaRPr>
          </a:p>
          <a:p>
            <a:pPr marR="5080" algn="r">
              <a:lnSpc>
                <a:spcPts val="1065"/>
              </a:lnSpc>
            </a:pPr>
            <a:r>
              <a:rPr sz="900" spc="125" dirty="0">
                <a:latin typeface="Times New Roman"/>
                <a:cs typeface="Times New Roman"/>
              </a:rPr>
              <a:t>до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100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мл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2690" y="2573303"/>
            <a:ext cx="198120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900" spc="175" dirty="0">
                <a:latin typeface="Times New Roman"/>
                <a:cs typeface="Times New Roman"/>
              </a:rPr>
              <a:t>V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825" spc="142" baseline="-15151" dirty="0">
                <a:latin typeface="Times New Roman"/>
                <a:cs typeface="Times New Roman"/>
              </a:rPr>
              <a:t>(Н2</a:t>
            </a:r>
            <a:r>
              <a:rPr sz="825" spc="187" baseline="-15151" dirty="0">
                <a:latin typeface="Times New Roman"/>
                <a:cs typeface="Times New Roman"/>
              </a:rPr>
              <a:t>О</a:t>
            </a:r>
            <a:r>
              <a:rPr sz="825" spc="89" baseline="-15151" dirty="0">
                <a:latin typeface="Times New Roman"/>
                <a:cs typeface="Times New Roman"/>
              </a:rPr>
              <a:t>)</a:t>
            </a:r>
            <a:r>
              <a:rPr sz="825" baseline="-15151" dirty="0">
                <a:latin typeface="Times New Roman"/>
                <a:cs typeface="Times New Roman"/>
              </a:rPr>
              <a:t> </a:t>
            </a:r>
            <a:r>
              <a:rPr sz="825" spc="15" baseline="-15151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=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100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–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5</a:t>
            </a:r>
            <a:r>
              <a:rPr sz="900" spc="45" dirty="0">
                <a:latin typeface="Times New Roman"/>
                <a:cs typeface="Times New Roman"/>
              </a:rPr>
              <a:t>,</a:t>
            </a:r>
            <a:r>
              <a:rPr sz="900" spc="125" dirty="0">
                <a:latin typeface="Times New Roman"/>
                <a:cs typeface="Times New Roman"/>
              </a:rPr>
              <a:t>0</a:t>
            </a:r>
            <a:r>
              <a:rPr sz="450" spc="67" baseline="46296" dirty="0">
                <a:latin typeface="Symbol"/>
                <a:cs typeface="Symbol"/>
              </a:rPr>
              <a:t></a:t>
            </a:r>
            <a:r>
              <a:rPr sz="900" spc="120" dirty="0">
                <a:latin typeface="Times New Roman"/>
                <a:cs typeface="Times New Roman"/>
              </a:rPr>
              <a:t>0</a:t>
            </a:r>
            <a:r>
              <a:rPr sz="900" spc="45" dirty="0">
                <a:latin typeface="Times New Roman"/>
                <a:cs typeface="Times New Roman"/>
              </a:rPr>
              <a:t>,</a:t>
            </a:r>
            <a:r>
              <a:rPr sz="900" spc="120" dirty="0">
                <a:latin typeface="Times New Roman"/>
                <a:cs typeface="Times New Roman"/>
              </a:rPr>
              <a:t>3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=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9</a:t>
            </a:r>
            <a:r>
              <a:rPr sz="900" spc="100" dirty="0">
                <a:latin typeface="Times New Roman"/>
                <a:cs typeface="Times New Roman"/>
              </a:rPr>
              <a:t>8,5</a:t>
            </a:r>
            <a:r>
              <a:rPr sz="900" spc="60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мл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64351" y="2136283"/>
            <a:ext cx="1338580" cy="2978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01625">
              <a:lnSpc>
                <a:spcPts val="1065"/>
              </a:lnSpc>
              <a:spcBef>
                <a:spcPts val="110"/>
              </a:spcBef>
            </a:pPr>
            <a:r>
              <a:rPr sz="900" spc="120" dirty="0">
                <a:latin typeface="Times New Roman"/>
                <a:cs typeface="Times New Roman"/>
              </a:rPr>
              <a:t>Дата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ts val="1065"/>
              </a:lnSpc>
            </a:pPr>
            <a:r>
              <a:rPr sz="900" spc="95" dirty="0">
                <a:latin typeface="Times New Roman"/>
                <a:cs typeface="Times New Roman"/>
              </a:rPr>
              <a:t>Natrii</a:t>
            </a:r>
            <a:r>
              <a:rPr sz="900" spc="30" dirty="0">
                <a:latin typeface="Times New Roman"/>
                <a:cs typeface="Times New Roman"/>
              </a:rPr>
              <a:t> </a:t>
            </a:r>
            <a:r>
              <a:rPr sz="900" spc="100" dirty="0">
                <a:latin typeface="Times New Roman"/>
                <a:cs typeface="Times New Roman"/>
              </a:rPr>
              <a:t>hydrocarbonatis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37452" y="2136283"/>
            <a:ext cx="417195" cy="2978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4604" marR="5080" indent="-2540">
              <a:lnSpc>
                <a:spcPts val="1050"/>
              </a:lnSpc>
              <a:spcBef>
                <a:spcPts val="170"/>
              </a:spcBef>
            </a:pPr>
            <a:r>
              <a:rPr sz="900" spc="235" dirty="0">
                <a:latin typeface="Times New Roman"/>
                <a:cs typeface="Times New Roman"/>
              </a:rPr>
              <a:t>№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рец </a:t>
            </a:r>
            <a:r>
              <a:rPr sz="900" spc="-210" dirty="0">
                <a:latin typeface="Times New Roman"/>
                <a:cs typeface="Times New Roman"/>
              </a:rPr>
              <a:t> </a:t>
            </a:r>
            <a:r>
              <a:rPr sz="900" spc="100" dirty="0">
                <a:latin typeface="Times New Roman"/>
                <a:cs typeface="Times New Roman"/>
              </a:rPr>
              <a:t>5,0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64351" y="2485503"/>
            <a:ext cx="2162810" cy="7372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900" b="1" spc="135" dirty="0">
                <a:latin typeface="Times New Roman"/>
                <a:cs typeface="Times New Roman"/>
              </a:rPr>
              <a:t>Aquae</a:t>
            </a:r>
            <a:r>
              <a:rPr sz="900" b="1" spc="55" dirty="0">
                <a:latin typeface="Times New Roman"/>
                <a:cs typeface="Times New Roman"/>
              </a:rPr>
              <a:t> </a:t>
            </a:r>
            <a:r>
              <a:rPr sz="900" b="1" spc="114" dirty="0">
                <a:latin typeface="Times New Roman"/>
                <a:cs typeface="Times New Roman"/>
              </a:rPr>
              <a:t>pro</a:t>
            </a:r>
            <a:r>
              <a:rPr sz="900" b="1" spc="65" dirty="0">
                <a:latin typeface="Times New Roman"/>
                <a:cs typeface="Times New Roman"/>
              </a:rPr>
              <a:t> </a:t>
            </a:r>
            <a:r>
              <a:rPr sz="900" b="1" spc="100" dirty="0">
                <a:latin typeface="Times New Roman"/>
                <a:cs typeface="Times New Roman"/>
              </a:rPr>
              <a:t>injectionibus</a:t>
            </a:r>
            <a:r>
              <a:rPr sz="900" b="1" spc="45" dirty="0">
                <a:latin typeface="Times New Roman"/>
                <a:cs typeface="Times New Roman"/>
              </a:rPr>
              <a:t> </a:t>
            </a:r>
            <a:r>
              <a:rPr sz="900" b="1" spc="130" dirty="0">
                <a:latin typeface="Times New Roman"/>
                <a:cs typeface="Times New Roman"/>
              </a:rPr>
              <a:t>ad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14" dirty="0">
                <a:latin typeface="Times New Roman"/>
                <a:cs typeface="Times New Roman"/>
              </a:rPr>
              <a:t>100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25" dirty="0">
                <a:latin typeface="Times New Roman"/>
                <a:cs typeface="Times New Roman"/>
              </a:rPr>
              <a:t>ml</a:t>
            </a:r>
            <a:endParaRPr sz="900">
              <a:latin typeface="Times New Roman"/>
              <a:cs typeface="Times New Roman"/>
            </a:endParaRPr>
          </a:p>
          <a:p>
            <a:pPr marL="1122680">
              <a:lnSpc>
                <a:spcPts val="1065"/>
              </a:lnSpc>
              <a:spcBef>
                <a:spcPts val="150"/>
              </a:spcBef>
            </a:pPr>
            <a:r>
              <a:rPr sz="900" spc="175" dirty="0">
                <a:latin typeface="Times New Roman"/>
                <a:cs typeface="Times New Roman"/>
              </a:rPr>
              <a:t>V</a:t>
            </a:r>
            <a:r>
              <a:rPr sz="900" spc="35" dirty="0">
                <a:latin typeface="Times New Roman"/>
                <a:cs typeface="Times New Roman"/>
              </a:rPr>
              <a:t> </a:t>
            </a:r>
            <a:r>
              <a:rPr sz="900" spc="140" dirty="0">
                <a:latin typeface="Times New Roman"/>
                <a:cs typeface="Times New Roman"/>
              </a:rPr>
              <a:t>=</a:t>
            </a:r>
            <a:r>
              <a:rPr sz="900" spc="3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100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ml</a:t>
            </a:r>
            <a:endParaRPr sz="900">
              <a:latin typeface="Times New Roman"/>
              <a:cs typeface="Times New Roman"/>
            </a:endParaRPr>
          </a:p>
          <a:p>
            <a:pPr marL="557530">
              <a:lnSpc>
                <a:spcPts val="1045"/>
              </a:lnSpc>
            </a:pPr>
            <a:r>
              <a:rPr sz="900" spc="85" dirty="0">
                <a:latin typeface="Times New Roman"/>
                <a:cs typeface="Times New Roman"/>
              </a:rPr>
              <a:t>Sterilis!</a:t>
            </a:r>
            <a:endParaRPr sz="900">
              <a:latin typeface="Times New Roman"/>
              <a:cs typeface="Times New Roman"/>
            </a:endParaRPr>
          </a:p>
          <a:p>
            <a:pPr marL="19050" marR="1409700">
              <a:lnSpc>
                <a:spcPts val="1050"/>
              </a:lnSpc>
              <a:spcBef>
                <a:spcPts val="45"/>
              </a:spcBef>
            </a:pPr>
            <a:r>
              <a:rPr sz="900" spc="170" dirty="0">
                <a:latin typeface="Times New Roman"/>
                <a:cs typeface="Times New Roman"/>
              </a:rPr>
              <a:t>П</a:t>
            </a:r>
            <a:r>
              <a:rPr sz="900" spc="125" dirty="0">
                <a:latin typeface="Times New Roman"/>
                <a:cs typeface="Times New Roman"/>
              </a:rPr>
              <a:t>ри</a:t>
            </a:r>
            <a:r>
              <a:rPr sz="900" spc="90" dirty="0">
                <a:latin typeface="Times New Roman"/>
                <a:cs typeface="Times New Roman"/>
              </a:rPr>
              <a:t>г</a:t>
            </a:r>
            <a:r>
              <a:rPr sz="900" spc="114" dirty="0">
                <a:latin typeface="Times New Roman"/>
                <a:cs typeface="Times New Roman"/>
              </a:rPr>
              <a:t>от</a:t>
            </a:r>
            <a:r>
              <a:rPr sz="900" spc="100" dirty="0">
                <a:latin typeface="Times New Roman"/>
                <a:cs typeface="Times New Roman"/>
              </a:rPr>
              <a:t>у</a:t>
            </a:r>
            <a:r>
              <a:rPr sz="900" spc="85" dirty="0">
                <a:latin typeface="Times New Roman"/>
                <a:cs typeface="Times New Roman"/>
              </a:rPr>
              <a:t>вав  </a:t>
            </a:r>
            <a:r>
              <a:rPr sz="900" spc="114" dirty="0">
                <a:latin typeface="Times New Roman"/>
                <a:cs typeface="Times New Roman"/>
              </a:rPr>
              <a:t>Перевірив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447461" y="4211284"/>
          <a:ext cx="3613783" cy="8274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7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6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783">
                <a:tc>
                  <a:txBody>
                    <a:bodyPr/>
                    <a:lstStyle/>
                    <a:p>
                      <a:pPr marL="296545" marR="290195" indent="191770">
                        <a:lnSpc>
                          <a:spcPts val="1050"/>
                        </a:lnSpc>
                      </a:pPr>
                      <a:r>
                        <a:rPr sz="900" spc="110" dirty="0">
                          <a:latin typeface="Times New Roman"/>
                          <a:cs typeface="Times New Roman"/>
                        </a:rPr>
                        <a:t>Зміст </a:t>
                      </a:r>
                      <a:r>
                        <a:rPr sz="900" spc="114" dirty="0">
                          <a:latin typeface="Times New Roman"/>
                          <a:cs typeface="Times New Roman"/>
                        </a:rPr>
                        <a:t>натрію </a:t>
                      </a:r>
                      <a:r>
                        <a:rPr sz="9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5" dirty="0">
                          <a:latin typeface="Times New Roman"/>
                          <a:cs typeface="Times New Roman"/>
                        </a:rPr>
                        <a:t>гідрокарбонату,</a:t>
                      </a:r>
                      <a:r>
                        <a:rPr sz="900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204" dirty="0">
                          <a:latin typeface="Times New Roman"/>
                          <a:cs typeface="Times New Roman"/>
                        </a:rPr>
                        <a:t>%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25"/>
                        </a:lnSpc>
                      </a:pPr>
                      <a:r>
                        <a:rPr sz="900" spc="105" dirty="0">
                          <a:latin typeface="Times New Roman"/>
                          <a:cs typeface="Times New Roman"/>
                        </a:rPr>
                        <a:t>Кількість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20" dirty="0">
                          <a:latin typeface="Times New Roman"/>
                          <a:cs typeface="Times New Roman"/>
                        </a:rPr>
                        <a:t>трилону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0" dirty="0">
                          <a:latin typeface="Times New Roman"/>
                          <a:cs typeface="Times New Roman"/>
                        </a:rPr>
                        <a:t>Б,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0" dirty="0">
                          <a:latin typeface="Times New Roman"/>
                          <a:cs typeface="Times New Roman"/>
                        </a:rPr>
                        <a:t>г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754">
                <a:tc>
                  <a:txBody>
                    <a:bodyPr/>
                    <a:lstStyle/>
                    <a:p>
                      <a:pPr marL="851535">
                        <a:lnSpc>
                          <a:spcPts val="97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75"/>
                        </a:lnSpc>
                      </a:pPr>
                      <a:r>
                        <a:rPr sz="900" spc="105" dirty="0">
                          <a:latin typeface="Times New Roman"/>
                          <a:cs typeface="Times New Roman"/>
                        </a:rPr>
                        <a:t>0,02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754">
                <a:tc>
                  <a:txBody>
                    <a:bodyPr/>
                    <a:lstStyle/>
                    <a:p>
                      <a:pPr marL="851535">
                        <a:lnSpc>
                          <a:spcPts val="97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75"/>
                        </a:lnSpc>
                      </a:pPr>
                      <a:r>
                        <a:rPr sz="900" spc="105" dirty="0">
                          <a:latin typeface="Times New Roman"/>
                          <a:cs typeface="Times New Roman"/>
                        </a:rPr>
                        <a:t>0,03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745">
                <a:tc>
                  <a:txBody>
                    <a:bodyPr/>
                    <a:lstStyle/>
                    <a:p>
                      <a:pPr marL="851535">
                        <a:lnSpc>
                          <a:spcPts val="98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85"/>
                        </a:lnSpc>
                      </a:pPr>
                      <a:r>
                        <a:rPr sz="900" spc="105" dirty="0">
                          <a:latin typeface="Times New Roman"/>
                          <a:cs typeface="Times New Roman"/>
                        </a:rPr>
                        <a:t>0,04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754">
                <a:tc>
                  <a:txBody>
                    <a:bodyPr/>
                    <a:lstStyle/>
                    <a:p>
                      <a:pPr marL="851535">
                        <a:lnSpc>
                          <a:spcPts val="97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75"/>
                        </a:lnSpc>
                      </a:pPr>
                      <a:r>
                        <a:rPr sz="900" spc="105" dirty="0">
                          <a:latin typeface="Times New Roman"/>
                          <a:cs typeface="Times New Roman"/>
                        </a:rPr>
                        <a:t>0,05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3903303" y="5145294"/>
            <a:ext cx="5035550" cy="163448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19100">
              <a:lnSpc>
                <a:spcPct val="100000"/>
              </a:lnSpc>
              <a:spcBef>
                <a:spcPts val="110"/>
              </a:spcBef>
            </a:pPr>
            <a:r>
              <a:rPr sz="900" b="1" spc="120" dirty="0">
                <a:latin typeface="Times New Roman"/>
                <a:cs typeface="Times New Roman"/>
              </a:rPr>
              <a:t>Особливості</a:t>
            </a:r>
            <a:r>
              <a:rPr sz="900" b="1" spc="45" dirty="0">
                <a:latin typeface="Times New Roman"/>
                <a:cs typeface="Times New Roman"/>
              </a:rPr>
              <a:t> </a:t>
            </a:r>
            <a:r>
              <a:rPr sz="900" b="1" spc="110" dirty="0">
                <a:latin typeface="Times New Roman"/>
                <a:cs typeface="Times New Roman"/>
              </a:rPr>
              <a:t>технології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20" dirty="0">
                <a:latin typeface="Times New Roman"/>
                <a:cs typeface="Times New Roman"/>
              </a:rPr>
              <a:t>розчинів</a:t>
            </a:r>
            <a:r>
              <a:rPr sz="900" b="1" spc="55" dirty="0">
                <a:latin typeface="Times New Roman"/>
                <a:cs typeface="Times New Roman"/>
              </a:rPr>
              <a:t> </a:t>
            </a:r>
            <a:r>
              <a:rPr sz="900" b="1" spc="125" dirty="0">
                <a:latin typeface="Times New Roman"/>
                <a:cs typeface="Times New Roman"/>
              </a:rPr>
              <a:t>натрію</a:t>
            </a:r>
            <a:r>
              <a:rPr sz="900" b="1" spc="50" dirty="0">
                <a:latin typeface="Times New Roman"/>
                <a:cs typeface="Times New Roman"/>
              </a:rPr>
              <a:t> </a:t>
            </a:r>
            <a:r>
              <a:rPr sz="900" b="1" spc="120" dirty="0">
                <a:latin typeface="Times New Roman"/>
                <a:cs typeface="Times New Roman"/>
              </a:rPr>
              <a:t>гідрокарбонату</a:t>
            </a:r>
            <a:r>
              <a:rPr sz="900" b="1" spc="50" dirty="0">
                <a:latin typeface="Times New Roman"/>
                <a:cs typeface="Times New Roman"/>
              </a:rPr>
              <a:t> </a:t>
            </a:r>
            <a:r>
              <a:rPr sz="900" b="1" spc="130" dirty="0">
                <a:latin typeface="Times New Roman"/>
                <a:cs typeface="Times New Roman"/>
              </a:rPr>
              <a:t>для</a:t>
            </a:r>
            <a:r>
              <a:rPr sz="900" b="1" spc="50" dirty="0">
                <a:latin typeface="Times New Roman"/>
                <a:cs typeface="Times New Roman"/>
              </a:rPr>
              <a:t> </a:t>
            </a:r>
            <a:r>
              <a:rPr sz="900" b="1" spc="105" dirty="0">
                <a:latin typeface="Times New Roman"/>
                <a:cs typeface="Times New Roman"/>
              </a:rPr>
              <a:t>ін'єкцій: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900">
              <a:latin typeface="Times New Roman"/>
              <a:cs typeface="Times New Roman"/>
            </a:endParaRPr>
          </a:p>
          <a:p>
            <a:pPr marL="199390" marR="6350" indent="-187325">
              <a:lnSpc>
                <a:spcPts val="1050"/>
              </a:lnSpc>
              <a:buFont typeface="Wingdings"/>
              <a:buChar char=""/>
              <a:tabLst>
                <a:tab pos="236854" algn="l"/>
              </a:tabLst>
            </a:pPr>
            <a:r>
              <a:rPr dirty="0"/>
              <a:t>	</a:t>
            </a:r>
            <a:r>
              <a:rPr sz="900" spc="110" dirty="0">
                <a:latin typeface="Times New Roman"/>
                <a:cs typeface="Times New Roman"/>
              </a:rPr>
              <a:t>субстанція</a:t>
            </a:r>
            <a:r>
              <a:rPr sz="900" spc="409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марки</a:t>
            </a:r>
            <a:r>
              <a:rPr sz="900" spc="400" dirty="0">
                <a:latin typeface="Times New Roman"/>
                <a:cs typeface="Times New Roman"/>
              </a:rPr>
              <a:t> </a:t>
            </a:r>
            <a:r>
              <a:rPr sz="900" spc="100" dirty="0">
                <a:latin typeface="Times New Roman"/>
                <a:cs typeface="Times New Roman"/>
              </a:rPr>
              <a:t>«х.ч.»</a:t>
            </a:r>
            <a:r>
              <a:rPr sz="900" spc="40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або</a:t>
            </a:r>
            <a:r>
              <a:rPr sz="900" spc="415" dirty="0">
                <a:latin typeface="Times New Roman"/>
                <a:cs typeface="Times New Roman"/>
              </a:rPr>
              <a:t> </a:t>
            </a:r>
            <a:r>
              <a:rPr sz="900" spc="90" dirty="0">
                <a:latin typeface="Times New Roman"/>
                <a:cs typeface="Times New Roman"/>
              </a:rPr>
              <a:t>«ч.д.а.»,</a:t>
            </a:r>
            <a:r>
              <a:rPr sz="900" spc="95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а</a:t>
            </a:r>
            <a:r>
              <a:rPr sz="900" spc="41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також</a:t>
            </a:r>
            <a:r>
              <a:rPr sz="900" spc="409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«придатний</a:t>
            </a:r>
            <a:r>
              <a:rPr sz="900" spc="400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для</a:t>
            </a:r>
            <a:r>
              <a:rPr sz="900" spc="405" dirty="0">
                <a:latin typeface="Times New Roman"/>
                <a:cs typeface="Times New Roman"/>
              </a:rPr>
              <a:t> </a:t>
            </a:r>
            <a:r>
              <a:rPr sz="900" spc="100" dirty="0">
                <a:latin typeface="Times New Roman"/>
                <a:cs typeface="Times New Roman"/>
              </a:rPr>
              <a:t>ін'єкцій» </a:t>
            </a:r>
            <a:r>
              <a:rPr sz="900" spc="-210" dirty="0">
                <a:latin typeface="Times New Roman"/>
                <a:cs typeface="Times New Roman"/>
              </a:rPr>
              <a:t> </a:t>
            </a:r>
            <a:r>
              <a:rPr sz="900" spc="100" dirty="0">
                <a:latin typeface="Times New Roman"/>
                <a:cs typeface="Times New Roman"/>
              </a:rPr>
              <a:t>(зміст</a:t>
            </a:r>
            <a:r>
              <a:rPr sz="900" spc="60" dirty="0">
                <a:latin typeface="Times New Roman"/>
                <a:cs typeface="Times New Roman"/>
              </a:rPr>
              <a:t> </a:t>
            </a:r>
            <a:r>
              <a:rPr sz="900" spc="95" dirty="0">
                <a:latin typeface="Times New Roman"/>
                <a:cs typeface="Times New Roman"/>
              </a:rPr>
              <a:t>іонів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кальцію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65" dirty="0">
                <a:latin typeface="Times New Roman"/>
                <a:cs typeface="Times New Roman"/>
              </a:rPr>
              <a:t>і </a:t>
            </a:r>
            <a:r>
              <a:rPr sz="900" spc="120" dirty="0">
                <a:latin typeface="Times New Roman"/>
                <a:cs typeface="Times New Roman"/>
              </a:rPr>
              <a:t>магнію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не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більш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0,005%);</a:t>
            </a:r>
            <a:endParaRPr sz="900">
              <a:latin typeface="Times New Roman"/>
              <a:cs typeface="Times New Roman"/>
            </a:endParaRPr>
          </a:p>
          <a:p>
            <a:pPr marL="199390" marR="5080" indent="-187325">
              <a:lnSpc>
                <a:spcPts val="1050"/>
              </a:lnSpc>
              <a:spcBef>
                <a:spcPts val="55"/>
              </a:spcBef>
              <a:buFont typeface="Wingdings"/>
              <a:buChar char=""/>
              <a:tabLst>
                <a:tab pos="200025" algn="l"/>
                <a:tab pos="1057910" algn="l"/>
                <a:tab pos="1833245" algn="l"/>
                <a:tab pos="2201545" algn="l"/>
                <a:tab pos="3089275" algn="l"/>
                <a:tab pos="3572510" algn="l"/>
                <a:tab pos="3867150" algn="l"/>
                <a:tab pos="4203700" algn="l"/>
              </a:tabLst>
            </a:pPr>
            <a:r>
              <a:rPr sz="900" spc="120" dirty="0">
                <a:latin typeface="Times New Roman"/>
                <a:cs typeface="Times New Roman"/>
              </a:rPr>
              <a:t>ро</a:t>
            </a:r>
            <a:r>
              <a:rPr sz="900" spc="80" dirty="0">
                <a:latin typeface="Times New Roman"/>
                <a:cs typeface="Times New Roman"/>
              </a:rPr>
              <a:t>з</a:t>
            </a:r>
            <a:r>
              <a:rPr sz="900" spc="125" dirty="0">
                <a:latin typeface="Times New Roman"/>
                <a:cs typeface="Times New Roman"/>
              </a:rPr>
              <a:t>чи</a:t>
            </a:r>
            <a:r>
              <a:rPr sz="900" spc="120" dirty="0">
                <a:latin typeface="Times New Roman"/>
                <a:cs typeface="Times New Roman"/>
              </a:rPr>
              <a:t>нення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30" dirty="0">
                <a:latin typeface="Times New Roman"/>
                <a:cs typeface="Times New Roman"/>
              </a:rPr>
              <a:t>п</a:t>
            </a:r>
            <a:r>
              <a:rPr sz="900" spc="114" dirty="0">
                <a:latin typeface="Times New Roman"/>
                <a:cs typeface="Times New Roman"/>
              </a:rPr>
              <a:t>р</a:t>
            </a:r>
            <a:r>
              <a:rPr sz="900" spc="120" dirty="0">
                <a:latin typeface="Times New Roman"/>
                <a:cs typeface="Times New Roman"/>
              </a:rPr>
              <a:t>о</a:t>
            </a:r>
            <a:r>
              <a:rPr sz="900" spc="100" dirty="0">
                <a:latin typeface="Times New Roman"/>
                <a:cs typeface="Times New Roman"/>
              </a:rPr>
              <a:t>в</a:t>
            </a:r>
            <a:r>
              <a:rPr sz="900" spc="114" dirty="0">
                <a:latin typeface="Times New Roman"/>
                <a:cs typeface="Times New Roman"/>
              </a:rPr>
              <a:t>одять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20" dirty="0">
                <a:latin typeface="Times New Roman"/>
                <a:cs typeface="Times New Roman"/>
              </a:rPr>
              <a:t>п</a:t>
            </a:r>
            <a:r>
              <a:rPr sz="900" spc="125" dirty="0">
                <a:latin typeface="Times New Roman"/>
                <a:cs typeface="Times New Roman"/>
              </a:rPr>
              <a:t>ри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05" dirty="0">
                <a:latin typeface="Times New Roman"/>
                <a:cs typeface="Times New Roman"/>
              </a:rPr>
              <a:t>те</a:t>
            </a:r>
            <a:r>
              <a:rPr sz="900" spc="140" dirty="0">
                <a:latin typeface="Times New Roman"/>
                <a:cs typeface="Times New Roman"/>
              </a:rPr>
              <a:t>м</a:t>
            </a:r>
            <a:r>
              <a:rPr sz="900" spc="130" dirty="0">
                <a:latin typeface="Times New Roman"/>
                <a:cs typeface="Times New Roman"/>
              </a:rPr>
              <a:t>п</a:t>
            </a:r>
            <a:r>
              <a:rPr sz="900" spc="100" dirty="0">
                <a:latin typeface="Times New Roman"/>
                <a:cs typeface="Times New Roman"/>
              </a:rPr>
              <a:t>е</a:t>
            </a:r>
            <a:r>
              <a:rPr sz="900" spc="114" dirty="0">
                <a:latin typeface="Times New Roman"/>
                <a:cs typeface="Times New Roman"/>
              </a:rPr>
              <a:t>р</a:t>
            </a:r>
            <a:r>
              <a:rPr sz="900" spc="105" dirty="0">
                <a:latin typeface="Times New Roman"/>
                <a:cs typeface="Times New Roman"/>
              </a:rPr>
              <a:t>ату</a:t>
            </a:r>
            <a:r>
              <a:rPr sz="900" spc="95" dirty="0">
                <a:latin typeface="Times New Roman"/>
                <a:cs typeface="Times New Roman"/>
              </a:rPr>
              <a:t>рі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20" dirty="0">
                <a:latin typeface="Times New Roman"/>
                <a:cs typeface="Times New Roman"/>
              </a:rPr>
              <a:t>1</a:t>
            </a:r>
            <a:r>
              <a:rPr sz="900" spc="150" dirty="0">
                <a:latin typeface="Times New Roman"/>
                <a:cs typeface="Times New Roman"/>
              </a:rPr>
              <a:t>5</a:t>
            </a:r>
            <a:r>
              <a:rPr sz="900" spc="70" dirty="0">
                <a:latin typeface="Times New Roman"/>
                <a:cs typeface="Times New Roman"/>
              </a:rPr>
              <a:t>-</a:t>
            </a:r>
            <a:r>
              <a:rPr sz="900" spc="114" dirty="0">
                <a:latin typeface="Times New Roman"/>
                <a:cs typeface="Times New Roman"/>
              </a:rPr>
              <a:t>2</a:t>
            </a:r>
            <a:r>
              <a:rPr sz="900" spc="120" dirty="0">
                <a:latin typeface="Times New Roman"/>
                <a:cs typeface="Times New Roman"/>
              </a:rPr>
              <a:t>0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95" dirty="0">
                <a:latin typeface="Symbol"/>
                <a:cs typeface="Symbol"/>
              </a:rPr>
              <a:t></a:t>
            </a:r>
            <a:r>
              <a:rPr sz="900" spc="165" dirty="0">
                <a:latin typeface="Times New Roman"/>
                <a:cs typeface="Times New Roman"/>
              </a:rPr>
              <a:t>С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10" dirty="0">
                <a:latin typeface="Times New Roman"/>
                <a:cs typeface="Times New Roman"/>
              </a:rPr>
              <a:t>без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60" dirty="0">
                <a:latin typeface="Times New Roman"/>
                <a:cs typeface="Times New Roman"/>
              </a:rPr>
              <a:t>і</a:t>
            </a:r>
            <a:r>
              <a:rPr sz="900" spc="114" dirty="0">
                <a:latin typeface="Times New Roman"/>
                <a:cs typeface="Times New Roman"/>
              </a:rPr>
              <a:t>нте</a:t>
            </a:r>
            <a:r>
              <a:rPr sz="900" spc="120" dirty="0">
                <a:latin typeface="Times New Roman"/>
                <a:cs typeface="Times New Roman"/>
              </a:rPr>
              <a:t>нси</a:t>
            </a:r>
            <a:r>
              <a:rPr sz="900" spc="100" dirty="0">
                <a:latin typeface="Times New Roman"/>
                <a:cs typeface="Times New Roman"/>
              </a:rPr>
              <a:t>в</a:t>
            </a:r>
            <a:r>
              <a:rPr sz="900" spc="125" dirty="0">
                <a:latin typeface="Times New Roman"/>
                <a:cs typeface="Times New Roman"/>
              </a:rPr>
              <a:t>но</a:t>
            </a:r>
            <a:r>
              <a:rPr sz="900" spc="90" dirty="0">
                <a:latin typeface="Times New Roman"/>
                <a:cs typeface="Times New Roman"/>
              </a:rPr>
              <a:t>г</a:t>
            </a:r>
            <a:r>
              <a:rPr sz="900" spc="80" dirty="0">
                <a:latin typeface="Times New Roman"/>
                <a:cs typeface="Times New Roman"/>
              </a:rPr>
              <a:t>о  </a:t>
            </a:r>
            <a:r>
              <a:rPr sz="900" spc="114" dirty="0">
                <a:latin typeface="Times New Roman"/>
                <a:cs typeface="Times New Roman"/>
              </a:rPr>
              <a:t>перемішування;</a:t>
            </a:r>
            <a:endParaRPr sz="900">
              <a:latin typeface="Times New Roman"/>
              <a:cs typeface="Times New Roman"/>
            </a:endParaRPr>
          </a:p>
          <a:p>
            <a:pPr marL="199390" indent="-187325">
              <a:lnSpc>
                <a:spcPts val="1005"/>
              </a:lnSpc>
              <a:buFont typeface="Wingdings"/>
              <a:buChar char=""/>
              <a:tabLst>
                <a:tab pos="200025" algn="l"/>
              </a:tabLst>
            </a:pPr>
            <a:r>
              <a:rPr sz="900" spc="125" dirty="0">
                <a:latin typeface="Times New Roman"/>
                <a:cs typeface="Times New Roman"/>
              </a:rPr>
              <a:t>наповняють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флакони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на</a:t>
            </a:r>
            <a:r>
              <a:rPr sz="900" spc="40" dirty="0">
                <a:latin typeface="Times New Roman"/>
                <a:cs typeface="Times New Roman"/>
              </a:rPr>
              <a:t> </a:t>
            </a:r>
            <a:r>
              <a:rPr sz="900" spc="100" dirty="0">
                <a:latin typeface="Times New Roman"/>
                <a:cs typeface="Times New Roman"/>
              </a:rPr>
              <a:t>2/3</a:t>
            </a:r>
            <a:r>
              <a:rPr sz="900" spc="50" dirty="0">
                <a:latin typeface="Times New Roman"/>
                <a:cs typeface="Times New Roman"/>
              </a:rPr>
              <a:t> </a:t>
            </a:r>
            <a:r>
              <a:rPr sz="900" spc="105" dirty="0">
                <a:latin typeface="Times New Roman"/>
                <a:cs typeface="Times New Roman"/>
              </a:rPr>
              <a:t>обсягу;</a:t>
            </a:r>
            <a:endParaRPr sz="900">
              <a:latin typeface="Times New Roman"/>
              <a:cs typeface="Times New Roman"/>
            </a:endParaRPr>
          </a:p>
          <a:p>
            <a:pPr marL="199390" marR="588645" indent="-187325">
              <a:lnSpc>
                <a:spcPts val="1050"/>
              </a:lnSpc>
              <a:spcBef>
                <a:spcPts val="40"/>
              </a:spcBef>
              <a:buFont typeface="Wingdings"/>
              <a:buChar char=""/>
              <a:tabLst>
                <a:tab pos="200025" algn="l"/>
              </a:tabLst>
            </a:pPr>
            <a:r>
              <a:rPr sz="900" spc="110" dirty="0">
                <a:latin typeface="Times New Roman"/>
                <a:cs typeface="Times New Roman"/>
              </a:rPr>
              <a:t>стерилізують</a:t>
            </a:r>
            <a:r>
              <a:rPr sz="900" spc="6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флакони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в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переверненому</a:t>
            </a:r>
            <a:r>
              <a:rPr sz="900" spc="55" dirty="0">
                <a:latin typeface="Times New Roman"/>
                <a:cs typeface="Times New Roman"/>
              </a:rPr>
              <a:t> </a:t>
            </a:r>
            <a:r>
              <a:rPr sz="900" spc="105" dirty="0">
                <a:latin typeface="Times New Roman"/>
                <a:cs typeface="Times New Roman"/>
              </a:rPr>
              <a:t>виді</a:t>
            </a:r>
            <a:r>
              <a:rPr sz="900" spc="8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або</a:t>
            </a:r>
            <a:r>
              <a:rPr sz="900" spc="75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в</a:t>
            </a:r>
            <a:r>
              <a:rPr sz="900" spc="7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горизонтальному </a:t>
            </a:r>
            <a:r>
              <a:rPr sz="900" spc="-21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положенні;</a:t>
            </a:r>
            <a:endParaRPr sz="900">
              <a:latin typeface="Times New Roman"/>
              <a:cs typeface="Times New Roman"/>
            </a:endParaRPr>
          </a:p>
          <a:p>
            <a:pPr marL="199390" indent="-187325">
              <a:lnSpc>
                <a:spcPts val="1000"/>
              </a:lnSpc>
              <a:buFont typeface="Wingdings"/>
              <a:buChar char=""/>
              <a:tabLst>
                <a:tab pos="200025" algn="l"/>
              </a:tabLst>
            </a:pPr>
            <a:r>
              <a:rPr sz="900" spc="114" dirty="0">
                <a:latin typeface="Times New Roman"/>
                <a:cs typeface="Times New Roman"/>
              </a:rPr>
              <a:t>використовують</a:t>
            </a:r>
            <a:r>
              <a:rPr sz="900" spc="35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препарат</a:t>
            </a:r>
            <a:r>
              <a:rPr sz="900" spc="350" dirty="0">
                <a:latin typeface="Times New Roman"/>
                <a:cs typeface="Times New Roman"/>
              </a:rPr>
              <a:t> </a:t>
            </a:r>
            <a:r>
              <a:rPr sz="900" spc="110" dirty="0">
                <a:latin typeface="Times New Roman"/>
                <a:cs typeface="Times New Roman"/>
              </a:rPr>
              <a:t>через</a:t>
            </a:r>
            <a:r>
              <a:rPr sz="900" spc="34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2-3</a:t>
            </a:r>
            <a:r>
              <a:rPr sz="900" spc="355" dirty="0">
                <a:latin typeface="Times New Roman"/>
                <a:cs typeface="Times New Roman"/>
              </a:rPr>
              <a:t> </a:t>
            </a:r>
            <a:r>
              <a:rPr sz="900" spc="120" dirty="0">
                <a:latin typeface="Times New Roman"/>
                <a:cs typeface="Times New Roman"/>
              </a:rPr>
              <a:t>години</a:t>
            </a:r>
            <a:r>
              <a:rPr sz="900" spc="350" dirty="0">
                <a:latin typeface="Times New Roman"/>
                <a:cs typeface="Times New Roman"/>
              </a:rPr>
              <a:t> </a:t>
            </a:r>
            <a:r>
              <a:rPr sz="900" spc="105" dirty="0">
                <a:latin typeface="Times New Roman"/>
                <a:cs typeface="Times New Roman"/>
              </a:rPr>
              <a:t>після</a:t>
            </a:r>
            <a:r>
              <a:rPr sz="900" spc="350" dirty="0">
                <a:latin typeface="Times New Roman"/>
                <a:cs typeface="Times New Roman"/>
              </a:rPr>
              <a:t> </a:t>
            </a:r>
            <a:r>
              <a:rPr sz="900" spc="114" dirty="0">
                <a:latin typeface="Times New Roman"/>
                <a:cs typeface="Times New Roman"/>
              </a:rPr>
              <a:t>повного</a:t>
            </a:r>
            <a:r>
              <a:rPr sz="900" spc="355" dirty="0">
                <a:latin typeface="Times New Roman"/>
                <a:cs typeface="Times New Roman"/>
              </a:rPr>
              <a:t> </a:t>
            </a:r>
            <a:r>
              <a:rPr sz="900" spc="125" dirty="0">
                <a:latin typeface="Times New Roman"/>
                <a:cs typeface="Times New Roman"/>
              </a:rPr>
              <a:t>охолодження</a:t>
            </a:r>
            <a:r>
              <a:rPr sz="900" spc="350" dirty="0">
                <a:latin typeface="Times New Roman"/>
                <a:cs typeface="Times New Roman"/>
              </a:rPr>
              <a:t> </a:t>
            </a:r>
            <a:r>
              <a:rPr sz="900" spc="65" dirty="0">
                <a:latin typeface="Times New Roman"/>
                <a:cs typeface="Times New Roman"/>
              </a:rPr>
              <a:t>і</a:t>
            </a:r>
            <a:endParaRPr sz="900">
              <a:latin typeface="Times New Roman"/>
              <a:cs typeface="Times New Roman"/>
            </a:endParaRPr>
          </a:p>
          <a:p>
            <a:pPr marL="199390" marR="6350">
              <a:lnSpc>
                <a:spcPts val="1050"/>
              </a:lnSpc>
              <a:spcBef>
                <a:spcPts val="45"/>
              </a:spcBef>
              <a:tabLst>
                <a:tab pos="1294765" algn="l"/>
                <a:tab pos="1697989" algn="l"/>
                <a:tab pos="2559685" algn="l"/>
                <a:tab pos="3576320" algn="l"/>
                <a:tab pos="3902710" algn="l"/>
                <a:tab pos="4803775" algn="l"/>
              </a:tabLst>
            </a:pPr>
            <a:r>
              <a:rPr sz="900" spc="120" dirty="0">
                <a:latin typeface="Times New Roman"/>
                <a:cs typeface="Times New Roman"/>
              </a:rPr>
              <a:t>пе</a:t>
            </a:r>
            <a:r>
              <a:rPr sz="900" spc="114" dirty="0">
                <a:latin typeface="Times New Roman"/>
                <a:cs typeface="Times New Roman"/>
              </a:rPr>
              <a:t>р</a:t>
            </a:r>
            <a:r>
              <a:rPr sz="900" spc="130" dirty="0">
                <a:latin typeface="Times New Roman"/>
                <a:cs typeface="Times New Roman"/>
              </a:rPr>
              <a:t>ем</a:t>
            </a:r>
            <a:r>
              <a:rPr sz="900" spc="55" dirty="0">
                <a:latin typeface="Times New Roman"/>
                <a:cs typeface="Times New Roman"/>
              </a:rPr>
              <a:t>і</a:t>
            </a:r>
            <a:r>
              <a:rPr sz="900" spc="190" dirty="0">
                <a:latin typeface="Times New Roman"/>
                <a:cs typeface="Times New Roman"/>
              </a:rPr>
              <a:t>ш</a:t>
            </a:r>
            <a:r>
              <a:rPr sz="900" spc="100" dirty="0">
                <a:latin typeface="Times New Roman"/>
                <a:cs typeface="Times New Roman"/>
              </a:rPr>
              <a:t>у</a:t>
            </a:r>
            <a:r>
              <a:rPr sz="900" spc="114" dirty="0">
                <a:latin typeface="Times New Roman"/>
                <a:cs typeface="Times New Roman"/>
              </a:rPr>
              <a:t>ван</a:t>
            </a:r>
            <a:r>
              <a:rPr sz="900" spc="120" dirty="0">
                <a:latin typeface="Times New Roman"/>
                <a:cs typeface="Times New Roman"/>
              </a:rPr>
              <a:t>ня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90" dirty="0">
                <a:latin typeface="Times New Roman"/>
                <a:cs typeface="Times New Roman"/>
              </a:rPr>
              <a:t>(д</a:t>
            </a:r>
            <a:r>
              <a:rPr sz="900" spc="114" dirty="0">
                <a:latin typeface="Times New Roman"/>
                <a:cs typeface="Times New Roman"/>
              </a:rPr>
              <a:t>л</a:t>
            </a:r>
            <a:r>
              <a:rPr sz="900" spc="110" dirty="0">
                <a:latin typeface="Times New Roman"/>
                <a:cs typeface="Times New Roman"/>
              </a:rPr>
              <a:t>я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20" dirty="0">
                <a:latin typeface="Times New Roman"/>
                <a:cs typeface="Times New Roman"/>
              </a:rPr>
              <a:t>ро</a:t>
            </a:r>
            <a:r>
              <a:rPr sz="900" spc="80" dirty="0">
                <a:latin typeface="Times New Roman"/>
                <a:cs typeface="Times New Roman"/>
              </a:rPr>
              <a:t>з</a:t>
            </a:r>
            <a:r>
              <a:rPr sz="900" spc="125" dirty="0">
                <a:latin typeface="Times New Roman"/>
                <a:cs typeface="Times New Roman"/>
              </a:rPr>
              <a:t>чи</a:t>
            </a:r>
            <a:r>
              <a:rPr sz="900" spc="120" dirty="0">
                <a:latin typeface="Times New Roman"/>
                <a:cs typeface="Times New Roman"/>
              </a:rPr>
              <a:t>нення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05" dirty="0">
                <a:latin typeface="Times New Roman"/>
                <a:cs typeface="Times New Roman"/>
              </a:rPr>
              <a:t>вугл</a:t>
            </a:r>
            <a:r>
              <a:rPr sz="900" spc="110" dirty="0">
                <a:latin typeface="Times New Roman"/>
                <a:cs typeface="Times New Roman"/>
              </a:rPr>
              <a:t>екислоти,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55" dirty="0">
                <a:latin typeface="Times New Roman"/>
                <a:cs typeface="Times New Roman"/>
              </a:rPr>
              <a:t>що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14" dirty="0">
                <a:latin typeface="Times New Roman"/>
                <a:cs typeface="Times New Roman"/>
              </a:rPr>
              <a:t>знах</a:t>
            </a:r>
            <a:r>
              <a:rPr sz="900" spc="110" dirty="0">
                <a:latin typeface="Times New Roman"/>
                <a:cs typeface="Times New Roman"/>
              </a:rPr>
              <a:t>о</a:t>
            </a:r>
            <a:r>
              <a:rPr sz="900" spc="120" dirty="0">
                <a:latin typeface="Times New Roman"/>
                <a:cs typeface="Times New Roman"/>
              </a:rPr>
              <a:t>дит</a:t>
            </a:r>
            <a:r>
              <a:rPr sz="900" spc="105" dirty="0">
                <a:latin typeface="Times New Roman"/>
                <a:cs typeface="Times New Roman"/>
              </a:rPr>
              <a:t>ь</a:t>
            </a:r>
            <a:r>
              <a:rPr sz="900" spc="100" dirty="0">
                <a:latin typeface="Times New Roman"/>
                <a:cs typeface="Times New Roman"/>
              </a:rPr>
              <a:t>с</a:t>
            </a:r>
            <a:r>
              <a:rPr sz="900" spc="110" dirty="0">
                <a:latin typeface="Times New Roman"/>
                <a:cs typeface="Times New Roman"/>
              </a:rPr>
              <a:t>я</a:t>
            </a:r>
            <a:r>
              <a:rPr sz="900" dirty="0">
                <a:latin typeface="Times New Roman"/>
                <a:cs typeface="Times New Roman"/>
              </a:rPr>
              <a:t>	</a:t>
            </a:r>
            <a:r>
              <a:rPr sz="900" spc="130" dirty="0">
                <a:latin typeface="Times New Roman"/>
                <a:cs typeface="Times New Roman"/>
              </a:rPr>
              <a:t>н</a:t>
            </a:r>
            <a:r>
              <a:rPr sz="900" spc="100" dirty="0">
                <a:latin typeface="Times New Roman"/>
                <a:cs typeface="Times New Roman"/>
              </a:rPr>
              <a:t>а</a:t>
            </a:r>
            <a:r>
              <a:rPr sz="900" spc="80" dirty="0">
                <a:latin typeface="Times New Roman"/>
                <a:cs typeface="Times New Roman"/>
              </a:rPr>
              <a:t>д  </a:t>
            </a:r>
            <a:r>
              <a:rPr sz="900" spc="110" dirty="0">
                <a:latin typeface="Times New Roman"/>
                <a:cs typeface="Times New Roman"/>
              </a:rPr>
              <a:t>розчином).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892974" y="3269801"/>
            <a:ext cx="5006340" cy="569595"/>
            <a:chOff x="3892974" y="3269801"/>
            <a:chExt cx="5006340" cy="569595"/>
          </a:xfrm>
        </p:grpSpPr>
        <p:sp>
          <p:nvSpPr>
            <p:cNvPr id="12" name="object 12"/>
            <p:cNvSpPr/>
            <p:nvPr/>
          </p:nvSpPr>
          <p:spPr>
            <a:xfrm>
              <a:off x="3896359" y="3272914"/>
              <a:ext cx="4999355" cy="563245"/>
            </a:xfrm>
            <a:custGeom>
              <a:avLst/>
              <a:gdLst/>
              <a:ahLst/>
              <a:cxnLst/>
              <a:rect l="l" t="t" r="r" b="b"/>
              <a:pathLst>
                <a:path w="4999355" h="563245">
                  <a:moveTo>
                    <a:pt x="4954969" y="0"/>
                  </a:moveTo>
                  <a:lnTo>
                    <a:pt x="4937747" y="2767"/>
                  </a:lnTo>
                  <a:lnTo>
                    <a:pt x="4923672" y="10312"/>
                  </a:lnTo>
                  <a:lnTo>
                    <a:pt x="4914177" y="21495"/>
                  </a:lnTo>
                  <a:lnTo>
                    <a:pt x="4910693" y="35179"/>
                  </a:lnTo>
                  <a:lnTo>
                    <a:pt x="4910693" y="70359"/>
                  </a:lnTo>
                  <a:lnTo>
                    <a:pt x="44269" y="70359"/>
                  </a:lnTo>
                  <a:lnTo>
                    <a:pt x="27032" y="73126"/>
                  </a:lnTo>
                  <a:lnTo>
                    <a:pt x="12961" y="80671"/>
                  </a:lnTo>
                  <a:lnTo>
                    <a:pt x="3477" y="91854"/>
                  </a:lnTo>
                  <a:lnTo>
                    <a:pt x="0" y="105538"/>
                  </a:lnTo>
                  <a:lnTo>
                    <a:pt x="0" y="527693"/>
                  </a:lnTo>
                  <a:lnTo>
                    <a:pt x="3477" y="541364"/>
                  </a:lnTo>
                  <a:lnTo>
                    <a:pt x="12961" y="552519"/>
                  </a:lnTo>
                  <a:lnTo>
                    <a:pt x="27032" y="560035"/>
                  </a:lnTo>
                  <a:lnTo>
                    <a:pt x="44269" y="562790"/>
                  </a:lnTo>
                  <a:lnTo>
                    <a:pt x="61507" y="560035"/>
                  </a:lnTo>
                  <a:lnTo>
                    <a:pt x="75579" y="552519"/>
                  </a:lnTo>
                  <a:lnTo>
                    <a:pt x="85064" y="541364"/>
                  </a:lnTo>
                  <a:lnTo>
                    <a:pt x="88541" y="527693"/>
                  </a:lnTo>
                  <a:lnTo>
                    <a:pt x="88541" y="492514"/>
                  </a:lnTo>
                  <a:lnTo>
                    <a:pt x="4954969" y="492514"/>
                  </a:lnTo>
                  <a:lnTo>
                    <a:pt x="4972192" y="489746"/>
                  </a:lnTo>
                  <a:lnTo>
                    <a:pt x="4986267" y="482201"/>
                  </a:lnTo>
                  <a:lnTo>
                    <a:pt x="4995762" y="471018"/>
                  </a:lnTo>
                  <a:lnTo>
                    <a:pt x="4999245" y="457334"/>
                  </a:lnTo>
                  <a:lnTo>
                    <a:pt x="4999245" y="35179"/>
                  </a:lnTo>
                  <a:lnTo>
                    <a:pt x="4995762" y="21495"/>
                  </a:lnTo>
                  <a:lnTo>
                    <a:pt x="4986267" y="10312"/>
                  </a:lnTo>
                  <a:lnTo>
                    <a:pt x="4972192" y="2767"/>
                  </a:lnTo>
                  <a:lnTo>
                    <a:pt x="4954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40629" y="3360863"/>
              <a:ext cx="44450" cy="53340"/>
            </a:xfrm>
            <a:custGeom>
              <a:avLst/>
              <a:gdLst/>
              <a:ahLst/>
              <a:cxnLst/>
              <a:rect l="l" t="t" r="r" b="b"/>
              <a:pathLst>
                <a:path w="44450" h="53339">
                  <a:moveTo>
                    <a:pt x="22133" y="0"/>
                  </a:moveTo>
                  <a:lnTo>
                    <a:pt x="13515" y="1389"/>
                  </a:lnTo>
                  <a:lnTo>
                    <a:pt x="6480" y="5171"/>
                  </a:lnTo>
                  <a:lnTo>
                    <a:pt x="1738" y="10765"/>
                  </a:lnTo>
                  <a:lnTo>
                    <a:pt x="0" y="17589"/>
                  </a:lnTo>
                  <a:lnTo>
                    <a:pt x="0" y="52769"/>
                  </a:lnTo>
                  <a:lnTo>
                    <a:pt x="17237" y="50013"/>
                  </a:lnTo>
                  <a:lnTo>
                    <a:pt x="31309" y="42488"/>
                  </a:lnTo>
                  <a:lnTo>
                    <a:pt x="40794" y="31308"/>
                  </a:lnTo>
                  <a:lnTo>
                    <a:pt x="44271" y="17589"/>
                  </a:lnTo>
                  <a:lnTo>
                    <a:pt x="42533" y="10765"/>
                  </a:lnTo>
                  <a:lnTo>
                    <a:pt x="37790" y="5171"/>
                  </a:lnTo>
                  <a:lnTo>
                    <a:pt x="30753" y="1389"/>
                  </a:lnTo>
                  <a:lnTo>
                    <a:pt x="22133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07053" y="3272914"/>
              <a:ext cx="88552" cy="7035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96359" y="3272914"/>
              <a:ext cx="4999355" cy="563245"/>
            </a:xfrm>
            <a:custGeom>
              <a:avLst/>
              <a:gdLst/>
              <a:ahLst/>
              <a:cxnLst/>
              <a:rect l="l" t="t" r="r" b="b"/>
              <a:pathLst>
                <a:path w="4999355" h="563245">
                  <a:moveTo>
                    <a:pt x="0" y="105538"/>
                  </a:moveTo>
                  <a:lnTo>
                    <a:pt x="3477" y="91854"/>
                  </a:lnTo>
                  <a:lnTo>
                    <a:pt x="12961" y="80671"/>
                  </a:lnTo>
                  <a:lnTo>
                    <a:pt x="27032" y="73126"/>
                  </a:lnTo>
                  <a:lnTo>
                    <a:pt x="44269" y="70359"/>
                  </a:lnTo>
                  <a:lnTo>
                    <a:pt x="4910693" y="70359"/>
                  </a:lnTo>
                  <a:lnTo>
                    <a:pt x="4910693" y="35179"/>
                  </a:lnTo>
                  <a:lnTo>
                    <a:pt x="4914177" y="21495"/>
                  </a:lnTo>
                  <a:lnTo>
                    <a:pt x="4923672" y="10312"/>
                  </a:lnTo>
                  <a:lnTo>
                    <a:pt x="4937747" y="2767"/>
                  </a:lnTo>
                  <a:lnTo>
                    <a:pt x="4954969" y="0"/>
                  </a:lnTo>
                  <a:lnTo>
                    <a:pt x="4972192" y="2767"/>
                  </a:lnTo>
                  <a:lnTo>
                    <a:pt x="4986267" y="10312"/>
                  </a:lnTo>
                  <a:lnTo>
                    <a:pt x="4995762" y="21495"/>
                  </a:lnTo>
                  <a:lnTo>
                    <a:pt x="4999245" y="35179"/>
                  </a:lnTo>
                  <a:lnTo>
                    <a:pt x="4999245" y="457334"/>
                  </a:lnTo>
                  <a:lnTo>
                    <a:pt x="4995762" y="471018"/>
                  </a:lnTo>
                  <a:lnTo>
                    <a:pt x="4986267" y="482201"/>
                  </a:lnTo>
                  <a:lnTo>
                    <a:pt x="4972192" y="489746"/>
                  </a:lnTo>
                  <a:lnTo>
                    <a:pt x="4954969" y="492514"/>
                  </a:lnTo>
                  <a:lnTo>
                    <a:pt x="88541" y="492514"/>
                  </a:lnTo>
                  <a:lnTo>
                    <a:pt x="88541" y="527693"/>
                  </a:lnTo>
                  <a:lnTo>
                    <a:pt x="85064" y="541364"/>
                  </a:lnTo>
                  <a:lnTo>
                    <a:pt x="75579" y="552519"/>
                  </a:lnTo>
                  <a:lnTo>
                    <a:pt x="61507" y="560035"/>
                  </a:lnTo>
                  <a:lnTo>
                    <a:pt x="44269" y="562790"/>
                  </a:lnTo>
                  <a:lnTo>
                    <a:pt x="27032" y="560035"/>
                  </a:lnTo>
                  <a:lnTo>
                    <a:pt x="12961" y="552519"/>
                  </a:lnTo>
                  <a:lnTo>
                    <a:pt x="3477" y="541364"/>
                  </a:lnTo>
                  <a:lnTo>
                    <a:pt x="0" y="527693"/>
                  </a:lnTo>
                  <a:lnTo>
                    <a:pt x="0" y="105538"/>
                  </a:lnTo>
                  <a:close/>
                </a:path>
                <a:path w="4999355" h="563245">
                  <a:moveTo>
                    <a:pt x="0" y="105538"/>
                  </a:moveTo>
                  <a:lnTo>
                    <a:pt x="3477" y="119257"/>
                  </a:lnTo>
                  <a:lnTo>
                    <a:pt x="12961" y="130436"/>
                  </a:lnTo>
                  <a:lnTo>
                    <a:pt x="27032" y="137962"/>
                  </a:lnTo>
                  <a:lnTo>
                    <a:pt x="44269" y="140718"/>
                  </a:lnTo>
                  <a:lnTo>
                    <a:pt x="61507" y="137962"/>
                  </a:lnTo>
                  <a:lnTo>
                    <a:pt x="75579" y="130436"/>
                  </a:lnTo>
                  <a:lnTo>
                    <a:pt x="85064" y="119257"/>
                  </a:lnTo>
                  <a:lnTo>
                    <a:pt x="88541" y="105538"/>
                  </a:lnTo>
                  <a:lnTo>
                    <a:pt x="86802" y="98714"/>
                  </a:lnTo>
                  <a:lnTo>
                    <a:pt x="82060" y="93120"/>
                  </a:lnTo>
                  <a:lnTo>
                    <a:pt x="75023" y="89338"/>
                  </a:lnTo>
                  <a:lnTo>
                    <a:pt x="66403" y="87948"/>
                  </a:lnTo>
                  <a:lnTo>
                    <a:pt x="57785" y="89338"/>
                  </a:lnTo>
                  <a:lnTo>
                    <a:pt x="50750" y="93120"/>
                  </a:lnTo>
                  <a:lnTo>
                    <a:pt x="46008" y="98714"/>
                  </a:lnTo>
                  <a:lnTo>
                    <a:pt x="44269" y="105538"/>
                  </a:lnTo>
                  <a:lnTo>
                    <a:pt x="44269" y="140718"/>
                  </a:lnTo>
                </a:path>
                <a:path w="4999355" h="563245">
                  <a:moveTo>
                    <a:pt x="88541" y="105538"/>
                  </a:moveTo>
                  <a:lnTo>
                    <a:pt x="88541" y="492514"/>
                  </a:lnTo>
                </a:path>
                <a:path w="4999355" h="563245">
                  <a:moveTo>
                    <a:pt x="4999245" y="35179"/>
                  </a:moveTo>
                  <a:lnTo>
                    <a:pt x="4995762" y="48898"/>
                  </a:lnTo>
                  <a:lnTo>
                    <a:pt x="4986267" y="60077"/>
                  </a:lnTo>
                  <a:lnTo>
                    <a:pt x="4972192" y="67603"/>
                  </a:lnTo>
                  <a:lnTo>
                    <a:pt x="4954969" y="70359"/>
                  </a:lnTo>
                  <a:lnTo>
                    <a:pt x="4910693" y="70359"/>
                  </a:lnTo>
                </a:path>
                <a:path w="4999355" h="563245">
                  <a:moveTo>
                    <a:pt x="4910693" y="35179"/>
                  </a:moveTo>
                  <a:lnTo>
                    <a:pt x="4912428" y="42038"/>
                  </a:lnTo>
                  <a:lnTo>
                    <a:pt x="4917163" y="47628"/>
                  </a:lnTo>
                  <a:lnTo>
                    <a:pt x="4924198" y="51391"/>
                  </a:lnTo>
                  <a:lnTo>
                    <a:pt x="4932831" y="52769"/>
                  </a:lnTo>
                  <a:lnTo>
                    <a:pt x="4941464" y="51391"/>
                  </a:lnTo>
                  <a:lnTo>
                    <a:pt x="4948499" y="47628"/>
                  </a:lnTo>
                  <a:lnTo>
                    <a:pt x="4953235" y="42038"/>
                  </a:lnTo>
                  <a:lnTo>
                    <a:pt x="4954969" y="35179"/>
                  </a:lnTo>
                  <a:lnTo>
                    <a:pt x="4954969" y="70359"/>
                  </a:lnTo>
                </a:path>
              </a:pathLst>
            </a:custGeom>
            <a:ln w="69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011810" y="3288357"/>
            <a:ext cx="4735195" cy="800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4869" marR="5080" indent="-852805">
              <a:lnSpc>
                <a:spcPct val="145200"/>
              </a:lnSpc>
              <a:spcBef>
                <a:spcPts val="95"/>
              </a:spcBef>
            </a:pPr>
            <a:r>
              <a:rPr sz="900" b="1" i="1" spc="150" dirty="0">
                <a:latin typeface="Times New Roman"/>
                <a:cs typeface="Times New Roman"/>
              </a:rPr>
              <a:t>Якщо</a:t>
            </a:r>
            <a:r>
              <a:rPr sz="900" b="1" i="1" spc="75" dirty="0">
                <a:latin typeface="Times New Roman"/>
                <a:cs typeface="Times New Roman"/>
              </a:rPr>
              <a:t> </a:t>
            </a:r>
            <a:r>
              <a:rPr sz="900" b="1" i="1" spc="135" dirty="0">
                <a:latin typeface="Times New Roman"/>
                <a:cs typeface="Times New Roman"/>
              </a:rPr>
              <a:t>натрію</a:t>
            </a:r>
            <a:r>
              <a:rPr sz="900" b="1" i="1" spc="60" dirty="0">
                <a:latin typeface="Times New Roman"/>
                <a:cs typeface="Times New Roman"/>
              </a:rPr>
              <a:t> </a:t>
            </a:r>
            <a:r>
              <a:rPr sz="900" b="1" i="1" spc="114" dirty="0">
                <a:latin typeface="Times New Roman"/>
                <a:cs typeface="Times New Roman"/>
              </a:rPr>
              <a:t>гідрокарбонат</a:t>
            </a:r>
            <a:r>
              <a:rPr sz="900" b="1" i="1" spc="90" dirty="0">
                <a:latin typeface="Times New Roman"/>
                <a:cs typeface="Times New Roman"/>
              </a:rPr>
              <a:t> </a:t>
            </a:r>
            <a:r>
              <a:rPr sz="900" b="1" i="1" spc="135" dirty="0">
                <a:latin typeface="Times New Roman"/>
                <a:cs typeface="Times New Roman"/>
              </a:rPr>
              <a:t>містит</a:t>
            </a:r>
            <a:r>
              <a:rPr sz="900" b="1" i="1" spc="60" dirty="0">
                <a:latin typeface="Times New Roman"/>
                <a:cs typeface="Times New Roman"/>
              </a:rPr>
              <a:t> </a:t>
            </a:r>
            <a:r>
              <a:rPr sz="900" b="1" i="1" spc="114" dirty="0">
                <a:latin typeface="Times New Roman"/>
                <a:cs typeface="Times New Roman"/>
              </a:rPr>
              <a:t>ьсолей</a:t>
            </a:r>
            <a:r>
              <a:rPr sz="900" b="1" i="1" spc="65" dirty="0">
                <a:latin typeface="Times New Roman"/>
                <a:cs typeface="Times New Roman"/>
              </a:rPr>
              <a:t> </a:t>
            </a:r>
            <a:r>
              <a:rPr sz="900" b="1" i="1" spc="120" dirty="0">
                <a:latin typeface="Times New Roman"/>
                <a:cs typeface="Times New Roman"/>
              </a:rPr>
              <a:t>кальцію</a:t>
            </a:r>
            <a:r>
              <a:rPr sz="900" b="1" i="1" spc="65" dirty="0">
                <a:latin typeface="Times New Roman"/>
                <a:cs typeface="Times New Roman"/>
              </a:rPr>
              <a:t> </a:t>
            </a:r>
            <a:r>
              <a:rPr sz="900" b="1" i="1" spc="120" dirty="0">
                <a:latin typeface="Times New Roman"/>
                <a:cs typeface="Times New Roman"/>
              </a:rPr>
              <a:t>більше</a:t>
            </a:r>
            <a:r>
              <a:rPr sz="900" b="1" i="1" spc="65" dirty="0">
                <a:latin typeface="Times New Roman"/>
                <a:cs typeface="Times New Roman"/>
              </a:rPr>
              <a:t> </a:t>
            </a:r>
            <a:r>
              <a:rPr sz="900" b="1" i="1" spc="125" dirty="0">
                <a:latin typeface="Times New Roman"/>
                <a:cs typeface="Times New Roman"/>
              </a:rPr>
              <a:t>0,005%</a:t>
            </a:r>
            <a:r>
              <a:rPr sz="900" b="1" i="1" spc="75" dirty="0">
                <a:latin typeface="Times New Roman"/>
                <a:cs typeface="Times New Roman"/>
              </a:rPr>
              <a:t> </a:t>
            </a:r>
            <a:r>
              <a:rPr sz="900" b="1" i="1" spc="110" dirty="0">
                <a:latin typeface="Times New Roman"/>
                <a:cs typeface="Times New Roman"/>
              </a:rPr>
              <a:t>його </a:t>
            </a:r>
            <a:r>
              <a:rPr sz="900" b="1" i="1" spc="-210" dirty="0">
                <a:latin typeface="Times New Roman"/>
                <a:cs typeface="Times New Roman"/>
              </a:rPr>
              <a:t> </a:t>
            </a:r>
            <a:r>
              <a:rPr sz="900" b="1" i="1" spc="125" dirty="0">
                <a:latin typeface="Times New Roman"/>
                <a:cs typeface="Times New Roman"/>
              </a:rPr>
              <a:t>розчини</a:t>
            </a:r>
            <a:r>
              <a:rPr sz="900" b="1" i="1" spc="55" dirty="0">
                <a:latin typeface="Times New Roman"/>
                <a:cs typeface="Times New Roman"/>
              </a:rPr>
              <a:t> </a:t>
            </a:r>
            <a:r>
              <a:rPr sz="900" b="1" i="1" spc="120" dirty="0">
                <a:latin typeface="Times New Roman"/>
                <a:cs typeface="Times New Roman"/>
              </a:rPr>
              <a:t>стабілізують</a:t>
            </a:r>
            <a:r>
              <a:rPr sz="900" b="1" i="1" spc="55" dirty="0">
                <a:latin typeface="Times New Roman"/>
                <a:cs typeface="Times New Roman"/>
              </a:rPr>
              <a:t> </a:t>
            </a:r>
            <a:r>
              <a:rPr sz="900" b="1" i="1" spc="125" dirty="0">
                <a:latin typeface="Times New Roman"/>
                <a:cs typeface="Times New Roman"/>
              </a:rPr>
              <a:t>додаванням</a:t>
            </a:r>
            <a:r>
              <a:rPr sz="900" b="1" i="1" spc="320" dirty="0">
                <a:latin typeface="Times New Roman"/>
                <a:cs typeface="Times New Roman"/>
              </a:rPr>
              <a:t> </a:t>
            </a:r>
            <a:r>
              <a:rPr sz="900" b="1" i="1" spc="135" dirty="0">
                <a:latin typeface="Times New Roman"/>
                <a:cs typeface="Times New Roman"/>
              </a:rPr>
              <a:t>трилону</a:t>
            </a:r>
            <a:r>
              <a:rPr sz="900" b="1" i="1" spc="55" dirty="0">
                <a:latin typeface="Times New Roman"/>
                <a:cs typeface="Times New Roman"/>
              </a:rPr>
              <a:t> </a:t>
            </a:r>
            <a:r>
              <a:rPr sz="900" b="1" i="1" spc="105" dirty="0">
                <a:latin typeface="Times New Roman"/>
                <a:cs typeface="Times New Roman"/>
              </a:rPr>
              <a:t>Б.</a:t>
            </a:r>
            <a:endParaRPr sz="900">
              <a:latin typeface="Times New Roman"/>
              <a:cs typeface="Times New Roman"/>
            </a:endParaRPr>
          </a:p>
          <a:p>
            <a:pPr marL="455930" algn="ctr">
              <a:lnSpc>
                <a:spcPts val="1065"/>
              </a:lnSpc>
              <a:spcBef>
                <a:spcPts val="840"/>
              </a:spcBef>
            </a:pPr>
            <a:r>
              <a:rPr sz="900" b="1" spc="120" dirty="0">
                <a:latin typeface="Times New Roman"/>
                <a:cs typeface="Times New Roman"/>
              </a:rPr>
              <a:t>Кількість</a:t>
            </a:r>
            <a:r>
              <a:rPr sz="900" b="1" spc="50" dirty="0">
                <a:latin typeface="Times New Roman"/>
                <a:cs typeface="Times New Roman"/>
              </a:rPr>
              <a:t> </a:t>
            </a:r>
            <a:r>
              <a:rPr sz="900" b="1" spc="130" dirty="0">
                <a:latin typeface="Times New Roman"/>
                <a:cs typeface="Times New Roman"/>
              </a:rPr>
              <a:t>трилону</a:t>
            </a:r>
            <a:r>
              <a:rPr sz="900" b="1" spc="50" dirty="0">
                <a:latin typeface="Times New Roman"/>
                <a:cs typeface="Times New Roman"/>
              </a:rPr>
              <a:t> </a:t>
            </a:r>
            <a:r>
              <a:rPr sz="900" b="1" spc="160" dirty="0">
                <a:latin typeface="Times New Roman"/>
                <a:cs typeface="Times New Roman"/>
              </a:rPr>
              <a:t>Б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30" dirty="0">
                <a:latin typeface="Times New Roman"/>
                <a:cs typeface="Times New Roman"/>
              </a:rPr>
              <a:t>на</a:t>
            </a:r>
            <a:r>
              <a:rPr sz="900" b="1" spc="65" dirty="0">
                <a:latin typeface="Times New Roman"/>
                <a:cs typeface="Times New Roman"/>
              </a:rPr>
              <a:t> </a:t>
            </a:r>
            <a:r>
              <a:rPr sz="900" b="1" spc="120" dirty="0">
                <a:latin typeface="Times New Roman"/>
                <a:cs typeface="Times New Roman"/>
              </a:rPr>
              <a:t>1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35" dirty="0">
                <a:latin typeface="Times New Roman"/>
                <a:cs typeface="Times New Roman"/>
              </a:rPr>
              <a:t>л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25" dirty="0">
                <a:latin typeface="Times New Roman"/>
                <a:cs typeface="Times New Roman"/>
              </a:rPr>
              <a:t>розчину</a:t>
            </a:r>
            <a:r>
              <a:rPr sz="900" b="1" spc="65" dirty="0">
                <a:latin typeface="Times New Roman"/>
                <a:cs typeface="Times New Roman"/>
              </a:rPr>
              <a:t> </a:t>
            </a:r>
            <a:r>
              <a:rPr sz="900" b="1" spc="125" dirty="0">
                <a:latin typeface="Times New Roman"/>
                <a:cs typeface="Times New Roman"/>
              </a:rPr>
              <a:t>натрію</a:t>
            </a:r>
            <a:r>
              <a:rPr sz="900" b="1" spc="60" dirty="0">
                <a:latin typeface="Times New Roman"/>
                <a:cs typeface="Times New Roman"/>
              </a:rPr>
              <a:t> </a:t>
            </a:r>
            <a:r>
              <a:rPr sz="900" b="1" spc="114" dirty="0">
                <a:latin typeface="Times New Roman"/>
                <a:cs typeface="Times New Roman"/>
              </a:rPr>
              <a:t>гідрокарбонату</a:t>
            </a:r>
            <a:r>
              <a:rPr sz="900" b="1" spc="65" dirty="0">
                <a:latin typeface="Times New Roman"/>
                <a:cs typeface="Times New Roman"/>
              </a:rPr>
              <a:t> </a:t>
            </a:r>
            <a:r>
              <a:rPr sz="900" b="1" spc="130" dirty="0">
                <a:latin typeface="Times New Roman"/>
                <a:cs typeface="Times New Roman"/>
              </a:rPr>
              <a:t>для</a:t>
            </a:r>
            <a:endParaRPr sz="900">
              <a:latin typeface="Times New Roman"/>
              <a:cs typeface="Times New Roman"/>
            </a:endParaRPr>
          </a:p>
          <a:p>
            <a:pPr marL="84455" algn="ctr">
              <a:lnSpc>
                <a:spcPts val="1065"/>
              </a:lnSpc>
            </a:pPr>
            <a:r>
              <a:rPr sz="900" b="1" spc="105" dirty="0">
                <a:latin typeface="Times New Roman"/>
                <a:cs typeface="Times New Roman"/>
              </a:rPr>
              <a:t>ін'єкцій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470016" y="340042"/>
            <a:ext cx="4559935" cy="728345"/>
            <a:chOff x="3470016" y="340042"/>
            <a:chExt cx="4559935" cy="72834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0016" y="340042"/>
              <a:ext cx="4559312" cy="2504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3047" y="503681"/>
              <a:ext cx="3952494" cy="564641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823" rIns="0" bIns="0" rtlCol="0">
            <a:spAutoFit/>
          </a:bodyPr>
          <a:lstStyle/>
          <a:p>
            <a:pPr marL="2340610" algn="ctr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Arial"/>
                <a:cs typeface="Arial"/>
              </a:rPr>
              <a:t>СТАБІЛІЗАЦІЯ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РОЗЧИНІВ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РЕЧОВИН,</a:t>
            </a:r>
            <a:endParaRPr sz="2000">
              <a:latin typeface="Arial"/>
              <a:cs typeface="Arial"/>
            </a:endParaRPr>
          </a:p>
          <a:p>
            <a:pPr marL="2343150" algn="ctr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ЩО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ЛЕГКО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ОКИСЛЮЮТЬСЯ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551193"/>
            <a:ext cx="3253788" cy="30171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4762" y="340042"/>
            <a:ext cx="5609590" cy="728345"/>
            <a:chOff x="3534762" y="340042"/>
            <a:chExt cx="5609590" cy="7283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4762" y="340042"/>
              <a:ext cx="4558666" cy="2504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7817" y="503681"/>
              <a:ext cx="3878580" cy="564641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873268" y="1203600"/>
          <a:ext cx="5043170" cy="1032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2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264"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1150" b="1" spc="2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5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15" dirty="0">
                          <a:latin typeface="Times New Roman"/>
                          <a:cs typeface="Times New Roman"/>
                        </a:rPr>
                        <a:t>об’ємів</a:t>
                      </a:r>
                      <a:r>
                        <a:rPr sz="115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15" dirty="0">
                          <a:latin typeface="Times New Roman"/>
                          <a:cs typeface="Times New Roman"/>
                        </a:rPr>
                        <a:t>більше</a:t>
                      </a:r>
                      <a:r>
                        <a:rPr sz="115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2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5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20" dirty="0">
                          <a:latin typeface="Times New Roman"/>
                          <a:cs typeface="Times New Roman"/>
                        </a:rPr>
                        <a:t>л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15" dirty="0">
                          <a:latin typeface="Times New Roman"/>
                          <a:cs typeface="Times New Roman"/>
                        </a:rPr>
                        <a:t>(на</a:t>
                      </a:r>
                      <a:r>
                        <a:rPr sz="11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2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2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1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0" dirty="0">
                          <a:latin typeface="Times New Roman"/>
                          <a:cs typeface="Times New Roman"/>
                        </a:rPr>
                        <a:t>розчину)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</a:pPr>
                      <a:r>
                        <a:rPr sz="1150" b="1" spc="2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5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15" dirty="0">
                          <a:latin typeface="Times New Roman"/>
                          <a:cs typeface="Times New Roman"/>
                        </a:rPr>
                        <a:t>об’ємів</a:t>
                      </a:r>
                      <a:r>
                        <a:rPr sz="115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15" dirty="0">
                          <a:latin typeface="Times New Roman"/>
                          <a:cs typeface="Times New Roman"/>
                        </a:rPr>
                        <a:t>менше</a:t>
                      </a:r>
                      <a:r>
                        <a:rPr sz="115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2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5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b="1" spc="20" dirty="0">
                          <a:latin typeface="Times New Roman"/>
                          <a:cs typeface="Times New Roman"/>
                        </a:rPr>
                        <a:t>л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25"/>
                        </a:lnSpc>
                      </a:pPr>
                      <a:r>
                        <a:rPr sz="1150" spc="15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115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3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від</a:t>
                      </a:r>
                      <a:r>
                        <a:rPr sz="1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обсягу</a:t>
                      </a:r>
                      <a:r>
                        <a:rPr sz="11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розчину</a:t>
                      </a:r>
                      <a:r>
                        <a:rPr sz="11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глюкози)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946">
                <a:tc>
                  <a:txBody>
                    <a:bodyPr/>
                    <a:lstStyle/>
                    <a:p>
                      <a:pPr marL="57785">
                        <a:lnSpc>
                          <a:spcPts val="1255"/>
                        </a:lnSpc>
                      </a:pPr>
                      <a:r>
                        <a:rPr sz="1150" spc="2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1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хлориду</a:t>
                      </a:r>
                      <a:r>
                        <a:rPr sz="11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0,26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55"/>
                        </a:lnSpc>
                      </a:pPr>
                      <a:r>
                        <a:rPr sz="1150" spc="20" dirty="0">
                          <a:latin typeface="Times New Roman"/>
                          <a:cs typeface="Times New Roman"/>
                        </a:rPr>
                        <a:t>Натрію</a:t>
                      </a:r>
                      <a:r>
                        <a:rPr sz="11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хлориду</a:t>
                      </a:r>
                      <a:r>
                        <a:rPr sz="11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5,2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57785">
                        <a:lnSpc>
                          <a:spcPts val="1240"/>
                        </a:lnSpc>
                      </a:pPr>
                      <a:r>
                        <a:rPr sz="1150" spc="20" dirty="0">
                          <a:latin typeface="Times New Roman"/>
                          <a:cs typeface="Times New Roman"/>
                        </a:rPr>
                        <a:t>Кислоти</a:t>
                      </a:r>
                      <a:r>
                        <a:rPr sz="11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хлористоводневої</a:t>
                      </a:r>
                      <a:r>
                        <a:rPr sz="1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0" dirty="0">
                          <a:latin typeface="Times New Roman"/>
                          <a:cs typeface="Times New Roman"/>
                        </a:rPr>
                        <a:t>0,1</a:t>
                      </a:r>
                      <a:r>
                        <a:rPr sz="11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35" dirty="0">
                          <a:latin typeface="Times New Roman"/>
                          <a:cs typeface="Times New Roman"/>
                        </a:rPr>
                        <a:t>М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40"/>
                        </a:lnSpc>
                      </a:pPr>
                      <a:r>
                        <a:rPr sz="1150" spc="20" dirty="0">
                          <a:latin typeface="Times New Roman"/>
                          <a:cs typeface="Times New Roman"/>
                        </a:rPr>
                        <a:t>Кислоти</a:t>
                      </a:r>
                      <a:r>
                        <a:rPr sz="1150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хлористоводневої</a:t>
                      </a:r>
                      <a:r>
                        <a:rPr sz="115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0" dirty="0">
                          <a:latin typeface="Times New Roman"/>
                          <a:cs typeface="Times New Roman"/>
                        </a:rPr>
                        <a:t>8,3</a:t>
                      </a:r>
                      <a:r>
                        <a:rPr sz="1150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3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150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4,4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119">
                <a:tc>
                  <a:txBody>
                    <a:bodyPr/>
                    <a:lstStyle/>
                    <a:p>
                      <a:pPr marL="57785">
                        <a:lnSpc>
                          <a:spcPts val="1240"/>
                        </a:lnSpc>
                      </a:pPr>
                      <a:r>
                        <a:rPr sz="1150" spc="20" dirty="0">
                          <a:latin typeface="Times New Roman"/>
                          <a:cs typeface="Times New Roman"/>
                        </a:rPr>
                        <a:t>5мл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40"/>
                        </a:lnSpc>
                      </a:pPr>
                      <a:r>
                        <a:rPr sz="1150" spc="15" dirty="0">
                          <a:latin typeface="Times New Roman"/>
                          <a:cs typeface="Times New Roman"/>
                        </a:rPr>
                        <a:t>мл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1275"/>
                        </a:lnSpc>
                      </a:pPr>
                      <a:r>
                        <a:rPr sz="1150" spc="20" dirty="0">
                          <a:latin typeface="Times New Roman"/>
                          <a:cs typeface="Times New Roman"/>
                        </a:rPr>
                        <a:t>Води</a:t>
                      </a:r>
                      <a:r>
                        <a:rPr sz="11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0" dirty="0">
                          <a:latin typeface="Times New Roman"/>
                          <a:cs typeface="Times New Roman"/>
                        </a:rPr>
                        <a:t>ін'єкцій</a:t>
                      </a:r>
                      <a:r>
                        <a:rPr sz="1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15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2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50" spc="20" dirty="0">
                          <a:latin typeface="Times New Roman"/>
                          <a:cs typeface="Times New Roman"/>
                        </a:rPr>
                        <a:t>л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863263" y="2509156"/>
            <a:ext cx="5205730" cy="10026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467485" marR="2149475" indent="-310515">
              <a:lnSpc>
                <a:spcPts val="1340"/>
              </a:lnSpc>
              <a:spcBef>
                <a:spcPts val="195"/>
              </a:spcBef>
            </a:pPr>
            <a:r>
              <a:rPr sz="1150" b="1" spc="15" dirty="0">
                <a:latin typeface="Times New Roman"/>
                <a:cs typeface="Times New Roman"/>
              </a:rPr>
              <a:t>Rp.: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Sol.</a:t>
            </a:r>
            <a:r>
              <a:rPr sz="1150" b="1" spc="-5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Glucosi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10%</a:t>
            </a:r>
            <a:r>
              <a:rPr sz="1150" b="1" spc="-15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100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10" dirty="0">
                <a:latin typeface="Times New Roman"/>
                <a:cs typeface="Times New Roman"/>
              </a:rPr>
              <a:t>ml </a:t>
            </a:r>
            <a:r>
              <a:rPr sz="1150" b="1" spc="-270" dirty="0">
                <a:latin typeface="Times New Roman"/>
                <a:cs typeface="Times New Roman"/>
              </a:rPr>
              <a:t> </a:t>
            </a:r>
            <a:r>
              <a:rPr sz="1150" b="1" spc="10" dirty="0">
                <a:latin typeface="Times New Roman"/>
                <a:cs typeface="Times New Roman"/>
              </a:rPr>
              <a:t>Sterilisa!</a:t>
            </a:r>
            <a:endParaRPr sz="1150">
              <a:latin typeface="Times New Roman"/>
              <a:cs typeface="Times New Roman"/>
            </a:endParaRPr>
          </a:p>
          <a:p>
            <a:pPr marL="1467485">
              <a:lnSpc>
                <a:spcPts val="1300"/>
              </a:lnSpc>
            </a:pPr>
            <a:r>
              <a:rPr sz="1150" b="1" spc="15" dirty="0">
                <a:latin typeface="Times New Roman"/>
                <a:cs typeface="Times New Roman"/>
              </a:rPr>
              <a:t>D.</a:t>
            </a:r>
            <a:r>
              <a:rPr sz="1150" b="1" spc="5" dirty="0">
                <a:latin typeface="Times New Roman"/>
                <a:cs typeface="Times New Roman"/>
              </a:rPr>
              <a:t> </a:t>
            </a:r>
            <a:r>
              <a:rPr sz="1150" b="1" spc="10" dirty="0">
                <a:latin typeface="Times New Roman"/>
                <a:cs typeface="Times New Roman"/>
              </a:rPr>
              <a:t>S.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Для</a:t>
            </a:r>
            <a:r>
              <a:rPr sz="1150" b="1" spc="5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внутрішньовенних</a:t>
            </a:r>
            <a:r>
              <a:rPr sz="1150" b="1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ін'єкцій</a:t>
            </a:r>
            <a:endParaRPr sz="1150">
              <a:latin typeface="Times New Roman"/>
              <a:cs typeface="Times New Roman"/>
            </a:endParaRPr>
          </a:p>
          <a:p>
            <a:pPr marL="12700" marR="5080" indent="368300">
              <a:lnSpc>
                <a:spcPts val="1340"/>
              </a:lnSpc>
              <a:spcBef>
                <a:spcPts val="975"/>
              </a:spcBef>
            </a:pPr>
            <a:r>
              <a:rPr sz="1150" spc="15" dirty="0">
                <a:latin typeface="Times New Roman"/>
                <a:cs typeface="Times New Roman"/>
              </a:rPr>
              <a:t>Даний лікарський препарат </a:t>
            </a:r>
            <a:r>
              <a:rPr sz="1150" spc="20" dirty="0">
                <a:latin typeface="Times New Roman"/>
                <a:cs typeface="Times New Roman"/>
              </a:rPr>
              <a:t>– </a:t>
            </a:r>
            <a:r>
              <a:rPr sz="1150" spc="15" dirty="0">
                <a:latin typeface="Times New Roman"/>
                <a:cs typeface="Times New Roman"/>
              </a:rPr>
              <a:t>розчин глюкозу </a:t>
            </a:r>
            <a:r>
              <a:rPr sz="1150" spc="20" dirty="0">
                <a:latin typeface="Times New Roman"/>
                <a:cs typeface="Times New Roman"/>
              </a:rPr>
              <a:t>для </a:t>
            </a:r>
            <a:r>
              <a:rPr sz="1150" spc="10" dirty="0">
                <a:latin typeface="Times New Roman"/>
                <a:cs typeface="Times New Roman"/>
              </a:rPr>
              <a:t>ін'єкцій </a:t>
            </a:r>
            <a:r>
              <a:rPr sz="1150" spc="20" dirty="0">
                <a:latin typeface="Times New Roman"/>
                <a:cs typeface="Times New Roman"/>
              </a:rPr>
              <a:t>– </a:t>
            </a:r>
            <a:r>
              <a:rPr sz="1150" spc="10" dirty="0">
                <a:latin typeface="Times New Roman"/>
                <a:cs typeface="Times New Roman"/>
              </a:rPr>
              <a:t>гігроскопічної </a:t>
            </a:r>
            <a:r>
              <a:rPr sz="1150" spc="-275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речовини,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що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вимагає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стабілізації.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96496" y="3769914"/>
            <a:ext cx="673735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15" dirty="0">
                <a:latin typeface="Times New Roman"/>
                <a:cs typeface="Times New Roman"/>
              </a:rPr>
              <a:t>ППК(З.б.)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8348" y="4111105"/>
            <a:ext cx="1570990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15" dirty="0">
                <a:latin typeface="Times New Roman"/>
                <a:cs typeface="Times New Roman"/>
              </a:rPr>
              <a:t>Глюкози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(вологість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9%)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13569" y="4477199"/>
            <a:ext cx="369570" cy="0"/>
          </a:xfrm>
          <a:custGeom>
            <a:avLst/>
            <a:gdLst/>
            <a:ahLst/>
            <a:cxnLst/>
            <a:rect l="l" t="t" r="r" b="b"/>
            <a:pathLst>
              <a:path w="369570">
                <a:moveTo>
                  <a:pt x="0" y="0"/>
                </a:moveTo>
                <a:lnTo>
                  <a:pt x="36938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20262" y="447719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885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43139" y="4289468"/>
            <a:ext cx="15621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500" i="1" spc="37" baseline="-36111" dirty="0">
                <a:latin typeface="Times New Roman"/>
                <a:cs typeface="Times New Roman"/>
              </a:rPr>
              <a:t>X </a:t>
            </a:r>
            <a:r>
              <a:rPr sz="1500" i="1" spc="-187" baseline="-36111" dirty="0">
                <a:latin typeface="Times New Roman"/>
                <a:cs typeface="Times New Roman"/>
              </a:rPr>
              <a:t> </a:t>
            </a:r>
            <a:r>
              <a:rPr sz="1500" spc="30" baseline="-36111" dirty="0">
                <a:latin typeface="Symbol"/>
                <a:cs typeface="Symbol"/>
              </a:rPr>
              <a:t></a:t>
            </a:r>
            <a:r>
              <a:rPr sz="1500" spc="120" baseline="-36111" dirty="0">
                <a:latin typeface="Times New Roman"/>
                <a:cs typeface="Times New Roman"/>
              </a:rPr>
              <a:t> </a:t>
            </a:r>
            <a:r>
              <a:rPr sz="1000" i="1" spc="20" dirty="0">
                <a:latin typeface="Times New Roman"/>
                <a:cs typeface="Times New Roman"/>
              </a:rPr>
              <a:t>a</a:t>
            </a:r>
            <a:r>
              <a:rPr sz="1000" i="1" spc="-135" dirty="0">
                <a:latin typeface="Times New Roman"/>
                <a:cs typeface="Times New Roman"/>
              </a:rPr>
              <a:t> </a:t>
            </a:r>
            <a:r>
              <a:rPr sz="1000" spc="35" dirty="0">
                <a:latin typeface="Symbol"/>
                <a:cs typeface="Symbol"/>
              </a:rPr>
              <a:t></a:t>
            </a:r>
            <a:r>
              <a:rPr sz="1000" spc="5" dirty="0">
                <a:latin typeface="Times New Roman"/>
                <a:cs typeface="Times New Roman"/>
              </a:rPr>
              <a:t>10</a:t>
            </a:r>
            <a:r>
              <a:rPr sz="1000" spc="20" dirty="0">
                <a:latin typeface="Times New Roman"/>
                <a:cs typeface="Times New Roman"/>
              </a:rPr>
              <a:t>0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500" spc="30" baseline="-36111" dirty="0">
                <a:latin typeface="Symbol"/>
                <a:cs typeface="Symbol"/>
              </a:rPr>
              <a:t></a:t>
            </a:r>
            <a:r>
              <a:rPr sz="1500" spc="-82" baseline="-36111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1</a:t>
            </a:r>
            <a:r>
              <a:rPr sz="1000" spc="100" dirty="0">
                <a:latin typeface="Times New Roman"/>
                <a:cs typeface="Times New Roman"/>
              </a:rPr>
              <a:t>0</a:t>
            </a:r>
            <a:r>
              <a:rPr sz="1000" spc="30" dirty="0">
                <a:latin typeface="Symbol"/>
                <a:cs typeface="Symbol"/>
              </a:rPr>
              <a:t></a:t>
            </a:r>
            <a:r>
              <a:rPr sz="1000" spc="5" dirty="0">
                <a:latin typeface="Times New Roman"/>
                <a:cs typeface="Times New Roman"/>
              </a:rPr>
              <a:t>10</a:t>
            </a:r>
            <a:r>
              <a:rPr sz="1000" spc="20" dirty="0">
                <a:latin typeface="Times New Roman"/>
                <a:cs typeface="Times New Roman"/>
              </a:rPr>
              <a:t>0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500" spc="30" baseline="-36111" dirty="0">
                <a:latin typeface="Symbol"/>
                <a:cs typeface="Symbol"/>
              </a:rPr>
              <a:t></a:t>
            </a:r>
            <a:r>
              <a:rPr sz="1500" spc="-209" baseline="-36111" dirty="0">
                <a:latin typeface="Times New Roman"/>
                <a:cs typeface="Times New Roman"/>
              </a:rPr>
              <a:t> </a:t>
            </a:r>
            <a:r>
              <a:rPr sz="1500" spc="7" baseline="-36111" dirty="0">
                <a:latin typeface="Times New Roman"/>
                <a:cs typeface="Times New Roman"/>
              </a:rPr>
              <a:t>1</a:t>
            </a:r>
            <a:r>
              <a:rPr sz="1500" spc="-135" baseline="-36111" dirty="0">
                <a:latin typeface="Times New Roman"/>
                <a:cs typeface="Times New Roman"/>
              </a:rPr>
              <a:t>1</a:t>
            </a:r>
            <a:r>
              <a:rPr sz="1500" baseline="-36111" dirty="0">
                <a:latin typeface="Times New Roman"/>
                <a:cs typeface="Times New Roman"/>
              </a:rPr>
              <a:t>,</a:t>
            </a:r>
            <a:r>
              <a:rPr sz="1500" spc="30" baseline="-36111" dirty="0">
                <a:latin typeface="Times New Roman"/>
                <a:cs typeface="Times New Roman"/>
              </a:rPr>
              <a:t>0</a:t>
            </a:r>
            <a:endParaRPr sz="1500" baseline="-36111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12948" y="4468489"/>
            <a:ext cx="1881505" cy="119507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8100" marR="680720" indent="257175">
              <a:lnSpc>
                <a:spcPct val="95700"/>
              </a:lnSpc>
              <a:spcBef>
                <a:spcPts val="145"/>
              </a:spcBef>
              <a:tabLst>
                <a:tab pos="822960" algn="l"/>
              </a:tabLst>
            </a:pPr>
            <a:r>
              <a:rPr sz="1000" spc="5" dirty="0">
                <a:latin typeface="Times New Roman"/>
                <a:cs typeface="Times New Roman"/>
              </a:rPr>
              <a:t>10</a:t>
            </a:r>
            <a:r>
              <a:rPr sz="1000" spc="20" dirty="0">
                <a:latin typeface="Times New Roman"/>
                <a:cs typeface="Times New Roman"/>
              </a:rPr>
              <a:t>0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Symbol"/>
                <a:cs typeface="Symbol"/>
              </a:rPr>
              <a:t>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i="1" spc="20" dirty="0">
                <a:latin typeface="Times New Roman"/>
                <a:cs typeface="Times New Roman"/>
              </a:rPr>
              <a:t>b</a:t>
            </a:r>
            <a:r>
              <a:rPr sz="1000" i="1" dirty="0">
                <a:latin typeface="Times New Roman"/>
                <a:cs typeface="Times New Roman"/>
              </a:rPr>
              <a:t>	</a:t>
            </a:r>
            <a:r>
              <a:rPr sz="1000" spc="5" dirty="0">
                <a:latin typeface="Times New Roman"/>
                <a:cs typeface="Times New Roman"/>
              </a:rPr>
              <a:t>10</a:t>
            </a:r>
            <a:r>
              <a:rPr sz="1000" spc="20" dirty="0">
                <a:latin typeface="Times New Roman"/>
                <a:cs typeface="Times New Roman"/>
              </a:rPr>
              <a:t>0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Symbol"/>
                <a:cs typeface="Symbol"/>
              </a:rPr>
              <a:t>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9  </a:t>
            </a:r>
            <a:r>
              <a:rPr sz="1150" spc="15" dirty="0">
                <a:latin typeface="Times New Roman"/>
                <a:cs typeface="Times New Roman"/>
              </a:rPr>
              <a:t>Рідини Вейбеля </a:t>
            </a:r>
            <a:r>
              <a:rPr sz="1150" spc="2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100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мл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–</a:t>
            </a:r>
            <a:r>
              <a:rPr sz="1150" spc="-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100%</a:t>
            </a:r>
            <a:endParaRPr sz="1150">
              <a:latin typeface="Times New Roman"/>
              <a:cs typeface="Times New Roman"/>
            </a:endParaRPr>
          </a:p>
          <a:p>
            <a:pPr marL="376555">
              <a:lnSpc>
                <a:spcPts val="1325"/>
              </a:lnSpc>
            </a:pPr>
            <a:r>
              <a:rPr sz="1150" spc="30" dirty="0">
                <a:latin typeface="Times New Roman"/>
                <a:cs typeface="Times New Roman"/>
              </a:rPr>
              <a:t>Х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–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25" dirty="0">
                <a:latin typeface="Times New Roman"/>
                <a:cs typeface="Times New Roman"/>
              </a:rPr>
              <a:t>5%</a:t>
            </a:r>
            <a:endParaRPr sz="1150">
              <a:latin typeface="Times New Roman"/>
              <a:cs typeface="Times New Roman"/>
            </a:endParaRPr>
          </a:p>
          <a:p>
            <a:pPr marL="790575" marR="50800" indent="-753110">
              <a:lnSpc>
                <a:spcPts val="1340"/>
              </a:lnSpc>
              <a:spcBef>
                <a:spcPts val="60"/>
              </a:spcBef>
            </a:pPr>
            <a:r>
              <a:rPr sz="1150" spc="20" dirty="0">
                <a:latin typeface="Times New Roman"/>
                <a:cs typeface="Times New Roman"/>
              </a:rPr>
              <a:t>Води</a:t>
            </a:r>
            <a:r>
              <a:rPr sz="1150" spc="-2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для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ін'єкцій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до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100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мл </a:t>
            </a:r>
            <a:r>
              <a:rPr sz="1150" spc="-27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або</a:t>
            </a:r>
            <a:endParaRPr sz="1150">
              <a:latin typeface="Times New Roman"/>
              <a:cs typeface="Times New Roman"/>
            </a:endParaRPr>
          </a:p>
          <a:p>
            <a:pPr marL="38100">
              <a:lnSpc>
                <a:spcPts val="1300"/>
              </a:lnSpc>
            </a:pPr>
            <a:r>
              <a:rPr sz="1150" spc="20" dirty="0">
                <a:latin typeface="Times New Roman"/>
                <a:cs typeface="Times New Roman"/>
              </a:rPr>
              <a:t>1</a:t>
            </a:r>
            <a:r>
              <a:rPr sz="1150" spc="15" dirty="0">
                <a:latin typeface="Times New Roman"/>
                <a:cs typeface="Times New Roman"/>
              </a:rPr>
              <a:t>0</a:t>
            </a:r>
            <a:r>
              <a:rPr sz="1150" spc="20" dirty="0">
                <a:latin typeface="Times New Roman"/>
                <a:cs typeface="Times New Roman"/>
              </a:rPr>
              <a:t>0</a:t>
            </a:r>
            <a:r>
              <a:rPr sz="1150" spc="1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–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11,0</a:t>
            </a:r>
            <a:r>
              <a:rPr sz="600" spc="15" baseline="41666" dirty="0">
                <a:latin typeface="Symbol"/>
                <a:cs typeface="Symbol"/>
              </a:rPr>
              <a:t></a:t>
            </a:r>
            <a:r>
              <a:rPr sz="600" spc="-7" baseline="41666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0</a:t>
            </a:r>
            <a:r>
              <a:rPr sz="1150" spc="-5" dirty="0">
                <a:latin typeface="Times New Roman"/>
                <a:cs typeface="Times New Roman"/>
              </a:rPr>
              <a:t>,</a:t>
            </a:r>
            <a:r>
              <a:rPr sz="1150" spc="20" dirty="0">
                <a:latin typeface="Times New Roman"/>
                <a:cs typeface="Times New Roman"/>
              </a:rPr>
              <a:t>69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–</a:t>
            </a:r>
            <a:r>
              <a:rPr sz="1150" spc="1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5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=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9</a:t>
            </a:r>
            <a:r>
              <a:rPr sz="1150" spc="25" dirty="0">
                <a:latin typeface="Times New Roman"/>
                <a:cs typeface="Times New Roman"/>
              </a:rPr>
              <a:t>2</a:t>
            </a:r>
            <a:r>
              <a:rPr sz="1150" spc="-5" dirty="0">
                <a:latin typeface="Times New Roman"/>
                <a:cs typeface="Times New Roman"/>
              </a:rPr>
              <a:t>,</a:t>
            </a:r>
            <a:r>
              <a:rPr sz="1150" spc="20" dirty="0">
                <a:latin typeface="Times New Roman"/>
                <a:cs typeface="Times New Roman"/>
              </a:rPr>
              <a:t>4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мл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46255" y="3769914"/>
            <a:ext cx="737235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25" dirty="0">
                <a:latin typeface="Times New Roman"/>
                <a:cs typeface="Times New Roman"/>
              </a:rPr>
              <a:t>ППК</a:t>
            </a:r>
            <a:r>
              <a:rPr sz="1150" spc="-4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(Л.б.)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19149" y="4111105"/>
            <a:ext cx="1052195" cy="5441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464820" indent="262255">
              <a:lnSpc>
                <a:spcPts val="1340"/>
              </a:lnSpc>
              <a:spcBef>
                <a:spcPts val="195"/>
              </a:spcBef>
            </a:pPr>
            <a:r>
              <a:rPr sz="1150" spc="25" dirty="0">
                <a:latin typeface="Times New Roman"/>
                <a:cs typeface="Times New Roman"/>
              </a:rPr>
              <a:t>Д</a:t>
            </a:r>
            <a:r>
              <a:rPr sz="1150" spc="10" dirty="0">
                <a:latin typeface="Times New Roman"/>
                <a:cs typeface="Times New Roman"/>
              </a:rPr>
              <a:t>ата  </a:t>
            </a:r>
            <a:r>
              <a:rPr sz="1150" spc="15" dirty="0">
                <a:latin typeface="Times New Roman"/>
                <a:cs typeface="Times New Roman"/>
              </a:rPr>
              <a:t>Glucosi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300"/>
              </a:lnSpc>
            </a:pPr>
            <a:r>
              <a:rPr sz="1150" spc="10" dirty="0">
                <a:latin typeface="Times New Roman"/>
                <a:cs typeface="Times New Roman"/>
              </a:rPr>
              <a:t>Liquoris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Weibeli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80580" y="4111105"/>
            <a:ext cx="930275" cy="5441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09550">
              <a:lnSpc>
                <a:spcPts val="1340"/>
              </a:lnSpc>
              <a:spcBef>
                <a:spcPts val="195"/>
              </a:spcBef>
            </a:pPr>
            <a:r>
              <a:rPr sz="1150" spc="35" dirty="0">
                <a:latin typeface="Times New Roman"/>
                <a:cs typeface="Times New Roman"/>
              </a:rPr>
              <a:t>№  </a:t>
            </a:r>
            <a:r>
              <a:rPr sz="1150" spc="20" dirty="0">
                <a:latin typeface="Times New Roman"/>
                <a:cs typeface="Times New Roman"/>
              </a:rPr>
              <a:t>рец </a:t>
            </a:r>
            <a:r>
              <a:rPr sz="1150" spc="2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11,0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(вол.</a:t>
            </a:r>
            <a:r>
              <a:rPr sz="1150" spc="-25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9%)</a:t>
            </a:r>
            <a:endParaRPr sz="1150">
              <a:latin typeface="Times New Roman"/>
              <a:cs typeface="Times New Roman"/>
            </a:endParaRPr>
          </a:p>
          <a:p>
            <a:pPr marL="40640">
              <a:lnSpc>
                <a:spcPts val="1300"/>
              </a:lnSpc>
            </a:pPr>
            <a:r>
              <a:rPr sz="1150" spc="20" dirty="0">
                <a:latin typeface="Times New Roman"/>
                <a:cs typeface="Times New Roman"/>
              </a:rPr>
              <a:t>5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ml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19149" y="4750573"/>
            <a:ext cx="2038350" cy="74422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340"/>
              </a:lnSpc>
              <a:spcBef>
                <a:spcPts val="195"/>
              </a:spcBef>
            </a:pPr>
            <a:r>
              <a:rPr sz="1150" b="1" spc="20" dirty="0">
                <a:latin typeface="Times New Roman"/>
                <a:cs typeface="Times New Roman"/>
              </a:rPr>
              <a:t>Aquae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pro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injectionibus</a:t>
            </a:r>
            <a:r>
              <a:rPr sz="1150" b="1" spc="-20" dirty="0">
                <a:latin typeface="Times New Roman"/>
                <a:cs typeface="Times New Roman"/>
              </a:rPr>
              <a:t> </a:t>
            </a:r>
            <a:r>
              <a:rPr sz="1150" b="1" spc="20" dirty="0">
                <a:latin typeface="Times New Roman"/>
                <a:cs typeface="Times New Roman"/>
              </a:rPr>
              <a:t>ad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100 </a:t>
            </a:r>
            <a:r>
              <a:rPr sz="1150" b="1" spc="-270" dirty="0">
                <a:latin typeface="Times New Roman"/>
                <a:cs typeface="Times New Roman"/>
              </a:rPr>
              <a:t> </a:t>
            </a:r>
            <a:r>
              <a:rPr sz="1150" b="1" spc="5" dirty="0">
                <a:latin typeface="Times New Roman"/>
                <a:cs typeface="Times New Roman"/>
              </a:rPr>
              <a:t>ml</a:t>
            </a:r>
            <a:endParaRPr sz="1150">
              <a:latin typeface="Times New Roman"/>
              <a:cs typeface="Times New Roman"/>
            </a:endParaRPr>
          </a:p>
          <a:p>
            <a:pPr marL="471805">
              <a:lnSpc>
                <a:spcPts val="1360"/>
              </a:lnSpc>
              <a:spcBef>
                <a:spcPts val="160"/>
              </a:spcBef>
            </a:pPr>
            <a:r>
              <a:rPr sz="1150" spc="25" dirty="0">
                <a:latin typeface="Times New Roman"/>
                <a:cs typeface="Times New Roman"/>
              </a:rPr>
              <a:t>V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=100</a:t>
            </a:r>
            <a:r>
              <a:rPr sz="1150" spc="-15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ml</a:t>
            </a:r>
            <a:endParaRPr sz="1150">
              <a:latin typeface="Times New Roman"/>
              <a:cs typeface="Times New Roman"/>
            </a:endParaRPr>
          </a:p>
          <a:p>
            <a:pPr marL="471805">
              <a:lnSpc>
                <a:spcPts val="1360"/>
              </a:lnSpc>
            </a:pPr>
            <a:r>
              <a:rPr sz="1150" spc="10" dirty="0">
                <a:latin typeface="Times New Roman"/>
                <a:cs typeface="Times New Roman"/>
              </a:rPr>
              <a:t>Sterilis!</a:t>
            </a:r>
            <a:endParaRPr sz="115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70952" y="3796566"/>
            <a:ext cx="5715" cy="2200910"/>
            <a:chOff x="6470952" y="3796566"/>
            <a:chExt cx="5715" cy="2200910"/>
          </a:xfrm>
        </p:grpSpPr>
        <p:sp>
          <p:nvSpPr>
            <p:cNvPr id="18" name="object 18"/>
            <p:cNvSpPr/>
            <p:nvPr/>
          </p:nvSpPr>
          <p:spPr>
            <a:xfrm>
              <a:off x="6471060" y="3796566"/>
              <a:ext cx="5715" cy="2200910"/>
            </a:xfrm>
            <a:custGeom>
              <a:avLst/>
              <a:gdLst/>
              <a:ahLst/>
              <a:cxnLst/>
              <a:rect l="l" t="t" r="r" b="b"/>
              <a:pathLst>
                <a:path w="5714" h="2200910">
                  <a:moveTo>
                    <a:pt x="5173" y="0"/>
                  </a:moveTo>
                  <a:lnTo>
                    <a:pt x="0" y="0"/>
                  </a:lnTo>
                  <a:lnTo>
                    <a:pt x="0" y="2200829"/>
                  </a:lnTo>
                  <a:lnTo>
                    <a:pt x="5173" y="2200829"/>
                  </a:lnTo>
                  <a:lnTo>
                    <a:pt x="51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471706" y="3797200"/>
              <a:ext cx="0" cy="2199640"/>
            </a:xfrm>
            <a:custGeom>
              <a:avLst/>
              <a:gdLst/>
              <a:ahLst/>
              <a:cxnLst/>
              <a:rect l="l" t="t" r="r" b="b"/>
              <a:pathLst>
                <a:path h="2199640">
                  <a:moveTo>
                    <a:pt x="0" y="0"/>
                  </a:moveTo>
                  <a:lnTo>
                    <a:pt x="0" y="219956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251282" y="5630821"/>
            <a:ext cx="4232910" cy="115125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280285" marR="1191260">
              <a:lnSpc>
                <a:spcPts val="1340"/>
              </a:lnSpc>
              <a:spcBef>
                <a:spcPts val="195"/>
              </a:spcBef>
            </a:pPr>
            <a:r>
              <a:rPr sz="1150" spc="25" dirty="0">
                <a:latin typeface="Times New Roman"/>
                <a:cs typeface="Times New Roman"/>
              </a:rPr>
              <a:t>П</a:t>
            </a:r>
            <a:r>
              <a:rPr sz="1150" spc="20" dirty="0">
                <a:latin typeface="Times New Roman"/>
                <a:cs typeface="Times New Roman"/>
              </a:rPr>
              <a:t>ри</a:t>
            </a:r>
            <a:r>
              <a:rPr sz="1150" spc="5" dirty="0">
                <a:latin typeface="Times New Roman"/>
                <a:cs typeface="Times New Roman"/>
              </a:rPr>
              <a:t>г</a:t>
            </a:r>
            <a:r>
              <a:rPr sz="1150" spc="15" dirty="0">
                <a:latin typeface="Times New Roman"/>
                <a:cs typeface="Times New Roman"/>
              </a:rPr>
              <a:t>от</a:t>
            </a:r>
            <a:r>
              <a:rPr sz="1150" dirty="0">
                <a:latin typeface="Times New Roman"/>
                <a:cs typeface="Times New Roman"/>
              </a:rPr>
              <a:t>у</a:t>
            </a:r>
            <a:r>
              <a:rPr sz="1150" spc="10" dirty="0">
                <a:latin typeface="Times New Roman"/>
                <a:cs typeface="Times New Roman"/>
              </a:rPr>
              <a:t>вав  </a:t>
            </a:r>
            <a:r>
              <a:rPr sz="1150" spc="15" dirty="0">
                <a:latin typeface="Times New Roman"/>
                <a:cs typeface="Times New Roman"/>
              </a:rPr>
              <a:t>Перевірив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150" b="1" spc="20" dirty="0">
                <a:latin typeface="Times New Roman"/>
                <a:cs typeface="Times New Roman"/>
              </a:rPr>
              <a:t>Роль</a:t>
            </a:r>
            <a:r>
              <a:rPr sz="1150" b="1" spc="-10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натрію</a:t>
            </a:r>
            <a:r>
              <a:rPr sz="1150" b="1" spc="-15" dirty="0">
                <a:latin typeface="Times New Roman"/>
                <a:cs typeface="Times New Roman"/>
              </a:rPr>
              <a:t> </a:t>
            </a:r>
            <a:r>
              <a:rPr sz="1150" b="1" spc="15" dirty="0">
                <a:latin typeface="Times New Roman"/>
                <a:cs typeface="Times New Roman"/>
              </a:rPr>
              <a:t>хлориду:</a:t>
            </a:r>
            <a:endParaRPr sz="1150">
              <a:latin typeface="Times New Roman"/>
              <a:cs typeface="Times New Roman"/>
            </a:endParaRPr>
          </a:p>
          <a:p>
            <a:pPr marL="312420" indent="-229235">
              <a:lnSpc>
                <a:spcPct val="100000"/>
              </a:lnSpc>
              <a:spcBef>
                <a:spcPts val="605"/>
              </a:spcBef>
              <a:buFont typeface="Wingdings"/>
              <a:buChar char=""/>
              <a:tabLst>
                <a:tab pos="313055" algn="l"/>
              </a:tabLst>
            </a:pPr>
            <a:r>
              <a:rPr sz="1150" spc="15" dirty="0">
                <a:latin typeface="Times New Roman"/>
                <a:cs typeface="Times New Roman"/>
              </a:rPr>
              <a:t>утворює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комплекс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по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альдегідній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10" dirty="0">
                <a:latin typeface="Times New Roman"/>
                <a:cs typeface="Times New Roman"/>
              </a:rPr>
              <a:t>групі;</a:t>
            </a:r>
            <a:endParaRPr sz="1150">
              <a:latin typeface="Times New Roman"/>
              <a:cs typeface="Times New Roman"/>
            </a:endParaRPr>
          </a:p>
          <a:p>
            <a:pPr marL="312420" indent="-229235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313055" algn="l"/>
              </a:tabLst>
            </a:pPr>
            <a:r>
              <a:rPr sz="1150" spc="15" dirty="0">
                <a:latin typeface="Times New Roman"/>
                <a:cs typeface="Times New Roman"/>
              </a:rPr>
              <a:t>зрушує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рівновагу</a:t>
            </a:r>
            <a:r>
              <a:rPr sz="1150" spc="-10" dirty="0">
                <a:latin typeface="Times New Roman"/>
                <a:cs typeface="Times New Roman"/>
              </a:rPr>
              <a:t> </a:t>
            </a:r>
            <a:r>
              <a:rPr sz="1150" spc="20" dirty="0">
                <a:latin typeface="Times New Roman"/>
                <a:cs typeface="Times New Roman"/>
              </a:rPr>
              <a:t>у</a:t>
            </a:r>
            <a:r>
              <a:rPr sz="1150" spc="5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бік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утворення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циклічної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15" dirty="0">
                <a:latin typeface="Times New Roman"/>
                <a:cs typeface="Times New Roman"/>
              </a:rPr>
              <a:t>форми</a:t>
            </a:r>
            <a:r>
              <a:rPr sz="1150" spc="10" dirty="0">
                <a:latin typeface="Times New Roman"/>
                <a:cs typeface="Times New Roman"/>
              </a:rPr>
              <a:t> глюкози.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823" rIns="0" bIns="0" rtlCol="0">
            <a:spAutoFit/>
          </a:bodyPr>
          <a:lstStyle/>
          <a:p>
            <a:pPr marL="2475230" algn="ctr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Arial"/>
                <a:cs typeface="Arial"/>
              </a:rPr>
              <a:t>СТАБІЛІЗАЦІЯ</a:t>
            </a:r>
            <a:r>
              <a:rPr sz="2000" spc="-15" dirty="0">
                <a:latin typeface="Arial"/>
                <a:cs typeface="Arial"/>
              </a:rPr>
              <a:t> РОЗЧИНІВ </a:t>
            </a:r>
            <a:r>
              <a:rPr sz="2000" spc="-5" dirty="0">
                <a:latin typeface="Arial"/>
                <a:cs typeface="Arial"/>
              </a:rPr>
              <a:t>РЕЧОВИН,</a:t>
            </a:r>
            <a:endParaRPr sz="2000">
              <a:latin typeface="Arial"/>
              <a:cs typeface="Arial"/>
            </a:endParaRPr>
          </a:p>
          <a:p>
            <a:pPr marL="2475230" algn="ctr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ЩО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ЛЕГКО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ОКИСЛЮЮТЬСЯ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4" y="501142"/>
            <a:ext cx="2561845" cy="42494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4385" y="5759894"/>
            <a:ext cx="89849" cy="1198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840909" y="5556537"/>
            <a:ext cx="5192395" cy="1286510"/>
            <a:chOff x="3840909" y="5556537"/>
            <a:chExt cx="5192395" cy="12865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49427" y="5560036"/>
              <a:ext cx="179733" cy="15990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44532" y="5560036"/>
              <a:ext cx="5184775" cy="1279525"/>
            </a:xfrm>
            <a:custGeom>
              <a:avLst/>
              <a:gdLst/>
              <a:ahLst/>
              <a:cxnLst/>
              <a:rect l="l" t="t" r="r" b="b"/>
              <a:pathLst>
                <a:path w="5184775" h="1279525">
                  <a:moveTo>
                    <a:pt x="0" y="239810"/>
                  </a:moveTo>
                  <a:lnTo>
                    <a:pt x="7057" y="208675"/>
                  </a:lnTo>
                  <a:lnTo>
                    <a:pt x="26307" y="183279"/>
                  </a:lnTo>
                  <a:lnTo>
                    <a:pt x="54866" y="166173"/>
                  </a:lnTo>
                  <a:lnTo>
                    <a:pt x="89853" y="159904"/>
                  </a:lnTo>
                  <a:lnTo>
                    <a:pt x="5004895" y="159904"/>
                  </a:lnTo>
                  <a:lnTo>
                    <a:pt x="5004895" y="79906"/>
                  </a:lnTo>
                  <a:lnTo>
                    <a:pt x="5011957" y="48809"/>
                  </a:lnTo>
                  <a:lnTo>
                    <a:pt x="5031221" y="23409"/>
                  </a:lnTo>
                  <a:lnTo>
                    <a:pt x="5059801" y="6281"/>
                  </a:lnTo>
                  <a:lnTo>
                    <a:pt x="5094814" y="0"/>
                  </a:lnTo>
                  <a:lnTo>
                    <a:pt x="5129766" y="6281"/>
                  </a:lnTo>
                  <a:lnTo>
                    <a:pt x="5158316" y="23409"/>
                  </a:lnTo>
                  <a:lnTo>
                    <a:pt x="5177568" y="48809"/>
                  </a:lnTo>
                  <a:lnTo>
                    <a:pt x="5184629" y="79906"/>
                  </a:lnTo>
                  <a:lnTo>
                    <a:pt x="5184629" y="1039222"/>
                  </a:lnTo>
                  <a:lnTo>
                    <a:pt x="5177568" y="1070346"/>
                  </a:lnTo>
                  <a:lnTo>
                    <a:pt x="5158316" y="1095753"/>
                  </a:lnTo>
                  <a:lnTo>
                    <a:pt x="5129766" y="1112877"/>
                  </a:lnTo>
                  <a:lnTo>
                    <a:pt x="5094814" y="1119156"/>
                  </a:lnTo>
                  <a:lnTo>
                    <a:pt x="179702" y="1119156"/>
                  </a:lnTo>
                  <a:lnTo>
                    <a:pt x="179702" y="1199099"/>
                  </a:lnTo>
                  <a:lnTo>
                    <a:pt x="172645" y="1230228"/>
                  </a:lnTo>
                  <a:lnTo>
                    <a:pt x="153397" y="1255637"/>
                  </a:lnTo>
                  <a:lnTo>
                    <a:pt x="124838" y="1272763"/>
                  </a:lnTo>
                  <a:lnTo>
                    <a:pt x="89853" y="1279042"/>
                  </a:lnTo>
                  <a:lnTo>
                    <a:pt x="54866" y="1272763"/>
                  </a:lnTo>
                  <a:lnTo>
                    <a:pt x="26307" y="1255637"/>
                  </a:lnTo>
                  <a:lnTo>
                    <a:pt x="7057" y="1230228"/>
                  </a:lnTo>
                  <a:lnTo>
                    <a:pt x="0" y="1199099"/>
                  </a:lnTo>
                  <a:lnTo>
                    <a:pt x="0" y="23981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0909" y="5756271"/>
              <a:ext cx="186948" cy="1271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24234" y="5799847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345"/>
                  </a:lnTo>
                </a:path>
              </a:pathLst>
            </a:custGeom>
            <a:ln w="77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45744" y="5636259"/>
              <a:ext cx="186971" cy="8736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080590" y="5656911"/>
            <a:ext cx="4801235" cy="92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7665" algn="just">
              <a:lnSpc>
                <a:spcPct val="146600"/>
              </a:lnSpc>
              <a:spcBef>
                <a:spcPts val="100"/>
              </a:spcBef>
              <a:tabLst>
                <a:tab pos="1471930" algn="l"/>
                <a:tab pos="2606040" algn="l"/>
                <a:tab pos="3277235" algn="l"/>
              </a:tabLst>
            </a:pPr>
            <a:r>
              <a:rPr sz="1000" b="1" spc="70" dirty="0">
                <a:latin typeface="Times New Roman"/>
                <a:cs typeface="Times New Roman"/>
              </a:rPr>
              <a:t>Лікарські	</a:t>
            </a:r>
            <a:r>
              <a:rPr sz="1000" b="1" spc="75" dirty="0">
                <a:latin typeface="Times New Roman"/>
                <a:cs typeface="Times New Roman"/>
              </a:rPr>
              <a:t>препарати	</a:t>
            </a:r>
            <a:r>
              <a:rPr sz="1000" b="1" spc="80" dirty="0">
                <a:latin typeface="Times New Roman"/>
                <a:cs typeface="Times New Roman"/>
              </a:rPr>
              <a:t>для	</a:t>
            </a:r>
            <a:r>
              <a:rPr sz="1000" b="1" spc="70" dirty="0">
                <a:latin typeface="Times New Roman"/>
                <a:cs typeface="Times New Roman"/>
              </a:rPr>
              <a:t>внутрішньополостних, </a:t>
            </a:r>
            <a:r>
              <a:rPr sz="1000" b="1" spc="-240" dirty="0">
                <a:latin typeface="Times New Roman"/>
                <a:cs typeface="Times New Roman"/>
              </a:rPr>
              <a:t> </a:t>
            </a:r>
            <a:r>
              <a:rPr sz="1000" b="1" spc="70" dirty="0">
                <a:latin typeface="Times New Roman"/>
                <a:cs typeface="Times New Roman"/>
              </a:rPr>
              <a:t>внутрішньосерцевих, </a:t>
            </a:r>
            <a:r>
              <a:rPr sz="1000" b="1" spc="75" dirty="0">
                <a:latin typeface="Times New Roman"/>
                <a:cs typeface="Times New Roman"/>
              </a:rPr>
              <a:t>внутрішньоочних </a:t>
            </a:r>
            <a:r>
              <a:rPr sz="1000" b="1" spc="70" dirty="0">
                <a:latin typeface="Times New Roman"/>
                <a:cs typeface="Times New Roman"/>
              </a:rPr>
              <a:t>або </a:t>
            </a:r>
            <a:r>
              <a:rPr sz="1000" b="1" spc="75" dirty="0">
                <a:latin typeface="Times New Roman"/>
                <a:cs typeface="Times New Roman"/>
              </a:rPr>
              <a:t>інших </a:t>
            </a:r>
            <a:r>
              <a:rPr sz="1000" b="1" spc="60" dirty="0">
                <a:latin typeface="Times New Roman"/>
                <a:cs typeface="Times New Roman"/>
              </a:rPr>
              <a:t>ін’єкцій, </a:t>
            </a:r>
            <a:r>
              <a:rPr sz="1000" b="1" spc="95" dirty="0">
                <a:latin typeface="Times New Roman"/>
                <a:cs typeface="Times New Roman"/>
              </a:rPr>
              <a:t>що </a:t>
            </a:r>
            <a:r>
              <a:rPr sz="1000" b="1" spc="85" dirty="0">
                <a:latin typeface="Times New Roman"/>
                <a:cs typeface="Times New Roman"/>
              </a:rPr>
              <a:t>мають </a:t>
            </a:r>
            <a:r>
              <a:rPr sz="1000" b="1" spc="90" dirty="0">
                <a:latin typeface="Times New Roman"/>
                <a:cs typeface="Times New Roman"/>
              </a:rPr>
              <a:t> </a:t>
            </a:r>
            <a:r>
              <a:rPr sz="1000" b="1" spc="70" dirty="0">
                <a:latin typeface="Times New Roman"/>
                <a:cs typeface="Times New Roman"/>
              </a:rPr>
              <a:t>доступ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65" dirty="0">
                <a:latin typeface="Times New Roman"/>
                <a:cs typeface="Times New Roman"/>
              </a:rPr>
              <a:t>до</a:t>
            </a:r>
            <a:r>
              <a:rPr sz="1000" b="1" spc="70" dirty="0">
                <a:latin typeface="Times New Roman"/>
                <a:cs typeface="Times New Roman"/>
              </a:rPr>
              <a:t> спинномозкової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65" dirty="0">
                <a:latin typeface="Times New Roman"/>
                <a:cs typeface="Times New Roman"/>
              </a:rPr>
              <a:t>рідини,</a:t>
            </a:r>
            <a:r>
              <a:rPr sz="1000" b="1" spc="70" dirty="0">
                <a:latin typeface="Times New Roman"/>
                <a:cs typeface="Times New Roman"/>
              </a:rPr>
              <a:t> а</a:t>
            </a:r>
            <a:r>
              <a:rPr sz="1000" b="1" spc="75" dirty="0">
                <a:latin typeface="Times New Roman"/>
                <a:cs typeface="Times New Roman"/>
              </a:rPr>
              <a:t> </a:t>
            </a:r>
            <a:r>
              <a:rPr sz="1000" b="1" spc="80" dirty="0">
                <a:latin typeface="Times New Roman"/>
                <a:cs typeface="Times New Roman"/>
              </a:rPr>
              <a:t>також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80" dirty="0">
                <a:latin typeface="Times New Roman"/>
                <a:cs typeface="Times New Roman"/>
              </a:rPr>
              <a:t>при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65" dirty="0">
                <a:latin typeface="Times New Roman"/>
                <a:cs typeface="Times New Roman"/>
              </a:rPr>
              <a:t>разовій</a:t>
            </a:r>
            <a:r>
              <a:rPr sz="1000" b="1" spc="70" dirty="0">
                <a:latin typeface="Times New Roman"/>
                <a:cs typeface="Times New Roman"/>
              </a:rPr>
              <a:t> </a:t>
            </a:r>
            <a:r>
              <a:rPr sz="1000" b="1" spc="50" dirty="0">
                <a:latin typeface="Times New Roman"/>
                <a:cs typeface="Times New Roman"/>
              </a:rPr>
              <a:t>дозі,</a:t>
            </a:r>
            <a:r>
              <a:rPr sz="1000" b="1" spc="55" dirty="0">
                <a:latin typeface="Times New Roman"/>
                <a:cs typeface="Times New Roman"/>
              </a:rPr>
              <a:t> </a:t>
            </a:r>
            <a:r>
              <a:rPr sz="1000" b="1" spc="95" dirty="0">
                <a:latin typeface="Times New Roman"/>
                <a:cs typeface="Times New Roman"/>
              </a:rPr>
              <a:t>що 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spc="80" dirty="0">
                <a:latin typeface="Times New Roman"/>
                <a:cs typeface="Times New Roman"/>
              </a:rPr>
              <a:t>перевищює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70" dirty="0">
                <a:latin typeface="Times New Roman"/>
                <a:cs typeface="Times New Roman"/>
              </a:rPr>
              <a:t>15</a:t>
            </a:r>
            <a:r>
              <a:rPr sz="1000" b="1" spc="30" dirty="0">
                <a:latin typeface="Times New Roman"/>
                <a:cs typeface="Times New Roman"/>
              </a:rPr>
              <a:t> </a:t>
            </a:r>
            <a:r>
              <a:rPr sz="1000" b="1" spc="90" dirty="0">
                <a:latin typeface="Times New Roman"/>
                <a:cs typeface="Times New Roman"/>
              </a:rPr>
              <a:t>мл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65" dirty="0">
                <a:latin typeface="Times New Roman"/>
                <a:cs typeface="Times New Roman"/>
              </a:rPr>
              <a:t>не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70" dirty="0">
                <a:latin typeface="Times New Roman"/>
                <a:cs typeface="Times New Roman"/>
              </a:rPr>
              <a:t>повинні</a:t>
            </a:r>
            <a:r>
              <a:rPr sz="1000" b="1" spc="320" dirty="0">
                <a:latin typeface="Times New Roman"/>
                <a:cs typeface="Times New Roman"/>
              </a:rPr>
              <a:t> </a:t>
            </a:r>
            <a:r>
              <a:rPr sz="1000" b="1" spc="70" dirty="0">
                <a:latin typeface="Times New Roman"/>
                <a:cs typeface="Times New Roman"/>
              </a:rPr>
              <a:t>містити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65" dirty="0">
                <a:latin typeface="Times New Roman"/>
                <a:cs typeface="Times New Roman"/>
              </a:rPr>
              <a:t>консервантів.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75806" y="1021010"/>
            <a:ext cx="5034280" cy="4107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67665" algn="just">
              <a:lnSpc>
                <a:spcPct val="145400"/>
              </a:lnSpc>
              <a:spcBef>
                <a:spcPts val="90"/>
              </a:spcBef>
            </a:pPr>
            <a:r>
              <a:rPr sz="1150" spc="70" dirty="0">
                <a:latin typeface="Times New Roman"/>
                <a:cs typeface="Times New Roman"/>
              </a:rPr>
              <a:t>Мікробіологічна </a:t>
            </a:r>
            <a:r>
              <a:rPr sz="1150" spc="65" dirty="0">
                <a:latin typeface="Times New Roman"/>
                <a:cs typeface="Times New Roman"/>
              </a:rPr>
              <a:t>нестабільність </a:t>
            </a:r>
            <a:r>
              <a:rPr sz="1150" spc="75" dirty="0">
                <a:latin typeface="Times New Roman"/>
                <a:cs typeface="Times New Roman"/>
              </a:rPr>
              <a:t>– </a:t>
            </a:r>
            <a:r>
              <a:rPr sz="1150" spc="70" dirty="0">
                <a:latin typeface="Times New Roman"/>
                <a:cs typeface="Times New Roman"/>
              </a:rPr>
              <a:t>зміни в лікарських препаратах 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окисного,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гідролітичного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80" dirty="0">
                <a:latin typeface="Times New Roman"/>
                <a:cs typeface="Times New Roman"/>
              </a:rPr>
              <a:t>й</a:t>
            </a:r>
            <a:r>
              <a:rPr sz="1150" spc="8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іншого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характеру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65" dirty="0">
                <a:latin typeface="Times New Roman"/>
                <a:cs typeface="Times New Roman"/>
              </a:rPr>
              <a:t>під</a:t>
            </a:r>
            <a:r>
              <a:rPr sz="1150" spc="70" dirty="0">
                <a:latin typeface="Times New Roman"/>
                <a:cs typeface="Times New Roman"/>
              </a:rPr>
              <a:t> </a:t>
            </a:r>
            <a:r>
              <a:rPr sz="1150" spc="80" dirty="0">
                <a:latin typeface="Times New Roman"/>
                <a:cs typeface="Times New Roman"/>
              </a:rPr>
              <a:t>впливом </a:t>
            </a:r>
            <a:r>
              <a:rPr sz="1150" spc="8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мікроорганізмів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40" dirty="0">
                <a:latin typeface="Times New Roman"/>
                <a:cs typeface="Times New Roman"/>
              </a:rPr>
              <a:t>і</a:t>
            </a:r>
            <a:r>
              <a:rPr sz="1150" spc="4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продуктів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65" dirty="0">
                <a:latin typeface="Times New Roman"/>
                <a:cs typeface="Times New Roman"/>
              </a:rPr>
              <a:t>їхньої</a:t>
            </a:r>
            <a:r>
              <a:rPr sz="1150" spc="70" dirty="0">
                <a:latin typeface="Times New Roman"/>
                <a:cs typeface="Times New Roman"/>
              </a:rPr>
              <a:t> життєдіяльності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65" dirty="0">
                <a:latin typeface="Times New Roman"/>
                <a:cs typeface="Times New Roman"/>
              </a:rPr>
              <a:t>(токсинів</a:t>
            </a:r>
            <a:r>
              <a:rPr sz="1150" spc="70" dirty="0">
                <a:latin typeface="Times New Roman"/>
                <a:cs typeface="Times New Roman"/>
              </a:rPr>
              <a:t> </a:t>
            </a:r>
            <a:r>
              <a:rPr sz="1150" spc="75" dirty="0">
                <a:latin typeface="Times New Roman"/>
                <a:cs typeface="Times New Roman"/>
              </a:rPr>
              <a:t>або </a:t>
            </a:r>
            <a:r>
              <a:rPr sz="1150" spc="80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ферментів).</a:t>
            </a:r>
            <a:endParaRPr sz="1150">
              <a:latin typeface="Times New Roman"/>
              <a:cs typeface="Times New Roman"/>
            </a:endParaRPr>
          </a:p>
          <a:p>
            <a:pPr marL="12700" marR="5080" indent="367665" algn="just">
              <a:lnSpc>
                <a:spcPct val="145600"/>
              </a:lnSpc>
              <a:spcBef>
                <a:spcPts val="5"/>
              </a:spcBef>
            </a:pPr>
            <a:r>
              <a:rPr sz="1150" spc="70" dirty="0">
                <a:latin typeface="Times New Roman"/>
                <a:cs typeface="Times New Roman"/>
              </a:rPr>
              <a:t>Запобігти мікробіологічній </a:t>
            </a:r>
            <a:r>
              <a:rPr sz="1150" spc="65" dirty="0">
                <a:latin typeface="Times New Roman"/>
                <a:cs typeface="Times New Roman"/>
              </a:rPr>
              <a:t>нестабільності </a:t>
            </a:r>
            <a:r>
              <a:rPr sz="1150" spc="70" dirty="0">
                <a:latin typeface="Times New Roman"/>
                <a:cs typeface="Times New Roman"/>
              </a:rPr>
              <a:t>розчинів </a:t>
            </a:r>
            <a:r>
              <a:rPr sz="1150" spc="75" dirty="0">
                <a:latin typeface="Times New Roman"/>
                <a:cs typeface="Times New Roman"/>
              </a:rPr>
              <a:t>для </a:t>
            </a:r>
            <a:r>
              <a:rPr sz="1150" spc="60" dirty="0">
                <a:latin typeface="Times New Roman"/>
                <a:cs typeface="Times New Roman"/>
              </a:rPr>
              <a:t>ін'єкцій </a:t>
            </a:r>
            <a:r>
              <a:rPr sz="1150" spc="65" dirty="0">
                <a:latin typeface="Times New Roman"/>
                <a:cs typeface="Times New Roman"/>
              </a:rPr>
              <a:t> </a:t>
            </a:r>
            <a:r>
              <a:rPr sz="1150" spc="80" dirty="0">
                <a:latin typeface="Times New Roman"/>
                <a:cs typeface="Times New Roman"/>
              </a:rPr>
              <a:t>можливо</a:t>
            </a:r>
            <a:r>
              <a:rPr sz="1150" spc="450" dirty="0">
                <a:latin typeface="Times New Roman"/>
                <a:cs typeface="Times New Roman"/>
              </a:rPr>
              <a:t> </a:t>
            </a:r>
            <a:r>
              <a:rPr sz="1150" spc="85" dirty="0">
                <a:latin typeface="Times New Roman"/>
                <a:cs typeface="Times New Roman"/>
              </a:rPr>
              <a:t>шляхом</a:t>
            </a:r>
            <a:r>
              <a:rPr sz="1150" spc="90" dirty="0">
                <a:latin typeface="Times New Roman"/>
                <a:cs typeface="Times New Roman"/>
              </a:rPr>
              <a:t> </a:t>
            </a:r>
            <a:r>
              <a:rPr sz="1150" spc="75" dirty="0">
                <a:latin typeface="Times New Roman"/>
                <a:cs typeface="Times New Roman"/>
              </a:rPr>
              <a:t>додавання</a:t>
            </a:r>
            <a:r>
              <a:rPr sz="1150" spc="80" dirty="0">
                <a:latin typeface="Times New Roman"/>
                <a:cs typeface="Times New Roman"/>
              </a:rPr>
              <a:t> до</a:t>
            </a:r>
            <a:r>
              <a:rPr sz="1150" spc="450" dirty="0">
                <a:latin typeface="Times New Roman"/>
                <a:cs typeface="Times New Roman"/>
              </a:rPr>
              <a:t> </a:t>
            </a:r>
            <a:r>
              <a:rPr sz="1150" spc="75" dirty="0">
                <a:latin typeface="Times New Roman"/>
                <a:cs typeface="Times New Roman"/>
              </a:rPr>
              <a:t>них</a:t>
            </a:r>
            <a:r>
              <a:rPr sz="1150" spc="80" dirty="0">
                <a:latin typeface="Times New Roman"/>
                <a:cs typeface="Times New Roman"/>
              </a:rPr>
              <a:t> </a:t>
            </a:r>
            <a:r>
              <a:rPr sz="1150" spc="65" dirty="0">
                <a:latin typeface="Times New Roman"/>
                <a:cs typeface="Times New Roman"/>
              </a:rPr>
              <a:t>різних</a:t>
            </a:r>
            <a:r>
              <a:rPr sz="1150" spc="70" dirty="0">
                <a:latin typeface="Times New Roman"/>
                <a:cs typeface="Times New Roman"/>
              </a:rPr>
              <a:t> хімічних</a:t>
            </a:r>
            <a:r>
              <a:rPr sz="1150" spc="75" dirty="0">
                <a:latin typeface="Times New Roman"/>
                <a:cs typeface="Times New Roman"/>
              </a:rPr>
              <a:t> речовин </a:t>
            </a:r>
            <a:r>
              <a:rPr sz="1150" spc="-27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антибактеріальної</a:t>
            </a:r>
            <a:r>
              <a:rPr sz="1150" spc="40" dirty="0">
                <a:latin typeface="Times New Roman"/>
                <a:cs typeface="Times New Roman"/>
              </a:rPr>
              <a:t> </a:t>
            </a:r>
            <a:r>
              <a:rPr sz="1150" spc="55" dirty="0">
                <a:latin typeface="Times New Roman"/>
                <a:cs typeface="Times New Roman"/>
              </a:rPr>
              <a:t>дії</a:t>
            </a:r>
            <a:r>
              <a:rPr sz="1150" spc="45" dirty="0">
                <a:latin typeface="Times New Roman"/>
                <a:cs typeface="Times New Roman"/>
              </a:rPr>
              <a:t> </a:t>
            </a:r>
            <a:r>
              <a:rPr sz="1150" spc="75" dirty="0">
                <a:latin typeface="Times New Roman"/>
                <a:cs typeface="Times New Roman"/>
              </a:rPr>
              <a:t>–</a:t>
            </a:r>
            <a:r>
              <a:rPr sz="1150" spc="45" dirty="0">
                <a:latin typeface="Times New Roman"/>
                <a:cs typeface="Times New Roman"/>
              </a:rPr>
              <a:t> </a:t>
            </a:r>
            <a:r>
              <a:rPr sz="1150" spc="75" dirty="0">
                <a:latin typeface="Times New Roman"/>
                <a:cs typeface="Times New Roman"/>
              </a:rPr>
              <a:t>протимікробних</a:t>
            </a:r>
            <a:r>
              <a:rPr sz="1150" spc="45" dirty="0">
                <a:latin typeface="Times New Roman"/>
                <a:cs typeface="Times New Roman"/>
              </a:rPr>
              <a:t> </a:t>
            </a:r>
            <a:r>
              <a:rPr sz="1150" spc="65" dirty="0">
                <a:latin typeface="Times New Roman"/>
                <a:cs typeface="Times New Roman"/>
              </a:rPr>
              <a:t>стабілізаторів</a:t>
            </a:r>
            <a:r>
              <a:rPr sz="1150" spc="40" dirty="0">
                <a:latin typeface="Times New Roman"/>
                <a:cs typeface="Times New Roman"/>
              </a:rPr>
              <a:t> </a:t>
            </a:r>
            <a:r>
              <a:rPr sz="1150" spc="65" dirty="0">
                <a:latin typeface="Times New Roman"/>
                <a:cs typeface="Times New Roman"/>
              </a:rPr>
              <a:t>(консервантів).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6350" indent="367665" algn="just">
              <a:lnSpc>
                <a:spcPct val="145600"/>
              </a:lnSpc>
            </a:pPr>
            <a:r>
              <a:rPr sz="1150" b="1" i="1" spc="80" dirty="0">
                <a:latin typeface="Times New Roman"/>
                <a:cs typeface="Times New Roman"/>
              </a:rPr>
              <a:t>Консерванти </a:t>
            </a:r>
            <a:r>
              <a:rPr sz="1150" b="1" i="1" spc="75" dirty="0">
                <a:latin typeface="Times New Roman"/>
                <a:cs typeface="Times New Roman"/>
              </a:rPr>
              <a:t>– </a:t>
            </a:r>
            <a:r>
              <a:rPr sz="1150" b="1" i="1" spc="80" dirty="0">
                <a:latin typeface="Times New Roman"/>
                <a:cs typeface="Times New Roman"/>
              </a:rPr>
              <a:t>допоміжні </a:t>
            </a:r>
            <a:r>
              <a:rPr sz="1150" b="1" i="1" spc="70" dirty="0">
                <a:latin typeface="Times New Roman"/>
                <a:cs typeface="Times New Roman"/>
              </a:rPr>
              <a:t>речовини, </a:t>
            </a:r>
            <a:r>
              <a:rPr sz="1150" b="1" i="1" spc="100" dirty="0">
                <a:latin typeface="Times New Roman"/>
                <a:cs typeface="Times New Roman"/>
              </a:rPr>
              <a:t>що </a:t>
            </a:r>
            <a:r>
              <a:rPr sz="1150" b="1" i="1" spc="80" dirty="0">
                <a:latin typeface="Times New Roman"/>
                <a:cs typeface="Times New Roman"/>
              </a:rPr>
              <a:t>застосовуються </a:t>
            </a:r>
            <a:r>
              <a:rPr sz="1150" b="1" i="1" spc="70" dirty="0">
                <a:latin typeface="Times New Roman"/>
                <a:cs typeface="Times New Roman"/>
              </a:rPr>
              <a:t>для </a:t>
            </a:r>
            <a:r>
              <a:rPr sz="1150" b="1" i="1" spc="75" dirty="0">
                <a:latin typeface="Times New Roman"/>
                <a:cs typeface="Times New Roman"/>
              </a:rPr>
              <a:t> </a:t>
            </a:r>
            <a:r>
              <a:rPr sz="1150" b="1" i="1" spc="70" dirty="0">
                <a:latin typeface="Times New Roman"/>
                <a:cs typeface="Times New Roman"/>
              </a:rPr>
              <a:t>запобігання</a:t>
            </a:r>
            <a:r>
              <a:rPr sz="1150" b="1" i="1" spc="75" dirty="0">
                <a:latin typeface="Times New Roman"/>
                <a:cs typeface="Times New Roman"/>
              </a:rPr>
              <a:t> </a:t>
            </a:r>
            <a:r>
              <a:rPr sz="1150" b="1" i="1" spc="70" dirty="0">
                <a:latin typeface="Times New Roman"/>
                <a:cs typeface="Times New Roman"/>
              </a:rPr>
              <a:t>контамінації</a:t>
            </a:r>
            <a:r>
              <a:rPr sz="1150" b="1" i="1" spc="75" dirty="0">
                <a:latin typeface="Times New Roman"/>
                <a:cs typeface="Times New Roman"/>
              </a:rPr>
              <a:t> </a:t>
            </a:r>
            <a:r>
              <a:rPr sz="1150" b="1" i="1" spc="40" dirty="0">
                <a:latin typeface="Times New Roman"/>
                <a:cs typeface="Times New Roman"/>
              </a:rPr>
              <a:t>і</a:t>
            </a:r>
            <a:r>
              <a:rPr sz="1150" b="1" i="1" spc="45" dirty="0">
                <a:latin typeface="Times New Roman"/>
                <a:cs typeface="Times New Roman"/>
              </a:rPr>
              <a:t> </a:t>
            </a:r>
            <a:r>
              <a:rPr sz="1150" b="1" i="1" spc="85" dirty="0">
                <a:latin typeface="Times New Roman"/>
                <a:cs typeface="Times New Roman"/>
              </a:rPr>
              <a:t>розмноження</a:t>
            </a:r>
            <a:r>
              <a:rPr sz="1150" b="1" i="1" spc="90" dirty="0">
                <a:latin typeface="Times New Roman"/>
                <a:cs typeface="Times New Roman"/>
              </a:rPr>
              <a:t> </a:t>
            </a:r>
            <a:r>
              <a:rPr sz="1150" b="1" i="1" spc="65" dirty="0">
                <a:latin typeface="Times New Roman"/>
                <a:cs typeface="Times New Roman"/>
              </a:rPr>
              <a:t>мікроорганізмів</a:t>
            </a:r>
            <a:r>
              <a:rPr sz="1150" b="1" i="1" spc="70" dirty="0">
                <a:latin typeface="Times New Roman"/>
                <a:cs typeface="Times New Roman"/>
              </a:rPr>
              <a:t> </a:t>
            </a:r>
            <a:r>
              <a:rPr sz="1150" b="1" i="1" spc="65" dirty="0">
                <a:latin typeface="Times New Roman"/>
                <a:cs typeface="Times New Roman"/>
              </a:rPr>
              <a:t>у </a:t>
            </a:r>
            <a:r>
              <a:rPr sz="1150" b="1" i="1" spc="70" dirty="0">
                <a:latin typeface="Times New Roman"/>
                <a:cs typeface="Times New Roman"/>
              </a:rPr>
              <a:t> лікарських</a:t>
            </a:r>
            <a:r>
              <a:rPr sz="1150" b="1" i="1" spc="30" dirty="0">
                <a:latin typeface="Times New Roman"/>
                <a:cs typeface="Times New Roman"/>
              </a:rPr>
              <a:t> </a:t>
            </a:r>
            <a:r>
              <a:rPr sz="1150" b="1" i="1" spc="75" dirty="0">
                <a:latin typeface="Times New Roman"/>
                <a:cs typeface="Times New Roman"/>
              </a:rPr>
              <a:t>препаратах.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380365">
              <a:lnSpc>
                <a:spcPct val="100000"/>
              </a:lnSpc>
              <a:spcBef>
                <a:spcPts val="1145"/>
              </a:spcBef>
            </a:pPr>
            <a:r>
              <a:rPr sz="1150" b="1" spc="80" dirty="0">
                <a:latin typeface="Times New Roman"/>
                <a:cs typeface="Times New Roman"/>
              </a:rPr>
              <a:t>Вибір</a:t>
            </a:r>
            <a:r>
              <a:rPr sz="1150" b="1" spc="15" dirty="0">
                <a:latin typeface="Times New Roman"/>
                <a:cs typeface="Times New Roman"/>
              </a:rPr>
              <a:t> </a:t>
            </a:r>
            <a:r>
              <a:rPr sz="1150" b="1" spc="75" dirty="0">
                <a:latin typeface="Times New Roman"/>
                <a:cs typeface="Times New Roman"/>
              </a:rPr>
              <a:t>консерванту</a:t>
            </a:r>
            <a:r>
              <a:rPr sz="1150" b="1" spc="30" dirty="0">
                <a:latin typeface="Times New Roman"/>
                <a:cs typeface="Times New Roman"/>
              </a:rPr>
              <a:t> </a:t>
            </a:r>
            <a:r>
              <a:rPr sz="1150" b="1" spc="75" dirty="0">
                <a:latin typeface="Times New Roman"/>
                <a:cs typeface="Times New Roman"/>
              </a:rPr>
              <a:t>визначається:</a:t>
            </a:r>
            <a:endParaRPr sz="1150">
              <a:latin typeface="Times New Roman"/>
              <a:cs typeface="Times New Roman"/>
            </a:endParaRPr>
          </a:p>
          <a:p>
            <a:pPr marL="755015" indent="-187960">
              <a:lnSpc>
                <a:spcPct val="100000"/>
              </a:lnSpc>
              <a:spcBef>
                <a:spcPts val="610"/>
              </a:spcBef>
              <a:buFont typeface="Wingdings"/>
              <a:buChar char=""/>
              <a:tabLst>
                <a:tab pos="755650" algn="l"/>
              </a:tabLst>
            </a:pPr>
            <a:r>
              <a:rPr sz="1150" spc="75" dirty="0">
                <a:latin typeface="Times New Roman"/>
                <a:cs typeface="Times New Roman"/>
              </a:rPr>
              <a:t>складом</a:t>
            </a:r>
            <a:r>
              <a:rPr sz="1150" spc="2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лікарського</a:t>
            </a:r>
            <a:r>
              <a:rPr sz="1150" spc="30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препарату;</a:t>
            </a:r>
            <a:endParaRPr sz="1150">
              <a:latin typeface="Times New Roman"/>
              <a:cs typeface="Times New Roman"/>
            </a:endParaRPr>
          </a:p>
          <a:p>
            <a:pPr marL="755015" indent="-18796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755650" algn="l"/>
              </a:tabLst>
            </a:pPr>
            <a:r>
              <a:rPr sz="1150" spc="95" dirty="0">
                <a:latin typeface="Times New Roman"/>
                <a:cs typeface="Times New Roman"/>
              </a:rPr>
              <a:t>рН</a:t>
            </a:r>
            <a:r>
              <a:rPr sz="1150" spc="10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середовища;</a:t>
            </a:r>
            <a:endParaRPr sz="1150">
              <a:latin typeface="Times New Roman"/>
              <a:cs typeface="Times New Roman"/>
            </a:endParaRPr>
          </a:p>
          <a:p>
            <a:pPr marL="755015" indent="-18796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755650" algn="l"/>
              </a:tabLst>
            </a:pPr>
            <a:r>
              <a:rPr sz="1150" spc="85" dirty="0">
                <a:latin typeface="Times New Roman"/>
                <a:cs typeface="Times New Roman"/>
              </a:rPr>
              <a:t>режимом</a:t>
            </a:r>
            <a:r>
              <a:rPr sz="1150" spc="1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застосування</a:t>
            </a:r>
            <a:r>
              <a:rPr sz="1150" spc="2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Times New Roman"/>
                <a:cs typeface="Times New Roman"/>
              </a:rPr>
              <a:t>препарату.</a:t>
            </a:r>
            <a:endParaRPr sz="11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29920" y="298132"/>
            <a:ext cx="2868295" cy="871855"/>
            <a:chOff x="4929920" y="298132"/>
            <a:chExt cx="2868295" cy="87185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9920" y="298132"/>
              <a:ext cx="2867938" cy="2551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59857" y="495300"/>
              <a:ext cx="2806445" cy="67437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914900" y="206247"/>
            <a:ext cx="2876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315" marR="5080" indent="-22225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ХА</a:t>
            </a:r>
            <a:r>
              <a:rPr spc="-210" dirty="0">
                <a:latin typeface="Arial"/>
                <a:cs typeface="Arial"/>
              </a:rPr>
              <a:t>Р</a:t>
            </a:r>
            <a:r>
              <a:rPr spc="-5" dirty="0">
                <a:latin typeface="Arial"/>
                <a:cs typeface="Arial"/>
              </a:rPr>
              <a:t>А</a:t>
            </a:r>
            <a:r>
              <a:rPr spc="55" dirty="0">
                <a:latin typeface="Arial"/>
                <a:cs typeface="Arial"/>
              </a:rPr>
              <a:t>К</a:t>
            </a:r>
            <a:r>
              <a:rPr dirty="0">
                <a:latin typeface="Arial"/>
                <a:cs typeface="Arial"/>
              </a:rPr>
              <a:t>ТЕРИ</a:t>
            </a:r>
            <a:r>
              <a:rPr spc="-60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ТИКА  </a:t>
            </a:r>
            <a:r>
              <a:rPr spc="-15" dirty="0">
                <a:latin typeface="Arial"/>
                <a:cs typeface="Arial"/>
              </a:rPr>
              <a:t>КОНСЕРВАНТІВ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68733" y="6078833"/>
            <a:ext cx="60960" cy="83820"/>
          </a:xfrm>
          <a:custGeom>
            <a:avLst/>
            <a:gdLst/>
            <a:ahLst/>
            <a:cxnLst/>
            <a:rect l="l" t="t" r="r" b="b"/>
            <a:pathLst>
              <a:path w="60960" h="83820">
                <a:moveTo>
                  <a:pt x="30309" y="0"/>
                </a:moveTo>
                <a:lnTo>
                  <a:pt x="18507" y="2183"/>
                </a:lnTo>
                <a:lnTo>
                  <a:pt x="8873" y="8136"/>
                </a:lnTo>
                <a:lnTo>
                  <a:pt x="2380" y="16960"/>
                </a:lnTo>
                <a:lnTo>
                  <a:pt x="0" y="27756"/>
                </a:lnTo>
                <a:lnTo>
                  <a:pt x="0" y="83368"/>
                </a:lnTo>
                <a:lnTo>
                  <a:pt x="23603" y="78999"/>
                </a:lnTo>
                <a:lnTo>
                  <a:pt x="42870" y="67082"/>
                </a:lnTo>
                <a:lnTo>
                  <a:pt x="55857" y="49406"/>
                </a:lnTo>
                <a:lnTo>
                  <a:pt x="60618" y="27756"/>
                </a:lnTo>
                <a:lnTo>
                  <a:pt x="58238" y="16960"/>
                </a:lnTo>
                <a:lnTo>
                  <a:pt x="51745" y="8136"/>
                </a:lnTo>
                <a:lnTo>
                  <a:pt x="42111" y="2183"/>
                </a:lnTo>
                <a:lnTo>
                  <a:pt x="30309" y="0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704289" y="5936237"/>
            <a:ext cx="5382895" cy="896619"/>
            <a:chOff x="3704289" y="5936237"/>
            <a:chExt cx="5382895" cy="89661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61750" y="5939952"/>
              <a:ext cx="121237" cy="111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08114" y="5939952"/>
              <a:ext cx="5375275" cy="889000"/>
            </a:xfrm>
            <a:custGeom>
              <a:avLst/>
              <a:gdLst/>
              <a:ahLst/>
              <a:cxnLst/>
              <a:rect l="l" t="t" r="r" b="b"/>
              <a:pathLst>
                <a:path w="5375275" h="889000">
                  <a:moveTo>
                    <a:pt x="0" y="166638"/>
                  </a:moveTo>
                  <a:lnTo>
                    <a:pt x="4761" y="145046"/>
                  </a:lnTo>
                  <a:lnTo>
                    <a:pt x="17747" y="127399"/>
                  </a:lnTo>
                  <a:lnTo>
                    <a:pt x="37015" y="115493"/>
                  </a:lnTo>
                  <a:lnTo>
                    <a:pt x="60618" y="111125"/>
                  </a:lnTo>
                  <a:lnTo>
                    <a:pt x="5253635" y="111125"/>
                  </a:lnTo>
                  <a:lnTo>
                    <a:pt x="5253635" y="55513"/>
                  </a:lnTo>
                  <a:lnTo>
                    <a:pt x="5258402" y="33921"/>
                  </a:lnTo>
                  <a:lnTo>
                    <a:pt x="5271403" y="16273"/>
                  </a:lnTo>
                  <a:lnTo>
                    <a:pt x="5290688" y="4367"/>
                  </a:lnTo>
                  <a:lnTo>
                    <a:pt x="5314308" y="0"/>
                  </a:lnTo>
                  <a:lnTo>
                    <a:pt x="5337865" y="4367"/>
                  </a:lnTo>
                  <a:lnTo>
                    <a:pt x="5357118" y="16273"/>
                  </a:lnTo>
                  <a:lnTo>
                    <a:pt x="5370107" y="33921"/>
                  </a:lnTo>
                  <a:lnTo>
                    <a:pt x="5374873" y="55513"/>
                  </a:lnTo>
                  <a:lnTo>
                    <a:pt x="5374873" y="722265"/>
                  </a:lnTo>
                  <a:lnTo>
                    <a:pt x="5370107" y="743915"/>
                  </a:lnTo>
                  <a:lnTo>
                    <a:pt x="5357118" y="761591"/>
                  </a:lnTo>
                  <a:lnTo>
                    <a:pt x="5337865" y="773508"/>
                  </a:lnTo>
                  <a:lnTo>
                    <a:pt x="5314308" y="777877"/>
                  </a:lnTo>
                  <a:lnTo>
                    <a:pt x="121237" y="777877"/>
                  </a:lnTo>
                  <a:lnTo>
                    <a:pt x="121237" y="833391"/>
                  </a:lnTo>
                  <a:lnTo>
                    <a:pt x="116476" y="855040"/>
                  </a:lnTo>
                  <a:lnTo>
                    <a:pt x="103489" y="872717"/>
                  </a:lnTo>
                  <a:lnTo>
                    <a:pt x="84222" y="884633"/>
                  </a:lnTo>
                  <a:lnTo>
                    <a:pt x="60618" y="889003"/>
                  </a:lnTo>
                  <a:lnTo>
                    <a:pt x="37015" y="884633"/>
                  </a:lnTo>
                  <a:lnTo>
                    <a:pt x="17748" y="872717"/>
                  </a:lnTo>
                  <a:lnTo>
                    <a:pt x="4761" y="855040"/>
                  </a:lnTo>
                  <a:lnTo>
                    <a:pt x="0" y="833391"/>
                  </a:lnTo>
                  <a:lnTo>
                    <a:pt x="0" y="166638"/>
                  </a:lnTo>
                  <a:close/>
                </a:path>
              </a:pathLst>
            </a:custGeom>
            <a:ln w="74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4289" y="6075008"/>
              <a:ext cx="128888" cy="9101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29352" y="5995465"/>
              <a:ext cx="5253990" cy="722630"/>
            </a:xfrm>
            <a:custGeom>
              <a:avLst/>
              <a:gdLst/>
              <a:ahLst/>
              <a:cxnLst/>
              <a:rect l="l" t="t" r="r" b="b"/>
              <a:pathLst>
                <a:path w="5253990" h="722629">
                  <a:moveTo>
                    <a:pt x="0" y="111125"/>
                  </a:moveTo>
                  <a:lnTo>
                    <a:pt x="0" y="722364"/>
                  </a:lnTo>
                </a:path>
                <a:path w="5253990" h="722629">
                  <a:moveTo>
                    <a:pt x="5253635" y="0"/>
                  </a:moveTo>
                  <a:lnTo>
                    <a:pt x="5248870" y="21649"/>
                  </a:lnTo>
                  <a:lnTo>
                    <a:pt x="5235880" y="39326"/>
                  </a:lnTo>
                  <a:lnTo>
                    <a:pt x="5216627" y="51242"/>
                  </a:lnTo>
                  <a:lnTo>
                    <a:pt x="5193070" y="55612"/>
                  </a:lnTo>
                  <a:lnTo>
                    <a:pt x="5132397" y="55612"/>
                  </a:lnTo>
                </a:path>
                <a:path w="5253990" h="722629">
                  <a:moveTo>
                    <a:pt x="5132397" y="0"/>
                  </a:moveTo>
                  <a:lnTo>
                    <a:pt x="5134780" y="10853"/>
                  </a:lnTo>
                  <a:lnTo>
                    <a:pt x="5141275" y="19706"/>
                  </a:lnTo>
                  <a:lnTo>
                    <a:pt x="5150901" y="25669"/>
                  </a:lnTo>
                  <a:lnTo>
                    <a:pt x="5162680" y="27855"/>
                  </a:lnTo>
                  <a:lnTo>
                    <a:pt x="5174521" y="25669"/>
                  </a:lnTo>
                  <a:lnTo>
                    <a:pt x="5184179" y="19706"/>
                  </a:lnTo>
                  <a:lnTo>
                    <a:pt x="5190686" y="10853"/>
                  </a:lnTo>
                  <a:lnTo>
                    <a:pt x="5193070" y="0"/>
                  </a:lnTo>
                  <a:lnTo>
                    <a:pt x="5193070" y="55612"/>
                  </a:lnTo>
                </a:path>
              </a:pathLst>
            </a:custGeom>
            <a:ln w="7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888640" y="1101840"/>
            <a:ext cx="5122545" cy="5624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88265" algn="ctr">
              <a:lnSpc>
                <a:spcPct val="100000"/>
              </a:lnSpc>
              <a:spcBef>
                <a:spcPts val="90"/>
              </a:spcBef>
            </a:pPr>
            <a:r>
              <a:rPr sz="1250" b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Вимоги,</a:t>
            </a:r>
            <a:r>
              <a:rPr sz="125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b="1" u="heavy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що</a:t>
            </a:r>
            <a:r>
              <a:rPr sz="1250" b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b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висуваються</a:t>
            </a:r>
            <a:r>
              <a:rPr sz="1250" b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b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sz="1250" b="1" u="heavy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50" b="1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консервантів:</a:t>
            </a:r>
            <a:endParaRPr sz="1250">
              <a:latin typeface="Times New Roman"/>
              <a:cs typeface="Times New Roman"/>
            </a:endParaRPr>
          </a:p>
          <a:p>
            <a:pPr marL="298450" marR="5715" indent="-229235" algn="just">
              <a:lnSpc>
                <a:spcPct val="143100"/>
              </a:lnSpc>
              <a:spcBef>
                <a:spcPts val="670"/>
              </a:spcBef>
              <a:buFont typeface="Wingdings"/>
              <a:buChar char=""/>
              <a:tabLst>
                <a:tab pos="299085" algn="l"/>
              </a:tabLst>
            </a:pPr>
            <a:r>
              <a:rPr sz="1250" spc="50" dirty="0">
                <a:latin typeface="Times New Roman"/>
                <a:cs typeface="Times New Roman"/>
              </a:rPr>
              <a:t>фармакологічна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індиферентність</a:t>
            </a:r>
            <a:r>
              <a:rPr sz="1250" spc="50" dirty="0">
                <a:latin typeface="Times New Roman"/>
                <a:cs typeface="Times New Roman"/>
              </a:rPr>
              <a:t> у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використовуваній 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концентрації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(відсутність</a:t>
            </a:r>
            <a:r>
              <a:rPr sz="1250" spc="45" dirty="0">
                <a:latin typeface="Times New Roman"/>
                <a:cs typeface="Times New Roman"/>
              </a:rPr>
              <a:t> загальтоксичної,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алергізуючої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25" dirty="0">
                <a:latin typeface="Times New Roman"/>
                <a:cs typeface="Times New Roman"/>
              </a:rPr>
              <a:t>і 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місцевоподразнючої</a:t>
            </a:r>
            <a:r>
              <a:rPr sz="1250" spc="355" dirty="0">
                <a:latin typeface="Times New Roman"/>
                <a:cs typeface="Times New Roman"/>
              </a:rPr>
              <a:t> </a:t>
            </a:r>
            <a:r>
              <a:rPr sz="1250" spc="30" dirty="0">
                <a:latin typeface="Times New Roman"/>
                <a:cs typeface="Times New Roman"/>
              </a:rPr>
              <a:t>дії);</a:t>
            </a:r>
            <a:endParaRPr sz="1250">
              <a:latin typeface="Times New Roman"/>
              <a:cs typeface="Times New Roman"/>
            </a:endParaRPr>
          </a:p>
          <a:p>
            <a:pPr marL="298450" indent="-229870" algn="just">
              <a:lnSpc>
                <a:spcPct val="100000"/>
              </a:lnSpc>
              <a:spcBef>
                <a:spcPts val="650"/>
              </a:spcBef>
              <a:buFont typeface="Wingdings"/>
              <a:buChar char=""/>
              <a:tabLst>
                <a:tab pos="299085" algn="l"/>
              </a:tabLst>
            </a:pPr>
            <a:r>
              <a:rPr sz="1250" spc="55" dirty="0">
                <a:latin typeface="Times New Roman"/>
                <a:cs typeface="Times New Roman"/>
              </a:rPr>
              <a:t>широкий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спектр</a:t>
            </a:r>
            <a:r>
              <a:rPr sz="1250" spc="3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антимікробної</a:t>
            </a:r>
            <a:r>
              <a:rPr sz="1250" spc="35" dirty="0">
                <a:latin typeface="Times New Roman"/>
                <a:cs typeface="Times New Roman"/>
              </a:rPr>
              <a:t> дії</a:t>
            </a:r>
            <a:r>
              <a:rPr sz="1250" spc="4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при</a:t>
            </a:r>
            <a:r>
              <a:rPr sz="1250" spc="3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низьких</a:t>
            </a:r>
            <a:r>
              <a:rPr sz="1250" spc="4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концентраціях;</a:t>
            </a:r>
            <a:endParaRPr sz="1250">
              <a:latin typeface="Times New Roman"/>
              <a:cs typeface="Times New Roman"/>
            </a:endParaRPr>
          </a:p>
          <a:p>
            <a:pPr marL="298450" indent="-229870" algn="just">
              <a:lnSpc>
                <a:spcPct val="100000"/>
              </a:lnSpc>
              <a:spcBef>
                <a:spcPts val="645"/>
              </a:spcBef>
              <a:buFont typeface="Wingdings"/>
              <a:buChar char=""/>
              <a:tabLst>
                <a:tab pos="299085" algn="l"/>
              </a:tabLst>
            </a:pPr>
            <a:r>
              <a:rPr sz="1250" spc="45" dirty="0">
                <a:latin typeface="Times New Roman"/>
                <a:cs typeface="Times New Roman"/>
              </a:rPr>
              <a:t>гарна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розчинність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у</a:t>
            </a:r>
            <a:r>
              <a:rPr sz="1250" spc="3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дисперсійному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середовищі;</a:t>
            </a:r>
            <a:endParaRPr sz="1250">
              <a:latin typeface="Times New Roman"/>
              <a:cs typeface="Times New Roman"/>
            </a:endParaRPr>
          </a:p>
          <a:p>
            <a:pPr marL="298450" marR="5080" indent="-229235" algn="just">
              <a:lnSpc>
                <a:spcPct val="143100"/>
              </a:lnSpc>
              <a:buFont typeface="Wingdings"/>
              <a:buChar char=""/>
              <a:tabLst>
                <a:tab pos="299085" algn="l"/>
              </a:tabLst>
            </a:pPr>
            <a:r>
              <a:rPr sz="1250" spc="45" dirty="0">
                <a:latin typeface="Times New Roman"/>
                <a:cs typeface="Times New Roman"/>
              </a:rPr>
              <a:t>хімічна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індиферентність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(відсутність</a:t>
            </a:r>
            <a:r>
              <a:rPr sz="1250" spc="45" dirty="0">
                <a:latin typeface="Times New Roman"/>
                <a:cs typeface="Times New Roman"/>
              </a:rPr>
              <a:t> хімічної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взаємодії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з </a:t>
            </a:r>
            <a:r>
              <a:rPr sz="1250" spc="45" dirty="0">
                <a:latin typeface="Times New Roman"/>
                <a:cs typeface="Times New Roman"/>
              </a:rPr>
              <a:t> лікарськими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25" dirty="0">
                <a:latin typeface="Times New Roman"/>
                <a:cs typeface="Times New Roman"/>
              </a:rPr>
              <a:t>і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допоміжними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речовинами,</a:t>
            </a:r>
            <a:r>
              <a:rPr sz="1250" spc="50" dirty="0">
                <a:latin typeface="Times New Roman"/>
                <a:cs typeface="Times New Roman"/>
              </a:rPr>
              <a:t> пакувальним 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матеріалом;</a:t>
            </a:r>
            <a:endParaRPr sz="1250">
              <a:latin typeface="Times New Roman"/>
              <a:cs typeface="Times New Roman"/>
            </a:endParaRPr>
          </a:p>
          <a:p>
            <a:pPr marL="298450" marR="6985" indent="-229235" algn="just">
              <a:lnSpc>
                <a:spcPct val="143100"/>
              </a:lnSpc>
              <a:buFont typeface="Wingdings"/>
              <a:buChar char=""/>
              <a:tabLst>
                <a:tab pos="299085" algn="l"/>
              </a:tabLst>
            </a:pPr>
            <a:r>
              <a:rPr sz="1250" spc="45" dirty="0">
                <a:latin typeface="Times New Roman"/>
                <a:cs typeface="Times New Roman"/>
              </a:rPr>
              <a:t>стабільність </a:t>
            </a:r>
            <a:r>
              <a:rPr sz="1250" spc="50" dirty="0">
                <a:latin typeface="Times New Roman"/>
                <a:cs typeface="Times New Roman"/>
              </a:rPr>
              <a:t>у </a:t>
            </a:r>
            <a:r>
              <a:rPr sz="1250" spc="55" dirty="0">
                <a:latin typeface="Times New Roman"/>
                <a:cs typeface="Times New Roman"/>
              </a:rPr>
              <a:t>широкому </a:t>
            </a:r>
            <a:r>
              <a:rPr sz="1250" spc="45" dirty="0">
                <a:latin typeface="Times New Roman"/>
                <a:cs typeface="Times New Roman"/>
              </a:rPr>
              <a:t>інтервалі </a:t>
            </a:r>
            <a:r>
              <a:rPr sz="1250" spc="50" dirty="0">
                <a:latin typeface="Times New Roman"/>
                <a:cs typeface="Times New Roman"/>
              </a:rPr>
              <a:t>рн </a:t>
            </a:r>
            <a:r>
              <a:rPr sz="1250" spc="25" dirty="0">
                <a:latin typeface="Times New Roman"/>
                <a:cs typeface="Times New Roman"/>
              </a:rPr>
              <a:t>і </a:t>
            </a:r>
            <a:r>
              <a:rPr sz="1250" spc="45" dirty="0">
                <a:latin typeface="Times New Roman"/>
                <a:cs typeface="Times New Roman"/>
              </a:rPr>
              <a:t>температури </a:t>
            </a:r>
            <a:r>
              <a:rPr sz="1250" spc="50" dirty="0">
                <a:latin typeface="Times New Roman"/>
                <a:cs typeface="Times New Roman"/>
              </a:rPr>
              <a:t>протягом 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терміну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придатності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лікарського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препарату;</a:t>
            </a:r>
            <a:endParaRPr sz="1250">
              <a:latin typeface="Times New Roman"/>
              <a:cs typeface="Times New Roman"/>
            </a:endParaRPr>
          </a:p>
          <a:p>
            <a:pPr marL="298450" marR="5715" indent="-229235" algn="just">
              <a:lnSpc>
                <a:spcPts val="2150"/>
              </a:lnSpc>
              <a:spcBef>
                <a:spcPts val="180"/>
              </a:spcBef>
              <a:buFont typeface="Wingdings"/>
              <a:buChar char=""/>
              <a:tabLst>
                <a:tab pos="299085" algn="l"/>
              </a:tabLst>
            </a:pPr>
            <a:r>
              <a:rPr sz="1250" spc="40" dirty="0">
                <a:latin typeface="Times New Roman"/>
                <a:cs typeface="Times New Roman"/>
              </a:rPr>
              <a:t>відсутність</a:t>
            </a:r>
            <a:r>
              <a:rPr sz="1250" spc="4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впливу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на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органолептичні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властивості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лікарських 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препаратів;</a:t>
            </a:r>
            <a:endParaRPr sz="1250">
              <a:latin typeface="Times New Roman"/>
              <a:cs typeface="Times New Roman"/>
            </a:endParaRPr>
          </a:p>
          <a:p>
            <a:pPr marL="298450" indent="-229870" algn="just">
              <a:lnSpc>
                <a:spcPct val="100000"/>
              </a:lnSpc>
              <a:spcBef>
                <a:spcPts val="465"/>
              </a:spcBef>
              <a:buFont typeface="Wingdings"/>
              <a:buChar char=""/>
              <a:tabLst>
                <a:tab pos="299085" algn="l"/>
              </a:tabLst>
            </a:pPr>
            <a:r>
              <a:rPr sz="1250" spc="45" dirty="0">
                <a:latin typeface="Times New Roman"/>
                <a:cs typeface="Times New Roman"/>
              </a:rPr>
              <a:t>підтримка</a:t>
            </a:r>
            <a:r>
              <a:rPr sz="1250" spc="24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стерильності</a:t>
            </a:r>
            <a:r>
              <a:rPr sz="1250" spc="25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лікарських</a:t>
            </a:r>
            <a:r>
              <a:rPr sz="1250" spc="254" dirty="0">
                <a:latin typeface="Times New Roman"/>
                <a:cs typeface="Times New Roman"/>
              </a:rPr>
              <a:t> </a:t>
            </a:r>
            <a:r>
              <a:rPr sz="1250" spc="60" dirty="0">
                <a:latin typeface="Times New Roman"/>
                <a:cs typeface="Times New Roman"/>
              </a:rPr>
              <a:t>форм</a:t>
            </a:r>
            <a:r>
              <a:rPr sz="1250" spc="24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протягом</a:t>
            </a:r>
            <a:r>
              <a:rPr sz="1250" spc="24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усього</a:t>
            </a:r>
            <a:r>
              <a:rPr sz="1250" spc="254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часу</a:t>
            </a:r>
            <a:endParaRPr sz="1250">
              <a:latin typeface="Times New Roman"/>
              <a:cs typeface="Times New Roman"/>
            </a:endParaRPr>
          </a:p>
          <a:p>
            <a:pPr marL="298450" algn="just">
              <a:lnSpc>
                <a:spcPct val="100000"/>
              </a:lnSpc>
              <a:spcBef>
                <a:spcPts val="645"/>
              </a:spcBef>
            </a:pPr>
            <a:r>
              <a:rPr sz="1250" spc="45" dirty="0">
                <a:latin typeface="Times New Roman"/>
                <a:cs typeface="Times New Roman"/>
              </a:rPr>
              <a:t>їхнього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застосування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(надійна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антимікробна</a:t>
            </a:r>
            <a:r>
              <a:rPr sz="1250" spc="20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активність);</a:t>
            </a:r>
            <a:endParaRPr sz="1250">
              <a:latin typeface="Times New Roman"/>
              <a:cs typeface="Times New Roman"/>
            </a:endParaRPr>
          </a:p>
          <a:p>
            <a:pPr marL="298450" marR="5715" indent="-229235" algn="just">
              <a:lnSpc>
                <a:spcPct val="143100"/>
              </a:lnSpc>
              <a:buFont typeface="Wingdings"/>
              <a:buChar char=""/>
              <a:tabLst>
                <a:tab pos="299085" algn="l"/>
              </a:tabLst>
            </a:pPr>
            <a:r>
              <a:rPr sz="1250" spc="40" dirty="0">
                <a:latin typeface="Times New Roman"/>
                <a:cs typeface="Times New Roman"/>
              </a:rPr>
              <a:t>відсутність</a:t>
            </a:r>
            <a:r>
              <a:rPr sz="1250" spc="45" dirty="0">
                <a:latin typeface="Times New Roman"/>
                <a:cs typeface="Times New Roman"/>
              </a:rPr>
              <a:t> здатності</a:t>
            </a:r>
            <a:r>
              <a:rPr sz="1250" spc="50" dirty="0">
                <a:latin typeface="Times New Roman"/>
                <a:cs typeface="Times New Roman"/>
              </a:rPr>
              <a:t> до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утворення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стійких</a:t>
            </a:r>
            <a:r>
              <a:rPr sz="1250" spc="50" dirty="0">
                <a:latin typeface="Times New Roman"/>
                <a:cs typeface="Times New Roman"/>
              </a:rPr>
              <a:t> </a:t>
            </a:r>
            <a:r>
              <a:rPr sz="1250" spc="60" dirty="0">
                <a:latin typeface="Times New Roman"/>
                <a:cs typeface="Times New Roman"/>
              </a:rPr>
              <a:t>форм </a:t>
            </a:r>
            <a:r>
              <a:rPr sz="1250" spc="65" dirty="0">
                <a:latin typeface="Times New Roman"/>
                <a:cs typeface="Times New Roman"/>
              </a:rPr>
              <a:t> </a:t>
            </a:r>
            <a:r>
              <a:rPr sz="1250" spc="45" dirty="0">
                <a:latin typeface="Times New Roman"/>
                <a:cs typeface="Times New Roman"/>
              </a:rPr>
              <a:t>мікроорганізмів.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3975" indent="381000" algn="just">
              <a:lnSpc>
                <a:spcPct val="142100"/>
              </a:lnSpc>
              <a:spcBef>
                <a:spcPts val="5"/>
              </a:spcBef>
            </a:pPr>
            <a:r>
              <a:rPr sz="1100" b="1" spc="45" dirty="0">
                <a:latin typeface="Times New Roman"/>
                <a:cs typeface="Times New Roman"/>
              </a:rPr>
              <a:t>Консервування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не</a:t>
            </a:r>
            <a:r>
              <a:rPr sz="1100" b="1" spc="45" dirty="0">
                <a:latin typeface="Times New Roman"/>
                <a:cs typeface="Times New Roman"/>
              </a:rPr>
              <a:t> виключає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дотримання</a:t>
            </a:r>
            <a:r>
              <a:rPr sz="1100" b="1" spc="45" dirty="0">
                <a:latin typeface="Times New Roman"/>
                <a:cs typeface="Times New Roman"/>
              </a:rPr>
              <a:t> правил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проїзводчого 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процесу,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spc="35" dirty="0">
                <a:latin typeface="Times New Roman"/>
                <a:cs typeface="Times New Roman"/>
              </a:rPr>
              <a:t>які</a:t>
            </a:r>
            <a:r>
              <a:rPr sz="1100" b="1" spc="40" dirty="0">
                <a:latin typeface="Times New Roman"/>
                <a:cs typeface="Times New Roman"/>
              </a:rPr>
              <a:t> повинні</a:t>
            </a:r>
            <a:r>
              <a:rPr sz="1100" b="1" spc="45" dirty="0">
                <a:latin typeface="Times New Roman"/>
                <a:cs typeface="Times New Roman"/>
              </a:rPr>
              <a:t> сприяти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45" dirty="0">
                <a:latin typeface="Times New Roman"/>
                <a:cs typeface="Times New Roman"/>
              </a:rPr>
              <a:t>максимальному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45" dirty="0">
                <a:latin typeface="Times New Roman"/>
                <a:cs typeface="Times New Roman"/>
              </a:rPr>
              <a:t>зниженню</a:t>
            </a:r>
            <a:r>
              <a:rPr sz="1100" b="1" spc="50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мікробної 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контаминації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лікарських</a:t>
            </a:r>
            <a:r>
              <a:rPr sz="1100" b="1" spc="30" dirty="0">
                <a:latin typeface="Times New Roman"/>
                <a:cs typeface="Times New Roman"/>
              </a:rPr>
              <a:t> </a:t>
            </a:r>
            <a:r>
              <a:rPr sz="1100" b="1" spc="40" dirty="0">
                <a:latin typeface="Times New Roman"/>
                <a:cs typeface="Times New Roman"/>
              </a:rPr>
              <a:t>препаратів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929920" y="263842"/>
            <a:ext cx="2868295" cy="871855"/>
            <a:chOff x="4929920" y="263842"/>
            <a:chExt cx="2868295" cy="8718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29920" y="263842"/>
              <a:ext cx="2867938" cy="2551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9857" y="461009"/>
              <a:ext cx="2806445" cy="67437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914900" y="171196"/>
            <a:ext cx="2876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315" marR="5080" indent="-22225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ХА</a:t>
            </a:r>
            <a:r>
              <a:rPr spc="-210" dirty="0">
                <a:latin typeface="Arial"/>
                <a:cs typeface="Arial"/>
              </a:rPr>
              <a:t>Р</a:t>
            </a:r>
            <a:r>
              <a:rPr spc="-5" dirty="0">
                <a:latin typeface="Arial"/>
                <a:cs typeface="Arial"/>
              </a:rPr>
              <a:t>А</a:t>
            </a:r>
            <a:r>
              <a:rPr spc="55" dirty="0">
                <a:latin typeface="Arial"/>
                <a:cs typeface="Arial"/>
              </a:rPr>
              <a:t>К</a:t>
            </a:r>
            <a:r>
              <a:rPr dirty="0">
                <a:latin typeface="Arial"/>
                <a:cs typeface="Arial"/>
              </a:rPr>
              <a:t>ТЕРИ</a:t>
            </a:r>
            <a:r>
              <a:rPr spc="-60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ТИКА  </a:t>
            </a:r>
            <a:r>
              <a:rPr spc="-15" dirty="0">
                <a:latin typeface="Arial"/>
                <a:cs typeface="Arial"/>
              </a:rPr>
              <a:t>КОНСЕРВАНТІВ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79520" y="221170"/>
            <a:ext cx="5364480" cy="871855"/>
            <a:chOff x="3779520" y="221170"/>
            <a:chExt cx="5364480" cy="87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29920" y="221170"/>
              <a:ext cx="2867938" cy="2551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9858" y="418338"/>
              <a:ext cx="2806445" cy="67437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93706" y="4094343"/>
            <a:ext cx="1697355" cy="349885"/>
          </a:xfrm>
          <a:prstGeom prst="rect">
            <a:avLst/>
          </a:prstGeom>
          <a:ln w="6142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596900" marR="487045" indent="-104775">
              <a:lnSpc>
                <a:spcPct val="102099"/>
              </a:lnSpc>
              <a:spcBef>
                <a:spcPts val="210"/>
              </a:spcBef>
            </a:pPr>
            <a:r>
              <a:rPr sz="850" b="1" spc="160" dirty="0">
                <a:latin typeface="Times New Roman"/>
                <a:cs typeface="Times New Roman"/>
              </a:rPr>
              <a:t>Нео</a:t>
            </a:r>
            <a:r>
              <a:rPr sz="850" b="1" spc="150" dirty="0">
                <a:latin typeface="Times New Roman"/>
                <a:cs typeface="Times New Roman"/>
              </a:rPr>
              <a:t>р</a:t>
            </a:r>
            <a:r>
              <a:rPr sz="850" b="1" spc="110" dirty="0">
                <a:latin typeface="Times New Roman"/>
                <a:cs typeface="Times New Roman"/>
              </a:rPr>
              <a:t>г</a:t>
            </a:r>
            <a:r>
              <a:rPr sz="850" b="1" spc="140" dirty="0">
                <a:latin typeface="Times New Roman"/>
                <a:cs typeface="Times New Roman"/>
              </a:rPr>
              <a:t>а</a:t>
            </a:r>
            <a:r>
              <a:rPr sz="850" b="1" spc="155" dirty="0">
                <a:latin typeface="Times New Roman"/>
                <a:cs typeface="Times New Roman"/>
              </a:rPr>
              <a:t>н</a:t>
            </a:r>
            <a:r>
              <a:rPr sz="850" b="1" spc="75" dirty="0">
                <a:latin typeface="Times New Roman"/>
                <a:cs typeface="Times New Roman"/>
              </a:rPr>
              <a:t>і</a:t>
            </a:r>
            <a:r>
              <a:rPr sz="850" b="1" spc="150" dirty="0">
                <a:latin typeface="Times New Roman"/>
                <a:cs typeface="Times New Roman"/>
              </a:rPr>
              <a:t>ч</a:t>
            </a:r>
            <a:r>
              <a:rPr sz="850" b="1" spc="70" dirty="0">
                <a:latin typeface="Times New Roman"/>
                <a:cs typeface="Times New Roman"/>
              </a:rPr>
              <a:t>і  </a:t>
            </a:r>
            <a:r>
              <a:rPr sz="850" b="1" spc="145" dirty="0">
                <a:latin typeface="Times New Roman"/>
                <a:cs typeface="Times New Roman"/>
              </a:rPr>
              <a:t>сполуки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4451" y="4534877"/>
            <a:ext cx="1755775" cy="359410"/>
          </a:xfrm>
          <a:prstGeom prst="rect">
            <a:avLst/>
          </a:prstGeom>
          <a:ln w="6140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608965" marR="314960" indent="-287020">
              <a:lnSpc>
                <a:spcPct val="100000"/>
              </a:lnSpc>
              <a:spcBef>
                <a:spcPts val="229"/>
              </a:spcBef>
            </a:pPr>
            <a:r>
              <a:rPr sz="850" b="1" spc="260" dirty="0">
                <a:latin typeface="Times New Roman"/>
                <a:cs typeface="Times New Roman"/>
              </a:rPr>
              <a:t>М</a:t>
            </a:r>
            <a:r>
              <a:rPr sz="850" b="1" spc="130" dirty="0">
                <a:latin typeface="Times New Roman"/>
                <a:cs typeface="Times New Roman"/>
              </a:rPr>
              <a:t>ет</a:t>
            </a:r>
            <a:r>
              <a:rPr sz="850" b="1" spc="135" dirty="0">
                <a:latin typeface="Times New Roman"/>
                <a:cs typeface="Times New Roman"/>
              </a:rPr>
              <a:t>а</a:t>
            </a:r>
            <a:r>
              <a:rPr sz="850" b="1" spc="145" dirty="0">
                <a:latin typeface="Times New Roman"/>
                <a:cs typeface="Times New Roman"/>
              </a:rPr>
              <a:t>л</a:t>
            </a:r>
            <a:r>
              <a:rPr sz="850" b="1" spc="140" dirty="0">
                <a:latin typeface="Times New Roman"/>
                <a:cs typeface="Times New Roman"/>
              </a:rPr>
              <a:t>оо</a:t>
            </a:r>
            <a:r>
              <a:rPr sz="850" b="1" spc="150" dirty="0">
                <a:latin typeface="Times New Roman"/>
                <a:cs typeface="Times New Roman"/>
              </a:rPr>
              <a:t>р</a:t>
            </a:r>
            <a:r>
              <a:rPr sz="850" b="1" spc="110" dirty="0">
                <a:latin typeface="Times New Roman"/>
                <a:cs typeface="Times New Roman"/>
              </a:rPr>
              <a:t>г</a:t>
            </a:r>
            <a:r>
              <a:rPr sz="850" b="1" spc="140" dirty="0">
                <a:latin typeface="Times New Roman"/>
                <a:cs typeface="Times New Roman"/>
              </a:rPr>
              <a:t>а</a:t>
            </a:r>
            <a:r>
              <a:rPr sz="850" b="1" spc="114" dirty="0">
                <a:latin typeface="Times New Roman"/>
                <a:cs typeface="Times New Roman"/>
              </a:rPr>
              <a:t>ні</a:t>
            </a:r>
            <a:r>
              <a:rPr sz="850" b="1" spc="160" dirty="0">
                <a:latin typeface="Times New Roman"/>
                <a:cs typeface="Times New Roman"/>
              </a:rPr>
              <a:t>ч</a:t>
            </a:r>
            <a:r>
              <a:rPr sz="850" b="1" spc="90" dirty="0">
                <a:latin typeface="Times New Roman"/>
                <a:cs typeface="Times New Roman"/>
              </a:rPr>
              <a:t>ні  </a:t>
            </a:r>
            <a:r>
              <a:rPr sz="850" b="1" spc="145" dirty="0">
                <a:latin typeface="Times New Roman"/>
                <a:cs typeface="Times New Roman"/>
              </a:rPr>
              <a:t>сполуки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26638" y="4153483"/>
            <a:ext cx="2223770" cy="202565"/>
          </a:xfrm>
          <a:prstGeom prst="rect">
            <a:avLst/>
          </a:prstGeom>
          <a:ln w="6056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29"/>
              </a:spcBef>
            </a:pPr>
            <a:r>
              <a:rPr sz="850" spc="135" dirty="0">
                <a:latin typeface="Times New Roman"/>
                <a:cs typeface="Times New Roman"/>
              </a:rPr>
              <a:t>Срібна</a:t>
            </a:r>
            <a:r>
              <a:rPr sz="850" spc="30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вода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5893" y="4490220"/>
            <a:ext cx="2282190" cy="261620"/>
          </a:xfrm>
          <a:prstGeom prst="rect">
            <a:avLst/>
          </a:prstGeom>
          <a:ln w="6069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333375">
              <a:lnSpc>
                <a:spcPct val="100000"/>
              </a:lnSpc>
              <a:spcBef>
                <a:spcPts val="215"/>
              </a:spcBef>
            </a:pPr>
            <a:r>
              <a:rPr sz="850" spc="130" dirty="0">
                <a:latin typeface="Times New Roman"/>
                <a:cs typeface="Times New Roman"/>
              </a:rPr>
              <a:t>Мертіолат,</a:t>
            </a:r>
            <a:r>
              <a:rPr sz="850" spc="35" dirty="0">
                <a:latin typeface="Times New Roman"/>
                <a:cs typeface="Times New Roman"/>
              </a:rPr>
              <a:t> </a:t>
            </a:r>
            <a:r>
              <a:rPr sz="850" spc="120" dirty="0">
                <a:latin typeface="Times New Roman"/>
                <a:cs typeface="Times New Roman"/>
              </a:rPr>
              <a:t>солі</a:t>
            </a:r>
            <a:r>
              <a:rPr sz="850" spc="40" dirty="0">
                <a:latin typeface="Times New Roman"/>
                <a:cs typeface="Times New Roman"/>
              </a:rPr>
              <a:t> </a:t>
            </a:r>
            <a:r>
              <a:rPr sz="850" spc="125" dirty="0">
                <a:latin typeface="Times New Roman"/>
                <a:cs typeface="Times New Roman"/>
              </a:rPr>
              <a:t>фенілртуті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64451" y="4983457"/>
            <a:ext cx="1726564" cy="336550"/>
          </a:xfrm>
          <a:prstGeom prst="rect">
            <a:avLst/>
          </a:prstGeom>
          <a:ln w="6131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12775" marR="527050" indent="-78105">
              <a:lnSpc>
                <a:spcPct val="100000"/>
              </a:lnSpc>
              <a:spcBef>
                <a:spcPts val="225"/>
              </a:spcBef>
            </a:pPr>
            <a:r>
              <a:rPr sz="850" b="1" spc="160" dirty="0">
                <a:latin typeface="Times New Roman"/>
                <a:cs typeface="Times New Roman"/>
              </a:rPr>
              <a:t>Орга</a:t>
            </a:r>
            <a:r>
              <a:rPr sz="850" b="1" spc="114" dirty="0">
                <a:latin typeface="Times New Roman"/>
                <a:cs typeface="Times New Roman"/>
              </a:rPr>
              <a:t>ні</a:t>
            </a:r>
            <a:r>
              <a:rPr sz="850" b="1" spc="160" dirty="0">
                <a:latin typeface="Times New Roman"/>
                <a:cs typeface="Times New Roman"/>
              </a:rPr>
              <a:t>ч</a:t>
            </a:r>
            <a:r>
              <a:rPr sz="850" b="1" spc="90" dirty="0">
                <a:latin typeface="Times New Roman"/>
                <a:cs typeface="Times New Roman"/>
              </a:rPr>
              <a:t>ні  </a:t>
            </a:r>
            <a:r>
              <a:rPr sz="850" b="1" spc="145" dirty="0">
                <a:latin typeface="Times New Roman"/>
                <a:cs typeface="Times New Roman"/>
              </a:rPr>
              <a:t>сполуки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5196" y="5566812"/>
            <a:ext cx="1989455" cy="426084"/>
          </a:xfrm>
          <a:prstGeom prst="rect">
            <a:avLst/>
          </a:prstGeom>
          <a:ln w="6150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67640" marR="159385" indent="1270" algn="ctr">
              <a:lnSpc>
                <a:spcPct val="100000"/>
              </a:lnSpc>
              <a:spcBef>
                <a:spcPts val="215"/>
              </a:spcBef>
            </a:pPr>
            <a:r>
              <a:rPr sz="850" spc="130" dirty="0">
                <a:latin typeface="Times New Roman"/>
                <a:cs typeface="Times New Roman"/>
              </a:rPr>
              <a:t>Ефірні </a:t>
            </a:r>
            <a:r>
              <a:rPr sz="850" spc="105" dirty="0">
                <a:latin typeface="Times New Roman"/>
                <a:cs typeface="Times New Roman"/>
              </a:rPr>
              <a:t>олії </a:t>
            </a:r>
            <a:r>
              <a:rPr sz="850" spc="120" dirty="0">
                <a:latin typeface="Times New Roman"/>
                <a:cs typeface="Times New Roman"/>
              </a:rPr>
              <a:t>(лаврова, </a:t>
            </a:r>
            <a:r>
              <a:rPr sz="850" spc="125" dirty="0">
                <a:latin typeface="Times New Roman"/>
                <a:cs typeface="Times New Roman"/>
              </a:rPr>
              <a:t> лавандова,</a:t>
            </a:r>
            <a:r>
              <a:rPr sz="850" spc="50" dirty="0">
                <a:latin typeface="Times New Roman"/>
                <a:cs typeface="Times New Roman"/>
              </a:rPr>
              <a:t> </a:t>
            </a:r>
            <a:r>
              <a:rPr sz="850" spc="114" dirty="0">
                <a:latin typeface="Times New Roman"/>
                <a:cs typeface="Times New Roman"/>
              </a:rPr>
              <a:t>анісова,</a:t>
            </a:r>
            <a:r>
              <a:rPr sz="850" spc="45" dirty="0">
                <a:latin typeface="Times New Roman"/>
                <a:cs typeface="Times New Roman"/>
              </a:rPr>
              <a:t> </a:t>
            </a:r>
            <a:r>
              <a:rPr sz="850" spc="120" dirty="0">
                <a:latin typeface="Times New Roman"/>
                <a:cs typeface="Times New Roman"/>
              </a:rPr>
              <a:t>розова, </a:t>
            </a:r>
            <a:r>
              <a:rPr sz="850" spc="-195" dirty="0">
                <a:latin typeface="Times New Roman"/>
                <a:cs typeface="Times New Roman"/>
              </a:rPr>
              <a:t> </a:t>
            </a:r>
            <a:r>
              <a:rPr sz="850" spc="140" dirty="0">
                <a:latin typeface="Times New Roman"/>
                <a:cs typeface="Times New Roman"/>
              </a:rPr>
              <a:t>лимонна)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55893" y="4923914"/>
            <a:ext cx="2252980" cy="314325"/>
          </a:xfrm>
          <a:prstGeom prst="rect">
            <a:avLst/>
          </a:prstGeom>
          <a:ln w="6085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78740" marR="67310">
              <a:lnSpc>
                <a:spcPct val="100000"/>
              </a:lnSpc>
              <a:spcBef>
                <a:spcPts val="215"/>
              </a:spcBef>
            </a:pPr>
            <a:r>
              <a:rPr sz="850" spc="145" dirty="0">
                <a:latin typeface="Times New Roman"/>
                <a:cs typeface="Times New Roman"/>
              </a:rPr>
              <a:t>Спирти</a:t>
            </a:r>
            <a:r>
              <a:rPr sz="850" spc="204" dirty="0">
                <a:latin typeface="Times New Roman"/>
                <a:cs typeface="Times New Roman"/>
              </a:rPr>
              <a:t> </a:t>
            </a:r>
            <a:r>
              <a:rPr sz="850" spc="114" dirty="0">
                <a:latin typeface="Times New Roman"/>
                <a:cs typeface="Times New Roman"/>
              </a:rPr>
              <a:t>(етіловий,</a:t>
            </a:r>
            <a:r>
              <a:rPr sz="850" spc="180" dirty="0">
                <a:latin typeface="Times New Roman"/>
                <a:cs typeface="Times New Roman"/>
              </a:rPr>
              <a:t> </a:t>
            </a:r>
            <a:r>
              <a:rPr sz="850" spc="125" dirty="0">
                <a:latin typeface="Times New Roman"/>
                <a:cs typeface="Times New Roman"/>
              </a:rPr>
              <a:t>фенілетіловий,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бензиловий)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55893" y="5395024"/>
            <a:ext cx="2252980" cy="247015"/>
          </a:xfrm>
          <a:prstGeom prst="rect">
            <a:avLst/>
          </a:prstGeom>
          <a:ln w="6066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229"/>
              </a:spcBef>
            </a:pPr>
            <a:r>
              <a:rPr sz="850" spc="150" dirty="0">
                <a:latin typeface="Times New Roman"/>
                <a:cs typeface="Times New Roman"/>
              </a:rPr>
              <a:t>Феноли</a:t>
            </a:r>
            <a:r>
              <a:rPr sz="850" spc="60" dirty="0">
                <a:latin typeface="Times New Roman"/>
                <a:cs typeface="Times New Roman"/>
              </a:rPr>
              <a:t> </a:t>
            </a:r>
            <a:r>
              <a:rPr sz="850" spc="125" dirty="0">
                <a:latin typeface="Times New Roman"/>
                <a:cs typeface="Times New Roman"/>
              </a:rPr>
              <a:t>(фенол,</a:t>
            </a:r>
            <a:r>
              <a:rPr sz="850" spc="45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хлоркрезол)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26638" y="5753888"/>
            <a:ext cx="2311400" cy="463550"/>
          </a:xfrm>
          <a:prstGeom prst="rect">
            <a:avLst/>
          </a:prstGeom>
          <a:ln w="6136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309880" marR="300355" indent="635" algn="ctr">
              <a:lnSpc>
                <a:spcPct val="100000"/>
              </a:lnSpc>
              <a:spcBef>
                <a:spcPts val="220"/>
              </a:spcBef>
            </a:pPr>
            <a:r>
              <a:rPr sz="850" spc="135" dirty="0">
                <a:latin typeface="Times New Roman"/>
                <a:cs typeface="Times New Roman"/>
              </a:rPr>
              <a:t>Складні</a:t>
            </a:r>
            <a:r>
              <a:rPr sz="850" spc="140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ефіри </a:t>
            </a:r>
            <a:r>
              <a:rPr sz="850" spc="120" dirty="0">
                <a:latin typeface="Times New Roman"/>
                <a:cs typeface="Times New Roman"/>
              </a:rPr>
              <a:t>п-гідрокси-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бензойної</a:t>
            </a:r>
            <a:r>
              <a:rPr sz="850" spc="40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кислоти</a:t>
            </a:r>
            <a:r>
              <a:rPr sz="850" spc="35" dirty="0">
                <a:latin typeface="Times New Roman"/>
                <a:cs typeface="Times New Roman"/>
              </a:rPr>
              <a:t> </a:t>
            </a:r>
            <a:r>
              <a:rPr sz="850" b="1" spc="110" dirty="0">
                <a:latin typeface="Times New Roman"/>
                <a:cs typeface="Times New Roman"/>
              </a:rPr>
              <a:t>(</a:t>
            </a:r>
            <a:r>
              <a:rPr sz="850" spc="110" dirty="0">
                <a:latin typeface="Times New Roman"/>
                <a:cs typeface="Times New Roman"/>
              </a:rPr>
              <a:t>ніпагін,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20" dirty="0">
                <a:latin typeface="Times New Roman"/>
                <a:cs typeface="Times New Roman"/>
              </a:rPr>
              <a:t>ніпазол)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5893" y="6441444"/>
            <a:ext cx="2282190" cy="336550"/>
          </a:xfrm>
          <a:prstGeom prst="rect">
            <a:avLst/>
          </a:prstGeom>
          <a:ln w="6091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476250" marR="467995" indent="97155">
              <a:lnSpc>
                <a:spcPct val="100000"/>
              </a:lnSpc>
              <a:spcBef>
                <a:spcPts val="220"/>
              </a:spcBef>
            </a:pPr>
            <a:r>
              <a:rPr sz="850" spc="125" dirty="0">
                <a:latin typeface="Times New Roman"/>
                <a:cs typeface="Times New Roman"/>
              </a:rPr>
              <a:t>Органічні </a:t>
            </a:r>
            <a:r>
              <a:rPr sz="850" spc="135" dirty="0">
                <a:latin typeface="Times New Roman"/>
                <a:cs typeface="Times New Roman"/>
              </a:rPr>
              <a:t>кислоти </a:t>
            </a:r>
            <a:r>
              <a:rPr sz="850" spc="140" dirty="0">
                <a:latin typeface="Times New Roman"/>
                <a:cs typeface="Times New Roman"/>
              </a:rPr>
              <a:t> </a:t>
            </a:r>
            <a:r>
              <a:rPr sz="850" spc="125" dirty="0">
                <a:latin typeface="Times New Roman"/>
                <a:cs typeface="Times New Roman"/>
              </a:rPr>
              <a:t>(бензойна,</a:t>
            </a:r>
            <a:r>
              <a:rPr sz="850" spc="25" dirty="0">
                <a:latin typeface="Times New Roman"/>
                <a:cs typeface="Times New Roman"/>
              </a:rPr>
              <a:t> </a:t>
            </a:r>
            <a:r>
              <a:rPr sz="850" spc="120" dirty="0">
                <a:latin typeface="Times New Roman"/>
                <a:cs typeface="Times New Roman"/>
              </a:rPr>
              <a:t>сорбінова)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05942" y="6194825"/>
            <a:ext cx="2047875" cy="605790"/>
          </a:xfrm>
          <a:prstGeom prst="rect">
            <a:avLst/>
          </a:prstGeom>
          <a:ln w="6241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13030" marR="107314" algn="ctr">
              <a:lnSpc>
                <a:spcPct val="100000"/>
              </a:lnSpc>
              <a:spcBef>
                <a:spcPts val="215"/>
              </a:spcBef>
            </a:pPr>
            <a:r>
              <a:rPr sz="850" spc="135" dirty="0">
                <a:latin typeface="Times New Roman"/>
                <a:cs typeface="Times New Roman"/>
              </a:rPr>
              <a:t>Солі</a:t>
            </a:r>
            <a:r>
              <a:rPr sz="850" spc="45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четвертинних</a:t>
            </a:r>
            <a:r>
              <a:rPr sz="850" spc="45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амонієвих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основ </a:t>
            </a:r>
            <a:r>
              <a:rPr sz="850" spc="130" dirty="0">
                <a:latin typeface="Times New Roman"/>
                <a:cs typeface="Times New Roman"/>
              </a:rPr>
              <a:t>(бензалконію хлориду, </a:t>
            </a:r>
            <a:r>
              <a:rPr sz="850" spc="-200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диметилдодецилбензиламо- </a:t>
            </a:r>
            <a:r>
              <a:rPr sz="850" spc="140" dirty="0">
                <a:latin typeface="Times New Roman"/>
                <a:cs typeface="Times New Roman"/>
              </a:rPr>
              <a:t> </a:t>
            </a:r>
            <a:r>
              <a:rPr sz="850" spc="145" dirty="0">
                <a:latin typeface="Times New Roman"/>
                <a:cs typeface="Times New Roman"/>
              </a:rPr>
              <a:t>нію</a:t>
            </a:r>
            <a:r>
              <a:rPr sz="850" spc="60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хлориду)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05388" y="3727432"/>
            <a:ext cx="2837815" cy="247015"/>
          </a:xfrm>
          <a:prstGeom prst="rect">
            <a:avLst/>
          </a:prstGeom>
          <a:ln w="605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01345">
              <a:lnSpc>
                <a:spcPct val="100000"/>
              </a:lnSpc>
              <a:spcBef>
                <a:spcPts val="204"/>
              </a:spcBef>
            </a:pPr>
            <a:r>
              <a:rPr sz="1000" b="1" spc="145" dirty="0">
                <a:latin typeface="Times New Roman"/>
                <a:cs typeface="Times New Roman"/>
              </a:rPr>
              <a:t>Хімічна</a:t>
            </a:r>
            <a:r>
              <a:rPr sz="1000" b="1" spc="45" dirty="0">
                <a:latin typeface="Times New Roman"/>
                <a:cs typeface="Times New Roman"/>
              </a:rPr>
              <a:t> </a:t>
            </a:r>
            <a:r>
              <a:rPr sz="1000" b="1" spc="145" dirty="0">
                <a:latin typeface="Times New Roman"/>
                <a:cs typeface="Times New Roman"/>
              </a:rPr>
              <a:t>класифікація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983790" y="3859190"/>
            <a:ext cx="1322070" cy="1261110"/>
            <a:chOff x="3983790" y="3859190"/>
            <a:chExt cx="1322070" cy="1261110"/>
          </a:xfrm>
        </p:grpSpPr>
        <p:sp>
          <p:nvSpPr>
            <p:cNvPr id="18" name="object 18"/>
            <p:cNvSpPr/>
            <p:nvPr/>
          </p:nvSpPr>
          <p:spPr>
            <a:xfrm>
              <a:off x="3988922" y="3862208"/>
              <a:ext cx="1316990" cy="1233805"/>
            </a:xfrm>
            <a:custGeom>
              <a:avLst/>
              <a:gdLst/>
              <a:ahLst/>
              <a:cxnLst/>
              <a:rect l="l" t="t" r="r" b="b"/>
              <a:pathLst>
                <a:path w="1316989" h="1233804">
                  <a:moveTo>
                    <a:pt x="1316465" y="0"/>
                  </a:moveTo>
                  <a:lnTo>
                    <a:pt x="29254" y="0"/>
                  </a:lnTo>
                </a:path>
                <a:path w="1316989" h="1233804">
                  <a:moveTo>
                    <a:pt x="0" y="0"/>
                  </a:moveTo>
                  <a:lnTo>
                    <a:pt x="0" y="1233494"/>
                  </a:lnTo>
                </a:path>
              </a:pathLst>
            </a:custGeom>
            <a:ln w="68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83786" y="4219066"/>
              <a:ext cx="210185" cy="901065"/>
            </a:xfrm>
            <a:custGeom>
              <a:avLst/>
              <a:gdLst/>
              <a:ahLst/>
              <a:cxnLst/>
              <a:rect l="l" t="t" r="r" b="b"/>
              <a:pathLst>
                <a:path w="210185" h="901064">
                  <a:moveTo>
                    <a:pt x="180657" y="876642"/>
                  </a:moveTo>
                  <a:lnTo>
                    <a:pt x="170395" y="872617"/>
                  </a:lnTo>
                  <a:lnTo>
                    <a:pt x="119075" y="852500"/>
                  </a:lnTo>
                  <a:lnTo>
                    <a:pt x="119075" y="872617"/>
                  </a:lnTo>
                  <a:lnTo>
                    <a:pt x="2298" y="872617"/>
                  </a:lnTo>
                  <a:lnTo>
                    <a:pt x="0" y="874395"/>
                  </a:lnTo>
                  <a:lnTo>
                    <a:pt x="0" y="878890"/>
                  </a:lnTo>
                  <a:lnTo>
                    <a:pt x="2298" y="880668"/>
                  </a:lnTo>
                  <a:lnTo>
                    <a:pt x="119075" y="880668"/>
                  </a:lnTo>
                  <a:lnTo>
                    <a:pt x="119075" y="900785"/>
                  </a:lnTo>
                  <a:lnTo>
                    <a:pt x="170395" y="880668"/>
                  </a:lnTo>
                  <a:lnTo>
                    <a:pt x="180657" y="876642"/>
                  </a:lnTo>
                  <a:close/>
                </a:path>
                <a:path w="210185" h="901064">
                  <a:moveTo>
                    <a:pt x="180657" y="472719"/>
                  </a:moveTo>
                  <a:lnTo>
                    <a:pt x="170395" y="468693"/>
                  </a:lnTo>
                  <a:lnTo>
                    <a:pt x="119075" y="448576"/>
                  </a:lnTo>
                  <a:lnTo>
                    <a:pt x="119075" y="468693"/>
                  </a:lnTo>
                  <a:lnTo>
                    <a:pt x="2298" y="468693"/>
                  </a:lnTo>
                  <a:lnTo>
                    <a:pt x="0" y="470471"/>
                  </a:lnTo>
                  <a:lnTo>
                    <a:pt x="0" y="474967"/>
                  </a:lnTo>
                  <a:lnTo>
                    <a:pt x="2298" y="476745"/>
                  </a:lnTo>
                  <a:lnTo>
                    <a:pt x="119075" y="476745"/>
                  </a:lnTo>
                  <a:lnTo>
                    <a:pt x="119075" y="496862"/>
                  </a:lnTo>
                  <a:lnTo>
                    <a:pt x="170395" y="476745"/>
                  </a:lnTo>
                  <a:lnTo>
                    <a:pt x="180657" y="472719"/>
                  </a:lnTo>
                  <a:close/>
                </a:path>
                <a:path w="210185" h="901064">
                  <a:moveTo>
                    <a:pt x="209918" y="24142"/>
                  </a:moveTo>
                  <a:lnTo>
                    <a:pt x="199644" y="20116"/>
                  </a:lnTo>
                  <a:lnTo>
                    <a:pt x="148323" y="0"/>
                  </a:lnTo>
                  <a:lnTo>
                    <a:pt x="148323" y="20116"/>
                  </a:lnTo>
                  <a:lnTo>
                    <a:pt x="2298" y="20116"/>
                  </a:lnTo>
                  <a:lnTo>
                    <a:pt x="0" y="21882"/>
                  </a:lnTo>
                  <a:lnTo>
                    <a:pt x="0" y="26390"/>
                  </a:lnTo>
                  <a:lnTo>
                    <a:pt x="2298" y="28155"/>
                  </a:lnTo>
                  <a:lnTo>
                    <a:pt x="148323" y="28155"/>
                  </a:lnTo>
                  <a:lnTo>
                    <a:pt x="148323" y="48272"/>
                  </a:lnTo>
                  <a:lnTo>
                    <a:pt x="199644" y="28155"/>
                  </a:lnTo>
                  <a:lnTo>
                    <a:pt x="209918" y="241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5885352" y="4241590"/>
            <a:ext cx="941705" cy="48895"/>
          </a:xfrm>
          <a:custGeom>
            <a:avLst/>
            <a:gdLst/>
            <a:ahLst/>
            <a:cxnLst/>
            <a:rect l="l" t="t" r="r" b="b"/>
            <a:pathLst>
              <a:path w="941704" h="48895">
                <a:moveTo>
                  <a:pt x="879696" y="0"/>
                </a:moveTo>
                <a:lnTo>
                  <a:pt x="879696" y="48277"/>
                </a:lnTo>
                <a:lnTo>
                  <a:pt x="931021" y="28161"/>
                </a:lnTo>
                <a:lnTo>
                  <a:pt x="892835" y="28161"/>
                </a:lnTo>
                <a:lnTo>
                  <a:pt x="895094" y="26391"/>
                </a:lnTo>
                <a:lnTo>
                  <a:pt x="895094" y="21885"/>
                </a:lnTo>
                <a:lnTo>
                  <a:pt x="892835" y="20115"/>
                </a:lnTo>
                <a:lnTo>
                  <a:pt x="931021" y="20115"/>
                </a:lnTo>
                <a:lnTo>
                  <a:pt x="879696" y="0"/>
                </a:lnTo>
                <a:close/>
              </a:path>
              <a:path w="941704" h="48895">
                <a:moveTo>
                  <a:pt x="879696" y="20115"/>
                </a:moveTo>
                <a:lnTo>
                  <a:pt x="2258" y="20115"/>
                </a:lnTo>
                <a:lnTo>
                  <a:pt x="0" y="21885"/>
                </a:lnTo>
                <a:lnTo>
                  <a:pt x="0" y="26391"/>
                </a:lnTo>
                <a:lnTo>
                  <a:pt x="2258" y="28161"/>
                </a:lnTo>
                <a:lnTo>
                  <a:pt x="879696" y="28161"/>
                </a:lnTo>
                <a:lnTo>
                  <a:pt x="879696" y="20115"/>
                </a:lnTo>
                <a:close/>
              </a:path>
              <a:path w="941704" h="48895">
                <a:moveTo>
                  <a:pt x="931021" y="20115"/>
                </a:moveTo>
                <a:lnTo>
                  <a:pt x="892835" y="20115"/>
                </a:lnTo>
                <a:lnTo>
                  <a:pt x="895094" y="21885"/>
                </a:lnTo>
                <a:lnTo>
                  <a:pt x="895094" y="26391"/>
                </a:lnTo>
                <a:lnTo>
                  <a:pt x="892835" y="28161"/>
                </a:lnTo>
                <a:lnTo>
                  <a:pt x="931021" y="28161"/>
                </a:lnTo>
                <a:lnTo>
                  <a:pt x="941285" y="24138"/>
                </a:lnTo>
                <a:lnTo>
                  <a:pt x="931021" y="20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14606" y="4645513"/>
            <a:ext cx="912494" cy="48895"/>
          </a:xfrm>
          <a:custGeom>
            <a:avLst/>
            <a:gdLst/>
            <a:ahLst/>
            <a:cxnLst/>
            <a:rect l="l" t="t" r="r" b="b"/>
            <a:pathLst>
              <a:path w="912495" h="48895">
                <a:moveTo>
                  <a:pt x="850442" y="0"/>
                </a:moveTo>
                <a:lnTo>
                  <a:pt x="850442" y="48277"/>
                </a:lnTo>
                <a:lnTo>
                  <a:pt x="901766" y="28161"/>
                </a:lnTo>
                <a:lnTo>
                  <a:pt x="863581" y="28161"/>
                </a:lnTo>
                <a:lnTo>
                  <a:pt x="865839" y="26391"/>
                </a:lnTo>
                <a:lnTo>
                  <a:pt x="865839" y="21885"/>
                </a:lnTo>
                <a:lnTo>
                  <a:pt x="863581" y="20115"/>
                </a:lnTo>
                <a:lnTo>
                  <a:pt x="901766" y="20115"/>
                </a:lnTo>
                <a:lnTo>
                  <a:pt x="850442" y="0"/>
                </a:lnTo>
                <a:close/>
              </a:path>
              <a:path w="912495" h="48895">
                <a:moveTo>
                  <a:pt x="850442" y="20115"/>
                </a:moveTo>
                <a:lnTo>
                  <a:pt x="2258" y="20115"/>
                </a:lnTo>
                <a:lnTo>
                  <a:pt x="0" y="21885"/>
                </a:lnTo>
                <a:lnTo>
                  <a:pt x="0" y="26391"/>
                </a:lnTo>
                <a:lnTo>
                  <a:pt x="2258" y="28161"/>
                </a:lnTo>
                <a:lnTo>
                  <a:pt x="850442" y="28161"/>
                </a:lnTo>
                <a:lnTo>
                  <a:pt x="850442" y="20115"/>
                </a:lnTo>
                <a:close/>
              </a:path>
              <a:path w="912495" h="48895">
                <a:moveTo>
                  <a:pt x="901766" y="20115"/>
                </a:moveTo>
                <a:lnTo>
                  <a:pt x="863581" y="20115"/>
                </a:lnTo>
                <a:lnTo>
                  <a:pt x="865839" y="21885"/>
                </a:lnTo>
                <a:lnTo>
                  <a:pt x="865839" y="26391"/>
                </a:lnTo>
                <a:lnTo>
                  <a:pt x="863581" y="28161"/>
                </a:lnTo>
                <a:lnTo>
                  <a:pt x="901766" y="28161"/>
                </a:lnTo>
                <a:lnTo>
                  <a:pt x="912031" y="24138"/>
                </a:lnTo>
                <a:lnTo>
                  <a:pt x="901766" y="20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5890484" y="4981847"/>
            <a:ext cx="965835" cy="1652905"/>
            <a:chOff x="5890484" y="4981847"/>
            <a:chExt cx="965835" cy="1652905"/>
          </a:xfrm>
        </p:grpSpPr>
        <p:sp>
          <p:nvSpPr>
            <p:cNvPr id="23" name="object 23"/>
            <p:cNvSpPr/>
            <p:nvPr/>
          </p:nvSpPr>
          <p:spPr>
            <a:xfrm>
              <a:off x="5890484" y="5028516"/>
              <a:ext cx="585470" cy="1592580"/>
            </a:xfrm>
            <a:custGeom>
              <a:avLst/>
              <a:gdLst/>
              <a:ahLst/>
              <a:cxnLst/>
              <a:rect l="l" t="t" r="r" b="b"/>
              <a:pathLst>
                <a:path w="585470" h="1592579">
                  <a:moveTo>
                    <a:pt x="0" y="134372"/>
                  </a:moveTo>
                  <a:lnTo>
                    <a:pt x="585095" y="134372"/>
                  </a:lnTo>
                </a:path>
                <a:path w="585470" h="1592579">
                  <a:moveTo>
                    <a:pt x="585095" y="0"/>
                  </a:moveTo>
                  <a:lnTo>
                    <a:pt x="585096" y="1592358"/>
                  </a:lnTo>
                </a:path>
              </a:pathLst>
            </a:custGeom>
            <a:ln w="68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24511" y="4981854"/>
              <a:ext cx="731520" cy="1652905"/>
            </a:xfrm>
            <a:custGeom>
              <a:avLst/>
              <a:gdLst/>
              <a:ahLst/>
              <a:cxnLst/>
              <a:rect l="l" t="t" r="r" b="b"/>
              <a:pathLst>
                <a:path w="731520" h="1652904">
                  <a:moveTo>
                    <a:pt x="356196" y="1547088"/>
                  </a:moveTo>
                  <a:lnTo>
                    <a:pt x="353936" y="1545285"/>
                  </a:lnTo>
                  <a:lnTo>
                    <a:pt x="90843" y="1545285"/>
                  </a:lnTo>
                  <a:lnTo>
                    <a:pt x="90843" y="1525168"/>
                  </a:lnTo>
                  <a:lnTo>
                    <a:pt x="29260" y="1549311"/>
                  </a:lnTo>
                  <a:lnTo>
                    <a:pt x="90843" y="1573453"/>
                  </a:lnTo>
                  <a:lnTo>
                    <a:pt x="90843" y="1553337"/>
                  </a:lnTo>
                  <a:lnTo>
                    <a:pt x="353936" y="1553337"/>
                  </a:lnTo>
                  <a:lnTo>
                    <a:pt x="356196" y="1551533"/>
                  </a:lnTo>
                  <a:lnTo>
                    <a:pt x="356196" y="1547088"/>
                  </a:lnTo>
                  <a:close/>
                </a:path>
                <a:path w="731520" h="1652904">
                  <a:moveTo>
                    <a:pt x="356196" y="806805"/>
                  </a:moveTo>
                  <a:lnTo>
                    <a:pt x="353936" y="805027"/>
                  </a:lnTo>
                  <a:lnTo>
                    <a:pt x="61595" y="805027"/>
                  </a:lnTo>
                  <a:lnTo>
                    <a:pt x="61595" y="784910"/>
                  </a:lnTo>
                  <a:lnTo>
                    <a:pt x="0" y="809053"/>
                  </a:lnTo>
                  <a:lnTo>
                    <a:pt x="61595" y="833196"/>
                  </a:lnTo>
                  <a:lnTo>
                    <a:pt x="61595" y="813079"/>
                  </a:lnTo>
                  <a:lnTo>
                    <a:pt x="353936" y="813079"/>
                  </a:lnTo>
                  <a:lnTo>
                    <a:pt x="356196" y="811301"/>
                  </a:lnTo>
                  <a:lnTo>
                    <a:pt x="356196" y="806805"/>
                  </a:lnTo>
                  <a:close/>
                </a:path>
                <a:path w="731520" h="1652904">
                  <a:moveTo>
                    <a:pt x="702119" y="988491"/>
                  </a:moveTo>
                  <a:lnTo>
                    <a:pt x="691857" y="984465"/>
                  </a:lnTo>
                  <a:lnTo>
                    <a:pt x="640537" y="964349"/>
                  </a:lnTo>
                  <a:lnTo>
                    <a:pt x="640537" y="984465"/>
                  </a:lnTo>
                  <a:lnTo>
                    <a:pt x="348183" y="984465"/>
                  </a:lnTo>
                  <a:lnTo>
                    <a:pt x="345935" y="986231"/>
                  </a:lnTo>
                  <a:lnTo>
                    <a:pt x="345935" y="990739"/>
                  </a:lnTo>
                  <a:lnTo>
                    <a:pt x="348183" y="992505"/>
                  </a:lnTo>
                  <a:lnTo>
                    <a:pt x="640537" y="992505"/>
                  </a:lnTo>
                  <a:lnTo>
                    <a:pt x="640537" y="1012621"/>
                  </a:lnTo>
                  <a:lnTo>
                    <a:pt x="691857" y="992505"/>
                  </a:lnTo>
                  <a:lnTo>
                    <a:pt x="702119" y="988491"/>
                  </a:lnTo>
                  <a:close/>
                </a:path>
                <a:path w="731520" h="1652904">
                  <a:moveTo>
                    <a:pt x="731380" y="1628571"/>
                  </a:moveTo>
                  <a:lnTo>
                    <a:pt x="721106" y="1624545"/>
                  </a:lnTo>
                  <a:lnTo>
                    <a:pt x="669785" y="1604429"/>
                  </a:lnTo>
                  <a:lnTo>
                    <a:pt x="669785" y="1624545"/>
                  </a:lnTo>
                  <a:lnTo>
                    <a:pt x="348183" y="1624545"/>
                  </a:lnTo>
                  <a:lnTo>
                    <a:pt x="345935" y="1626349"/>
                  </a:lnTo>
                  <a:lnTo>
                    <a:pt x="345935" y="1630781"/>
                  </a:lnTo>
                  <a:lnTo>
                    <a:pt x="348183" y="1632585"/>
                  </a:lnTo>
                  <a:lnTo>
                    <a:pt x="669785" y="1632585"/>
                  </a:lnTo>
                  <a:lnTo>
                    <a:pt x="669785" y="1652701"/>
                  </a:lnTo>
                  <a:lnTo>
                    <a:pt x="721106" y="1632585"/>
                  </a:lnTo>
                  <a:lnTo>
                    <a:pt x="731380" y="1628571"/>
                  </a:lnTo>
                  <a:close/>
                </a:path>
                <a:path w="731520" h="1652904">
                  <a:moveTo>
                    <a:pt x="731380" y="539902"/>
                  </a:moveTo>
                  <a:lnTo>
                    <a:pt x="721106" y="535876"/>
                  </a:lnTo>
                  <a:lnTo>
                    <a:pt x="669785" y="515772"/>
                  </a:lnTo>
                  <a:lnTo>
                    <a:pt x="669785" y="535876"/>
                  </a:lnTo>
                  <a:lnTo>
                    <a:pt x="348183" y="535876"/>
                  </a:lnTo>
                  <a:lnTo>
                    <a:pt x="345935" y="537654"/>
                  </a:lnTo>
                  <a:lnTo>
                    <a:pt x="345935" y="542163"/>
                  </a:lnTo>
                  <a:lnTo>
                    <a:pt x="348183" y="543928"/>
                  </a:lnTo>
                  <a:lnTo>
                    <a:pt x="669785" y="543928"/>
                  </a:lnTo>
                  <a:lnTo>
                    <a:pt x="669785" y="564045"/>
                  </a:lnTo>
                  <a:lnTo>
                    <a:pt x="721106" y="543928"/>
                  </a:lnTo>
                  <a:lnTo>
                    <a:pt x="731380" y="539902"/>
                  </a:lnTo>
                  <a:close/>
                </a:path>
                <a:path w="731520" h="1652904">
                  <a:moveTo>
                    <a:pt x="731380" y="24142"/>
                  </a:moveTo>
                  <a:lnTo>
                    <a:pt x="721106" y="20116"/>
                  </a:lnTo>
                  <a:lnTo>
                    <a:pt x="669785" y="0"/>
                  </a:lnTo>
                  <a:lnTo>
                    <a:pt x="669785" y="20116"/>
                  </a:lnTo>
                  <a:lnTo>
                    <a:pt x="348183" y="20116"/>
                  </a:lnTo>
                  <a:lnTo>
                    <a:pt x="345935" y="21882"/>
                  </a:lnTo>
                  <a:lnTo>
                    <a:pt x="345935" y="26390"/>
                  </a:lnTo>
                  <a:lnTo>
                    <a:pt x="348183" y="28155"/>
                  </a:lnTo>
                  <a:lnTo>
                    <a:pt x="669785" y="28155"/>
                  </a:lnTo>
                  <a:lnTo>
                    <a:pt x="669785" y="48272"/>
                  </a:lnTo>
                  <a:lnTo>
                    <a:pt x="721106" y="28155"/>
                  </a:lnTo>
                  <a:lnTo>
                    <a:pt x="731380" y="241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123215" y="1102910"/>
            <a:ext cx="2267585" cy="1612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50" spc="180" dirty="0">
                <a:latin typeface="Times New Roman"/>
                <a:cs typeface="Times New Roman"/>
              </a:rPr>
              <a:t>КЛАСИФІКАЦІЯ</a:t>
            </a:r>
            <a:r>
              <a:rPr sz="850" spc="20" dirty="0">
                <a:latin typeface="Times New Roman"/>
                <a:cs typeface="Times New Roman"/>
              </a:rPr>
              <a:t> </a:t>
            </a:r>
            <a:r>
              <a:rPr sz="850" spc="175" dirty="0">
                <a:latin typeface="Times New Roman"/>
                <a:cs typeface="Times New Roman"/>
              </a:rPr>
              <a:t>КОНСЕРВАНТІВ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64287" y="2424337"/>
            <a:ext cx="2223770" cy="1230630"/>
          </a:xfrm>
          <a:prstGeom prst="rect">
            <a:avLst/>
          </a:prstGeom>
          <a:ln w="6588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77470" marR="1639570" algn="just">
              <a:lnSpc>
                <a:spcPct val="100000"/>
              </a:lnSpc>
              <a:spcBef>
                <a:spcPts val="210"/>
              </a:spcBef>
            </a:pPr>
            <a:r>
              <a:rPr sz="850" spc="200" dirty="0">
                <a:latin typeface="Times New Roman"/>
                <a:cs typeface="Times New Roman"/>
              </a:rPr>
              <a:t>Н</a:t>
            </a:r>
            <a:r>
              <a:rPr sz="850" spc="114" dirty="0">
                <a:latin typeface="Times New Roman"/>
                <a:cs typeface="Times New Roman"/>
              </a:rPr>
              <a:t>іпа</a:t>
            </a:r>
            <a:r>
              <a:rPr sz="850" spc="105" dirty="0">
                <a:latin typeface="Times New Roman"/>
                <a:cs typeface="Times New Roman"/>
              </a:rPr>
              <a:t>г</a:t>
            </a:r>
            <a:r>
              <a:rPr sz="850" spc="110" dirty="0">
                <a:latin typeface="Times New Roman"/>
                <a:cs typeface="Times New Roman"/>
              </a:rPr>
              <a:t>ин  </a:t>
            </a:r>
            <a:r>
              <a:rPr sz="850" spc="130" dirty="0">
                <a:latin typeface="Times New Roman"/>
                <a:cs typeface="Times New Roman"/>
              </a:rPr>
              <a:t>Ніпазол </a:t>
            </a:r>
            <a:r>
              <a:rPr sz="850" spc="-204" dirty="0">
                <a:latin typeface="Times New Roman"/>
                <a:cs typeface="Times New Roman"/>
              </a:rPr>
              <a:t> </a:t>
            </a:r>
            <a:r>
              <a:rPr sz="850" spc="155" dirty="0">
                <a:latin typeface="Times New Roman"/>
                <a:cs typeface="Times New Roman"/>
              </a:rPr>
              <a:t>Б</a:t>
            </a:r>
            <a:r>
              <a:rPr sz="850" spc="120" dirty="0">
                <a:latin typeface="Times New Roman"/>
                <a:cs typeface="Times New Roman"/>
              </a:rPr>
              <a:t>у</a:t>
            </a:r>
            <a:r>
              <a:rPr sz="850" spc="130" dirty="0">
                <a:latin typeface="Times New Roman"/>
                <a:cs typeface="Times New Roman"/>
              </a:rPr>
              <a:t>табен</a:t>
            </a:r>
            <a:endParaRPr sz="850">
              <a:latin typeface="Times New Roman"/>
              <a:cs typeface="Times New Roman"/>
            </a:endParaRPr>
          </a:p>
          <a:p>
            <a:pPr marL="77470" marR="93980">
              <a:lnSpc>
                <a:spcPct val="100000"/>
              </a:lnSpc>
              <a:spcBef>
                <a:spcPts val="5"/>
              </a:spcBef>
            </a:pPr>
            <a:r>
              <a:rPr sz="850" spc="135" dirty="0">
                <a:latin typeface="Times New Roman"/>
                <a:cs typeface="Times New Roman"/>
              </a:rPr>
              <a:t>Бензойная</a:t>
            </a:r>
            <a:r>
              <a:rPr sz="850" spc="55" dirty="0">
                <a:latin typeface="Times New Roman"/>
                <a:cs typeface="Times New Roman"/>
              </a:rPr>
              <a:t> </a:t>
            </a:r>
            <a:r>
              <a:rPr sz="850" spc="125" dirty="0">
                <a:latin typeface="Times New Roman"/>
                <a:cs typeface="Times New Roman"/>
              </a:rPr>
              <a:t>таи</a:t>
            </a:r>
            <a:r>
              <a:rPr sz="850" spc="50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сорбінова</a:t>
            </a:r>
            <a:r>
              <a:rPr sz="850" spc="45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кислоти </a:t>
            </a:r>
            <a:r>
              <a:rPr sz="850" spc="-195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Хлорбутанолгідрат</a:t>
            </a:r>
            <a:endParaRPr sz="850">
              <a:latin typeface="Times New Roman"/>
              <a:cs typeface="Times New Roman"/>
            </a:endParaRPr>
          </a:p>
          <a:p>
            <a:pPr marL="77470" marR="1499235">
              <a:lnSpc>
                <a:spcPts val="1019"/>
              </a:lnSpc>
              <a:spcBef>
                <a:spcPts val="30"/>
              </a:spcBef>
            </a:pPr>
            <a:r>
              <a:rPr sz="850" spc="180" dirty="0">
                <a:latin typeface="Times New Roman"/>
                <a:cs typeface="Times New Roman"/>
              </a:rPr>
              <a:t>Ме</a:t>
            </a:r>
            <a:r>
              <a:rPr sz="850" spc="140" dirty="0">
                <a:latin typeface="Times New Roman"/>
                <a:cs typeface="Times New Roman"/>
              </a:rPr>
              <a:t>р</a:t>
            </a:r>
            <a:r>
              <a:rPr sz="850" spc="110" dirty="0">
                <a:latin typeface="Times New Roman"/>
                <a:cs typeface="Times New Roman"/>
              </a:rPr>
              <a:t>тіо</a:t>
            </a:r>
            <a:r>
              <a:rPr sz="850" spc="135" dirty="0">
                <a:latin typeface="Times New Roman"/>
                <a:cs typeface="Times New Roman"/>
              </a:rPr>
              <a:t>л</a:t>
            </a:r>
            <a:r>
              <a:rPr sz="850" spc="95" dirty="0">
                <a:latin typeface="Times New Roman"/>
                <a:cs typeface="Times New Roman"/>
              </a:rPr>
              <a:t>ат  </a:t>
            </a:r>
            <a:r>
              <a:rPr sz="850" spc="150" dirty="0">
                <a:latin typeface="Times New Roman"/>
                <a:cs typeface="Times New Roman"/>
              </a:rPr>
              <a:t>Цефиран </a:t>
            </a:r>
            <a:r>
              <a:rPr sz="850" spc="155" dirty="0">
                <a:latin typeface="Times New Roman"/>
                <a:cs typeface="Times New Roman"/>
              </a:rPr>
              <a:t> Цефирол</a:t>
            </a:r>
            <a:endParaRPr sz="850">
              <a:latin typeface="Times New Roman"/>
              <a:cs typeface="Times New Roman"/>
            </a:endParaRPr>
          </a:p>
          <a:p>
            <a:pPr marL="77470">
              <a:lnSpc>
                <a:spcPts val="985"/>
              </a:lnSpc>
            </a:pPr>
            <a:r>
              <a:rPr sz="850" spc="135" dirty="0">
                <a:latin typeface="Times New Roman"/>
                <a:cs typeface="Times New Roman"/>
              </a:rPr>
              <a:t>Фенилетіловий</a:t>
            </a:r>
            <a:r>
              <a:rPr sz="850" spc="55" dirty="0">
                <a:latin typeface="Times New Roman"/>
                <a:cs typeface="Times New Roman"/>
              </a:rPr>
              <a:t> </a:t>
            </a:r>
            <a:r>
              <a:rPr sz="850" spc="130" dirty="0">
                <a:latin typeface="Times New Roman"/>
                <a:cs typeface="Times New Roman"/>
              </a:rPr>
              <a:t>спирт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60512" y="2447269"/>
            <a:ext cx="1600200" cy="619760"/>
          </a:xfrm>
          <a:prstGeom prst="rect">
            <a:avLst/>
          </a:prstGeom>
          <a:ln w="6360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77470" marR="788670">
              <a:lnSpc>
                <a:spcPct val="100400"/>
              </a:lnSpc>
              <a:spcBef>
                <a:spcPts val="210"/>
              </a:spcBef>
            </a:pPr>
            <a:r>
              <a:rPr sz="850" spc="155" dirty="0">
                <a:latin typeface="Times New Roman"/>
                <a:cs typeface="Times New Roman"/>
              </a:rPr>
              <a:t>Фенол </a:t>
            </a:r>
            <a:r>
              <a:rPr sz="850" spc="160" dirty="0">
                <a:latin typeface="Times New Roman"/>
                <a:cs typeface="Times New Roman"/>
              </a:rPr>
              <a:t> </a:t>
            </a:r>
            <a:r>
              <a:rPr sz="850" spc="135" dirty="0">
                <a:latin typeface="Times New Roman"/>
                <a:cs typeface="Times New Roman"/>
              </a:rPr>
              <a:t>Трикрезол </a:t>
            </a:r>
            <a:r>
              <a:rPr sz="850" spc="140" dirty="0">
                <a:latin typeface="Times New Roman"/>
                <a:cs typeface="Times New Roman"/>
              </a:rPr>
              <a:t> Крезол </a:t>
            </a:r>
            <a:r>
              <a:rPr sz="850" spc="145" dirty="0">
                <a:latin typeface="Times New Roman"/>
                <a:cs typeface="Times New Roman"/>
              </a:rPr>
              <a:t> </a:t>
            </a:r>
            <a:r>
              <a:rPr sz="850" spc="165" dirty="0">
                <a:latin typeface="Times New Roman"/>
                <a:cs typeface="Times New Roman"/>
              </a:rPr>
              <a:t>Хл</a:t>
            </a:r>
            <a:r>
              <a:rPr sz="850" spc="140" dirty="0">
                <a:latin typeface="Times New Roman"/>
                <a:cs typeface="Times New Roman"/>
              </a:rPr>
              <a:t>ор</a:t>
            </a:r>
            <a:r>
              <a:rPr sz="850" spc="125" dirty="0">
                <a:latin typeface="Times New Roman"/>
                <a:cs typeface="Times New Roman"/>
              </a:rPr>
              <a:t>к</a:t>
            </a:r>
            <a:r>
              <a:rPr sz="850" spc="130" dirty="0">
                <a:latin typeface="Times New Roman"/>
                <a:cs typeface="Times New Roman"/>
              </a:rPr>
              <a:t>ре</a:t>
            </a:r>
            <a:r>
              <a:rPr sz="850" spc="95" dirty="0">
                <a:latin typeface="Times New Roman"/>
                <a:cs typeface="Times New Roman"/>
              </a:rPr>
              <a:t>з</a:t>
            </a:r>
            <a:r>
              <a:rPr sz="850" spc="140" dirty="0">
                <a:latin typeface="Times New Roman"/>
                <a:cs typeface="Times New Roman"/>
              </a:rPr>
              <a:t>ол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97219" y="1896904"/>
            <a:ext cx="1989455" cy="362585"/>
          </a:xfrm>
          <a:prstGeom prst="rect">
            <a:avLst/>
          </a:prstGeom>
          <a:ln w="6119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918844" marR="496570" indent="-414020">
              <a:lnSpc>
                <a:spcPct val="102099"/>
              </a:lnSpc>
              <a:spcBef>
                <a:spcPts val="204"/>
              </a:spcBef>
            </a:pPr>
            <a:r>
              <a:rPr sz="850" b="1" spc="150" dirty="0">
                <a:latin typeface="Times New Roman"/>
                <a:cs typeface="Times New Roman"/>
              </a:rPr>
              <a:t>Бакт</a:t>
            </a:r>
            <a:r>
              <a:rPr sz="850" b="1" spc="125" dirty="0">
                <a:latin typeface="Times New Roman"/>
                <a:cs typeface="Times New Roman"/>
              </a:rPr>
              <a:t>е</a:t>
            </a:r>
            <a:r>
              <a:rPr sz="850" b="1" spc="155" dirty="0">
                <a:latin typeface="Times New Roman"/>
                <a:cs typeface="Times New Roman"/>
              </a:rPr>
              <a:t>рици</a:t>
            </a:r>
            <a:r>
              <a:rPr sz="850" b="1" spc="140" dirty="0">
                <a:latin typeface="Times New Roman"/>
                <a:cs typeface="Times New Roman"/>
              </a:rPr>
              <a:t>д</a:t>
            </a:r>
            <a:r>
              <a:rPr sz="850" b="1" spc="100" dirty="0">
                <a:latin typeface="Times New Roman"/>
                <a:cs typeface="Times New Roman"/>
              </a:rPr>
              <a:t>ної  </a:t>
            </a:r>
            <a:r>
              <a:rPr sz="850" b="1" spc="95" dirty="0">
                <a:latin typeface="Times New Roman"/>
                <a:cs typeface="Times New Roman"/>
              </a:rPr>
              <a:t>дії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64286" y="1896904"/>
            <a:ext cx="2032635" cy="362585"/>
          </a:xfrm>
          <a:prstGeom prst="rect">
            <a:avLst/>
          </a:prstGeom>
          <a:ln w="6116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938530" marR="438150" indent="-492759">
              <a:lnSpc>
                <a:spcPct val="102099"/>
              </a:lnSpc>
              <a:spcBef>
                <a:spcPts val="204"/>
              </a:spcBef>
            </a:pPr>
            <a:r>
              <a:rPr sz="850" b="1" spc="150" dirty="0">
                <a:latin typeface="Times New Roman"/>
                <a:cs typeface="Times New Roman"/>
              </a:rPr>
              <a:t>Бакт</a:t>
            </a:r>
            <a:r>
              <a:rPr sz="850" b="1" spc="125" dirty="0">
                <a:latin typeface="Times New Roman"/>
                <a:cs typeface="Times New Roman"/>
              </a:rPr>
              <a:t>е</a:t>
            </a:r>
            <a:r>
              <a:rPr sz="850" b="1" spc="145" dirty="0">
                <a:latin typeface="Times New Roman"/>
                <a:cs typeface="Times New Roman"/>
              </a:rPr>
              <a:t>р</a:t>
            </a:r>
            <a:r>
              <a:rPr sz="850" b="1" spc="75" dirty="0">
                <a:latin typeface="Times New Roman"/>
                <a:cs typeface="Times New Roman"/>
              </a:rPr>
              <a:t>і</a:t>
            </a:r>
            <a:r>
              <a:rPr sz="850" b="1" spc="114" dirty="0">
                <a:latin typeface="Times New Roman"/>
                <a:cs typeface="Times New Roman"/>
              </a:rPr>
              <a:t>с</a:t>
            </a:r>
            <a:r>
              <a:rPr sz="850" b="1" spc="135" dirty="0">
                <a:latin typeface="Times New Roman"/>
                <a:cs typeface="Times New Roman"/>
              </a:rPr>
              <a:t>тат</a:t>
            </a:r>
            <a:r>
              <a:rPr sz="850" b="1" spc="155" dirty="0">
                <a:latin typeface="Times New Roman"/>
                <a:cs typeface="Times New Roman"/>
              </a:rPr>
              <a:t>и</a:t>
            </a:r>
            <a:r>
              <a:rPr sz="850" b="1" spc="160" dirty="0">
                <a:latin typeface="Times New Roman"/>
                <a:cs typeface="Times New Roman"/>
              </a:rPr>
              <a:t>ч</a:t>
            </a:r>
            <a:r>
              <a:rPr sz="850" b="1" spc="145" dirty="0">
                <a:latin typeface="Times New Roman"/>
                <a:cs typeface="Times New Roman"/>
              </a:rPr>
              <a:t>н</a:t>
            </a:r>
            <a:r>
              <a:rPr sz="850" b="1" spc="90" dirty="0">
                <a:latin typeface="Times New Roman"/>
                <a:cs typeface="Times New Roman"/>
              </a:rPr>
              <a:t>ої  </a:t>
            </a:r>
            <a:r>
              <a:rPr sz="850" b="1" spc="95" dirty="0">
                <a:latin typeface="Times New Roman"/>
                <a:cs typeface="Times New Roman"/>
              </a:rPr>
              <a:t>дії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88204" y="1369470"/>
            <a:ext cx="2867025" cy="344170"/>
          </a:xfrm>
          <a:prstGeom prst="rect">
            <a:avLst/>
          </a:prstGeom>
          <a:ln w="6072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19734">
              <a:lnSpc>
                <a:spcPct val="100000"/>
              </a:lnSpc>
              <a:spcBef>
                <a:spcPts val="250"/>
              </a:spcBef>
            </a:pPr>
            <a:r>
              <a:rPr sz="850" b="1" spc="145" dirty="0">
                <a:latin typeface="Times New Roman"/>
                <a:cs typeface="Times New Roman"/>
              </a:rPr>
              <a:t>За</a:t>
            </a:r>
            <a:r>
              <a:rPr sz="850" b="1" spc="55" dirty="0">
                <a:latin typeface="Times New Roman"/>
                <a:cs typeface="Times New Roman"/>
              </a:rPr>
              <a:t> </a:t>
            </a:r>
            <a:r>
              <a:rPr sz="850" b="1" spc="155" dirty="0">
                <a:latin typeface="Times New Roman"/>
                <a:cs typeface="Times New Roman"/>
              </a:rPr>
              <a:t>видом</a:t>
            </a:r>
            <a:r>
              <a:rPr sz="850" b="1" spc="60" dirty="0">
                <a:latin typeface="Times New Roman"/>
                <a:cs typeface="Times New Roman"/>
              </a:rPr>
              <a:t> </a:t>
            </a:r>
            <a:r>
              <a:rPr sz="850" b="1" spc="95" dirty="0">
                <a:latin typeface="Times New Roman"/>
                <a:cs typeface="Times New Roman"/>
              </a:rPr>
              <a:t>дії</a:t>
            </a:r>
            <a:r>
              <a:rPr sz="850" b="1" spc="60" dirty="0">
                <a:latin typeface="Times New Roman"/>
                <a:cs typeface="Times New Roman"/>
              </a:rPr>
              <a:t> </a:t>
            </a:r>
            <a:r>
              <a:rPr sz="850" b="1" spc="145" dirty="0">
                <a:latin typeface="Times New Roman"/>
                <a:cs typeface="Times New Roman"/>
              </a:rPr>
              <a:t>на</a:t>
            </a:r>
            <a:r>
              <a:rPr sz="850" b="1" spc="55" dirty="0">
                <a:latin typeface="Times New Roman"/>
                <a:cs typeface="Times New Roman"/>
              </a:rPr>
              <a:t> </a:t>
            </a:r>
            <a:r>
              <a:rPr sz="850" b="1" spc="140" dirty="0">
                <a:latin typeface="Times New Roman"/>
                <a:cs typeface="Times New Roman"/>
              </a:rPr>
              <a:t>мікроорганізми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63733" y="1708942"/>
            <a:ext cx="854710" cy="198755"/>
          </a:xfrm>
          <a:custGeom>
            <a:avLst/>
            <a:gdLst/>
            <a:ahLst/>
            <a:cxnLst/>
            <a:rect l="l" t="t" r="r" b="b"/>
            <a:pathLst>
              <a:path w="854710" h="198755">
                <a:moveTo>
                  <a:pt x="51221" y="151833"/>
                </a:moveTo>
                <a:lnTo>
                  <a:pt x="0" y="187961"/>
                </a:lnTo>
                <a:lnTo>
                  <a:pt x="67542" y="198421"/>
                </a:lnTo>
                <a:lnTo>
                  <a:pt x="61707" y="181765"/>
                </a:lnTo>
                <a:lnTo>
                  <a:pt x="48142" y="181765"/>
                </a:lnTo>
                <a:lnTo>
                  <a:pt x="45267" y="180478"/>
                </a:lnTo>
                <a:lnTo>
                  <a:pt x="44549" y="178305"/>
                </a:lnTo>
                <a:lnTo>
                  <a:pt x="43728" y="176213"/>
                </a:lnTo>
                <a:lnTo>
                  <a:pt x="45370" y="173960"/>
                </a:lnTo>
                <a:lnTo>
                  <a:pt x="48142" y="173397"/>
                </a:lnTo>
                <a:lnTo>
                  <a:pt x="58027" y="171259"/>
                </a:lnTo>
                <a:lnTo>
                  <a:pt x="51221" y="151833"/>
                </a:lnTo>
                <a:close/>
              </a:path>
              <a:path w="854710" h="198755">
                <a:moveTo>
                  <a:pt x="58027" y="171259"/>
                </a:moveTo>
                <a:lnTo>
                  <a:pt x="48142" y="173397"/>
                </a:lnTo>
                <a:lnTo>
                  <a:pt x="45370" y="173960"/>
                </a:lnTo>
                <a:lnTo>
                  <a:pt x="43728" y="176213"/>
                </a:lnTo>
                <a:lnTo>
                  <a:pt x="44549" y="178305"/>
                </a:lnTo>
                <a:lnTo>
                  <a:pt x="45267" y="180478"/>
                </a:lnTo>
                <a:lnTo>
                  <a:pt x="48142" y="181765"/>
                </a:lnTo>
                <a:lnTo>
                  <a:pt x="50810" y="181121"/>
                </a:lnTo>
                <a:lnTo>
                  <a:pt x="60730" y="178976"/>
                </a:lnTo>
                <a:lnTo>
                  <a:pt x="58027" y="171259"/>
                </a:lnTo>
                <a:close/>
              </a:path>
              <a:path w="854710" h="198755">
                <a:moveTo>
                  <a:pt x="60730" y="178976"/>
                </a:moveTo>
                <a:lnTo>
                  <a:pt x="50810" y="181121"/>
                </a:lnTo>
                <a:lnTo>
                  <a:pt x="48142" y="181765"/>
                </a:lnTo>
                <a:lnTo>
                  <a:pt x="61707" y="181765"/>
                </a:lnTo>
                <a:lnTo>
                  <a:pt x="60730" y="178976"/>
                </a:lnTo>
                <a:close/>
              </a:path>
              <a:path w="854710" h="198755">
                <a:moveTo>
                  <a:pt x="849723" y="0"/>
                </a:moveTo>
                <a:lnTo>
                  <a:pt x="847054" y="643"/>
                </a:lnTo>
                <a:lnTo>
                  <a:pt x="58027" y="171259"/>
                </a:lnTo>
                <a:lnTo>
                  <a:pt x="60730" y="178976"/>
                </a:lnTo>
                <a:lnTo>
                  <a:pt x="849723" y="8368"/>
                </a:lnTo>
                <a:lnTo>
                  <a:pt x="852495" y="7804"/>
                </a:lnTo>
                <a:lnTo>
                  <a:pt x="854137" y="5551"/>
                </a:lnTo>
                <a:lnTo>
                  <a:pt x="853316" y="3459"/>
                </a:lnTo>
                <a:lnTo>
                  <a:pt x="852597" y="1287"/>
                </a:lnTo>
                <a:lnTo>
                  <a:pt x="8497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49980" y="1708942"/>
            <a:ext cx="649605" cy="194310"/>
          </a:xfrm>
          <a:custGeom>
            <a:avLst/>
            <a:gdLst/>
            <a:ahLst/>
            <a:cxnLst/>
            <a:rect l="l" t="t" r="r" b="b"/>
            <a:pathLst>
              <a:path w="649604" h="194310">
                <a:moveTo>
                  <a:pt x="589758" y="175245"/>
                </a:moveTo>
                <a:lnTo>
                  <a:pt x="580990" y="194156"/>
                </a:lnTo>
                <a:lnTo>
                  <a:pt x="649353" y="187961"/>
                </a:lnTo>
                <a:lnTo>
                  <a:pt x="638276" y="178788"/>
                </a:lnTo>
                <a:lnTo>
                  <a:pt x="602032" y="178788"/>
                </a:lnTo>
                <a:lnTo>
                  <a:pt x="599364" y="177983"/>
                </a:lnTo>
                <a:lnTo>
                  <a:pt x="589758" y="175245"/>
                </a:lnTo>
                <a:close/>
              </a:path>
              <a:path w="649604" h="194310">
                <a:moveTo>
                  <a:pt x="593264" y="167686"/>
                </a:moveTo>
                <a:lnTo>
                  <a:pt x="589758" y="175245"/>
                </a:lnTo>
                <a:lnTo>
                  <a:pt x="599364" y="177983"/>
                </a:lnTo>
                <a:lnTo>
                  <a:pt x="602032" y="178788"/>
                </a:lnTo>
                <a:lnTo>
                  <a:pt x="605009" y="177661"/>
                </a:lnTo>
                <a:lnTo>
                  <a:pt x="605933" y="175569"/>
                </a:lnTo>
                <a:lnTo>
                  <a:pt x="606960" y="173477"/>
                </a:lnTo>
                <a:lnTo>
                  <a:pt x="605523" y="171224"/>
                </a:lnTo>
                <a:lnTo>
                  <a:pt x="602854" y="170420"/>
                </a:lnTo>
                <a:lnTo>
                  <a:pt x="593264" y="167686"/>
                </a:lnTo>
                <a:close/>
              </a:path>
              <a:path w="649604" h="194310">
                <a:moveTo>
                  <a:pt x="602032" y="148775"/>
                </a:moveTo>
                <a:lnTo>
                  <a:pt x="593264" y="167686"/>
                </a:lnTo>
                <a:lnTo>
                  <a:pt x="602854" y="170420"/>
                </a:lnTo>
                <a:lnTo>
                  <a:pt x="605523" y="171224"/>
                </a:lnTo>
                <a:lnTo>
                  <a:pt x="606960" y="173477"/>
                </a:lnTo>
                <a:lnTo>
                  <a:pt x="605933" y="175569"/>
                </a:lnTo>
                <a:lnTo>
                  <a:pt x="605009" y="177661"/>
                </a:lnTo>
                <a:lnTo>
                  <a:pt x="602032" y="178788"/>
                </a:lnTo>
                <a:lnTo>
                  <a:pt x="638276" y="178788"/>
                </a:lnTo>
                <a:lnTo>
                  <a:pt x="602032" y="148775"/>
                </a:lnTo>
                <a:close/>
              </a:path>
              <a:path w="649604" h="194310">
                <a:moveTo>
                  <a:pt x="4824" y="0"/>
                </a:moveTo>
                <a:lnTo>
                  <a:pt x="1847" y="1046"/>
                </a:lnTo>
                <a:lnTo>
                  <a:pt x="0" y="5230"/>
                </a:lnTo>
                <a:lnTo>
                  <a:pt x="1334" y="7563"/>
                </a:lnTo>
                <a:lnTo>
                  <a:pt x="4003" y="8287"/>
                </a:lnTo>
                <a:lnTo>
                  <a:pt x="589758" y="175245"/>
                </a:lnTo>
                <a:lnTo>
                  <a:pt x="593264" y="167686"/>
                </a:lnTo>
                <a:lnTo>
                  <a:pt x="7493" y="724"/>
                </a:lnTo>
                <a:lnTo>
                  <a:pt x="48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98900" y="2259791"/>
            <a:ext cx="61594" cy="142240"/>
          </a:xfrm>
          <a:custGeom>
            <a:avLst/>
            <a:gdLst/>
            <a:ahLst/>
            <a:cxnLst/>
            <a:rect l="l" t="t" r="r" b="b"/>
            <a:pathLst>
              <a:path w="61595" h="142239">
                <a:moveTo>
                  <a:pt x="25662" y="93336"/>
                </a:moveTo>
                <a:lnTo>
                  <a:pt x="0" y="93336"/>
                </a:lnTo>
                <a:lnTo>
                  <a:pt x="30794" y="141614"/>
                </a:lnTo>
                <a:lnTo>
                  <a:pt x="53890" y="105406"/>
                </a:lnTo>
                <a:lnTo>
                  <a:pt x="27920" y="105406"/>
                </a:lnTo>
                <a:lnTo>
                  <a:pt x="25662" y="103636"/>
                </a:lnTo>
                <a:lnTo>
                  <a:pt x="25662" y="93336"/>
                </a:lnTo>
                <a:close/>
              </a:path>
              <a:path w="61595" h="142239">
                <a:moveTo>
                  <a:pt x="33668" y="0"/>
                </a:moveTo>
                <a:lnTo>
                  <a:pt x="27920" y="0"/>
                </a:lnTo>
                <a:lnTo>
                  <a:pt x="25662" y="1770"/>
                </a:lnTo>
                <a:lnTo>
                  <a:pt x="25662" y="103636"/>
                </a:lnTo>
                <a:lnTo>
                  <a:pt x="27920" y="105406"/>
                </a:lnTo>
                <a:lnTo>
                  <a:pt x="33668" y="105406"/>
                </a:lnTo>
                <a:lnTo>
                  <a:pt x="35926" y="103636"/>
                </a:lnTo>
                <a:lnTo>
                  <a:pt x="35926" y="1770"/>
                </a:lnTo>
                <a:lnTo>
                  <a:pt x="33668" y="0"/>
                </a:lnTo>
                <a:close/>
              </a:path>
              <a:path w="61595" h="142239">
                <a:moveTo>
                  <a:pt x="61589" y="93336"/>
                </a:moveTo>
                <a:lnTo>
                  <a:pt x="35926" y="93336"/>
                </a:lnTo>
                <a:lnTo>
                  <a:pt x="35926" y="103636"/>
                </a:lnTo>
                <a:lnTo>
                  <a:pt x="33668" y="105406"/>
                </a:lnTo>
                <a:lnTo>
                  <a:pt x="53890" y="105406"/>
                </a:lnTo>
                <a:lnTo>
                  <a:pt x="61589" y="93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619596" y="2259791"/>
            <a:ext cx="61594" cy="210820"/>
          </a:xfrm>
          <a:custGeom>
            <a:avLst/>
            <a:gdLst/>
            <a:ahLst/>
            <a:cxnLst/>
            <a:rect l="l" t="t" r="r" b="b"/>
            <a:pathLst>
              <a:path w="61595" h="210819">
                <a:moveTo>
                  <a:pt x="25662" y="162132"/>
                </a:moveTo>
                <a:lnTo>
                  <a:pt x="0" y="162132"/>
                </a:lnTo>
                <a:lnTo>
                  <a:pt x="30794" y="210410"/>
                </a:lnTo>
                <a:lnTo>
                  <a:pt x="53890" y="174201"/>
                </a:lnTo>
                <a:lnTo>
                  <a:pt x="27920" y="174201"/>
                </a:lnTo>
                <a:lnTo>
                  <a:pt x="25662" y="172431"/>
                </a:lnTo>
                <a:lnTo>
                  <a:pt x="25662" y="162132"/>
                </a:lnTo>
                <a:close/>
              </a:path>
              <a:path w="61595" h="210819">
                <a:moveTo>
                  <a:pt x="33668" y="0"/>
                </a:moveTo>
                <a:lnTo>
                  <a:pt x="27920" y="0"/>
                </a:lnTo>
                <a:lnTo>
                  <a:pt x="25662" y="1770"/>
                </a:lnTo>
                <a:lnTo>
                  <a:pt x="25662" y="172431"/>
                </a:lnTo>
                <a:lnTo>
                  <a:pt x="27920" y="174201"/>
                </a:lnTo>
                <a:lnTo>
                  <a:pt x="33668" y="174201"/>
                </a:lnTo>
                <a:lnTo>
                  <a:pt x="35926" y="172431"/>
                </a:lnTo>
                <a:lnTo>
                  <a:pt x="35926" y="1770"/>
                </a:lnTo>
                <a:lnTo>
                  <a:pt x="33668" y="0"/>
                </a:lnTo>
                <a:close/>
              </a:path>
              <a:path w="61595" h="210819">
                <a:moveTo>
                  <a:pt x="61589" y="162132"/>
                </a:moveTo>
                <a:lnTo>
                  <a:pt x="35926" y="162132"/>
                </a:lnTo>
                <a:lnTo>
                  <a:pt x="35926" y="172431"/>
                </a:lnTo>
                <a:lnTo>
                  <a:pt x="33668" y="174201"/>
                </a:lnTo>
                <a:lnTo>
                  <a:pt x="53890" y="174201"/>
                </a:lnTo>
                <a:lnTo>
                  <a:pt x="61589" y="1621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4914138" y="128778"/>
            <a:ext cx="2878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315" marR="5080" indent="-22225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ХА</a:t>
            </a:r>
            <a:r>
              <a:rPr spc="-200" dirty="0">
                <a:latin typeface="Arial"/>
                <a:cs typeface="Arial"/>
              </a:rPr>
              <a:t>Р</a:t>
            </a:r>
            <a:r>
              <a:rPr spc="-5" dirty="0">
                <a:latin typeface="Arial"/>
                <a:cs typeface="Arial"/>
              </a:rPr>
              <a:t>А</a:t>
            </a:r>
            <a:r>
              <a:rPr spc="60" dirty="0">
                <a:latin typeface="Arial"/>
                <a:cs typeface="Arial"/>
              </a:rPr>
              <a:t>К</a:t>
            </a:r>
            <a:r>
              <a:rPr dirty="0">
                <a:latin typeface="Arial"/>
                <a:cs typeface="Arial"/>
              </a:rPr>
              <a:t>ТЕР</a:t>
            </a:r>
            <a:r>
              <a:rPr spc="5" dirty="0">
                <a:latin typeface="Arial"/>
                <a:cs typeface="Arial"/>
              </a:rPr>
              <a:t>И</a:t>
            </a:r>
            <a:r>
              <a:rPr spc="-60" dirty="0">
                <a:latin typeface="Arial"/>
                <a:cs typeface="Arial"/>
              </a:rPr>
              <a:t>С</a:t>
            </a:r>
            <a:r>
              <a:rPr dirty="0">
                <a:latin typeface="Arial"/>
                <a:cs typeface="Arial"/>
              </a:rPr>
              <a:t>ТИКА  </a:t>
            </a:r>
            <a:r>
              <a:rPr spc="-15" dirty="0">
                <a:latin typeface="Arial"/>
                <a:cs typeface="Arial"/>
              </a:rPr>
              <a:t>КОНСЕРВАНТІВ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8902" y="950185"/>
            <a:ext cx="5014595" cy="579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1405" marR="5080" indent="-1068705">
              <a:lnSpc>
                <a:spcPct val="145400"/>
              </a:lnSpc>
              <a:spcBef>
                <a:spcPts val="95"/>
              </a:spcBef>
            </a:pPr>
            <a:r>
              <a:rPr sz="1250" b="1" spc="50" dirty="0">
                <a:latin typeface="Times New Roman"/>
                <a:cs typeface="Times New Roman"/>
              </a:rPr>
              <a:t>Застосування </a:t>
            </a:r>
            <a:r>
              <a:rPr sz="1250" b="1" spc="45" dirty="0">
                <a:latin typeface="Times New Roman"/>
                <a:cs typeface="Times New Roman"/>
              </a:rPr>
              <a:t>консервантів </a:t>
            </a:r>
            <a:r>
              <a:rPr sz="1250" b="1" spc="50" dirty="0">
                <a:latin typeface="Times New Roman"/>
                <a:cs typeface="Times New Roman"/>
              </a:rPr>
              <a:t>у </a:t>
            </a:r>
            <a:r>
              <a:rPr sz="1250" b="1" spc="45" dirty="0">
                <a:latin typeface="Times New Roman"/>
                <a:cs typeface="Times New Roman"/>
              </a:rPr>
              <a:t>технології </a:t>
            </a:r>
            <a:r>
              <a:rPr sz="1250" b="1" spc="55" dirty="0">
                <a:latin typeface="Times New Roman"/>
                <a:cs typeface="Times New Roman"/>
              </a:rPr>
              <a:t>стерильних </a:t>
            </a:r>
            <a:r>
              <a:rPr sz="1250" b="1" spc="25" dirty="0">
                <a:latin typeface="Times New Roman"/>
                <a:cs typeface="Times New Roman"/>
              </a:rPr>
              <a:t>і </a:t>
            </a:r>
            <a:r>
              <a:rPr sz="1250" b="1" spc="50" dirty="0">
                <a:latin typeface="Times New Roman"/>
                <a:cs typeface="Times New Roman"/>
              </a:rPr>
              <a:t>асептично </a:t>
            </a:r>
            <a:r>
              <a:rPr sz="1250" b="1" spc="-300" dirty="0">
                <a:latin typeface="Times New Roman"/>
                <a:cs typeface="Times New Roman"/>
              </a:rPr>
              <a:t> </a:t>
            </a:r>
            <a:r>
              <a:rPr sz="1250" b="1" spc="50" dirty="0">
                <a:latin typeface="Times New Roman"/>
                <a:cs typeface="Times New Roman"/>
              </a:rPr>
              <a:t>приготовлених</a:t>
            </a:r>
            <a:r>
              <a:rPr sz="1250" b="1" spc="30" dirty="0">
                <a:latin typeface="Times New Roman"/>
                <a:cs typeface="Times New Roman"/>
              </a:rPr>
              <a:t> </a:t>
            </a:r>
            <a:r>
              <a:rPr sz="1250" b="1" spc="45" dirty="0">
                <a:latin typeface="Times New Roman"/>
                <a:cs typeface="Times New Roman"/>
              </a:rPr>
              <a:t>ін'єкційних</a:t>
            </a:r>
            <a:r>
              <a:rPr sz="1250" b="1" spc="30" dirty="0">
                <a:latin typeface="Times New Roman"/>
                <a:cs typeface="Times New Roman"/>
              </a:rPr>
              <a:t> </a:t>
            </a:r>
            <a:r>
              <a:rPr sz="1250" b="1" spc="45" dirty="0">
                <a:latin typeface="Times New Roman"/>
                <a:cs typeface="Times New Roman"/>
              </a:rPr>
              <a:t>розчинів</a:t>
            </a:r>
            <a:endParaRPr sz="125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108265" y="1614118"/>
          <a:ext cx="4432300" cy="51635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4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6234">
                <a:tc>
                  <a:txBody>
                    <a:bodyPr/>
                    <a:lstStyle/>
                    <a:p>
                      <a:pPr marL="817244" marR="744855" indent="-67310">
                        <a:lnSpc>
                          <a:spcPts val="1470"/>
                        </a:lnSpc>
                      </a:pPr>
                      <a:r>
                        <a:rPr sz="1250" b="1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50" b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50" b="1" spc="-5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50" b="1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50" b="1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250" b="1" spc="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50" b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50" b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5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50" b="1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50" b="1" dirty="0">
                          <a:latin typeface="Times New Roman"/>
                          <a:cs typeface="Times New Roman"/>
                        </a:rPr>
                        <a:t>я  </a:t>
                      </a:r>
                      <a:r>
                        <a:rPr sz="1250" b="1" spc="45" dirty="0">
                          <a:latin typeface="Times New Roman"/>
                          <a:cs typeface="Times New Roman"/>
                        </a:rPr>
                        <a:t>консервантів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ts val="1450"/>
                        </a:lnSpc>
                      </a:pPr>
                      <a:r>
                        <a:rPr sz="1250" b="1" spc="50" dirty="0">
                          <a:latin typeface="Times New Roman"/>
                          <a:cs typeface="Times New Roman"/>
                        </a:rPr>
                        <a:t>Концентрація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156">
                <a:tc gridSpan="2">
                  <a:txBody>
                    <a:bodyPr/>
                    <a:lstStyle/>
                    <a:p>
                      <a:pPr marL="34290" algn="ctr">
                        <a:lnSpc>
                          <a:spcPts val="1225"/>
                        </a:lnSpc>
                      </a:pP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Неорганічні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сполуки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148">
                <a:tc>
                  <a:txBody>
                    <a:bodyPr/>
                    <a:lstStyle/>
                    <a:p>
                      <a:pPr marL="57785">
                        <a:lnSpc>
                          <a:spcPts val="1215"/>
                        </a:lnSpc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Срібна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вода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15"/>
                        </a:lnSpc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1-10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мг/л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946">
                <a:tc gridSpan="2">
                  <a:txBody>
                    <a:bodyPr/>
                    <a:lstStyle/>
                    <a:p>
                      <a:pPr marL="35560" algn="ctr">
                        <a:lnSpc>
                          <a:spcPts val="1215"/>
                        </a:lnSpc>
                      </a:pPr>
                      <a:r>
                        <a:rPr sz="1100" i="1" spc="40" dirty="0">
                          <a:latin typeface="Times New Roman"/>
                          <a:cs typeface="Times New Roman"/>
                        </a:rPr>
                        <a:t>Металоорганічні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сполуки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001">
                <a:tc>
                  <a:txBody>
                    <a:bodyPr/>
                    <a:lstStyle/>
                    <a:p>
                      <a:pPr marL="57785">
                        <a:lnSpc>
                          <a:spcPts val="1190"/>
                        </a:lnSpc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Мертіолат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190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0,005%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180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0,02%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22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0,01%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946">
                <a:tc>
                  <a:txBody>
                    <a:bodyPr/>
                    <a:lstStyle/>
                    <a:p>
                      <a:pPr marL="57785">
                        <a:lnSpc>
                          <a:spcPts val="1215"/>
                        </a:lnSpc>
                      </a:pPr>
                      <a:r>
                        <a:rPr sz="1100" spc="35" dirty="0">
                          <a:latin typeface="Times New Roman"/>
                          <a:cs typeface="Times New Roman"/>
                        </a:rPr>
                        <a:t>Фенілртуті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ацетат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21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0,02%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053">
                <a:tc>
                  <a:txBody>
                    <a:bodyPr/>
                    <a:lstStyle/>
                    <a:p>
                      <a:pPr marL="57785">
                        <a:lnSpc>
                          <a:spcPts val="1250"/>
                        </a:lnSpc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Фенилртуті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нітрат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225"/>
                        </a:lnSpc>
                      </a:pPr>
                      <a:r>
                        <a:rPr sz="1100" spc="35" dirty="0">
                          <a:latin typeface="Times New Roman"/>
                          <a:cs typeface="Times New Roman"/>
                        </a:rPr>
                        <a:t>0,001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0,002%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ts val="126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0,004%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127">
                <a:tc grid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Органічні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сполуки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4001">
                <a:tc>
                  <a:txBody>
                    <a:bodyPr/>
                    <a:lstStyle/>
                    <a:p>
                      <a:pPr marL="57785">
                        <a:lnSpc>
                          <a:spcPts val="1190"/>
                        </a:lnSpc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Спирти: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58419">
                        <a:lnSpc>
                          <a:spcPts val="1285"/>
                        </a:lnSpc>
                        <a:spcBef>
                          <a:spcPts val="975"/>
                        </a:spcBef>
                      </a:pPr>
                      <a:r>
                        <a:rPr sz="1100" spc="35" dirty="0">
                          <a:latin typeface="Times New Roman"/>
                          <a:cs typeface="Times New Roman"/>
                        </a:rPr>
                        <a:t>0,3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–0,5%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38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6018">
                <a:tc rowSpan="2">
                  <a:txBody>
                    <a:bodyPr/>
                    <a:lstStyle/>
                    <a:p>
                      <a:pPr marL="612140">
                        <a:lnSpc>
                          <a:spcPts val="117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фенілетіловий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38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0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3">
                  <a:txBody>
                    <a:bodyPr/>
                    <a:lstStyle/>
                    <a:p>
                      <a:pPr marL="58419">
                        <a:lnSpc>
                          <a:spcPts val="1250"/>
                        </a:lnSpc>
                      </a:pPr>
                      <a:r>
                        <a:rPr sz="1100" spc="50" dirty="0">
                          <a:latin typeface="Times New Roman"/>
                          <a:cs typeface="Times New Roman"/>
                        </a:rPr>
                        <a:t>1-2%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2107">
                <a:tc>
                  <a:txBody>
                    <a:bodyPr/>
                    <a:lstStyle/>
                    <a:p>
                      <a:pPr marL="612140">
                        <a:lnSpc>
                          <a:spcPts val="117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бензиловий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612140">
                        <a:lnSpc>
                          <a:spcPts val="123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хлорбутанолгідрат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8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0,5%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4303">
                <a:tc>
                  <a:txBody>
                    <a:bodyPr/>
                    <a:lstStyle/>
                    <a:p>
                      <a:pPr marL="57785">
                        <a:lnSpc>
                          <a:spcPts val="119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Фенол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і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його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похідні: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262">
                <a:tc>
                  <a:txBody>
                    <a:bodyPr/>
                    <a:lstStyle/>
                    <a:p>
                      <a:pPr marL="612140">
                        <a:lnSpc>
                          <a:spcPts val="120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фенол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205"/>
                        </a:lnSpc>
                      </a:pPr>
                      <a:r>
                        <a:rPr sz="1100" spc="35" dirty="0">
                          <a:latin typeface="Times New Roman"/>
                          <a:cs typeface="Times New Roman"/>
                        </a:rPr>
                        <a:t>0,25-0,3(0,5)%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4001">
                <a:tc>
                  <a:txBody>
                    <a:bodyPr/>
                    <a:lstStyle/>
                    <a:p>
                      <a:pPr marL="612140">
                        <a:lnSpc>
                          <a:spcPts val="119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хлоркрезол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190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0,05%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200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0,1%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marL="612140">
                        <a:lnSpc>
                          <a:spcPts val="1140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складні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ефіри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n-гідрокси-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ts val="1245"/>
                        </a:lnSpc>
                      </a:pP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бензойної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кислоти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(ніпагин,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250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0,5%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1384">
                <a:tc>
                  <a:txBody>
                    <a:bodyPr/>
                    <a:lstStyle/>
                    <a:p>
                      <a:pPr marL="612140">
                        <a:lnSpc>
                          <a:spcPts val="1240"/>
                        </a:lnSpc>
                      </a:pP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ніпазол,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бутабен)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9053">
                <a:tc>
                  <a:txBody>
                    <a:bodyPr/>
                    <a:lstStyle/>
                    <a:p>
                      <a:pPr marL="57785">
                        <a:lnSpc>
                          <a:spcPts val="1225"/>
                        </a:lnSpc>
                      </a:pPr>
                      <a:r>
                        <a:rPr sz="1100" spc="30" dirty="0">
                          <a:latin typeface="Times New Roman"/>
                          <a:cs typeface="Times New Roman"/>
                        </a:rPr>
                        <a:t>3.3.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Органічні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кислоти: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12140">
                        <a:lnSpc>
                          <a:spcPts val="1265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сорбінова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ts val="1285"/>
                        </a:lnSpc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0,1-0,2%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92371">
                <a:tc rowSpan="2">
                  <a:txBody>
                    <a:bodyPr/>
                    <a:lstStyle/>
                    <a:p>
                      <a:pPr marL="57785" marR="436245" lvl="1">
                        <a:lnSpc>
                          <a:spcPts val="1280"/>
                        </a:lnSpc>
                        <a:spcBef>
                          <a:spcPts val="5"/>
                        </a:spcBef>
                        <a:buAutoNum type="arabicPeriod" startAt="4"/>
                        <a:tabLst>
                          <a:tab pos="323850" algn="l"/>
                        </a:tabLst>
                      </a:pPr>
                      <a:r>
                        <a:rPr sz="1100" spc="35" dirty="0">
                          <a:latin typeface="Times New Roman"/>
                          <a:cs typeface="Times New Roman"/>
                        </a:rPr>
                        <a:t>Солі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четвертинних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амонієвих </a:t>
                      </a:r>
                      <a:r>
                        <a:rPr sz="1100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основ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86105" lvl="2" indent="-114300">
                        <a:lnSpc>
                          <a:spcPts val="1215"/>
                        </a:lnSpc>
                        <a:buChar char="–"/>
                        <a:tabLst>
                          <a:tab pos="586740" algn="l"/>
                        </a:tabLst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бензалконію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хлорид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785" marR="88900" lvl="2" indent="414020">
                        <a:lnSpc>
                          <a:spcPts val="1290"/>
                        </a:lnSpc>
                        <a:buChar char="–"/>
                        <a:tabLst>
                          <a:tab pos="586740" algn="l"/>
                        </a:tabLst>
                      </a:pPr>
                      <a:r>
                        <a:rPr sz="1100" spc="40" dirty="0">
                          <a:latin typeface="Times New Roman"/>
                          <a:cs typeface="Times New Roman"/>
                        </a:rPr>
                        <a:t>диметилдодецилбензиламонію </a:t>
                      </a:r>
                      <a:r>
                        <a:rPr sz="1100" spc="-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хлорид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(ДМДБАХ)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ts val="1295"/>
                        </a:lnSpc>
                        <a:spcBef>
                          <a:spcPts val="5"/>
                        </a:spcBef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0,01%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421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1250"/>
                        </a:lnSpc>
                      </a:pPr>
                      <a:r>
                        <a:rPr sz="1100" spc="45" dirty="0">
                          <a:latin typeface="Times New Roman"/>
                          <a:cs typeface="Times New Roman"/>
                        </a:rPr>
                        <a:t>0,01%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4719027" y="171569"/>
            <a:ext cx="3296285" cy="858519"/>
            <a:chOff x="4719027" y="171569"/>
            <a:chExt cx="3296285" cy="85851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9027" y="171569"/>
              <a:ext cx="3295741" cy="2392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93742" y="355092"/>
              <a:ext cx="3137154" cy="67436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703826" y="64261"/>
            <a:ext cx="3295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-267335">
              <a:lnSpc>
                <a:spcPct val="100000"/>
              </a:lnSpc>
              <a:spcBef>
                <a:spcPts val="100"/>
              </a:spcBef>
            </a:pPr>
            <a:r>
              <a:rPr dirty="0"/>
              <a:t>ХА</a:t>
            </a:r>
            <a:r>
              <a:rPr spc="-10" dirty="0"/>
              <a:t>Р</a:t>
            </a:r>
            <a:r>
              <a:rPr spc="-5" dirty="0"/>
              <a:t>АКТЕРИСТ</a:t>
            </a:r>
            <a:r>
              <a:rPr dirty="0"/>
              <a:t>И</a:t>
            </a:r>
            <a:r>
              <a:rPr spc="-5" dirty="0"/>
              <a:t>КА  </a:t>
            </a:r>
            <a:r>
              <a:rPr spc="-10" dirty="0"/>
              <a:t>КОНСЕРВАНТІВ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79520" y="237903"/>
            <a:ext cx="5364480" cy="862965"/>
            <a:chOff x="3779520" y="237903"/>
            <a:chExt cx="5364480" cy="862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4617" y="237903"/>
              <a:ext cx="4017426" cy="2916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6572" y="425957"/>
              <a:ext cx="1285494" cy="6743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2016" y="425957"/>
              <a:ext cx="535686" cy="67437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7652" y="425957"/>
              <a:ext cx="1773936" cy="67437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769105" y="1151939"/>
            <a:ext cx="4870450" cy="180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314" indent="386715">
              <a:lnSpc>
                <a:spcPct val="143800"/>
              </a:lnSpc>
              <a:spcBef>
                <a:spcPts val="100"/>
              </a:spcBef>
            </a:pPr>
            <a:r>
              <a:rPr sz="1350" dirty="0">
                <a:latin typeface="Times New Roman"/>
                <a:cs typeface="Times New Roman"/>
              </a:rPr>
              <a:t>Стабілізація розчинів для </a:t>
            </a:r>
            <a:r>
              <a:rPr sz="1350" spc="-5" dirty="0">
                <a:latin typeface="Times New Roman"/>
                <a:cs typeface="Times New Roman"/>
              </a:rPr>
              <a:t>ін'єкцій </a:t>
            </a:r>
            <a:r>
              <a:rPr sz="1350" dirty="0">
                <a:latin typeface="Times New Roman"/>
                <a:cs typeface="Times New Roman"/>
              </a:rPr>
              <a:t>комплексними методами </a:t>
            </a:r>
            <a:r>
              <a:rPr sz="1350" spc="-3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здійснюється</a:t>
            </a:r>
            <a:r>
              <a:rPr sz="1350" spc="-1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введенням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декількох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стабілізаторів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різного</a:t>
            </a:r>
            <a:r>
              <a:rPr sz="1350" spc="-10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Times New Roman"/>
                <a:cs typeface="Times New Roman"/>
              </a:rPr>
              <a:t>типу:</a:t>
            </a:r>
            <a:endParaRPr sz="1350">
              <a:latin typeface="Times New Roman"/>
              <a:cs typeface="Times New Roman"/>
            </a:endParaRPr>
          </a:p>
          <a:p>
            <a:pPr marL="690245" indent="-291465">
              <a:lnSpc>
                <a:spcPct val="100000"/>
              </a:lnSpc>
              <a:spcBef>
                <a:spcPts val="710"/>
              </a:spcBef>
              <a:buFont typeface="Wingdings"/>
              <a:buChar char=""/>
              <a:tabLst>
                <a:tab pos="690245" algn="l"/>
                <a:tab pos="690880" algn="l"/>
              </a:tabLst>
            </a:pPr>
            <a:r>
              <a:rPr sz="1350" dirty="0">
                <a:latin typeface="Times New Roman"/>
                <a:cs typeface="Times New Roman"/>
              </a:rPr>
              <a:t>кілька</a:t>
            </a:r>
            <a:r>
              <a:rPr sz="1350" spc="-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прямих</a:t>
            </a:r>
            <a:r>
              <a:rPr sz="1350" spc="-2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антиоксидантів;</a:t>
            </a:r>
            <a:endParaRPr sz="1350">
              <a:latin typeface="Times New Roman"/>
              <a:cs typeface="Times New Roman"/>
            </a:endParaRPr>
          </a:p>
          <a:p>
            <a:pPr marL="690245" indent="-291465">
              <a:lnSpc>
                <a:spcPct val="100000"/>
              </a:lnSpc>
              <a:spcBef>
                <a:spcPts val="705"/>
              </a:spcBef>
              <a:buFont typeface="Wingdings"/>
              <a:buChar char=""/>
              <a:tabLst>
                <a:tab pos="690245" algn="l"/>
                <a:tab pos="690880" algn="l"/>
              </a:tabLst>
            </a:pPr>
            <a:r>
              <a:rPr sz="1350" spc="-5" dirty="0">
                <a:latin typeface="Times New Roman"/>
                <a:cs typeface="Times New Roman"/>
              </a:rPr>
              <a:t>прямій</a:t>
            </a:r>
            <a:r>
              <a:rPr sz="1350" spc="-1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і</a:t>
            </a:r>
            <a:r>
              <a:rPr sz="1350" spc="-5" dirty="0">
                <a:latin typeface="Times New Roman"/>
                <a:cs typeface="Times New Roman"/>
              </a:rPr>
              <a:t> непрямий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антиоксидант;</a:t>
            </a:r>
            <a:endParaRPr sz="1350">
              <a:latin typeface="Times New Roman"/>
              <a:cs typeface="Times New Roman"/>
            </a:endParaRPr>
          </a:p>
          <a:p>
            <a:pPr marL="690245" indent="-291465">
              <a:lnSpc>
                <a:spcPct val="100000"/>
              </a:lnSpc>
              <a:spcBef>
                <a:spcPts val="715"/>
              </a:spcBef>
              <a:buFont typeface="Wingdings"/>
              <a:buChar char=""/>
              <a:tabLst>
                <a:tab pos="690245" algn="l"/>
                <a:tab pos="690880" algn="l"/>
              </a:tabLst>
            </a:pPr>
            <a:r>
              <a:rPr sz="1350" dirty="0">
                <a:latin typeface="Times New Roman"/>
                <a:cs typeface="Times New Roman"/>
              </a:rPr>
              <a:t>антиоксидант</a:t>
            </a:r>
            <a:r>
              <a:rPr sz="1350" spc="-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і</a:t>
            </a:r>
            <a:r>
              <a:rPr sz="1350" spc="1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Times New Roman"/>
                <a:cs typeface="Times New Roman"/>
              </a:rPr>
              <a:t>речовина,</a:t>
            </a:r>
            <a:r>
              <a:rPr sz="1350" spc="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що</a:t>
            </a:r>
            <a:r>
              <a:rPr sz="1350" spc="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Times New Roman"/>
                <a:cs typeface="Times New Roman"/>
              </a:rPr>
              <a:t>забезпечує</a:t>
            </a:r>
            <a:r>
              <a:rPr sz="1350" spc="1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рН</a:t>
            </a:r>
            <a:r>
              <a:rPr sz="1350" spc="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Times New Roman"/>
                <a:cs typeface="Times New Roman"/>
              </a:rPr>
              <a:t>середовища;</a:t>
            </a:r>
            <a:endParaRPr sz="1350">
              <a:latin typeface="Times New Roman"/>
              <a:cs typeface="Times New Roman"/>
            </a:endParaRPr>
          </a:p>
          <a:p>
            <a:pPr marL="690245" indent="-291465">
              <a:lnSpc>
                <a:spcPct val="100000"/>
              </a:lnSpc>
              <a:spcBef>
                <a:spcPts val="705"/>
              </a:spcBef>
              <a:buFont typeface="Wingdings"/>
              <a:buChar char=""/>
              <a:tabLst>
                <a:tab pos="690245" algn="l"/>
                <a:tab pos="690880" algn="l"/>
              </a:tabLst>
            </a:pPr>
            <a:r>
              <a:rPr sz="1350" dirty="0">
                <a:latin typeface="Times New Roman"/>
                <a:cs typeface="Times New Roman"/>
              </a:rPr>
              <a:t>антиоксидант</a:t>
            </a:r>
            <a:r>
              <a:rPr sz="1350" spc="-2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і</a:t>
            </a:r>
            <a:r>
              <a:rPr sz="1350" spc="-5" dirty="0">
                <a:latin typeface="Times New Roman"/>
                <a:cs typeface="Times New Roman"/>
              </a:rPr>
              <a:t> консервант.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L="3764915" marR="5080" indent="-8134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КОМПЛЕКСНІ</a:t>
            </a:r>
            <a:r>
              <a:rPr spc="-100" dirty="0"/>
              <a:t> </a:t>
            </a:r>
            <a:r>
              <a:rPr spc="-5" dirty="0"/>
              <a:t>МЕТОДИ </a:t>
            </a:r>
            <a:r>
              <a:rPr spc="-595" dirty="0"/>
              <a:t> </a:t>
            </a:r>
            <a:r>
              <a:rPr spc="-5" dirty="0"/>
              <a:t>СТАБІЛІЗАЦІЇ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9926" y="454151"/>
            <a:ext cx="6913245" cy="674370"/>
            <a:chOff x="1039926" y="454151"/>
            <a:chExt cx="6913245" cy="674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9926" y="631857"/>
              <a:ext cx="2607971" cy="2870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6535" y="454151"/>
              <a:ext cx="4426458" cy="67437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4983" y="528828"/>
            <a:ext cx="67411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ПИТАННЯ</a:t>
            </a:r>
            <a:r>
              <a:rPr spc="-25" dirty="0"/>
              <a:t> </a:t>
            </a:r>
            <a:r>
              <a:rPr dirty="0"/>
              <a:t>ДЛЯ</a:t>
            </a:r>
            <a:r>
              <a:rPr spc="-15" dirty="0"/>
              <a:t> </a:t>
            </a:r>
            <a:r>
              <a:rPr spc="-5" dirty="0"/>
              <a:t>САМОСТІЙНОЇ</a:t>
            </a:r>
            <a:r>
              <a:rPr spc="-25" dirty="0"/>
              <a:t> </a:t>
            </a:r>
            <a:r>
              <a:rPr spc="-5" dirty="0"/>
              <a:t>РОБОТИ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3241" y="1224025"/>
            <a:ext cx="7423150" cy="505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50" marR="1424305" indent="-32385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23850" algn="l"/>
              </a:tabLst>
            </a:pPr>
            <a:r>
              <a:rPr sz="2200" spc="-10" dirty="0">
                <a:latin typeface="Arial"/>
                <a:cs typeface="Arial"/>
              </a:rPr>
              <a:t>Нормативна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документація,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регламентує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виготовлення </a:t>
            </a:r>
            <a:r>
              <a:rPr sz="2200" dirty="0">
                <a:latin typeface="Arial"/>
                <a:cs typeface="Arial"/>
              </a:rPr>
              <a:t>лікарських </a:t>
            </a:r>
            <a:r>
              <a:rPr sz="2200" spc="-5" dirty="0">
                <a:latin typeface="Arial"/>
                <a:cs typeface="Arial"/>
              </a:rPr>
              <a:t>препаратів для 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парентерального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застосування.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dirty="0">
                <a:latin typeface="Arial"/>
                <a:cs typeface="Arial"/>
              </a:rPr>
              <a:t>Характеристика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методів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стабілізації.</a:t>
            </a:r>
            <a:endParaRPr sz="2200">
              <a:latin typeface="Arial"/>
              <a:cs typeface="Arial"/>
            </a:endParaRPr>
          </a:p>
          <a:p>
            <a:pPr marL="12700" marR="379095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dirty="0">
                <a:latin typeface="Arial"/>
                <a:cs typeface="Arial"/>
              </a:rPr>
              <a:t>Вимоги, </a:t>
            </a:r>
            <a:r>
              <a:rPr sz="2200" spc="-15" dirty="0">
                <a:latin typeface="Arial"/>
                <a:cs typeface="Arial"/>
              </a:rPr>
              <a:t>що </a:t>
            </a:r>
            <a:r>
              <a:rPr sz="2200" spc="-10" dirty="0">
                <a:latin typeface="Arial"/>
                <a:cs typeface="Arial"/>
              </a:rPr>
              <a:t>висуваються </a:t>
            </a:r>
            <a:r>
              <a:rPr sz="2200" spc="-5" dirty="0">
                <a:latin typeface="Arial"/>
                <a:cs typeface="Arial"/>
              </a:rPr>
              <a:t>Державною </a:t>
            </a:r>
            <a:r>
              <a:rPr sz="2200" dirty="0">
                <a:latin typeface="Arial"/>
                <a:cs typeface="Arial"/>
              </a:rPr>
              <a:t>фармакопеєю </a:t>
            </a:r>
            <a:r>
              <a:rPr sz="2200" spc="-6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України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до </a:t>
            </a:r>
            <a:r>
              <a:rPr sz="2200" spc="-10" dirty="0">
                <a:latin typeface="Arial"/>
                <a:cs typeface="Arial"/>
              </a:rPr>
              <a:t>стабілізаторів.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spc="-10" dirty="0">
                <a:latin typeface="Arial"/>
                <a:cs typeface="Arial"/>
              </a:rPr>
              <a:t>Механізм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дії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стабілізаторів.</a:t>
            </a:r>
            <a:endParaRPr sz="2200">
              <a:latin typeface="Arial"/>
              <a:cs typeface="Arial"/>
            </a:endParaRPr>
          </a:p>
          <a:p>
            <a:pPr marL="12700" marR="120904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spc="-5" dirty="0">
                <a:latin typeface="Arial"/>
                <a:cs typeface="Arial"/>
              </a:rPr>
              <a:t>Стабілізація </a:t>
            </a:r>
            <a:r>
              <a:rPr sz="2200" spc="-15" dirty="0">
                <a:latin typeface="Arial"/>
                <a:cs typeface="Arial"/>
              </a:rPr>
              <a:t>розчинів </a:t>
            </a:r>
            <a:r>
              <a:rPr sz="2200" dirty="0">
                <a:latin typeface="Arial"/>
                <a:cs typeface="Arial"/>
              </a:rPr>
              <a:t>лікарських </a:t>
            </a:r>
            <a:r>
              <a:rPr sz="2200" spc="-10" dirty="0">
                <a:latin typeface="Arial"/>
                <a:cs typeface="Arial"/>
              </a:rPr>
              <a:t>речовин, </a:t>
            </a:r>
            <a:r>
              <a:rPr sz="2200" spc="-15" dirty="0">
                <a:latin typeface="Arial"/>
                <a:cs typeface="Arial"/>
              </a:rPr>
              <a:t>що </a:t>
            </a:r>
            <a:r>
              <a:rPr sz="2200" spc="-6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піддаються </a:t>
            </a:r>
            <a:r>
              <a:rPr sz="2200" spc="-30" dirty="0">
                <a:latin typeface="Arial"/>
                <a:cs typeface="Arial"/>
              </a:rPr>
              <a:t>гідролізу.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23850" algn="l"/>
              </a:tabLst>
            </a:pPr>
            <a:r>
              <a:rPr sz="2200" spc="-5" dirty="0">
                <a:latin typeface="Arial"/>
                <a:cs typeface="Arial"/>
              </a:rPr>
              <a:t>Стабілізація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речовин,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легко </a:t>
            </a:r>
            <a:r>
              <a:rPr sz="2200" spc="-10" dirty="0">
                <a:latin typeface="Arial"/>
                <a:cs typeface="Arial"/>
              </a:rPr>
              <a:t>окислюються.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dirty="0">
                <a:latin typeface="Arial"/>
                <a:cs typeface="Arial"/>
              </a:rPr>
              <a:t>Характеристика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антиоксидантів.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dirty="0">
                <a:latin typeface="Arial"/>
                <a:cs typeface="Arial"/>
              </a:rPr>
              <a:t>Характеристика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консервантів.</a:t>
            </a:r>
            <a:endParaRPr sz="2200">
              <a:latin typeface="Arial"/>
              <a:cs typeface="Arial"/>
            </a:endParaRPr>
          </a:p>
          <a:p>
            <a:pPr marL="323215" indent="-311150">
              <a:lnSpc>
                <a:spcPct val="100000"/>
              </a:lnSpc>
              <a:buAutoNum type="arabicPeriod"/>
              <a:tabLst>
                <a:tab pos="323850" algn="l"/>
              </a:tabLst>
            </a:pPr>
            <a:r>
              <a:rPr sz="2200" dirty="0">
                <a:latin typeface="Arial"/>
                <a:cs typeface="Arial"/>
              </a:rPr>
              <a:t>Комплексні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методи </a:t>
            </a:r>
            <a:r>
              <a:rPr sz="2200" spc="-5" dirty="0">
                <a:latin typeface="Arial"/>
                <a:cs typeface="Arial"/>
              </a:rPr>
              <a:t>стабілізації.</a:t>
            </a:r>
            <a:endParaRPr sz="2200">
              <a:latin typeface="Arial"/>
              <a:cs typeface="Arial"/>
            </a:endParaRPr>
          </a:p>
          <a:p>
            <a:pPr marL="12700" marR="710565">
              <a:lnSpc>
                <a:spcPct val="100000"/>
              </a:lnSpc>
              <a:buAutoNum type="arabicPeriod"/>
              <a:tabLst>
                <a:tab pos="479425" algn="l"/>
              </a:tabLst>
            </a:pPr>
            <a:r>
              <a:rPr sz="2200" spc="-25" dirty="0">
                <a:latin typeface="Arial"/>
                <a:cs typeface="Arial"/>
              </a:rPr>
              <a:t>Технологія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для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ін'єкцій,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потребують </a:t>
            </a:r>
            <a:r>
              <a:rPr sz="2200" spc="-6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стабілізації </a:t>
            </a:r>
            <a:r>
              <a:rPr sz="2200" spc="-10" dirty="0">
                <a:latin typeface="Arial"/>
                <a:cs typeface="Arial"/>
              </a:rPr>
              <a:t>та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контроль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їх якості.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8225" y="567087"/>
            <a:ext cx="2010410" cy="2414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53459" y="464058"/>
            <a:ext cx="2038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ВИСНОВКИ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0286" y="977188"/>
            <a:ext cx="8108950" cy="5256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495300" indent="-457200">
              <a:lnSpc>
                <a:spcPct val="120000"/>
              </a:lnSpc>
              <a:spcBef>
                <a:spcPts val="1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200" spc="-15" dirty="0">
                <a:latin typeface="Arial"/>
                <a:cs typeface="Arial"/>
              </a:rPr>
              <a:t>Наведено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характеристику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методів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стабілізації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для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ін'єкцій</a:t>
            </a:r>
            <a:r>
              <a:rPr sz="2200" spc="-15" dirty="0">
                <a:latin typeface="Arial"/>
                <a:cs typeface="Arial"/>
              </a:rPr>
              <a:t> та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механізм</a:t>
            </a:r>
            <a:r>
              <a:rPr sz="2200" dirty="0">
                <a:latin typeface="Arial"/>
                <a:cs typeface="Arial"/>
              </a:rPr>
              <a:t> їх</a:t>
            </a:r>
            <a:r>
              <a:rPr sz="2200" spc="-5" dirty="0">
                <a:latin typeface="Arial"/>
                <a:cs typeface="Arial"/>
              </a:rPr>
              <a:t> дії.</a:t>
            </a:r>
            <a:endParaRPr sz="2200">
              <a:latin typeface="Arial"/>
              <a:cs typeface="Arial"/>
            </a:endParaRPr>
          </a:p>
          <a:p>
            <a:pPr marL="469900" marR="920750" indent="-457200">
              <a:lnSpc>
                <a:spcPts val="3170"/>
              </a:lnSpc>
              <a:spcBef>
                <a:spcPts val="19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200" spc="-15" dirty="0">
                <a:latin typeface="Arial"/>
                <a:cs typeface="Arial"/>
              </a:rPr>
              <a:t>Представлено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вимоги,</a:t>
            </a:r>
            <a:r>
              <a:rPr sz="2200" spc="-15" dirty="0">
                <a:latin typeface="Arial"/>
                <a:cs typeface="Arial"/>
              </a:rPr>
              <a:t> що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висуваються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Державною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фармакопеєю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України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до</a:t>
            </a:r>
            <a:r>
              <a:rPr sz="2200" spc="-10" dirty="0">
                <a:latin typeface="Arial"/>
                <a:cs typeface="Arial"/>
              </a:rPr>
              <a:t> стабілізаторів.</a:t>
            </a:r>
            <a:endParaRPr sz="2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200" spc="-10" dirty="0">
                <a:latin typeface="Arial"/>
                <a:cs typeface="Arial"/>
              </a:rPr>
              <a:t>Висвітлено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питання</a:t>
            </a:r>
            <a:r>
              <a:rPr sz="2200" spc="-20" dirty="0">
                <a:latin typeface="Arial"/>
                <a:cs typeface="Arial"/>
              </a:rPr>
              <a:t> щодо</a:t>
            </a:r>
            <a:r>
              <a:rPr sz="2200" spc="-5" dirty="0">
                <a:latin typeface="Arial"/>
                <a:cs typeface="Arial"/>
              </a:rPr>
              <a:t> стабілізації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</a:t>
            </a:r>
            <a:r>
              <a:rPr sz="2200" dirty="0">
                <a:latin typeface="Arial"/>
                <a:cs typeface="Arial"/>
              </a:rPr>
              <a:t> лікарських</a:t>
            </a:r>
            <a:endParaRPr sz="2200">
              <a:latin typeface="Arial"/>
              <a:cs typeface="Arial"/>
            </a:endParaRPr>
          </a:p>
          <a:p>
            <a:pPr marL="469900" marR="473075">
              <a:lnSpc>
                <a:spcPct val="120000"/>
              </a:lnSpc>
            </a:pPr>
            <a:r>
              <a:rPr sz="2200" spc="-10" dirty="0">
                <a:latin typeface="Arial"/>
                <a:cs typeface="Arial"/>
              </a:rPr>
              <a:t>речовин,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spc="-5" dirty="0">
                <a:latin typeface="Arial"/>
                <a:cs typeface="Arial"/>
              </a:rPr>
              <a:t> піддаються </a:t>
            </a:r>
            <a:r>
              <a:rPr sz="2200" spc="-10" dirty="0">
                <a:latin typeface="Arial"/>
                <a:cs typeface="Arial"/>
              </a:rPr>
              <a:t>гідролізу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речовин,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легко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окислюються.</a:t>
            </a:r>
            <a:endParaRPr sz="2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25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2200" spc="-15" dirty="0">
                <a:latin typeface="Arial"/>
                <a:cs typeface="Arial"/>
              </a:rPr>
              <a:t>Наведено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характеристику </a:t>
            </a:r>
            <a:r>
              <a:rPr sz="2200" dirty="0">
                <a:latin typeface="Arial"/>
                <a:cs typeface="Arial"/>
              </a:rPr>
              <a:t>антиоксидантів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консервантів.</a:t>
            </a:r>
            <a:endParaRPr sz="2200">
              <a:latin typeface="Arial"/>
              <a:cs typeface="Arial"/>
            </a:endParaRPr>
          </a:p>
          <a:p>
            <a:pPr marL="469900" marR="864235" indent="-457200">
              <a:lnSpc>
                <a:spcPct val="120000"/>
              </a:lnSpc>
              <a:buAutoNum type="arabicPeriod" startAt="4"/>
              <a:tabLst>
                <a:tab pos="469265" algn="l"/>
                <a:tab pos="469900" algn="l"/>
              </a:tabLst>
            </a:pPr>
            <a:r>
              <a:rPr sz="2200" spc="-15" dirty="0">
                <a:latin typeface="Arial"/>
                <a:cs typeface="Arial"/>
              </a:rPr>
              <a:t>Представлена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характеристика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комплексних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методів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стабілізації.</a:t>
            </a:r>
            <a:endParaRPr sz="2200">
              <a:latin typeface="Arial"/>
              <a:cs typeface="Arial"/>
            </a:endParaRPr>
          </a:p>
          <a:p>
            <a:pPr marL="469900" marR="18415" indent="-457200">
              <a:lnSpc>
                <a:spcPct val="120000"/>
              </a:lnSpc>
              <a:spcBef>
                <a:spcPts val="5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2200" spc="-15" dirty="0">
                <a:latin typeface="Arial"/>
                <a:cs typeface="Arial"/>
              </a:rPr>
              <a:t>Наведено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технологію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розчинів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для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ін'єкцій, </a:t>
            </a:r>
            <a:r>
              <a:rPr sz="2200" spc="-15" dirty="0">
                <a:latin typeface="Arial"/>
                <a:cs typeface="Arial"/>
              </a:rPr>
              <a:t>що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потребують </a:t>
            </a:r>
            <a:r>
              <a:rPr sz="2200" spc="-5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стабілізації </a:t>
            </a:r>
            <a:r>
              <a:rPr sz="2200" spc="-10" dirty="0">
                <a:latin typeface="Arial"/>
                <a:cs typeface="Arial"/>
              </a:rPr>
              <a:t>та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висвітлено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питання</a:t>
            </a:r>
            <a:r>
              <a:rPr sz="2200" spc="-20" dirty="0">
                <a:latin typeface="Arial"/>
                <a:cs typeface="Arial"/>
              </a:rPr>
              <a:t> щодо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контролю </a:t>
            </a:r>
            <a:r>
              <a:rPr sz="2200" dirty="0">
                <a:latin typeface="Arial"/>
                <a:cs typeface="Arial"/>
              </a:rPr>
              <a:t>їх</a:t>
            </a:r>
            <a:endParaRPr sz="2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25"/>
              </a:spcBef>
            </a:pPr>
            <a:r>
              <a:rPr sz="2200" dirty="0">
                <a:latin typeface="Arial"/>
                <a:cs typeface="Arial"/>
              </a:rPr>
              <a:t>якості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у </a:t>
            </a:r>
            <a:r>
              <a:rPr sz="2200" spc="-5" dirty="0">
                <a:latin typeface="Arial"/>
                <a:cs typeface="Arial"/>
              </a:rPr>
              <a:t>відповідності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з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нормативною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документацією.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6861" y="2258313"/>
            <a:ext cx="5050790" cy="2037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0" marR="5080" indent="-832485">
              <a:lnSpc>
                <a:spcPct val="100000"/>
              </a:lnSpc>
              <a:spcBef>
                <a:spcPts val="100"/>
              </a:spcBef>
            </a:pPr>
            <a:r>
              <a:rPr sz="6600" dirty="0"/>
              <a:t>ДЯКУЮ</a:t>
            </a:r>
            <a:r>
              <a:rPr sz="6600" spc="-90" dirty="0"/>
              <a:t> </a:t>
            </a:r>
            <a:r>
              <a:rPr sz="6600" dirty="0"/>
              <a:t>ЗА </a:t>
            </a:r>
            <a:r>
              <a:rPr sz="6600" spc="-1660" dirty="0"/>
              <a:t> </a:t>
            </a:r>
            <a:r>
              <a:rPr sz="6600" dirty="0"/>
              <a:t>УВАГУ!</a:t>
            </a:r>
            <a:endParaRPr sz="6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2608</Words>
  <Application>Microsoft Office PowerPoint</Application>
  <PresentationFormat>Экран (4:3)</PresentationFormat>
  <Paragraphs>569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Symbol</vt:lpstr>
      <vt:lpstr>Calibri</vt:lpstr>
      <vt:lpstr>Wingdings</vt:lpstr>
      <vt:lpstr>Monotype Corsiva</vt:lpstr>
      <vt:lpstr>Georgia</vt:lpstr>
      <vt:lpstr>Times New Roman</vt:lpstr>
      <vt:lpstr>Arial</vt:lpstr>
      <vt:lpstr>Office Theme</vt:lpstr>
      <vt:lpstr>Розчини для ін’єкцій,  що потребують стабілізації</vt:lpstr>
      <vt:lpstr>План практичного заняття</vt:lpstr>
      <vt:lpstr>Вступ</vt:lpstr>
      <vt:lpstr>СТАБІЛЬНІСТЬ І ЇЇ ВИДИ</vt:lpstr>
      <vt:lpstr>МЕТОДИ СТАБІЛІЗАЦІЇ</vt:lpstr>
      <vt:lpstr>МЕТОДИ СТАБІЛІЗАЦІЇ</vt:lpstr>
      <vt:lpstr>СТАБІЛІЗАТОРИ</vt:lpstr>
      <vt:lpstr>СТАБІЛІЗАТОРИ</vt:lpstr>
      <vt:lpstr>СТАБІЛІЗАЦІЯ РОЗЧИНІВ  ЛІКАРСЬКИХ РЕЧОВИН, ЩО ПІДДАЮТЬСЯ ГІДРОЛІЗУ</vt:lpstr>
      <vt:lpstr>СТАБІЛІЗАЦІЯ РОЗЧИНІВ  ЛІКАРСЬКИХ РЕЧОВИН, ЩО ПІДДАЮТЬСЯ ГІДРОЛІЗУ</vt:lpstr>
      <vt:lpstr>СТАБІЛІЗАЦІЯ РОЗЧИНІВ  ЛІКАРСЬКИХ РЕЧОВИН, ЩО ПІДДАЮТЬСЯ ГІДРОЛІЗУ</vt:lpstr>
      <vt:lpstr>СТАБІЛІЗАЦІЯ РОЗЧИНІВ  ЛІКАРСЬКИХ РЕЧОВИН, ЩО ПІДДАЮТЬСЯ ГІДРОЛІЗУ</vt:lpstr>
      <vt:lpstr>СТАБІЛІЗАЦІЯ РОЗЧИНІВ  РЕЧОВИН, ЩО ЛЕГКО ОКИСЛЮЮТЬСЯ</vt:lpstr>
      <vt:lpstr>СТАБІЛІЗАЦІЯ РОЗЧИНІВ  РЕЧОВИН, ЩО ЛЕГКО ОКИСЛЮЮТЬСЯ</vt:lpstr>
      <vt:lpstr>ХАРАКТЕРИСТИКА  АНТИОКСИДАНТІВ</vt:lpstr>
      <vt:lpstr>ХАРАКТЕРИСТИКА  АНТИОКСИДАНТІВ</vt:lpstr>
      <vt:lpstr>СТАБІЛІЗАЦІЯ РОЗЧИНІВ РЕЧОВИН,  ЩО ЛЕГКО ОКИСЛЮЮТЬСЯ</vt:lpstr>
      <vt:lpstr>СТАБІЛІЗАЦІЯ РОЗЧИНІВ РЕЧОВИН, ЩО ЛЕГКО ОКИСЛЮЮТЬСЯ</vt:lpstr>
      <vt:lpstr>СТАБІЛІЗАЦІЯ РОЗЧИНІВ РЕЧОВИН, ЩО ЛЕГКО ОКИСЛЮЮТЬСЯ</vt:lpstr>
      <vt:lpstr>ХАРАКТЕРИСТИКА  КОНСЕРВАНТІВ</vt:lpstr>
      <vt:lpstr>ХАРАКТЕРИСТИКА  КОНСЕРВАНТІВ</vt:lpstr>
      <vt:lpstr>ХАРАКТЕРИСТИКА  КОНСЕРВАНТІВ</vt:lpstr>
      <vt:lpstr>ХАРАКТЕРИСТИКА  КОНСЕРВАНТІВ</vt:lpstr>
      <vt:lpstr>КОМПЛЕКСНІ МЕТОДИ  СТАБІЛІЗАЦІЇ</vt:lpstr>
      <vt:lpstr>ПИТАННЯ ДЛЯ САМОСТІЙНОЇ РОБОТИ</vt:lpstr>
      <vt:lpstr>ВИСНОВКИ</vt:lpstr>
      <vt:lpstr>ДЯКУЮ ЗА 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Stanislav</dc:creator>
  <cp:lastModifiedBy>Юлія Олегівна Молодан</cp:lastModifiedBy>
  <cp:revision>3</cp:revision>
  <dcterms:created xsi:type="dcterms:W3CDTF">2021-02-25T20:41:35Z</dcterms:created>
  <dcterms:modified xsi:type="dcterms:W3CDTF">2021-02-27T23:01:11Z</dcterms:modified>
</cp:coreProperties>
</file>