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9144000" cy="6858000"/>
  <p:embeddedFontLst>
    <p:embeddedFont>
      <p:font typeface="Symbol" panose="05050102010706020507" pitchFamily="18" charset="2"/>
      <p:regular r:id="rId54"/>
      <p:bold r:id="rId55"/>
      <p:italic r:id="rId56"/>
      <p:boldItalic r:id="rId57"/>
    </p:embeddedFon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Wingdings" panose="05000000000000000000" pitchFamily="2" charset="2"/>
      <p:regular r:id="rId62"/>
    </p:embeddedFont>
    <p:embeddedFont>
      <p:font typeface="Tahoma" panose="020B0604030504040204" pitchFamily="34" charset="0"/>
      <p:regular r:id="rId63"/>
      <p:bold r:id="rId64"/>
      <p:italic r:id="rId65"/>
      <p:boldItalic r:id="rId66"/>
    </p:embeddedFont>
    <p:embeddedFont>
      <p:font typeface="Cambria Math" panose="02040503050406030204" pitchFamily="18" charset="0"/>
      <p:regular r:id="rId67"/>
    </p:embeddedFont>
    <p:embeddedFont>
      <p:font typeface="Arial" panose="020B0604020202020204" pitchFamily="34" charset="0"/>
      <p:regular r:id="rId68"/>
      <p:bold r:id="rId69"/>
      <p:italic r:id="rId70"/>
      <p:boldItalic r:id="rId71"/>
    </p:embeddedFont>
    <p:embeddedFont>
      <p:font typeface="Century Gothic" panose="020B0502020202020204" pitchFamily="34" charset="0"/>
      <p:regular r:id="rId72"/>
      <p:bold r:id="rId73"/>
      <p:italic r:id="rId74"/>
      <p:boldItalic r:id="rId75"/>
    </p:embeddedFont>
    <p:embeddedFont>
      <p:font typeface="Times New Roman" panose="02020603050405020304" pitchFamily="18" charset="0"/>
      <p:regular r:id="rId76"/>
      <p:bold r:id="rId77"/>
      <p:italic r:id="rId78"/>
      <p:boldItalic r:id="rId79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78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font" Target="fonts/font5.fntdata"/><Relationship Id="rId74" Type="http://schemas.openxmlformats.org/officeDocument/2006/relationships/font" Target="fonts/font21.fntdata"/><Relationship Id="rId79" Type="http://schemas.openxmlformats.org/officeDocument/2006/relationships/font" Target="fonts/font26.fntdata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font" Target="fonts/font16.fntdata"/><Relationship Id="rId77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9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font" Target="fonts/font17.fntdata"/><Relationship Id="rId75" Type="http://schemas.openxmlformats.org/officeDocument/2006/relationships/font" Target="fonts/font22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font" Target="fonts/font20.fntdata"/><Relationship Id="rId78" Type="http://schemas.openxmlformats.org/officeDocument/2006/relationships/font" Target="fonts/font25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6" Type="http://schemas.openxmlformats.org/officeDocument/2006/relationships/font" Target="fonts/font23.fntdata"/><Relationship Id="rId7" Type="http://schemas.openxmlformats.org/officeDocument/2006/relationships/slide" Target="slides/slide6.xml"/><Relationship Id="rId71" Type="http://schemas.openxmlformats.org/officeDocument/2006/relationships/font" Target="fonts/font18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1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A40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A40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0344" y="505713"/>
            <a:ext cx="5153933" cy="4851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A40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1685" y="292608"/>
            <a:ext cx="7580629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A40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063" y="2090928"/>
            <a:ext cx="8627110" cy="2525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210" y="3546072"/>
            <a:ext cx="3196590" cy="3212831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838200" y="1734027"/>
            <a:ext cx="7075178" cy="1737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800" spc="-20" dirty="0">
                <a:solidFill>
                  <a:srgbClr val="C00000"/>
                </a:solidFill>
                <a:latin typeface="Arial"/>
                <a:cs typeface="Arial"/>
              </a:rPr>
              <a:t>Ізотонічні</a:t>
            </a:r>
            <a:r>
              <a:rPr sz="2800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C00000"/>
                </a:solidFill>
                <a:latin typeface="Arial"/>
                <a:cs typeface="Arial"/>
              </a:rPr>
              <a:t>та </a:t>
            </a:r>
            <a:r>
              <a:rPr sz="2800" spc="-10" dirty="0">
                <a:solidFill>
                  <a:srgbClr val="C00000"/>
                </a:solidFill>
                <a:latin typeface="Arial"/>
                <a:cs typeface="Arial"/>
              </a:rPr>
              <a:t>iнфузiйнi</a:t>
            </a:r>
            <a:r>
              <a:rPr sz="280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C00000"/>
                </a:solidFill>
                <a:latin typeface="Arial"/>
                <a:cs typeface="Arial"/>
              </a:rPr>
              <a:t>розчини.</a:t>
            </a:r>
            <a:endParaRPr sz="2800" dirty="0">
              <a:latin typeface="Arial"/>
              <a:cs typeface="Arial"/>
            </a:endParaRPr>
          </a:p>
          <a:p>
            <a:pPr marL="20955" marR="12065" indent="-5080" algn="ctr">
              <a:lnSpc>
                <a:spcPct val="100000"/>
              </a:lnSpc>
            </a:pPr>
            <a:r>
              <a:rPr sz="2800" spc="-35" dirty="0">
                <a:solidFill>
                  <a:srgbClr val="C00000"/>
                </a:solidFill>
                <a:latin typeface="Arial"/>
                <a:cs typeface="Arial"/>
              </a:rPr>
              <a:t>Розчини </a:t>
            </a:r>
            <a:r>
              <a:rPr sz="2800" dirty="0">
                <a:solidFill>
                  <a:srgbClr val="C00000"/>
                </a:solidFill>
                <a:latin typeface="Arial"/>
                <a:cs typeface="Arial"/>
              </a:rPr>
              <a:t>для ін’єкцій з </a:t>
            </a:r>
            <a:r>
              <a:rPr sz="2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Arial"/>
                <a:cs typeface="Arial"/>
              </a:rPr>
              <a:t>термолабільними</a:t>
            </a:r>
            <a:r>
              <a:rPr sz="2800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5" dirty="0" err="1">
                <a:solidFill>
                  <a:srgbClr val="C00000"/>
                </a:solidFill>
                <a:latin typeface="Arial"/>
                <a:cs typeface="Arial"/>
              </a:rPr>
              <a:t>речовинами</a:t>
            </a:r>
            <a:r>
              <a:rPr sz="2800" spc="-5" dirty="0" smtClean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lang="uk-UA" sz="2800" spc="-5" dirty="0" smtClean="0">
                <a:solidFill>
                  <a:srgbClr val="C00000"/>
                </a:solidFill>
                <a:latin typeface="Arial"/>
                <a:cs typeface="Arial"/>
              </a:rPr>
              <a:t/>
            </a:r>
            <a:br>
              <a:rPr lang="uk-UA" sz="2800" spc="-5" dirty="0" smtClean="0">
                <a:solidFill>
                  <a:srgbClr val="C00000"/>
                </a:solidFill>
                <a:latin typeface="Arial"/>
                <a:cs typeface="Arial"/>
              </a:rPr>
            </a:br>
            <a:r>
              <a:rPr lang="uk-UA" sz="2800" spc="-5" dirty="0" smtClean="0">
                <a:solidFill>
                  <a:srgbClr val="C00000"/>
                </a:solidFill>
                <a:latin typeface="Arial"/>
                <a:cs typeface="Arial"/>
              </a:rPr>
              <a:t>Суспензії для </a:t>
            </a:r>
            <a:r>
              <a:rPr lang="uk-UA" sz="2800" dirty="0">
                <a:solidFill>
                  <a:srgbClr val="C00000"/>
                </a:solidFill>
                <a:latin typeface="Arial"/>
                <a:cs typeface="Arial"/>
              </a:rPr>
              <a:t>ін’єкцій 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5" name="object 5"/>
          <p:cNvSpPr txBox="1"/>
          <p:nvPr/>
        </p:nvSpPr>
        <p:spPr>
          <a:xfrm>
            <a:off x="2438400" y="90365"/>
            <a:ext cx="487680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ОНАЛЬНИЙ МЕДИЧНИЙ УНІВЕРСИТЕТ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ТЕХНОЛОГІЇ ЛІКІВ</a:t>
            </a:r>
            <a:endParaRPr lang="uk-UA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" descr="https://onmedu.edu.ua/wp-content/themes/medun/img/logos/logo-default.png"/>
          <p:cNvPicPr/>
          <p:nvPr/>
        </p:nvPicPr>
        <p:blipFill>
          <a:blip r:embed="rId3"/>
          <a:stretch/>
        </p:blipFill>
        <p:spPr>
          <a:xfrm>
            <a:off x="7738109" y="78935"/>
            <a:ext cx="1371600" cy="1366789"/>
          </a:xfrm>
          <a:prstGeom prst="rect">
            <a:avLst/>
          </a:prstGeom>
          <a:ln w="0"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5317270" y="5142927"/>
            <a:ext cx="369617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:</a:t>
            </a:r>
            <a:endParaRPr lang="uk-UA" sz="2000" b="1" dirty="0" smtClean="0">
              <a:solidFill>
                <a:schemeClr val="tx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1"/>
                </a:solidFill>
              </a:rPr>
              <a:t>д.фарм.н</a:t>
            </a:r>
            <a:r>
              <a:rPr lang="uk-UA" sz="2000" dirty="0" smtClean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доц. </a:t>
            </a:r>
            <a:r>
              <a:rPr lang="uk-UA" sz="2000" dirty="0" err="1" smtClean="0">
                <a:solidFill>
                  <a:schemeClr val="tx1"/>
                </a:solidFill>
              </a:rPr>
              <a:t>Фізор</a:t>
            </a:r>
            <a:r>
              <a:rPr lang="uk-UA" sz="2000" dirty="0" smtClean="0">
                <a:solidFill>
                  <a:schemeClr val="tx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</a:t>
            </a:r>
            <a:r>
              <a:rPr lang="uk-UA" sz="2000" dirty="0" err="1" smtClean="0">
                <a:solidFill>
                  <a:schemeClr val="tx1"/>
                </a:solidFill>
              </a:rPr>
              <a:t>Акішева</a:t>
            </a:r>
            <a:r>
              <a:rPr lang="uk-UA" sz="2000" dirty="0" smtClean="0">
                <a:solidFill>
                  <a:schemeClr val="tx1"/>
                </a:solidFill>
              </a:rPr>
              <a:t> А.С. 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821439" y="6387243"/>
            <a:ext cx="1503451" cy="371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Одеса 2021</a:t>
            </a:r>
            <a:endParaRPr lang="uk-UA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352800" y="4179196"/>
            <a:ext cx="624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Практичне заняття з дисципліни «Технологія ліків»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32453"/>
            <a:ext cx="4299204" cy="322554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324350" cy="32430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54702" y="3641597"/>
            <a:ext cx="4289298" cy="32163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363720" y="1151889"/>
            <a:ext cx="4558030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314450" indent="-342900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i="1" spc="-5" dirty="0">
                <a:solidFill>
                  <a:srgbClr val="000066"/>
                </a:solidFill>
                <a:latin typeface="Arial"/>
                <a:cs typeface="Arial"/>
              </a:rPr>
              <a:t>Класифікація</a:t>
            </a:r>
            <a:r>
              <a:rPr sz="2000" b="1" i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000066"/>
                </a:solidFill>
                <a:latin typeface="Arial"/>
                <a:cs typeface="Arial"/>
              </a:rPr>
              <a:t>розчинів </a:t>
            </a:r>
            <a:r>
              <a:rPr sz="2000" b="1" i="1" spc="-5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000066"/>
                </a:solidFill>
                <a:latin typeface="Arial"/>
                <a:cs typeface="Arial"/>
              </a:rPr>
              <a:t>для ін’єкцій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0066"/>
              </a:buClr>
              <a:buFont typeface="Arial"/>
              <a:buAutoNum type="arabicPeriod"/>
            </a:pPr>
            <a:endParaRPr sz="205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AutoNum type="arabicPeriod"/>
              <a:tabLst>
                <a:tab pos="364490" algn="l"/>
                <a:tab pos="365125" algn="l"/>
              </a:tabLst>
            </a:pPr>
            <a:r>
              <a:rPr sz="2000" b="1" i="1" spc="-10" dirty="0">
                <a:solidFill>
                  <a:srgbClr val="000066"/>
                </a:solidFill>
                <a:latin typeface="Arial"/>
                <a:cs typeface="Arial"/>
              </a:rPr>
              <a:t>Методи</a:t>
            </a:r>
            <a:r>
              <a:rPr sz="2000" b="1" i="1" spc="-5" dirty="0">
                <a:solidFill>
                  <a:srgbClr val="000066"/>
                </a:solidFill>
                <a:latin typeface="Arial"/>
                <a:cs typeface="Arial"/>
              </a:rPr>
              <a:t> розрахунку</a:t>
            </a:r>
            <a:r>
              <a:rPr sz="2000" b="1" i="1" spc="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000066"/>
                </a:solidFill>
                <a:latin typeface="Arial"/>
                <a:cs typeface="Arial"/>
              </a:rPr>
              <a:t>ізотонічних </a:t>
            </a:r>
            <a:r>
              <a:rPr sz="2000" b="1" i="1" spc="-5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000066"/>
                </a:solidFill>
                <a:latin typeface="Arial"/>
                <a:cs typeface="Arial"/>
              </a:rPr>
              <a:t>концентрацій</a:t>
            </a:r>
            <a:r>
              <a:rPr sz="2000" b="1" i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000066"/>
                </a:solidFill>
                <a:latin typeface="Arial"/>
                <a:cs typeface="Arial"/>
              </a:rPr>
              <a:t>розчинів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331970" y="358069"/>
            <a:ext cx="4812030" cy="5781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u="sng" kern="0" dirty="0" smtClean="0">
                <a:solidFill>
                  <a:schemeClr val="tx1"/>
                </a:solidFill>
              </a:rPr>
              <a:t>План практичного </a:t>
            </a:r>
            <a:r>
              <a:rPr lang="ru-RU" sz="2800" b="1" u="sng" kern="0" dirty="0" err="1" smtClean="0">
                <a:solidFill>
                  <a:schemeClr val="tx1"/>
                </a:solidFill>
              </a:rPr>
              <a:t>заняття</a:t>
            </a:r>
            <a:r>
              <a:rPr lang="ru-RU" sz="2800" b="1" u="sng" kern="0" dirty="0" smtClean="0">
                <a:solidFill>
                  <a:schemeClr val="tx1"/>
                </a:solidFill>
              </a:rPr>
              <a:t>:</a:t>
            </a:r>
            <a:endParaRPr lang="uk-UA" sz="2800" b="1" u="sng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5999" y="831977"/>
            <a:ext cx="8724900" cy="5410835"/>
            <a:chOff x="245999" y="831977"/>
            <a:chExt cx="8724900" cy="5410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079" y="837057"/>
              <a:ext cx="8714232" cy="54002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1079" y="837057"/>
              <a:ext cx="8714740" cy="5400675"/>
            </a:xfrm>
            <a:custGeom>
              <a:avLst/>
              <a:gdLst/>
              <a:ahLst/>
              <a:cxnLst/>
              <a:rect l="l" t="t" r="r" b="b"/>
              <a:pathLst>
                <a:path w="8714740" h="5400675">
                  <a:moveTo>
                    <a:pt x="0" y="665352"/>
                  </a:moveTo>
                  <a:lnTo>
                    <a:pt x="4505" y="620632"/>
                  </a:lnTo>
                  <a:lnTo>
                    <a:pt x="17427" y="578983"/>
                  </a:lnTo>
                  <a:lnTo>
                    <a:pt x="37874" y="541295"/>
                  </a:lnTo>
                  <a:lnTo>
                    <a:pt x="64954" y="508460"/>
                  </a:lnTo>
                  <a:lnTo>
                    <a:pt x="97775" y="481370"/>
                  </a:lnTo>
                  <a:lnTo>
                    <a:pt x="135445" y="460916"/>
                  </a:lnTo>
                  <a:lnTo>
                    <a:pt x="177073" y="447990"/>
                  </a:lnTo>
                  <a:lnTo>
                    <a:pt x="221767" y="443483"/>
                  </a:lnTo>
                  <a:lnTo>
                    <a:pt x="8270748" y="443483"/>
                  </a:lnTo>
                  <a:lnTo>
                    <a:pt x="8270748" y="221741"/>
                  </a:lnTo>
                  <a:lnTo>
                    <a:pt x="8275249" y="177063"/>
                  </a:lnTo>
                  <a:lnTo>
                    <a:pt x="8288160" y="135445"/>
                  </a:lnTo>
                  <a:lnTo>
                    <a:pt x="8308594" y="97780"/>
                  </a:lnTo>
                  <a:lnTo>
                    <a:pt x="8335660" y="64960"/>
                  </a:lnTo>
                  <a:lnTo>
                    <a:pt x="8368472" y="37879"/>
                  </a:lnTo>
                  <a:lnTo>
                    <a:pt x="8406139" y="17430"/>
                  </a:lnTo>
                  <a:lnTo>
                    <a:pt x="8447775" y="4506"/>
                  </a:lnTo>
                  <a:lnTo>
                    <a:pt x="8492490" y="0"/>
                  </a:lnTo>
                  <a:lnTo>
                    <a:pt x="8537168" y="4506"/>
                  </a:lnTo>
                  <a:lnTo>
                    <a:pt x="8578786" y="17430"/>
                  </a:lnTo>
                  <a:lnTo>
                    <a:pt x="8616451" y="37879"/>
                  </a:lnTo>
                  <a:lnTo>
                    <a:pt x="8649271" y="64960"/>
                  </a:lnTo>
                  <a:lnTo>
                    <a:pt x="8676352" y="97780"/>
                  </a:lnTo>
                  <a:lnTo>
                    <a:pt x="8696801" y="135445"/>
                  </a:lnTo>
                  <a:lnTo>
                    <a:pt x="8709725" y="177063"/>
                  </a:lnTo>
                  <a:lnTo>
                    <a:pt x="8714232" y="221741"/>
                  </a:lnTo>
                  <a:lnTo>
                    <a:pt x="8714232" y="4734941"/>
                  </a:lnTo>
                  <a:lnTo>
                    <a:pt x="8709725" y="4779655"/>
                  </a:lnTo>
                  <a:lnTo>
                    <a:pt x="8696801" y="4821299"/>
                  </a:lnTo>
                  <a:lnTo>
                    <a:pt x="8676352" y="4858981"/>
                  </a:lnTo>
                  <a:lnTo>
                    <a:pt x="8649271" y="4891809"/>
                  </a:lnTo>
                  <a:lnTo>
                    <a:pt x="8616451" y="4918894"/>
                  </a:lnTo>
                  <a:lnTo>
                    <a:pt x="8578786" y="4939343"/>
                  </a:lnTo>
                  <a:lnTo>
                    <a:pt x="8537168" y="4952266"/>
                  </a:lnTo>
                  <a:lnTo>
                    <a:pt x="8492490" y="4956771"/>
                  </a:lnTo>
                  <a:lnTo>
                    <a:pt x="443522" y="4956771"/>
                  </a:lnTo>
                  <a:lnTo>
                    <a:pt x="443522" y="5178526"/>
                  </a:lnTo>
                  <a:lnTo>
                    <a:pt x="439016" y="5223220"/>
                  </a:lnTo>
                  <a:lnTo>
                    <a:pt x="426094" y="5264848"/>
                  </a:lnTo>
                  <a:lnTo>
                    <a:pt x="405648" y="5302518"/>
                  </a:lnTo>
                  <a:lnTo>
                    <a:pt x="378569" y="5335339"/>
                  </a:lnTo>
                  <a:lnTo>
                    <a:pt x="345750" y="5362419"/>
                  </a:lnTo>
                  <a:lnTo>
                    <a:pt x="308081" y="5382866"/>
                  </a:lnTo>
                  <a:lnTo>
                    <a:pt x="266457" y="5395788"/>
                  </a:lnTo>
                  <a:lnTo>
                    <a:pt x="221767" y="5400294"/>
                  </a:lnTo>
                  <a:lnTo>
                    <a:pt x="177073" y="5395788"/>
                  </a:lnTo>
                  <a:lnTo>
                    <a:pt x="135445" y="5382866"/>
                  </a:lnTo>
                  <a:lnTo>
                    <a:pt x="97775" y="5362419"/>
                  </a:lnTo>
                  <a:lnTo>
                    <a:pt x="64954" y="5335339"/>
                  </a:lnTo>
                  <a:lnTo>
                    <a:pt x="37874" y="5302518"/>
                  </a:lnTo>
                  <a:lnTo>
                    <a:pt x="17427" y="5264848"/>
                  </a:lnTo>
                  <a:lnTo>
                    <a:pt x="4505" y="5223220"/>
                  </a:lnTo>
                  <a:lnTo>
                    <a:pt x="0" y="5178526"/>
                  </a:lnTo>
                  <a:lnTo>
                    <a:pt x="0" y="665352"/>
                  </a:lnTo>
                  <a:close/>
                </a:path>
                <a:path w="8714740" h="5400675">
                  <a:moveTo>
                    <a:pt x="8270748" y="443483"/>
                  </a:moveTo>
                  <a:lnTo>
                    <a:pt x="8492490" y="443483"/>
                  </a:lnTo>
                  <a:lnTo>
                    <a:pt x="8537168" y="438982"/>
                  </a:lnTo>
                  <a:lnTo>
                    <a:pt x="8578786" y="426071"/>
                  </a:lnTo>
                  <a:lnTo>
                    <a:pt x="8616451" y="405637"/>
                  </a:lnTo>
                  <a:lnTo>
                    <a:pt x="8649271" y="378571"/>
                  </a:lnTo>
                  <a:lnTo>
                    <a:pt x="8676352" y="345759"/>
                  </a:lnTo>
                  <a:lnTo>
                    <a:pt x="8696801" y="308092"/>
                  </a:lnTo>
                  <a:lnTo>
                    <a:pt x="8709725" y="266456"/>
                  </a:lnTo>
                  <a:lnTo>
                    <a:pt x="8714232" y="221741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16874" y="1053846"/>
              <a:ext cx="231648" cy="2316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1079" y="1391412"/>
              <a:ext cx="443865" cy="4402455"/>
            </a:xfrm>
            <a:custGeom>
              <a:avLst/>
              <a:gdLst/>
              <a:ahLst/>
              <a:cxnLst/>
              <a:rect l="l" t="t" r="r" b="b"/>
              <a:pathLst>
                <a:path w="443865" h="4402455">
                  <a:moveTo>
                    <a:pt x="221767" y="332739"/>
                  </a:moveTo>
                  <a:lnTo>
                    <a:pt x="221767" y="110998"/>
                  </a:lnTo>
                  <a:lnTo>
                    <a:pt x="230480" y="67776"/>
                  </a:lnTo>
                  <a:lnTo>
                    <a:pt x="254242" y="32496"/>
                  </a:lnTo>
                  <a:lnTo>
                    <a:pt x="289484" y="8717"/>
                  </a:lnTo>
                  <a:lnTo>
                    <a:pt x="332638" y="0"/>
                  </a:lnTo>
                  <a:lnTo>
                    <a:pt x="375799" y="8717"/>
                  </a:lnTo>
                  <a:lnTo>
                    <a:pt x="411045" y="32496"/>
                  </a:lnTo>
                  <a:lnTo>
                    <a:pt x="434808" y="67776"/>
                  </a:lnTo>
                  <a:lnTo>
                    <a:pt x="443522" y="110998"/>
                  </a:lnTo>
                  <a:lnTo>
                    <a:pt x="439016" y="155676"/>
                  </a:lnTo>
                  <a:lnTo>
                    <a:pt x="426094" y="197294"/>
                  </a:lnTo>
                  <a:lnTo>
                    <a:pt x="405648" y="234959"/>
                  </a:lnTo>
                  <a:lnTo>
                    <a:pt x="378569" y="267779"/>
                  </a:lnTo>
                  <a:lnTo>
                    <a:pt x="345750" y="294860"/>
                  </a:lnTo>
                  <a:lnTo>
                    <a:pt x="308081" y="315309"/>
                  </a:lnTo>
                  <a:lnTo>
                    <a:pt x="266457" y="328233"/>
                  </a:lnTo>
                  <a:lnTo>
                    <a:pt x="221767" y="332739"/>
                  </a:lnTo>
                  <a:lnTo>
                    <a:pt x="177073" y="328233"/>
                  </a:lnTo>
                  <a:lnTo>
                    <a:pt x="135445" y="315309"/>
                  </a:lnTo>
                  <a:lnTo>
                    <a:pt x="97775" y="294860"/>
                  </a:lnTo>
                  <a:lnTo>
                    <a:pt x="64954" y="267779"/>
                  </a:lnTo>
                  <a:lnTo>
                    <a:pt x="37874" y="234959"/>
                  </a:lnTo>
                  <a:lnTo>
                    <a:pt x="17427" y="197294"/>
                  </a:lnTo>
                  <a:lnTo>
                    <a:pt x="4505" y="155676"/>
                  </a:lnTo>
                  <a:lnTo>
                    <a:pt x="0" y="110998"/>
                  </a:lnTo>
                </a:path>
                <a:path w="443865" h="4402455">
                  <a:moveTo>
                    <a:pt x="443522" y="110998"/>
                  </a:moveTo>
                  <a:lnTo>
                    <a:pt x="443522" y="440241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73176" y="1678939"/>
            <a:ext cx="7881620" cy="3714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0" marR="5080" indent="-33655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Плазмозамінні</a:t>
            </a:r>
            <a:r>
              <a:rPr sz="2200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(фізіологічні)</a:t>
            </a:r>
            <a:r>
              <a:rPr sz="22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розчини.</a:t>
            </a:r>
            <a:r>
              <a:rPr sz="2200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Завдання</a:t>
            </a:r>
            <a:r>
              <a:rPr sz="2200" spc="-6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інфузійної </a:t>
            </a:r>
            <a:r>
              <a:rPr sz="2200" spc="-67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терапії.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ct val="100000"/>
              </a:lnSpc>
              <a:buAutoNum type="arabicPeriod"/>
              <a:tabLst>
                <a:tab pos="336550" algn="l"/>
              </a:tabLst>
            </a:pP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Класифікація</a:t>
            </a:r>
            <a:r>
              <a:rPr sz="2200" spc="-6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плазмозамінних</a:t>
            </a:r>
            <a:r>
              <a:rPr sz="2200" spc="-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розчинів.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ct val="100000"/>
              </a:lnSpc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Вимоги</a:t>
            </a:r>
            <a:r>
              <a:rPr sz="2200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до плазмозамінних</a:t>
            </a:r>
            <a:r>
              <a:rPr sz="2200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розчинів.</a:t>
            </a:r>
            <a:endParaRPr sz="2200" dirty="0">
              <a:latin typeface="Tahoma"/>
              <a:cs typeface="Tahoma"/>
            </a:endParaRPr>
          </a:p>
          <a:p>
            <a:pPr marL="334010" indent="-321945">
              <a:lnSpc>
                <a:spcPct val="100000"/>
              </a:lnSpc>
              <a:buAutoNum type="arabicPeriod"/>
              <a:tabLst>
                <a:tab pos="334645" algn="l"/>
              </a:tabLst>
            </a:pP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Технологія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плазмозамінних</a:t>
            </a:r>
            <a:r>
              <a:rPr sz="2200" spc="-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розчинів.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ct val="100000"/>
              </a:lnSpc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Розчини для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ін′єкцій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 з</a:t>
            </a:r>
            <a:r>
              <a:rPr sz="22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термолабільними</a:t>
            </a:r>
            <a:r>
              <a:rPr sz="22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речовинами.</a:t>
            </a:r>
            <a:endParaRPr sz="2200" dirty="0">
              <a:latin typeface="Tahoma"/>
              <a:cs typeface="Tahoma"/>
            </a:endParaRPr>
          </a:p>
          <a:p>
            <a:pPr marL="336550" indent="-324485">
              <a:lnSpc>
                <a:spcPct val="100000"/>
              </a:lnSpc>
              <a:buAutoNum type="arabicPeriod"/>
              <a:tabLst>
                <a:tab pos="337185" algn="l"/>
              </a:tabLst>
            </a:pP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Розчини</a:t>
            </a:r>
            <a:r>
              <a:rPr sz="22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для</a:t>
            </a:r>
            <a:r>
              <a:rPr sz="22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ін′єкцій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на</a:t>
            </a:r>
            <a:r>
              <a:rPr sz="22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неводних</a:t>
            </a:r>
            <a:r>
              <a:rPr sz="22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розчинниках.</a:t>
            </a:r>
            <a:endParaRPr sz="2200" dirty="0">
              <a:latin typeface="Tahoma"/>
              <a:cs typeface="Tahoma"/>
            </a:endParaRPr>
          </a:p>
          <a:p>
            <a:pPr marL="316230" indent="-304165">
              <a:lnSpc>
                <a:spcPct val="100000"/>
              </a:lnSpc>
              <a:buAutoNum type="arabicPeriod"/>
              <a:tabLst>
                <a:tab pos="316865" algn="l"/>
              </a:tabLst>
            </a:pP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Суспензії</a:t>
            </a:r>
            <a:r>
              <a:rPr sz="2200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для</a:t>
            </a:r>
            <a:r>
              <a:rPr sz="2200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ін′єкцій.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Емульсії</a:t>
            </a:r>
            <a:r>
              <a:rPr sz="2200" spc="-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для</a:t>
            </a:r>
            <a:r>
              <a:rPr sz="22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парентерального</a:t>
            </a:r>
            <a:r>
              <a:rPr sz="2200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застосування.</a:t>
            </a:r>
            <a:endParaRPr sz="2200" dirty="0">
              <a:latin typeface="Tahoma"/>
              <a:cs typeface="Tahoma"/>
            </a:endParaRPr>
          </a:p>
          <a:p>
            <a:pPr marL="336550" marR="2740025" indent="-336550">
              <a:lnSpc>
                <a:spcPct val="100000"/>
              </a:lnSpc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Удосконалення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технології ін'єкційних </a:t>
            </a:r>
            <a:r>
              <a:rPr sz="2200" spc="-67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000066"/>
                </a:solidFill>
                <a:latin typeface="Tahoma"/>
                <a:cs typeface="Tahoma"/>
              </a:rPr>
              <a:t>лікарських</a:t>
            </a:r>
            <a:r>
              <a:rPr sz="2200" spc="-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000066"/>
                </a:solidFill>
                <a:latin typeface="Tahoma"/>
                <a:cs typeface="Tahoma"/>
              </a:rPr>
              <a:t>форм.</a:t>
            </a:r>
            <a:endParaRPr sz="22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407155" y="500888"/>
            <a:ext cx="19710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ПЛАН</a:t>
            </a:r>
            <a:r>
              <a:rPr sz="2400" i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FF0000"/>
                </a:solidFill>
                <a:latin typeface="Arial"/>
                <a:cs typeface="Arial"/>
              </a:rPr>
              <a:t>ЛЕКЦІЇ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600200" y="379884"/>
            <a:ext cx="6553200" cy="5781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u="sng" kern="0" dirty="0" smtClean="0">
                <a:solidFill>
                  <a:schemeClr val="tx1"/>
                </a:solidFill>
              </a:rPr>
              <a:t>План практичного </a:t>
            </a:r>
            <a:r>
              <a:rPr lang="ru-RU" sz="2800" b="1" u="sng" kern="0" dirty="0" err="1" smtClean="0">
                <a:solidFill>
                  <a:schemeClr val="tx1"/>
                </a:solidFill>
              </a:rPr>
              <a:t>заняття</a:t>
            </a:r>
            <a:r>
              <a:rPr lang="ru-RU" sz="2800" b="1" u="sng" kern="0" dirty="0" smtClean="0">
                <a:solidFill>
                  <a:schemeClr val="tx1"/>
                </a:solidFill>
              </a:rPr>
              <a:t>:</a:t>
            </a:r>
            <a:endParaRPr lang="uk-UA" sz="2800" b="1" u="sng" kern="0" dirty="0">
              <a:solidFill>
                <a:schemeClr val="tx1"/>
              </a:solidFill>
            </a:endParaRPr>
          </a:p>
        </p:txBody>
      </p:sp>
      <p:pic>
        <p:nvPicPr>
          <p:cNvPr id="11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79030" y="4608576"/>
            <a:ext cx="1684020" cy="22456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2348" y="908050"/>
            <a:ext cx="73145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2400" i="1" spc="-10" dirty="0">
                <a:solidFill>
                  <a:srgbClr val="DE0000"/>
                </a:solidFill>
                <a:latin typeface="Arial"/>
                <a:cs typeface="Arial"/>
              </a:rPr>
              <a:t>Ізотонічні</a:t>
            </a:r>
            <a:r>
              <a:rPr sz="2400" i="1" spc="-25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i="1" spc="-20" dirty="0">
                <a:solidFill>
                  <a:srgbClr val="DE0000"/>
                </a:solidFill>
                <a:latin typeface="Arial"/>
                <a:cs typeface="Arial"/>
              </a:rPr>
              <a:t>розчини</a:t>
            </a:r>
            <a:r>
              <a:rPr sz="2400" i="1" spc="-25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DE0000"/>
                </a:solidFill>
                <a:latin typeface="Arial"/>
                <a:cs typeface="Arial"/>
              </a:rPr>
              <a:t>– </a:t>
            </a:r>
            <a:r>
              <a:rPr sz="2400" i="1" spc="-50" dirty="0">
                <a:solidFill>
                  <a:srgbClr val="DE0000"/>
                </a:solidFill>
                <a:latin typeface="Arial"/>
                <a:cs typeface="Arial"/>
              </a:rPr>
              <a:t>це</a:t>
            </a:r>
            <a:r>
              <a:rPr sz="2400" i="1" spc="-10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i="1" spc="-20" dirty="0">
                <a:solidFill>
                  <a:srgbClr val="DE0000"/>
                </a:solidFill>
                <a:latin typeface="Arial"/>
                <a:cs typeface="Arial"/>
              </a:rPr>
              <a:t>розчини, </a:t>
            </a:r>
            <a:r>
              <a:rPr sz="2400" i="1" dirty="0">
                <a:solidFill>
                  <a:srgbClr val="DE0000"/>
                </a:solidFill>
                <a:latin typeface="Arial"/>
                <a:cs typeface="Arial"/>
              </a:rPr>
              <a:t>які</a:t>
            </a:r>
            <a:r>
              <a:rPr sz="2400" i="1" spc="-15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DE0000"/>
                </a:solidFill>
                <a:latin typeface="Arial"/>
                <a:cs typeface="Arial"/>
              </a:rPr>
              <a:t>мають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i="1" spc="-5" dirty="0">
                <a:solidFill>
                  <a:srgbClr val="DE0000"/>
                </a:solidFill>
                <a:latin typeface="Arial"/>
                <a:cs typeface="Arial"/>
              </a:rPr>
              <a:t>осмотичний</a:t>
            </a:r>
            <a:r>
              <a:rPr sz="2400" i="1" spc="-25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DE0000"/>
                </a:solidFill>
                <a:latin typeface="Arial"/>
                <a:cs typeface="Arial"/>
              </a:rPr>
              <a:t>тиск,</a:t>
            </a:r>
            <a:r>
              <a:rPr sz="2400" i="1" spc="-20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DE0000"/>
                </a:solidFill>
                <a:latin typeface="Arial"/>
                <a:cs typeface="Arial"/>
              </a:rPr>
              <a:t>рівний</a:t>
            </a:r>
            <a:r>
              <a:rPr sz="2400" i="1" spc="-40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DE0000"/>
                </a:solidFill>
                <a:latin typeface="Arial"/>
                <a:cs typeface="Arial"/>
              </a:rPr>
              <a:t>осмотичному</a:t>
            </a:r>
            <a:r>
              <a:rPr sz="2400" i="1" spc="-15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DE0000"/>
                </a:solidFill>
                <a:latin typeface="Arial"/>
                <a:cs typeface="Arial"/>
              </a:rPr>
              <a:t>тиску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7659" y="1639570"/>
            <a:ext cx="8453755" cy="442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0445" marR="318135" indent="-225298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DE0000"/>
                </a:solidFill>
                <a:latin typeface="Arial"/>
                <a:cs typeface="Arial"/>
              </a:rPr>
              <a:t>фізіологічних</a:t>
            </a:r>
            <a:r>
              <a:rPr sz="2400" b="1" i="1" spc="-45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DE0000"/>
                </a:solidFill>
                <a:latin typeface="Arial"/>
                <a:cs typeface="Arial"/>
              </a:rPr>
              <a:t>рідин</a:t>
            </a:r>
            <a:r>
              <a:rPr sz="2400" b="1" i="1" spc="-30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DE0000"/>
                </a:solidFill>
                <a:latin typeface="Arial"/>
                <a:cs typeface="Arial"/>
              </a:rPr>
              <a:t>організму</a:t>
            </a:r>
            <a:r>
              <a:rPr sz="2400" b="1" i="1" spc="-25" dirty="0">
                <a:solidFill>
                  <a:srgbClr val="DE00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3300"/>
                </a:solidFill>
                <a:latin typeface="Arial"/>
                <a:cs typeface="Arial"/>
              </a:rPr>
              <a:t>(крові,</a:t>
            </a:r>
            <a:r>
              <a:rPr sz="2400" b="1" i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003300"/>
                </a:solidFill>
                <a:latin typeface="Arial"/>
                <a:cs typeface="Arial"/>
              </a:rPr>
              <a:t>плазми,</a:t>
            </a:r>
            <a:r>
              <a:rPr sz="2400" b="1" i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003300"/>
                </a:solidFill>
                <a:latin typeface="Arial"/>
                <a:cs typeface="Arial"/>
              </a:rPr>
              <a:t>лімфи, </a:t>
            </a:r>
            <a:r>
              <a:rPr sz="2400" b="1" i="1" spc="-6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003300"/>
                </a:solidFill>
                <a:latin typeface="Arial"/>
                <a:cs typeface="Arial"/>
              </a:rPr>
              <a:t>сльозної</a:t>
            </a:r>
            <a:r>
              <a:rPr sz="2400" b="1" i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3300"/>
                </a:solidFill>
                <a:latin typeface="Arial"/>
                <a:cs typeface="Arial"/>
              </a:rPr>
              <a:t>рідини</a:t>
            </a:r>
            <a:r>
              <a:rPr sz="2400" b="1" i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003300"/>
                </a:solidFill>
                <a:latin typeface="Arial"/>
                <a:cs typeface="Arial"/>
              </a:rPr>
              <a:t>та </a:t>
            </a:r>
            <a:r>
              <a:rPr sz="2400" b="1" i="1" dirty="0">
                <a:solidFill>
                  <a:srgbClr val="003300"/>
                </a:solidFill>
                <a:latin typeface="Arial"/>
                <a:cs typeface="Arial"/>
              </a:rPr>
              <a:t>ін.).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50">
              <a:latin typeface="Arial"/>
              <a:cs typeface="Arial"/>
            </a:endParaRPr>
          </a:p>
          <a:p>
            <a:pPr marL="1421130" marR="1450975" algn="ctr">
              <a:lnSpc>
                <a:spcPct val="100000"/>
              </a:lnSpc>
            </a:pPr>
            <a:r>
              <a:rPr sz="2000" b="1" i="1" spc="-15" dirty="0">
                <a:solidFill>
                  <a:srgbClr val="000066"/>
                </a:solidFill>
                <a:latin typeface="Arial"/>
                <a:cs typeface="Arial"/>
              </a:rPr>
              <a:t>Назва</a:t>
            </a:r>
            <a:r>
              <a:rPr sz="2000" b="1" i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000066"/>
                </a:solidFill>
                <a:latin typeface="Arial"/>
                <a:cs typeface="Arial"/>
              </a:rPr>
              <a:t>ізотонічний</a:t>
            </a:r>
            <a:r>
              <a:rPr sz="2000" b="1" i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000066"/>
                </a:solidFill>
                <a:latin typeface="Arial"/>
                <a:cs typeface="Arial"/>
              </a:rPr>
              <a:t>походить</a:t>
            </a:r>
            <a:r>
              <a:rPr sz="2000" b="1" i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000066"/>
                </a:solidFill>
                <a:latin typeface="Arial"/>
                <a:cs typeface="Arial"/>
              </a:rPr>
              <a:t>від</a:t>
            </a:r>
            <a:r>
              <a:rPr sz="2000" b="1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000066"/>
                </a:solidFill>
                <a:latin typeface="Arial"/>
                <a:cs typeface="Arial"/>
              </a:rPr>
              <a:t>грецького </a:t>
            </a:r>
            <a:r>
              <a:rPr sz="2000" b="1" i="1" spc="-5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000066"/>
                </a:solidFill>
                <a:latin typeface="Arial"/>
                <a:cs typeface="Arial"/>
              </a:rPr>
              <a:t>isos</a:t>
            </a:r>
            <a:r>
              <a:rPr sz="2000" b="1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000066"/>
                </a:solidFill>
                <a:latin typeface="Arial"/>
                <a:cs typeface="Arial"/>
              </a:rPr>
              <a:t>– рівний,</a:t>
            </a:r>
            <a:r>
              <a:rPr sz="2000" b="1" i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000066"/>
                </a:solidFill>
                <a:latin typeface="Arial"/>
                <a:cs typeface="Arial"/>
              </a:rPr>
              <a:t>tonus</a:t>
            </a:r>
            <a:r>
              <a:rPr sz="2000" b="1" i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000066"/>
                </a:solidFill>
                <a:latin typeface="Arial"/>
                <a:cs typeface="Arial"/>
              </a:rPr>
              <a:t>-</a:t>
            </a:r>
            <a:r>
              <a:rPr sz="2000" b="1" i="1" spc="-10" dirty="0">
                <a:solidFill>
                  <a:srgbClr val="000066"/>
                </a:solidFill>
                <a:latin typeface="Arial"/>
                <a:cs typeface="Arial"/>
              </a:rPr>
              <a:t> тиск</a:t>
            </a:r>
            <a:endParaRPr sz="2000">
              <a:latin typeface="Arial"/>
              <a:cs typeface="Arial"/>
            </a:endParaRPr>
          </a:p>
          <a:p>
            <a:pPr marL="523875" marR="554990" algn="ctr">
              <a:lnSpc>
                <a:spcPct val="100000"/>
              </a:lnSpc>
              <a:spcBef>
                <a:spcPts val="1940"/>
              </a:spcBef>
            </a:pP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В</a:t>
            </a:r>
            <a:r>
              <a:rPr sz="2000" b="1" i="1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3300"/>
                </a:solidFill>
                <a:latin typeface="Arial"/>
                <a:cs typeface="Arial"/>
              </a:rPr>
              <a:t>нормі</a:t>
            </a:r>
            <a:r>
              <a:rPr sz="2000" b="1" i="1" spc="1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осмотичний</a:t>
            </a:r>
            <a:r>
              <a:rPr sz="2000" b="1" i="1" spc="2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тиск</a:t>
            </a:r>
            <a:r>
              <a:rPr sz="2000" b="1" i="1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3300"/>
                </a:solidFill>
                <a:latin typeface="Arial"/>
                <a:cs typeface="Arial"/>
              </a:rPr>
              <a:t>плазми</a:t>
            </a:r>
            <a:r>
              <a:rPr sz="2000" b="1" i="1" spc="1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крові</a:t>
            </a:r>
            <a:r>
              <a:rPr sz="2000" b="1" i="1" spc="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і </a:t>
            </a:r>
            <a:r>
              <a:rPr sz="2000" b="1" i="1" spc="-10" dirty="0">
                <a:solidFill>
                  <a:srgbClr val="CC3300"/>
                </a:solidFill>
                <a:latin typeface="Arial"/>
                <a:cs typeface="Arial"/>
              </a:rPr>
              <a:t>сльозної</a:t>
            </a:r>
            <a:r>
              <a:rPr sz="2000" b="1" i="1" spc="2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рідини </a:t>
            </a:r>
            <a:r>
              <a:rPr sz="2000" b="1" i="1" spc="-54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3300"/>
                </a:solidFill>
                <a:latin typeface="Arial"/>
                <a:cs typeface="Arial"/>
              </a:rPr>
              <a:t>організму</a:t>
            </a: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 повинно</a:t>
            </a:r>
            <a:r>
              <a:rPr sz="2000" b="1" i="1" spc="2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3300"/>
                </a:solidFill>
                <a:latin typeface="Arial"/>
                <a:cs typeface="Arial"/>
              </a:rPr>
              <a:t>знаходитися</a:t>
            </a:r>
            <a:r>
              <a:rPr sz="2000" b="1" i="1" spc="2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на рівні</a:t>
            </a:r>
            <a:endParaRPr sz="2000">
              <a:latin typeface="Arial"/>
              <a:cs typeface="Arial"/>
            </a:endParaRPr>
          </a:p>
          <a:p>
            <a:pPr marR="30480" algn="ctr">
              <a:lnSpc>
                <a:spcPct val="100000"/>
              </a:lnSpc>
            </a:pP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7,4</a:t>
            </a:r>
            <a:r>
              <a:rPr sz="2000" b="1" i="1" spc="-2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3300"/>
                </a:solidFill>
                <a:latin typeface="Arial"/>
                <a:cs typeface="Arial"/>
              </a:rPr>
              <a:t>атм.</a:t>
            </a:r>
            <a:r>
              <a:rPr sz="2000" b="1" i="1" spc="-2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(72,82</a:t>
            </a:r>
            <a:r>
              <a:rPr sz="2000" b="1" i="1" spc="-1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3300"/>
                </a:solidFill>
                <a:latin typeface="Arial"/>
                <a:cs typeface="Arial"/>
              </a:rPr>
              <a:t>х</a:t>
            </a:r>
            <a:r>
              <a:rPr sz="2000" b="1" i="1" spc="-1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CC3300"/>
                </a:solidFill>
                <a:latin typeface="Arial"/>
                <a:cs typeface="Arial"/>
              </a:rPr>
              <a:t>10</a:t>
            </a:r>
            <a:r>
              <a:rPr sz="1950" b="1" i="1" baseline="25641" dirty="0">
                <a:solidFill>
                  <a:srgbClr val="CC3300"/>
                </a:solidFill>
                <a:latin typeface="Arial"/>
                <a:cs typeface="Arial"/>
              </a:rPr>
              <a:t>4</a:t>
            </a:r>
            <a:r>
              <a:rPr sz="1950" b="1" i="1" spc="270" baseline="25641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3300"/>
                </a:solidFill>
                <a:latin typeface="Arial"/>
                <a:cs typeface="Arial"/>
              </a:rPr>
              <a:t>Па).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Arial"/>
              <a:cs typeface="Arial"/>
            </a:endParaRPr>
          </a:p>
          <a:p>
            <a:pPr marL="131445" marR="17780" indent="635" algn="ctr">
              <a:lnSpc>
                <a:spcPct val="100000"/>
              </a:lnSpc>
              <a:spcBef>
                <a:spcPts val="5"/>
              </a:spcBef>
            </a:pPr>
            <a:r>
              <a:rPr sz="2000" b="1" i="1" spc="-10" dirty="0">
                <a:solidFill>
                  <a:srgbClr val="660066"/>
                </a:solidFill>
                <a:latin typeface="Arial"/>
                <a:cs typeface="Arial"/>
              </a:rPr>
              <a:t>Відхилення</a:t>
            </a:r>
            <a:r>
              <a:rPr sz="2000" b="1" i="1" spc="2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від </a:t>
            </a:r>
            <a:r>
              <a:rPr sz="2000" b="1" i="1" spc="-10" dirty="0">
                <a:solidFill>
                  <a:srgbClr val="660066"/>
                </a:solidFill>
                <a:latin typeface="Arial"/>
                <a:cs typeface="Arial"/>
              </a:rPr>
              <a:t>природного</a:t>
            </a:r>
            <a:r>
              <a:rPr sz="2000" b="1" i="1" spc="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660066"/>
                </a:solidFill>
                <a:latin typeface="Arial"/>
                <a:cs typeface="Arial"/>
              </a:rPr>
              <a:t>осмотичного</a:t>
            </a:r>
            <a:r>
              <a:rPr sz="2000" b="1" i="1" spc="2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тиску </a:t>
            </a:r>
            <a:r>
              <a:rPr sz="2000" b="1" i="1" spc="-10" dirty="0">
                <a:solidFill>
                  <a:srgbClr val="660066"/>
                </a:solidFill>
                <a:latin typeface="Arial"/>
                <a:cs typeface="Arial"/>
              </a:rPr>
              <a:t>сироватки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660066"/>
                </a:solidFill>
                <a:latin typeface="Arial"/>
                <a:cs typeface="Arial"/>
              </a:rPr>
              <a:t>викликає</a:t>
            </a:r>
            <a:r>
              <a:rPr sz="2000" b="1" i="1" spc="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різке</a:t>
            </a:r>
            <a:r>
              <a:rPr sz="2000" b="1" i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660066"/>
                </a:solidFill>
                <a:latin typeface="Arial"/>
                <a:cs typeface="Arial"/>
              </a:rPr>
              <a:t>виявлене</a:t>
            </a:r>
            <a:r>
              <a:rPr sz="2000" b="1" i="1" spc="2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відчуття</a:t>
            </a:r>
            <a:r>
              <a:rPr sz="2000" b="1" i="1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660066"/>
                </a:solidFill>
                <a:latin typeface="Arial"/>
                <a:cs typeface="Arial"/>
              </a:rPr>
              <a:t>болю,</a:t>
            </a:r>
            <a:r>
              <a:rPr sz="2000" b="1" i="1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яке </a:t>
            </a:r>
            <a:r>
              <a:rPr sz="2000" b="1" i="1" spc="-20" dirty="0">
                <a:solidFill>
                  <a:srgbClr val="660066"/>
                </a:solidFill>
                <a:latin typeface="Arial"/>
                <a:cs typeface="Arial"/>
              </a:rPr>
              <a:t>буде</a:t>
            </a:r>
            <a:r>
              <a:rPr sz="2000" b="1" i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тим </a:t>
            </a:r>
            <a:r>
              <a:rPr sz="2000" b="1" i="1" spc="-10" dirty="0">
                <a:solidFill>
                  <a:srgbClr val="660066"/>
                </a:solidFill>
                <a:latin typeface="Arial"/>
                <a:cs typeface="Arial"/>
              </a:rPr>
              <a:t>більш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660066"/>
                </a:solidFill>
                <a:latin typeface="Arial"/>
                <a:cs typeface="Arial"/>
              </a:rPr>
              <a:t>сильніше,</a:t>
            </a:r>
            <a:r>
              <a:rPr sz="2000" b="1" i="1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чим</a:t>
            </a:r>
            <a:r>
              <a:rPr sz="2000" b="1" i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660066"/>
                </a:solidFill>
                <a:latin typeface="Arial"/>
                <a:cs typeface="Arial"/>
              </a:rPr>
              <a:t>більше</a:t>
            </a:r>
            <a:r>
              <a:rPr sz="2000" b="1" i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відрізняється</a:t>
            </a:r>
            <a:r>
              <a:rPr sz="2000" b="1" i="1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осмотичний</a:t>
            </a:r>
            <a:r>
              <a:rPr sz="2000" b="1" i="1" spc="3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тиск</a:t>
            </a:r>
            <a:r>
              <a:rPr sz="2000" b="1" i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25" dirty="0">
                <a:solidFill>
                  <a:srgbClr val="660066"/>
                </a:solidFill>
                <a:latin typeface="Arial"/>
                <a:cs typeface="Arial"/>
              </a:rPr>
              <a:t>розчину, </a:t>
            </a:r>
            <a:r>
              <a:rPr sz="2000" b="1" i="1" spc="-54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який</a:t>
            </a:r>
            <a:r>
              <a:rPr sz="2000" b="1" i="1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660066"/>
                </a:solidFill>
                <a:latin typeface="Arial"/>
                <a:cs typeface="Arial"/>
              </a:rPr>
              <a:t>вводять,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 і</a:t>
            </a:r>
            <a:r>
              <a:rPr sz="2000" b="1" i="1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60066"/>
                </a:solidFill>
                <a:latin typeface="Arial"/>
                <a:cs typeface="Arial"/>
              </a:rPr>
              <a:t>рідини</a:t>
            </a:r>
            <a:r>
              <a:rPr sz="2000" b="1" i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b="1" i="1" spc="-20" dirty="0">
                <a:solidFill>
                  <a:srgbClr val="660066"/>
                </a:solidFill>
                <a:latin typeface="Arial"/>
                <a:cs typeface="Arial"/>
              </a:rPr>
              <a:t>організму.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204" y="437388"/>
            <a:ext cx="58985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</a:t>
            </a:r>
            <a:r>
              <a:rPr dirty="0"/>
              <a:t> </a:t>
            </a:r>
            <a:r>
              <a:rPr spc="-10" dirty="0"/>
              <a:t>КЛАСИФІКАЦІЯ</a:t>
            </a:r>
            <a:r>
              <a:rPr spc="15" dirty="0"/>
              <a:t> </a:t>
            </a:r>
            <a:r>
              <a:rPr spc="-10" dirty="0"/>
              <a:t>РОЗЧИНІВ</a:t>
            </a:r>
            <a:r>
              <a:rPr dirty="0"/>
              <a:t> </a:t>
            </a:r>
            <a:r>
              <a:rPr spc="-5" dirty="0"/>
              <a:t>ДЛЯ</a:t>
            </a:r>
            <a:r>
              <a:rPr spc="10" dirty="0"/>
              <a:t> </a:t>
            </a:r>
            <a:r>
              <a:rPr spc="-5" dirty="0"/>
              <a:t>ІН’ЄКЦІЙ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02585" y="972311"/>
            <a:ext cx="4108450" cy="1095375"/>
            <a:chOff x="2402585" y="972311"/>
            <a:chExt cx="4108450" cy="1095375"/>
          </a:xfrm>
        </p:grpSpPr>
        <p:sp>
          <p:nvSpPr>
            <p:cNvPr id="4" name="object 4"/>
            <p:cNvSpPr/>
            <p:nvPr/>
          </p:nvSpPr>
          <p:spPr>
            <a:xfrm>
              <a:off x="2412110" y="981836"/>
              <a:ext cx="4089400" cy="1076325"/>
            </a:xfrm>
            <a:custGeom>
              <a:avLst/>
              <a:gdLst/>
              <a:ahLst/>
              <a:cxnLst/>
              <a:rect l="l" t="t" r="r" b="b"/>
              <a:pathLst>
                <a:path w="4089400" h="1076325">
                  <a:moveTo>
                    <a:pt x="2044446" y="0"/>
                  </a:moveTo>
                  <a:lnTo>
                    <a:pt x="1972669" y="325"/>
                  </a:lnTo>
                  <a:lnTo>
                    <a:pt x="1901514" y="1294"/>
                  </a:lnTo>
                  <a:lnTo>
                    <a:pt x="1831020" y="2896"/>
                  </a:lnTo>
                  <a:lnTo>
                    <a:pt x="1761230" y="5121"/>
                  </a:lnTo>
                  <a:lnTo>
                    <a:pt x="1692182" y="7957"/>
                  </a:lnTo>
                  <a:lnTo>
                    <a:pt x="1623918" y="11394"/>
                  </a:lnTo>
                  <a:lnTo>
                    <a:pt x="1556478" y="15421"/>
                  </a:lnTo>
                  <a:lnTo>
                    <a:pt x="1489903" y="20028"/>
                  </a:lnTo>
                  <a:lnTo>
                    <a:pt x="1424232" y="25204"/>
                  </a:lnTo>
                  <a:lnTo>
                    <a:pt x="1359508" y="30938"/>
                  </a:lnTo>
                  <a:lnTo>
                    <a:pt x="1295770" y="37220"/>
                  </a:lnTo>
                  <a:lnTo>
                    <a:pt x="1233058" y="44039"/>
                  </a:lnTo>
                  <a:lnTo>
                    <a:pt x="1171414" y="51384"/>
                  </a:lnTo>
                  <a:lnTo>
                    <a:pt x="1110878" y="59244"/>
                  </a:lnTo>
                  <a:lnTo>
                    <a:pt x="1051490" y="67610"/>
                  </a:lnTo>
                  <a:lnTo>
                    <a:pt x="993291" y="76469"/>
                  </a:lnTo>
                  <a:lnTo>
                    <a:pt x="936322" y="85812"/>
                  </a:lnTo>
                  <a:lnTo>
                    <a:pt x="880623" y="95628"/>
                  </a:lnTo>
                  <a:lnTo>
                    <a:pt x="826234" y="105906"/>
                  </a:lnTo>
                  <a:lnTo>
                    <a:pt x="773196" y="116636"/>
                  </a:lnTo>
                  <a:lnTo>
                    <a:pt x="721550" y="127806"/>
                  </a:lnTo>
                  <a:lnTo>
                    <a:pt x="671336" y="139407"/>
                  </a:lnTo>
                  <a:lnTo>
                    <a:pt x="622594" y="151427"/>
                  </a:lnTo>
                  <a:lnTo>
                    <a:pt x="575366" y="163855"/>
                  </a:lnTo>
                  <a:lnTo>
                    <a:pt x="529692" y="176682"/>
                  </a:lnTo>
                  <a:lnTo>
                    <a:pt x="485612" y="189896"/>
                  </a:lnTo>
                  <a:lnTo>
                    <a:pt x="443167" y="203487"/>
                  </a:lnTo>
                  <a:lnTo>
                    <a:pt x="402397" y="217444"/>
                  </a:lnTo>
                  <a:lnTo>
                    <a:pt x="363343" y="231756"/>
                  </a:lnTo>
                  <a:lnTo>
                    <a:pt x="326045" y="246413"/>
                  </a:lnTo>
                  <a:lnTo>
                    <a:pt x="290544" y="261404"/>
                  </a:lnTo>
                  <a:lnTo>
                    <a:pt x="225096" y="292346"/>
                  </a:lnTo>
                  <a:lnTo>
                    <a:pt x="167322" y="324495"/>
                  </a:lnTo>
                  <a:lnTo>
                    <a:pt x="117547" y="357766"/>
                  </a:lnTo>
                  <a:lnTo>
                    <a:pt x="76095" y="392075"/>
                  </a:lnTo>
                  <a:lnTo>
                    <a:pt x="43290" y="427335"/>
                  </a:lnTo>
                  <a:lnTo>
                    <a:pt x="19456" y="463462"/>
                  </a:lnTo>
                  <a:lnTo>
                    <a:pt x="4918" y="500369"/>
                  </a:lnTo>
                  <a:lnTo>
                    <a:pt x="0" y="537972"/>
                  </a:lnTo>
                  <a:lnTo>
                    <a:pt x="1236" y="556854"/>
                  </a:lnTo>
                  <a:lnTo>
                    <a:pt x="11004" y="594120"/>
                  </a:lnTo>
                  <a:lnTo>
                    <a:pt x="30231" y="630647"/>
                  </a:lnTo>
                  <a:lnTo>
                    <a:pt x="58591" y="666351"/>
                  </a:lnTo>
                  <a:lnTo>
                    <a:pt x="95760" y="701146"/>
                  </a:lnTo>
                  <a:lnTo>
                    <a:pt x="141415" y="734947"/>
                  </a:lnTo>
                  <a:lnTo>
                    <a:pt x="195230" y="767668"/>
                  </a:lnTo>
                  <a:lnTo>
                    <a:pt x="256881" y="799224"/>
                  </a:lnTo>
                  <a:lnTo>
                    <a:pt x="326045" y="829530"/>
                  </a:lnTo>
                  <a:lnTo>
                    <a:pt x="363343" y="844187"/>
                  </a:lnTo>
                  <a:lnTo>
                    <a:pt x="402397" y="858499"/>
                  </a:lnTo>
                  <a:lnTo>
                    <a:pt x="443167" y="872456"/>
                  </a:lnTo>
                  <a:lnTo>
                    <a:pt x="485612" y="886047"/>
                  </a:lnTo>
                  <a:lnTo>
                    <a:pt x="529692" y="899261"/>
                  </a:lnTo>
                  <a:lnTo>
                    <a:pt x="575366" y="912088"/>
                  </a:lnTo>
                  <a:lnTo>
                    <a:pt x="622594" y="924516"/>
                  </a:lnTo>
                  <a:lnTo>
                    <a:pt x="671336" y="936536"/>
                  </a:lnTo>
                  <a:lnTo>
                    <a:pt x="721550" y="948137"/>
                  </a:lnTo>
                  <a:lnTo>
                    <a:pt x="773196" y="959307"/>
                  </a:lnTo>
                  <a:lnTo>
                    <a:pt x="826234" y="970037"/>
                  </a:lnTo>
                  <a:lnTo>
                    <a:pt x="880623" y="980315"/>
                  </a:lnTo>
                  <a:lnTo>
                    <a:pt x="936322" y="990131"/>
                  </a:lnTo>
                  <a:lnTo>
                    <a:pt x="993291" y="999474"/>
                  </a:lnTo>
                  <a:lnTo>
                    <a:pt x="1051490" y="1008333"/>
                  </a:lnTo>
                  <a:lnTo>
                    <a:pt x="1110878" y="1016699"/>
                  </a:lnTo>
                  <a:lnTo>
                    <a:pt x="1171414" y="1024559"/>
                  </a:lnTo>
                  <a:lnTo>
                    <a:pt x="1233058" y="1031904"/>
                  </a:lnTo>
                  <a:lnTo>
                    <a:pt x="1295770" y="1038723"/>
                  </a:lnTo>
                  <a:lnTo>
                    <a:pt x="1359508" y="1045005"/>
                  </a:lnTo>
                  <a:lnTo>
                    <a:pt x="1424232" y="1050739"/>
                  </a:lnTo>
                  <a:lnTo>
                    <a:pt x="1489903" y="1055915"/>
                  </a:lnTo>
                  <a:lnTo>
                    <a:pt x="1556478" y="1060522"/>
                  </a:lnTo>
                  <a:lnTo>
                    <a:pt x="1623918" y="1064549"/>
                  </a:lnTo>
                  <a:lnTo>
                    <a:pt x="1692182" y="1067986"/>
                  </a:lnTo>
                  <a:lnTo>
                    <a:pt x="1761230" y="1070822"/>
                  </a:lnTo>
                  <a:lnTo>
                    <a:pt x="1831020" y="1073047"/>
                  </a:lnTo>
                  <a:lnTo>
                    <a:pt x="1901514" y="1074649"/>
                  </a:lnTo>
                  <a:lnTo>
                    <a:pt x="1972669" y="1075618"/>
                  </a:lnTo>
                  <a:lnTo>
                    <a:pt x="2044446" y="1075943"/>
                  </a:lnTo>
                  <a:lnTo>
                    <a:pt x="2116222" y="1075618"/>
                  </a:lnTo>
                  <a:lnTo>
                    <a:pt x="2187377" y="1074649"/>
                  </a:lnTo>
                  <a:lnTo>
                    <a:pt x="2257871" y="1073047"/>
                  </a:lnTo>
                  <a:lnTo>
                    <a:pt x="2327661" y="1070822"/>
                  </a:lnTo>
                  <a:lnTo>
                    <a:pt x="2396709" y="1067986"/>
                  </a:lnTo>
                  <a:lnTo>
                    <a:pt x="2464973" y="1064549"/>
                  </a:lnTo>
                  <a:lnTo>
                    <a:pt x="2532413" y="1060522"/>
                  </a:lnTo>
                  <a:lnTo>
                    <a:pt x="2598988" y="1055915"/>
                  </a:lnTo>
                  <a:lnTo>
                    <a:pt x="2664659" y="1050739"/>
                  </a:lnTo>
                  <a:lnTo>
                    <a:pt x="2729383" y="1045005"/>
                  </a:lnTo>
                  <a:lnTo>
                    <a:pt x="2793121" y="1038723"/>
                  </a:lnTo>
                  <a:lnTo>
                    <a:pt x="2855833" y="1031904"/>
                  </a:lnTo>
                  <a:lnTo>
                    <a:pt x="2917477" y="1024559"/>
                  </a:lnTo>
                  <a:lnTo>
                    <a:pt x="2978013" y="1016699"/>
                  </a:lnTo>
                  <a:lnTo>
                    <a:pt x="3037401" y="1008333"/>
                  </a:lnTo>
                  <a:lnTo>
                    <a:pt x="3095600" y="999474"/>
                  </a:lnTo>
                  <a:lnTo>
                    <a:pt x="3152569" y="990131"/>
                  </a:lnTo>
                  <a:lnTo>
                    <a:pt x="3208268" y="980315"/>
                  </a:lnTo>
                  <a:lnTo>
                    <a:pt x="3262657" y="970037"/>
                  </a:lnTo>
                  <a:lnTo>
                    <a:pt x="3315695" y="959307"/>
                  </a:lnTo>
                  <a:lnTo>
                    <a:pt x="3367341" y="948137"/>
                  </a:lnTo>
                  <a:lnTo>
                    <a:pt x="3417555" y="936536"/>
                  </a:lnTo>
                  <a:lnTo>
                    <a:pt x="3466297" y="924516"/>
                  </a:lnTo>
                  <a:lnTo>
                    <a:pt x="3513525" y="912088"/>
                  </a:lnTo>
                  <a:lnTo>
                    <a:pt x="3559199" y="899261"/>
                  </a:lnTo>
                  <a:lnTo>
                    <a:pt x="3603279" y="886047"/>
                  </a:lnTo>
                  <a:lnTo>
                    <a:pt x="3645724" y="872456"/>
                  </a:lnTo>
                  <a:lnTo>
                    <a:pt x="3686494" y="858499"/>
                  </a:lnTo>
                  <a:lnTo>
                    <a:pt x="3725548" y="844187"/>
                  </a:lnTo>
                  <a:lnTo>
                    <a:pt x="3762846" y="829530"/>
                  </a:lnTo>
                  <a:lnTo>
                    <a:pt x="3798347" y="814539"/>
                  </a:lnTo>
                  <a:lnTo>
                    <a:pt x="3863795" y="783597"/>
                  </a:lnTo>
                  <a:lnTo>
                    <a:pt x="3921569" y="751448"/>
                  </a:lnTo>
                  <a:lnTo>
                    <a:pt x="3971344" y="718177"/>
                  </a:lnTo>
                  <a:lnTo>
                    <a:pt x="4012796" y="683868"/>
                  </a:lnTo>
                  <a:lnTo>
                    <a:pt x="4045601" y="648608"/>
                  </a:lnTo>
                  <a:lnTo>
                    <a:pt x="4069435" y="612481"/>
                  </a:lnTo>
                  <a:lnTo>
                    <a:pt x="4083973" y="575574"/>
                  </a:lnTo>
                  <a:lnTo>
                    <a:pt x="4088891" y="537972"/>
                  </a:lnTo>
                  <a:lnTo>
                    <a:pt x="4087655" y="519089"/>
                  </a:lnTo>
                  <a:lnTo>
                    <a:pt x="4077887" y="481823"/>
                  </a:lnTo>
                  <a:lnTo>
                    <a:pt x="4058660" y="445296"/>
                  </a:lnTo>
                  <a:lnTo>
                    <a:pt x="4030300" y="409592"/>
                  </a:lnTo>
                  <a:lnTo>
                    <a:pt x="3993131" y="374797"/>
                  </a:lnTo>
                  <a:lnTo>
                    <a:pt x="3947476" y="340996"/>
                  </a:lnTo>
                  <a:lnTo>
                    <a:pt x="3893661" y="308275"/>
                  </a:lnTo>
                  <a:lnTo>
                    <a:pt x="3832010" y="276719"/>
                  </a:lnTo>
                  <a:lnTo>
                    <a:pt x="3762846" y="246413"/>
                  </a:lnTo>
                  <a:lnTo>
                    <a:pt x="3725548" y="231756"/>
                  </a:lnTo>
                  <a:lnTo>
                    <a:pt x="3686494" y="217444"/>
                  </a:lnTo>
                  <a:lnTo>
                    <a:pt x="3645724" y="203487"/>
                  </a:lnTo>
                  <a:lnTo>
                    <a:pt x="3603279" y="189896"/>
                  </a:lnTo>
                  <a:lnTo>
                    <a:pt x="3559199" y="176682"/>
                  </a:lnTo>
                  <a:lnTo>
                    <a:pt x="3513525" y="163855"/>
                  </a:lnTo>
                  <a:lnTo>
                    <a:pt x="3466297" y="151427"/>
                  </a:lnTo>
                  <a:lnTo>
                    <a:pt x="3417555" y="139407"/>
                  </a:lnTo>
                  <a:lnTo>
                    <a:pt x="3367341" y="127806"/>
                  </a:lnTo>
                  <a:lnTo>
                    <a:pt x="3315695" y="116636"/>
                  </a:lnTo>
                  <a:lnTo>
                    <a:pt x="3262657" y="105906"/>
                  </a:lnTo>
                  <a:lnTo>
                    <a:pt x="3208268" y="95628"/>
                  </a:lnTo>
                  <a:lnTo>
                    <a:pt x="3152569" y="85812"/>
                  </a:lnTo>
                  <a:lnTo>
                    <a:pt x="3095600" y="76469"/>
                  </a:lnTo>
                  <a:lnTo>
                    <a:pt x="3037401" y="67610"/>
                  </a:lnTo>
                  <a:lnTo>
                    <a:pt x="2978013" y="59244"/>
                  </a:lnTo>
                  <a:lnTo>
                    <a:pt x="2917477" y="51384"/>
                  </a:lnTo>
                  <a:lnTo>
                    <a:pt x="2855833" y="44039"/>
                  </a:lnTo>
                  <a:lnTo>
                    <a:pt x="2793121" y="37220"/>
                  </a:lnTo>
                  <a:lnTo>
                    <a:pt x="2729383" y="30938"/>
                  </a:lnTo>
                  <a:lnTo>
                    <a:pt x="2664659" y="25204"/>
                  </a:lnTo>
                  <a:lnTo>
                    <a:pt x="2598988" y="20028"/>
                  </a:lnTo>
                  <a:lnTo>
                    <a:pt x="2532413" y="15421"/>
                  </a:lnTo>
                  <a:lnTo>
                    <a:pt x="2464973" y="11394"/>
                  </a:lnTo>
                  <a:lnTo>
                    <a:pt x="2396709" y="7957"/>
                  </a:lnTo>
                  <a:lnTo>
                    <a:pt x="2327661" y="5121"/>
                  </a:lnTo>
                  <a:lnTo>
                    <a:pt x="2257871" y="2896"/>
                  </a:lnTo>
                  <a:lnTo>
                    <a:pt x="2187377" y="1294"/>
                  </a:lnTo>
                  <a:lnTo>
                    <a:pt x="2116222" y="325"/>
                  </a:lnTo>
                  <a:lnTo>
                    <a:pt x="2044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12110" y="981836"/>
              <a:ext cx="4089400" cy="1076325"/>
            </a:xfrm>
            <a:custGeom>
              <a:avLst/>
              <a:gdLst/>
              <a:ahLst/>
              <a:cxnLst/>
              <a:rect l="l" t="t" r="r" b="b"/>
              <a:pathLst>
                <a:path w="4089400" h="1076325">
                  <a:moveTo>
                    <a:pt x="0" y="537972"/>
                  </a:moveTo>
                  <a:lnTo>
                    <a:pt x="11004" y="481823"/>
                  </a:lnTo>
                  <a:lnTo>
                    <a:pt x="30231" y="445296"/>
                  </a:lnTo>
                  <a:lnTo>
                    <a:pt x="58591" y="409592"/>
                  </a:lnTo>
                  <a:lnTo>
                    <a:pt x="95760" y="374797"/>
                  </a:lnTo>
                  <a:lnTo>
                    <a:pt x="141415" y="340996"/>
                  </a:lnTo>
                  <a:lnTo>
                    <a:pt x="195230" y="308275"/>
                  </a:lnTo>
                  <a:lnTo>
                    <a:pt x="256881" y="276719"/>
                  </a:lnTo>
                  <a:lnTo>
                    <a:pt x="326045" y="246413"/>
                  </a:lnTo>
                  <a:lnTo>
                    <a:pt x="363343" y="231756"/>
                  </a:lnTo>
                  <a:lnTo>
                    <a:pt x="402397" y="217444"/>
                  </a:lnTo>
                  <a:lnTo>
                    <a:pt x="443167" y="203487"/>
                  </a:lnTo>
                  <a:lnTo>
                    <a:pt x="485612" y="189896"/>
                  </a:lnTo>
                  <a:lnTo>
                    <a:pt x="529692" y="176682"/>
                  </a:lnTo>
                  <a:lnTo>
                    <a:pt x="575366" y="163855"/>
                  </a:lnTo>
                  <a:lnTo>
                    <a:pt x="622594" y="151427"/>
                  </a:lnTo>
                  <a:lnTo>
                    <a:pt x="671336" y="139407"/>
                  </a:lnTo>
                  <a:lnTo>
                    <a:pt x="721550" y="127806"/>
                  </a:lnTo>
                  <a:lnTo>
                    <a:pt x="773196" y="116636"/>
                  </a:lnTo>
                  <a:lnTo>
                    <a:pt x="826234" y="105906"/>
                  </a:lnTo>
                  <a:lnTo>
                    <a:pt x="880623" y="95628"/>
                  </a:lnTo>
                  <a:lnTo>
                    <a:pt x="936322" y="85812"/>
                  </a:lnTo>
                  <a:lnTo>
                    <a:pt x="993291" y="76469"/>
                  </a:lnTo>
                  <a:lnTo>
                    <a:pt x="1051490" y="67610"/>
                  </a:lnTo>
                  <a:lnTo>
                    <a:pt x="1110878" y="59244"/>
                  </a:lnTo>
                  <a:lnTo>
                    <a:pt x="1171414" y="51384"/>
                  </a:lnTo>
                  <a:lnTo>
                    <a:pt x="1233058" y="44039"/>
                  </a:lnTo>
                  <a:lnTo>
                    <a:pt x="1295770" y="37220"/>
                  </a:lnTo>
                  <a:lnTo>
                    <a:pt x="1359508" y="30938"/>
                  </a:lnTo>
                  <a:lnTo>
                    <a:pt x="1424232" y="25204"/>
                  </a:lnTo>
                  <a:lnTo>
                    <a:pt x="1489903" y="20028"/>
                  </a:lnTo>
                  <a:lnTo>
                    <a:pt x="1556478" y="15421"/>
                  </a:lnTo>
                  <a:lnTo>
                    <a:pt x="1623918" y="11394"/>
                  </a:lnTo>
                  <a:lnTo>
                    <a:pt x="1692182" y="7957"/>
                  </a:lnTo>
                  <a:lnTo>
                    <a:pt x="1761230" y="5121"/>
                  </a:lnTo>
                  <a:lnTo>
                    <a:pt x="1831020" y="2896"/>
                  </a:lnTo>
                  <a:lnTo>
                    <a:pt x="1901514" y="1294"/>
                  </a:lnTo>
                  <a:lnTo>
                    <a:pt x="1972669" y="325"/>
                  </a:lnTo>
                  <a:lnTo>
                    <a:pt x="2044446" y="0"/>
                  </a:lnTo>
                  <a:lnTo>
                    <a:pt x="2116222" y="325"/>
                  </a:lnTo>
                  <a:lnTo>
                    <a:pt x="2187377" y="1294"/>
                  </a:lnTo>
                  <a:lnTo>
                    <a:pt x="2257871" y="2896"/>
                  </a:lnTo>
                  <a:lnTo>
                    <a:pt x="2327661" y="5121"/>
                  </a:lnTo>
                  <a:lnTo>
                    <a:pt x="2396709" y="7957"/>
                  </a:lnTo>
                  <a:lnTo>
                    <a:pt x="2464973" y="11394"/>
                  </a:lnTo>
                  <a:lnTo>
                    <a:pt x="2532413" y="15421"/>
                  </a:lnTo>
                  <a:lnTo>
                    <a:pt x="2598988" y="20028"/>
                  </a:lnTo>
                  <a:lnTo>
                    <a:pt x="2664659" y="25204"/>
                  </a:lnTo>
                  <a:lnTo>
                    <a:pt x="2729383" y="30938"/>
                  </a:lnTo>
                  <a:lnTo>
                    <a:pt x="2793121" y="37220"/>
                  </a:lnTo>
                  <a:lnTo>
                    <a:pt x="2855833" y="44039"/>
                  </a:lnTo>
                  <a:lnTo>
                    <a:pt x="2917477" y="51384"/>
                  </a:lnTo>
                  <a:lnTo>
                    <a:pt x="2978013" y="59244"/>
                  </a:lnTo>
                  <a:lnTo>
                    <a:pt x="3037401" y="67610"/>
                  </a:lnTo>
                  <a:lnTo>
                    <a:pt x="3095600" y="76469"/>
                  </a:lnTo>
                  <a:lnTo>
                    <a:pt x="3152569" y="85812"/>
                  </a:lnTo>
                  <a:lnTo>
                    <a:pt x="3208268" y="95628"/>
                  </a:lnTo>
                  <a:lnTo>
                    <a:pt x="3262657" y="105906"/>
                  </a:lnTo>
                  <a:lnTo>
                    <a:pt x="3315695" y="116636"/>
                  </a:lnTo>
                  <a:lnTo>
                    <a:pt x="3367341" y="127806"/>
                  </a:lnTo>
                  <a:lnTo>
                    <a:pt x="3417555" y="139407"/>
                  </a:lnTo>
                  <a:lnTo>
                    <a:pt x="3466297" y="151427"/>
                  </a:lnTo>
                  <a:lnTo>
                    <a:pt x="3513525" y="163855"/>
                  </a:lnTo>
                  <a:lnTo>
                    <a:pt x="3559199" y="176682"/>
                  </a:lnTo>
                  <a:lnTo>
                    <a:pt x="3603279" y="189896"/>
                  </a:lnTo>
                  <a:lnTo>
                    <a:pt x="3645724" y="203487"/>
                  </a:lnTo>
                  <a:lnTo>
                    <a:pt x="3686494" y="217444"/>
                  </a:lnTo>
                  <a:lnTo>
                    <a:pt x="3725548" y="231756"/>
                  </a:lnTo>
                  <a:lnTo>
                    <a:pt x="3762846" y="246413"/>
                  </a:lnTo>
                  <a:lnTo>
                    <a:pt x="3798347" y="261404"/>
                  </a:lnTo>
                  <a:lnTo>
                    <a:pt x="3863795" y="292346"/>
                  </a:lnTo>
                  <a:lnTo>
                    <a:pt x="3921569" y="324495"/>
                  </a:lnTo>
                  <a:lnTo>
                    <a:pt x="3971344" y="357766"/>
                  </a:lnTo>
                  <a:lnTo>
                    <a:pt x="4012796" y="392075"/>
                  </a:lnTo>
                  <a:lnTo>
                    <a:pt x="4045601" y="427335"/>
                  </a:lnTo>
                  <a:lnTo>
                    <a:pt x="4069435" y="463462"/>
                  </a:lnTo>
                  <a:lnTo>
                    <a:pt x="4083973" y="500369"/>
                  </a:lnTo>
                  <a:lnTo>
                    <a:pt x="4088891" y="537972"/>
                  </a:lnTo>
                  <a:lnTo>
                    <a:pt x="4087655" y="556854"/>
                  </a:lnTo>
                  <a:lnTo>
                    <a:pt x="4077887" y="594120"/>
                  </a:lnTo>
                  <a:lnTo>
                    <a:pt x="4058660" y="630647"/>
                  </a:lnTo>
                  <a:lnTo>
                    <a:pt x="4030300" y="666351"/>
                  </a:lnTo>
                  <a:lnTo>
                    <a:pt x="3993131" y="701146"/>
                  </a:lnTo>
                  <a:lnTo>
                    <a:pt x="3947476" y="734947"/>
                  </a:lnTo>
                  <a:lnTo>
                    <a:pt x="3893661" y="767668"/>
                  </a:lnTo>
                  <a:lnTo>
                    <a:pt x="3832010" y="799224"/>
                  </a:lnTo>
                  <a:lnTo>
                    <a:pt x="3762846" y="829530"/>
                  </a:lnTo>
                  <a:lnTo>
                    <a:pt x="3725548" y="844187"/>
                  </a:lnTo>
                  <a:lnTo>
                    <a:pt x="3686494" y="858499"/>
                  </a:lnTo>
                  <a:lnTo>
                    <a:pt x="3645724" y="872456"/>
                  </a:lnTo>
                  <a:lnTo>
                    <a:pt x="3603279" y="886047"/>
                  </a:lnTo>
                  <a:lnTo>
                    <a:pt x="3559199" y="899261"/>
                  </a:lnTo>
                  <a:lnTo>
                    <a:pt x="3513525" y="912088"/>
                  </a:lnTo>
                  <a:lnTo>
                    <a:pt x="3466297" y="924516"/>
                  </a:lnTo>
                  <a:lnTo>
                    <a:pt x="3417555" y="936536"/>
                  </a:lnTo>
                  <a:lnTo>
                    <a:pt x="3367341" y="948137"/>
                  </a:lnTo>
                  <a:lnTo>
                    <a:pt x="3315695" y="959307"/>
                  </a:lnTo>
                  <a:lnTo>
                    <a:pt x="3262657" y="970037"/>
                  </a:lnTo>
                  <a:lnTo>
                    <a:pt x="3208268" y="980315"/>
                  </a:lnTo>
                  <a:lnTo>
                    <a:pt x="3152569" y="990131"/>
                  </a:lnTo>
                  <a:lnTo>
                    <a:pt x="3095600" y="999474"/>
                  </a:lnTo>
                  <a:lnTo>
                    <a:pt x="3037401" y="1008333"/>
                  </a:lnTo>
                  <a:lnTo>
                    <a:pt x="2978013" y="1016699"/>
                  </a:lnTo>
                  <a:lnTo>
                    <a:pt x="2917477" y="1024559"/>
                  </a:lnTo>
                  <a:lnTo>
                    <a:pt x="2855833" y="1031904"/>
                  </a:lnTo>
                  <a:lnTo>
                    <a:pt x="2793121" y="1038723"/>
                  </a:lnTo>
                  <a:lnTo>
                    <a:pt x="2729383" y="1045005"/>
                  </a:lnTo>
                  <a:lnTo>
                    <a:pt x="2664659" y="1050739"/>
                  </a:lnTo>
                  <a:lnTo>
                    <a:pt x="2598988" y="1055915"/>
                  </a:lnTo>
                  <a:lnTo>
                    <a:pt x="2532413" y="1060522"/>
                  </a:lnTo>
                  <a:lnTo>
                    <a:pt x="2464973" y="1064549"/>
                  </a:lnTo>
                  <a:lnTo>
                    <a:pt x="2396709" y="1067986"/>
                  </a:lnTo>
                  <a:lnTo>
                    <a:pt x="2327661" y="1070822"/>
                  </a:lnTo>
                  <a:lnTo>
                    <a:pt x="2257871" y="1073047"/>
                  </a:lnTo>
                  <a:lnTo>
                    <a:pt x="2187377" y="1074649"/>
                  </a:lnTo>
                  <a:lnTo>
                    <a:pt x="2116222" y="1075618"/>
                  </a:lnTo>
                  <a:lnTo>
                    <a:pt x="2044446" y="1075943"/>
                  </a:lnTo>
                  <a:lnTo>
                    <a:pt x="1972669" y="1075618"/>
                  </a:lnTo>
                  <a:lnTo>
                    <a:pt x="1901514" y="1074649"/>
                  </a:lnTo>
                  <a:lnTo>
                    <a:pt x="1831020" y="1073047"/>
                  </a:lnTo>
                  <a:lnTo>
                    <a:pt x="1761230" y="1070822"/>
                  </a:lnTo>
                  <a:lnTo>
                    <a:pt x="1692182" y="1067986"/>
                  </a:lnTo>
                  <a:lnTo>
                    <a:pt x="1623918" y="1064549"/>
                  </a:lnTo>
                  <a:lnTo>
                    <a:pt x="1556478" y="1060522"/>
                  </a:lnTo>
                  <a:lnTo>
                    <a:pt x="1489903" y="1055915"/>
                  </a:lnTo>
                  <a:lnTo>
                    <a:pt x="1424232" y="1050739"/>
                  </a:lnTo>
                  <a:lnTo>
                    <a:pt x="1359508" y="1045005"/>
                  </a:lnTo>
                  <a:lnTo>
                    <a:pt x="1295770" y="1038723"/>
                  </a:lnTo>
                  <a:lnTo>
                    <a:pt x="1233058" y="1031904"/>
                  </a:lnTo>
                  <a:lnTo>
                    <a:pt x="1171414" y="1024559"/>
                  </a:lnTo>
                  <a:lnTo>
                    <a:pt x="1110878" y="1016699"/>
                  </a:lnTo>
                  <a:lnTo>
                    <a:pt x="1051490" y="1008333"/>
                  </a:lnTo>
                  <a:lnTo>
                    <a:pt x="993291" y="999474"/>
                  </a:lnTo>
                  <a:lnTo>
                    <a:pt x="936322" y="990131"/>
                  </a:lnTo>
                  <a:lnTo>
                    <a:pt x="880623" y="980315"/>
                  </a:lnTo>
                  <a:lnTo>
                    <a:pt x="826234" y="970037"/>
                  </a:lnTo>
                  <a:lnTo>
                    <a:pt x="773196" y="959307"/>
                  </a:lnTo>
                  <a:lnTo>
                    <a:pt x="721550" y="948137"/>
                  </a:lnTo>
                  <a:lnTo>
                    <a:pt x="671336" y="936536"/>
                  </a:lnTo>
                  <a:lnTo>
                    <a:pt x="622594" y="924516"/>
                  </a:lnTo>
                  <a:lnTo>
                    <a:pt x="575366" y="912088"/>
                  </a:lnTo>
                  <a:lnTo>
                    <a:pt x="529692" y="899261"/>
                  </a:lnTo>
                  <a:lnTo>
                    <a:pt x="485612" y="886047"/>
                  </a:lnTo>
                  <a:lnTo>
                    <a:pt x="443167" y="872456"/>
                  </a:lnTo>
                  <a:lnTo>
                    <a:pt x="402397" y="858499"/>
                  </a:lnTo>
                  <a:lnTo>
                    <a:pt x="363343" y="844187"/>
                  </a:lnTo>
                  <a:lnTo>
                    <a:pt x="326045" y="829530"/>
                  </a:lnTo>
                  <a:lnTo>
                    <a:pt x="290544" y="814539"/>
                  </a:lnTo>
                  <a:lnTo>
                    <a:pt x="225096" y="783597"/>
                  </a:lnTo>
                  <a:lnTo>
                    <a:pt x="167322" y="751448"/>
                  </a:lnTo>
                  <a:lnTo>
                    <a:pt x="117547" y="718177"/>
                  </a:lnTo>
                  <a:lnTo>
                    <a:pt x="76095" y="683868"/>
                  </a:lnTo>
                  <a:lnTo>
                    <a:pt x="43290" y="648608"/>
                  </a:lnTo>
                  <a:lnTo>
                    <a:pt x="19456" y="612481"/>
                  </a:lnTo>
                  <a:lnTo>
                    <a:pt x="4918" y="575574"/>
                  </a:lnTo>
                  <a:lnTo>
                    <a:pt x="0" y="53797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609340" y="1165859"/>
            <a:ext cx="1693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marR="5080" indent="-34036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РОЗЧИНИ</a:t>
            </a:r>
            <a:r>
              <a:rPr sz="18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ДЛЯ </a:t>
            </a:r>
            <a:r>
              <a:rPr sz="1800" b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ІН’ЄКЦІЙ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079" y="2349626"/>
            <a:ext cx="2786380" cy="61531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15265">
              <a:lnSpc>
                <a:spcPct val="100000"/>
              </a:lnSpc>
              <a:spcBef>
                <a:spcPts val="315"/>
              </a:spcBef>
            </a:pPr>
            <a:r>
              <a:rPr sz="1600" b="1" spc="-5" dirty="0">
                <a:solidFill>
                  <a:srgbClr val="A40020"/>
                </a:solidFill>
                <a:latin typeface="Arial"/>
                <a:cs typeface="Arial"/>
              </a:rPr>
              <a:t>ГІПОТОНІЧНІ</a:t>
            </a:r>
            <a:r>
              <a:rPr sz="1600" b="1" spc="-15" dirty="0">
                <a:solidFill>
                  <a:srgbClr val="A40020"/>
                </a:solidFill>
                <a:latin typeface="Arial"/>
                <a:cs typeface="Arial"/>
              </a:rPr>
              <a:t> РОЗЧИНИ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67780" y="2349626"/>
            <a:ext cx="2786380" cy="61531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61290">
              <a:lnSpc>
                <a:spcPct val="100000"/>
              </a:lnSpc>
              <a:spcBef>
                <a:spcPts val="315"/>
              </a:spcBef>
            </a:pPr>
            <a:r>
              <a:rPr sz="1600" b="1" spc="-5" dirty="0">
                <a:solidFill>
                  <a:srgbClr val="A40020"/>
                </a:solidFill>
                <a:latin typeface="Arial"/>
                <a:cs typeface="Arial"/>
              </a:rPr>
              <a:t>ГІПЕРТОНІЧНІ</a:t>
            </a:r>
            <a:r>
              <a:rPr sz="1600" b="1" spc="-3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A40020"/>
                </a:solidFill>
                <a:latin typeface="Arial"/>
                <a:cs typeface="Arial"/>
              </a:rPr>
              <a:t>РОЗЧИНИ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67780" y="3068954"/>
            <a:ext cx="2952750" cy="289877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1440" marR="778510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FF0000"/>
                </a:solidFill>
                <a:latin typeface="Tahoma"/>
                <a:cs typeface="Tahoma"/>
              </a:rPr>
              <a:t>Плазмоліз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–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втрата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еритроцитами</a:t>
            </a:r>
            <a:r>
              <a:rPr sz="1600" spc="-6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форми.</a:t>
            </a:r>
            <a:endParaRPr sz="1600">
              <a:latin typeface="Tahoma"/>
              <a:cs typeface="Tahoma"/>
            </a:endParaRPr>
          </a:p>
          <a:p>
            <a:pPr marL="91440" marR="108585">
              <a:lnSpc>
                <a:spcPct val="100000"/>
              </a:lnSpc>
            </a:pP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При введені вода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з </a:t>
            </a:r>
            <a:r>
              <a:rPr sz="16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еритроцитів прямує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в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плазму </a:t>
            </a:r>
            <a:r>
              <a:rPr sz="1600" spc="-484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до вирівнювання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 осмотичного</a:t>
            </a:r>
            <a:r>
              <a:rPr sz="16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тиску.</a:t>
            </a:r>
            <a:endParaRPr sz="1600">
              <a:latin typeface="Tahoma"/>
              <a:cs typeface="Tahoma"/>
            </a:endParaRPr>
          </a:p>
          <a:p>
            <a:pPr marL="91440">
              <a:lnSpc>
                <a:spcPct val="100000"/>
              </a:lnSpc>
            </a:pP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Еритроцити</a:t>
            </a:r>
            <a:r>
              <a:rPr sz="16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зморщуються.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Tahoma"/>
              <a:cs typeface="Tahoma"/>
            </a:endParaRPr>
          </a:p>
          <a:p>
            <a:pPr marL="91440" marR="232410">
              <a:lnSpc>
                <a:spcPct val="100000"/>
              </a:lnSpc>
            </a:pP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Готують</a:t>
            </a:r>
            <a:r>
              <a:rPr sz="16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тільки</a:t>
            </a:r>
            <a:r>
              <a:rPr sz="1600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за</a:t>
            </a:r>
            <a:r>
              <a:rPr sz="1600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наявності </a:t>
            </a:r>
            <a:r>
              <a:rPr sz="1600" spc="-484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знаку</a:t>
            </a:r>
            <a:r>
              <a:rPr sz="16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оклику в</a:t>
            </a:r>
            <a:r>
              <a:rPr sz="16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рецепті.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1079" y="3068954"/>
            <a:ext cx="2809240" cy="324167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 marR="85090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FF0000"/>
                </a:solidFill>
                <a:latin typeface="Tahoma"/>
                <a:cs typeface="Tahoma"/>
              </a:rPr>
              <a:t>Гемоліз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– розрив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клітинної </a:t>
            </a:r>
            <a:r>
              <a:rPr sz="1600" spc="-484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оболонки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еритроцитів при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великій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різниці в </a:t>
            </a:r>
            <a:r>
              <a:rPr sz="16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осмотичних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тисках.</a:t>
            </a:r>
            <a:endParaRPr sz="1600">
              <a:latin typeface="Tahoma"/>
              <a:cs typeface="Tahoma"/>
            </a:endParaRPr>
          </a:p>
          <a:p>
            <a:pPr marL="90805" marR="614045">
              <a:lnSpc>
                <a:spcPct val="100000"/>
              </a:lnSpc>
            </a:pP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При введенні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рідина </a:t>
            </a:r>
            <a:r>
              <a:rPr sz="16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проникає всередину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еритроцитів,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і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вони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починають</a:t>
            </a:r>
            <a:r>
              <a:rPr sz="1600" spc="-5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розбухати.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Tahoma"/>
              <a:cs typeface="Tahoma"/>
            </a:endParaRPr>
          </a:p>
          <a:p>
            <a:pPr marL="90805" marR="1022350">
              <a:lnSpc>
                <a:spcPct val="100000"/>
              </a:lnSpc>
            </a:pP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Готують</a:t>
            </a:r>
            <a:r>
              <a:rPr sz="1600" spc="-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тільки</a:t>
            </a:r>
            <a:r>
              <a:rPr sz="1600" spc="-4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по </a:t>
            </a:r>
            <a:r>
              <a:rPr sz="1600" spc="-484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вказівкам</a:t>
            </a:r>
            <a:r>
              <a:rPr sz="1600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лікаря</a:t>
            </a:r>
            <a:endParaRPr sz="1600">
              <a:latin typeface="Tahoma"/>
              <a:cs typeface="Tahoma"/>
            </a:endParaRPr>
          </a:p>
          <a:p>
            <a:pPr marL="90805">
              <a:lnSpc>
                <a:spcPts val="1930"/>
              </a:lnSpc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(у</a:t>
            </a:r>
            <a:r>
              <a:rPr sz="1600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рідких</a:t>
            </a:r>
            <a:r>
              <a:rPr sz="1600" spc="-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0066"/>
                </a:solidFill>
                <a:latin typeface="Tahoma"/>
                <a:cs typeface="Tahoma"/>
              </a:rPr>
              <a:t>випадках)</a:t>
            </a:r>
            <a:r>
              <a:rPr sz="1650" i="1" spc="-10" dirty="0">
                <a:solidFill>
                  <a:srgbClr val="000066"/>
                </a:solidFill>
                <a:latin typeface="Tahoma"/>
                <a:cs typeface="Tahoma"/>
              </a:rPr>
              <a:t>.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340483" y="1913635"/>
            <a:ext cx="4133850" cy="450850"/>
          </a:xfrm>
          <a:custGeom>
            <a:avLst/>
            <a:gdLst/>
            <a:ahLst/>
            <a:cxnLst/>
            <a:rect l="l" t="t" r="r" b="b"/>
            <a:pathLst>
              <a:path w="4133850" h="450850">
                <a:moveTo>
                  <a:pt x="388239" y="9398"/>
                </a:moveTo>
                <a:lnTo>
                  <a:pt x="379857" y="0"/>
                </a:lnTo>
                <a:lnTo>
                  <a:pt x="52349" y="294919"/>
                </a:lnTo>
                <a:lnTo>
                  <a:pt x="31115" y="271399"/>
                </a:lnTo>
                <a:lnTo>
                  <a:pt x="0" y="350647"/>
                </a:lnTo>
                <a:lnTo>
                  <a:pt x="82169" y="327914"/>
                </a:lnTo>
                <a:lnTo>
                  <a:pt x="68503" y="312801"/>
                </a:lnTo>
                <a:lnTo>
                  <a:pt x="60845" y="304330"/>
                </a:lnTo>
                <a:lnTo>
                  <a:pt x="388239" y="9398"/>
                </a:lnTo>
                <a:close/>
              </a:path>
              <a:path w="4133850" h="450850">
                <a:moveTo>
                  <a:pt x="2198370" y="374269"/>
                </a:moveTo>
                <a:lnTo>
                  <a:pt x="2166620" y="374269"/>
                </a:lnTo>
                <a:lnTo>
                  <a:pt x="2166620" y="147193"/>
                </a:lnTo>
                <a:lnTo>
                  <a:pt x="2153920" y="147193"/>
                </a:lnTo>
                <a:lnTo>
                  <a:pt x="2153920" y="374269"/>
                </a:lnTo>
                <a:lnTo>
                  <a:pt x="2122170" y="374269"/>
                </a:lnTo>
                <a:lnTo>
                  <a:pt x="2160270" y="450469"/>
                </a:lnTo>
                <a:lnTo>
                  <a:pt x="2192020" y="386969"/>
                </a:lnTo>
                <a:lnTo>
                  <a:pt x="2198370" y="374269"/>
                </a:lnTo>
                <a:close/>
              </a:path>
              <a:path w="4133850" h="450850">
                <a:moveTo>
                  <a:pt x="4133850" y="350647"/>
                </a:moveTo>
                <a:lnTo>
                  <a:pt x="4121683" y="308229"/>
                </a:lnTo>
                <a:lnTo>
                  <a:pt x="4110355" y="268732"/>
                </a:lnTo>
                <a:lnTo>
                  <a:pt x="4086987" y="290195"/>
                </a:lnTo>
                <a:lnTo>
                  <a:pt x="3820795" y="381"/>
                </a:lnTo>
                <a:lnTo>
                  <a:pt x="3811397" y="9017"/>
                </a:lnTo>
                <a:lnTo>
                  <a:pt x="4077589" y="298831"/>
                </a:lnTo>
                <a:lnTo>
                  <a:pt x="4054221" y="320294"/>
                </a:lnTo>
                <a:lnTo>
                  <a:pt x="4133850" y="3506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48609" y="2494407"/>
            <a:ext cx="2303780" cy="11525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567055" marR="560070" algn="ctr">
              <a:lnSpc>
                <a:spcPct val="100000"/>
              </a:lnSpc>
              <a:spcBef>
                <a:spcPts val="310"/>
              </a:spcBef>
            </a:pPr>
            <a:r>
              <a:rPr sz="1600" b="1" dirty="0">
                <a:solidFill>
                  <a:srgbClr val="A40020"/>
                </a:solidFill>
                <a:latin typeface="Arial"/>
                <a:cs typeface="Arial"/>
              </a:rPr>
              <a:t>І</a:t>
            </a:r>
            <a:r>
              <a:rPr sz="1600" b="1" spc="-25" dirty="0">
                <a:solidFill>
                  <a:srgbClr val="A40020"/>
                </a:solidFill>
                <a:latin typeface="Arial"/>
                <a:cs typeface="Arial"/>
              </a:rPr>
              <a:t>З</a:t>
            </a:r>
            <a:r>
              <a:rPr sz="1600" b="1" dirty="0">
                <a:solidFill>
                  <a:srgbClr val="A40020"/>
                </a:solidFill>
                <a:latin typeface="Arial"/>
                <a:cs typeface="Arial"/>
              </a:rPr>
              <a:t>О</a:t>
            </a:r>
            <a:r>
              <a:rPr sz="1600" b="1" spc="-40" dirty="0">
                <a:solidFill>
                  <a:srgbClr val="A40020"/>
                </a:solidFill>
                <a:latin typeface="Arial"/>
                <a:cs typeface="Arial"/>
              </a:rPr>
              <a:t>Т</a:t>
            </a:r>
            <a:r>
              <a:rPr sz="1600" b="1" dirty="0">
                <a:solidFill>
                  <a:srgbClr val="A40020"/>
                </a:solidFill>
                <a:latin typeface="Arial"/>
                <a:cs typeface="Arial"/>
              </a:rPr>
              <a:t>О</a:t>
            </a:r>
            <a:r>
              <a:rPr sz="1600" b="1" spc="5" dirty="0">
                <a:solidFill>
                  <a:srgbClr val="A40020"/>
                </a:solidFill>
                <a:latin typeface="Arial"/>
                <a:cs typeface="Arial"/>
              </a:rPr>
              <a:t>Н</a:t>
            </a:r>
            <a:r>
              <a:rPr sz="1600" b="1" dirty="0">
                <a:solidFill>
                  <a:srgbClr val="A40020"/>
                </a:solidFill>
                <a:latin typeface="Arial"/>
                <a:cs typeface="Arial"/>
              </a:rPr>
              <a:t>ІЧ</a:t>
            </a:r>
            <a:r>
              <a:rPr sz="1600" b="1" spc="5" dirty="0">
                <a:solidFill>
                  <a:srgbClr val="A40020"/>
                </a:solidFill>
                <a:latin typeface="Arial"/>
                <a:cs typeface="Arial"/>
              </a:rPr>
              <a:t>Н</a:t>
            </a:r>
            <a:r>
              <a:rPr sz="1600" b="1" dirty="0">
                <a:solidFill>
                  <a:srgbClr val="A40020"/>
                </a:solidFill>
                <a:latin typeface="Arial"/>
                <a:cs typeface="Arial"/>
              </a:rPr>
              <a:t>І  </a:t>
            </a:r>
            <a:r>
              <a:rPr sz="1600" b="1" spc="-15" dirty="0">
                <a:solidFill>
                  <a:srgbClr val="A40020"/>
                </a:solidFill>
                <a:latin typeface="Arial"/>
                <a:cs typeface="Arial"/>
              </a:rPr>
              <a:t>РОЗЧИНИ</a:t>
            </a:r>
            <a:endParaRPr sz="1600">
              <a:latin typeface="Arial"/>
              <a:cs typeface="Arial"/>
            </a:endParaRPr>
          </a:p>
          <a:p>
            <a:pPr marL="295910" marR="291465" algn="ctr">
              <a:lnSpc>
                <a:spcPct val="100000"/>
              </a:lnSpc>
              <a:spcBef>
                <a:spcPts val="969"/>
              </a:spcBef>
            </a:pPr>
            <a:r>
              <a:rPr sz="1400" b="1" spc="-15" dirty="0">
                <a:solidFill>
                  <a:srgbClr val="A40020"/>
                </a:solidFill>
                <a:latin typeface="Arial"/>
                <a:cs typeface="Arial"/>
              </a:rPr>
              <a:t>(</a:t>
            </a:r>
            <a:r>
              <a:rPr sz="1400" spc="-15" dirty="0">
                <a:solidFill>
                  <a:srgbClr val="A40020"/>
                </a:solidFill>
                <a:latin typeface="Arial"/>
                <a:cs typeface="Arial"/>
              </a:rPr>
              <a:t>от</a:t>
            </a:r>
            <a:r>
              <a:rPr sz="1400" spc="-3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A40020"/>
                </a:solidFill>
                <a:latin typeface="Arial"/>
                <a:cs typeface="Arial"/>
              </a:rPr>
              <a:t>гр.</a:t>
            </a:r>
            <a:r>
              <a:rPr sz="1400" spc="-1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A40020"/>
                </a:solidFill>
                <a:latin typeface="Arial"/>
                <a:cs typeface="Arial"/>
              </a:rPr>
              <a:t>isos</a:t>
            </a:r>
            <a:r>
              <a:rPr sz="1400" b="1" spc="-2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A40020"/>
                </a:solidFill>
                <a:latin typeface="Arial"/>
                <a:cs typeface="Arial"/>
              </a:rPr>
              <a:t>-</a:t>
            </a:r>
            <a:r>
              <a:rPr sz="1400" b="1" spc="-1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A40020"/>
                </a:solidFill>
                <a:latin typeface="Arial"/>
                <a:cs typeface="Arial"/>
              </a:rPr>
              <a:t>рівний; </a:t>
            </a:r>
            <a:r>
              <a:rPr sz="1400" b="1" spc="-37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A40020"/>
                </a:solidFill>
                <a:latin typeface="Arial"/>
                <a:cs typeface="Arial"/>
              </a:rPr>
              <a:t>tonus</a:t>
            </a:r>
            <a:r>
              <a:rPr sz="1400" b="1" spc="-2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A40020"/>
                </a:solidFill>
                <a:latin typeface="Arial"/>
                <a:cs typeface="Arial"/>
              </a:rPr>
              <a:t>-</a:t>
            </a:r>
            <a:r>
              <a:rPr sz="1400" b="1" spc="-10" dirty="0">
                <a:solidFill>
                  <a:srgbClr val="A40020"/>
                </a:solidFill>
                <a:latin typeface="Arial"/>
                <a:cs typeface="Arial"/>
              </a:rPr>
              <a:t> тиск)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76980" y="3861434"/>
            <a:ext cx="2448560" cy="230505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49225" marR="142240" algn="ctr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Розчини,</a:t>
            </a:r>
            <a:r>
              <a:rPr sz="16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у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яких </a:t>
            </a:r>
            <a:r>
              <a:rPr sz="16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осмотичний тиск </a:t>
            </a:r>
            <a:r>
              <a:rPr sz="16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дорівнює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осмотичному </a:t>
            </a:r>
            <a:r>
              <a:rPr sz="1600" spc="-484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тиску рідин організму </a:t>
            </a:r>
            <a:r>
              <a:rPr sz="16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(крові,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плазми, лімфи, </a:t>
            </a:r>
            <a:r>
              <a:rPr sz="1600" spc="-484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сльозної</a:t>
            </a:r>
            <a:r>
              <a:rPr sz="1600" spc="49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рідини),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 тобто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7,4</a:t>
            </a:r>
            <a:r>
              <a:rPr sz="1600" b="1" spc="-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атмосфери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1930" y="476630"/>
            <a:ext cx="7561580" cy="81343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2262505" marR="482600" indent="-1776730">
              <a:lnSpc>
                <a:spcPct val="110000"/>
              </a:lnSpc>
              <a:spcBef>
                <a:spcPts val="120"/>
              </a:spcBef>
            </a:pPr>
            <a:r>
              <a:rPr sz="1800" dirty="0"/>
              <a:t>2. </a:t>
            </a:r>
            <a:r>
              <a:rPr sz="1800" spc="-5" dirty="0"/>
              <a:t>МЕТОДИ РОЗРАХУНКУ ІЗОТОНІЧНОЇ КОНЦЕНТРАЦІЇ </a:t>
            </a:r>
            <a:r>
              <a:rPr sz="1800" spc="-515" dirty="0"/>
              <a:t> </a:t>
            </a:r>
            <a:r>
              <a:rPr sz="1800" spc="-5" dirty="0"/>
              <a:t>РОЗЧИНІВ</a:t>
            </a:r>
            <a:r>
              <a:rPr sz="1800" spc="15" dirty="0"/>
              <a:t> </a:t>
            </a:r>
            <a:r>
              <a:rPr sz="1800" spc="-5" dirty="0"/>
              <a:t>ДЛЯ</a:t>
            </a:r>
            <a:r>
              <a:rPr sz="1800" spc="-15" dirty="0"/>
              <a:t> </a:t>
            </a:r>
            <a:r>
              <a:rPr sz="1800" spc="-5" dirty="0"/>
              <a:t>ІН’ЄКЦІЙ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251079" y="1987676"/>
            <a:ext cx="1800860" cy="273748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330835" marR="325755" algn="ctr">
              <a:lnSpc>
                <a:spcPct val="100000"/>
              </a:lnSpc>
              <a:spcBef>
                <a:spcPts val="350"/>
              </a:spcBef>
            </a:pPr>
            <a:r>
              <a:rPr sz="1800" b="1" spc="-5" dirty="0">
                <a:solidFill>
                  <a:srgbClr val="003300"/>
                </a:solidFill>
                <a:latin typeface="Tahoma"/>
                <a:cs typeface="Tahoma"/>
              </a:rPr>
              <a:t>На</a:t>
            </a:r>
            <a:r>
              <a:rPr sz="1800" b="1" spc="-7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Tahoma"/>
                <a:cs typeface="Tahoma"/>
              </a:rPr>
              <a:t>основі </a:t>
            </a:r>
            <a:r>
              <a:rPr sz="1800" b="1" spc="-5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03300"/>
                </a:solidFill>
                <a:latin typeface="Tahoma"/>
                <a:cs typeface="Tahoma"/>
              </a:rPr>
              <a:t>газових </a:t>
            </a:r>
            <a:r>
              <a:rPr sz="18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Tahoma"/>
                <a:cs typeface="Tahoma"/>
              </a:rPr>
              <a:t>законів:</a:t>
            </a:r>
            <a:endParaRPr sz="1800">
              <a:latin typeface="Tahoma"/>
              <a:cs typeface="Tahoma"/>
            </a:endParaRPr>
          </a:p>
          <a:p>
            <a:pPr marL="250190" marR="119380" indent="-123189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Tahoma"/>
                <a:cs typeface="Tahoma"/>
              </a:rPr>
              <a:t>Вант</a:t>
            </a:r>
            <a:r>
              <a:rPr sz="1800" b="1" spc="-5" dirty="0">
                <a:solidFill>
                  <a:srgbClr val="000066"/>
                </a:solidFill>
                <a:latin typeface="Tahoma"/>
                <a:cs typeface="Tahoma"/>
              </a:rPr>
              <a:t>-Г</a:t>
            </a:r>
            <a:r>
              <a:rPr sz="1800" b="1" dirty="0">
                <a:solidFill>
                  <a:srgbClr val="000066"/>
                </a:solidFill>
                <a:latin typeface="Tahoma"/>
                <a:cs typeface="Tahoma"/>
              </a:rPr>
              <a:t>оффа,  </a:t>
            </a:r>
            <a:r>
              <a:rPr sz="1800" b="1" spc="-5" dirty="0">
                <a:solidFill>
                  <a:srgbClr val="000066"/>
                </a:solidFill>
                <a:latin typeface="Tahoma"/>
                <a:cs typeface="Tahoma"/>
              </a:rPr>
              <a:t>Авогадро, </a:t>
            </a:r>
            <a:r>
              <a:rPr sz="1800" b="1" dirty="0">
                <a:solidFill>
                  <a:srgbClr val="000066"/>
                </a:solidFill>
                <a:latin typeface="Tahoma"/>
                <a:cs typeface="Tahoma"/>
              </a:rPr>
              <a:t> Жерара,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за </a:t>
            </a: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 рівнянням</a:t>
            </a:r>
            <a:endParaRPr sz="1800">
              <a:latin typeface="Tahoma"/>
              <a:cs typeface="Tahoma"/>
            </a:endParaRPr>
          </a:p>
          <a:p>
            <a:pPr marL="122555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Tahoma"/>
                <a:cs typeface="Tahoma"/>
              </a:rPr>
              <a:t>Менделеєва-</a:t>
            </a:r>
            <a:endParaRPr sz="1800">
              <a:latin typeface="Tahoma"/>
              <a:cs typeface="Tahoma"/>
            </a:endParaRPr>
          </a:p>
          <a:p>
            <a:pPr marL="174625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Tahoma"/>
                <a:cs typeface="Tahoma"/>
              </a:rPr>
              <a:t>Клапейрона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09484" y="1987676"/>
            <a:ext cx="1584325" cy="7924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359410" marR="264160" indent="-88900">
              <a:lnSpc>
                <a:spcPct val="100000"/>
              </a:lnSpc>
              <a:spcBef>
                <a:spcPts val="345"/>
              </a:spcBef>
            </a:pPr>
            <a:r>
              <a:rPr sz="1800" b="1" spc="-5" dirty="0">
                <a:solidFill>
                  <a:srgbClr val="003300"/>
                </a:solidFill>
                <a:latin typeface="Tahoma"/>
                <a:cs typeface="Tahoma"/>
              </a:rPr>
              <a:t>Гр</a:t>
            </a:r>
            <a:r>
              <a:rPr sz="1800" b="1" dirty="0">
                <a:solidFill>
                  <a:srgbClr val="003300"/>
                </a:solidFill>
                <a:latin typeface="Tahoma"/>
                <a:cs typeface="Tahoma"/>
              </a:rPr>
              <a:t>афічні  методи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4009" y="1987676"/>
            <a:ext cx="2376805" cy="86614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86385">
              <a:lnSpc>
                <a:spcPct val="100000"/>
              </a:lnSpc>
              <a:spcBef>
                <a:spcPts val="350"/>
              </a:spcBef>
            </a:pPr>
            <a:r>
              <a:rPr sz="1800" b="1" spc="-5" dirty="0">
                <a:solidFill>
                  <a:srgbClr val="003300"/>
                </a:solidFill>
                <a:latin typeface="Tahoma"/>
                <a:cs typeface="Tahoma"/>
              </a:rPr>
              <a:t>Кріоскопічний:</a:t>
            </a:r>
            <a:endParaRPr sz="1800">
              <a:latin typeface="Tahoma"/>
              <a:cs typeface="Tahoma"/>
            </a:endParaRPr>
          </a:p>
          <a:p>
            <a:pPr marL="217804">
              <a:lnSpc>
                <a:spcPct val="100000"/>
              </a:lnSpc>
            </a:pP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за</a:t>
            </a:r>
            <a:r>
              <a:rPr sz="1800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законом</a:t>
            </a:r>
            <a:r>
              <a:rPr sz="18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Tahoma"/>
                <a:cs typeface="Tahoma"/>
              </a:rPr>
              <a:t>Рауля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35065" y="1391538"/>
            <a:ext cx="2468880" cy="450215"/>
          </a:xfrm>
          <a:custGeom>
            <a:avLst/>
            <a:gdLst/>
            <a:ahLst/>
            <a:cxnLst/>
            <a:rect l="l" t="t" r="r" b="b"/>
            <a:pathLst>
              <a:path w="2468879" h="450214">
                <a:moveTo>
                  <a:pt x="2392439" y="418871"/>
                </a:moveTo>
                <a:lnTo>
                  <a:pt x="2387091" y="450214"/>
                </a:lnTo>
                <a:lnTo>
                  <a:pt x="2468626" y="425450"/>
                </a:lnTo>
                <a:lnTo>
                  <a:pt x="2462568" y="421005"/>
                </a:lnTo>
                <a:lnTo>
                  <a:pt x="2404999" y="421005"/>
                </a:lnTo>
                <a:lnTo>
                  <a:pt x="2392439" y="418871"/>
                </a:lnTo>
                <a:close/>
              </a:path>
              <a:path w="2468879" h="450214">
                <a:moveTo>
                  <a:pt x="2394563" y="406419"/>
                </a:moveTo>
                <a:lnTo>
                  <a:pt x="2392439" y="418871"/>
                </a:lnTo>
                <a:lnTo>
                  <a:pt x="2404999" y="421005"/>
                </a:lnTo>
                <a:lnTo>
                  <a:pt x="2407158" y="408559"/>
                </a:lnTo>
                <a:lnTo>
                  <a:pt x="2394563" y="406419"/>
                </a:lnTo>
                <a:close/>
              </a:path>
              <a:path w="2468879" h="450214">
                <a:moveTo>
                  <a:pt x="2399918" y="375031"/>
                </a:moveTo>
                <a:lnTo>
                  <a:pt x="2394563" y="406419"/>
                </a:lnTo>
                <a:lnTo>
                  <a:pt x="2407158" y="408559"/>
                </a:lnTo>
                <a:lnTo>
                  <a:pt x="2404999" y="421005"/>
                </a:lnTo>
                <a:lnTo>
                  <a:pt x="2462568" y="421005"/>
                </a:lnTo>
                <a:lnTo>
                  <a:pt x="2399918" y="375031"/>
                </a:lnTo>
                <a:close/>
              </a:path>
              <a:path w="2468879" h="450214">
                <a:moveTo>
                  <a:pt x="2159" y="0"/>
                </a:moveTo>
                <a:lnTo>
                  <a:pt x="0" y="12446"/>
                </a:lnTo>
                <a:lnTo>
                  <a:pt x="2392439" y="418871"/>
                </a:lnTo>
                <a:lnTo>
                  <a:pt x="2394563" y="406419"/>
                </a:lnTo>
                <a:lnTo>
                  <a:pt x="21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4657" y="1333753"/>
            <a:ext cx="3103880" cy="478155"/>
          </a:xfrm>
          <a:custGeom>
            <a:avLst/>
            <a:gdLst/>
            <a:ahLst/>
            <a:cxnLst/>
            <a:rect l="l" t="t" r="r" b="b"/>
            <a:pathLst>
              <a:path w="3103879" h="478155">
                <a:moveTo>
                  <a:pt x="2268093" y="12446"/>
                </a:moveTo>
                <a:lnTo>
                  <a:pt x="2265807" y="0"/>
                </a:lnTo>
                <a:lnTo>
                  <a:pt x="73939" y="386803"/>
                </a:lnTo>
                <a:lnTo>
                  <a:pt x="68414" y="355473"/>
                </a:lnTo>
                <a:lnTo>
                  <a:pt x="0" y="406273"/>
                </a:lnTo>
                <a:lnTo>
                  <a:pt x="81661" y="430530"/>
                </a:lnTo>
                <a:lnTo>
                  <a:pt x="76517" y="401447"/>
                </a:lnTo>
                <a:lnTo>
                  <a:pt x="76136" y="399249"/>
                </a:lnTo>
                <a:lnTo>
                  <a:pt x="2268093" y="12446"/>
                </a:lnTo>
                <a:close/>
              </a:path>
              <a:path w="3103879" h="478155">
                <a:moveTo>
                  <a:pt x="3103626" y="11811"/>
                </a:moveTo>
                <a:lnTo>
                  <a:pt x="3097530" y="635"/>
                </a:lnTo>
                <a:lnTo>
                  <a:pt x="2295804" y="435952"/>
                </a:lnTo>
                <a:lnTo>
                  <a:pt x="2280666" y="408051"/>
                </a:lnTo>
                <a:lnTo>
                  <a:pt x="2231898" y="477901"/>
                </a:lnTo>
                <a:lnTo>
                  <a:pt x="2316988" y="474980"/>
                </a:lnTo>
                <a:lnTo>
                  <a:pt x="2305126" y="453136"/>
                </a:lnTo>
                <a:lnTo>
                  <a:pt x="2301837" y="447090"/>
                </a:lnTo>
                <a:lnTo>
                  <a:pt x="3103626" y="11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40482" y="1987676"/>
            <a:ext cx="2087245" cy="158496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marL="26034" marR="19050" indent="-635" algn="ctr">
              <a:lnSpc>
                <a:spcPts val="2160"/>
              </a:lnSpc>
              <a:spcBef>
                <a:spcPts val="60"/>
              </a:spcBef>
            </a:pPr>
            <a:r>
              <a:rPr sz="1800" b="1" dirty="0">
                <a:solidFill>
                  <a:srgbClr val="003300"/>
                </a:solidFill>
                <a:latin typeface="Tahoma"/>
                <a:cs typeface="Tahoma"/>
              </a:rPr>
              <a:t>Фармакопе</a:t>
            </a:r>
            <a:r>
              <a:rPr sz="1800" b="1" spc="5" dirty="0">
                <a:solidFill>
                  <a:srgbClr val="003300"/>
                </a:solidFill>
                <a:latin typeface="Tahoma"/>
                <a:cs typeface="Tahoma"/>
              </a:rPr>
              <a:t>й</a:t>
            </a:r>
            <a:r>
              <a:rPr sz="1800" b="1" spc="-5" dirty="0">
                <a:solidFill>
                  <a:srgbClr val="003300"/>
                </a:solidFill>
                <a:latin typeface="Tahoma"/>
                <a:cs typeface="Tahoma"/>
              </a:rPr>
              <a:t>ни</a:t>
            </a:r>
            <a:r>
              <a:rPr sz="1800" b="1" dirty="0">
                <a:solidFill>
                  <a:srgbClr val="003300"/>
                </a:solidFill>
                <a:latin typeface="Tahoma"/>
                <a:cs typeface="Tahoma"/>
              </a:rPr>
              <a:t>й:  з</a:t>
            </a:r>
            <a:r>
              <a:rPr sz="1800" b="1" spc="-4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Tahoma"/>
                <a:cs typeface="Tahoma"/>
              </a:rPr>
              <a:t>використанням </a:t>
            </a:r>
            <a:r>
              <a:rPr sz="1800" b="1" spc="-509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03300"/>
                </a:solidFill>
                <a:latin typeface="Tahoma"/>
                <a:cs typeface="Tahoma"/>
              </a:rPr>
              <a:t>ізотонічних</a:t>
            </a:r>
            <a:endParaRPr sz="1800">
              <a:latin typeface="Tahoma"/>
              <a:cs typeface="Tahoma"/>
            </a:endParaRPr>
          </a:p>
          <a:p>
            <a:pPr marL="137160" marR="129539" algn="ctr">
              <a:lnSpc>
                <a:spcPts val="2160"/>
              </a:lnSpc>
            </a:pPr>
            <a:r>
              <a:rPr sz="1800" b="1" dirty="0">
                <a:solidFill>
                  <a:srgbClr val="003300"/>
                </a:solidFill>
                <a:latin typeface="Tahoma"/>
                <a:cs typeface="Tahoma"/>
              </a:rPr>
              <a:t>еквівалентів</a:t>
            </a:r>
            <a:r>
              <a:rPr sz="1800" b="1" spc="-8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за </a:t>
            </a:r>
            <a:r>
              <a:rPr sz="1800" spc="-55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натрію</a:t>
            </a:r>
            <a:r>
              <a:rPr sz="1800" spc="-5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хлоридом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13859" y="1334516"/>
            <a:ext cx="798195" cy="477520"/>
          </a:xfrm>
          <a:custGeom>
            <a:avLst/>
            <a:gdLst/>
            <a:ahLst/>
            <a:cxnLst/>
            <a:rect l="l" t="t" r="r" b="b"/>
            <a:pathLst>
              <a:path w="798195" h="477519">
                <a:moveTo>
                  <a:pt x="729283" y="443761"/>
                </a:moveTo>
                <a:lnTo>
                  <a:pt x="713104" y="471043"/>
                </a:lnTo>
                <a:lnTo>
                  <a:pt x="798067" y="477138"/>
                </a:lnTo>
                <a:lnTo>
                  <a:pt x="780739" y="450214"/>
                </a:lnTo>
                <a:lnTo>
                  <a:pt x="740155" y="450214"/>
                </a:lnTo>
                <a:lnTo>
                  <a:pt x="729283" y="443761"/>
                </a:lnTo>
                <a:close/>
              </a:path>
              <a:path w="798195" h="477519">
                <a:moveTo>
                  <a:pt x="735793" y="432784"/>
                </a:moveTo>
                <a:lnTo>
                  <a:pt x="729283" y="443761"/>
                </a:lnTo>
                <a:lnTo>
                  <a:pt x="740155" y="450214"/>
                </a:lnTo>
                <a:lnTo>
                  <a:pt x="746760" y="439293"/>
                </a:lnTo>
                <a:lnTo>
                  <a:pt x="735793" y="432784"/>
                </a:lnTo>
                <a:close/>
              </a:path>
              <a:path w="798195" h="477519">
                <a:moveTo>
                  <a:pt x="751966" y="405511"/>
                </a:moveTo>
                <a:lnTo>
                  <a:pt x="735793" y="432784"/>
                </a:lnTo>
                <a:lnTo>
                  <a:pt x="746760" y="439293"/>
                </a:lnTo>
                <a:lnTo>
                  <a:pt x="740155" y="450214"/>
                </a:lnTo>
                <a:lnTo>
                  <a:pt x="780739" y="450214"/>
                </a:lnTo>
                <a:lnTo>
                  <a:pt x="751966" y="405511"/>
                </a:lnTo>
                <a:close/>
              </a:path>
              <a:path w="798195" h="477519">
                <a:moveTo>
                  <a:pt x="6603" y="0"/>
                </a:moveTo>
                <a:lnTo>
                  <a:pt x="0" y="10922"/>
                </a:lnTo>
                <a:lnTo>
                  <a:pt x="729283" y="443761"/>
                </a:lnTo>
                <a:lnTo>
                  <a:pt x="735793" y="432784"/>
                </a:lnTo>
                <a:lnTo>
                  <a:pt x="66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3628" y="3429000"/>
            <a:ext cx="4246626" cy="31843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7439" y="646938"/>
            <a:ext cx="700341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  <a:tabLst>
                <a:tab pos="2355850" algn="l"/>
              </a:tabLst>
            </a:pPr>
            <a:r>
              <a:rPr spc="-25" dirty="0">
                <a:solidFill>
                  <a:srgbClr val="FF0000"/>
                </a:solidFill>
                <a:latin typeface="Arial"/>
                <a:cs typeface="Arial"/>
              </a:rPr>
              <a:t>РОЗРАХУНОК</a:t>
            </a:r>
            <a:r>
              <a:rPr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FF0000"/>
                </a:solidFill>
                <a:latin typeface="Arial"/>
                <a:cs typeface="Arial"/>
              </a:rPr>
              <a:t>ІЗОТОНІЧНИХ</a:t>
            </a:r>
            <a:r>
              <a:rPr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FF0000"/>
                </a:solidFill>
                <a:latin typeface="Arial"/>
                <a:cs typeface="Arial"/>
              </a:rPr>
              <a:t>КОНЦЕНТРАЦІЙ</a:t>
            </a:r>
            <a:r>
              <a:rPr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15" dirty="0">
                <a:solidFill>
                  <a:srgbClr val="FF0000"/>
                </a:solidFill>
                <a:latin typeface="Arial"/>
                <a:cs typeface="Arial"/>
              </a:rPr>
              <a:t>РОЗЧИНІВ </a:t>
            </a:r>
            <a:r>
              <a:rPr spc="-5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FF0000"/>
                </a:solidFill>
                <a:latin typeface="Arial"/>
                <a:cs typeface="Arial"/>
              </a:rPr>
              <a:t>НЕЕЛЕКТРОЛІТІВ	НА</a:t>
            </a:r>
            <a:r>
              <a:rPr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0000"/>
                </a:solidFill>
                <a:latin typeface="Arial"/>
                <a:cs typeface="Arial"/>
              </a:rPr>
              <a:t>ОСНОВІ</a:t>
            </a:r>
            <a:r>
              <a:rPr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25" dirty="0">
                <a:solidFill>
                  <a:srgbClr val="FF0000"/>
                </a:solidFill>
                <a:latin typeface="Arial"/>
                <a:cs typeface="Arial"/>
              </a:rPr>
              <a:t>ГАЗОВИХ</a:t>
            </a:r>
            <a:r>
              <a:rPr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FF0000"/>
                </a:solidFill>
                <a:latin typeface="Arial"/>
                <a:cs typeface="Arial"/>
              </a:rPr>
              <a:t>ЗАКОНІВ. </a:t>
            </a:r>
            <a:r>
              <a:rPr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25" dirty="0">
                <a:solidFill>
                  <a:srgbClr val="FF0000"/>
                </a:solidFill>
                <a:latin typeface="Arial"/>
                <a:cs typeface="Arial"/>
              </a:rPr>
              <a:t>РОЗРАХУНОК</a:t>
            </a:r>
            <a:r>
              <a:rPr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0000"/>
                </a:solidFill>
                <a:latin typeface="Arial"/>
                <a:cs typeface="Arial"/>
              </a:rPr>
              <a:t>ЗА </a:t>
            </a:r>
            <a:r>
              <a:rPr spc="-10" dirty="0">
                <a:solidFill>
                  <a:srgbClr val="FF0000"/>
                </a:solidFill>
                <a:latin typeface="Arial"/>
                <a:cs typeface="Arial"/>
              </a:rPr>
              <a:t>ЗАКОНОМ</a:t>
            </a:r>
            <a:r>
              <a:rPr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25" dirty="0">
                <a:solidFill>
                  <a:srgbClr val="FF0000"/>
                </a:solidFill>
                <a:latin typeface="Arial"/>
                <a:cs typeface="Arial"/>
              </a:rPr>
              <a:t>ВАНТ-ГОФФА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73048" y="1702307"/>
            <a:ext cx="7597140" cy="3988435"/>
            <a:chOff x="773048" y="1702307"/>
            <a:chExt cx="7597140" cy="3988435"/>
          </a:xfrm>
        </p:grpSpPr>
        <p:sp>
          <p:nvSpPr>
            <p:cNvPr id="4" name="object 4"/>
            <p:cNvSpPr/>
            <p:nvPr/>
          </p:nvSpPr>
          <p:spPr>
            <a:xfrm>
              <a:off x="799515" y="1778634"/>
              <a:ext cx="7570470" cy="3912235"/>
            </a:xfrm>
            <a:custGeom>
              <a:avLst/>
              <a:gdLst/>
              <a:ahLst/>
              <a:cxnLst/>
              <a:rect l="l" t="t" r="r" b="b"/>
              <a:pathLst>
                <a:path w="7570470" h="3912235">
                  <a:moveTo>
                    <a:pt x="7570419" y="0"/>
                  </a:moveTo>
                  <a:lnTo>
                    <a:pt x="7481646" y="0"/>
                  </a:lnTo>
                  <a:lnTo>
                    <a:pt x="7481646" y="12573"/>
                  </a:lnTo>
                  <a:lnTo>
                    <a:pt x="7481646" y="25146"/>
                  </a:lnTo>
                  <a:lnTo>
                    <a:pt x="7481646" y="3816794"/>
                  </a:lnTo>
                  <a:lnTo>
                    <a:pt x="1843735" y="3816794"/>
                  </a:lnTo>
                  <a:lnTo>
                    <a:pt x="1831162" y="3816781"/>
                  </a:lnTo>
                  <a:lnTo>
                    <a:pt x="1818589" y="3816781"/>
                  </a:lnTo>
                  <a:lnTo>
                    <a:pt x="1754962" y="3816781"/>
                  </a:lnTo>
                  <a:lnTo>
                    <a:pt x="1754962" y="3163189"/>
                  </a:lnTo>
                  <a:lnTo>
                    <a:pt x="1754962" y="3150616"/>
                  </a:lnTo>
                  <a:lnTo>
                    <a:pt x="1754962" y="3138043"/>
                  </a:lnTo>
                  <a:lnTo>
                    <a:pt x="1754962" y="3074416"/>
                  </a:lnTo>
                  <a:lnTo>
                    <a:pt x="75006" y="3074416"/>
                  </a:lnTo>
                  <a:lnTo>
                    <a:pt x="62433" y="3074416"/>
                  </a:lnTo>
                  <a:lnTo>
                    <a:pt x="49860" y="3074416"/>
                  </a:lnTo>
                  <a:lnTo>
                    <a:pt x="49860" y="3138043"/>
                  </a:lnTo>
                  <a:lnTo>
                    <a:pt x="0" y="3138043"/>
                  </a:lnTo>
                  <a:lnTo>
                    <a:pt x="49860" y="3158972"/>
                  </a:lnTo>
                  <a:lnTo>
                    <a:pt x="1828622" y="3905554"/>
                  </a:lnTo>
                  <a:lnTo>
                    <a:pt x="1843735" y="3911892"/>
                  </a:lnTo>
                  <a:lnTo>
                    <a:pt x="1843735" y="3905554"/>
                  </a:lnTo>
                  <a:lnTo>
                    <a:pt x="7570419" y="3905554"/>
                  </a:lnTo>
                  <a:lnTo>
                    <a:pt x="7570419" y="3880408"/>
                  </a:lnTo>
                  <a:lnTo>
                    <a:pt x="75704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5749" y="1715007"/>
              <a:ext cx="7495540" cy="3880485"/>
            </a:xfrm>
            <a:custGeom>
              <a:avLst/>
              <a:gdLst/>
              <a:ahLst/>
              <a:cxnLst/>
              <a:rect l="l" t="t" r="r" b="b"/>
              <a:pathLst>
                <a:path w="7495540" h="3880485">
                  <a:moveTo>
                    <a:pt x="7495413" y="0"/>
                  </a:moveTo>
                  <a:lnTo>
                    <a:pt x="0" y="0"/>
                  </a:lnTo>
                  <a:lnTo>
                    <a:pt x="0" y="3138043"/>
                  </a:lnTo>
                  <a:lnTo>
                    <a:pt x="1768729" y="3880408"/>
                  </a:lnTo>
                  <a:lnTo>
                    <a:pt x="3699764" y="3880408"/>
                  </a:lnTo>
                  <a:lnTo>
                    <a:pt x="7495413" y="3880408"/>
                  </a:lnTo>
                  <a:lnTo>
                    <a:pt x="7495413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5748" y="1715007"/>
              <a:ext cx="7495540" cy="3880485"/>
            </a:xfrm>
            <a:custGeom>
              <a:avLst/>
              <a:gdLst/>
              <a:ahLst/>
              <a:cxnLst/>
              <a:rect l="l" t="t" r="r" b="b"/>
              <a:pathLst>
                <a:path w="7495540" h="3880485">
                  <a:moveTo>
                    <a:pt x="3699764" y="3880408"/>
                  </a:moveTo>
                  <a:lnTo>
                    <a:pt x="1768728" y="3880408"/>
                  </a:lnTo>
                  <a:lnTo>
                    <a:pt x="0" y="3138042"/>
                  </a:lnTo>
                  <a:lnTo>
                    <a:pt x="0" y="1938781"/>
                  </a:lnTo>
                  <a:lnTo>
                    <a:pt x="0" y="0"/>
                  </a:lnTo>
                  <a:lnTo>
                    <a:pt x="3699764" y="0"/>
                  </a:lnTo>
                  <a:lnTo>
                    <a:pt x="7495412" y="0"/>
                  </a:lnTo>
                  <a:lnTo>
                    <a:pt x="7495412" y="1903348"/>
                  </a:lnTo>
                  <a:lnTo>
                    <a:pt x="7495412" y="3880408"/>
                  </a:lnTo>
                  <a:lnTo>
                    <a:pt x="3699764" y="3880408"/>
                  </a:lnTo>
                  <a:close/>
                </a:path>
                <a:path w="7495540" h="3880485">
                  <a:moveTo>
                    <a:pt x="0" y="3138042"/>
                  </a:moveTo>
                  <a:lnTo>
                    <a:pt x="1768728" y="3138042"/>
                  </a:lnTo>
                  <a:lnTo>
                    <a:pt x="1768728" y="3880408"/>
                  </a:lnTo>
                  <a:lnTo>
                    <a:pt x="0" y="3138042"/>
                  </a:lnTo>
                  <a:close/>
                </a:path>
              </a:pathLst>
            </a:custGeom>
            <a:ln w="25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79550" y="1804670"/>
            <a:ext cx="6803390" cy="2378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1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г/моль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–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при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0º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С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або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273</a:t>
            </a:r>
            <a:r>
              <a:rPr sz="1800" dirty="0">
                <a:solidFill>
                  <a:srgbClr val="003300"/>
                </a:solidFill>
                <a:latin typeface="Times New Roman"/>
                <a:cs typeface="Times New Roman"/>
              </a:rPr>
              <a:t>°</a:t>
            </a:r>
            <a:r>
              <a:rPr sz="1800" spc="12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К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і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тиску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1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атм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(760 мм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рт.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35" dirty="0">
                <a:solidFill>
                  <a:srgbClr val="003300"/>
                </a:solidFill>
                <a:latin typeface="Tahoma"/>
                <a:cs typeface="Tahoma"/>
              </a:rPr>
              <a:t>ст.,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або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101,325</a:t>
            </a:r>
            <a:r>
              <a:rPr sz="1800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кПа) займає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об’єм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22,4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л.</a:t>
            </a:r>
            <a:endParaRPr sz="1800">
              <a:latin typeface="Tahoma"/>
              <a:cs typeface="Tahoma"/>
            </a:endParaRPr>
          </a:p>
          <a:p>
            <a:pPr marL="12700" marR="1419225">
              <a:lnSpc>
                <a:spcPct val="100000"/>
              </a:lnSpc>
              <a:spcBef>
                <a:spcPts val="1200"/>
              </a:spcBef>
            </a:pP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Кількість води для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розчинення 1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г/моль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речовини: </a:t>
            </a:r>
            <a:r>
              <a:rPr sz="1800" spc="-55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22,4</a:t>
            </a:r>
            <a:r>
              <a:rPr sz="1800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: </a:t>
            </a:r>
            <a:r>
              <a:rPr sz="1800" spc="-45" dirty="0">
                <a:solidFill>
                  <a:srgbClr val="003300"/>
                </a:solidFill>
                <a:latin typeface="Tahoma"/>
                <a:cs typeface="Tahoma"/>
              </a:rPr>
              <a:t>7,4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= 3,03</a:t>
            </a:r>
            <a:r>
              <a:rPr sz="1800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л.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2120"/>
              </a:lnSpc>
            </a:pP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Поправка</a:t>
            </a:r>
            <a:r>
              <a:rPr sz="1800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на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температуру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тіла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людини:</a:t>
            </a:r>
            <a:r>
              <a:rPr sz="1800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273</a:t>
            </a:r>
            <a:r>
              <a:rPr sz="1800" spc="5" dirty="0">
                <a:solidFill>
                  <a:srgbClr val="003300"/>
                </a:solidFill>
                <a:latin typeface="Times New Roman"/>
                <a:cs typeface="Times New Roman"/>
              </a:rPr>
              <a:t>°</a:t>
            </a:r>
            <a:r>
              <a:rPr sz="1800" spc="12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К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+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37</a:t>
            </a:r>
            <a:r>
              <a:rPr sz="1800" dirty="0">
                <a:solidFill>
                  <a:srgbClr val="003300"/>
                </a:solidFill>
                <a:latin typeface="Times New Roman"/>
                <a:cs typeface="Times New Roman"/>
              </a:rPr>
              <a:t>°</a:t>
            </a:r>
            <a:r>
              <a:rPr sz="1800" spc="12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К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= 310</a:t>
            </a:r>
            <a:r>
              <a:rPr sz="1800" dirty="0">
                <a:solidFill>
                  <a:srgbClr val="003300"/>
                </a:solidFill>
                <a:latin typeface="Times New Roman"/>
                <a:cs typeface="Times New Roman"/>
              </a:rPr>
              <a:t>°</a:t>
            </a:r>
            <a:r>
              <a:rPr sz="1800" spc="12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К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273</a:t>
            </a:r>
            <a:r>
              <a:rPr sz="1800" dirty="0">
                <a:solidFill>
                  <a:srgbClr val="003300"/>
                </a:solidFill>
                <a:latin typeface="Times New Roman"/>
                <a:cs typeface="Times New Roman"/>
              </a:rPr>
              <a:t>°</a:t>
            </a:r>
            <a:r>
              <a:rPr sz="1800" spc="10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К</a:t>
            </a:r>
            <a:r>
              <a:rPr sz="1800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–</a:t>
            </a:r>
            <a:r>
              <a:rPr sz="1800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3,03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л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3670300" algn="l"/>
              </a:tabLst>
            </a:pP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310</a:t>
            </a:r>
            <a:r>
              <a:rPr sz="1800" dirty="0">
                <a:solidFill>
                  <a:srgbClr val="003300"/>
                </a:solidFill>
                <a:latin typeface="Times New Roman"/>
                <a:cs typeface="Times New Roman"/>
              </a:rPr>
              <a:t>°</a:t>
            </a:r>
            <a:r>
              <a:rPr sz="1800" spc="12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К –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Х л	Х</a:t>
            </a:r>
            <a:r>
              <a:rPr sz="1800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=</a:t>
            </a:r>
            <a:r>
              <a:rPr sz="1800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3,44</a:t>
            </a:r>
            <a:r>
              <a:rPr sz="1800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л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1800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приготування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1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літру</a:t>
            </a:r>
            <a:r>
              <a:rPr sz="1800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розчину: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9550" y="4157217"/>
            <a:ext cx="1828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1</a:t>
            </a:r>
            <a:r>
              <a:rPr sz="1800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г/моль</a:t>
            </a:r>
            <a:r>
              <a:rPr sz="1800" spc="-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–</a:t>
            </a:r>
            <a:r>
              <a:rPr sz="1800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3,44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л </a:t>
            </a:r>
            <a:r>
              <a:rPr sz="1800" spc="-55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х</a:t>
            </a:r>
            <a:r>
              <a:rPr sz="1800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г/моль</a:t>
            </a:r>
            <a:r>
              <a:rPr sz="1800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–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1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л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74976" y="5729351"/>
            <a:ext cx="5776595" cy="1022985"/>
            <a:chOff x="1974976" y="5729351"/>
            <a:chExt cx="5776595" cy="1022985"/>
          </a:xfrm>
        </p:grpSpPr>
        <p:sp>
          <p:nvSpPr>
            <p:cNvPr id="10" name="object 10"/>
            <p:cNvSpPr/>
            <p:nvPr/>
          </p:nvSpPr>
          <p:spPr>
            <a:xfrm>
              <a:off x="2051304" y="5805678"/>
              <a:ext cx="5699760" cy="946785"/>
            </a:xfrm>
            <a:custGeom>
              <a:avLst/>
              <a:gdLst/>
              <a:ahLst/>
              <a:cxnLst/>
              <a:rect l="l" t="t" r="r" b="b"/>
              <a:pathLst>
                <a:path w="5699759" h="946784">
                  <a:moveTo>
                    <a:pt x="71653" y="805827"/>
                  </a:moveTo>
                  <a:lnTo>
                    <a:pt x="69164" y="801027"/>
                  </a:lnTo>
                  <a:lnTo>
                    <a:pt x="64401" y="791794"/>
                  </a:lnTo>
                  <a:lnTo>
                    <a:pt x="54724" y="773074"/>
                  </a:lnTo>
                  <a:lnTo>
                    <a:pt x="20942" y="739292"/>
                  </a:lnTo>
                  <a:lnTo>
                    <a:pt x="9906" y="733577"/>
                  </a:lnTo>
                  <a:lnTo>
                    <a:pt x="4953" y="731024"/>
                  </a:lnTo>
                  <a:lnTo>
                    <a:pt x="0" y="728459"/>
                  </a:lnTo>
                  <a:lnTo>
                    <a:pt x="0" y="790219"/>
                  </a:lnTo>
                  <a:lnTo>
                    <a:pt x="12700" y="790524"/>
                  </a:lnTo>
                  <a:lnTo>
                    <a:pt x="20447" y="791121"/>
                  </a:lnTo>
                  <a:lnTo>
                    <a:pt x="63754" y="802182"/>
                  </a:lnTo>
                  <a:lnTo>
                    <a:pt x="70485" y="805230"/>
                  </a:lnTo>
                  <a:lnTo>
                    <a:pt x="71653" y="805827"/>
                  </a:lnTo>
                  <a:close/>
                </a:path>
                <a:path w="5699759" h="946784">
                  <a:moveTo>
                    <a:pt x="5559133" y="71653"/>
                  </a:moveTo>
                  <a:lnTo>
                    <a:pt x="5546725" y="35445"/>
                  </a:lnTo>
                  <a:lnTo>
                    <a:pt x="5543550" y="0"/>
                  </a:lnTo>
                  <a:lnTo>
                    <a:pt x="5481802" y="0"/>
                  </a:lnTo>
                  <a:lnTo>
                    <a:pt x="5484355" y="4953"/>
                  </a:lnTo>
                  <a:lnTo>
                    <a:pt x="5492623" y="20942"/>
                  </a:lnTo>
                  <a:lnTo>
                    <a:pt x="5526405" y="54724"/>
                  </a:lnTo>
                  <a:lnTo>
                    <a:pt x="5545163" y="64439"/>
                  </a:lnTo>
                  <a:lnTo>
                    <a:pt x="5559133" y="71653"/>
                  </a:lnTo>
                  <a:close/>
                </a:path>
                <a:path w="5699759" h="946784">
                  <a:moveTo>
                    <a:pt x="5699760" y="156260"/>
                  </a:moveTo>
                  <a:lnTo>
                    <a:pt x="5656961" y="151358"/>
                  </a:lnTo>
                  <a:lnTo>
                    <a:pt x="5618607" y="135458"/>
                  </a:lnTo>
                  <a:lnTo>
                    <a:pt x="5618607" y="139204"/>
                  </a:lnTo>
                  <a:lnTo>
                    <a:pt x="5618607" y="146824"/>
                  </a:lnTo>
                  <a:lnTo>
                    <a:pt x="5618607" y="709168"/>
                  </a:lnTo>
                  <a:lnTo>
                    <a:pt x="5569255" y="717130"/>
                  </a:lnTo>
                  <a:lnTo>
                    <a:pt x="5526405" y="739292"/>
                  </a:lnTo>
                  <a:lnTo>
                    <a:pt x="5492623" y="773074"/>
                  </a:lnTo>
                  <a:lnTo>
                    <a:pt x="5470474" y="815924"/>
                  </a:lnTo>
                  <a:lnTo>
                    <a:pt x="5462524" y="865251"/>
                  </a:lnTo>
                  <a:lnTo>
                    <a:pt x="2967101" y="865251"/>
                  </a:lnTo>
                  <a:lnTo>
                    <a:pt x="135445" y="865251"/>
                  </a:lnTo>
                  <a:lnTo>
                    <a:pt x="137795" y="869429"/>
                  </a:lnTo>
                  <a:lnTo>
                    <a:pt x="153035" y="911009"/>
                  </a:lnTo>
                  <a:lnTo>
                    <a:pt x="156210" y="946404"/>
                  </a:lnTo>
                  <a:lnTo>
                    <a:pt x="5543550" y="946404"/>
                  </a:lnTo>
                  <a:lnTo>
                    <a:pt x="5548503" y="903668"/>
                  </a:lnTo>
                  <a:lnTo>
                    <a:pt x="5565521" y="863130"/>
                  </a:lnTo>
                  <a:lnTo>
                    <a:pt x="5598668" y="824788"/>
                  </a:lnTo>
                  <a:lnTo>
                    <a:pt x="5636006" y="802233"/>
                  </a:lnTo>
                  <a:lnTo>
                    <a:pt x="5679313" y="791121"/>
                  </a:lnTo>
                  <a:lnTo>
                    <a:pt x="5699760" y="790219"/>
                  </a:lnTo>
                  <a:lnTo>
                    <a:pt x="5699760" y="156260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80056" y="5734431"/>
              <a:ext cx="5690235" cy="936625"/>
            </a:xfrm>
            <a:custGeom>
              <a:avLst/>
              <a:gdLst/>
              <a:ahLst/>
              <a:cxnLst/>
              <a:rect l="l" t="t" r="r" b="b"/>
              <a:pathLst>
                <a:path w="5690234" h="936625">
                  <a:moveTo>
                    <a:pt x="5533771" y="0"/>
                  </a:moveTo>
                  <a:lnTo>
                    <a:pt x="156082" y="0"/>
                  </a:lnTo>
                  <a:lnTo>
                    <a:pt x="148128" y="49336"/>
                  </a:lnTo>
                  <a:lnTo>
                    <a:pt x="125976" y="92182"/>
                  </a:lnTo>
                  <a:lnTo>
                    <a:pt x="92193" y="125969"/>
                  </a:lnTo>
                  <a:lnTo>
                    <a:pt x="49346" y="148126"/>
                  </a:lnTo>
                  <a:lnTo>
                    <a:pt x="0" y="156083"/>
                  </a:lnTo>
                  <a:lnTo>
                    <a:pt x="0" y="780415"/>
                  </a:lnTo>
                  <a:lnTo>
                    <a:pt x="49346" y="788371"/>
                  </a:lnTo>
                  <a:lnTo>
                    <a:pt x="92193" y="810528"/>
                  </a:lnTo>
                  <a:lnTo>
                    <a:pt x="125976" y="844315"/>
                  </a:lnTo>
                  <a:lnTo>
                    <a:pt x="148128" y="887161"/>
                  </a:lnTo>
                  <a:lnTo>
                    <a:pt x="156082" y="936498"/>
                  </a:lnTo>
                  <a:lnTo>
                    <a:pt x="5533771" y="936498"/>
                  </a:lnTo>
                  <a:lnTo>
                    <a:pt x="5541725" y="887161"/>
                  </a:lnTo>
                  <a:lnTo>
                    <a:pt x="5563877" y="844315"/>
                  </a:lnTo>
                  <a:lnTo>
                    <a:pt x="5597660" y="810528"/>
                  </a:lnTo>
                  <a:lnTo>
                    <a:pt x="5640507" y="788371"/>
                  </a:lnTo>
                  <a:lnTo>
                    <a:pt x="5689854" y="780415"/>
                  </a:lnTo>
                  <a:lnTo>
                    <a:pt x="5689854" y="156083"/>
                  </a:lnTo>
                  <a:lnTo>
                    <a:pt x="5640507" y="148126"/>
                  </a:lnTo>
                  <a:lnTo>
                    <a:pt x="5597660" y="125969"/>
                  </a:lnTo>
                  <a:lnTo>
                    <a:pt x="5563877" y="92182"/>
                  </a:lnTo>
                  <a:lnTo>
                    <a:pt x="5541725" y="49336"/>
                  </a:lnTo>
                  <a:lnTo>
                    <a:pt x="5533771" y="0"/>
                  </a:lnTo>
                  <a:close/>
                </a:path>
              </a:pathLst>
            </a:custGeom>
            <a:solidFill>
              <a:srgbClr val="FDE1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80056" y="5734431"/>
              <a:ext cx="5690235" cy="936625"/>
            </a:xfrm>
            <a:custGeom>
              <a:avLst/>
              <a:gdLst/>
              <a:ahLst/>
              <a:cxnLst/>
              <a:rect l="l" t="t" r="r" b="b"/>
              <a:pathLst>
                <a:path w="5690234" h="936625">
                  <a:moveTo>
                    <a:pt x="0" y="156083"/>
                  </a:moveTo>
                  <a:lnTo>
                    <a:pt x="49346" y="148126"/>
                  </a:lnTo>
                  <a:lnTo>
                    <a:pt x="92193" y="125969"/>
                  </a:lnTo>
                  <a:lnTo>
                    <a:pt x="125976" y="92182"/>
                  </a:lnTo>
                  <a:lnTo>
                    <a:pt x="148128" y="49336"/>
                  </a:lnTo>
                  <a:lnTo>
                    <a:pt x="156082" y="0"/>
                  </a:lnTo>
                  <a:lnTo>
                    <a:pt x="5533771" y="0"/>
                  </a:lnTo>
                  <a:lnTo>
                    <a:pt x="5541725" y="49336"/>
                  </a:lnTo>
                  <a:lnTo>
                    <a:pt x="5563877" y="92182"/>
                  </a:lnTo>
                  <a:lnTo>
                    <a:pt x="5597660" y="125969"/>
                  </a:lnTo>
                  <a:lnTo>
                    <a:pt x="5640507" y="148126"/>
                  </a:lnTo>
                  <a:lnTo>
                    <a:pt x="5689854" y="156083"/>
                  </a:lnTo>
                  <a:lnTo>
                    <a:pt x="5689854" y="780415"/>
                  </a:lnTo>
                  <a:lnTo>
                    <a:pt x="5640507" y="788371"/>
                  </a:lnTo>
                  <a:lnTo>
                    <a:pt x="5597660" y="810528"/>
                  </a:lnTo>
                  <a:lnTo>
                    <a:pt x="5563877" y="844315"/>
                  </a:lnTo>
                  <a:lnTo>
                    <a:pt x="5541725" y="887161"/>
                  </a:lnTo>
                  <a:lnTo>
                    <a:pt x="5533771" y="936498"/>
                  </a:lnTo>
                  <a:lnTo>
                    <a:pt x="156082" y="936498"/>
                  </a:lnTo>
                  <a:lnTo>
                    <a:pt x="148128" y="887161"/>
                  </a:lnTo>
                  <a:lnTo>
                    <a:pt x="125976" y="844315"/>
                  </a:lnTo>
                  <a:lnTo>
                    <a:pt x="92193" y="810528"/>
                  </a:lnTo>
                  <a:lnTo>
                    <a:pt x="49346" y="788371"/>
                  </a:lnTo>
                  <a:lnTo>
                    <a:pt x="0" y="780415"/>
                  </a:lnTo>
                  <a:lnTo>
                    <a:pt x="0" y="156083"/>
                  </a:lnTo>
                  <a:close/>
                </a:path>
              </a:pathLst>
            </a:custGeom>
            <a:ln w="9906">
              <a:solidFill>
                <a:srgbClr val="CCFF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408173" y="5786120"/>
            <a:ext cx="4507230" cy="844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45"/>
              </a:lnSpc>
              <a:spcBef>
                <a:spcPts val="100"/>
              </a:spcBef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маса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речовини,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г;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2160"/>
              </a:lnSpc>
              <a:spcBef>
                <a:spcPts val="55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0,29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фактор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ізотонічності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неелектроліту; </a:t>
            </a:r>
            <a:r>
              <a:rPr sz="1800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М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молекулярна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маса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речовини.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7966" y="219709"/>
            <a:ext cx="74047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Arial"/>
                <a:cs typeface="Arial"/>
              </a:rPr>
              <a:t>2.</a:t>
            </a:r>
            <a:r>
              <a:rPr sz="1800" b="1" spc="-1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МЕТОДИ</a:t>
            </a:r>
            <a:r>
              <a:rPr sz="1800" b="1" spc="2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РОЗРАХУНКУ</a:t>
            </a:r>
            <a:r>
              <a:rPr sz="1800" b="1" spc="-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A40020"/>
                </a:solidFill>
                <a:latin typeface="Arial"/>
                <a:cs typeface="Arial"/>
              </a:rPr>
              <a:t>ІЗОТОНІЧНОЇ</a:t>
            </a:r>
            <a:r>
              <a:rPr sz="1800" b="1" spc="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КОНЦЕНТРАЦІЇ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851984" y="5262507"/>
            <a:ext cx="256540" cy="0"/>
          </a:xfrm>
          <a:custGeom>
            <a:avLst/>
            <a:gdLst/>
            <a:ahLst/>
            <a:cxnLst/>
            <a:rect l="l" t="t" r="r" b="b"/>
            <a:pathLst>
              <a:path w="256539">
                <a:moveTo>
                  <a:pt x="0" y="0"/>
                </a:moveTo>
                <a:lnTo>
                  <a:pt x="256048" y="0"/>
                </a:lnTo>
              </a:path>
            </a:pathLst>
          </a:custGeom>
          <a:ln w="99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853180" y="5255962"/>
            <a:ext cx="255904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00" b="1" spc="15" dirty="0">
                <a:latin typeface="Times New Roman"/>
                <a:cs typeface="Times New Roman"/>
              </a:rPr>
              <a:t>М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41138" y="5069464"/>
            <a:ext cx="1098550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900" b="1" spc="-5" dirty="0">
                <a:latin typeface="Times New Roman"/>
                <a:cs typeface="Times New Roman"/>
              </a:rPr>
              <a:t>0,29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spc="5" dirty="0">
                <a:latin typeface="Symbol"/>
                <a:cs typeface="Symbol"/>
              </a:rPr>
              <a:t></a:t>
            </a:r>
            <a:r>
              <a:rPr sz="1900" spc="215" dirty="0">
                <a:latin typeface="Times New Roman"/>
                <a:cs typeface="Times New Roman"/>
              </a:rPr>
              <a:t> </a:t>
            </a:r>
            <a:r>
              <a:rPr sz="2850" b="1" spc="22" baseline="35087" dirty="0">
                <a:latin typeface="Times New Roman"/>
                <a:cs typeface="Times New Roman"/>
              </a:rPr>
              <a:t>m</a:t>
            </a:r>
            <a:r>
              <a:rPr sz="2850" b="1" spc="-97" baseline="35087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,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37403" y="4431538"/>
            <a:ext cx="2553970" cy="548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60"/>
              </a:lnSpc>
              <a:spcBef>
                <a:spcPts val="100"/>
              </a:spcBef>
            </a:pP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Х</a:t>
            </a:r>
            <a:r>
              <a:rPr sz="1800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=</a:t>
            </a:r>
            <a:r>
              <a:rPr sz="1800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0,29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г/моль</a:t>
            </a:r>
            <a:endParaRPr sz="1800">
              <a:latin typeface="Tahoma"/>
              <a:cs typeface="Tahoma"/>
            </a:endParaRPr>
          </a:p>
          <a:p>
            <a:pPr marL="39370">
              <a:lnSpc>
                <a:spcPts val="2060"/>
              </a:lnSpc>
            </a:pP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воды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очищенной</a:t>
            </a:r>
            <a:r>
              <a:rPr sz="1800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1</a:t>
            </a:r>
            <a:r>
              <a:rPr sz="1800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л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916554" y="4941951"/>
            <a:ext cx="1511300" cy="533400"/>
          </a:xfrm>
          <a:custGeom>
            <a:avLst/>
            <a:gdLst/>
            <a:ahLst/>
            <a:cxnLst/>
            <a:rect l="l" t="t" r="r" b="b"/>
            <a:pathLst>
              <a:path w="1511300" h="533400">
                <a:moveTo>
                  <a:pt x="1511045" y="0"/>
                </a:moveTo>
                <a:lnTo>
                  <a:pt x="0" y="0"/>
                </a:lnTo>
                <a:lnTo>
                  <a:pt x="0" y="533400"/>
                </a:lnTo>
                <a:lnTo>
                  <a:pt x="1511045" y="533400"/>
                </a:lnTo>
                <a:lnTo>
                  <a:pt x="1511045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916554" y="4941951"/>
            <a:ext cx="1511300" cy="5334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665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8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0,29×М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89526" y="5040629"/>
            <a:ext cx="43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або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2893" y="2687513"/>
            <a:ext cx="384175" cy="0"/>
          </a:xfrm>
          <a:custGeom>
            <a:avLst/>
            <a:gdLst/>
            <a:ahLst/>
            <a:cxnLst/>
            <a:rect l="l" t="t" r="r" b="b"/>
            <a:pathLst>
              <a:path w="384175">
                <a:moveTo>
                  <a:pt x="0" y="0"/>
                </a:moveTo>
                <a:lnTo>
                  <a:pt x="384139" y="0"/>
                </a:lnTo>
              </a:path>
            </a:pathLst>
          </a:custGeom>
          <a:ln w="104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74419" y="2681300"/>
            <a:ext cx="35560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10" dirty="0">
                <a:latin typeface="Times New Roman"/>
                <a:cs typeface="Times New Roman"/>
              </a:rPr>
              <a:t>RT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32201" y="1484757"/>
            <a:ext cx="3200400" cy="4191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895350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P×V</a:t>
            </a:r>
            <a:r>
              <a:rPr sz="18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n×R×T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12560" y="4509134"/>
            <a:ext cx="2943225" cy="5334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795020">
              <a:lnSpc>
                <a:spcPct val="100000"/>
              </a:lnSpc>
              <a:spcBef>
                <a:spcPts val="665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0,29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х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691" y="1966305"/>
            <a:ext cx="4673600" cy="180848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осмотичний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тиск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плазми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крові,</a:t>
            </a:r>
            <a:r>
              <a:rPr sz="18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7,4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атм;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V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об’єм</a:t>
            </a:r>
            <a:r>
              <a:rPr sz="1800" spc="-35" dirty="0">
                <a:solidFill>
                  <a:srgbClr val="003300"/>
                </a:solidFill>
                <a:latin typeface="Arial"/>
                <a:cs typeface="Arial"/>
              </a:rPr>
              <a:t> розчину,</a:t>
            </a:r>
            <a:r>
              <a:rPr sz="1800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л;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5"/>
              </a:spcBef>
            </a:pP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R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–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універсальна 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газова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стала,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0,082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атм/л; </a:t>
            </a:r>
            <a:r>
              <a:rPr sz="1800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абсолютна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температура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тіла,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310º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К;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кількість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розчиненої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речовини,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моль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845606" y="266552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265" y="0"/>
                </a:lnTo>
              </a:path>
            </a:pathLst>
          </a:custGeom>
          <a:ln w="120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847926" y="2662000"/>
            <a:ext cx="302895" cy="375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00" b="1" spc="10" dirty="0">
                <a:latin typeface="Times New Roman"/>
                <a:cs typeface="Times New Roman"/>
              </a:rPr>
              <a:t>М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22704" y="2446971"/>
            <a:ext cx="2489200" cy="375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073150" algn="l"/>
              </a:tabLst>
            </a:pPr>
            <a:r>
              <a:rPr sz="2000" b="1" spc="15" dirty="0">
                <a:latin typeface="Times New Roman"/>
                <a:cs typeface="Times New Roman"/>
              </a:rPr>
              <a:t>n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Symbol"/>
                <a:cs typeface="Symbol"/>
              </a:rPr>
              <a:t>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3000" b="1" spc="-22" baseline="34722" dirty="0">
                <a:latin typeface="Times New Roman"/>
                <a:cs typeface="Times New Roman"/>
              </a:rPr>
              <a:t>PV</a:t>
            </a:r>
            <a:r>
              <a:rPr sz="3000" b="1" spc="-52" baseline="34722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;	</a:t>
            </a:r>
            <a:r>
              <a:rPr sz="2700" baseline="-3086" dirty="0">
                <a:solidFill>
                  <a:srgbClr val="003300"/>
                </a:solidFill>
                <a:latin typeface="Tahoma"/>
                <a:cs typeface="Tahoma"/>
              </a:rPr>
              <a:t>або</a:t>
            </a:r>
            <a:r>
              <a:rPr sz="2700" spc="472" baseline="-3086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3450" b="1" spc="7" baseline="2415" dirty="0">
                <a:latin typeface="Times New Roman"/>
                <a:cs typeface="Times New Roman"/>
              </a:rPr>
              <a:t>n</a:t>
            </a:r>
            <a:r>
              <a:rPr sz="3450" b="1" spc="-75" baseline="2415" dirty="0">
                <a:latin typeface="Times New Roman"/>
                <a:cs typeface="Times New Roman"/>
              </a:rPr>
              <a:t> </a:t>
            </a:r>
            <a:r>
              <a:rPr sz="3450" spc="7" baseline="2415" dirty="0">
                <a:latin typeface="Symbol"/>
                <a:cs typeface="Symbol"/>
              </a:rPr>
              <a:t></a:t>
            </a:r>
            <a:r>
              <a:rPr sz="3450" spc="315" baseline="2415" dirty="0">
                <a:latin typeface="Times New Roman"/>
                <a:cs typeface="Times New Roman"/>
              </a:rPr>
              <a:t> </a:t>
            </a:r>
            <a:r>
              <a:rPr sz="3450" b="1" spc="7" baseline="37439" dirty="0">
                <a:latin typeface="Times New Roman"/>
                <a:cs typeface="Times New Roman"/>
              </a:rPr>
              <a:t>m</a:t>
            </a:r>
            <a:r>
              <a:rPr sz="3450" b="1" spc="30" baseline="37439" dirty="0">
                <a:latin typeface="Times New Roman"/>
                <a:cs typeface="Times New Roman"/>
              </a:rPr>
              <a:t> </a:t>
            </a:r>
            <a:r>
              <a:rPr sz="3450" baseline="2415" dirty="0">
                <a:latin typeface="Times New Roman"/>
                <a:cs typeface="Times New Roman"/>
              </a:rPr>
              <a:t>,</a:t>
            </a:r>
            <a:endParaRPr sz="3450" baseline="2415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40145" y="3913321"/>
            <a:ext cx="333375" cy="0"/>
          </a:xfrm>
          <a:custGeom>
            <a:avLst/>
            <a:gdLst/>
            <a:ahLst/>
            <a:cxnLst/>
            <a:rect l="l" t="t" r="r" b="b"/>
            <a:pathLst>
              <a:path w="333375">
                <a:moveTo>
                  <a:pt x="0" y="0"/>
                </a:moveTo>
                <a:lnTo>
                  <a:pt x="332974" y="0"/>
                </a:lnTo>
              </a:path>
            </a:pathLst>
          </a:custGeom>
          <a:ln w="12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21572" y="3913321"/>
            <a:ext cx="463550" cy="0"/>
          </a:xfrm>
          <a:custGeom>
            <a:avLst/>
            <a:gdLst/>
            <a:ahLst/>
            <a:cxnLst/>
            <a:rect l="l" t="t" r="r" b="b"/>
            <a:pathLst>
              <a:path w="463550">
                <a:moveTo>
                  <a:pt x="0" y="0"/>
                </a:moveTo>
                <a:lnTo>
                  <a:pt x="463320" y="0"/>
                </a:lnTo>
              </a:path>
            </a:pathLst>
          </a:custGeom>
          <a:ln w="12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643507" y="3910361"/>
            <a:ext cx="1115695" cy="3968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98500" algn="l"/>
              </a:tabLst>
            </a:pPr>
            <a:r>
              <a:rPr sz="2400" b="1" spc="65" dirty="0">
                <a:latin typeface="Times New Roman"/>
                <a:cs typeface="Times New Roman"/>
              </a:rPr>
              <a:t>М	</a:t>
            </a:r>
            <a:r>
              <a:rPr sz="2400" b="1" spc="-110" dirty="0">
                <a:latin typeface="Times New Roman"/>
                <a:cs typeface="Times New Roman"/>
              </a:rPr>
              <a:t>RT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61423" y="3473349"/>
            <a:ext cx="1090930" cy="3968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80720" algn="l"/>
              </a:tabLst>
            </a:pPr>
            <a:r>
              <a:rPr sz="2400" b="1" spc="55" dirty="0">
                <a:latin typeface="Times New Roman"/>
                <a:cs typeface="Times New Roman"/>
              </a:rPr>
              <a:t>m	</a:t>
            </a:r>
            <a:r>
              <a:rPr sz="2400" b="1" spc="-40" dirty="0">
                <a:latin typeface="Times New Roman"/>
                <a:cs typeface="Times New Roman"/>
              </a:rPr>
              <a:t>PV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52471" y="3668723"/>
            <a:ext cx="198120" cy="3968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00" spc="35" dirty="0">
                <a:latin typeface="Symbol"/>
                <a:cs typeface="Symbol"/>
              </a:rPr>
              <a:t>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8651" y="4792597"/>
            <a:ext cx="930910" cy="0"/>
          </a:xfrm>
          <a:custGeom>
            <a:avLst/>
            <a:gdLst/>
            <a:ahLst/>
            <a:cxnLst/>
            <a:rect l="l" t="t" r="r" b="b"/>
            <a:pathLst>
              <a:path w="930910">
                <a:moveTo>
                  <a:pt x="0" y="0"/>
                </a:moveTo>
                <a:lnTo>
                  <a:pt x="930636" y="0"/>
                </a:lnTo>
              </a:path>
            </a:pathLst>
          </a:custGeom>
          <a:ln w="110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58677" y="4792597"/>
            <a:ext cx="1163320" cy="0"/>
          </a:xfrm>
          <a:custGeom>
            <a:avLst/>
            <a:gdLst/>
            <a:ahLst/>
            <a:cxnLst/>
            <a:rect l="l" t="t" r="r" b="b"/>
            <a:pathLst>
              <a:path w="1163320">
                <a:moveTo>
                  <a:pt x="0" y="0"/>
                </a:moveTo>
                <a:lnTo>
                  <a:pt x="1162991" y="0"/>
                </a:lnTo>
              </a:path>
            </a:pathLst>
          </a:custGeom>
          <a:ln w="110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76151" y="4580085"/>
            <a:ext cx="5213985" cy="181356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768350" marR="384175" indent="-705485">
              <a:lnSpc>
                <a:spcPct val="64600"/>
              </a:lnSpc>
              <a:spcBef>
                <a:spcPts val="990"/>
              </a:spcBef>
              <a:tabLst>
                <a:tab pos="1794510" algn="l"/>
                <a:tab pos="1878330" algn="l"/>
                <a:tab pos="3018155" algn="l"/>
              </a:tabLst>
            </a:pPr>
            <a:r>
              <a:rPr sz="2100" b="1" spc="40" dirty="0">
                <a:latin typeface="Times New Roman"/>
                <a:cs typeface="Times New Roman"/>
              </a:rPr>
              <a:t>m</a:t>
            </a:r>
            <a:r>
              <a:rPr sz="2100" b="1" spc="-95" dirty="0">
                <a:latin typeface="Times New Roman"/>
                <a:cs typeface="Times New Roman"/>
              </a:rPr>
              <a:t> </a:t>
            </a:r>
            <a:r>
              <a:rPr sz="2100" spc="25" dirty="0">
                <a:latin typeface="Symbol"/>
                <a:cs typeface="Symbol"/>
              </a:rPr>
              <a:t></a:t>
            </a:r>
            <a:r>
              <a:rPr sz="2100" spc="114" dirty="0">
                <a:latin typeface="Times New Roman"/>
                <a:cs typeface="Times New Roman"/>
              </a:rPr>
              <a:t> </a:t>
            </a:r>
            <a:r>
              <a:rPr sz="3150" b="1" spc="67" baseline="34391" dirty="0">
                <a:latin typeface="Times New Roman"/>
                <a:cs typeface="Times New Roman"/>
              </a:rPr>
              <a:t>М</a:t>
            </a:r>
            <a:r>
              <a:rPr sz="3150" b="1" spc="-382" baseline="34391" dirty="0">
                <a:latin typeface="Times New Roman"/>
                <a:cs typeface="Times New Roman"/>
              </a:rPr>
              <a:t> </a:t>
            </a:r>
            <a:r>
              <a:rPr sz="3150" spc="15" baseline="34391" dirty="0">
                <a:latin typeface="Symbol"/>
                <a:cs typeface="Symbol"/>
              </a:rPr>
              <a:t></a:t>
            </a:r>
            <a:r>
              <a:rPr sz="3150" spc="-397" baseline="34391" dirty="0">
                <a:latin typeface="Times New Roman"/>
                <a:cs typeface="Times New Roman"/>
              </a:rPr>
              <a:t> </a:t>
            </a:r>
            <a:r>
              <a:rPr sz="3150" b="1" spc="44" baseline="34391" dirty="0">
                <a:latin typeface="Times New Roman"/>
                <a:cs typeface="Times New Roman"/>
              </a:rPr>
              <a:t>P</a:t>
            </a:r>
            <a:r>
              <a:rPr sz="3150" b="1" spc="-405" baseline="34391" dirty="0">
                <a:latin typeface="Times New Roman"/>
                <a:cs typeface="Times New Roman"/>
              </a:rPr>
              <a:t> </a:t>
            </a:r>
            <a:r>
              <a:rPr sz="3150" spc="15" baseline="34391" dirty="0">
                <a:latin typeface="Symbol"/>
                <a:cs typeface="Symbol"/>
              </a:rPr>
              <a:t></a:t>
            </a:r>
            <a:r>
              <a:rPr sz="3150" spc="-315" baseline="34391" dirty="0">
                <a:latin typeface="Times New Roman"/>
                <a:cs typeface="Times New Roman"/>
              </a:rPr>
              <a:t> </a:t>
            </a:r>
            <a:r>
              <a:rPr sz="3150" b="1" spc="52" baseline="34391" dirty="0">
                <a:latin typeface="Times New Roman"/>
                <a:cs typeface="Times New Roman"/>
              </a:rPr>
              <a:t>V</a:t>
            </a:r>
            <a:r>
              <a:rPr sz="3150" b="1" spc="254" baseline="34391" dirty="0">
                <a:latin typeface="Times New Roman"/>
                <a:cs typeface="Times New Roman"/>
              </a:rPr>
              <a:t> </a:t>
            </a:r>
            <a:r>
              <a:rPr sz="2100" spc="25" dirty="0">
                <a:latin typeface="Symbol"/>
                <a:cs typeface="Symbol"/>
              </a:rPr>
              <a:t></a:t>
            </a:r>
            <a:r>
              <a:rPr sz="2100" dirty="0">
                <a:latin typeface="Times New Roman"/>
                <a:cs typeface="Times New Roman"/>
              </a:rPr>
              <a:t>		</a:t>
            </a:r>
            <a:r>
              <a:rPr sz="3150" b="1" spc="67" baseline="34391" dirty="0">
                <a:latin typeface="Times New Roman"/>
                <a:cs typeface="Times New Roman"/>
              </a:rPr>
              <a:t>М</a:t>
            </a:r>
            <a:r>
              <a:rPr sz="3150" b="1" spc="-382" baseline="34391" dirty="0">
                <a:latin typeface="Times New Roman"/>
                <a:cs typeface="Times New Roman"/>
              </a:rPr>
              <a:t> </a:t>
            </a:r>
            <a:r>
              <a:rPr sz="3150" spc="15" baseline="34391" dirty="0">
                <a:latin typeface="Symbol"/>
                <a:cs typeface="Symbol"/>
              </a:rPr>
              <a:t></a:t>
            </a:r>
            <a:r>
              <a:rPr sz="3150" spc="-427" baseline="34391" dirty="0">
                <a:latin typeface="Times New Roman"/>
                <a:cs typeface="Times New Roman"/>
              </a:rPr>
              <a:t> </a:t>
            </a:r>
            <a:r>
              <a:rPr sz="3150" b="1" spc="-7" baseline="34391" dirty="0">
                <a:latin typeface="Times New Roman"/>
                <a:cs typeface="Times New Roman"/>
              </a:rPr>
              <a:t>7,</a:t>
            </a:r>
            <a:r>
              <a:rPr sz="3150" b="1" spc="37" baseline="34391" dirty="0">
                <a:latin typeface="Times New Roman"/>
                <a:cs typeface="Times New Roman"/>
              </a:rPr>
              <a:t>4</a:t>
            </a:r>
            <a:r>
              <a:rPr sz="3150" b="1" spc="-405" baseline="34391" dirty="0">
                <a:latin typeface="Times New Roman"/>
                <a:cs typeface="Times New Roman"/>
              </a:rPr>
              <a:t> </a:t>
            </a:r>
            <a:r>
              <a:rPr sz="3150" spc="254" baseline="34391" dirty="0">
                <a:latin typeface="Symbol"/>
                <a:cs typeface="Symbol"/>
              </a:rPr>
              <a:t></a:t>
            </a:r>
            <a:r>
              <a:rPr sz="3150" b="1" spc="37" baseline="34391" dirty="0">
                <a:latin typeface="Times New Roman"/>
                <a:cs typeface="Times New Roman"/>
              </a:rPr>
              <a:t>1</a:t>
            </a:r>
            <a:r>
              <a:rPr sz="3150" b="1" baseline="34391" dirty="0">
                <a:latin typeface="Times New Roman"/>
                <a:cs typeface="Times New Roman"/>
              </a:rPr>
              <a:t>	</a:t>
            </a:r>
            <a:r>
              <a:rPr sz="2100" spc="25" dirty="0">
                <a:latin typeface="Symbol"/>
                <a:cs typeface="Symbol"/>
              </a:rPr>
              <a:t>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b="1" spc="45" dirty="0">
                <a:latin typeface="Times New Roman"/>
                <a:cs typeface="Times New Roman"/>
              </a:rPr>
              <a:t>М</a:t>
            </a:r>
            <a:r>
              <a:rPr sz="2100" b="1" spc="-254" dirty="0">
                <a:latin typeface="Times New Roman"/>
                <a:cs typeface="Times New Roman"/>
              </a:rPr>
              <a:t> </a:t>
            </a:r>
            <a:r>
              <a:rPr sz="2100" spc="10" dirty="0">
                <a:latin typeface="Symbol"/>
                <a:cs typeface="Symbol"/>
              </a:rPr>
              <a:t></a:t>
            </a:r>
            <a:r>
              <a:rPr sz="2100" spc="-285" dirty="0">
                <a:latin typeface="Times New Roman"/>
                <a:cs typeface="Times New Roman"/>
              </a:rPr>
              <a:t> </a:t>
            </a:r>
            <a:r>
              <a:rPr sz="2100" b="1" spc="-5" dirty="0">
                <a:latin typeface="Times New Roman"/>
                <a:cs typeface="Times New Roman"/>
              </a:rPr>
              <a:t>0,2</a:t>
            </a:r>
            <a:r>
              <a:rPr sz="2100" b="1" spc="25" dirty="0">
                <a:latin typeface="Times New Roman"/>
                <a:cs typeface="Times New Roman"/>
              </a:rPr>
              <a:t>9</a:t>
            </a:r>
            <a:r>
              <a:rPr sz="2100" b="1" spc="-225" dirty="0">
                <a:latin typeface="Times New Roman"/>
                <a:cs typeface="Times New Roman"/>
              </a:rPr>
              <a:t> </a:t>
            </a:r>
            <a:r>
              <a:rPr sz="2700" spc="-7" baseline="1543" dirty="0">
                <a:solidFill>
                  <a:srgbClr val="003300"/>
                </a:solidFill>
                <a:latin typeface="Tahoma"/>
                <a:cs typeface="Tahoma"/>
              </a:rPr>
              <a:t>г/</a:t>
            </a:r>
            <a:r>
              <a:rPr sz="2700" spc="7" baseline="1543" dirty="0">
                <a:solidFill>
                  <a:srgbClr val="003300"/>
                </a:solidFill>
                <a:latin typeface="Tahoma"/>
                <a:cs typeface="Tahoma"/>
              </a:rPr>
              <a:t>м</a:t>
            </a:r>
            <a:r>
              <a:rPr sz="2700" baseline="1543" dirty="0">
                <a:solidFill>
                  <a:srgbClr val="003300"/>
                </a:solidFill>
                <a:latin typeface="Tahoma"/>
                <a:cs typeface="Tahoma"/>
              </a:rPr>
              <a:t>оль  </a:t>
            </a:r>
            <a:r>
              <a:rPr sz="2100" b="1" spc="35" dirty="0">
                <a:latin typeface="Times New Roman"/>
                <a:cs typeface="Times New Roman"/>
              </a:rPr>
              <a:t>R</a:t>
            </a:r>
            <a:r>
              <a:rPr sz="2100" b="1" spc="-200" dirty="0">
                <a:latin typeface="Times New Roman"/>
                <a:cs typeface="Times New Roman"/>
              </a:rPr>
              <a:t> </a:t>
            </a:r>
            <a:r>
              <a:rPr sz="2100" spc="10" dirty="0">
                <a:latin typeface="Symbol"/>
                <a:cs typeface="Symbol"/>
              </a:rPr>
              <a:t></a:t>
            </a:r>
            <a:r>
              <a:rPr sz="2100" spc="-265" dirty="0">
                <a:latin typeface="Times New Roman"/>
                <a:cs typeface="Times New Roman"/>
              </a:rPr>
              <a:t> </a:t>
            </a:r>
            <a:r>
              <a:rPr sz="2100" b="1" spc="30" dirty="0">
                <a:latin typeface="Times New Roman"/>
                <a:cs typeface="Times New Roman"/>
              </a:rPr>
              <a:t>T</a:t>
            </a:r>
            <a:r>
              <a:rPr sz="2100" b="1" dirty="0">
                <a:latin typeface="Times New Roman"/>
                <a:cs typeface="Times New Roman"/>
              </a:rPr>
              <a:t>	</a:t>
            </a:r>
            <a:r>
              <a:rPr sz="2100" b="1" spc="-5" dirty="0">
                <a:latin typeface="Times New Roman"/>
                <a:cs typeface="Times New Roman"/>
              </a:rPr>
              <a:t>0,08</a:t>
            </a:r>
            <a:r>
              <a:rPr sz="2100" b="1" spc="25" dirty="0">
                <a:latin typeface="Times New Roman"/>
                <a:cs typeface="Times New Roman"/>
              </a:rPr>
              <a:t>2</a:t>
            </a:r>
            <a:r>
              <a:rPr sz="2100" b="1" spc="-290" dirty="0">
                <a:latin typeface="Times New Roman"/>
                <a:cs typeface="Times New Roman"/>
              </a:rPr>
              <a:t> </a:t>
            </a:r>
            <a:r>
              <a:rPr sz="2100" spc="10" dirty="0">
                <a:latin typeface="Symbol"/>
                <a:cs typeface="Symbol"/>
              </a:rPr>
              <a:t></a:t>
            </a:r>
            <a:r>
              <a:rPr sz="2100" spc="-235" dirty="0">
                <a:latin typeface="Times New Roman"/>
                <a:cs typeface="Times New Roman"/>
              </a:rPr>
              <a:t> </a:t>
            </a:r>
            <a:r>
              <a:rPr sz="2100" b="1" spc="-5" dirty="0">
                <a:latin typeface="Times New Roman"/>
                <a:cs typeface="Times New Roman"/>
              </a:rPr>
              <a:t>310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 marL="689610">
              <a:lnSpc>
                <a:spcPct val="100000"/>
              </a:lnSpc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m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маса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речовини,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г;</a:t>
            </a:r>
            <a:endParaRPr sz="1800">
              <a:latin typeface="Arial"/>
              <a:cs typeface="Arial"/>
            </a:endParaRPr>
          </a:p>
          <a:p>
            <a:pPr marL="689610">
              <a:lnSpc>
                <a:spcPct val="100000"/>
              </a:lnSpc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0,29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–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фактор</a:t>
            </a:r>
            <a:r>
              <a:rPr sz="18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ізотонічності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неелектроліту;</a:t>
            </a:r>
            <a:endParaRPr sz="1800">
              <a:latin typeface="Arial"/>
              <a:cs typeface="Arial"/>
            </a:endParaRPr>
          </a:p>
          <a:p>
            <a:pPr marL="689610">
              <a:lnSpc>
                <a:spcPct val="100000"/>
              </a:lnSpc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М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молекулярна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маса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речовини.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66891" y="3743452"/>
            <a:ext cx="409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003300"/>
                </a:solidFill>
                <a:latin typeface="Times New Roman"/>
                <a:cs typeface="Times New Roman"/>
              </a:rPr>
              <a:t>т</a:t>
            </a:r>
            <a:r>
              <a:rPr sz="1800" spc="-55" dirty="0">
                <a:solidFill>
                  <a:srgbClr val="003300"/>
                </a:solidFill>
                <a:latin typeface="Times New Roman"/>
                <a:cs typeface="Times New Roman"/>
              </a:rPr>
              <a:t>о</a:t>
            </a:r>
            <a:r>
              <a:rPr sz="1800" dirty="0">
                <a:solidFill>
                  <a:srgbClr val="003300"/>
                </a:solidFill>
                <a:latin typeface="Times New Roman"/>
                <a:cs typeface="Times New Roman"/>
              </a:rPr>
              <a:t>ді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36052" y="3748785"/>
            <a:ext cx="395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або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148453" y="4707635"/>
            <a:ext cx="577215" cy="180975"/>
          </a:xfrm>
          <a:custGeom>
            <a:avLst/>
            <a:gdLst/>
            <a:ahLst/>
            <a:cxnLst/>
            <a:rect l="l" t="t" r="r" b="b"/>
            <a:pathLst>
              <a:path w="577214" h="180975">
                <a:moveTo>
                  <a:pt x="396239" y="0"/>
                </a:moveTo>
                <a:lnTo>
                  <a:pt x="396239" y="180594"/>
                </a:lnTo>
                <a:lnTo>
                  <a:pt x="516636" y="120395"/>
                </a:lnTo>
                <a:lnTo>
                  <a:pt x="426338" y="120395"/>
                </a:lnTo>
                <a:lnTo>
                  <a:pt x="426338" y="60197"/>
                </a:lnTo>
                <a:lnTo>
                  <a:pt x="516636" y="60197"/>
                </a:lnTo>
                <a:lnTo>
                  <a:pt x="396239" y="0"/>
                </a:lnTo>
                <a:close/>
              </a:path>
              <a:path w="577214" h="180975">
                <a:moveTo>
                  <a:pt x="396239" y="60197"/>
                </a:moveTo>
                <a:lnTo>
                  <a:pt x="0" y="60197"/>
                </a:lnTo>
                <a:lnTo>
                  <a:pt x="0" y="120395"/>
                </a:lnTo>
                <a:lnTo>
                  <a:pt x="396239" y="120395"/>
                </a:lnTo>
                <a:lnTo>
                  <a:pt x="396239" y="60197"/>
                </a:lnTo>
                <a:close/>
              </a:path>
              <a:path w="577214" h="180975">
                <a:moveTo>
                  <a:pt x="516636" y="60197"/>
                </a:moveTo>
                <a:lnTo>
                  <a:pt x="426338" y="60197"/>
                </a:lnTo>
                <a:lnTo>
                  <a:pt x="426338" y="120395"/>
                </a:lnTo>
                <a:lnTo>
                  <a:pt x="516636" y="120395"/>
                </a:lnTo>
                <a:lnTo>
                  <a:pt x="576834" y="90296"/>
                </a:lnTo>
                <a:lnTo>
                  <a:pt x="516636" y="60197"/>
                </a:lnTo>
                <a:close/>
              </a:path>
            </a:pathLst>
          </a:custGeom>
          <a:solidFill>
            <a:srgbClr val="A40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47419" y="291084"/>
            <a:ext cx="7455534" cy="1102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Arial"/>
                <a:cs typeface="Arial"/>
              </a:rPr>
              <a:t>2.</a:t>
            </a:r>
            <a:r>
              <a:rPr sz="1800" b="1" spc="-1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МЕТОДИ</a:t>
            </a:r>
            <a:r>
              <a:rPr sz="1800" b="1" spc="2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РОЗРАХУНКУ</a:t>
            </a:r>
            <a:r>
              <a:rPr sz="1800" b="1" spc="-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A40020"/>
                </a:solidFill>
                <a:latin typeface="Arial"/>
                <a:cs typeface="Arial"/>
              </a:rPr>
              <a:t>ІЗОТОНІЧНОЇ</a:t>
            </a:r>
            <a:r>
              <a:rPr sz="1800" b="1" spc="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КОНЦЕНТРАЦІЇ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Arial"/>
              <a:cs typeface="Arial"/>
            </a:endParaRPr>
          </a:p>
          <a:p>
            <a:pPr marL="1097280" marR="139700" indent="-1084580">
              <a:lnSpc>
                <a:spcPct val="100000"/>
              </a:lnSpc>
            </a:pP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МЕТОДИ</a:t>
            </a:r>
            <a:r>
              <a:rPr sz="18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РОЗРАХУНКУ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ІЗОТОНІЧНИХ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КОНЦЕНТРАЦІЙ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РОЗЧИНІВ </a:t>
            </a:r>
            <a:r>
              <a:rPr sz="1800" b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ЗА РІВНЯННЯМ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МЕНДЕЛЕЄВА-КЛАПЕЙРОНА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0302" y="1845182"/>
            <a:ext cx="2375535" cy="5048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417830">
              <a:lnSpc>
                <a:spcPct val="100000"/>
              </a:lnSpc>
              <a:spcBef>
                <a:spcPts val="500"/>
              </a:spcBef>
            </a:pP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8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α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(n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1)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9876" y="981836"/>
            <a:ext cx="2943860" cy="49149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652145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(0,29×М)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6513" y="241808"/>
            <a:ext cx="803148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Arial"/>
                <a:cs typeface="Arial"/>
              </a:rPr>
              <a:t>2.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МЕТОДИ</a:t>
            </a:r>
            <a:r>
              <a:rPr sz="1800" b="1" spc="2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A40020"/>
                </a:solidFill>
                <a:latin typeface="Arial"/>
                <a:cs typeface="Arial"/>
              </a:rPr>
              <a:t>РОЗРАХУНКУ</a:t>
            </a:r>
            <a:r>
              <a:rPr sz="1800" b="1" spc="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A40020"/>
                </a:solidFill>
                <a:latin typeface="Arial"/>
                <a:cs typeface="Arial"/>
              </a:rPr>
              <a:t>ІЗОТОНІЧНИХ</a:t>
            </a:r>
            <a:r>
              <a:rPr sz="1800" b="1" spc="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A40020"/>
                </a:solidFill>
                <a:latin typeface="Arial"/>
                <a:cs typeface="Arial"/>
              </a:rPr>
              <a:t>КОНЦЕНТРАЦІЙ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РОЗЧИНІВ </a:t>
            </a:r>
            <a:r>
              <a:rPr sz="1800" b="1" spc="-1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РОЗРАХУНОК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ІЗОТОНІЧНИХ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КОНЦЕНТРАЦІЙ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РОЗЧИНІВ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ЕЛЕКТРОЛІТІВ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90821" y="980940"/>
            <a:ext cx="4037329" cy="17157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475"/>
              </a:spcBef>
            </a:pPr>
            <a:r>
              <a:rPr sz="2100" b="1" i="1" spc="-35" dirty="0">
                <a:solidFill>
                  <a:srgbClr val="FF0000"/>
                </a:solidFill>
                <a:latin typeface="Tahoma"/>
                <a:cs typeface="Tahoma"/>
              </a:rPr>
              <a:t>і</a:t>
            </a:r>
            <a:r>
              <a:rPr sz="2100" b="1" i="1" spc="-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ahoma"/>
                <a:cs typeface="Tahoma"/>
              </a:rPr>
              <a:t>– ізотонічний</a:t>
            </a:r>
            <a:r>
              <a:rPr sz="2000" b="1" spc="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ahoma"/>
                <a:cs typeface="Tahoma"/>
              </a:rPr>
              <a:t>коефіцієнт </a:t>
            </a:r>
            <a:r>
              <a:rPr sz="2000" b="1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показує, в</a:t>
            </a:r>
            <a:r>
              <a:rPr sz="2000" spc="-1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скільки</a:t>
            </a:r>
            <a:r>
              <a:rPr sz="2000" spc="1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разів </a:t>
            </a:r>
            <a:r>
              <a:rPr sz="200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збільшується</a:t>
            </a:r>
            <a:r>
              <a:rPr sz="2000" spc="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число</a:t>
            </a:r>
            <a:r>
              <a:rPr sz="2000" spc="-1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елементарних </a:t>
            </a:r>
            <a:r>
              <a:rPr sz="2000" spc="-61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часток</a:t>
            </a:r>
            <a:r>
              <a:rPr sz="2000" spc="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при</a:t>
            </a:r>
            <a:r>
              <a:rPr sz="2000" spc="-1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електролітичній </a:t>
            </a:r>
            <a:r>
              <a:rPr sz="200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дисоціації</a:t>
            </a:r>
            <a:r>
              <a:rPr sz="2000" spc="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в</a:t>
            </a:r>
            <a:r>
              <a:rPr sz="2000" spc="-1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порвнянні</a:t>
            </a:r>
            <a:r>
              <a:rPr sz="200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з </a:t>
            </a:r>
            <a:r>
              <a:rPr sz="200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недисоціюючою</a:t>
            </a:r>
            <a:r>
              <a:rPr sz="2000" spc="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0066"/>
                </a:solidFill>
                <a:latin typeface="Tahoma"/>
                <a:cs typeface="Tahoma"/>
              </a:rPr>
              <a:t>речовиною.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590" y="2541098"/>
            <a:ext cx="28384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35" dirty="0">
                <a:solidFill>
                  <a:srgbClr val="000066"/>
                </a:solidFill>
                <a:latin typeface="Tahoma"/>
                <a:cs typeface="Tahoma"/>
              </a:rPr>
              <a:t>і</a:t>
            </a:r>
            <a:r>
              <a:rPr sz="1900" b="1" i="1" spc="-6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00066"/>
                </a:solidFill>
                <a:latin typeface="Tahoma"/>
                <a:cs typeface="Tahoma"/>
              </a:rPr>
              <a:t>–</a:t>
            </a:r>
            <a:r>
              <a:rPr sz="1800" b="1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ізотонічний</a:t>
            </a:r>
            <a:r>
              <a:rPr sz="1800" spc="-4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коефіцієнт;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590" y="2815418"/>
            <a:ext cx="8253095" cy="586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70"/>
              </a:lnSpc>
              <a:spcBef>
                <a:spcPts val="95"/>
              </a:spcBef>
            </a:pPr>
            <a:r>
              <a:rPr sz="1900" b="1" i="1" spc="-65" dirty="0">
                <a:solidFill>
                  <a:srgbClr val="000066"/>
                </a:solidFill>
                <a:latin typeface="Tahoma"/>
                <a:cs typeface="Tahoma"/>
              </a:rPr>
              <a:t>α</a:t>
            </a:r>
            <a:r>
              <a:rPr sz="1900" b="1" i="1" spc="-4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–</a:t>
            </a:r>
            <a:r>
              <a:rPr sz="18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ступінь</a:t>
            </a: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електролітичної</a:t>
            </a:r>
            <a:r>
              <a:rPr sz="18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дисоціації;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2150"/>
              </a:lnSpc>
            </a:pP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n</a:t>
            </a:r>
            <a:r>
              <a:rPr sz="18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– число</a:t>
            </a:r>
            <a:r>
              <a:rPr sz="1800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часток,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які</a:t>
            </a: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утворюються</a:t>
            </a:r>
            <a:r>
              <a:rPr sz="18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з одної</a:t>
            </a:r>
            <a:r>
              <a:rPr sz="18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молекули</a:t>
            </a:r>
            <a:r>
              <a:rPr sz="18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0066"/>
                </a:solidFill>
                <a:latin typeface="Tahoma"/>
                <a:cs typeface="Tahoma"/>
              </a:rPr>
              <a:t>речовини</a:t>
            </a:r>
            <a:r>
              <a:rPr sz="18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при</a:t>
            </a:r>
            <a:r>
              <a:rPr sz="18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Tahoma"/>
                <a:cs typeface="Tahoma"/>
              </a:rPr>
              <a:t>дисоціації.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08328" y="3824859"/>
            <a:ext cx="859155" cy="0"/>
          </a:xfrm>
          <a:custGeom>
            <a:avLst/>
            <a:gdLst/>
            <a:ahLst/>
            <a:cxnLst/>
            <a:rect l="l" t="t" r="r" b="b"/>
            <a:pathLst>
              <a:path w="859155">
                <a:moveTo>
                  <a:pt x="0" y="0"/>
                </a:moveTo>
                <a:lnTo>
                  <a:pt x="858773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04441" y="3501009"/>
            <a:ext cx="4815840" cy="609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052830" marR="812165" indent="-234950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A40020"/>
                </a:solidFill>
                <a:latin typeface="Arial"/>
                <a:cs typeface="Arial"/>
              </a:rPr>
              <a:t>Поділ </a:t>
            </a:r>
            <a:r>
              <a:rPr sz="1600" b="1" spc="-10" dirty="0">
                <a:solidFill>
                  <a:srgbClr val="A40020"/>
                </a:solidFill>
                <a:latin typeface="Arial"/>
                <a:cs typeface="Arial"/>
              </a:rPr>
              <a:t>електролітів за </a:t>
            </a:r>
            <a:r>
              <a:rPr sz="1600" b="1" spc="-5" dirty="0">
                <a:solidFill>
                  <a:srgbClr val="A40020"/>
                </a:solidFill>
                <a:latin typeface="Arial"/>
                <a:cs typeface="Arial"/>
              </a:rPr>
              <a:t>ступенем </a:t>
            </a:r>
            <a:r>
              <a:rPr sz="1600" b="1" spc="-43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A40020"/>
                </a:solidFill>
                <a:latin typeface="Arial"/>
                <a:cs typeface="Arial"/>
              </a:rPr>
              <a:t>електролітичної</a:t>
            </a:r>
            <a:r>
              <a:rPr sz="1600" b="1" spc="-2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Arial"/>
                <a:cs typeface="Arial"/>
              </a:rPr>
              <a:t>дисоціації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4231" y="4339209"/>
            <a:ext cx="1916430" cy="10001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30835" marR="324485" algn="ctr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бінарні </a:t>
            </a:r>
            <a:r>
              <a:rPr sz="1600" b="1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3300"/>
                </a:solidFill>
                <a:latin typeface="Arial"/>
                <a:cs typeface="Arial"/>
              </a:rPr>
              <a:t>о</a:t>
            </a:r>
            <a:r>
              <a:rPr sz="1600" b="1" dirty="0">
                <a:solidFill>
                  <a:srgbClr val="FF3300"/>
                </a:solidFill>
                <a:latin typeface="Arial"/>
                <a:cs typeface="Arial"/>
              </a:rPr>
              <a:t>д</a:t>
            </a: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н</a:t>
            </a:r>
            <a:r>
              <a:rPr sz="1600" b="1" spc="-25" dirty="0">
                <a:solidFill>
                  <a:srgbClr val="FF3300"/>
                </a:solidFill>
                <a:latin typeface="Arial"/>
                <a:cs typeface="Arial"/>
              </a:rPr>
              <a:t>оз</a:t>
            </a: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а</a:t>
            </a:r>
            <a:r>
              <a:rPr sz="1600" b="1" spc="-30" dirty="0">
                <a:solidFill>
                  <a:srgbClr val="FF3300"/>
                </a:solidFill>
                <a:latin typeface="Arial"/>
                <a:cs typeface="Arial"/>
              </a:rPr>
              <a:t>р</a:t>
            </a: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ядні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solidFill>
                  <a:srgbClr val="008000"/>
                </a:solidFill>
                <a:latin typeface="Arial"/>
                <a:cs typeface="Arial"/>
              </a:rPr>
              <a:t>NaCl,</a:t>
            </a:r>
            <a:r>
              <a:rPr sz="1600" spc="-9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8000"/>
                </a:solidFill>
                <a:latin typeface="Arial"/>
                <a:cs typeface="Arial"/>
              </a:rPr>
              <a:t>NaNO</a:t>
            </a:r>
            <a:r>
              <a:rPr sz="1575" baseline="-21164" dirty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575" baseline="-21164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27351" y="4339209"/>
            <a:ext cx="2066289" cy="990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600" b="1" dirty="0">
                <a:solidFill>
                  <a:srgbClr val="FF3300"/>
                </a:solidFill>
                <a:latin typeface="Arial"/>
                <a:cs typeface="Arial"/>
              </a:rPr>
              <a:t>тринарні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600" spc="-5" dirty="0">
                <a:solidFill>
                  <a:srgbClr val="008000"/>
                </a:solidFill>
                <a:latin typeface="Arial"/>
                <a:cs typeface="Arial"/>
              </a:rPr>
              <a:t>Na</a:t>
            </a:r>
            <a:r>
              <a:rPr sz="1575" spc="-7" baseline="-21164" dirty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600" spc="-5" dirty="0">
                <a:solidFill>
                  <a:srgbClr val="008000"/>
                </a:solidFill>
                <a:latin typeface="Arial"/>
                <a:cs typeface="Arial"/>
              </a:rPr>
              <a:t>SO</a:t>
            </a:r>
            <a:r>
              <a:rPr sz="1575" spc="-7" baseline="-21164" dirty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600" spc="-5" dirty="0">
                <a:solidFill>
                  <a:srgbClr val="008000"/>
                </a:solidFill>
                <a:latin typeface="Arial"/>
                <a:cs typeface="Arial"/>
              </a:rPr>
              <a:t>,CaCl</a:t>
            </a:r>
            <a:r>
              <a:rPr sz="1575" spc="-7" baseline="-21164" dirty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575" baseline="-21164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54677" y="4339209"/>
            <a:ext cx="2103120" cy="98107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485775" marR="478155" algn="ctr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бінарні </a:t>
            </a:r>
            <a:r>
              <a:rPr sz="1600" b="1" dirty="0">
                <a:solidFill>
                  <a:srgbClr val="FF3300"/>
                </a:solidFill>
                <a:latin typeface="Arial"/>
                <a:cs typeface="Arial"/>
              </a:rPr>
              <a:t> д</a:t>
            </a:r>
            <a:r>
              <a:rPr sz="1600" b="1" spc="-30" dirty="0">
                <a:solidFill>
                  <a:srgbClr val="FF3300"/>
                </a:solidFill>
                <a:latin typeface="Arial"/>
                <a:cs typeface="Arial"/>
              </a:rPr>
              <a:t>в</a:t>
            </a:r>
            <a:r>
              <a:rPr sz="1600" b="1" spc="-25" dirty="0">
                <a:solidFill>
                  <a:srgbClr val="FF3300"/>
                </a:solidFill>
                <a:latin typeface="Arial"/>
                <a:cs typeface="Arial"/>
              </a:rPr>
              <a:t>оз</a:t>
            </a: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а</a:t>
            </a:r>
            <a:r>
              <a:rPr sz="1600" b="1" spc="-30" dirty="0">
                <a:solidFill>
                  <a:srgbClr val="FF3300"/>
                </a:solidFill>
                <a:latin typeface="Arial"/>
                <a:cs typeface="Arial"/>
              </a:rPr>
              <a:t>р</a:t>
            </a: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ядні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solidFill>
                  <a:srgbClr val="008000"/>
                </a:solidFill>
                <a:latin typeface="Arial"/>
                <a:cs typeface="Arial"/>
              </a:rPr>
              <a:t>ZnSO</a:t>
            </a:r>
            <a:r>
              <a:rPr sz="1200" dirty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20103" y="4339209"/>
            <a:ext cx="1828800" cy="97155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09880" marR="303530" algn="ctr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слабкі </a:t>
            </a:r>
            <a:r>
              <a:rPr sz="1600" b="1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е</a:t>
            </a:r>
            <a:r>
              <a:rPr sz="1600" b="1" spc="-25" dirty="0">
                <a:solidFill>
                  <a:srgbClr val="FF3300"/>
                </a:solidFill>
                <a:latin typeface="Arial"/>
                <a:cs typeface="Arial"/>
              </a:rPr>
              <a:t>л</a:t>
            </a: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ектр</a:t>
            </a:r>
            <a:r>
              <a:rPr sz="1600" b="1" spc="-45" dirty="0">
                <a:solidFill>
                  <a:srgbClr val="FF3300"/>
                </a:solidFill>
                <a:latin typeface="Arial"/>
                <a:cs typeface="Arial"/>
              </a:rPr>
              <a:t>о</a:t>
            </a:r>
            <a:r>
              <a:rPr sz="1600" b="1" spc="-5" dirty="0">
                <a:solidFill>
                  <a:srgbClr val="FF3300"/>
                </a:solidFill>
                <a:latin typeface="Arial"/>
                <a:cs typeface="Arial"/>
              </a:rPr>
              <a:t>літи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960"/>
              </a:spcBef>
            </a:pPr>
            <a:r>
              <a:rPr sz="1600" spc="-5" dirty="0">
                <a:solidFill>
                  <a:srgbClr val="008000"/>
                </a:solidFill>
                <a:latin typeface="Arial"/>
                <a:cs typeface="Arial"/>
              </a:rPr>
              <a:t>кислота</a:t>
            </a:r>
            <a:r>
              <a:rPr sz="1600" spc="-3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8000"/>
                </a:solidFill>
                <a:latin typeface="Arial"/>
                <a:cs typeface="Arial"/>
              </a:rPr>
              <a:t>борна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4883" y="4129659"/>
            <a:ext cx="76200" cy="18592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00496" y="4129659"/>
            <a:ext cx="76200" cy="176022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058036" y="3824859"/>
            <a:ext cx="76200" cy="464184"/>
          </a:xfrm>
          <a:custGeom>
            <a:avLst/>
            <a:gdLst/>
            <a:ahLst/>
            <a:cxnLst/>
            <a:rect l="l" t="t" r="r" b="b"/>
            <a:pathLst>
              <a:path w="76200" h="464185">
                <a:moveTo>
                  <a:pt x="31750" y="387858"/>
                </a:moveTo>
                <a:lnTo>
                  <a:pt x="0" y="387858"/>
                </a:lnTo>
                <a:lnTo>
                  <a:pt x="38100" y="464058"/>
                </a:lnTo>
                <a:lnTo>
                  <a:pt x="69850" y="400558"/>
                </a:lnTo>
                <a:lnTo>
                  <a:pt x="31750" y="400558"/>
                </a:lnTo>
                <a:lnTo>
                  <a:pt x="31750" y="387858"/>
                </a:lnTo>
                <a:close/>
              </a:path>
              <a:path w="76200" h="464185">
                <a:moveTo>
                  <a:pt x="44450" y="0"/>
                </a:moveTo>
                <a:lnTo>
                  <a:pt x="31750" y="0"/>
                </a:lnTo>
                <a:lnTo>
                  <a:pt x="31750" y="400558"/>
                </a:lnTo>
                <a:lnTo>
                  <a:pt x="44450" y="400558"/>
                </a:lnTo>
                <a:lnTo>
                  <a:pt x="44450" y="0"/>
                </a:lnTo>
                <a:close/>
              </a:path>
              <a:path w="76200" h="464185">
                <a:moveTo>
                  <a:pt x="76200" y="387858"/>
                </a:moveTo>
                <a:lnTo>
                  <a:pt x="44450" y="387858"/>
                </a:lnTo>
                <a:lnTo>
                  <a:pt x="44450" y="400558"/>
                </a:lnTo>
                <a:lnTo>
                  <a:pt x="69850" y="400558"/>
                </a:lnTo>
                <a:lnTo>
                  <a:pt x="76200" y="3878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6845427" y="3829050"/>
            <a:ext cx="909319" cy="479425"/>
            <a:chOff x="6845427" y="3829050"/>
            <a:chExt cx="909319" cy="479425"/>
          </a:xfrm>
        </p:grpSpPr>
        <p:sp>
          <p:nvSpPr>
            <p:cNvPr id="18" name="object 18"/>
            <p:cNvSpPr/>
            <p:nvPr/>
          </p:nvSpPr>
          <p:spPr>
            <a:xfrm>
              <a:off x="6845427" y="3834002"/>
              <a:ext cx="858519" cy="0"/>
            </a:xfrm>
            <a:custGeom>
              <a:avLst/>
              <a:gdLst/>
              <a:ahLst/>
              <a:cxnLst/>
              <a:rect l="l" t="t" r="r" b="b"/>
              <a:pathLst>
                <a:path w="858520">
                  <a:moveTo>
                    <a:pt x="0" y="0"/>
                  </a:moveTo>
                  <a:lnTo>
                    <a:pt x="858012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78293" y="3843908"/>
              <a:ext cx="76200" cy="464184"/>
            </a:xfrm>
            <a:custGeom>
              <a:avLst/>
              <a:gdLst/>
              <a:ahLst/>
              <a:cxnLst/>
              <a:rect l="l" t="t" r="r" b="b"/>
              <a:pathLst>
                <a:path w="76200" h="464185">
                  <a:moveTo>
                    <a:pt x="31750" y="387858"/>
                  </a:moveTo>
                  <a:lnTo>
                    <a:pt x="0" y="387858"/>
                  </a:lnTo>
                  <a:lnTo>
                    <a:pt x="38100" y="464058"/>
                  </a:lnTo>
                  <a:lnTo>
                    <a:pt x="69850" y="400558"/>
                  </a:lnTo>
                  <a:lnTo>
                    <a:pt x="31750" y="400558"/>
                  </a:lnTo>
                  <a:lnTo>
                    <a:pt x="31750" y="387858"/>
                  </a:lnTo>
                  <a:close/>
                </a:path>
                <a:path w="76200" h="464185">
                  <a:moveTo>
                    <a:pt x="44450" y="0"/>
                  </a:moveTo>
                  <a:lnTo>
                    <a:pt x="31750" y="0"/>
                  </a:lnTo>
                  <a:lnTo>
                    <a:pt x="31750" y="400558"/>
                  </a:lnTo>
                  <a:lnTo>
                    <a:pt x="44450" y="400558"/>
                  </a:lnTo>
                  <a:lnTo>
                    <a:pt x="44450" y="0"/>
                  </a:lnTo>
                  <a:close/>
                </a:path>
                <a:path w="76200" h="464185">
                  <a:moveTo>
                    <a:pt x="76200" y="387858"/>
                  </a:moveTo>
                  <a:lnTo>
                    <a:pt x="44450" y="387858"/>
                  </a:lnTo>
                  <a:lnTo>
                    <a:pt x="44450" y="400558"/>
                  </a:lnTo>
                  <a:lnTo>
                    <a:pt x="69850" y="400558"/>
                  </a:lnTo>
                  <a:lnTo>
                    <a:pt x="76200" y="387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36066" y="5529453"/>
            <a:ext cx="1219200" cy="93345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α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0,86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ts val="1900"/>
              </a:lnSpc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n</a:t>
            </a:r>
            <a:r>
              <a:rPr sz="1600" spc="-4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2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ts val="1900"/>
              </a:lnSpc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і</a:t>
            </a:r>
            <a:r>
              <a:rPr sz="1600" spc="-10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1,86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38247" y="5539359"/>
            <a:ext cx="1183005" cy="94297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α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0066"/>
                </a:solidFill>
                <a:latin typeface="Tahoma"/>
                <a:cs typeface="Tahoma"/>
              </a:rPr>
              <a:t>0,75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n</a:t>
            </a:r>
            <a:r>
              <a:rPr sz="1600" spc="-4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3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i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2,5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8057" y="5529453"/>
            <a:ext cx="1244600" cy="9525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86385">
              <a:lnSpc>
                <a:spcPct val="100000"/>
              </a:lnSpc>
              <a:spcBef>
                <a:spcPts val="350"/>
              </a:spcBef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α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0,5</a:t>
            </a:r>
            <a:endParaRPr sz="1600">
              <a:latin typeface="Tahoma"/>
              <a:cs typeface="Tahoma"/>
            </a:endParaRPr>
          </a:p>
          <a:p>
            <a:pPr marL="373380">
              <a:lnSpc>
                <a:spcPct val="100000"/>
              </a:lnSpc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n</a:t>
            </a:r>
            <a:r>
              <a:rPr sz="1600" spc="-4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2</a:t>
            </a:r>
            <a:endParaRPr sz="1600">
              <a:latin typeface="Tahoma"/>
              <a:cs typeface="Tahoma"/>
            </a:endParaRPr>
          </a:p>
          <a:p>
            <a:pPr marL="320040">
              <a:lnSpc>
                <a:spcPct val="100000"/>
              </a:lnSpc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i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1,5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181468" y="5529453"/>
            <a:ext cx="1207135" cy="971550"/>
          </a:xfrm>
          <a:custGeom>
            <a:avLst/>
            <a:gdLst/>
            <a:ahLst/>
            <a:cxnLst/>
            <a:rect l="l" t="t" r="r" b="b"/>
            <a:pathLst>
              <a:path w="1207134" h="971550">
                <a:moveTo>
                  <a:pt x="1207007" y="0"/>
                </a:moveTo>
                <a:lnTo>
                  <a:pt x="0" y="0"/>
                </a:lnTo>
                <a:lnTo>
                  <a:pt x="0" y="971550"/>
                </a:lnTo>
                <a:lnTo>
                  <a:pt x="1207007" y="971550"/>
                </a:lnTo>
                <a:lnTo>
                  <a:pt x="12070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181468" y="5529453"/>
            <a:ext cx="1207135" cy="97155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66700">
              <a:lnSpc>
                <a:spcPct val="100000"/>
              </a:lnSpc>
              <a:spcBef>
                <a:spcPts val="350"/>
              </a:spcBef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α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0,1</a:t>
            </a:r>
            <a:endParaRPr sz="1600">
              <a:latin typeface="Tahoma"/>
              <a:cs typeface="Tahoma"/>
            </a:endParaRPr>
          </a:p>
          <a:p>
            <a:pPr marL="353695">
              <a:lnSpc>
                <a:spcPct val="100000"/>
              </a:lnSpc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n</a:t>
            </a:r>
            <a:r>
              <a:rPr sz="1600" spc="-4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2</a:t>
            </a:r>
            <a:endParaRPr sz="1600">
              <a:latin typeface="Tahoma"/>
              <a:cs typeface="Tahoma"/>
            </a:endParaRPr>
          </a:p>
          <a:p>
            <a:pPr marL="300355">
              <a:lnSpc>
                <a:spcPct val="100000"/>
              </a:lnSpc>
            </a:pP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i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1600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0066"/>
                </a:solidFill>
                <a:latin typeface="Tahoma"/>
                <a:cs typeface="Tahoma"/>
              </a:rPr>
              <a:t>1,1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54883" y="5338953"/>
            <a:ext cx="76200" cy="17678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6794" y="5358003"/>
            <a:ext cx="76200" cy="17678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3930" y="5338953"/>
            <a:ext cx="76200" cy="17678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4389" y="5329809"/>
            <a:ext cx="76200" cy="1760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71512" y="3632200"/>
          <a:ext cx="8025765" cy="2718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0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9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b="1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Назва</a:t>
                      </a:r>
                      <a:r>
                        <a:rPr sz="1600" b="1" spc="-2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лікарських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речовин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350"/>
                        </a:spcBef>
                      </a:pPr>
                      <a:r>
                        <a:rPr sz="1600" b="1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Еквівалент</a:t>
                      </a:r>
                      <a:r>
                        <a:rPr sz="1600" b="1" spc="-1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речовин</a:t>
                      </a:r>
                      <a:r>
                        <a:rPr sz="1600" b="1" spc="-2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за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b="1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NaCl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b="1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Ізотонічна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концентрація,</a:t>
                      </a:r>
                      <a:r>
                        <a:rPr sz="1600" b="1" spc="-4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%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Натрію</a:t>
                      </a:r>
                      <a:r>
                        <a:rPr sz="1600" spc="-2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хлорид</a:t>
                      </a:r>
                      <a:r>
                        <a:rPr sz="1600" spc="459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(NaCl)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-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0,9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Натрію</a:t>
                      </a:r>
                      <a:r>
                        <a:rPr sz="1600" spc="-3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нітрат</a:t>
                      </a:r>
                      <a:r>
                        <a:rPr sz="1600" spc="-3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(NaNО</a:t>
                      </a:r>
                      <a:r>
                        <a:rPr sz="1575" baseline="-23809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2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0,66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1,3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Натрію</a:t>
                      </a:r>
                      <a:r>
                        <a:rPr sz="1600" spc="-2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сульфат</a:t>
                      </a:r>
                      <a:r>
                        <a:rPr sz="1600" spc="-3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(Na</a:t>
                      </a:r>
                      <a:r>
                        <a:rPr sz="1575" baseline="-23809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2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SО</a:t>
                      </a:r>
                      <a:r>
                        <a:rPr sz="1575" baseline="-23809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4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0,23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3,9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Глюкоза</a:t>
                      </a:r>
                      <a:r>
                        <a:rPr sz="1600" spc="-3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(безводна)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(C</a:t>
                      </a:r>
                      <a:r>
                        <a:rPr sz="1575" baseline="-23809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6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H</a:t>
                      </a:r>
                      <a:r>
                        <a:rPr sz="1575" baseline="-23809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12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O</a:t>
                      </a:r>
                      <a:r>
                        <a:rPr sz="1575" baseline="-23809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6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0,18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5,2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Кислота</a:t>
                      </a:r>
                      <a:r>
                        <a:rPr sz="1600" spc="-3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борна</a:t>
                      </a:r>
                      <a:r>
                        <a:rPr sz="1600" spc="-4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(H</a:t>
                      </a:r>
                      <a:r>
                        <a:rPr sz="1575" baseline="-21164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3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BO</a:t>
                      </a:r>
                      <a:r>
                        <a:rPr sz="1575" baseline="-23809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3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0,53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600" spc="-1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1,7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390906" y="2129027"/>
            <a:ext cx="8510905" cy="1381760"/>
            <a:chOff x="390906" y="2129027"/>
            <a:chExt cx="8510905" cy="1381760"/>
          </a:xfrm>
        </p:grpSpPr>
        <p:sp>
          <p:nvSpPr>
            <p:cNvPr id="4" name="object 4"/>
            <p:cNvSpPr/>
            <p:nvPr/>
          </p:nvSpPr>
          <p:spPr>
            <a:xfrm>
              <a:off x="467106" y="2205227"/>
              <a:ext cx="8434705" cy="1305560"/>
            </a:xfrm>
            <a:custGeom>
              <a:avLst/>
              <a:gdLst/>
              <a:ahLst/>
              <a:cxnLst/>
              <a:rect l="l" t="t" r="r" b="b"/>
              <a:pathLst>
                <a:path w="8434705" h="1305560">
                  <a:moveTo>
                    <a:pt x="118516" y="1122616"/>
                  </a:moveTo>
                  <a:lnTo>
                    <a:pt x="113830" y="1115263"/>
                  </a:lnTo>
                  <a:lnTo>
                    <a:pt x="107022" y="1104544"/>
                  </a:lnTo>
                  <a:lnTo>
                    <a:pt x="97218" y="1089113"/>
                  </a:lnTo>
                  <a:lnTo>
                    <a:pt x="63779" y="1055687"/>
                  </a:lnTo>
                  <a:lnTo>
                    <a:pt x="23698" y="1030198"/>
                  </a:lnTo>
                  <a:lnTo>
                    <a:pt x="9906" y="1025283"/>
                  </a:lnTo>
                  <a:lnTo>
                    <a:pt x="4953" y="1023505"/>
                  </a:lnTo>
                  <a:lnTo>
                    <a:pt x="0" y="1021727"/>
                  </a:lnTo>
                  <a:lnTo>
                    <a:pt x="0" y="1089279"/>
                  </a:lnTo>
                  <a:lnTo>
                    <a:pt x="47485" y="1093724"/>
                  </a:lnTo>
                  <a:lnTo>
                    <a:pt x="87083" y="1106043"/>
                  </a:lnTo>
                  <a:lnTo>
                    <a:pt x="114350" y="1119886"/>
                  </a:lnTo>
                  <a:lnTo>
                    <a:pt x="118516" y="1122616"/>
                  </a:lnTo>
                  <a:close/>
                </a:path>
                <a:path w="8434705" h="1305560">
                  <a:moveTo>
                    <a:pt x="8251888" y="118541"/>
                  </a:moveTo>
                  <a:lnTo>
                    <a:pt x="8231505" y="77470"/>
                  </a:lnTo>
                  <a:lnTo>
                    <a:pt x="8221091" y="37084"/>
                  </a:lnTo>
                  <a:lnTo>
                    <a:pt x="8218551" y="0"/>
                  </a:lnTo>
                  <a:lnTo>
                    <a:pt x="8150987" y="0"/>
                  </a:lnTo>
                  <a:lnTo>
                    <a:pt x="8184947" y="63804"/>
                  </a:lnTo>
                  <a:lnTo>
                    <a:pt x="8218373" y="97231"/>
                  </a:lnTo>
                  <a:lnTo>
                    <a:pt x="8237410" y="109347"/>
                  </a:lnTo>
                  <a:lnTo>
                    <a:pt x="8251888" y="118541"/>
                  </a:lnTo>
                  <a:close/>
                </a:path>
                <a:path w="8434705" h="1305560">
                  <a:moveTo>
                    <a:pt x="8434578" y="216027"/>
                  </a:moveTo>
                  <a:lnTo>
                    <a:pt x="8387080" y="211709"/>
                  </a:lnTo>
                  <a:lnTo>
                    <a:pt x="8353425" y="201650"/>
                  </a:lnTo>
                  <a:lnTo>
                    <a:pt x="8353425" y="205625"/>
                  </a:lnTo>
                  <a:lnTo>
                    <a:pt x="8353425" y="212382"/>
                  </a:lnTo>
                  <a:lnTo>
                    <a:pt x="8353425" y="1008253"/>
                  </a:lnTo>
                  <a:lnTo>
                    <a:pt x="8303908" y="1013955"/>
                  </a:lnTo>
                  <a:lnTo>
                    <a:pt x="8258467" y="1030198"/>
                  </a:lnTo>
                  <a:lnTo>
                    <a:pt x="8218373" y="1055687"/>
                  </a:lnTo>
                  <a:lnTo>
                    <a:pt x="8184947" y="1089113"/>
                  </a:lnTo>
                  <a:lnTo>
                    <a:pt x="8159458" y="1129207"/>
                  </a:lnTo>
                  <a:lnTo>
                    <a:pt x="8143214" y="1174648"/>
                  </a:lnTo>
                  <a:lnTo>
                    <a:pt x="8137525" y="1224153"/>
                  </a:lnTo>
                  <a:lnTo>
                    <a:pt x="212344" y="1224153"/>
                  </a:lnTo>
                  <a:lnTo>
                    <a:pt x="205600" y="1224153"/>
                  </a:lnTo>
                  <a:lnTo>
                    <a:pt x="201676" y="1224153"/>
                  </a:lnTo>
                  <a:lnTo>
                    <a:pt x="203136" y="1227836"/>
                  </a:lnTo>
                  <a:lnTo>
                    <a:pt x="213512" y="1268222"/>
                  </a:lnTo>
                  <a:lnTo>
                    <a:pt x="216052" y="1305306"/>
                  </a:lnTo>
                  <a:lnTo>
                    <a:pt x="8218551" y="1305306"/>
                  </a:lnTo>
                  <a:lnTo>
                    <a:pt x="8222996" y="1257808"/>
                  </a:lnTo>
                  <a:lnTo>
                    <a:pt x="8235315" y="1218311"/>
                  </a:lnTo>
                  <a:lnTo>
                    <a:pt x="8254746" y="1182497"/>
                  </a:lnTo>
                  <a:lnTo>
                    <a:pt x="8280527" y="1151255"/>
                  </a:lnTo>
                  <a:lnTo>
                    <a:pt x="8311769" y="1125474"/>
                  </a:lnTo>
                  <a:lnTo>
                    <a:pt x="8347583" y="1106043"/>
                  </a:lnTo>
                  <a:lnTo>
                    <a:pt x="8387080" y="1093724"/>
                  </a:lnTo>
                  <a:lnTo>
                    <a:pt x="8434578" y="1089279"/>
                  </a:lnTo>
                  <a:lnTo>
                    <a:pt x="8434578" y="216027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5859" y="2133980"/>
              <a:ext cx="8425180" cy="1295400"/>
            </a:xfrm>
            <a:custGeom>
              <a:avLst/>
              <a:gdLst/>
              <a:ahLst/>
              <a:cxnLst/>
              <a:rect l="l" t="t" r="r" b="b"/>
              <a:pathLst>
                <a:path w="8425180" h="1295400">
                  <a:moveTo>
                    <a:pt x="8208772" y="0"/>
                  </a:moveTo>
                  <a:lnTo>
                    <a:pt x="215900" y="0"/>
                  </a:lnTo>
                  <a:lnTo>
                    <a:pt x="210198" y="49508"/>
                  </a:lnTo>
                  <a:lnTo>
                    <a:pt x="193956" y="94953"/>
                  </a:lnTo>
                  <a:lnTo>
                    <a:pt x="168469" y="135040"/>
                  </a:lnTo>
                  <a:lnTo>
                    <a:pt x="135035" y="168473"/>
                  </a:lnTo>
                  <a:lnTo>
                    <a:pt x="94948" y="193958"/>
                  </a:lnTo>
                  <a:lnTo>
                    <a:pt x="49504" y="210198"/>
                  </a:lnTo>
                  <a:lnTo>
                    <a:pt x="0" y="215900"/>
                  </a:lnTo>
                  <a:lnTo>
                    <a:pt x="0" y="1079500"/>
                  </a:lnTo>
                  <a:lnTo>
                    <a:pt x="49504" y="1085201"/>
                  </a:lnTo>
                  <a:lnTo>
                    <a:pt x="94948" y="1101441"/>
                  </a:lnTo>
                  <a:lnTo>
                    <a:pt x="135035" y="1126926"/>
                  </a:lnTo>
                  <a:lnTo>
                    <a:pt x="168469" y="1160359"/>
                  </a:lnTo>
                  <a:lnTo>
                    <a:pt x="193956" y="1200446"/>
                  </a:lnTo>
                  <a:lnTo>
                    <a:pt x="210198" y="1245891"/>
                  </a:lnTo>
                  <a:lnTo>
                    <a:pt x="215900" y="1295400"/>
                  </a:lnTo>
                  <a:lnTo>
                    <a:pt x="8208772" y="1295400"/>
                  </a:lnTo>
                  <a:lnTo>
                    <a:pt x="8214473" y="1245891"/>
                  </a:lnTo>
                  <a:lnTo>
                    <a:pt x="8230713" y="1200446"/>
                  </a:lnTo>
                  <a:lnTo>
                    <a:pt x="8256198" y="1160359"/>
                  </a:lnTo>
                  <a:lnTo>
                    <a:pt x="8289631" y="1126926"/>
                  </a:lnTo>
                  <a:lnTo>
                    <a:pt x="8329718" y="1101441"/>
                  </a:lnTo>
                  <a:lnTo>
                    <a:pt x="8375163" y="1085201"/>
                  </a:lnTo>
                  <a:lnTo>
                    <a:pt x="8424672" y="1079500"/>
                  </a:lnTo>
                  <a:lnTo>
                    <a:pt x="8424672" y="215900"/>
                  </a:lnTo>
                  <a:lnTo>
                    <a:pt x="8375163" y="210198"/>
                  </a:lnTo>
                  <a:lnTo>
                    <a:pt x="8329718" y="193958"/>
                  </a:lnTo>
                  <a:lnTo>
                    <a:pt x="8289631" y="168473"/>
                  </a:lnTo>
                  <a:lnTo>
                    <a:pt x="8256198" y="135040"/>
                  </a:lnTo>
                  <a:lnTo>
                    <a:pt x="8230713" y="94953"/>
                  </a:lnTo>
                  <a:lnTo>
                    <a:pt x="8214473" y="49508"/>
                  </a:lnTo>
                  <a:lnTo>
                    <a:pt x="820877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5859" y="2133980"/>
              <a:ext cx="8425180" cy="1295400"/>
            </a:xfrm>
            <a:custGeom>
              <a:avLst/>
              <a:gdLst/>
              <a:ahLst/>
              <a:cxnLst/>
              <a:rect l="l" t="t" r="r" b="b"/>
              <a:pathLst>
                <a:path w="8425180" h="1295400">
                  <a:moveTo>
                    <a:pt x="0" y="215900"/>
                  </a:moveTo>
                  <a:lnTo>
                    <a:pt x="49504" y="210198"/>
                  </a:lnTo>
                  <a:lnTo>
                    <a:pt x="94948" y="193958"/>
                  </a:lnTo>
                  <a:lnTo>
                    <a:pt x="135035" y="168473"/>
                  </a:lnTo>
                  <a:lnTo>
                    <a:pt x="168469" y="135040"/>
                  </a:lnTo>
                  <a:lnTo>
                    <a:pt x="193956" y="94953"/>
                  </a:lnTo>
                  <a:lnTo>
                    <a:pt x="210198" y="49508"/>
                  </a:lnTo>
                  <a:lnTo>
                    <a:pt x="215900" y="0"/>
                  </a:lnTo>
                  <a:lnTo>
                    <a:pt x="8208772" y="0"/>
                  </a:lnTo>
                  <a:lnTo>
                    <a:pt x="8214473" y="49508"/>
                  </a:lnTo>
                  <a:lnTo>
                    <a:pt x="8230713" y="94953"/>
                  </a:lnTo>
                  <a:lnTo>
                    <a:pt x="8256198" y="135040"/>
                  </a:lnTo>
                  <a:lnTo>
                    <a:pt x="8289631" y="168473"/>
                  </a:lnTo>
                  <a:lnTo>
                    <a:pt x="8329718" y="193958"/>
                  </a:lnTo>
                  <a:lnTo>
                    <a:pt x="8375163" y="210198"/>
                  </a:lnTo>
                  <a:lnTo>
                    <a:pt x="8424672" y="215900"/>
                  </a:lnTo>
                  <a:lnTo>
                    <a:pt x="8424672" y="1079500"/>
                  </a:lnTo>
                  <a:lnTo>
                    <a:pt x="8375163" y="1085201"/>
                  </a:lnTo>
                  <a:lnTo>
                    <a:pt x="8329718" y="1101441"/>
                  </a:lnTo>
                  <a:lnTo>
                    <a:pt x="8289631" y="1126926"/>
                  </a:lnTo>
                  <a:lnTo>
                    <a:pt x="8256198" y="1160359"/>
                  </a:lnTo>
                  <a:lnTo>
                    <a:pt x="8230713" y="1200446"/>
                  </a:lnTo>
                  <a:lnTo>
                    <a:pt x="8214473" y="1245891"/>
                  </a:lnTo>
                  <a:lnTo>
                    <a:pt x="8208772" y="1295400"/>
                  </a:lnTo>
                  <a:lnTo>
                    <a:pt x="215900" y="1295400"/>
                  </a:lnTo>
                  <a:lnTo>
                    <a:pt x="210198" y="1245891"/>
                  </a:lnTo>
                  <a:lnTo>
                    <a:pt x="193956" y="1200446"/>
                  </a:lnTo>
                  <a:lnTo>
                    <a:pt x="168469" y="1160359"/>
                  </a:lnTo>
                  <a:lnTo>
                    <a:pt x="135035" y="1126926"/>
                  </a:lnTo>
                  <a:lnTo>
                    <a:pt x="94948" y="1101441"/>
                  </a:lnTo>
                  <a:lnTo>
                    <a:pt x="49504" y="1085201"/>
                  </a:lnTo>
                  <a:lnTo>
                    <a:pt x="0" y="1079500"/>
                  </a:lnTo>
                  <a:lnTo>
                    <a:pt x="0" y="215900"/>
                  </a:lnTo>
                  <a:close/>
                </a:path>
              </a:pathLst>
            </a:custGeom>
            <a:ln w="990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739" y="215900"/>
            <a:ext cx="8314690" cy="2856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8745" marR="5080" indent="-6350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Arial"/>
                <a:cs typeface="Arial"/>
              </a:rPr>
              <a:t>2.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МЕТОДИ</a:t>
            </a:r>
            <a:r>
              <a:rPr sz="1800" b="1" spc="2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A40020"/>
                </a:solidFill>
                <a:latin typeface="Arial"/>
                <a:cs typeface="Arial"/>
              </a:rPr>
              <a:t>РОЗРАХУНКУ</a:t>
            </a:r>
            <a:r>
              <a:rPr sz="1800" b="1" spc="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A40020"/>
                </a:solidFill>
                <a:latin typeface="Arial"/>
                <a:cs typeface="Arial"/>
              </a:rPr>
              <a:t>ІЗОТОНІЧНИХ</a:t>
            </a:r>
            <a:r>
              <a:rPr sz="1800" b="1" spc="1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A40020"/>
                </a:solidFill>
                <a:latin typeface="Arial"/>
                <a:cs typeface="Arial"/>
              </a:rPr>
              <a:t>КОНЦЕНТРАЦІЙ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РОЗЧИНІВ </a:t>
            </a:r>
            <a:r>
              <a:rPr sz="1800" b="1" spc="-484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РОЗРАХУНОК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ІЗОТОНІЧНИХ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КОНЦЕНТРАЦІЙ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  <a:p>
            <a:pPr marL="3187065" marR="933450" indent="-1502410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ВИКОРИСТАННЯМ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ІЗОТОНІЧНИХ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ЕКВІВАЛЕНТІВ </a:t>
            </a:r>
            <a:r>
              <a:rPr sz="1800" b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ЗА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НАТРІЮ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ХЛОРИДОМ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005"/>
              </a:spcBef>
            </a:pPr>
            <a:r>
              <a:rPr sz="1800" b="1" i="1" spc="-10" dirty="0">
                <a:solidFill>
                  <a:srgbClr val="660066"/>
                </a:solidFill>
                <a:latin typeface="Arial"/>
                <a:cs typeface="Arial"/>
              </a:rPr>
              <a:t>Переваги</a:t>
            </a:r>
            <a:r>
              <a:rPr sz="1800" b="1" i="1" spc="-5" dirty="0">
                <a:solidFill>
                  <a:srgbClr val="660066"/>
                </a:solidFill>
                <a:latin typeface="Arial"/>
                <a:cs typeface="Arial"/>
              </a:rPr>
              <a:t> методу</a:t>
            </a:r>
            <a:r>
              <a:rPr sz="1800" b="1" i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660066"/>
                </a:solidFill>
                <a:latin typeface="Arial"/>
                <a:cs typeface="Arial"/>
              </a:rPr>
              <a:t>(є </a:t>
            </a:r>
            <a:r>
              <a:rPr sz="1800" b="1" i="1" spc="-5" dirty="0">
                <a:solidFill>
                  <a:srgbClr val="660066"/>
                </a:solidFill>
                <a:latin typeface="Arial"/>
                <a:cs typeface="Arial"/>
              </a:rPr>
              <a:t>фармакопейним):</a:t>
            </a:r>
            <a:r>
              <a:rPr sz="1800" b="1" i="1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універсальність,</a:t>
            </a:r>
            <a:endParaRPr sz="1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800" spc="-25" dirty="0">
                <a:solidFill>
                  <a:srgbClr val="660066"/>
                </a:solidFill>
                <a:latin typeface="Arial"/>
                <a:cs typeface="Arial"/>
              </a:rPr>
              <a:t>Точність,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найбільш</a:t>
            </a:r>
            <a:r>
              <a:rPr sz="1800" spc="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часто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застосовується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в</a:t>
            </a:r>
            <a:r>
              <a:rPr sz="1800" spc="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аптечній</a:t>
            </a:r>
            <a:r>
              <a:rPr sz="1800" spc="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практиці</a:t>
            </a:r>
            <a:r>
              <a:rPr sz="1800" i="1" dirty="0">
                <a:solidFill>
                  <a:srgbClr val="660066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Arial"/>
              <a:cs typeface="Arial"/>
            </a:endParaRPr>
          </a:p>
          <a:p>
            <a:pPr marL="546100" marR="309245" indent="254000">
              <a:lnSpc>
                <a:spcPts val="1939"/>
              </a:lnSpc>
              <a:tabLst>
                <a:tab pos="6716395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Ізотонічний</a:t>
            </a:r>
            <a:r>
              <a:rPr sz="1800" b="1" i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еквівалент</a:t>
            </a:r>
            <a:r>
              <a:rPr sz="1800" b="1" i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(Е)</a:t>
            </a:r>
            <a:r>
              <a:rPr sz="1800" b="1" i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за</a:t>
            </a:r>
            <a:r>
              <a:rPr sz="1800" b="1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натрію</a:t>
            </a:r>
            <a:r>
              <a:rPr sz="1800" b="1" i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хлоридом</a:t>
            </a:r>
            <a:r>
              <a:rPr sz="1800" b="1" i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–	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кількість 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натрію</a:t>
            </a:r>
            <a:r>
              <a:rPr sz="1800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20" dirty="0">
                <a:solidFill>
                  <a:srgbClr val="FF0000"/>
                </a:solidFill>
                <a:latin typeface="Arial"/>
                <a:cs typeface="Arial"/>
              </a:rPr>
              <a:t>хлориду,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 яка</a:t>
            </a:r>
            <a:r>
              <a:rPr sz="1800" i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Arial"/>
                <a:cs typeface="Arial"/>
              </a:rPr>
              <a:t>утворює 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800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однакових</a:t>
            </a:r>
            <a:r>
              <a:rPr sz="1800" i="1" spc="-10" dirty="0">
                <a:solidFill>
                  <a:srgbClr val="FF0000"/>
                </a:solidFill>
                <a:latin typeface="Arial"/>
                <a:cs typeface="Arial"/>
              </a:rPr>
              <a:t> умовах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 осмотичний</a:t>
            </a:r>
            <a:r>
              <a:rPr sz="1800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тиск, </a:t>
            </a:r>
            <a:r>
              <a:rPr sz="1800" i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рівний</a:t>
            </a:r>
            <a:r>
              <a:rPr sz="1800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осмотичному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 тиску 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1,0 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лікарської</a:t>
            </a:r>
            <a:r>
              <a:rPr sz="1800" i="1" spc="-15" dirty="0">
                <a:solidFill>
                  <a:srgbClr val="FF0000"/>
                </a:solidFill>
                <a:latin typeface="Arial"/>
                <a:cs typeface="Arial"/>
              </a:rPr>
              <a:t> речовини.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6129" y="1269111"/>
            <a:ext cx="4250055" cy="9398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85775" marR="480059" indent="1905" algn="ctr">
              <a:lnSpc>
                <a:spcPct val="100000"/>
              </a:lnSpc>
              <a:spcBef>
                <a:spcPts val="305"/>
              </a:spcBef>
            </a:pP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Тиск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пари над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розчином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пропорційний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молярній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долі </a:t>
            </a:r>
            <a:r>
              <a:rPr sz="1800" b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розчиненої</a:t>
            </a:r>
            <a:r>
              <a:rPr sz="18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речовини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451" y="5300853"/>
            <a:ext cx="8498840" cy="1226185"/>
          </a:xfrm>
          <a:custGeom>
            <a:avLst/>
            <a:gdLst/>
            <a:ahLst/>
            <a:cxnLst/>
            <a:rect l="l" t="t" r="r" b="b"/>
            <a:pathLst>
              <a:path w="8498840" h="1226184">
                <a:moveTo>
                  <a:pt x="8498586" y="0"/>
                </a:moveTo>
                <a:lnTo>
                  <a:pt x="0" y="0"/>
                </a:lnTo>
                <a:lnTo>
                  <a:pt x="0" y="1226058"/>
                </a:lnTo>
                <a:lnTo>
                  <a:pt x="8498586" y="1226058"/>
                </a:lnTo>
                <a:lnTo>
                  <a:pt x="8498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9451" y="5300853"/>
            <a:ext cx="8498840" cy="122618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21310" marR="316865" indent="1270" algn="ctr">
              <a:lnSpc>
                <a:spcPct val="100000"/>
              </a:lnSpc>
              <a:spcBef>
                <a:spcPts val="315"/>
              </a:spcBef>
            </a:pPr>
            <a:r>
              <a:rPr sz="1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Депрессія (зниження)</a:t>
            </a:r>
            <a:r>
              <a:rPr sz="1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температури </a:t>
            </a:r>
            <a:r>
              <a:rPr sz="18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замерзання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розчину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лікарської 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речовини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(Δt) показує, на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скільки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градусів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знижується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температура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замерзання 1% 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розчину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лікарської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речовини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в порівнянні з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температурою </a:t>
            </a:r>
            <a:r>
              <a:rPr sz="1800" spc="-4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замерзання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 розчинника.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51685" y="1662302"/>
            <a:ext cx="435609" cy="76200"/>
          </a:xfrm>
          <a:custGeom>
            <a:avLst/>
            <a:gdLst/>
            <a:ahLst/>
            <a:cxnLst/>
            <a:rect l="l" t="t" r="r" b="b"/>
            <a:pathLst>
              <a:path w="435610" h="76200">
                <a:moveTo>
                  <a:pt x="358901" y="0"/>
                </a:moveTo>
                <a:lnTo>
                  <a:pt x="358901" y="76200"/>
                </a:lnTo>
                <a:lnTo>
                  <a:pt x="422401" y="44450"/>
                </a:lnTo>
                <a:lnTo>
                  <a:pt x="371601" y="44450"/>
                </a:lnTo>
                <a:lnTo>
                  <a:pt x="371601" y="31750"/>
                </a:lnTo>
                <a:lnTo>
                  <a:pt x="422401" y="31750"/>
                </a:lnTo>
                <a:lnTo>
                  <a:pt x="358901" y="0"/>
                </a:lnTo>
                <a:close/>
              </a:path>
              <a:path w="435610" h="76200">
                <a:moveTo>
                  <a:pt x="358901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58901" y="44450"/>
                </a:lnTo>
                <a:lnTo>
                  <a:pt x="358901" y="31750"/>
                </a:lnTo>
                <a:close/>
              </a:path>
              <a:path w="435610" h="76200">
                <a:moveTo>
                  <a:pt x="422401" y="31750"/>
                </a:moveTo>
                <a:lnTo>
                  <a:pt x="371601" y="31750"/>
                </a:lnTo>
                <a:lnTo>
                  <a:pt x="371601" y="44450"/>
                </a:lnTo>
                <a:lnTo>
                  <a:pt x="422401" y="44450"/>
                </a:lnTo>
                <a:lnTo>
                  <a:pt x="435101" y="38100"/>
                </a:lnTo>
                <a:lnTo>
                  <a:pt x="422401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4497" y="2205608"/>
            <a:ext cx="8506460" cy="2813050"/>
            <a:chOff x="174497" y="2205608"/>
            <a:chExt cx="8506460" cy="2813050"/>
          </a:xfrm>
        </p:grpSpPr>
        <p:sp>
          <p:nvSpPr>
            <p:cNvPr id="7" name="object 7"/>
            <p:cNvSpPr/>
            <p:nvPr/>
          </p:nvSpPr>
          <p:spPr>
            <a:xfrm>
              <a:off x="4679061" y="2205608"/>
              <a:ext cx="76200" cy="359410"/>
            </a:xfrm>
            <a:custGeom>
              <a:avLst/>
              <a:gdLst/>
              <a:ahLst/>
              <a:cxnLst/>
              <a:rect l="l" t="t" r="r" b="b"/>
              <a:pathLst>
                <a:path w="76200" h="359410">
                  <a:moveTo>
                    <a:pt x="31750" y="282701"/>
                  </a:moveTo>
                  <a:lnTo>
                    <a:pt x="0" y="282701"/>
                  </a:lnTo>
                  <a:lnTo>
                    <a:pt x="38100" y="358901"/>
                  </a:lnTo>
                  <a:lnTo>
                    <a:pt x="69850" y="295401"/>
                  </a:lnTo>
                  <a:lnTo>
                    <a:pt x="31750" y="295401"/>
                  </a:lnTo>
                  <a:lnTo>
                    <a:pt x="31750" y="282701"/>
                  </a:lnTo>
                  <a:close/>
                </a:path>
                <a:path w="76200" h="359410">
                  <a:moveTo>
                    <a:pt x="44450" y="0"/>
                  </a:moveTo>
                  <a:lnTo>
                    <a:pt x="31750" y="0"/>
                  </a:lnTo>
                  <a:lnTo>
                    <a:pt x="31750" y="295401"/>
                  </a:lnTo>
                  <a:lnTo>
                    <a:pt x="44450" y="295401"/>
                  </a:lnTo>
                  <a:lnTo>
                    <a:pt x="44450" y="0"/>
                  </a:lnTo>
                  <a:close/>
                </a:path>
                <a:path w="76200" h="359410">
                  <a:moveTo>
                    <a:pt x="76200" y="282701"/>
                  </a:moveTo>
                  <a:lnTo>
                    <a:pt x="44450" y="282701"/>
                  </a:lnTo>
                  <a:lnTo>
                    <a:pt x="44450" y="295401"/>
                  </a:lnTo>
                  <a:lnTo>
                    <a:pt x="69850" y="295401"/>
                  </a:lnTo>
                  <a:lnTo>
                    <a:pt x="76200" y="2827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9450" y="2448305"/>
              <a:ext cx="8496300" cy="2565400"/>
            </a:xfrm>
            <a:custGeom>
              <a:avLst/>
              <a:gdLst/>
              <a:ahLst/>
              <a:cxnLst/>
              <a:rect l="l" t="t" r="r" b="b"/>
              <a:pathLst>
                <a:path w="8496300" h="2565400">
                  <a:moveTo>
                    <a:pt x="8496300" y="0"/>
                  </a:moveTo>
                  <a:lnTo>
                    <a:pt x="8490189" y="45426"/>
                  </a:lnTo>
                  <a:lnTo>
                    <a:pt x="8472946" y="86256"/>
                  </a:lnTo>
                  <a:lnTo>
                    <a:pt x="8446198" y="120856"/>
                  </a:lnTo>
                  <a:lnTo>
                    <a:pt x="8411576" y="147592"/>
                  </a:lnTo>
                  <a:lnTo>
                    <a:pt x="8370711" y="164832"/>
                  </a:lnTo>
                  <a:lnTo>
                    <a:pt x="8325231" y="170942"/>
                  </a:lnTo>
                  <a:lnTo>
                    <a:pt x="171018" y="170942"/>
                  </a:lnTo>
                  <a:lnTo>
                    <a:pt x="125555" y="177052"/>
                  </a:lnTo>
                  <a:lnTo>
                    <a:pt x="84702" y="194295"/>
                  </a:lnTo>
                  <a:lnTo>
                    <a:pt x="50090" y="221043"/>
                  </a:lnTo>
                  <a:lnTo>
                    <a:pt x="23349" y="255665"/>
                  </a:lnTo>
                  <a:lnTo>
                    <a:pt x="6108" y="296530"/>
                  </a:lnTo>
                  <a:lnTo>
                    <a:pt x="0" y="342011"/>
                  </a:lnTo>
                  <a:lnTo>
                    <a:pt x="0" y="2394204"/>
                  </a:lnTo>
                  <a:lnTo>
                    <a:pt x="6108" y="2439684"/>
                  </a:lnTo>
                  <a:lnTo>
                    <a:pt x="23349" y="2480549"/>
                  </a:lnTo>
                  <a:lnTo>
                    <a:pt x="50090" y="2515171"/>
                  </a:lnTo>
                  <a:lnTo>
                    <a:pt x="84702" y="2541919"/>
                  </a:lnTo>
                  <a:lnTo>
                    <a:pt x="125555" y="2559162"/>
                  </a:lnTo>
                  <a:lnTo>
                    <a:pt x="171018" y="2565273"/>
                  </a:lnTo>
                  <a:lnTo>
                    <a:pt x="216486" y="2559162"/>
                  </a:lnTo>
                  <a:lnTo>
                    <a:pt x="257342" y="2541919"/>
                  </a:lnTo>
                  <a:lnTo>
                    <a:pt x="291957" y="2515171"/>
                  </a:lnTo>
                  <a:lnTo>
                    <a:pt x="318699" y="2480549"/>
                  </a:lnTo>
                  <a:lnTo>
                    <a:pt x="335940" y="2439684"/>
                  </a:lnTo>
                  <a:lnTo>
                    <a:pt x="342049" y="2394204"/>
                  </a:lnTo>
                  <a:lnTo>
                    <a:pt x="342049" y="2223262"/>
                  </a:lnTo>
                  <a:lnTo>
                    <a:pt x="8325231" y="2223262"/>
                  </a:lnTo>
                  <a:lnTo>
                    <a:pt x="8370711" y="2217151"/>
                  </a:lnTo>
                  <a:lnTo>
                    <a:pt x="8411576" y="2199908"/>
                  </a:lnTo>
                  <a:lnTo>
                    <a:pt x="8446198" y="2173160"/>
                  </a:lnTo>
                  <a:lnTo>
                    <a:pt x="8472946" y="2138538"/>
                  </a:lnTo>
                  <a:lnTo>
                    <a:pt x="8490189" y="2097673"/>
                  </a:lnTo>
                  <a:lnTo>
                    <a:pt x="8496300" y="2052193"/>
                  </a:lnTo>
                  <a:lnTo>
                    <a:pt x="8496300" y="513080"/>
                  </a:lnTo>
                  <a:lnTo>
                    <a:pt x="171018" y="513080"/>
                  </a:lnTo>
                  <a:lnTo>
                    <a:pt x="171018" y="342011"/>
                  </a:lnTo>
                  <a:lnTo>
                    <a:pt x="177738" y="308725"/>
                  </a:lnTo>
                  <a:lnTo>
                    <a:pt x="196065" y="281559"/>
                  </a:lnTo>
                  <a:lnTo>
                    <a:pt x="223246" y="263251"/>
                  </a:lnTo>
                  <a:lnTo>
                    <a:pt x="256527" y="256540"/>
                  </a:lnTo>
                  <a:lnTo>
                    <a:pt x="8496300" y="256540"/>
                  </a:lnTo>
                  <a:lnTo>
                    <a:pt x="8496300" y="0"/>
                  </a:lnTo>
                  <a:close/>
                </a:path>
                <a:path w="8496300" h="2565400">
                  <a:moveTo>
                    <a:pt x="8496300" y="256540"/>
                  </a:moveTo>
                  <a:lnTo>
                    <a:pt x="256527" y="256540"/>
                  </a:lnTo>
                  <a:lnTo>
                    <a:pt x="289815" y="263251"/>
                  </a:lnTo>
                  <a:lnTo>
                    <a:pt x="316999" y="281559"/>
                  </a:lnTo>
                  <a:lnTo>
                    <a:pt x="335328" y="308725"/>
                  </a:lnTo>
                  <a:lnTo>
                    <a:pt x="342049" y="342011"/>
                  </a:lnTo>
                  <a:lnTo>
                    <a:pt x="335940" y="387491"/>
                  </a:lnTo>
                  <a:lnTo>
                    <a:pt x="318699" y="428356"/>
                  </a:lnTo>
                  <a:lnTo>
                    <a:pt x="291957" y="462978"/>
                  </a:lnTo>
                  <a:lnTo>
                    <a:pt x="257342" y="489726"/>
                  </a:lnTo>
                  <a:lnTo>
                    <a:pt x="216486" y="506969"/>
                  </a:lnTo>
                  <a:lnTo>
                    <a:pt x="171018" y="513080"/>
                  </a:lnTo>
                  <a:lnTo>
                    <a:pt x="8496300" y="513080"/>
                  </a:lnTo>
                  <a:lnTo>
                    <a:pt x="8496300" y="256540"/>
                  </a:lnTo>
                  <a:close/>
                </a:path>
                <a:path w="8496300" h="2565400">
                  <a:moveTo>
                    <a:pt x="8154289" y="0"/>
                  </a:moveTo>
                  <a:lnTo>
                    <a:pt x="8154289" y="170942"/>
                  </a:lnTo>
                  <a:lnTo>
                    <a:pt x="8325231" y="170942"/>
                  </a:lnTo>
                  <a:lnTo>
                    <a:pt x="8325231" y="85471"/>
                  </a:lnTo>
                  <a:lnTo>
                    <a:pt x="8239759" y="85471"/>
                  </a:lnTo>
                  <a:lnTo>
                    <a:pt x="8206474" y="78741"/>
                  </a:lnTo>
                  <a:lnTo>
                    <a:pt x="8179308" y="60404"/>
                  </a:lnTo>
                  <a:lnTo>
                    <a:pt x="8161000" y="33232"/>
                  </a:lnTo>
                  <a:lnTo>
                    <a:pt x="8154289" y="0"/>
                  </a:lnTo>
                  <a:close/>
                </a:path>
                <a:path w="8496300" h="2565400">
                  <a:moveTo>
                    <a:pt x="8325231" y="0"/>
                  </a:moveTo>
                  <a:lnTo>
                    <a:pt x="8318519" y="33232"/>
                  </a:lnTo>
                  <a:lnTo>
                    <a:pt x="8300211" y="60404"/>
                  </a:lnTo>
                  <a:lnTo>
                    <a:pt x="8273045" y="78741"/>
                  </a:lnTo>
                  <a:lnTo>
                    <a:pt x="8239759" y="85471"/>
                  </a:lnTo>
                  <a:lnTo>
                    <a:pt x="8325231" y="85471"/>
                  </a:lnTo>
                  <a:lnTo>
                    <a:pt x="8325231" y="0"/>
                  </a:lnTo>
                  <a:close/>
                </a:path>
              </a:pathLst>
            </a:custGeom>
            <a:solidFill>
              <a:srgbClr val="FDEF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0469" y="2277236"/>
              <a:ext cx="8325484" cy="684530"/>
            </a:xfrm>
            <a:custGeom>
              <a:avLst/>
              <a:gdLst/>
              <a:ahLst/>
              <a:cxnLst/>
              <a:rect l="l" t="t" r="r" b="b"/>
              <a:pathLst>
                <a:path w="8325484" h="684530">
                  <a:moveTo>
                    <a:pt x="85509" y="427609"/>
                  </a:moveTo>
                  <a:lnTo>
                    <a:pt x="52227" y="434320"/>
                  </a:lnTo>
                  <a:lnTo>
                    <a:pt x="25047" y="452628"/>
                  </a:lnTo>
                  <a:lnTo>
                    <a:pt x="6720" y="479794"/>
                  </a:lnTo>
                  <a:lnTo>
                    <a:pt x="0" y="513079"/>
                  </a:lnTo>
                  <a:lnTo>
                    <a:pt x="0" y="684149"/>
                  </a:lnTo>
                  <a:lnTo>
                    <a:pt x="45468" y="678038"/>
                  </a:lnTo>
                  <a:lnTo>
                    <a:pt x="86324" y="660795"/>
                  </a:lnTo>
                  <a:lnTo>
                    <a:pt x="120938" y="634047"/>
                  </a:lnTo>
                  <a:lnTo>
                    <a:pt x="147681" y="599425"/>
                  </a:lnTo>
                  <a:lnTo>
                    <a:pt x="164921" y="558560"/>
                  </a:lnTo>
                  <a:lnTo>
                    <a:pt x="171030" y="513079"/>
                  </a:lnTo>
                  <a:lnTo>
                    <a:pt x="164310" y="479794"/>
                  </a:lnTo>
                  <a:lnTo>
                    <a:pt x="145981" y="452628"/>
                  </a:lnTo>
                  <a:lnTo>
                    <a:pt x="118797" y="434320"/>
                  </a:lnTo>
                  <a:lnTo>
                    <a:pt x="85509" y="427609"/>
                  </a:lnTo>
                  <a:close/>
                </a:path>
                <a:path w="8325484" h="684530">
                  <a:moveTo>
                    <a:pt x="8325281" y="171068"/>
                  </a:moveTo>
                  <a:lnTo>
                    <a:pt x="8154212" y="171068"/>
                  </a:lnTo>
                  <a:lnTo>
                    <a:pt x="8154212" y="342011"/>
                  </a:lnTo>
                  <a:lnTo>
                    <a:pt x="8199692" y="335901"/>
                  </a:lnTo>
                  <a:lnTo>
                    <a:pt x="8240558" y="318661"/>
                  </a:lnTo>
                  <a:lnTo>
                    <a:pt x="8275180" y="291925"/>
                  </a:lnTo>
                  <a:lnTo>
                    <a:pt x="8301927" y="257325"/>
                  </a:lnTo>
                  <a:lnTo>
                    <a:pt x="8319171" y="216495"/>
                  </a:lnTo>
                  <a:lnTo>
                    <a:pt x="8325281" y="171068"/>
                  </a:lnTo>
                  <a:close/>
                </a:path>
                <a:path w="8325484" h="684530">
                  <a:moveTo>
                    <a:pt x="8154212" y="0"/>
                  </a:moveTo>
                  <a:lnTo>
                    <a:pt x="8108786" y="6110"/>
                  </a:lnTo>
                  <a:lnTo>
                    <a:pt x="8067956" y="23353"/>
                  </a:lnTo>
                  <a:lnTo>
                    <a:pt x="8033356" y="50101"/>
                  </a:lnTo>
                  <a:lnTo>
                    <a:pt x="8006619" y="84723"/>
                  </a:lnTo>
                  <a:lnTo>
                    <a:pt x="7989380" y="125588"/>
                  </a:lnTo>
                  <a:lnTo>
                    <a:pt x="7983270" y="171068"/>
                  </a:lnTo>
                  <a:lnTo>
                    <a:pt x="7989981" y="204301"/>
                  </a:lnTo>
                  <a:lnTo>
                    <a:pt x="8008289" y="231473"/>
                  </a:lnTo>
                  <a:lnTo>
                    <a:pt x="8035455" y="249810"/>
                  </a:lnTo>
                  <a:lnTo>
                    <a:pt x="8068741" y="256539"/>
                  </a:lnTo>
                  <a:lnTo>
                    <a:pt x="8102027" y="249810"/>
                  </a:lnTo>
                  <a:lnTo>
                    <a:pt x="8129193" y="231473"/>
                  </a:lnTo>
                  <a:lnTo>
                    <a:pt x="8147501" y="204301"/>
                  </a:lnTo>
                  <a:lnTo>
                    <a:pt x="8154212" y="171068"/>
                  </a:lnTo>
                  <a:lnTo>
                    <a:pt x="8325281" y="171068"/>
                  </a:lnTo>
                  <a:lnTo>
                    <a:pt x="8319171" y="125588"/>
                  </a:lnTo>
                  <a:lnTo>
                    <a:pt x="8301927" y="84723"/>
                  </a:lnTo>
                  <a:lnTo>
                    <a:pt x="8275180" y="50101"/>
                  </a:lnTo>
                  <a:lnTo>
                    <a:pt x="8240558" y="23353"/>
                  </a:lnTo>
                  <a:lnTo>
                    <a:pt x="8199692" y="6110"/>
                  </a:lnTo>
                  <a:lnTo>
                    <a:pt x="8154212" y="0"/>
                  </a:lnTo>
                  <a:close/>
                </a:path>
              </a:pathLst>
            </a:custGeom>
            <a:solidFill>
              <a:srgbClr val="CCC1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9450" y="2277236"/>
              <a:ext cx="8496300" cy="2736850"/>
            </a:xfrm>
            <a:custGeom>
              <a:avLst/>
              <a:gdLst/>
              <a:ahLst/>
              <a:cxnLst/>
              <a:rect l="l" t="t" r="r" b="b"/>
              <a:pathLst>
                <a:path w="8496300" h="2736850">
                  <a:moveTo>
                    <a:pt x="0" y="513079"/>
                  </a:moveTo>
                  <a:lnTo>
                    <a:pt x="6108" y="467599"/>
                  </a:lnTo>
                  <a:lnTo>
                    <a:pt x="23349" y="426734"/>
                  </a:lnTo>
                  <a:lnTo>
                    <a:pt x="50090" y="392112"/>
                  </a:lnTo>
                  <a:lnTo>
                    <a:pt x="84702" y="365364"/>
                  </a:lnTo>
                  <a:lnTo>
                    <a:pt x="125555" y="348121"/>
                  </a:lnTo>
                  <a:lnTo>
                    <a:pt x="171018" y="342011"/>
                  </a:lnTo>
                  <a:lnTo>
                    <a:pt x="8154289" y="342011"/>
                  </a:lnTo>
                  <a:lnTo>
                    <a:pt x="8154289" y="171068"/>
                  </a:lnTo>
                  <a:lnTo>
                    <a:pt x="8160398" y="125588"/>
                  </a:lnTo>
                  <a:lnTo>
                    <a:pt x="8177638" y="84723"/>
                  </a:lnTo>
                  <a:lnTo>
                    <a:pt x="8204374" y="50101"/>
                  </a:lnTo>
                  <a:lnTo>
                    <a:pt x="8238974" y="23353"/>
                  </a:lnTo>
                  <a:lnTo>
                    <a:pt x="8279804" y="6110"/>
                  </a:lnTo>
                  <a:lnTo>
                    <a:pt x="8325231" y="0"/>
                  </a:lnTo>
                  <a:lnTo>
                    <a:pt x="8370711" y="6110"/>
                  </a:lnTo>
                  <a:lnTo>
                    <a:pt x="8411576" y="23353"/>
                  </a:lnTo>
                  <a:lnTo>
                    <a:pt x="8446198" y="50101"/>
                  </a:lnTo>
                  <a:lnTo>
                    <a:pt x="8472946" y="84723"/>
                  </a:lnTo>
                  <a:lnTo>
                    <a:pt x="8490189" y="125588"/>
                  </a:lnTo>
                  <a:lnTo>
                    <a:pt x="8496300" y="171068"/>
                  </a:lnTo>
                  <a:lnTo>
                    <a:pt x="8496300" y="2223262"/>
                  </a:lnTo>
                  <a:lnTo>
                    <a:pt x="8490189" y="2268742"/>
                  </a:lnTo>
                  <a:lnTo>
                    <a:pt x="8472946" y="2309607"/>
                  </a:lnTo>
                  <a:lnTo>
                    <a:pt x="8446198" y="2344229"/>
                  </a:lnTo>
                  <a:lnTo>
                    <a:pt x="8411576" y="2370977"/>
                  </a:lnTo>
                  <a:lnTo>
                    <a:pt x="8370711" y="2388220"/>
                  </a:lnTo>
                  <a:lnTo>
                    <a:pt x="8325231" y="2394331"/>
                  </a:lnTo>
                  <a:lnTo>
                    <a:pt x="342049" y="2394331"/>
                  </a:lnTo>
                  <a:lnTo>
                    <a:pt x="342049" y="2565273"/>
                  </a:lnTo>
                  <a:lnTo>
                    <a:pt x="335940" y="2610753"/>
                  </a:lnTo>
                  <a:lnTo>
                    <a:pt x="318699" y="2651618"/>
                  </a:lnTo>
                  <a:lnTo>
                    <a:pt x="291957" y="2686240"/>
                  </a:lnTo>
                  <a:lnTo>
                    <a:pt x="257342" y="2712988"/>
                  </a:lnTo>
                  <a:lnTo>
                    <a:pt x="216486" y="2730231"/>
                  </a:lnTo>
                  <a:lnTo>
                    <a:pt x="171018" y="2736342"/>
                  </a:lnTo>
                  <a:lnTo>
                    <a:pt x="125555" y="2730231"/>
                  </a:lnTo>
                  <a:lnTo>
                    <a:pt x="84702" y="2712988"/>
                  </a:lnTo>
                  <a:lnTo>
                    <a:pt x="50090" y="2686240"/>
                  </a:lnTo>
                  <a:lnTo>
                    <a:pt x="23349" y="2651618"/>
                  </a:lnTo>
                  <a:lnTo>
                    <a:pt x="6108" y="2610753"/>
                  </a:lnTo>
                  <a:lnTo>
                    <a:pt x="0" y="2565273"/>
                  </a:lnTo>
                  <a:lnTo>
                    <a:pt x="0" y="513079"/>
                  </a:lnTo>
                  <a:close/>
                </a:path>
                <a:path w="8496300" h="2736850">
                  <a:moveTo>
                    <a:pt x="8154289" y="342011"/>
                  </a:moveTo>
                  <a:lnTo>
                    <a:pt x="8325231" y="342011"/>
                  </a:lnTo>
                  <a:lnTo>
                    <a:pt x="8370711" y="335901"/>
                  </a:lnTo>
                  <a:lnTo>
                    <a:pt x="8411576" y="318661"/>
                  </a:lnTo>
                  <a:lnTo>
                    <a:pt x="8446198" y="291925"/>
                  </a:lnTo>
                  <a:lnTo>
                    <a:pt x="8472946" y="257325"/>
                  </a:lnTo>
                  <a:lnTo>
                    <a:pt x="8490189" y="216495"/>
                  </a:lnTo>
                  <a:lnTo>
                    <a:pt x="8496300" y="17106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8787" y="2443352"/>
              <a:ext cx="180847" cy="18084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79450" y="2704845"/>
              <a:ext cx="342265" cy="1967230"/>
            </a:xfrm>
            <a:custGeom>
              <a:avLst/>
              <a:gdLst/>
              <a:ahLst/>
              <a:cxnLst/>
              <a:rect l="l" t="t" r="r" b="b"/>
              <a:pathLst>
                <a:path w="342265" h="1967229">
                  <a:moveTo>
                    <a:pt x="171018" y="256539"/>
                  </a:moveTo>
                  <a:lnTo>
                    <a:pt x="171018" y="85470"/>
                  </a:lnTo>
                  <a:lnTo>
                    <a:pt x="196065" y="25019"/>
                  </a:lnTo>
                  <a:lnTo>
                    <a:pt x="256527" y="0"/>
                  </a:lnTo>
                  <a:lnTo>
                    <a:pt x="289815" y="6711"/>
                  </a:lnTo>
                  <a:lnTo>
                    <a:pt x="316999" y="25018"/>
                  </a:lnTo>
                  <a:lnTo>
                    <a:pt x="335328" y="52185"/>
                  </a:lnTo>
                  <a:lnTo>
                    <a:pt x="342049" y="85470"/>
                  </a:lnTo>
                  <a:lnTo>
                    <a:pt x="335940" y="130951"/>
                  </a:lnTo>
                  <a:lnTo>
                    <a:pt x="318699" y="171816"/>
                  </a:lnTo>
                  <a:lnTo>
                    <a:pt x="291957" y="206438"/>
                  </a:lnTo>
                  <a:lnTo>
                    <a:pt x="257342" y="233186"/>
                  </a:lnTo>
                  <a:lnTo>
                    <a:pt x="216486" y="250429"/>
                  </a:lnTo>
                  <a:lnTo>
                    <a:pt x="171018" y="256539"/>
                  </a:lnTo>
                  <a:lnTo>
                    <a:pt x="125555" y="250429"/>
                  </a:lnTo>
                  <a:lnTo>
                    <a:pt x="84702" y="233186"/>
                  </a:lnTo>
                  <a:lnTo>
                    <a:pt x="50090" y="206438"/>
                  </a:lnTo>
                  <a:lnTo>
                    <a:pt x="23349" y="171816"/>
                  </a:lnTo>
                  <a:lnTo>
                    <a:pt x="6108" y="130951"/>
                  </a:lnTo>
                  <a:lnTo>
                    <a:pt x="0" y="85470"/>
                  </a:lnTo>
                </a:path>
                <a:path w="342265" h="1967229">
                  <a:moveTo>
                    <a:pt x="342049" y="85470"/>
                  </a:moveTo>
                  <a:lnTo>
                    <a:pt x="342049" y="1966721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63930" y="433070"/>
            <a:ext cx="75730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2.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МЕТОДИ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РОЗРАХУНКУ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ІЗОТОНІЧНИХ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КОНЦЕНТРАЦІЙ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8063" y="1511808"/>
            <a:ext cx="1647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A40020"/>
                </a:solidFill>
                <a:latin typeface="Arial"/>
                <a:cs typeface="Arial"/>
              </a:rPr>
              <a:t>ЗАКОН</a:t>
            </a:r>
            <a:r>
              <a:rPr sz="1800" b="1" i="1" spc="-7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i="1" spc="-55" dirty="0">
                <a:solidFill>
                  <a:srgbClr val="A40020"/>
                </a:solidFill>
                <a:latin typeface="Arial"/>
                <a:cs typeface="Arial"/>
              </a:rPr>
              <a:t>РАУЛЯ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5405" y="2803397"/>
            <a:ext cx="7355205" cy="1675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006600"/>
                </a:solidFill>
                <a:latin typeface="Arial"/>
                <a:cs typeface="Arial"/>
              </a:rPr>
              <a:t>Наслідок</a:t>
            </a:r>
            <a:r>
              <a:rPr sz="1800" b="1" i="1" spc="-1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6600"/>
                </a:solidFill>
                <a:latin typeface="Arial"/>
                <a:cs typeface="Arial"/>
              </a:rPr>
              <a:t>з</a:t>
            </a:r>
            <a:r>
              <a:rPr sz="1800" b="1" i="1" spc="-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6600"/>
                </a:solidFill>
                <a:latin typeface="Arial"/>
                <a:cs typeface="Arial"/>
              </a:rPr>
              <a:t>закону</a:t>
            </a:r>
            <a:r>
              <a:rPr sz="1800" b="1" i="1" spc="-1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6600"/>
                </a:solidFill>
                <a:latin typeface="Arial"/>
                <a:cs typeface="Arial"/>
              </a:rPr>
              <a:t>Рауля:</a:t>
            </a:r>
            <a:endParaRPr sz="1800">
              <a:latin typeface="Arial"/>
              <a:cs typeface="Arial"/>
            </a:endParaRPr>
          </a:p>
          <a:p>
            <a:pPr marL="265430" marR="255904" algn="ctr">
              <a:lnSpc>
                <a:spcPct val="100000"/>
              </a:lnSpc>
              <a:spcBef>
                <a:spcPts val="1200"/>
              </a:spcBef>
            </a:pPr>
            <a:r>
              <a:rPr sz="1600" i="1" spc="-5" dirty="0">
                <a:solidFill>
                  <a:srgbClr val="000066"/>
                </a:solidFill>
                <a:latin typeface="Arial"/>
                <a:cs typeface="Arial"/>
              </a:rPr>
              <a:t>зниження</a:t>
            </a:r>
            <a:r>
              <a:rPr sz="1600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66"/>
                </a:solidFill>
                <a:latin typeface="Arial"/>
                <a:cs typeface="Arial"/>
              </a:rPr>
              <a:t>температури</a:t>
            </a:r>
            <a:r>
              <a:rPr sz="1600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66"/>
                </a:solidFill>
                <a:latin typeface="Arial"/>
                <a:cs typeface="Arial"/>
              </a:rPr>
              <a:t>замерзання</a:t>
            </a:r>
            <a:r>
              <a:rPr sz="1600" i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66"/>
                </a:solidFill>
                <a:latin typeface="Arial"/>
                <a:cs typeface="Arial"/>
              </a:rPr>
              <a:t>(депрессія) пропорційне</a:t>
            </a:r>
            <a:r>
              <a:rPr sz="1600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66"/>
                </a:solidFill>
                <a:latin typeface="Arial"/>
                <a:cs typeface="Arial"/>
              </a:rPr>
              <a:t>зниженню </a:t>
            </a:r>
            <a:r>
              <a:rPr sz="1600" i="1" spc="-4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66"/>
                </a:solidFill>
                <a:latin typeface="Arial"/>
                <a:cs typeface="Arial"/>
              </a:rPr>
              <a:t>тиску </a:t>
            </a:r>
            <a:r>
              <a:rPr sz="1600" i="1" spc="-5" dirty="0">
                <a:solidFill>
                  <a:srgbClr val="000066"/>
                </a:solidFill>
                <a:latin typeface="Arial"/>
                <a:cs typeface="Arial"/>
              </a:rPr>
              <a:t>пари</a:t>
            </a:r>
            <a:r>
              <a:rPr sz="1600" i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66"/>
                </a:solidFill>
                <a:latin typeface="Arial"/>
                <a:cs typeface="Arial"/>
              </a:rPr>
              <a:t>і</a:t>
            </a:r>
            <a:r>
              <a:rPr sz="1600" i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66"/>
                </a:solidFill>
                <a:latin typeface="Arial"/>
                <a:cs typeface="Arial"/>
              </a:rPr>
              <a:t>пропорційне</a:t>
            </a:r>
            <a:r>
              <a:rPr sz="1600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66"/>
                </a:solidFill>
                <a:latin typeface="Arial"/>
                <a:cs typeface="Arial"/>
              </a:rPr>
              <a:t>концентрації</a:t>
            </a:r>
            <a:r>
              <a:rPr sz="1600" i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spc="-15" dirty="0">
                <a:solidFill>
                  <a:srgbClr val="000066"/>
                </a:solidFill>
                <a:latin typeface="Arial"/>
                <a:cs typeface="Arial"/>
              </a:rPr>
              <a:t>розчиненої</a:t>
            </a:r>
            <a:r>
              <a:rPr sz="1600" i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spc="-15" dirty="0">
                <a:solidFill>
                  <a:srgbClr val="000066"/>
                </a:solidFill>
                <a:latin typeface="Arial"/>
                <a:cs typeface="Arial"/>
              </a:rPr>
              <a:t>речовини</a:t>
            </a:r>
            <a:r>
              <a:rPr sz="1600" i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i="1" spc="-20" dirty="0">
                <a:solidFill>
                  <a:srgbClr val="000066"/>
                </a:solidFill>
                <a:latin typeface="Arial"/>
                <a:cs typeface="Arial"/>
              </a:rPr>
              <a:t>розчині.</a:t>
            </a:r>
            <a:r>
              <a:rPr sz="1600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800080"/>
                </a:solidFill>
                <a:latin typeface="Arial"/>
                <a:cs typeface="Arial"/>
              </a:rPr>
              <a:t>Ізотонічні</a:t>
            </a:r>
            <a:r>
              <a:rPr sz="1600" i="1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20" dirty="0">
                <a:solidFill>
                  <a:srgbClr val="800080"/>
                </a:solidFill>
                <a:latin typeface="Arial"/>
                <a:cs typeface="Arial"/>
              </a:rPr>
              <a:t>розчини</a:t>
            </a:r>
            <a:r>
              <a:rPr sz="1600" i="1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800080"/>
                </a:solidFill>
                <a:latin typeface="Arial"/>
                <a:cs typeface="Arial"/>
              </a:rPr>
              <a:t>різних </a:t>
            </a:r>
            <a:r>
              <a:rPr sz="1600" i="1" spc="-20" dirty="0">
                <a:solidFill>
                  <a:srgbClr val="800080"/>
                </a:solidFill>
                <a:latin typeface="Arial"/>
                <a:cs typeface="Arial"/>
              </a:rPr>
              <a:t>речовин</a:t>
            </a:r>
            <a:r>
              <a:rPr sz="1600" i="1" spc="5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800080"/>
                </a:solidFill>
                <a:latin typeface="Arial"/>
                <a:cs typeface="Arial"/>
              </a:rPr>
              <a:t>замерзають</a:t>
            </a:r>
            <a:r>
              <a:rPr sz="1600" i="1" spc="10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800080"/>
                </a:solidFill>
                <a:latin typeface="Arial"/>
                <a:cs typeface="Arial"/>
              </a:rPr>
              <a:t>при одній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900"/>
              </a:lnSpc>
            </a:pPr>
            <a:r>
              <a:rPr sz="1600" i="1" dirty="0">
                <a:solidFill>
                  <a:srgbClr val="800080"/>
                </a:solidFill>
                <a:latin typeface="Arial"/>
                <a:cs typeface="Arial"/>
              </a:rPr>
              <a:t>і</a:t>
            </a:r>
            <a:r>
              <a:rPr sz="1600" i="1" spc="5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800080"/>
                </a:solidFill>
                <a:latin typeface="Arial"/>
                <a:cs typeface="Arial"/>
              </a:rPr>
              <a:t>тій</a:t>
            </a:r>
            <a:r>
              <a:rPr sz="1600" i="1" spc="5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800080"/>
                </a:solidFill>
                <a:latin typeface="Arial"/>
                <a:cs typeface="Arial"/>
              </a:rPr>
              <a:t>самій</a:t>
            </a:r>
            <a:r>
              <a:rPr sz="1600" i="1" spc="-5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800080"/>
                </a:solidFill>
                <a:latin typeface="Arial"/>
                <a:cs typeface="Arial"/>
              </a:rPr>
              <a:t>температурі,</a:t>
            </a:r>
            <a:r>
              <a:rPr sz="1600" i="1" spc="5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15" dirty="0">
                <a:solidFill>
                  <a:srgbClr val="800080"/>
                </a:solidFill>
                <a:latin typeface="Arial"/>
                <a:cs typeface="Arial"/>
              </a:rPr>
              <a:t>тобто</a:t>
            </a:r>
            <a:r>
              <a:rPr sz="1600" i="1" spc="15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800080"/>
                </a:solidFill>
                <a:latin typeface="Arial"/>
                <a:cs typeface="Arial"/>
              </a:rPr>
              <a:t>мають</a:t>
            </a:r>
            <a:r>
              <a:rPr sz="1600" i="1" spc="-5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800080"/>
                </a:solidFill>
                <a:latin typeface="Arial"/>
                <a:cs typeface="Arial"/>
              </a:rPr>
              <a:t>однакову</a:t>
            </a:r>
            <a:r>
              <a:rPr sz="1600" i="1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800080"/>
                </a:solidFill>
                <a:latin typeface="Arial"/>
                <a:cs typeface="Arial"/>
              </a:rPr>
              <a:t>температурну</a:t>
            </a:r>
            <a:r>
              <a:rPr sz="1600" i="1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800080"/>
                </a:solidFill>
                <a:latin typeface="Arial"/>
                <a:cs typeface="Arial"/>
              </a:rPr>
              <a:t>депрессію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ts val="1960"/>
              </a:lnSpc>
            </a:pPr>
            <a:r>
              <a:rPr sz="1600" i="1" spc="-5" dirty="0">
                <a:solidFill>
                  <a:srgbClr val="800080"/>
                </a:solidFill>
                <a:latin typeface="Arial"/>
                <a:cs typeface="Arial"/>
              </a:rPr>
              <a:t>0,52</a:t>
            </a:r>
            <a:r>
              <a:rPr sz="1650" i="1" spc="-5" dirty="0">
                <a:solidFill>
                  <a:srgbClr val="800080"/>
                </a:solidFill>
                <a:latin typeface="Symbol"/>
                <a:cs typeface="Symbol"/>
              </a:rPr>
              <a:t></a:t>
            </a:r>
            <a:r>
              <a:rPr sz="1600" i="1" spc="-5" dirty="0">
                <a:solidFill>
                  <a:srgbClr val="800080"/>
                </a:solidFill>
                <a:latin typeface="Arial"/>
                <a:cs typeface="Arial"/>
              </a:rPr>
              <a:t>С (депрессія</a:t>
            </a:r>
            <a:r>
              <a:rPr sz="1600" i="1" spc="-10" dirty="0">
                <a:solidFill>
                  <a:srgbClr val="800080"/>
                </a:solidFill>
                <a:latin typeface="Arial"/>
                <a:cs typeface="Arial"/>
              </a:rPr>
              <a:t> сироватки</a:t>
            </a:r>
            <a:r>
              <a:rPr sz="1600" i="1" spc="-15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800080"/>
                </a:solidFill>
                <a:latin typeface="Arial"/>
                <a:cs typeface="Arial"/>
              </a:rPr>
              <a:t>крові).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590" y="2661411"/>
            <a:ext cx="2882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1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%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11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Δt</a:t>
            </a:r>
            <a:r>
              <a:rPr sz="1800" spc="47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(довідникові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дані) </a:t>
            </a:r>
            <a:r>
              <a:rPr sz="1800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Х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0,52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ºС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5241" y="3698494"/>
            <a:ext cx="48177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6565" marR="1134745" indent="-444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m – кількість лікарської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речовини,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необхідна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ізотонування,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г;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об’єм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розчину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за прописом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рецепті,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мл.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691" y="208787"/>
            <a:ext cx="8445500" cy="205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3775" marR="530225" indent="-635000">
              <a:lnSpc>
                <a:spcPct val="1556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Arial"/>
                <a:cs typeface="Arial"/>
              </a:rPr>
              <a:t>2.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МЕТОДИ</a:t>
            </a:r>
            <a:r>
              <a:rPr sz="1800" b="1" spc="2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A40020"/>
                </a:solidFill>
                <a:latin typeface="Arial"/>
                <a:cs typeface="Arial"/>
              </a:rPr>
              <a:t>РОЗРАХУНКУ</a:t>
            </a:r>
            <a:r>
              <a:rPr sz="1800" b="1" spc="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A40020"/>
                </a:solidFill>
                <a:latin typeface="Arial"/>
                <a:cs typeface="Arial"/>
              </a:rPr>
              <a:t>ІЗОТОНІЧНИХ</a:t>
            </a:r>
            <a:r>
              <a:rPr sz="1800" b="1" spc="1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A40020"/>
                </a:solidFill>
                <a:latin typeface="Arial"/>
                <a:cs typeface="Arial"/>
              </a:rPr>
              <a:t>КОНЦЕНТРАЦІЙ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РОЗЧИНІВ </a:t>
            </a:r>
            <a:r>
              <a:rPr sz="1800" b="1" spc="-484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РОЗРАХУНОК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ІЗОТОНІЧНИХ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КОНЦЕНТРАЦІЙ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  <a:p>
            <a:pPr marL="1466215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ЗА ЗАКОНОМ </a:t>
            </a:r>
            <a:r>
              <a:rPr sz="1800" b="1" spc="-60" dirty="0">
                <a:solidFill>
                  <a:srgbClr val="FF0000"/>
                </a:solidFill>
                <a:latin typeface="Arial"/>
                <a:cs typeface="Arial"/>
              </a:rPr>
              <a:t>РАУЛЯ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(КРІОСКОПІЧНИЙ</a:t>
            </a:r>
            <a:r>
              <a:rPr sz="18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МЕТОД)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6500"/>
              </a:lnSpc>
            </a:pPr>
            <a:r>
              <a:rPr sz="1800" b="1" i="1" spc="-15" dirty="0">
                <a:solidFill>
                  <a:srgbClr val="008000"/>
                </a:solidFill>
                <a:latin typeface="Arial"/>
                <a:cs typeface="Arial"/>
              </a:rPr>
              <a:t>Якщо</a:t>
            </a:r>
            <a:r>
              <a:rPr sz="1800" b="1" i="1" spc="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008000"/>
                </a:solidFill>
                <a:latin typeface="Arial"/>
                <a:cs typeface="Arial"/>
              </a:rPr>
              <a:t>приготований</a:t>
            </a:r>
            <a:r>
              <a:rPr sz="1800" b="1" i="1" spc="2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20" dirty="0">
                <a:solidFill>
                  <a:srgbClr val="008000"/>
                </a:solidFill>
                <a:latin typeface="Arial"/>
                <a:cs typeface="Arial"/>
              </a:rPr>
              <a:t>розчин</a:t>
            </a:r>
            <a:r>
              <a:rPr sz="1800" b="1" i="1" spc="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8000"/>
                </a:solidFill>
                <a:latin typeface="Arial"/>
                <a:cs typeface="Arial"/>
              </a:rPr>
              <a:t>якої-небудь</a:t>
            </a:r>
            <a:r>
              <a:rPr sz="1800" b="1" i="1" spc="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8000"/>
                </a:solidFill>
                <a:latin typeface="Arial"/>
                <a:cs typeface="Arial"/>
              </a:rPr>
              <a:t>речовини</a:t>
            </a:r>
            <a:r>
              <a:rPr sz="1800" b="1" i="1" spc="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008000"/>
                </a:solidFill>
                <a:latin typeface="Arial"/>
                <a:cs typeface="Arial"/>
              </a:rPr>
              <a:t>буде</a:t>
            </a:r>
            <a:r>
              <a:rPr sz="1800" b="1" i="1" dirty="0">
                <a:solidFill>
                  <a:srgbClr val="008000"/>
                </a:solidFill>
                <a:latin typeface="Arial"/>
                <a:cs typeface="Arial"/>
              </a:rPr>
              <a:t> мати</a:t>
            </a:r>
            <a:r>
              <a:rPr sz="1800" b="1" i="1" spc="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8000"/>
                </a:solidFill>
                <a:latin typeface="Arial"/>
                <a:cs typeface="Arial"/>
              </a:rPr>
              <a:t>депрессію, </a:t>
            </a:r>
            <a:r>
              <a:rPr sz="1800" b="1" i="1" spc="-48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8000"/>
                </a:solidFill>
                <a:latin typeface="Arial"/>
                <a:cs typeface="Arial"/>
              </a:rPr>
              <a:t>рівну</a:t>
            </a:r>
            <a:r>
              <a:rPr sz="1800" b="1" i="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8000"/>
                </a:solidFill>
                <a:latin typeface="Arial"/>
                <a:cs typeface="Arial"/>
              </a:rPr>
              <a:t>0,52</a:t>
            </a:r>
            <a:r>
              <a:rPr sz="1900" b="1" i="1" spc="-10" dirty="0">
                <a:solidFill>
                  <a:srgbClr val="008000"/>
                </a:solidFill>
                <a:latin typeface="Symbol"/>
                <a:cs typeface="Symbol"/>
              </a:rPr>
              <a:t></a:t>
            </a:r>
            <a:r>
              <a:rPr sz="1800" b="1" i="1" spc="-10" dirty="0">
                <a:solidFill>
                  <a:srgbClr val="008000"/>
                </a:solidFill>
                <a:latin typeface="Arial"/>
                <a:cs typeface="Arial"/>
              </a:rPr>
              <a:t>С,</a:t>
            </a:r>
            <a:r>
              <a:rPr sz="1800" b="1" i="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8000"/>
                </a:solidFill>
                <a:latin typeface="Arial"/>
                <a:cs typeface="Arial"/>
              </a:rPr>
              <a:t>він</a:t>
            </a:r>
            <a:r>
              <a:rPr sz="1800" b="1" i="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008000"/>
                </a:solidFill>
                <a:latin typeface="Arial"/>
                <a:cs typeface="Arial"/>
              </a:rPr>
              <a:t>буде</a:t>
            </a:r>
            <a:r>
              <a:rPr sz="1800" b="1" i="1" spc="-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8000"/>
                </a:solidFill>
                <a:latin typeface="Arial"/>
                <a:cs typeface="Arial"/>
              </a:rPr>
              <a:t>ізотонічним</a:t>
            </a:r>
            <a:r>
              <a:rPr sz="1800" b="1" i="1" spc="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8000"/>
                </a:solidFill>
                <a:latin typeface="Arial"/>
                <a:cs typeface="Arial"/>
              </a:rPr>
              <a:t>сироватці</a:t>
            </a:r>
            <a:r>
              <a:rPr sz="1800" b="1" i="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8000"/>
                </a:solidFill>
                <a:latin typeface="Arial"/>
                <a:cs typeface="Arial"/>
              </a:rPr>
              <a:t>крові.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707635" y="2640329"/>
            <a:ext cx="2611755" cy="882650"/>
            <a:chOff x="4707635" y="2640329"/>
            <a:chExt cx="2611755" cy="882650"/>
          </a:xfrm>
        </p:grpSpPr>
        <p:sp>
          <p:nvSpPr>
            <p:cNvPr id="6" name="object 6"/>
            <p:cNvSpPr/>
            <p:nvPr/>
          </p:nvSpPr>
          <p:spPr>
            <a:xfrm>
              <a:off x="4717160" y="2649854"/>
              <a:ext cx="2592705" cy="863600"/>
            </a:xfrm>
            <a:custGeom>
              <a:avLst/>
              <a:gdLst/>
              <a:ahLst/>
              <a:cxnLst/>
              <a:rect l="l" t="t" r="r" b="b"/>
              <a:pathLst>
                <a:path w="2592704" h="863600">
                  <a:moveTo>
                    <a:pt x="2592323" y="0"/>
                  </a:moveTo>
                  <a:lnTo>
                    <a:pt x="0" y="0"/>
                  </a:lnTo>
                  <a:lnTo>
                    <a:pt x="0" y="863346"/>
                  </a:lnTo>
                  <a:lnTo>
                    <a:pt x="2592323" y="863346"/>
                  </a:lnTo>
                  <a:lnTo>
                    <a:pt x="25923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17160" y="2649854"/>
              <a:ext cx="2592705" cy="863600"/>
            </a:xfrm>
            <a:custGeom>
              <a:avLst/>
              <a:gdLst/>
              <a:ahLst/>
              <a:cxnLst/>
              <a:rect l="l" t="t" r="r" b="b"/>
              <a:pathLst>
                <a:path w="2592704" h="863600">
                  <a:moveTo>
                    <a:pt x="0" y="863346"/>
                  </a:moveTo>
                  <a:lnTo>
                    <a:pt x="2592323" y="863346"/>
                  </a:lnTo>
                  <a:lnTo>
                    <a:pt x="2592323" y="0"/>
                  </a:lnTo>
                  <a:lnTo>
                    <a:pt x="0" y="0"/>
                  </a:lnTo>
                  <a:lnTo>
                    <a:pt x="0" y="86334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132832" y="2923540"/>
            <a:ext cx="362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Х</a:t>
            </a:r>
            <a:r>
              <a:rPr sz="1800" spc="-8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88460" y="2923540"/>
            <a:ext cx="21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%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48934" y="2529242"/>
            <a:ext cx="457834" cy="869950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60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0,52</a:t>
            </a:r>
            <a:endParaRPr sz="1800">
              <a:latin typeface="Arial"/>
              <a:cs typeface="Arial"/>
            </a:endParaRPr>
          </a:p>
          <a:p>
            <a:pPr marL="107950">
              <a:lnSpc>
                <a:spcPct val="100000"/>
              </a:lnSpc>
              <a:spcBef>
                <a:spcPts val="1165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Δt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52134" y="3081908"/>
            <a:ext cx="935355" cy="0"/>
          </a:xfrm>
          <a:custGeom>
            <a:avLst/>
            <a:gdLst/>
            <a:ahLst/>
            <a:cxnLst/>
            <a:rect l="l" t="t" r="r" b="b"/>
            <a:pathLst>
              <a:path w="935354">
                <a:moveTo>
                  <a:pt x="0" y="0"/>
                </a:moveTo>
                <a:lnTo>
                  <a:pt x="934973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16554" y="5170551"/>
            <a:ext cx="2592705" cy="864235"/>
          </a:xfrm>
          <a:custGeom>
            <a:avLst/>
            <a:gdLst/>
            <a:ahLst/>
            <a:cxnLst/>
            <a:rect l="l" t="t" r="r" b="b"/>
            <a:pathLst>
              <a:path w="2592704" h="864235">
                <a:moveTo>
                  <a:pt x="2592323" y="0"/>
                </a:moveTo>
                <a:lnTo>
                  <a:pt x="0" y="0"/>
                </a:lnTo>
                <a:lnTo>
                  <a:pt x="0" y="864108"/>
                </a:lnTo>
                <a:lnTo>
                  <a:pt x="2592323" y="864108"/>
                </a:lnTo>
                <a:lnTo>
                  <a:pt x="25923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16554" y="5170551"/>
            <a:ext cx="2592705" cy="86423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16230" algn="ctr">
              <a:lnSpc>
                <a:spcPts val="1850"/>
              </a:lnSpc>
              <a:spcBef>
                <a:spcPts val="315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0,52</a:t>
            </a:r>
            <a:r>
              <a:rPr sz="1800" spc="-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º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С</a:t>
            </a:r>
            <a:r>
              <a:rPr sz="1800" b="1" baseline="25462" dirty="0">
                <a:solidFill>
                  <a:srgbClr val="000066"/>
                </a:solidFill>
                <a:latin typeface="Arial"/>
                <a:cs typeface="Arial"/>
              </a:rPr>
              <a:t>.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V</a:t>
            </a:r>
            <a:endParaRPr sz="1800">
              <a:latin typeface="Arial"/>
              <a:cs typeface="Arial"/>
            </a:endParaRPr>
          </a:p>
          <a:p>
            <a:pPr marL="408940">
              <a:lnSpc>
                <a:spcPts val="1620"/>
              </a:lnSpc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m</a:t>
            </a:r>
            <a:r>
              <a:rPr sz="1800" spc="-5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  <a:p>
            <a:pPr marL="302895" algn="ctr">
              <a:lnSpc>
                <a:spcPts val="1930"/>
              </a:lnSpc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Δt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79901" y="5602604"/>
            <a:ext cx="1153160" cy="0"/>
          </a:xfrm>
          <a:custGeom>
            <a:avLst/>
            <a:gdLst/>
            <a:ahLst/>
            <a:cxnLst/>
            <a:rect l="l" t="t" r="r" b="b"/>
            <a:pathLst>
              <a:path w="1153160">
                <a:moveTo>
                  <a:pt x="0" y="0"/>
                </a:moveTo>
                <a:lnTo>
                  <a:pt x="1152906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3177" y="3179317"/>
            <a:ext cx="22301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1)</a:t>
            </a:r>
            <a:r>
              <a:rPr sz="1800" spc="-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за</a:t>
            </a:r>
            <a:r>
              <a:rPr sz="1800" i="1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Вант-Гоффом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05350" y="3179317"/>
            <a:ext cx="22682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0,29×М;</a:t>
            </a:r>
            <a:r>
              <a:rPr sz="1800" spc="47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М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180</a:t>
            </a:r>
            <a:endParaRPr sz="1800">
              <a:latin typeface="Arial"/>
              <a:cs typeface="Arial"/>
            </a:endParaRPr>
          </a:p>
          <a:p>
            <a:pPr marL="3619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0,29×180</a:t>
            </a:r>
            <a:r>
              <a:rPr sz="1800" spc="47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52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2475" y="3728466"/>
            <a:ext cx="6621145" cy="2677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70840" algn="ctr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тобто ізотонічна концентрація</a:t>
            </a:r>
            <a:r>
              <a:rPr sz="1800" i="1" spc="-20" dirty="0">
                <a:solidFill>
                  <a:srgbClr val="000066"/>
                </a:solidFill>
                <a:latin typeface="Arial"/>
                <a:cs typeface="Arial"/>
              </a:rPr>
              <a:t> розчину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 глюкози</a:t>
            </a:r>
            <a:r>
              <a:rPr sz="1800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5,2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 %</a:t>
            </a:r>
            <a:endParaRPr sz="1800">
              <a:latin typeface="Arial"/>
              <a:cs typeface="Arial"/>
            </a:endParaRPr>
          </a:p>
          <a:p>
            <a:pPr marL="1521460" indent="-267335">
              <a:lnSpc>
                <a:spcPct val="100000"/>
              </a:lnSpc>
              <a:spcBef>
                <a:spcPts val="1440"/>
              </a:spcBef>
              <a:buFont typeface="Arial"/>
              <a:buAutoNum type="arabicParenR" startAt="2"/>
              <a:tabLst>
                <a:tab pos="1522095" algn="l"/>
              </a:tabLst>
            </a:pP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за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законом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 Рауля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: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1%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0,104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ºС</a:t>
            </a:r>
            <a:endParaRPr sz="1800">
              <a:latin typeface="Arial"/>
              <a:cs typeface="Arial"/>
            </a:endParaRPr>
          </a:p>
          <a:p>
            <a:pPr marL="3455670">
              <a:lnSpc>
                <a:spcPct val="100000"/>
              </a:lnSpc>
              <a:tabLst>
                <a:tab pos="5825490" algn="l"/>
              </a:tabLst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X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0,52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ºС	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х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5</a:t>
            </a:r>
            <a:r>
              <a:rPr sz="1800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%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442595" marR="546100" indent="-442595">
              <a:lnSpc>
                <a:spcPct val="100000"/>
              </a:lnSpc>
              <a:buFont typeface="Arial"/>
              <a:buAutoNum type="arabicParenR" startAt="3"/>
              <a:tabLst>
                <a:tab pos="442595" algn="l"/>
              </a:tabLst>
            </a:pP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за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 ізотонічним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еквівалентом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 за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 NaCl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:</a:t>
            </a:r>
            <a:r>
              <a:rPr sz="1800" spc="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Э</a:t>
            </a:r>
            <a:r>
              <a:rPr sz="1800" spc="-7" baseline="-20833" dirty="0">
                <a:solidFill>
                  <a:srgbClr val="000066"/>
                </a:solidFill>
                <a:latin typeface="Arial"/>
                <a:cs typeface="Arial"/>
              </a:rPr>
              <a:t>глюкози</a:t>
            </a:r>
            <a:r>
              <a:rPr sz="1800" baseline="-20833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0,18 </a:t>
            </a:r>
            <a:r>
              <a:rPr sz="1800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0,18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NaCl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1,0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глюкози</a:t>
            </a:r>
            <a:endParaRPr sz="1800">
              <a:latin typeface="Arial"/>
              <a:cs typeface="Arial"/>
            </a:endParaRPr>
          </a:p>
          <a:p>
            <a:pPr marL="1275715">
              <a:lnSpc>
                <a:spcPct val="100000"/>
              </a:lnSpc>
              <a:tabLst>
                <a:tab pos="2291080" algn="l"/>
                <a:tab pos="5123815" algn="l"/>
              </a:tabLst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0,9	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49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X	X</a:t>
            </a:r>
            <a:r>
              <a:rPr sz="1800" spc="-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5,0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R="370840" algn="ctr">
              <a:lnSpc>
                <a:spcPct val="100000"/>
              </a:lnSpc>
            </a:pP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тобто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ізотонічна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концентрація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глюкози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-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5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%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129031"/>
            <a:ext cx="8124190" cy="307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marR="5080" indent="93980">
              <a:lnSpc>
                <a:spcPct val="1577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Arial"/>
                <a:cs typeface="Arial"/>
              </a:rPr>
              <a:t>2.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МЕТОДИ</a:t>
            </a:r>
            <a:r>
              <a:rPr sz="1800" b="1" spc="2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A40020"/>
                </a:solidFill>
                <a:latin typeface="Arial"/>
                <a:cs typeface="Arial"/>
              </a:rPr>
              <a:t>РОЗРАХУНКУ</a:t>
            </a:r>
            <a:r>
              <a:rPr sz="1800" b="1" spc="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A40020"/>
                </a:solidFill>
                <a:latin typeface="Arial"/>
                <a:cs typeface="Arial"/>
              </a:rPr>
              <a:t>ІЗОТОНІЧНИХ</a:t>
            </a:r>
            <a:r>
              <a:rPr sz="1800" b="1" spc="2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A40020"/>
                </a:solidFill>
                <a:latin typeface="Arial"/>
                <a:cs typeface="Arial"/>
              </a:rPr>
              <a:t>КОНЦЕНТРАЦІЙ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РОЗЧИНІВ </a:t>
            </a:r>
            <a:r>
              <a:rPr sz="1800" b="1" spc="-484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Rp.: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Sol.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Glucosi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3%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100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ml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isotonicae</a:t>
            </a:r>
            <a:endParaRPr sz="1800">
              <a:latin typeface="Arial"/>
              <a:cs typeface="Arial"/>
            </a:endParaRPr>
          </a:p>
          <a:p>
            <a:pPr marL="1039494">
              <a:lnSpc>
                <a:spcPct val="100000"/>
              </a:lnSpc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Sterilisa!</a:t>
            </a:r>
            <a:endParaRPr sz="1800">
              <a:latin typeface="Arial"/>
              <a:cs typeface="Arial"/>
            </a:endParaRPr>
          </a:p>
          <a:p>
            <a:pPr marL="1039494">
              <a:lnSpc>
                <a:spcPct val="100000"/>
              </a:lnSpc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D.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S.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3300"/>
                </a:solidFill>
                <a:latin typeface="Arial"/>
                <a:cs typeface="Arial"/>
              </a:rPr>
              <a:t>Для </a:t>
            </a:r>
            <a:r>
              <a:rPr sz="1800" i="1" spc="-10" dirty="0">
                <a:solidFill>
                  <a:srgbClr val="003300"/>
                </a:solidFill>
                <a:latin typeface="Arial"/>
                <a:cs typeface="Arial"/>
              </a:rPr>
              <a:t>внутрішньовенного</a:t>
            </a:r>
            <a:r>
              <a:rPr sz="1800" i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3300"/>
                </a:solidFill>
                <a:latin typeface="Arial"/>
                <a:cs typeface="Arial"/>
              </a:rPr>
              <a:t>введення.</a:t>
            </a:r>
            <a:endParaRPr sz="1800">
              <a:latin typeface="Arial"/>
              <a:cs typeface="Arial"/>
            </a:endParaRPr>
          </a:p>
          <a:p>
            <a:pPr marL="12700" marR="274955">
              <a:lnSpc>
                <a:spcPct val="120000"/>
              </a:lnSpc>
              <a:spcBef>
                <a:spcPts val="85"/>
              </a:spcBef>
            </a:pP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Даний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лікарський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препарат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–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ін’єкційний </a:t>
            </a:r>
            <a:r>
              <a:rPr sz="1800" i="1" spc="-25" dirty="0">
                <a:solidFill>
                  <a:srgbClr val="000066"/>
                </a:solidFill>
                <a:latin typeface="Arial"/>
                <a:cs typeface="Arial"/>
              </a:rPr>
              <a:t>розчин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для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внутрішньовенного </a:t>
            </a:r>
            <a:r>
              <a:rPr sz="1800" i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введення,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який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потребує</a:t>
            </a:r>
            <a:r>
              <a:rPr sz="1800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стабілізації.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Arial"/>
              <a:cs typeface="Arial"/>
            </a:endParaRPr>
          </a:p>
          <a:p>
            <a:pPr marL="547370" algn="ctr">
              <a:lnSpc>
                <a:spcPct val="100000"/>
              </a:lnSpc>
            </a:pPr>
            <a:r>
              <a:rPr sz="2000" b="1" spc="-5" dirty="0">
                <a:solidFill>
                  <a:srgbClr val="FF3300"/>
                </a:solidFill>
                <a:latin typeface="Arial"/>
                <a:cs typeface="Arial"/>
              </a:rPr>
              <a:t>ППК</a:t>
            </a:r>
            <a:r>
              <a:rPr sz="2000" b="1" spc="-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3300"/>
                </a:solidFill>
                <a:latin typeface="Arial"/>
                <a:cs typeface="Arial"/>
              </a:rPr>
              <a:t>(зворотня</a:t>
            </a:r>
            <a:r>
              <a:rPr sz="2000" b="1" spc="-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3300"/>
                </a:solidFill>
                <a:latin typeface="Arial"/>
                <a:cs typeface="Arial"/>
              </a:rPr>
              <a:t>сторона)</a:t>
            </a:r>
            <a:endParaRPr sz="2000">
              <a:latin typeface="Arial"/>
              <a:cs typeface="Arial"/>
            </a:endParaRPr>
          </a:p>
          <a:p>
            <a:pPr marL="547370" algn="ctr">
              <a:lnSpc>
                <a:spcPct val="100000"/>
              </a:lnSpc>
              <a:spcBef>
                <a:spcPts val="1205"/>
              </a:spcBef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Перевірка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ізотонічності: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691" y="810259"/>
            <a:ext cx="7895590" cy="5687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6105"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FF0066"/>
                </a:solidFill>
                <a:latin typeface="Arial"/>
                <a:cs typeface="Arial"/>
              </a:rPr>
              <a:t>Натрію</a:t>
            </a:r>
            <a:r>
              <a:rPr sz="1800" b="1" i="1" spc="-25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0066"/>
                </a:solidFill>
                <a:latin typeface="Arial"/>
                <a:cs typeface="Arial"/>
              </a:rPr>
              <a:t>хлориду</a:t>
            </a:r>
            <a:r>
              <a:rPr sz="1800" b="1" i="1" spc="-10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0066"/>
                </a:solidFill>
                <a:latin typeface="Arial"/>
                <a:cs typeface="Arial"/>
              </a:rPr>
              <a:t>для</a:t>
            </a:r>
            <a:r>
              <a:rPr sz="1800" b="1" i="1" spc="-10" dirty="0">
                <a:solidFill>
                  <a:srgbClr val="FF0066"/>
                </a:solidFill>
                <a:latin typeface="Arial"/>
                <a:cs typeface="Arial"/>
              </a:rPr>
              <a:t> доізотонування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15"/>
              </a:spcBef>
              <a:tabLst>
                <a:tab pos="1509395" algn="l"/>
                <a:tab pos="1790700" algn="l"/>
              </a:tabLst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1,0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глюкози	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–	0,18</a:t>
            </a:r>
            <a:r>
              <a:rPr sz="2000" spc="-5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NaCl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1509395" algn="l"/>
                <a:tab pos="2069464" algn="l"/>
                <a:tab pos="3670300" algn="l"/>
                <a:tab pos="4197985" algn="l"/>
              </a:tabLst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3,0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глюкози	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–	X	X</a:t>
            </a:r>
            <a:r>
              <a:rPr sz="20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=	0,54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"/>
              <a:cs typeface="Arial"/>
            </a:endParaRPr>
          </a:p>
          <a:p>
            <a:pPr marL="1917700">
              <a:lnSpc>
                <a:spcPct val="100000"/>
              </a:lnSpc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0,9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0,54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20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0,36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Arial"/>
              <a:cs typeface="Arial"/>
            </a:endParaRPr>
          </a:p>
          <a:p>
            <a:pPr marL="2273300">
              <a:lnSpc>
                <a:spcPct val="100000"/>
              </a:lnSpc>
            </a:pPr>
            <a:r>
              <a:rPr sz="2000" spc="-5" dirty="0">
                <a:solidFill>
                  <a:srgbClr val="FF0066"/>
                </a:solidFill>
                <a:latin typeface="Arial"/>
                <a:cs typeface="Arial"/>
              </a:rPr>
              <a:t>О</a:t>
            </a:r>
            <a:r>
              <a:rPr sz="2000" i="1" spc="-5" dirty="0">
                <a:solidFill>
                  <a:srgbClr val="FF0066"/>
                </a:solidFill>
                <a:latin typeface="Arial"/>
                <a:cs typeface="Arial"/>
              </a:rPr>
              <a:t>б’єм,</a:t>
            </a:r>
            <a:r>
              <a:rPr sz="2000" i="1" spc="-10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FF0066"/>
                </a:solidFill>
                <a:latin typeface="Arial"/>
                <a:cs typeface="Arial"/>
              </a:rPr>
              <a:t>ізотонований</a:t>
            </a:r>
            <a:r>
              <a:rPr sz="2000" i="1" spc="10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FF0066"/>
                </a:solidFill>
                <a:latin typeface="Arial"/>
                <a:cs typeface="Arial"/>
              </a:rPr>
              <a:t>3,0</a:t>
            </a:r>
            <a:r>
              <a:rPr sz="2000" i="1" spc="-15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FF0066"/>
                </a:solidFill>
                <a:latin typeface="Arial"/>
                <a:cs typeface="Arial"/>
              </a:rPr>
              <a:t>глюкози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5,0</a:t>
            </a:r>
            <a:r>
              <a:rPr sz="20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20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100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1891664" algn="l"/>
              </a:tabLst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3,0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х	х</a:t>
            </a:r>
            <a:r>
              <a:rPr sz="20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2000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60</a:t>
            </a:r>
            <a:r>
              <a:rPr sz="20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000" i="1" spc="-15" dirty="0">
                <a:solidFill>
                  <a:srgbClr val="CC0066"/>
                </a:solidFill>
                <a:latin typeface="Arial"/>
                <a:cs typeface="Arial"/>
              </a:rPr>
              <a:t>Непроізотонований</a:t>
            </a:r>
            <a:r>
              <a:rPr sz="2000" i="1" spc="25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CC0066"/>
                </a:solidFill>
                <a:latin typeface="Arial"/>
                <a:cs typeface="Arial"/>
              </a:rPr>
              <a:t>об’єм</a:t>
            </a:r>
            <a:r>
              <a:rPr sz="2000" i="1" spc="10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CC0066"/>
                </a:solidFill>
                <a:latin typeface="Arial"/>
                <a:cs typeface="Arial"/>
              </a:rPr>
              <a:t>води:</a:t>
            </a:r>
            <a:r>
              <a:rPr sz="2000" i="1" spc="-60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100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60 = 40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2021839" algn="l"/>
              </a:tabLst>
            </a:pP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Натрію</a:t>
            </a:r>
            <a:r>
              <a:rPr sz="2000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хлориду	0,9</a:t>
            </a:r>
            <a:r>
              <a:rPr sz="20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20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100</a:t>
            </a:r>
            <a:r>
              <a:rPr sz="20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endParaRPr sz="2000">
              <a:latin typeface="Arial"/>
              <a:cs typeface="Arial"/>
            </a:endParaRPr>
          </a:p>
          <a:p>
            <a:pPr marL="2505710">
              <a:lnSpc>
                <a:spcPct val="100000"/>
              </a:lnSpc>
              <a:spcBef>
                <a:spcPts val="480"/>
              </a:spcBef>
              <a:tabLst>
                <a:tab pos="5307965" algn="l"/>
              </a:tabLst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X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40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мл	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sz="20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0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0,36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Arial"/>
              <a:cs typeface="Arial"/>
            </a:endParaRPr>
          </a:p>
          <a:p>
            <a:pPr marL="584835" algn="ctr">
              <a:lnSpc>
                <a:spcPct val="100000"/>
              </a:lnSpc>
            </a:pPr>
            <a:r>
              <a:rPr sz="2000" i="1" spc="-10" dirty="0">
                <a:solidFill>
                  <a:srgbClr val="CC0066"/>
                </a:solidFill>
                <a:latin typeface="Arial"/>
                <a:cs typeface="Arial"/>
              </a:rPr>
              <a:t>Кількість</a:t>
            </a:r>
            <a:r>
              <a:rPr sz="2000" i="1" spc="-5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CC0066"/>
                </a:solidFill>
                <a:latin typeface="Arial"/>
                <a:cs typeface="Arial"/>
              </a:rPr>
              <a:t>глюкози,</a:t>
            </a:r>
            <a:r>
              <a:rPr sz="2000" i="1" spc="-5" dirty="0">
                <a:solidFill>
                  <a:srgbClr val="CC0066"/>
                </a:solidFill>
                <a:latin typeface="Arial"/>
                <a:cs typeface="Arial"/>
              </a:rPr>
              <a:t> якої</a:t>
            </a:r>
            <a:r>
              <a:rPr sz="2000" i="1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CC0066"/>
                </a:solidFill>
                <a:latin typeface="Arial"/>
                <a:cs typeface="Arial"/>
              </a:rPr>
              <a:t>недостає</a:t>
            </a:r>
            <a:r>
              <a:rPr sz="2000" i="1" spc="-5" dirty="0">
                <a:solidFill>
                  <a:srgbClr val="CC0066"/>
                </a:solidFill>
                <a:latin typeface="Arial"/>
                <a:cs typeface="Arial"/>
              </a:rPr>
              <a:t> для</a:t>
            </a:r>
            <a:r>
              <a:rPr sz="2000" i="1" spc="-20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CC0066"/>
                </a:solidFill>
                <a:latin typeface="Arial"/>
                <a:cs typeface="Arial"/>
              </a:rPr>
              <a:t>ізотонічності</a:t>
            </a:r>
            <a:r>
              <a:rPr sz="2000" i="1" spc="20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CC0066"/>
                </a:solidFill>
                <a:latin typeface="Arial"/>
                <a:cs typeface="Arial"/>
              </a:rPr>
              <a:t>розчину:</a:t>
            </a:r>
            <a:endParaRPr sz="2000">
              <a:latin typeface="Arial"/>
              <a:cs typeface="Arial"/>
            </a:endParaRPr>
          </a:p>
          <a:p>
            <a:pPr marL="587375" algn="ctr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5,0</a:t>
            </a:r>
            <a:r>
              <a:rPr sz="20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-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3,0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2,0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7503" y="287273"/>
            <a:ext cx="7574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2.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МЕТОДИ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РОЗРАХУНКУ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ІЗОТОНІЧНИХ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КОНЦЕНТРАЦІЙ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20768" y="2008771"/>
            <a:ext cx="700405" cy="0"/>
          </a:xfrm>
          <a:custGeom>
            <a:avLst/>
            <a:gdLst/>
            <a:ahLst/>
            <a:cxnLst/>
            <a:rect l="l" t="t" r="r" b="b"/>
            <a:pathLst>
              <a:path w="700404">
                <a:moveTo>
                  <a:pt x="0" y="0"/>
                </a:moveTo>
                <a:lnTo>
                  <a:pt x="700226" y="0"/>
                </a:lnTo>
              </a:path>
            </a:pathLst>
          </a:custGeom>
          <a:ln w="117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84376" y="2008771"/>
            <a:ext cx="704215" cy="0"/>
          </a:xfrm>
          <a:custGeom>
            <a:avLst/>
            <a:gdLst/>
            <a:ahLst/>
            <a:cxnLst/>
            <a:rect l="l" t="t" r="r" b="b"/>
            <a:pathLst>
              <a:path w="704214">
                <a:moveTo>
                  <a:pt x="0" y="0"/>
                </a:moveTo>
                <a:lnTo>
                  <a:pt x="703627" y="0"/>
                </a:lnTo>
              </a:path>
            </a:pathLst>
          </a:custGeom>
          <a:ln w="117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7579" y="2005030"/>
            <a:ext cx="1697355" cy="3670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975994" algn="l"/>
              </a:tabLst>
            </a:pPr>
            <a:r>
              <a:rPr sz="2200" spc="-130" dirty="0">
                <a:latin typeface="Times New Roman"/>
                <a:cs typeface="Times New Roman"/>
              </a:rPr>
              <a:t>10</a:t>
            </a:r>
            <a:r>
              <a:rPr sz="2200" spc="-105" dirty="0">
                <a:latin typeface="Times New Roman"/>
                <a:cs typeface="Times New Roman"/>
              </a:rPr>
              <a:t>0</a:t>
            </a:r>
            <a:r>
              <a:rPr sz="2200" spc="-270" dirty="0">
                <a:latin typeface="Times New Roman"/>
                <a:cs typeface="Times New Roman"/>
              </a:rPr>
              <a:t> </a:t>
            </a:r>
            <a:r>
              <a:rPr sz="2200" spc="-114" dirty="0">
                <a:latin typeface="Symbol"/>
                <a:cs typeface="Symbol"/>
              </a:rPr>
              <a:t></a:t>
            </a:r>
            <a:r>
              <a:rPr sz="2200" spc="-275" dirty="0">
                <a:latin typeface="Times New Roman"/>
                <a:cs typeface="Times New Roman"/>
              </a:rPr>
              <a:t> </a:t>
            </a:r>
            <a:r>
              <a:rPr sz="2200" i="1" spc="-90" dirty="0">
                <a:latin typeface="Times New Roman"/>
                <a:cs typeface="Times New Roman"/>
              </a:rPr>
              <a:t>в</a:t>
            </a:r>
            <a:r>
              <a:rPr sz="2200" i="1" dirty="0">
                <a:latin typeface="Times New Roman"/>
                <a:cs typeface="Times New Roman"/>
              </a:rPr>
              <a:t>	</a:t>
            </a:r>
            <a:r>
              <a:rPr sz="2200" spc="-130" dirty="0">
                <a:latin typeface="Times New Roman"/>
                <a:cs typeface="Times New Roman"/>
              </a:rPr>
              <a:t>10</a:t>
            </a:r>
            <a:r>
              <a:rPr sz="2200" spc="-105" dirty="0">
                <a:latin typeface="Times New Roman"/>
                <a:cs typeface="Times New Roman"/>
              </a:rPr>
              <a:t>0</a:t>
            </a:r>
            <a:r>
              <a:rPr sz="2200" spc="-270" dirty="0">
                <a:latin typeface="Times New Roman"/>
                <a:cs typeface="Times New Roman"/>
              </a:rPr>
              <a:t> </a:t>
            </a:r>
            <a:r>
              <a:rPr sz="2200" spc="-114" dirty="0">
                <a:latin typeface="Symbol"/>
                <a:cs typeface="Symbol"/>
              </a:rPr>
              <a:t></a:t>
            </a:r>
            <a:r>
              <a:rPr sz="2200" spc="-310" dirty="0">
                <a:latin typeface="Times New Roman"/>
                <a:cs typeface="Times New Roman"/>
              </a:rPr>
              <a:t> </a:t>
            </a:r>
            <a:r>
              <a:rPr sz="2200" spc="-105" dirty="0">
                <a:latin typeface="Times New Roman"/>
                <a:cs typeface="Times New Roman"/>
              </a:rPr>
              <a:t>9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8873" y="1584452"/>
            <a:ext cx="18383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а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маса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глюкози </a:t>
            </a:r>
            <a:r>
              <a:rPr sz="1800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безводної;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cap="small" spc="-15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%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1800" spc="-45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spc="15" dirty="0">
                <a:solidFill>
                  <a:srgbClr val="000066"/>
                </a:solidFill>
                <a:latin typeface="Arial"/>
                <a:cs typeface="Arial"/>
              </a:rPr>
              <a:t>л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spc="-45" dirty="0">
                <a:solidFill>
                  <a:srgbClr val="000066"/>
                </a:solidFill>
                <a:latin typeface="Arial"/>
                <a:cs typeface="Arial"/>
              </a:rPr>
              <a:t>г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ості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88928" y="993902"/>
            <a:ext cx="5045075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2140">
              <a:lnSpc>
                <a:spcPct val="100000"/>
              </a:lnSpc>
              <a:spcBef>
                <a:spcPts val="100"/>
              </a:spcBef>
              <a:tabLst>
                <a:tab pos="1654175" algn="l"/>
                <a:tab pos="4147185" algn="l"/>
              </a:tabLst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X	–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2,0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глюкози	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X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0,36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</a:pPr>
            <a:r>
              <a:rPr sz="3300" i="1" spc="-135" baseline="-35353" dirty="0">
                <a:latin typeface="Times New Roman"/>
                <a:cs typeface="Times New Roman"/>
              </a:rPr>
              <a:t>x</a:t>
            </a:r>
            <a:r>
              <a:rPr sz="3300" i="1" spc="-150" baseline="-35353" dirty="0">
                <a:latin typeface="Times New Roman"/>
                <a:cs typeface="Times New Roman"/>
              </a:rPr>
              <a:t> </a:t>
            </a:r>
            <a:r>
              <a:rPr sz="3300" spc="-172" baseline="-35353" dirty="0">
                <a:latin typeface="Symbol"/>
                <a:cs typeface="Symbol"/>
              </a:rPr>
              <a:t></a:t>
            </a:r>
            <a:r>
              <a:rPr sz="3300" baseline="-35353" dirty="0">
                <a:latin typeface="Times New Roman"/>
                <a:cs typeface="Times New Roman"/>
              </a:rPr>
              <a:t> </a:t>
            </a:r>
            <a:r>
              <a:rPr sz="3300" spc="-307" baseline="-35353" dirty="0">
                <a:latin typeface="Times New Roman"/>
                <a:cs typeface="Times New Roman"/>
              </a:rPr>
              <a:t> </a:t>
            </a:r>
            <a:r>
              <a:rPr sz="2200" i="1" spc="-105" dirty="0">
                <a:latin typeface="Times New Roman"/>
                <a:cs typeface="Times New Roman"/>
              </a:rPr>
              <a:t>a</a:t>
            </a:r>
            <a:r>
              <a:rPr sz="2200" i="1" spc="-300" dirty="0">
                <a:latin typeface="Times New Roman"/>
                <a:cs typeface="Times New Roman"/>
              </a:rPr>
              <a:t> </a:t>
            </a:r>
            <a:r>
              <a:rPr sz="2200" spc="-40" dirty="0">
                <a:latin typeface="Symbol"/>
                <a:cs typeface="Symbol"/>
              </a:rPr>
              <a:t></a:t>
            </a:r>
            <a:r>
              <a:rPr sz="2200" spc="-130" dirty="0">
                <a:latin typeface="Times New Roman"/>
                <a:cs typeface="Times New Roman"/>
              </a:rPr>
              <a:t>10</a:t>
            </a:r>
            <a:r>
              <a:rPr sz="2200" spc="-105" dirty="0">
                <a:latin typeface="Times New Roman"/>
                <a:cs typeface="Times New Roman"/>
              </a:rPr>
              <a:t>0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35" dirty="0">
                <a:latin typeface="Times New Roman"/>
                <a:cs typeface="Times New Roman"/>
              </a:rPr>
              <a:t> </a:t>
            </a:r>
            <a:r>
              <a:rPr sz="3300" spc="-172" baseline="-35353" dirty="0">
                <a:latin typeface="Symbol"/>
                <a:cs typeface="Symbol"/>
              </a:rPr>
              <a:t></a:t>
            </a:r>
            <a:r>
              <a:rPr sz="3300" baseline="-35353" dirty="0">
                <a:latin typeface="Times New Roman"/>
                <a:cs typeface="Times New Roman"/>
              </a:rPr>
              <a:t> </a:t>
            </a:r>
            <a:r>
              <a:rPr sz="3300" spc="-232" baseline="-35353" dirty="0">
                <a:latin typeface="Times New Roman"/>
                <a:cs typeface="Times New Roman"/>
              </a:rPr>
              <a:t> </a:t>
            </a:r>
            <a:r>
              <a:rPr sz="2200" spc="20" dirty="0">
                <a:latin typeface="Times New Roman"/>
                <a:cs typeface="Times New Roman"/>
              </a:rPr>
              <a:t>3</a:t>
            </a:r>
            <a:r>
              <a:rPr sz="2200" spc="-40" dirty="0">
                <a:latin typeface="Symbol"/>
                <a:cs typeface="Symbol"/>
              </a:rPr>
              <a:t></a:t>
            </a:r>
            <a:r>
              <a:rPr sz="2200" spc="-130" dirty="0">
                <a:latin typeface="Times New Roman"/>
                <a:cs typeface="Times New Roman"/>
              </a:rPr>
              <a:t>10</a:t>
            </a:r>
            <a:r>
              <a:rPr sz="2200" spc="-105" dirty="0">
                <a:latin typeface="Times New Roman"/>
                <a:cs typeface="Times New Roman"/>
              </a:rPr>
              <a:t>0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25" dirty="0">
                <a:latin typeface="Times New Roman"/>
                <a:cs typeface="Times New Roman"/>
              </a:rPr>
              <a:t> </a:t>
            </a:r>
            <a:r>
              <a:rPr sz="3300" spc="-172" baseline="-35353" dirty="0">
                <a:latin typeface="Symbol"/>
                <a:cs typeface="Symbol"/>
              </a:rPr>
              <a:t></a:t>
            </a:r>
            <a:r>
              <a:rPr sz="3300" spc="-277" baseline="-35353" dirty="0">
                <a:latin typeface="Times New Roman"/>
                <a:cs typeface="Times New Roman"/>
              </a:rPr>
              <a:t> </a:t>
            </a:r>
            <a:r>
              <a:rPr sz="3300" spc="-330" baseline="-35353" dirty="0">
                <a:latin typeface="Times New Roman"/>
                <a:cs typeface="Times New Roman"/>
              </a:rPr>
              <a:t>3</a:t>
            </a:r>
            <a:r>
              <a:rPr sz="3300" spc="-142" baseline="-35353" dirty="0">
                <a:latin typeface="Times New Roman"/>
                <a:cs typeface="Times New Roman"/>
              </a:rPr>
              <a:t>,</a:t>
            </a:r>
            <a:r>
              <a:rPr sz="3300" spc="-157" baseline="-35353" dirty="0">
                <a:latin typeface="Times New Roman"/>
                <a:cs typeface="Times New Roman"/>
              </a:rPr>
              <a:t>3</a:t>
            </a:r>
            <a:endParaRPr sz="3300" baseline="-35353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3963" y="129285"/>
            <a:ext cx="7957820" cy="890269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395605">
              <a:lnSpc>
                <a:spcPct val="100000"/>
              </a:lnSpc>
              <a:spcBef>
                <a:spcPts val="1345"/>
              </a:spcBef>
            </a:pPr>
            <a:r>
              <a:rPr sz="1800" b="1" spc="-5" dirty="0">
                <a:solidFill>
                  <a:srgbClr val="A40020"/>
                </a:solidFill>
                <a:latin typeface="Arial"/>
                <a:cs typeface="Arial"/>
              </a:rPr>
              <a:t>2.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МЕТОДИ</a:t>
            </a:r>
            <a:r>
              <a:rPr sz="1800" b="1" spc="2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A40020"/>
                </a:solidFill>
                <a:latin typeface="Arial"/>
                <a:cs typeface="Arial"/>
              </a:rPr>
              <a:t>РОЗРАХУНКУ</a:t>
            </a:r>
            <a:r>
              <a:rPr sz="1800" b="1" spc="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A40020"/>
                </a:solidFill>
                <a:latin typeface="Arial"/>
                <a:cs typeface="Arial"/>
              </a:rPr>
              <a:t>ІЗОТОНІЧНИХ</a:t>
            </a:r>
            <a:r>
              <a:rPr sz="1800" b="1" spc="2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A40020"/>
                </a:solidFill>
                <a:latin typeface="Arial"/>
                <a:cs typeface="Arial"/>
              </a:rPr>
              <a:t>КОНЦЕНТРАЦІЙ</a:t>
            </a:r>
            <a:r>
              <a:rPr sz="18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A40020"/>
                </a:solidFill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  <a:tabLst>
                <a:tab pos="3218180" algn="l"/>
                <a:tab pos="4425315" algn="l"/>
              </a:tabLst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Кількість</a:t>
            </a:r>
            <a:r>
              <a:rPr sz="1800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натрію</a:t>
            </a:r>
            <a:r>
              <a:rPr sz="1800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хлориду:	0,18</a:t>
            </a:r>
            <a:r>
              <a:rPr sz="1800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NaCl	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1,0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глюкози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7116" y="1368552"/>
            <a:ext cx="2389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Глюкози</a:t>
            </a:r>
            <a:r>
              <a:rPr sz="1800" spc="-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безводної</a:t>
            </a:r>
            <a:r>
              <a:rPr sz="1800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3,0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Глюкози</a:t>
            </a:r>
            <a:r>
              <a:rPr sz="1800" spc="-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(вол.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9%)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691" y="2663952"/>
            <a:ext cx="8411210" cy="4126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99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Стабілізатору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Вейбеля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: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5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endParaRPr sz="1800">
              <a:latin typeface="Arial"/>
              <a:cs typeface="Arial"/>
            </a:endParaRPr>
          </a:p>
          <a:p>
            <a:pPr marL="364490">
              <a:lnSpc>
                <a:spcPct val="100000"/>
              </a:lnSpc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(5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%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від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об’єму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незалежно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від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концентрації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глюкози)</a:t>
            </a:r>
            <a:endParaRPr sz="1800">
              <a:latin typeface="Arial"/>
              <a:cs typeface="Arial"/>
            </a:endParaRPr>
          </a:p>
          <a:p>
            <a:pPr marL="300990">
              <a:lnSpc>
                <a:spcPts val="2105"/>
              </a:lnSpc>
            </a:pP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Води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ін’єкцій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до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100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endParaRPr sz="1800">
              <a:latin typeface="Arial"/>
              <a:cs typeface="Arial"/>
            </a:endParaRPr>
          </a:p>
          <a:p>
            <a:pPr marL="463550">
              <a:lnSpc>
                <a:spcPts val="2105"/>
              </a:lnSpc>
            </a:pPr>
            <a:r>
              <a:rPr sz="1800" b="1" i="1" spc="-15" dirty="0">
                <a:solidFill>
                  <a:srgbClr val="FF0000"/>
                </a:solidFill>
                <a:latin typeface="Arial"/>
                <a:cs typeface="Arial"/>
              </a:rPr>
              <a:t>Технологія.</a:t>
            </a:r>
            <a:endParaRPr sz="1800">
              <a:latin typeface="Arial"/>
              <a:cs typeface="Arial"/>
            </a:endParaRPr>
          </a:p>
          <a:p>
            <a:pPr marL="12700" marR="179705" indent="450850">
              <a:lnSpc>
                <a:spcPct val="110000"/>
              </a:lnSpc>
            </a:pP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В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асептичних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умовах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в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стерильну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мірну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колбу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на 100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мл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поміщають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3,3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г </a:t>
            </a:r>
            <a:r>
              <a:rPr sz="1800" spc="-484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глюкози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(вологість</a:t>
            </a:r>
            <a:r>
              <a:rPr sz="1800" spc="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9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%)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і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0,36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г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натрію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660066"/>
                </a:solidFill>
                <a:latin typeface="Arial"/>
                <a:cs typeface="Arial"/>
              </a:rPr>
              <a:t>хлориду,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додають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частину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води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для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ін’єкцій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і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розчиняють, додають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5 мл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стабілізатору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Вейбеля,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перемішують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і 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доводять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водою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для ін’єкцій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до мітки.</a:t>
            </a:r>
            <a:endParaRPr sz="1800">
              <a:latin typeface="Arial"/>
              <a:cs typeface="Arial"/>
            </a:endParaRPr>
          </a:p>
          <a:p>
            <a:pPr marL="12700" marR="5080" indent="450850">
              <a:lnSpc>
                <a:spcPct val="110000"/>
              </a:lnSpc>
            </a:pP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Проводять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якісний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і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кількісний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аналіз,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660066"/>
                </a:solidFill>
                <a:latin typeface="Arial"/>
                <a:cs typeface="Arial"/>
              </a:rPr>
              <a:t>фільтрують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і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укупорюють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резиновою </a:t>
            </a:r>
            <a:r>
              <a:rPr sz="1800" spc="-484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пробкою.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Проводять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контроль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на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механічні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домішки, закупорюють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під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обкатку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металічним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ковпачком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і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стерилізують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при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120</a:t>
            </a:r>
            <a:r>
              <a:rPr sz="1800" spc="-5" dirty="0">
                <a:solidFill>
                  <a:srgbClr val="660066"/>
                </a:solidFill>
                <a:latin typeface="Times New Roman"/>
                <a:cs typeface="Times New Roman"/>
              </a:rPr>
              <a:t>°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С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8 хв.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одразу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після 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приготування.</a:t>
            </a:r>
            <a:r>
              <a:rPr sz="1800" spc="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Після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стерилізації</a:t>
            </a:r>
            <a:r>
              <a:rPr sz="1800" spc="-2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проводять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вторинний контроль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якості.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Оформлюють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до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відпуску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номером рецепту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та етикетками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«Для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ін’єкцій»,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«Стерильно».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7538" y="502412"/>
            <a:ext cx="8409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A40020"/>
                </a:solidFill>
                <a:latin typeface="Arial"/>
                <a:cs typeface="Arial"/>
              </a:rPr>
              <a:t>2.</a:t>
            </a:r>
            <a:r>
              <a:rPr sz="2000" b="1" spc="-20" dirty="0">
                <a:solidFill>
                  <a:srgbClr val="A40020"/>
                </a:solidFill>
                <a:latin typeface="Arial"/>
                <a:cs typeface="Arial"/>
              </a:rPr>
              <a:t> МЕТОДИ</a:t>
            </a:r>
            <a:r>
              <a:rPr sz="2000" b="1" spc="-1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A40020"/>
                </a:solidFill>
                <a:latin typeface="Arial"/>
                <a:cs typeface="Arial"/>
              </a:rPr>
              <a:t>РОЗРАХУНКУ</a:t>
            </a:r>
            <a:r>
              <a:rPr sz="2000" b="1" spc="15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A40020"/>
                </a:solidFill>
                <a:latin typeface="Arial"/>
                <a:cs typeface="Arial"/>
              </a:rPr>
              <a:t>ІЗОТОНІЧНИХ</a:t>
            </a:r>
            <a:r>
              <a:rPr sz="2000" b="1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A40020"/>
                </a:solidFill>
                <a:latin typeface="Arial"/>
                <a:cs typeface="Arial"/>
              </a:rPr>
              <a:t>КОНЦЕНТРАЦІЙ</a:t>
            </a:r>
            <a:r>
              <a:rPr sz="2000" b="1" spc="10" dirty="0">
                <a:solidFill>
                  <a:srgbClr val="A4002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A40020"/>
                </a:solidFill>
                <a:latin typeface="Arial"/>
                <a:cs typeface="Arial"/>
              </a:rPr>
              <a:t>РОЗЧИНІВ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04895" y="1442973"/>
            <a:ext cx="2914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9635" algn="l"/>
              </a:tabLst>
            </a:pP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ППК	</a:t>
            </a:r>
            <a:r>
              <a:rPr sz="2400" spc="-5" dirty="0">
                <a:solidFill>
                  <a:srgbClr val="FF3300"/>
                </a:solidFill>
                <a:latin typeface="Arial"/>
                <a:cs typeface="Arial"/>
              </a:rPr>
              <a:t>(лицевий</a:t>
            </a:r>
            <a:r>
              <a:rPr sz="2400" spc="-8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3300"/>
                </a:solidFill>
                <a:latin typeface="Arial"/>
                <a:cs typeface="Arial"/>
              </a:rPr>
              <a:t>бік)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27022" y="1846072"/>
            <a:ext cx="6121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Дата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98823" y="1846072"/>
            <a:ext cx="8972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№</a:t>
            </a:r>
            <a:r>
              <a:rPr sz="2000" b="1" spc="-1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рец.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98244" y="2485359"/>
            <a:ext cx="1980564" cy="103251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Glucosi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Natrii chloridi 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Liquoris</a:t>
            </a:r>
            <a:r>
              <a:rPr sz="2000" b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Wejbeli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71390" y="2485359"/>
            <a:ext cx="1600200" cy="103251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345"/>
              </a:spcBef>
              <a:tabLst>
                <a:tab pos="528320" algn="l"/>
                <a:tab pos="1135380" algn="l"/>
              </a:tabLst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3,3	(</a:t>
            </a:r>
            <a:r>
              <a:rPr sz="2000" b="1" spc="-25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rgbClr val="000066"/>
                </a:solidFill>
                <a:latin typeface="Arial"/>
                <a:cs typeface="Arial"/>
              </a:rPr>
              <a:t>л.	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9%)</a:t>
            </a:r>
            <a:endParaRPr sz="2000">
              <a:latin typeface="Arial"/>
              <a:cs typeface="Arial"/>
            </a:endParaRPr>
          </a:p>
          <a:p>
            <a:pPr marL="40005">
              <a:lnSpc>
                <a:spcPct val="100000"/>
              </a:lnSpc>
              <a:spcBef>
                <a:spcPts val="240"/>
              </a:spcBef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0,36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5</a:t>
            </a:r>
            <a:r>
              <a:rPr sz="2000" b="1" spc="-1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ml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98244" y="3491941"/>
            <a:ext cx="428498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  <a:tabLst>
                <a:tab pos="3115310" algn="l"/>
              </a:tabLst>
            </a:pPr>
            <a:r>
              <a:rPr sz="20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Aquae</a:t>
            </a:r>
            <a:r>
              <a:rPr sz="2000" b="1" u="heavy" spc="3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pro</a:t>
            </a:r>
            <a:r>
              <a:rPr sz="2000" b="1" u="heavy" spc="1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injectionibus	ad</a:t>
            </a:r>
            <a:r>
              <a:rPr sz="2000" b="1" u="heavy" spc="-4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100</a:t>
            </a:r>
            <a:r>
              <a:rPr sz="2000" b="1" u="heavy" spc="-4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ml </a:t>
            </a:r>
            <a:r>
              <a:rPr sz="2000" b="1" spc="-5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V</a:t>
            </a: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20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100 ml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Sterilis!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7927" y="4833061"/>
            <a:ext cx="14916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При</a:t>
            </a:r>
            <a:r>
              <a:rPr sz="2000" b="1" spc="-35" dirty="0">
                <a:solidFill>
                  <a:srgbClr val="000066"/>
                </a:solidFill>
                <a:latin typeface="Arial"/>
                <a:cs typeface="Arial"/>
              </a:rPr>
              <a:t>г</a:t>
            </a:r>
            <a:r>
              <a:rPr sz="2000" b="1" spc="-55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2000" b="1" spc="40" dirty="0">
                <a:solidFill>
                  <a:srgbClr val="000066"/>
                </a:solidFill>
                <a:latin typeface="Arial"/>
                <a:cs typeface="Arial"/>
              </a:rPr>
              <a:t>т</a:t>
            </a: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у</a:t>
            </a:r>
            <a:r>
              <a:rPr sz="2000" b="1" spc="-30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ав  Перевірив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5782" y="4833061"/>
            <a:ext cx="102996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(підпи</a:t>
            </a: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с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)  (підпи</a:t>
            </a:r>
            <a:r>
              <a:rPr sz="2000" b="1" spc="-10" dirty="0">
                <a:solidFill>
                  <a:srgbClr val="000066"/>
                </a:solidFill>
                <a:latin typeface="Arial"/>
                <a:cs typeface="Arial"/>
              </a:rPr>
              <a:t>с</a:t>
            </a:r>
            <a:r>
              <a:rPr sz="2000" b="1" spc="-5" dirty="0">
                <a:solidFill>
                  <a:srgbClr val="000066"/>
                </a:solidFill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231" y="981836"/>
            <a:ext cx="8496300" cy="10795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85"/>
              </a:lnSpc>
            </a:pP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Розчини,</a:t>
            </a:r>
            <a:r>
              <a:rPr sz="2100" b="1" i="1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55" dirty="0">
                <a:solidFill>
                  <a:srgbClr val="000066"/>
                </a:solidFill>
                <a:latin typeface="Tahoma"/>
                <a:cs typeface="Tahoma"/>
              </a:rPr>
              <a:t>які</a:t>
            </a:r>
            <a:r>
              <a:rPr sz="2100" b="1" i="1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0" dirty="0">
                <a:solidFill>
                  <a:srgbClr val="000066"/>
                </a:solidFill>
                <a:latin typeface="Tahoma"/>
                <a:cs typeface="Tahoma"/>
              </a:rPr>
              <a:t>за</a:t>
            </a:r>
            <a:r>
              <a:rPr sz="2100" b="1" i="1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70" dirty="0">
                <a:solidFill>
                  <a:srgbClr val="000066"/>
                </a:solidFill>
                <a:latin typeface="Tahoma"/>
                <a:cs typeface="Tahoma"/>
              </a:rPr>
              <a:t>складом</a:t>
            </a:r>
            <a:r>
              <a:rPr sz="2100" b="1" i="1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70" dirty="0">
                <a:solidFill>
                  <a:srgbClr val="000066"/>
                </a:solidFill>
                <a:latin typeface="Tahoma"/>
                <a:cs typeface="Tahoma"/>
              </a:rPr>
              <a:t>розчинених</a:t>
            </a:r>
            <a:r>
              <a:rPr sz="2100" b="1" i="1" spc="-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речовин,</a:t>
            </a:r>
            <a:r>
              <a:rPr sz="2100" b="1" i="1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70" dirty="0">
                <a:solidFill>
                  <a:srgbClr val="000066"/>
                </a:solidFill>
                <a:latin typeface="Tahoma"/>
                <a:cs typeface="Tahoma"/>
              </a:rPr>
              <a:t>осмотичним</a:t>
            </a:r>
            <a:endParaRPr sz="2100">
              <a:latin typeface="Tahoma"/>
              <a:cs typeface="Tahoma"/>
            </a:endParaRPr>
          </a:p>
          <a:p>
            <a:pPr algn="ctr">
              <a:lnSpc>
                <a:spcPts val="1920"/>
              </a:lnSpc>
            </a:pPr>
            <a:r>
              <a:rPr sz="2100" b="1" i="1" spc="-60" dirty="0">
                <a:solidFill>
                  <a:srgbClr val="000066"/>
                </a:solidFill>
                <a:latin typeface="Tahoma"/>
                <a:cs typeface="Tahoma"/>
              </a:rPr>
              <a:t>тиском,</a:t>
            </a:r>
            <a:r>
              <a:rPr sz="2100" b="1" i="1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0" dirty="0">
                <a:solidFill>
                  <a:srgbClr val="000066"/>
                </a:solidFill>
                <a:latin typeface="Tahoma"/>
                <a:cs typeface="Tahoma"/>
              </a:rPr>
              <a:t>в'язкістю</a:t>
            </a:r>
            <a:r>
              <a:rPr sz="2100" b="1" i="1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35" dirty="0">
                <a:solidFill>
                  <a:srgbClr val="000066"/>
                </a:solidFill>
                <a:latin typeface="Tahoma"/>
                <a:cs typeface="Tahoma"/>
              </a:rPr>
              <a:t>і</a:t>
            </a:r>
            <a:r>
              <a:rPr sz="2100" b="1" i="1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70" dirty="0">
                <a:solidFill>
                  <a:srgbClr val="000066"/>
                </a:solidFill>
                <a:latin typeface="Tahoma"/>
                <a:cs typeface="Tahoma"/>
              </a:rPr>
              <a:t>значенням</a:t>
            </a:r>
            <a:r>
              <a:rPr sz="2100" b="1" i="1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75" dirty="0">
                <a:solidFill>
                  <a:srgbClr val="000066"/>
                </a:solidFill>
                <a:latin typeface="Tahoma"/>
                <a:cs typeface="Tahoma"/>
              </a:rPr>
              <a:t>рН</a:t>
            </a:r>
            <a:r>
              <a:rPr sz="2100" b="1" i="1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до</a:t>
            </a:r>
            <a:r>
              <a:rPr sz="2100" b="1" i="1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0" dirty="0">
                <a:solidFill>
                  <a:srgbClr val="000066"/>
                </a:solidFill>
                <a:latin typeface="Tahoma"/>
                <a:cs typeface="Tahoma"/>
              </a:rPr>
              <a:t>кров'яної</a:t>
            </a:r>
            <a:r>
              <a:rPr sz="2100" b="1" i="1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плазми,</a:t>
            </a:r>
            <a:r>
              <a:rPr sz="2100" b="1" i="1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здатні</a:t>
            </a:r>
            <a:endParaRPr sz="2100">
              <a:latin typeface="Tahoma"/>
              <a:cs typeface="Tahoma"/>
            </a:endParaRPr>
          </a:p>
          <a:p>
            <a:pPr marL="147320" marR="141605" algn="ctr">
              <a:lnSpc>
                <a:spcPct val="76200"/>
              </a:lnSpc>
              <a:spcBef>
                <a:spcPts val="300"/>
              </a:spcBef>
              <a:tabLst>
                <a:tab pos="3878579" algn="l"/>
                <a:tab pos="5337175" algn="l"/>
              </a:tabLst>
            </a:pP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підтримувати</a:t>
            </a:r>
            <a:r>
              <a:rPr sz="2100" b="1" i="1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життєдіяльність</a:t>
            </a:r>
            <a:r>
              <a:rPr sz="2100" b="1" i="1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клітин</a:t>
            </a:r>
            <a:r>
              <a:rPr sz="2100" b="1" i="1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35" dirty="0">
                <a:solidFill>
                  <a:srgbClr val="000066"/>
                </a:solidFill>
                <a:latin typeface="Tahoma"/>
                <a:cs typeface="Tahoma"/>
              </a:rPr>
              <a:t>і </a:t>
            </a:r>
            <a:r>
              <a:rPr sz="2100" b="1" i="1" spc="-60" dirty="0">
                <a:solidFill>
                  <a:srgbClr val="000066"/>
                </a:solidFill>
                <a:latin typeface="Tahoma"/>
                <a:cs typeface="Tahoma"/>
              </a:rPr>
              <a:t>органів</a:t>
            </a:r>
            <a:r>
              <a:rPr sz="2100" b="1" i="1" spc="-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35" dirty="0">
                <a:solidFill>
                  <a:srgbClr val="000066"/>
                </a:solidFill>
                <a:latin typeface="Tahoma"/>
                <a:cs typeface="Tahoma"/>
              </a:rPr>
              <a:t>і</a:t>
            </a:r>
            <a:r>
              <a:rPr sz="2100" b="1" i="1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70" dirty="0">
                <a:solidFill>
                  <a:srgbClr val="000066"/>
                </a:solidFill>
                <a:latin typeface="Tahoma"/>
                <a:cs typeface="Tahoma"/>
              </a:rPr>
              <a:t>не</a:t>
            </a:r>
            <a:r>
              <a:rPr sz="2100" b="1" i="1" spc="-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викликати </a:t>
            </a:r>
            <a:r>
              <a:rPr sz="2100" b="1" i="1" spc="-6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0" dirty="0">
                <a:solidFill>
                  <a:srgbClr val="000066"/>
                </a:solidFill>
                <a:latin typeface="Tahoma"/>
                <a:cs typeface="Tahoma"/>
              </a:rPr>
              <a:t>істотних</a:t>
            </a:r>
            <a:r>
              <a:rPr sz="2100" b="1" i="1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змін</a:t>
            </a:r>
            <a:r>
              <a:rPr sz="2100" b="1" i="1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55" dirty="0">
                <a:solidFill>
                  <a:srgbClr val="000066"/>
                </a:solidFill>
                <a:latin typeface="Tahoma"/>
                <a:cs typeface="Tahoma"/>
              </a:rPr>
              <a:t>фізіологічної	</a:t>
            </a:r>
            <a:r>
              <a:rPr sz="2100" b="1" i="1" spc="-65" dirty="0">
                <a:solidFill>
                  <a:srgbClr val="000066"/>
                </a:solidFill>
                <a:latin typeface="Tahoma"/>
                <a:cs typeface="Tahoma"/>
              </a:rPr>
              <a:t>рівноваги	в</a:t>
            </a:r>
            <a:r>
              <a:rPr sz="2100" b="1" i="1" spc="-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100" b="1" i="1" spc="-60" dirty="0">
                <a:solidFill>
                  <a:srgbClr val="000066"/>
                </a:solidFill>
                <a:latin typeface="Tahoma"/>
                <a:cs typeface="Tahoma"/>
              </a:rPr>
              <a:t>організмі.</a:t>
            </a:r>
            <a:endParaRPr sz="21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4370" y="2344547"/>
            <a:ext cx="8796020" cy="4330065"/>
            <a:chOff x="174370" y="2344547"/>
            <a:chExt cx="8796020" cy="4330065"/>
          </a:xfrm>
        </p:grpSpPr>
        <p:sp>
          <p:nvSpPr>
            <p:cNvPr id="4" name="object 4"/>
            <p:cNvSpPr/>
            <p:nvPr/>
          </p:nvSpPr>
          <p:spPr>
            <a:xfrm>
              <a:off x="2195703" y="2349627"/>
              <a:ext cx="4680585" cy="376555"/>
            </a:xfrm>
            <a:custGeom>
              <a:avLst/>
              <a:gdLst/>
              <a:ahLst/>
              <a:cxnLst/>
              <a:rect l="l" t="t" r="r" b="b"/>
              <a:pathLst>
                <a:path w="4680584" h="376555">
                  <a:moveTo>
                    <a:pt x="4680204" y="0"/>
                  </a:moveTo>
                  <a:lnTo>
                    <a:pt x="0" y="0"/>
                  </a:lnTo>
                  <a:lnTo>
                    <a:pt x="0" y="376427"/>
                  </a:lnTo>
                  <a:lnTo>
                    <a:pt x="4680204" y="376427"/>
                  </a:lnTo>
                  <a:lnTo>
                    <a:pt x="46802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95703" y="2349627"/>
              <a:ext cx="4680585" cy="376555"/>
            </a:xfrm>
            <a:custGeom>
              <a:avLst/>
              <a:gdLst/>
              <a:ahLst/>
              <a:cxnLst/>
              <a:rect l="l" t="t" r="r" b="b"/>
              <a:pathLst>
                <a:path w="4680584" h="376555">
                  <a:moveTo>
                    <a:pt x="0" y="376427"/>
                  </a:moveTo>
                  <a:lnTo>
                    <a:pt x="4680204" y="376427"/>
                  </a:lnTo>
                  <a:lnTo>
                    <a:pt x="4680204" y="0"/>
                  </a:lnTo>
                  <a:lnTo>
                    <a:pt x="0" y="0"/>
                  </a:lnTo>
                  <a:lnTo>
                    <a:pt x="0" y="37642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450" y="2566035"/>
              <a:ext cx="8785860" cy="410336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9450" y="2566035"/>
              <a:ext cx="8785860" cy="4103370"/>
            </a:xfrm>
            <a:custGeom>
              <a:avLst/>
              <a:gdLst/>
              <a:ahLst/>
              <a:cxnLst/>
              <a:rect l="l" t="t" r="r" b="b"/>
              <a:pathLst>
                <a:path w="8785860" h="4103370">
                  <a:moveTo>
                    <a:pt x="0" y="505460"/>
                  </a:moveTo>
                  <a:lnTo>
                    <a:pt x="6018" y="460706"/>
                  </a:lnTo>
                  <a:lnTo>
                    <a:pt x="23004" y="420482"/>
                  </a:lnTo>
                  <a:lnTo>
                    <a:pt x="49352" y="386397"/>
                  </a:lnTo>
                  <a:lnTo>
                    <a:pt x="83454" y="360059"/>
                  </a:lnTo>
                  <a:lnTo>
                    <a:pt x="123707" y="343076"/>
                  </a:lnTo>
                  <a:lnTo>
                    <a:pt x="168503" y="337057"/>
                  </a:lnTo>
                  <a:lnTo>
                    <a:pt x="8448802" y="337057"/>
                  </a:lnTo>
                  <a:lnTo>
                    <a:pt x="8448802" y="168528"/>
                  </a:lnTo>
                  <a:lnTo>
                    <a:pt x="8454820" y="123722"/>
                  </a:lnTo>
                  <a:lnTo>
                    <a:pt x="8471807" y="83462"/>
                  </a:lnTo>
                  <a:lnTo>
                    <a:pt x="8498157" y="49355"/>
                  </a:lnTo>
                  <a:lnTo>
                    <a:pt x="8532264" y="23005"/>
                  </a:lnTo>
                  <a:lnTo>
                    <a:pt x="8572524" y="6018"/>
                  </a:lnTo>
                  <a:lnTo>
                    <a:pt x="8617331" y="0"/>
                  </a:lnTo>
                  <a:lnTo>
                    <a:pt x="8662137" y="6018"/>
                  </a:lnTo>
                  <a:lnTo>
                    <a:pt x="8702397" y="23005"/>
                  </a:lnTo>
                  <a:lnTo>
                    <a:pt x="8736504" y="49355"/>
                  </a:lnTo>
                  <a:lnTo>
                    <a:pt x="8762854" y="83462"/>
                  </a:lnTo>
                  <a:lnTo>
                    <a:pt x="8779841" y="123722"/>
                  </a:lnTo>
                  <a:lnTo>
                    <a:pt x="8785860" y="168528"/>
                  </a:lnTo>
                  <a:lnTo>
                    <a:pt x="8785860" y="3597859"/>
                  </a:lnTo>
                  <a:lnTo>
                    <a:pt x="8779841" y="3642650"/>
                  </a:lnTo>
                  <a:lnTo>
                    <a:pt x="8762854" y="3682898"/>
                  </a:lnTo>
                  <a:lnTo>
                    <a:pt x="8736504" y="3716999"/>
                  </a:lnTo>
                  <a:lnTo>
                    <a:pt x="8702397" y="3743345"/>
                  </a:lnTo>
                  <a:lnTo>
                    <a:pt x="8662137" y="3760331"/>
                  </a:lnTo>
                  <a:lnTo>
                    <a:pt x="8617331" y="3766350"/>
                  </a:lnTo>
                  <a:lnTo>
                    <a:pt x="337007" y="3766350"/>
                  </a:lnTo>
                  <a:lnTo>
                    <a:pt x="337007" y="3934866"/>
                  </a:lnTo>
                  <a:lnTo>
                    <a:pt x="330988" y="3979662"/>
                  </a:lnTo>
                  <a:lnTo>
                    <a:pt x="314002" y="4019915"/>
                  </a:lnTo>
                  <a:lnTo>
                    <a:pt x="287656" y="4054017"/>
                  </a:lnTo>
                  <a:lnTo>
                    <a:pt x="253555" y="4080365"/>
                  </a:lnTo>
                  <a:lnTo>
                    <a:pt x="213307" y="4097351"/>
                  </a:lnTo>
                  <a:lnTo>
                    <a:pt x="168516" y="4103369"/>
                  </a:lnTo>
                  <a:lnTo>
                    <a:pt x="123720" y="4097351"/>
                  </a:lnTo>
                  <a:lnTo>
                    <a:pt x="83467" y="4080365"/>
                  </a:lnTo>
                  <a:lnTo>
                    <a:pt x="49364" y="4054017"/>
                  </a:lnTo>
                  <a:lnTo>
                    <a:pt x="23017" y="4019915"/>
                  </a:lnTo>
                  <a:lnTo>
                    <a:pt x="6031" y="3979662"/>
                  </a:lnTo>
                  <a:lnTo>
                    <a:pt x="12" y="3934866"/>
                  </a:lnTo>
                  <a:lnTo>
                    <a:pt x="0" y="505460"/>
                  </a:lnTo>
                  <a:close/>
                </a:path>
                <a:path w="8785860" h="4103370">
                  <a:moveTo>
                    <a:pt x="8448802" y="337057"/>
                  </a:moveTo>
                  <a:lnTo>
                    <a:pt x="8617331" y="337057"/>
                  </a:lnTo>
                  <a:lnTo>
                    <a:pt x="8662137" y="331039"/>
                  </a:lnTo>
                  <a:lnTo>
                    <a:pt x="8702397" y="314052"/>
                  </a:lnTo>
                  <a:lnTo>
                    <a:pt x="8736504" y="287702"/>
                  </a:lnTo>
                  <a:lnTo>
                    <a:pt x="8762854" y="253595"/>
                  </a:lnTo>
                  <a:lnTo>
                    <a:pt x="8779841" y="213335"/>
                  </a:lnTo>
                  <a:lnTo>
                    <a:pt x="8785860" y="16852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23300" y="2729611"/>
              <a:ext cx="178434" cy="17843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9463" y="2987294"/>
              <a:ext cx="337185" cy="3345179"/>
            </a:xfrm>
            <a:custGeom>
              <a:avLst/>
              <a:gdLst/>
              <a:ahLst/>
              <a:cxnLst/>
              <a:rect l="l" t="t" r="r" b="b"/>
              <a:pathLst>
                <a:path w="337184" h="3345179">
                  <a:moveTo>
                    <a:pt x="168490" y="252729"/>
                  </a:moveTo>
                  <a:lnTo>
                    <a:pt x="168490" y="84200"/>
                  </a:lnTo>
                  <a:lnTo>
                    <a:pt x="193167" y="24669"/>
                  </a:lnTo>
                  <a:lnTo>
                    <a:pt x="252742" y="0"/>
                  </a:lnTo>
                  <a:lnTo>
                    <a:pt x="285538" y="6619"/>
                  </a:lnTo>
                  <a:lnTo>
                    <a:pt x="312318" y="24669"/>
                  </a:lnTo>
                  <a:lnTo>
                    <a:pt x="330373" y="51435"/>
                  </a:lnTo>
                  <a:lnTo>
                    <a:pt x="336994" y="84200"/>
                  </a:lnTo>
                  <a:lnTo>
                    <a:pt x="330975" y="129007"/>
                  </a:lnTo>
                  <a:lnTo>
                    <a:pt x="313990" y="169267"/>
                  </a:lnTo>
                  <a:lnTo>
                    <a:pt x="287643" y="203374"/>
                  </a:lnTo>
                  <a:lnTo>
                    <a:pt x="253543" y="229724"/>
                  </a:lnTo>
                  <a:lnTo>
                    <a:pt x="213294" y="246711"/>
                  </a:lnTo>
                  <a:lnTo>
                    <a:pt x="168503" y="252729"/>
                  </a:lnTo>
                  <a:lnTo>
                    <a:pt x="123707" y="246711"/>
                  </a:lnTo>
                  <a:lnTo>
                    <a:pt x="83454" y="229724"/>
                  </a:lnTo>
                  <a:lnTo>
                    <a:pt x="49352" y="203374"/>
                  </a:lnTo>
                  <a:lnTo>
                    <a:pt x="23004" y="169267"/>
                  </a:lnTo>
                  <a:lnTo>
                    <a:pt x="6018" y="129007"/>
                  </a:lnTo>
                  <a:lnTo>
                    <a:pt x="0" y="84200"/>
                  </a:lnTo>
                </a:path>
                <a:path w="337184" h="3345179">
                  <a:moveTo>
                    <a:pt x="336994" y="84200"/>
                  </a:moveTo>
                  <a:lnTo>
                    <a:pt x="336994" y="3345091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95122" y="2376678"/>
            <a:ext cx="7860030" cy="3928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ЗАВДАННЯ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20" dirty="0">
                <a:solidFill>
                  <a:srgbClr val="FF0000"/>
                </a:solidFill>
                <a:latin typeface="Arial"/>
                <a:cs typeface="Arial"/>
              </a:rPr>
              <a:t>ІНФУЗІЙНОЇ</a:t>
            </a:r>
            <a:r>
              <a:rPr sz="1800" b="1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25" dirty="0">
                <a:solidFill>
                  <a:srgbClr val="FF0000"/>
                </a:solidFill>
                <a:latin typeface="Arial"/>
                <a:cs typeface="Arial"/>
              </a:rPr>
              <a:t>ТЕРАПІЇ</a:t>
            </a:r>
            <a:r>
              <a:rPr sz="1600" b="1" i="1" spc="-25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50">
              <a:latin typeface="Arial"/>
              <a:cs typeface="Arial"/>
            </a:endParaRPr>
          </a:p>
          <a:p>
            <a:pPr marL="469900" marR="9652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підтримка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нормального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об'єму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і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складу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позаклітинної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рідини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і 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об′єму </a:t>
            </a:r>
            <a:r>
              <a:rPr sz="1800" spc="-484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циркулюючої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крові;</a:t>
            </a:r>
            <a:endParaRPr sz="1800">
              <a:latin typeface="Arial"/>
              <a:cs typeface="Arial"/>
            </a:endParaRPr>
          </a:p>
          <a:p>
            <a:pPr marL="469900" marR="73279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нормалізація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електролітного</a:t>
            </a:r>
            <a:r>
              <a:rPr sz="1800" spc="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балансу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організму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з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урахуванням </a:t>
            </a:r>
            <a:r>
              <a:rPr sz="1800" spc="-484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природної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потреби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в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електролітах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та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їх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патологічних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втрат;</a:t>
            </a:r>
            <a:endParaRPr sz="18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корекція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зсувів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кислотно-лужного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стану;</a:t>
            </a:r>
            <a:endParaRPr sz="18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нормалізація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гомеостатичних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та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реологічних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властивостей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крові;</a:t>
            </a:r>
            <a:endParaRPr sz="18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підтримка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нормальної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макро-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та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мікроциркуляціі;</a:t>
            </a:r>
            <a:endParaRPr sz="1800">
              <a:latin typeface="Arial"/>
              <a:cs typeface="Arial"/>
            </a:endParaRPr>
          </a:p>
          <a:p>
            <a:pPr marL="469900" marR="508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  <a:tab pos="4531360" algn="l"/>
              </a:tabLst>
            </a:pP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профілактика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та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лікування</a:t>
            </a:r>
            <a:r>
              <a:rPr sz="1800" spc="3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порушень	функцій</a:t>
            </a:r>
            <a:r>
              <a:rPr sz="1800" spc="-4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серця,</a:t>
            </a:r>
            <a:r>
              <a:rPr sz="1800" spc="-3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легень,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печінки, </a:t>
            </a:r>
            <a:r>
              <a:rPr sz="1800" spc="-484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нирок,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660066"/>
                </a:solidFill>
                <a:latin typeface="Arial"/>
                <a:cs typeface="Arial"/>
              </a:rPr>
              <a:t>ШКТ,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ендокринних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залоз;</a:t>
            </a:r>
            <a:endParaRPr sz="1800">
              <a:latin typeface="Arial"/>
              <a:cs typeface="Arial"/>
            </a:endParaRPr>
          </a:p>
          <a:p>
            <a:pPr marL="469900" marR="691515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забезпечення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адекватного</a:t>
            </a:r>
            <a:r>
              <a:rPr sz="1800" spc="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660066"/>
                </a:solidFill>
                <a:latin typeface="Arial"/>
                <a:cs typeface="Arial"/>
              </a:rPr>
              <a:t>метаболізму,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тобто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відшкодування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енергетичних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затрат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організму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та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корекції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білкового,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ліпідного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і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35"/>
              </a:spcBef>
            </a:pP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вуглеводного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обмінів.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306320" y="380999"/>
            <a:ext cx="445706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/>
              <a:t>1.</a:t>
            </a:r>
            <a:r>
              <a:rPr sz="2200" spc="-35" dirty="0"/>
              <a:t> </a:t>
            </a:r>
            <a:r>
              <a:rPr sz="2200" spc="-5" dirty="0"/>
              <a:t>ПЛАЗМОЗАМІННІ</a:t>
            </a:r>
            <a:r>
              <a:rPr sz="2200" spc="-50" dirty="0"/>
              <a:t> </a:t>
            </a:r>
            <a:r>
              <a:rPr sz="2200" spc="-5" dirty="0"/>
              <a:t>РОЗЧИНИ</a:t>
            </a:r>
            <a:endParaRPr sz="2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3494" y="364998"/>
            <a:ext cx="56286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6605" marR="5080" indent="-2034539">
              <a:lnSpc>
                <a:spcPct val="100000"/>
              </a:lnSpc>
              <a:spcBef>
                <a:spcPts val="100"/>
              </a:spcBef>
            </a:pPr>
            <a:r>
              <a:rPr sz="2200" dirty="0"/>
              <a:t>2. </a:t>
            </a:r>
            <a:r>
              <a:rPr sz="2200" spc="-5" dirty="0"/>
              <a:t>КЛАСИФІКАЦІЯ ПЛАЗМОЗАМІННИХ </a:t>
            </a:r>
            <a:r>
              <a:rPr sz="2200" spc="-630" dirty="0"/>
              <a:t> </a:t>
            </a:r>
            <a:r>
              <a:rPr sz="2200" spc="-5" dirty="0"/>
              <a:t>РОЗЧИНІВ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756284" y="2149982"/>
            <a:ext cx="2016760" cy="106426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388620" marR="381635" algn="ctr">
              <a:lnSpc>
                <a:spcPct val="100000"/>
              </a:lnSpc>
              <a:spcBef>
                <a:spcPts val="345"/>
              </a:spcBef>
            </a:pPr>
            <a:r>
              <a:rPr sz="1800" b="1" dirty="0">
                <a:solidFill>
                  <a:srgbClr val="660066"/>
                </a:solidFill>
                <a:latin typeface="Tahoma"/>
                <a:cs typeface="Tahoma"/>
              </a:rPr>
              <a:t>За видом </a:t>
            </a:r>
            <a:r>
              <a:rPr sz="1800" b="1" spc="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60066"/>
                </a:solidFill>
                <a:latin typeface="Tahoma"/>
                <a:cs typeface="Tahoma"/>
              </a:rPr>
              <a:t>лікарс</a:t>
            </a:r>
            <a:r>
              <a:rPr sz="1800" b="1" spc="-10" dirty="0">
                <a:solidFill>
                  <a:srgbClr val="660066"/>
                </a:solidFill>
                <a:latin typeface="Tahoma"/>
                <a:cs typeface="Tahoma"/>
              </a:rPr>
              <a:t>ь</a:t>
            </a:r>
            <a:r>
              <a:rPr sz="1800" b="1" spc="-5" dirty="0">
                <a:solidFill>
                  <a:srgbClr val="660066"/>
                </a:solidFill>
                <a:latin typeface="Tahoma"/>
                <a:cs typeface="Tahoma"/>
              </a:rPr>
              <a:t>кої  </a:t>
            </a:r>
            <a:r>
              <a:rPr sz="1800" b="1" dirty="0">
                <a:solidFill>
                  <a:srgbClr val="660066"/>
                </a:solidFill>
                <a:latin typeface="Tahoma"/>
                <a:cs typeface="Tahoma"/>
              </a:rPr>
              <a:t>форми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0236" y="2149982"/>
            <a:ext cx="2516505" cy="106426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800" b="1" dirty="0">
                <a:solidFill>
                  <a:srgbClr val="660066"/>
                </a:solidFill>
                <a:latin typeface="Tahoma"/>
                <a:cs typeface="Tahoma"/>
              </a:rPr>
              <a:t>За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660066"/>
                </a:solidFill>
                <a:latin typeface="Tahoma"/>
                <a:cs typeface="Tahoma"/>
              </a:rPr>
              <a:t>функціональним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solidFill>
                  <a:srgbClr val="660066"/>
                </a:solidFill>
                <a:latin typeface="Tahoma"/>
                <a:cs typeface="Tahoma"/>
              </a:rPr>
              <a:t>призначенням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9730" y="2149982"/>
            <a:ext cx="2087880" cy="106426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30810" marR="124460" indent="-635" algn="ctr">
              <a:lnSpc>
                <a:spcPct val="100000"/>
              </a:lnSpc>
              <a:spcBef>
                <a:spcPts val="345"/>
              </a:spcBef>
            </a:pPr>
            <a:r>
              <a:rPr sz="1800" b="1" dirty="0">
                <a:solidFill>
                  <a:srgbClr val="660066"/>
                </a:solidFill>
                <a:latin typeface="Tahoma"/>
                <a:cs typeface="Tahoma"/>
              </a:rPr>
              <a:t>За </a:t>
            </a:r>
            <a:r>
              <a:rPr sz="1800" b="1" spc="-5" dirty="0">
                <a:solidFill>
                  <a:srgbClr val="660066"/>
                </a:solidFill>
                <a:latin typeface="Tahoma"/>
                <a:cs typeface="Tahoma"/>
              </a:rPr>
              <a:t>складом </a:t>
            </a:r>
            <a:r>
              <a:rPr sz="1800" b="1" dirty="0">
                <a:solidFill>
                  <a:srgbClr val="660066"/>
                </a:solidFill>
                <a:latin typeface="Tahoma"/>
                <a:cs typeface="Tahoma"/>
              </a:rPr>
              <a:t>та </a:t>
            </a:r>
            <a:r>
              <a:rPr sz="1800" b="1" spc="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Tahoma"/>
                <a:cs typeface="Tahoma"/>
              </a:rPr>
              <a:t>осо</a:t>
            </a:r>
            <a:r>
              <a:rPr sz="1800" b="1" spc="-10" dirty="0">
                <a:solidFill>
                  <a:srgbClr val="660066"/>
                </a:solidFill>
                <a:latin typeface="Tahoma"/>
                <a:cs typeface="Tahoma"/>
              </a:rPr>
              <a:t>б</a:t>
            </a:r>
            <a:r>
              <a:rPr sz="1800" b="1" dirty="0">
                <a:solidFill>
                  <a:srgbClr val="660066"/>
                </a:solidFill>
                <a:latin typeface="Tahoma"/>
                <a:cs typeface="Tahoma"/>
              </a:rPr>
              <a:t>лив</a:t>
            </a:r>
            <a:r>
              <a:rPr sz="1800" b="1" spc="-10" dirty="0">
                <a:solidFill>
                  <a:srgbClr val="660066"/>
                </a:solidFill>
                <a:latin typeface="Tahoma"/>
                <a:cs typeface="Tahoma"/>
              </a:rPr>
              <a:t>о</a:t>
            </a:r>
            <a:r>
              <a:rPr sz="1800" b="1" spc="-5" dirty="0">
                <a:solidFill>
                  <a:srgbClr val="660066"/>
                </a:solidFill>
                <a:latin typeface="Tahoma"/>
                <a:cs typeface="Tahoma"/>
              </a:rPr>
              <a:t>стя</a:t>
            </a:r>
            <a:r>
              <a:rPr sz="1800" b="1" spc="-10" dirty="0">
                <a:solidFill>
                  <a:srgbClr val="660066"/>
                </a:solidFill>
                <a:latin typeface="Tahoma"/>
                <a:cs typeface="Tahoma"/>
              </a:rPr>
              <a:t>м</a:t>
            </a:r>
            <a:r>
              <a:rPr sz="1800" b="1" dirty="0">
                <a:solidFill>
                  <a:srgbClr val="660066"/>
                </a:solidFill>
                <a:latin typeface="Tahoma"/>
                <a:cs typeface="Tahoma"/>
              </a:rPr>
              <a:t>и  </a:t>
            </a:r>
            <a:r>
              <a:rPr sz="1800" b="1" spc="-5" dirty="0">
                <a:solidFill>
                  <a:srgbClr val="660066"/>
                </a:solidFill>
                <a:latin typeface="Tahoma"/>
                <a:cs typeface="Tahoma"/>
              </a:rPr>
              <a:t>застосування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6284" y="1413128"/>
            <a:ext cx="7561580" cy="38798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КЛАСИФІКАЦІЯ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ПЛАЗМОЗАМІННИХ</a:t>
            </a:r>
            <a:r>
              <a:rPr sz="16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F0000"/>
                </a:solidFill>
                <a:latin typeface="Arial"/>
                <a:cs typeface="Arial"/>
              </a:rPr>
              <a:t>РОЗЧИНІВ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26310" y="1845182"/>
            <a:ext cx="76200" cy="277495"/>
          </a:xfrm>
          <a:custGeom>
            <a:avLst/>
            <a:gdLst/>
            <a:ahLst/>
            <a:cxnLst/>
            <a:rect l="l" t="t" r="r" b="b"/>
            <a:pathLst>
              <a:path w="76200" h="277494">
                <a:moveTo>
                  <a:pt x="31750" y="201167"/>
                </a:moveTo>
                <a:lnTo>
                  <a:pt x="0" y="201167"/>
                </a:lnTo>
                <a:lnTo>
                  <a:pt x="38100" y="277367"/>
                </a:lnTo>
                <a:lnTo>
                  <a:pt x="69850" y="213867"/>
                </a:lnTo>
                <a:lnTo>
                  <a:pt x="31750" y="213867"/>
                </a:lnTo>
                <a:lnTo>
                  <a:pt x="31750" y="201167"/>
                </a:lnTo>
                <a:close/>
              </a:path>
              <a:path w="76200" h="277494">
                <a:moveTo>
                  <a:pt x="44450" y="0"/>
                </a:moveTo>
                <a:lnTo>
                  <a:pt x="31750" y="0"/>
                </a:lnTo>
                <a:lnTo>
                  <a:pt x="31750" y="213867"/>
                </a:lnTo>
                <a:lnTo>
                  <a:pt x="44450" y="213867"/>
                </a:lnTo>
                <a:lnTo>
                  <a:pt x="44450" y="0"/>
                </a:lnTo>
                <a:close/>
              </a:path>
              <a:path w="76200" h="277494">
                <a:moveTo>
                  <a:pt x="76200" y="201167"/>
                </a:moveTo>
                <a:lnTo>
                  <a:pt x="44450" y="201167"/>
                </a:lnTo>
                <a:lnTo>
                  <a:pt x="44450" y="213867"/>
                </a:lnTo>
                <a:lnTo>
                  <a:pt x="69850" y="213867"/>
                </a:lnTo>
                <a:lnTo>
                  <a:pt x="76200" y="20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79060" y="1845182"/>
            <a:ext cx="76200" cy="277495"/>
          </a:xfrm>
          <a:custGeom>
            <a:avLst/>
            <a:gdLst/>
            <a:ahLst/>
            <a:cxnLst/>
            <a:rect l="l" t="t" r="r" b="b"/>
            <a:pathLst>
              <a:path w="76200" h="277494">
                <a:moveTo>
                  <a:pt x="31750" y="201167"/>
                </a:moveTo>
                <a:lnTo>
                  <a:pt x="0" y="201167"/>
                </a:lnTo>
                <a:lnTo>
                  <a:pt x="38100" y="277367"/>
                </a:lnTo>
                <a:lnTo>
                  <a:pt x="69850" y="213867"/>
                </a:lnTo>
                <a:lnTo>
                  <a:pt x="31750" y="213867"/>
                </a:lnTo>
                <a:lnTo>
                  <a:pt x="31750" y="201167"/>
                </a:lnTo>
                <a:close/>
              </a:path>
              <a:path w="76200" h="277494">
                <a:moveTo>
                  <a:pt x="44450" y="0"/>
                </a:moveTo>
                <a:lnTo>
                  <a:pt x="31750" y="0"/>
                </a:lnTo>
                <a:lnTo>
                  <a:pt x="31750" y="213867"/>
                </a:lnTo>
                <a:lnTo>
                  <a:pt x="44450" y="213867"/>
                </a:lnTo>
                <a:lnTo>
                  <a:pt x="44450" y="0"/>
                </a:lnTo>
                <a:close/>
              </a:path>
              <a:path w="76200" h="277494">
                <a:moveTo>
                  <a:pt x="76200" y="201167"/>
                </a:moveTo>
                <a:lnTo>
                  <a:pt x="44450" y="201167"/>
                </a:lnTo>
                <a:lnTo>
                  <a:pt x="44450" y="213867"/>
                </a:lnTo>
                <a:lnTo>
                  <a:pt x="69850" y="213867"/>
                </a:lnTo>
                <a:lnTo>
                  <a:pt x="76200" y="20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34389" y="3527297"/>
            <a:ext cx="6104255" cy="2663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064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Класифікація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 за</a:t>
            </a: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видом</a:t>
            </a:r>
            <a:r>
              <a:rPr sz="1800" b="1" spc="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лікарської</a:t>
            </a:r>
            <a:r>
              <a:rPr sz="1800" b="1" spc="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форми: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marL="257175" indent="-245110">
              <a:lnSpc>
                <a:spcPct val="100000"/>
              </a:lnSpc>
              <a:buFont typeface="Wingdings"/>
              <a:buChar char=""/>
              <a:tabLst>
                <a:tab pos="257810" algn="l"/>
              </a:tabLst>
            </a:pPr>
            <a:r>
              <a:rPr sz="1800" i="1" spc="-20" dirty="0">
                <a:solidFill>
                  <a:srgbClr val="000066"/>
                </a:solidFill>
                <a:latin typeface="Arial"/>
                <a:cs typeface="Arial"/>
              </a:rPr>
              <a:t>розчини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для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внутрішньовенних</a:t>
            </a:r>
            <a:r>
              <a:rPr sz="1800" i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інфузій;</a:t>
            </a:r>
            <a:endParaRPr sz="1800">
              <a:latin typeface="Arial"/>
              <a:cs typeface="Arial"/>
            </a:endParaRPr>
          </a:p>
          <a:p>
            <a:pPr marL="257175" indent="-245110">
              <a:lnSpc>
                <a:spcPct val="100000"/>
              </a:lnSpc>
              <a:spcBef>
                <a:spcPts val="215"/>
              </a:spcBef>
              <a:buFont typeface="Wingdings"/>
              <a:buChar char=""/>
              <a:tabLst>
                <a:tab pos="257810" algn="l"/>
              </a:tabLst>
            </a:pP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емульсії;</a:t>
            </a:r>
            <a:endParaRPr sz="1800">
              <a:latin typeface="Arial"/>
              <a:cs typeface="Arial"/>
            </a:endParaRPr>
          </a:p>
          <a:p>
            <a:pPr marL="257175" indent="-245110">
              <a:lnSpc>
                <a:spcPct val="100000"/>
              </a:lnSpc>
              <a:spcBef>
                <a:spcPts val="219"/>
              </a:spcBef>
              <a:buFont typeface="Wingdings"/>
              <a:buChar char=""/>
              <a:tabLst>
                <a:tab pos="257810" algn="l"/>
              </a:tabLst>
            </a:pP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концентрати</a:t>
            </a:r>
            <a:r>
              <a:rPr sz="1800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1800" i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внутрішньовенних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інфузій;</a:t>
            </a:r>
            <a:endParaRPr sz="1800">
              <a:latin typeface="Arial"/>
              <a:cs typeface="Arial"/>
            </a:endParaRPr>
          </a:p>
          <a:p>
            <a:pPr marL="266065" marR="857885" indent="-254000">
              <a:lnSpc>
                <a:spcPct val="110000"/>
              </a:lnSpc>
              <a:buFont typeface="Wingdings"/>
              <a:buChar char=""/>
              <a:tabLst>
                <a:tab pos="257810" algn="l"/>
              </a:tabLst>
            </a:pP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порошки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та ліофілізовані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лікарські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форми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для </a:t>
            </a:r>
            <a:r>
              <a:rPr sz="1800" i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внутрішньовенних</a:t>
            </a:r>
            <a:r>
              <a:rPr sz="1800" i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інфузій;</a:t>
            </a:r>
            <a:endParaRPr sz="1800">
              <a:latin typeface="Arial"/>
              <a:cs typeface="Arial"/>
            </a:endParaRPr>
          </a:p>
          <a:p>
            <a:pPr marL="266065" marR="1040765" indent="-254000">
              <a:lnSpc>
                <a:spcPct val="110000"/>
              </a:lnSpc>
              <a:buFont typeface="Wingdings"/>
              <a:buChar char=""/>
              <a:tabLst>
                <a:tab pos="257810" algn="l"/>
              </a:tabLst>
            </a:pP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інфузійні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лікарські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препарати, 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виготовленні </a:t>
            </a:r>
            <a:r>
              <a:rPr sz="1800" i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методом заморожування.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98232" y="1845182"/>
            <a:ext cx="76200" cy="277495"/>
          </a:xfrm>
          <a:custGeom>
            <a:avLst/>
            <a:gdLst/>
            <a:ahLst/>
            <a:cxnLst/>
            <a:rect l="l" t="t" r="r" b="b"/>
            <a:pathLst>
              <a:path w="76200" h="277494">
                <a:moveTo>
                  <a:pt x="31750" y="201167"/>
                </a:moveTo>
                <a:lnTo>
                  <a:pt x="0" y="201167"/>
                </a:lnTo>
                <a:lnTo>
                  <a:pt x="38100" y="277367"/>
                </a:lnTo>
                <a:lnTo>
                  <a:pt x="69850" y="213867"/>
                </a:lnTo>
                <a:lnTo>
                  <a:pt x="31750" y="213867"/>
                </a:lnTo>
                <a:lnTo>
                  <a:pt x="31750" y="201167"/>
                </a:lnTo>
                <a:close/>
              </a:path>
              <a:path w="76200" h="277494">
                <a:moveTo>
                  <a:pt x="44450" y="0"/>
                </a:moveTo>
                <a:lnTo>
                  <a:pt x="31750" y="0"/>
                </a:lnTo>
                <a:lnTo>
                  <a:pt x="31750" y="213867"/>
                </a:lnTo>
                <a:lnTo>
                  <a:pt x="44450" y="213867"/>
                </a:lnTo>
                <a:lnTo>
                  <a:pt x="44450" y="0"/>
                </a:lnTo>
                <a:close/>
              </a:path>
              <a:path w="76200" h="277494">
                <a:moveTo>
                  <a:pt x="76200" y="201167"/>
                </a:moveTo>
                <a:lnTo>
                  <a:pt x="44450" y="201167"/>
                </a:lnTo>
                <a:lnTo>
                  <a:pt x="44450" y="213867"/>
                </a:lnTo>
                <a:lnTo>
                  <a:pt x="69850" y="213867"/>
                </a:lnTo>
                <a:lnTo>
                  <a:pt x="76200" y="20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3558" y="2205608"/>
            <a:ext cx="0" cy="3672204"/>
          </a:xfrm>
          <a:custGeom>
            <a:avLst/>
            <a:gdLst/>
            <a:ahLst/>
            <a:cxnLst/>
            <a:rect l="l" t="t" r="r" b="b"/>
            <a:pathLst>
              <a:path h="3672204">
                <a:moveTo>
                  <a:pt x="0" y="0"/>
                </a:moveTo>
                <a:lnTo>
                  <a:pt x="0" y="367207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22832" y="1043177"/>
          <a:ext cx="7487920" cy="18722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6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5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 marL="90805" marR="895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Здійснюють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корекцію складу</a:t>
                      </a:r>
                      <a:r>
                        <a:rPr sz="1800" spc="49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крові 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при</a:t>
                      </a:r>
                      <a:r>
                        <a:rPr sz="1800" spc="3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обезводненні,</a:t>
                      </a:r>
                      <a:r>
                        <a:rPr sz="1800" spc="4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викликаної 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діареєю, набряками </a:t>
                      </a:r>
                      <a:r>
                        <a:rPr sz="1800" spc="-3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мозку,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токсикозах </a:t>
                      </a:r>
                      <a:r>
                        <a:rPr sz="1800" spc="-49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(розчин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натрію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хлориду,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розчин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Рінгера,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розчин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Рінгера-Локка,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дисіль, </a:t>
                      </a:r>
                      <a:r>
                        <a:rPr sz="1800" spc="-484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хлосіль,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квартасіль).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 rowSpan="2">
                  <a:txBody>
                    <a:bodyPr/>
                    <a:lstStyle/>
                    <a:p>
                      <a:pPr marL="274955" marR="267335" indent="-1905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b="1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Регулятори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водно-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сольового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балансу</a:t>
                      </a:r>
                      <a:r>
                        <a:rPr sz="1800" b="1" spc="-5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і </a:t>
                      </a:r>
                      <a:r>
                        <a:rPr sz="1800" b="1" spc="-484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кислотно-основної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рівноваги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25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043508" y="2167508"/>
            <a:ext cx="288925" cy="1948180"/>
            <a:chOff x="1043508" y="2167508"/>
            <a:chExt cx="288925" cy="1948180"/>
          </a:xfrm>
        </p:grpSpPr>
        <p:sp>
          <p:nvSpPr>
            <p:cNvPr id="5" name="object 5"/>
            <p:cNvSpPr/>
            <p:nvPr/>
          </p:nvSpPr>
          <p:spPr>
            <a:xfrm>
              <a:off x="1043559" y="2167508"/>
              <a:ext cx="288925" cy="76200"/>
            </a:xfrm>
            <a:custGeom>
              <a:avLst/>
              <a:gdLst/>
              <a:ahLst/>
              <a:cxnLst/>
              <a:rect l="l" t="t" r="r" b="b"/>
              <a:pathLst>
                <a:path w="288925" h="76200">
                  <a:moveTo>
                    <a:pt x="212597" y="0"/>
                  </a:moveTo>
                  <a:lnTo>
                    <a:pt x="212597" y="76200"/>
                  </a:lnTo>
                  <a:lnTo>
                    <a:pt x="269747" y="47625"/>
                  </a:lnTo>
                  <a:lnTo>
                    <a:pt x="225297" y="47625"/>
                  </a:lnTo>
                  <a:lnTo>
                    <a:pt x="225297" y="28575"/>
                  </a:lnTo>
                  <a:lnTo>
                    <a:pt x="269747" y="28575"/>
                  </a:lnTo>
                  <a:lnTo>
                    <a:pt x="212597" y="0"/>
                  </a:lnTo>
                  <a:close/>
                </a:path>
                <a:path w="288925" h="76200">
                  <a:moveTo>
                    <a:pt x="212597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12597" y="47625"/>
                  </a:lnTo>
                  <a:lnTo>
                    <a:pt x="212597" y="28575"/>
                  </a:lnTo>
                  <a:close/>
                </a:path>
                <a:path w="288925" h="76200">
                  <a:moveTo>
                    <a:pt x="269747" y="28575"/>
                  </a:moveTo>
                  <a:lnTo>
                    <a:pt x="225297" y="28575"/>
                  </a:lnTo>
                  <a:lnTo>
                    <a:pt x="225297" y="47625"/>
                  </a:lnTo>
                  <a:lnTo>
                    <a:pt x="269747" y="47625"/>
                  </a:lnTo>
                  <a:lnTo>
                    <a:pt x="288797" y="38100"/>
                  </a:lnTo>
                  <a:lnTo>
                    <a:pt x="269747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3508" y="4039361"/>
              <a:ext cx="288925" cy="76200"/>
            </a:xfrm>
            <a:custGeom>
              <a:avLst/>
              <a:gdLst/>
              <a:ahLst/>
              <a:cxnLst/>
              <a:rect l="l" t="t" r="r" b="b"/>
              <a:pathLst>
                <a:path w="288925" h="76200">
                  <a:moveTo>
                    <a:pt x="270326" y="28575"/>
                  </a:moveTo>
                  <a:lnTo>
                    <a:pt x="225298" y="28575"/>
                  </a:lnTo>
                  <a:lnTo>
                    <a:pt x="225399" y="47625"/>
                  </a:lnTo>
                  <a:lnTo>
                    <a:pt x="212699" y="47689"/>
                  </a:lnTo>
                  <a:lnTo>
                    <a:pt x="212852" y="76200"/>
                  </a:lnTo>
                  <a:lnTo>
                    <a:pt x="288848" y="37718"/>
                  </a:lnTo>
                  <a:lnTo>
                    <a:pt x="270326" y="28575"/>
                  </a:lnTo>
                  <a:close/>
                </a:path>
                <a:path w="288925" h="76200">
                  <a:moveTo>
                    <a:pt x="212598" y="28639"/>
                  </a:moveTo>
                  <a:lnTo>
                    <a:pt x="0" y="29718"/>
                  </a:lnTo>
                  <a:lnTo>
                    <a:pt x="101" y="48768"/>
                  </a:lnTo>
                  <a:lnTo>
                    <a:pt x="212699" y="47689"/>
                  </a:lnTo>
                  <a:lnTo>
                    <a:pt x="212598" y="28639"/>
                  </a:lnTo>
                  <a:close/>
                </a:path>
                <a:path w="288925" h="76200">
                  <a:moveTo>
                    <a:pt x="225298" y="28575"/>
                  </a:moveTo>
                  <a:lnTo>
                    <a:pt x="212598" y="28639"/>
                  </a:lnTo>
                  <a:lnTo>
                    <a:pt x="212699" y="47689"/>
                  </a:lnTo>
                  <a:lnTo>
                    <a:pt x="225399" y="47625"/>
                  </a:lnTo>
                  <a:lnTo>
                    <a:pt x="225298" y="28575"/>
                  </a:lnTo>
                  <a:close/>
                </a:path>
                <a:path w="288925" h="76200">
                  <a:moveTo>
                    <a:pt x="212445" y="0"/>
                  </a:moveTo>
                  <a:lnTo>
                    <a:pt x="212598" y="28639"/>
                  </a:lnTo>
                  <a:lnTo>
                    <a:pt x="270326" y="28575"/>
                  </a:lnTo>
                  <a:lnTo>
                    <a:pt x="2124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22832" y="3132582"/>
          <a:ext cx="7475219" cy="1799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5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5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 marL="90805" marR="1746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Призначені для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лікування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шоку 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різного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походження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та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відновлення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порушень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гемодинаміки,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у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тому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числі </a:t>
                      </a:r>
                      <a:r>
                        <a:rPr sz="1800" spc="-49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мікроциркуляції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(поліглюкін,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реополіглюкін,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рондекс,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декстран).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19">
                <a:tc rowSpan="2">
                  <a:txBody>
                    <a:bodyPr/>
                    <a:lstStyle/>
                    <a:p>
                      <a:pPr marL="529590" marR="523875" indent="73660" algn="just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b="1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Гемодинамічні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(протишокові)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кро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з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амінн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ики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57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29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22832" y="5291328"/>
          <a:ext cx="7487920" cy="1008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65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40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 marL="90805" marR="1174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Сприяють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виведенню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токсинів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при 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інтоксикаціях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різної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етіології</a:t>
                      </a:r>
                      <a:r>
                        <a:rPr sz="1800" spc="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(гемодез, </a:t>
                      </a:r>
                      <a:r>
                        <a:rPr sz="1800" spc="-484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полідез).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25">
                <a:tc rowSpan="2">
                  <a:txBody>
                    <a:bodyPr/>
                    <a:lstStyle/>
                    <a:p>
                      <a:pPr marL="527685" marR="414020" indent="-1066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Дезінтоксикаційні </a:t>
                      </a:r>
                      <a:r>
                        <a:rPr sz="1800" b="1" spc="-49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кровозамінники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49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043558" y="5839586"/>
            <a:ext cx="288925" cy="76200"/>
          </a:xfrm>
          <a:custGeom>
            <a:avLst/>
            <a:gdLst/>
            <a:ahLst/>
            <a:cxnLst/>
            <a:rect l="l" t="t" r="r" b="b"/>
            <a:pathLst>
              <a:path w="288925" h="76200">
                <a:moveTo>
                  <a:pt x="212597" y="0"/>
                </a:moveTo>
                <a:lnTo>
                  <a:pt x="212597" y="76200"/>
                </a:lnTo>
                <a:lnTo>
                  <a:pt x="269747" y="47625"/>
                </a:lnTo>
                <a:lnTo>
                  <a:pt x="225297" y="47625"/>
                </a:lnTo>
                <a:lnTo>
                  <a:pt x="225297" y="28575"/>
                </a:lnTo>
                <a:lnTo>
                  <a:pt x="269747" y="28575"/>
                </a:lnTo>
                <a:lnTo>
                  <a:pt x="212597" y="0"/>
                </a:lnTo>
                <a:close/>
              </a:path>
              <a:path w="288925" h="76200">
                <a:moveTo>
                  <a:pt x="212597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12597" y="47625"/>
                </a:lnTo>
                <a:lnTo>
                  <a:pt x="212597" y="28575"/>
                </a:lnTo>
                <a:close/>
              </a:path>
              <a:path w="288925" h="76200">
                <a:moveTo>
                  <a:pt x="269747" y="28575"/>
                </a:moveTo>
                <a:lnTo>
                  <a:pt x="225297" y="28575"/>
                </a:lnTo>
                <a:lnTo>
                  <a:pt x="225297" y="47625"/>
                </a:lnTo>
                <a:lnTo>
                  <a:pt x="269747" y="47625"/>
                </a:lnTo>
                <a:lnTo>
                  <a:pt x="288797" y="38100"/>
                </a:lnTo>
                <a:lnTo>
                  <a:pt x="269747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14146" y="266992"/>
            <a:ext cx="7242175" cy="68135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200" dirty="0"/>
              <a:t>2.</a:t>
            </a:r>
            <a:r>
              <a:rPr sz="2200" spc="-25" dirty="0"/>
              <a:t> </a:t>
            </a:r>
            <a:r>
              <a:rPr sz="2200" spc="-5" dirty="0"/>
              <a:t>КЛАСИФІКАЦІЯ</a:t>
            </a:r>
            <a:r>
              <a:rPr sz="2200" spc="-35" dirty="0"/>
              <a:t> </a:t>
            </a:r>
            <a:r>
              <a:rPr sz="2200" spc="-5" dirty="0"/>
              <a:t>ПЛАЗМОЗАМІННИХ</a:t>
            </a:r>
            <a:r>
              <a:rPr sz="2200" spc="-45" dirty="0"/>
              <a:t> </a:t>
            </a:r>
            <a:r>
              <a:rPr sz="2200" spc="-5" dirty="0"/>
              <a:t>РОЗЧИНІВ</a:t>
            </a:r>
            <a:endParaRPr sz="2200"/>
          </a:p>
          <a:p>
            <a:pPr marL="297815" algn="ctr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solidFill>
                  <a:srgbClr val="008000"/>
                </a:solidFill>
                <a:latin typeface="Arial"/>
                <a:cs typeface="Arial"/>
              </a:rPr>
              <a:t>Класифікація</a:t>
            </a:r>
            <a:r>
              <a:rPr sz="1800" spc="-10" dirty="0">
                <a:solidFill>
                  <a:srgbClr val="008000"/>
                </a:solidFill>
                <a:latin typeface="Arial"/>
                <a:cs typeface="Arial"/>
              </a:rPr>
              <a:t> за</a:t>
            </a:r>
            <a:r>
              <a:rPr sz="1800" spc="-5" dirty="0">
                <a:solidFill>
                  <a:srgbClr val="008000"/>
                </a:solidFill>
                <a:latin typeface="Arial"/>
                <a:cs typeface="Arial"/>
              </a:rPr>
              <a:t> функціональним</a:t>
            </a:r>
            <a:r>
              <a:rPr sz="1800" spc="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8000"/>
                </a:solidFill>
                <a:latin typeface="Arial"/>
                <a:cs typeface="Arial"/>
              </a:rPr>
              <a:t>призначенням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3558" y="2205608"/>
            <a:ext cx="0" cy="3313429"/>
          </a:xfrm>
          <a:custGeom>
            <a:avLst/>
            <a:gdLst/>
            <a:ahLst/>
            <a:cxnLst/>
            <a:rect l="l" t="t" r="r" b="b"/>
            <a:pathLst>
              <a:path h="3313429">
                <a:moveTo>
                  <a:pt x="0" y="0"/>
                </a:moveTo>
                <a:lnTo>
                  <a:pt x="0" y="3313176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22832" y="1187958"/>
          <a:ext cx="7487920" cy="1871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6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44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 marL="90805" marR="20193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Здійснюють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забезпечення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енергетичних ресурсів 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організму, 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доставку поживних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речовин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до 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органів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і тканин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(гідролізин,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поліамін, </a:t>
                      </a:r>
                      <a:r>
                        <a:rPr sz="1800" spc="-49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амінопептид, амінокровін,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фібріносол).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834">
                <a:tc rowSpan="2">
                  <a:txBody>
                    <a:bodyPr/>
                    <a:lstStyle/>
                    <a:p>
                      <a:pPr marL="448945" marR="442595" indent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Препарати для </a:t>
                      </a:r>
                      <a:r>
                        <a:rPr sz="1800" b="1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парентерально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о 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живлення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1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5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6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043508" y="2167508"/>
            <a:ext cx="288925" cy="1805939"/>
            <a:chOff x="1043508" y="2167508"/>
            <a:chExt cx="288925" cy="1805939"/>
          </a:xfrm>
        </p:grpSpPr>
        <p:sp>
          <p:nvSpPr>
            <p:cNvPr id="5" name="object 5"/>
            <p:cNvSpPr/>
            <p:nvPr/>
          </p:nvSpPr>
          <p:spPr>
            <a:xfrm>
              <a:off x="1043559" y="2167508"/>
              <a:ext cx="288925" cy="76200"/>
            </a:xfrm>
            <a:custGeom>
              <a:avLst/>
              <a:gdLst/>
              <a:ahLst/>
              <a:cxnLst/>
              <a:rect l="l" t="t" r="r" b="b"/>
              <a:pathLst>
                <a:path w="288925" h="76200">
                  <a:moveTo>
                    <a:pt x="212597" y="0"/>
                  </a:moveTo>
                  <a:lnTo>
                    <a:pt x="212597" y="76200"/>
                  </a:lnTo>
                  <a:lnTo>
                    <a:pt x="269747" y="47625"/>
                  </a:lnTo>
                  <a:lnTo>
                    <a:pt x="225297" y="47625"/>
                  </a:lnTo>
                  <a:lnTo>
                    <a:pt x="225297" y="28575"/>
                  </a:lnTo>
                  <a:lnTo>
                    <a:pt x="269747" y="28575"/>
                  </a:lnTo>
                  <a:lnTo>
                    <a:pt x="212597" y="0"/>
                  </a:lnTo>
                  <a:close/>
                </a:path>
                <a:path w="288925" h="76200">
                  <a:moveTo>
                    <a:pt x="212597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12597" y="47625"/>
                  </a:lnTo>
                  <a:lnTo>
                    <a:pt x="212597" y="28575"/>
                  </a:lnTo>
                  <a:close/>
                </a:path>
                <a:path w="288925" h="76200">
                  <a:moveTo>
                    <a:pt x="269747" y="28575"/>
                  </a:moveTo>
                  <a:lnTo>
                    <a:pt x="225297" y="28575"/>
                  </a:lnTo>
                  <a:lnTo>
                    <a:pt x="225297" y="47625"/>
                  </a:lnTo>
                  <a:lnTo>
                    <a:pt x="269747" y="47625"/>
                  </a:lnTo>
                  <a:lnTo>
                    <a:pt x="288797" y="38100"/>
                  </a:lnTo>
                  <a:lnTo>
                    <a:pt x="269747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3508" y="3896867"/>
              <a:ext cx="288925" cy="76200"/>
            </a:xfrm>
            <a:custGeom>
              <a:avLst/>
              <a:gdLst/>
              <a:ahLst/>
              <a:cxnLst/>
              <a:rect l="l" t="t" r="r" b="b"/>
              <a:pathLst>
                <a:path w="288925" h="76200">
                  <a:moveTo>
                    <a:pt x="270326" y="28574"/>
                  </a:moveTo>
                  <a:lnTo>
                    <a:pt x="225298" y="28574"/>
                  </a:lnTo>
                  <a:lnTo>
                    <a:pt x="225399" y="47624"/>
                  </a:lnTo>
                  <a:lnTo>
                    <a:pt x="212699" y="47689"/>
                  </a:lnTo>
                  <a:lnTo>
                    <a:pt x="212852" y="76199"/>
                  </a:lnTo>
                  <a:lnTo>
                    <a:pt x="288848" y="37718"/>
                  </a:lnTo>
                  <a:lnTo>
                    <a:pt x="270326" y="28574"/>
                  </a:lnTo>
                  <a:close/>
                </a:path>
                <a:path w="288925" h="76200">
                  <a:moveTo>
                    <a:pt x="212598" y="28639"/>
                  </a:moveTo>
                  <a:lnTo>
                    <a:pt x="0" y="29717"/>
                  </a:lnTo>
                  <a:lnTo>
                    <a:pt x="101" y="48767"/>
                  </a:lnTo>
                  <a:lnTo>
                    <a:pt x="212699" y="47689"/>
                  </a:lnTo>
                  <a:lnTo>
                    <a:pt x="212598" y="28639"/>
                  </a:lnTo>
                  <a:close/>
                </a:path>
                <a:path w="288925" h="76200">
                  <a:moveTo>
                    <a:pt x="225298" y="28574"/>
                  </a:moveTo>
                  <a:lnTo>
                    <a:pt x="212598" y="28639"/>
                  </a:lnTo>
                  <a:lnTo>
                    <a:pt x="212699" y="47689"/>
                  </a:lnTo>
                  <a:lnTo>
                    <a:pt x="225399" y="47624"/>
                  </a:lnTo>
                  <a:lnTo>
                    <a:pt x="225298" y="28574"/>
                  </a:lnTo>
                  <a:close/>
                </a:path>
                <a:path w="288925" h="76200">
                  <a:moveTo>
                    <a:pt x="212445" y="0"/>
                  </a:moveTo>
                  <a:lnTo>
                    <a:pt x="212598" y="28639"/>
                  </a:lnTo>
                  <a:lnTo>
                    <a:pt x="270326" y="28574"/>
                  </a:lnTo>
                  <a:lnTo>
                    <a:pt x="2124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22832" y="3348228"/>
          <a:ext cx="7475219" cy="1008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5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7932">
                <a:tc rowSpan="4">
                  <a:txBody>
                    <a:bodyPr/>
                    <a:lstStyle/>
                    <a:p>
                      <a:pPr marL="320040" marR="314960" indent="-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Кровозамінники</a:t>
                      </a:r>
                      <a:r>
                        <a:rPr sz="1800" b="1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з </a:t>
                      </a:r>
                      <a:r>
                        <a:rPr sz="1800" b="1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функцією</a:t>
                      </a:r>
                      <a:r>
                        <a:rPr sz="1800" b="1" spc="-6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переносу </a:t>
                      </a:r>
                      <a:r>
                        <a:rPr sz="1800" b="1" spc="-484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кисню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90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Відновлюють дихальну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функцію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крові.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4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22832" y="4932426"/>
          <a:ext cx="7487920" cy="12245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65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47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 marL="90805" marR="5073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Проявляють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широкий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діапазон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дії, </a:t>
                      </a:r>
                      <a:r>
                        <a:rPr sz="1800" spc="-49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можуть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комбінувати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декілька 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вищевказаних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груп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(реоглюман).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53">
                <a:tc rowSpan="2">
                  <a:txBody>
                    <a:bodyPr/>
                    <a:lstStyle/>
                    <a:p>
                      <a:pPr marL="279400" marR="27305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Комплексні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(поліфункціональні) </a:t>
                      </a:r>
                      <a:r>
                        <a:rPr sz="1800" b="1" spc="-49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розчини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4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25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043558" y="5480684"/>
            <a:ext cx="288925" cy="76200"/>
          </a:xfrm>
          <a:custGeom>
            <a:avLst/>
            <a:gdLst/>
            <a:ahLst/>
            <a:cxnLst/>
            <a:rect l="l" t="t" r="r" b="b"/>
            <a:pathLst>
              <a:path w="288925" h="76200">
                <a:moveTo>
                  <a:pt x="212597" y="0"/>
                </a:moveTo>
                <a:lnTo>
                  <a:pt x="212597" y="76199"/>
                </a:lnTo>
                <a:lnTo>
                  <a:pt x="269747" y="47624"/>
                </a:lnTo>
                <a:lnTo>
                  <a:pt x="225297" y="47624"/>
                </a:lnTo>
                <a:lnTo>
                  <a:pt x="225297" y="28574"/>
                </a:lnTo>
                <a:lnTo>
                  <a:pt x="269747" y="28574"/>
                </a:lnTo>
                <a:lnTo>
                  <a:pt x="212597" y="0"/>
                </a:lnTo>
                <a:close/>
              </a:path>
              <a:path w="288925" h="76200">
                <a:moveTo>
                  <a:pt x="212597" y="28574"/>
                </a:moveTo>
                <a:lnTo>
                  <a:pt x="0" y="28574"/>
                </a:lnTo>
                <a:lnTo>
                  <a:pt x="0" y="47624"/>
                </a:lnTo>
                <a:lnTo>
                  <a:pt x="212597" y="47624"/>
                </a:lnTo>
                <a:lnTo>
                  <a:pt x="212597" y="28574"/>
                </a:lnTo>
                <a:close/>
              </a:path>
              <a:path w="288925" h="76200">
                <a:moveTo>
                  <a:pt x="269747" y="28574"/>
                </a:moveTo>
                <a:lnTo>
                  <a:pt x="225297" y="28574"/>
                </a:lnTo>
                <a:lnTo>
                  <a:pt x="225297" y="47624"/>
                </a:lnTo>
                <a:lnTo>
                  <a:pt x="269747" y="47624"/>
                </a:lnTo>
                <a:lnTo>
                  <a:pt x="288797" y="38099"/>
                </a:lnTo>
                <a:lnTo>
                  <a:pt x="269747" y="28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14146" y="266992"/>
            <a:ext cx="7242175" cy="68135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200" dirty="0"/>
              <a:t>2.</a:t>
            </a:r>
            <a:r>
              <a:rPr sz="2200" spc="-25" dirty="0"/>
              <a:t> </a:t>
            </a:r>
            <a:r>
              <a:rPr sz="2200" spc="-5" dirty="0"/>
              <a:t>КЛАСИФІКАЦІЯ</a:t>
            </a:r>
            <a:r>
              <a:rPr sz="2200" spc="-35" dirty="0"/>
              <a:t> </a:t>
            </a:r>
            <a:r>
              <a:rPr sz="2200" spc="-5" dirty="0"/>
              <a:t>ПЛАЗМОЗАМІННИХ</a:t>
            </a:r>
            <a:r>
              <a:rPr sz="2200" spc="-45" dirty="0"/>
              <a:t> </a:t>
            </a:r>
            <a:r>
              <a:rPr sz="2200" spc="-5" dirty="0"/>
              <a:t>РОЗЧИНІВ</a:t>
            </a:r>
            <a:endParaRPr sz="2200"/>
          </a:p>
          <a:p>
            <a:pPr marL="297815" algn="ctr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solidFill>
                  <a:srgbClr val="008000"/>
                </a:solidFill>
                <a:latin typeface="Arial"/>
                <a:cs typeface="Arial"/>
              </a:rPr>
              <a:t>Класифікація</a:t>
            </a:r>
            <a:r>
              <a:rPr sz="1800" spc="-10" dirty="0">
                <a:solidFill>
                  <a:srgbClr val="008000"/>
                </a:solidFill>
                <a:latin typeface="Arial"/>
                <a:cs typeface="Arial"/>
              </a:rPr>
              <a:t> за</a:t>
            </a:r>
            <a:r>
              <a:rPr sz="1800" spc="-5" dirty="0">
                <a:solidFill>
                  <a:srgbClr val="008000"/>
                </a:solidFill>
                <a:latin typeface="Arial"/>
                <a:cs typeface="Arial"/>
              </a:rPr>
              <a:t> функціональним</a:t>
            </a:r>
            <a:r>
              <a:rPr sz="1800" spc="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8000"/>
                </a:solidFill>
                <a:latin typeface="Arial"/>
                <a:cs typeface="Arial"/>
              </a:rPr>
              <a:t>призначенням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0774" y="1834070"/>
            <a:ext cx="6740525" cy="1102360"/>
            <a:chOff x="1370774" y="1834070"/>
            <a:chExt cx="6740525" cy="1102360"/>
          </a:xfrm>
        </p:grpSpPr>
        <p:sp>
          <p:nvSpPr>
            <p:cNvPr id="3" name="object 3"/>
            <p:cNvSpPr/>
            <p:nvPr/>
          </p:nvSpPr>
          <p:spPr>
            <a:xfrm>
              <a:off x="1381886" y="1845182"/>
              <a:ext cx="6718300" cy="1080135"/>
            </a:xfrm>
            <a:custGeom>
              <a:avLst/>
              <a:gdLst/>
              <a:ahLst/>
              <a:cxnLst/>
              <a:rect l="l" t="t" r="r" b="b"/>
              <a:pathLst>
                <a:path w="6718300" h="1080135">
                  <a:moveTo>
                    <a:pt x="3358896" y="0"/>
                  </a:moveTo>
                  <a:lnTo>
                    <a:pt x="3281807" y="139"/>
                  </a:lnTo>
                  <a:lnTo>
                    <a:pt x="3205143" y="555"/>
                  </a:lnTo>
                  <a:lnTo>
                    <a:pt x="3128922" y="1245"/>
                  </a:lnTo>
                  <a:lnTo>
                    <a:pt x="3053164" y="2206"/>
                  </a:lnTo>
                  <a:lnTo>
                    <a:pt x="2977887" y="3434"/>
                  </a:lnTo>
                  <a:lnTo>
                    <a:pt x="2903109" y="4927"/>
                  </a:lnTo>
                  <a:lnTo>
                    <a:pt x="2828848" y="6683"/>
                  </a:lnTo>
                  <a:lnTo>
                    <a:pt x="2755124" y="8697"/>
                  </a:lnTo>
                  <a:lnTo>
                    <a:pt x="2681954" y="10967"/>
                  </a:lnTo>
                  <a:lnTo>
                    <a:pt x="2609358" y="13490"/>
                  </a:lnTo>
                  <a:lnTo>
                    <a:pt x="2537354" y="16262"/>
                  </a:lnTo>
                  <a:lnTo>
                    <a:pt x="2465960" y="19282"/>
                  </a:lnTo>
                  <a:lnTo>
                    <a:pt x="2395195" y="22546"/>
                  </a:lnTo>
                  <a:lnTo>
                    <a:pt x="2325078" y="26051"/>
                  </a:lnTo>
                  <a:lnTo>
                    <a:pt x="2255626" y="29794"/>
                  </a:lnTo>
                  <a:lnTo>
                    <a:pt x="2186859" y="33772"/>
                  </a:lnTo>
                  <a:lnTo>
                    <a:pt x="2118795" y="37982"/>
                  </a:lnTo>
                  <a:lnTo>
                    <a:pt x="2051452" y="42421"/>
                  </a:lnTo>
                  <a:lnTo>
                    <a:pt x="1984850" y="47087"/>
                  </a:lnTo>
                  <a:lnTo>
                    <a:pt x="1919006" y="51975"/>
                  </a:lnTo>
                  <a:lnTo>
                    <a:pt x="1853939" y="57084"/>
                  </a:lnTo>
                  <a:lnTo>
                    <a:pt x="1789668" y="62410"/>
                  </a:lnTo>
                  <a:lnTo>
                    <a:pt x="1726211" y="67950"/>
                  </a:lnTo>
                  <a:lnTo>
                    <a:pt x="1663587" y="73702"/>
                  </a:lnTo>
                  <a:lnTo>
                    <a:pt x="1601814" y="79662"/>
                  </a:lnTo>
                  <a:lnTo>
                    <a:pt x="1540910" y="85827"/>
                  </a:lnTo>
                  <a:lnTo>
                    <a:pt x="1480895" y="92194"/>
                  </a:lnTo>
                  <a:lnTo>
                    <a:pt x="1421787" y="98761"/>
                  </a:lnTo>
                  <a:lnTo>
                    <a:pt x="1363604" y="105524"/>
                  </a:lnTo>
                  <a:lnTo>
                    <a:pt x="1306365" y="112480"/>
                  </a:lnTo>
                  <a:lnTo>
                    <a:pt x="1250088" y="119627"/>
                  </a:lnTo>
                  <a:lnTo>
                    <a:pt x="1194793" y="126962"/>
                  </a:lnTo>
                  <a:lnTo>
                    <a:pt x="1140496" y="134481"/>
                  </a:lnTo>
                  <a:lnTo>
                    <a:pt x="1087218" y="142181"/>
                  </a:lnTo>
                  <a:lnTo>
                    <a:pt x="1034976" y="150060"/>
                  </a:lnTo>
                  <a:lnTo>
                    <a:pt x="983789" y="158114"/>
                  </a:lnTo>
                  <a:lnTo>
                    <a:pt x="933676" y="166342"/>
                  </a:lnTo>
                  <a:lnTo>
                    <a:pt x="884655" y="174738"/>
                  </a:lnTo>
                  <a:lnTo>
                    <a:pt x="836744" y="183301"/>
                  </a:lnTo>
                  <a:lnTo>
                    <a:pt x="789962" y="192028"/>
                  </a:lnTo>
                  <a:lnTo>
                    <a:pt x="744329" y="200916"/>
                  </a:lnTo>
                  <a:lnTo>
                    <a:pt x="699861" y="209961"/>
                  </a:lnTo>
                  <a:lnTo>
                    <a:pt x="656578" y="219161"/>
                  </a:lnTo>
                  <a:lnTo>
                    <a:pt x="614498" y="228512"/>
                  </a:lnTo>
                  <a:lnTo>
                    <a:pt x="573640" y="238013"/>
                  </a:lnTo>
                  <a:lnTo>
                    <a:pt x="534023" y="247659"/>
                  </a:lnTo>
                  <a:lnTo>
                    <a:pt x="495664" y="257448"/>
                  </a:lnTo>
                  <a:lnTo>
                    <a:pt x="458582" y="267377"/>
                  </a:lnTo>
                  <a:lnTo>
                    <a:pt x="388326" y="287642"/>
                  </a:lnTo>
                  <a:lnTo>
                    <a:pt x="323400" y="308431"/>
                  </a:lnTo>
                  <a:lnTo>
                    <a:pt x="263955" y="329719"/>
                  </a:lnTo>
                  <a:lnTo>
                    <a:pt x="210138" y="351484"/>
                  </a:lnTo>
                  <a:lnTo>
                    <a:pt x="162097" y="373700"/>
                  </a:lnTo>
                  <a:lnTo>
                    <a:pt x="119981" y="396345"/>
                  </a:lnTo>
                  <a:lnTo>
                    <a:pt x="83938" y="419395"/>
                  </a:lnTo>
                  <a:lnTo>
                    <a:pt x="41583" y="454675"/>
                  </a:lnTo>
                  <a:lnTo>
                    <a:pt x="13726" y="490732"/>
                  </a:lnTo>
                  <a:lnTo>
                    <a:pt x="867" y="527485"/>
                  </a:lnTo>
                  <a:lnTo>
                    <a:pt x="0" y="539876"/>
                  </a:lnTo>
                  <a:lnTo>
                    <a:pt x="867" y="552268"/>
                  </a:lnTo>
                  <a:lnTo>
                    <a:pt x="13726" y="589021"/>
                  </a:lnTo>
                  <a:lnTo>
                    <a:pt x="41583" y="625078"/>
                  </a:lnTo>
                  <a:lnTo>
                    <a:pt x="83938" y="660358"/>
                  </a:lnTo>
                  <a:lnTo>
                    <a:pt x="119981" y="683408"/>
                  </a:lnTo>
                  <a:lnTo>
                    <a:pt x="162097" y="706053"/>
                  </a:lnTo>
                  <a:lnTo>
                    <a:pt x="210138" y="728269"/>
                  </a:lnTo>
                  <a:lnTo>
                    <a:pt x="263955" y="750034"/>
                  </a:lnTo>
                  <a:lnTo>
                    <a:pt x="323400" y="771322"/>
                  </a:lnTo>
                  <a:lnTo>
                    <a:pt x="388326" y="792111"/>
                  </a:lnTo>
                  <a:lnTo>
                    <a:pt x="458582" y="812376"/>
                  </a:lnTo>
                  <a:lnTo>
                    <a:pt x="495664" y="822305"/>
                  </a:lnTo>
                  <a:lnTo>
                    <a:pt x="534023" y="832094"/>
                  </a:lnTo>
                  <a:lnTo>
                    <a:pt x="573640" y="841740"/>
                  </a:lnTo>
                  <a:lnTo>
                    <a:pt x="614498" y="851241"/>
                  </a:lnTo>
                  <a:lnTo>
                    <a:pt x="656578" y="860592"/>
                  </a:lnTo>
                  <a:lnTo>
                    <a:pt x="699861" y="869792"/>
                  </a:lnTo>
                  <a:lnTo>
                    <a:pt x="744329" y="878837"/>
                  </a:lnTo>
                  <a:lnTo>
                    <a:pt x="789962" y="887725"/>
                  </a:lnTo>
                  <a:lnTo>
                    <a:pt x="836744" y="896452"/>
                  </a:lnTo>
                  <a:lnTo>
                    <a:pt x="884655" y="905015"/>
                  </a:lnTo>
                  <a:lnTo>
                    <a:pt x="933676" y="913411"/>
                  </a:lnTo>
                  <a:lnTo>
                    <a:pt x="983789" y="921638"/>
                  </a:lnTo>
                  <a:lnTo>
                    <a:pt x="1034976" y="929693"/>
                  </a:lnTo>
                  <a:lnTo>
                    <a:pt x="1087218" y="937572"/>
                  </a:lnTo>
                  <a:lnTo>
                    <a:pt x="1140496" y="945272"/>
                  </a:lnTo>
                  <a:lnTo>
                    <a:pt x="1194793" y="952791"/>
                  </a:lnTo>
                  <a:lnTo>
                    <a:pt x="1250088" y="960126"/>
                  </a:lnTo>
                  <a:lnTo>
                    <a:pt x="1306365" y="967273"/>
                  </a:lnTo>
                  <a:lnTo>
                    <a:pt x="1363604" y="974229"/>
                  </a:lnTo>
                  <a:lnTo>
                    <a:pt x="1421787" y="980992"/>
                  </a:lnTo>
                  <a:lnTo>
                    <a:pt x="1480895" y="987559"/>
                  </a:lnTo>
                  <a:lnTo>
                    <a:pt x="1540910" y="993926"/>
                  </a:lnTo>
                  <a:lnTo>
                    <a:pt x="1601814" y="1000091"/>
                  </a:lnTo>
                  <a:lnTo>
                    <a:pt x="1663587" y="1006051"/>
                  </a:lnTo>
                  <a:lnTo>
                    <a:pt x="1726211" y="1011803"/>
                  </a:lnTo>
                  <a:lnTo>
                    <a:pt x="1789668" y="1017343"/>
                  </a:lnTo>
                  <a:lnTo>
                    <a:pt x="1853939" y="1022669"/>
                  </a:lnTo>
                  <a:lnTo>
                    <a:pt x="1919006" y="1027778"/>
                  </a:lnTo>
                  <a:lnTo>
                    <a:pt x="1984850" y="1032666"/>
                  </a:lnTo>
                  <a:lnTo>
                    <a:pt x="2051452" y="1037332"/>
                  </a:lnTo>
                  <a:lnTo>
                    <a:pt x="2118795" y="1041771"/>
                  </a:lnTo>
                  <a:lnTo>
                    <a:pt x="2186859" y="1045981"/>
                  </a:lnTo>
                  <a:lnTo>
                    <a:pt x="2255626" y="1049959"/>
                  </a:lnTo>
                  <a:lnTo>
                    <a:pt x="2325078" y="1053702"/>
                  </a:lnTo>
                  <a:lnTo>
                    <a:pt x="2395195" y="1057207"/>
                  </a:lnTo>
                  <a:lnTo>
                    <a:pt x="2465960" y="1060471"/>
                  </a:lnTo>
                  <a:lnTo>
                    <a:pt x="2537354" y="1063491"/>
                  </a:lnTo>
                  <a:lnTo>
                    <a:pt x="2609358" y="1066263"/>
                  </a:lnTo>
                  <a:lnTo>
                    <a:pt x="2681954" y="1068786"/>
                  </a:lnTo>
                  <a:lnTo>
                    <a:pt x="2755124" y="1071056"/>
                  </a:lnTo>
                  <a:lnTo>
                    <a:pt x="2828848" y="1073070"/>
                  </a:lnTo>
                  <a:lnTo>
                    <a:pt x="2903109" y="1074826"/>
                  </a:lnTo>
                  <a:lnTo>
                    <a:pt x="2977887" y="1076319"/>
                  </a:lnTo>
                  <a:lnTo>
                    <a:pt x="3053164" y="1077547"/>
                  </a:lnTo>
                  <a:lnTo>
                    <a:pt x="3128922" y="1078508"/>
                  </a:lnTo>
                  <a:lnTo>
                    <a:pt x="3205143" y="1079198"/>
                  </a:lnTo>
                  <a:lnTo>
                    <a:pt x="3281807" y="1079614"/>
                  </a:lnTo>
                  <a:lnTo>
                    <a:pt x="3358896" y="1079753"/>
                  </a:lnTo>
                  <a:lnTo>
                    <a:pt x="3435984" y="1079614"/>
                  </a:lnTo>
                  <a:lnTo>
                    <a:pt x="3512648" y="1079198"/>
                  </a:lnTo>
                  <a:lnTo>
                    <a:pt x="3588869" y="1078508"/>
                  </a:lnTo>
                  <a:lnTo>
                    <a:pt x="3664627" y="1077547"/>
                  </a:lnTo>
                  <a:lnTo>
                    <a:pt x="3739904" y="1076319"/>
                  </a:lnTo>
                  <a:lnTo>
                    <a:pt x="3814682" y="1074826"/>
                  </a:lnTo>
                  <a:lnTo>
                    <a:pt x="3888943" y="1073070"/>
                  </a:lnTo>
                  <a:lnTo>
                    <a:pt x="3962667" y="1071056"/>
                  </a:lnTo>
                  <a:lnTo>
                    <a:pt x="4035837" y="1068786"/>
                  </a:lnTo>
                  <a:lnTo>
                    <a:pt x="4108433" y="1066263"/>
                  </a:lnTo>
                  <a:lnTo>
                    <a:pt x="4180437" y="1063491"/>
                  </a:lnTo>
                  <a:lnTo>
                    <a:pt x="4251831" y="1060471"/>
                  </a:lnTo>
                  <a:lnTo>
                    <a:pt x="4322596" y="1057207"/>
                  </a:lnTo>
                  <a:lnTo>
                    <a:pt x="4392713" y="1053702"/>
                  </a:lnTo>
                  <a:lnTo>
                    <a:pt x="4462165" y="1049959"/>
                  </a:lnTo>
                  <a:lnTo>
                    <a:pt x="4530932" y="1045981"/>
                  </a:lnTo>
                  <a:lnTo>
                    <a:pt x="4598996" y="1041771"/>
                  </a:lnTo>
                  <a:lnTo>
                    <a:pt x="4666339" y="1037332"/>
                  </a:lnTo>
                  <a:lnTo>
                    <a:pt x="4732941" y="1032666"/>
                  </a:lnTo>
                  <a:lnTo>
                    <a:pt x="4798785" y="1027778"/>
                  </a:lnTo>
                  <a:lnTo>
                    <a:pt x="4863852" y="1022669"/>
                  </a:lnTo>
                  <a:lnTo>
                    <a:pt x="4928123" y="1017343"/>
                  </a:lnTo>
                  <a:lnTo>
                    <a:pt x="4991580" y="1011803"/>
                  </a:lnTo>
                  <a:lnTo>
                    <a:pt x="5054204" y="1006051"/>
                  </a:lnTo>
                  <a:lnTo>
                    <a:pt x="5115977" y="1000091"/>
                  </a:lnTo>
                  <a:lnTo>
                    <a:pt x="5176881" y="993926"/>
                  </a:lnTo>
                  <a:lnTo>
                    <a:pt x="5236896" y="987559"/>
                  </a:lnTo>
                  <a:lnTo>
                    <a:pt x="5296004" y="980992"/>
                  </a:lnTo>
                  <a:lnTo>
                    <a:pt x="5354187" y="974229"/>
                  </a:lnTo>
                  <a:lnTo>
                    <a:pt x="5411426" y="967273"/>
                  </a:lnTo>
                  <a:lnTo>
                    <a:pt x="5467703" y="960126"/>
                  </a:lnTo>
                  <a:lnTo>
                    <a:pt x="5522998" y="952791"/>
                  </a:lnTo>
                  <a:lnTo>
                    <a:pt x="5577295" y="945272"/>
                  </a:lnTo>
                  <a:lnTo>
                    <a:pt x="5630573" y="937572"/>
                  </a:lnTo>
                  <a:lnTo>
                    <a:pt x="5682815" y="929693"/>
                  </a:lnTo>
                  <a:lnTo>
                    <a:pt x="5734002" y="921639"/>
                  </a:lnTo>
                  <a:lnTo>
                    <a:pt x="5784115" y="913411"/>
                  </a:lnTo>
                  <a:lnTo>
                    <a:pt x="5833136" y="905015"/>
                  </a:lnTo>
                  <a:lnTo>
                    <a:pt x="5881047" y="896452"/>
                  </a:lnTo>
                  <a:lnTo>
                    <a:pt x="5927829" y="887725"/>
                  </a:lnTo>
                  <a:lnTo>
                    <a:pt x="5973462" y="878837"/>
                  </a:lnTo>
                  <a:lnTo>
                    <a:pt x="6017930" y="869792"/>
                  </a:lnTo>
                  <a:lnTo>
                    <a:pt x="6061213" y="860592"/>
                  </a:lnTo>
                  <a:lnTo>
                    <a:pt x="6103293" y="851241"/>
                  </a:lnTo>
                  <a:lnTo>
                    <a:pt x="6144151" y="841740"/>
                  </a:lnTo>
                  <a:lnTo>
                    <a:pt x="6183768" y="832094"/>
                  </a:lnTo>
                  <a:lnTo>
                    <a:pt x="6222127" y="822305"/>
                  </a:lnTo>
                  <a:lnTo>
                    <a:pt x="6259209" y="812376"/>
                  </a:lnTo>
                  <a:lnTo>
                    <a:pt x="6329465" y="792111"/>
                  </a:lnTo>
                  <a:lnTo>
                    <a:pt x="6394391" y="771322"/>
                  </a:lnTo>
                  <a:lnTo>
                    <a:pt x="6453836" y="750034"/>
                  </a:lnTo>
                  <a:lnTo>
                    <a:pt x="6507653" y="728269"/>
                  </a:lnTo>
                  <a:lnTo>
                    <a:pt x="6555694" y="706053"/>
                  </a:lnTo>
                  <a:lnTo>
                    <a:pt x="6597810" y="683408"/>
                  </a:lnTo>
                  <a:lnTo>
                    <a:pt x="6633853" y="660358"/>
                  </a:lnTo>
                  <a:lnTo>
                    <a:pt x="6676208" y="625078"/>
                  </a:lnTo>
                  <a:lnTo>
                    <a:pt x="6704065" y="589021"/>
                  </a:lnTo>
                  <a:lnTo>
                    <a:pt x="6716924" y="552268"/>
                  </a:lnTo>
                  <a:lnTo>
                    <a:pt x="6717792" y="539876"/>
                  </a:lnTo>
                  <a:lnTo>
                    <a:pt x="6716924" y="527485"/>
                  </a:lnTo>
                  <a:lnTo>
                    <a:pt x="6704065" y="490732"/>
                  </a:lnTo>
                  <a:lnTo>
                    <a:pt x="6676208" y="454675"/>
                  </a:lnTo>
                  <a:lnTo>
                    <a:pt x="6633853" y="419395"/>
                  </a:lnTo>
                  <a:lnTo>
                    <a:pt x="6597810" y="396345"/>
                  </a:lnTo>
                  <a:lnTo>
                    <a:pt x="6555694" y="373700"/>
                  </a:lnTo>
                  <a:lnTo>
                    <a:pt x="6507653" y="351484"/>
                  </a:lnTo>
                  <a:lnTo>
                    <a:pt x="6453836" y="329719"/>
                  </a:lnTo>
                  <a:lnTo>
                    <a:pt x="6394391" y="308431"/>
                  </a:lnTo>
                  <a:lnTo>
                    <a:pt x="6329465" y="287642"/>
                  </a:lnTo>
                  <a:lnTo>
                    <a:pt x="6259209" y="267377"/>
                  </a:lnTo>
                  <a:lnTo>
                    <a:pt x="6222127" y="257448"/>
                  </a:lnTo>
                  <a:lnTo>
                    <a:pt x="6183768" y="247659"/>
                  </a:lnTo>
                  <a:lnTo>
                    <a:pt x="6144151" y="238013"/>
                  </a:lnTo>
                  <a:lnTo>
                    <a:pt x="6103293" y="228512"/>
                  </a:lnTo>
                  <a:lnTo>
                    <a:pt x="6061213" y="219161"/>
                  </a:lnTo>
                  <a:lnTo>
                    <a:pt x="6017930" y="209961"/>
                  </a:lnTo>
                  <a:lnTo>
                    <a:pt x="5973462" y="200916"/>
                  </a:lnTo>
                  <a:lnTo>
                    <a:pt x="5927829" y="192028"/>
                  </a:lnTo>
                  <a:lnTo>
                    <a:pt x="5881047" y="183301"/>
                  </a:lnTo>
                  <a:lnTo>
                    <a:pt x="5833136" y="174738"/>
                  </a:lnTo>
                  <a:lnTo>
                    <a:pt x="5784115" y="166342"/>
                  </a:lnTo>
                  <a:lnTo>
                    <a:pt x="5734002" y="158115"/>
                  </a:lnTo>
                  <a:lnTo>
                    <a:pt x="5682815" y="150060"/>
                  </a:lnTo>
                  <a:lnTo>
                    <a:pt x="5630573" y="142181"/>
                  </a:lnTo>
                  <a:lnTo>
                    <a:pt x="5577295" y="134481"/>
                  </a:lnTo>
                  <a:lnTo>
                    <a:pt x="5522998" y="126962"/>
                  </a:lnTo>
                  <a:lnTo>
                    <a:pt x="5467703" y="119627"/>
                  </a:lnTo>
                  <a:lnTo>
                    <a:pt x="5411426" y="112480"/>
                  </a:lnTo>
                  <a:lnTo>
                    <a:pt x="5354187" y="105524"/>
                  </a:lnTo>
                  <a:lnTo>
                    <a:pt x="5296004" y="98761"/>
                  </a:lnTo>
                  <a:lnTo>
                    <a:pt x="5236896" y="92194"/>
                  </a:lnTo>
                  <a:lnTo>
                    <a:pt x="5176881" y="85827"/>
                  </a:lnTo>
                  <a:lnTo>
                    <a:pt x="5115977" y="79662"/>
                  </a:lnTo>
                  <a:lnTo>
                    <a:pt x="5054204" y="73702"/>
                  </a:lnTo>
                  <a:lnTo>
                    <a:pt x="4991580" y="67950"/>
                  </a:lnTo>
                  <a:lnTo>
                    <a:pt x="4928123" y="62410"/>
                  </a:lnTo>
                  <a:lnTo>
                    <a:pt x="4863852" y="57084"/>
                  </a:lnTo>
                  <a:lnTo>
                    <a:pt x="4798785" y="51975"/>
                  </a:lnTo>
                  <a:lnTo>
                    <a:pt x="4732941" y="47087"/>
                  </a:lnTo>
                  <a:lnTo>
                    <a:pt x="4666339" y="42421"/>
                  </a:lnTo>
                  <a:lnTo>
                    <a:pt x="4598996" y="37982"/>
                  </a:lnTo>
                  <a:lnTo>
                    <a:pt x="4530932" y="33772"/>
                  </a:lnTo>
                  <a:lnTo>
                    <a:pt x="4462165" y="29794"/>
                  </a:lnTo>
                  <a:lnTo>
                    <a:pt x="4392713" y="26051"/>
                  </a:lnTo>
                  <a:lnTo>
                    <a:pt x="4322596" y="22546"/>
                  </a:lnTo>
                  <a:lnTo>
                    <a:pt x="4251831" y="19282"/>
                  </a:lnTo>
                  <a:lnTo>
                    <a:pt x="4180437" y="16262"/>
                  </a:lnTo>
                  <a:lnTo>
                    <a:pt x="4108433" y="13490"/>
                  </a:lnTo>
                  <a:lnTo>
                    <a:pt x="4035837" y="10967"/>
                  </a:lnTo>
                  <a:lnTo>
                    <a:pt x="3962667" y="8697"/>
                  </a:lnTo>
                  <a:lnTo>
                    <a:pt x="3888943" y="6683"/>
                  </a:lnTo>
                  <a:lnTo>
                    <a:pt x="3814682" y="4927"/>
                  </a:lnTo>
                  <a:lnTo>
                    <a:pt x="3739904" y="3434"/>
                  </a:lnTo>
                  <a:lnTo>
                    <a:pt x="3664627" y="2206"/>
                  </a:lnTo>
                  <a:lnTo>
                    <a:pt x="3588869" y="1245"/>
                  </a:lnTo>
                  <a:lnTo>
                    <a:pt x="3512648" y="555"/>
                  </a:lnTo>
                  <a:lnTo>
                    <a:pt x="3435984" y="139"/>
                  </a:lnTo>
                  <a:lnTo>
                    <a:pt x="3358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81886" y="1845182"/>
              <a:ext cx="6718300" cy="1080135"/>
            </a:xfrm>
            <a:custGeom>
              <a:avLst/>
              <a:gdLst/>
              <a:ahLst/>
              <a:cxnLst/>
              <a:rect l="l" t="t" r="r" b="b"/>
              <a:pathLst>
                <a:path w="6718300" h="1080135">
                  <a:moveTo>
                    <a:pt x="0" y="539876"/>
                  </a:moveTo>
                  <a:lnTo>
                    <a:pt x="13726" y="490732"/>
                  </a:lnTo>
                  <a:lnTo>
                    <a:pt x="41583" y="454675"/>
                  </a:lnTo>
                  <a:lnTo>
                    <a:pt x="83938" y="419395"/>
                  </a:lnTo>
                  <a:lnTo>
                    <a:pt x="119981" y="396345"/>
                  </a:lnTo>
                  <a:lnTo>
                    <a:pt x="162097" y="373700"/>
                  </a:lnTo>
                  <a:lnTo>
                    <a:pt x="210138" y="351484"/>
                  </a:lnTo>
                  <a:lnTo>
                    <a:pt x="263955" y="329719"/>
                  </a:lnTo>
                  <a:lnTo>
                    <a:pt x="323400" y="308431"/>
                  </a:lnTo>
                  <a:lnTo>
                    <a:pt x="388326" y="287642"/>
                  </a:lnTo>
                  <a:lnTo>
                    <a:pt x="458582" y="267377"/>
                  </a:lnTo>
                  <a:lnTo>
                    <a:pt x="495664" y="257448"/>
                  </a:lnTo>
                  <a:lnTo>
                    <a:pt x="534023" y="247659"/>
                  </a:lnTo>
                  <a:lnTo>
                    <a:pt x="573640" y="238013"/>
                  </a:lnTo>
                  <a:lnTo>
                    <a:pt x="614498" y="228512"/>
                  </a:lnTo>
                  <a:lnTo>
                    <a:pt x="656578" y="219161"/>
                  </a:lnTo>
                  <a:lnTo>
                    <a:pt x="699861" y="209961"/>
                  </a:lnTo>
                  <a:lnTo>
                    <a:pt x="744329" y="200916"/>
                  </a:lnTo>
                  <a:lnTo>
                    <a:pt x="789962" y="192028"/>
                  </a:lnTo>
                  <a:lnTo>
                    <a:pt x="836744" y="183301"/>
                  </a:lnTo>
                  <a:lnTo>
                    <a:pt x="884655" y="174738"/>
                  </a:lnTo>
                  <a:lnTo>
                    <a:pt x="933676" y="166342"/>
                  </a:lnTo>
                  <a:lnTo>
                    <a:pt x="983789" y="158114"/>
                  </a:lnTo>
                  <a:lnTo>
                    <a:pt x="1034976" y="150060"/>
                  </a:lnTo>
                  <a:lnTo>
                    <a:pt x="1087218" y="142181"/>
                  </a:lnTo>
                  <a:lnTo>
                    <a:pt x="1140496" y="134481"/>
                  </a:lnTo>
                  <a:lnTo>
                    <a:pt x="1194793" y="126962"/>
                  </a:lnTo>
                  <a:lnTo>
                    <a:pt x="1250088" y="119627"/>
                  </a:lnTo>
                  <a:lnTo>
                    <a:pt x="1306365" y="112480"/>
                  </a:lnTo>
                  <a:lnTo>
                    <a:pt x="1363604" y="105524"/>
                  </a:lnTo>
                  <a:lnTo>
                    <a:pt x="1421787" y="98761"/>
                  </a:lnTo>
                  <a:lnTo>
                    <a:pt x="1480895" y="92194"/>
                  </a:lnTo>
                  <a:lnTo>
                    <a:pt x="1540910" y="85827"/>
                  </a:lnTo>
                  <a:lnTo>
                    <a:pt x="1601814" y="79662"/>
                  </a:lnTo>
                  <a:lnTo>
                    <a:pt x="1663587" y="73702"/>
                  </a:lnTo>
                  <a:lnTo>
                    <a:pt x="1726211" y="67950"/>
                  </a:lnTo>
                  <a:lnTo>
                    <a:pt x="1789668" y="62410"/>
                  </a:lnTo>
                  <a:lnTo>
                    <a:pt x="1853939" y="57084"/>
                  </a:lnTo>
                  <a:lnTo>
                    <a:pt x="1919006" y="51975"/>
                  </a:lnTo>
                  <a:lnTo>
                    <a:pt x="1984850" y="47087"/>
                  </a:lnTo>
                  <a:lnTo>
                    <a:pt x="2051452" y="42421"/>
                  </a:lnTo>
                  <a:lnTo>
                    <a:pt x="2118795" y="37982"/>
                  </a:lnTo>
                  <a:lnTo>
                    <a:pt x="2186859" y="33772"/>
                  </a:lnTo>
                  <a:lnTo>
                    <a:pt x="2255626" y="29794"/>
                  </a:lnTo>
                  <a:lnTo>
                    <a:pt x="2325078" y="26051"/>
                  </a:lnTo>
                  <a:lnTo>
                    <a:pt x="2395195" y="22546"/>
                  </a:lnTo>
                  <a:lnTo>
                    <a:pt x="2465960" y="19282"/>
                  </a:lnTo>
                  <a:lnTo>
                    <a:pt x="2537354" y="16262"/>
                  </a:lnTo>
                  <a:lnTo>
                    <a:pt x="2609358" y="13490"/>
                  </a:lnTo>
                  <a:lnTo>
                    <a:pt x="2681954" y="10967"/>
                  </a:lnTo>
                  <a:lnTo>
                    <a:pt x="2755124" y="8697"/>
                  </a:lnTo>
                  <a:lnTo>
                    <a:pt x="2828848" y="6683"/>
                  </a:lnTo>
                  <a:lnTo>
                    <a:pt x="2903109" y="4927"/>
                  </a:lnTo>
                  <a:lnTo>
                    <a:pt x="2977887" y="3434"/>
                  </a:lnTo>
                  <a:lnTo>
                    <a:pt x="3053164" y="2206"/>
                  </a:lnTo>
                  <a:lnTo>
                    <a:pt x="3128922" y="1245"/>
                  </a:lnTo>
                  <a:lnTo>
                    <a:pt x="3205143" y="555"/>
                  </a:lnTo>
                  <a:lnTo>
                    <a:pt x="3281807" y="139"/>
                  </a:lnTo>
                  <a:lnTo>
                    <a:pt x="3358896" y="0"/>
                  </a:lnTo>
                  <a:lnTo>
                    <a:pt x="3435984" y="139"/>
                  </a:lnTo>
                  <a:lnTo>
                    <a:pt x="3512648" y="555"/>
                  </a:lnTo>
                  <a:lnTo>
                    <a:pt x="3588869" y="1245"/>
                  </a:lnTo>
                  <a:lnTo>
                    <a:pt x="3664627" y="2206"/>
                  </a:lnTo>
                  <a:lnTo>
                    <a:pt x="3739904" y="3434"/>
                  </a:lnTo>
                  <a:lnTo>
                    <a:pt x="3814682" y="4927"/>
                  </a:lnTo>
                  <a:lnTo>
                    <a:pt x="3888943" y="6683"/>
                  </a:lnTo>
                  <a:lnTo>
                    <a:pt x="3962667" y="8697"/>
                  </a:lnTo>
                  <a:lnTo>
                    <a:pt x="4035837" y="10967"/>
                  </a:lnTo>
                  <a:lnTo>
                    <a:pt x="4108433" y="13490"/>
                  </a:lnTo>
                  <a:lnTo>
                    <a:pt x="4180437" y="16262"/>
                  </a:lnTo>
                  <a:lnTo>
                    <a:pt x="4251831" y="19282"/>
                  </a:lnTo>
                  <a:lnTo>
                    <a:pt x="4322596" y="22546"/>
                  </a:lnTo>
                  <a:lnTo>
                    <a:pt x="4392713" y="26051"/>
                  </a:lnTo>
                  <a:lnTo>
                    <a:pt x="4462165" y="29794"/>
                  </a:lnTo>
                  <a:lnTo>
                    <a:pt x="4530932" y="33772"/>
                  </a:lnTo>
                  <a:lnTo>
                    <a:pt x="4598996" y="37982"/>
                  </a:lnTo>
                  <a:lnTo>
                    <a:pt x="4666339" y="42421"/>
                  </a:lnTo>
                  <a:lnTo>
                    <a:pt x="4732941" y="47087"/>
                  </a:lnTo>
                  <a:lnTo>
                    <a:pt x="4798785" y="51975"/>
                  </a:lnTo>
                  <a:lnTo>
                    <a:pt x="4863852" y="57084"/>
                  </a:lnTo>
                  <a:lnTo>
                    <a:pt x="4928123" y="62410"/>
                  </a:lnTo>
                  <a:lnTo>
                    <a:pt x="4991580" y="67950"/>
                  </a:lnTo>
                  <a:lnTo>
                    <a:pt x="5054204" y="73702"/>
                  </a:lnTo>
                  <a:lnTo>
                    <a:pt x="5115977" y="79662"/>
                  </a:lnTo>
                  <a:lnTo>
                    <a:pt x="5176881" y="85827"/>
                  </a:lnTo>
                  <a:lnTo>
                    <a:pt x="5236896" y="92194"/>
                  </a:lnTo>
                  <a:lnTo>
                    <a:pt x="5296004" y="98761"/>
                  </a:lnTo>
                  <a:lnTo>
                    <a:pt x="5354187" y="105524"/>
                  </a:lnTo>
                  <a:lnTo>
                    <a:pt x="5411426" y="112480"/>
                  </a:lnTo>
                  <a:lnTo>
                    <a:pt x="5467703" y="119627"/>
                  </a:lnTo>
                  <a:lnTo>
                    <a:pt x="5522998" y="126962"/>
                  </a:lnTo>
                  <a:lnTo>
                    <a:pt x="5577295" y="134481"/>
                  </a:lnTo>
                  <a:lnTo>
                    <a:pt x="5630573" y="142181"/>
                  </a:lnTo>
                  <a:lnTo>
                    <a:pt x="5682815" y="150060"/>
                  </a:lnTo>
                  <a:lnTo>
                    <a:pt x="5734002" y="158115"/>
                  </a:lnTo>
                  <a:lnTo>
                    <a:pt x="5784115" y="166342"/>
                  </a:lnTo>
                  <a:lnTo>
                    <a:pt x="5833136" y="174738"/>
                  </a:lnTo>
                  <a:lnTo>
                    <a:pt x="5881047" y="183301"/>
                  </a:lnTo>
                  <a:lnTo>
                    <a:pt x="5927829" y="192028"/>
                  </a:lnTo>
                  <a:lnTo>
                    <a:pt x="5973462" y="200916"/>
                  </a:lnTo>
                  <a:lnTo>
                    <a:pt x="6017930" y="209961"/>
                  </a:lnTo>
                  <a:lnTo>
                    <a:pt x="6061213" y="219161"/>
                  </a:lnTo>
                  <a:lnTo>
                    <a:pt x="6103293" y="228512"/>
                  </a:lnTo>
                  <a:lnTo>
                    <a:pt x="6144151" y="238013"/>
                  </a:lnTo>
                  <a:lnTo>
                    <a:pt x="6183768" y="247659"/>
                  </a:lnTo>
                  <a:lnTo>
                    <a:pt x="6222127" y="257448"/>
                  </a:lnTo>
                  <a:lnTo>
                    <a:pt x="6259209" y="267377"/>
                  </a:lnTo>
                  <a:lnTo>
                    <a:pt x="6329465" y="287642"/>
                  </a:lnTo>
                  <a:lnTo>
                    <a:pt x="6394391" y="308431"/>
                  </a:lnTo>
                  <a:lnTo>
                    <a:pt x="6453836" y="329719"/>
                  </a:lnTo>
                  <a:lnTo>
                    <a:pt x="6507653" y="351484"/>
                  </a:lnTo>
                  <a:lnTo>
                    <a:pt x="6555694" y="373700"/>
                  </a:lnTo>
                  <a:lnTo>
                    <a:pt x="6597810" y="396345"/>
                  </a:lnTo>
                  <a:lnTo>
                    <a:pt x="6633853" y="419395"/>
                  </a:lnTo>
                  <a:lnTo>
                    <a:pt x="6676208" y="454675"/>
                  </a:lnTo>
                  <a:lnTo>
                    <a:pt x="6704065" y="490732"/>
                  </a:lnTo>
                  <a:lnTo>
                    <a:pt x="6716924" y="527485"/>
                  </a:lnTo>
                  <a:lnTo>
                    <a:pt x="6717792" y="539876"/>
                  </a:lnTo>
                  <a:lnTo>
                    <a:pt x="6716924" y="552268"/>
                  </a:lnTo>
                  <a:lnTo>
                    <a:pt x="6704065" y="589021"/>
                  </a:lnTo>
                  <a:lnTo>
                    <a:pt x="6676208" y="625078"/>
                  </a:lnTo>
                  <a:lnTo>
                    <a:pt x="6633853" y="660358"/>
                  </a:lnTo>
                  <a:lnTo>
                    <a:pt x="6597810" y="683408"/>
                  </a:lnTo>
                  <a:lnTo>
                    <a:pt x="6555694" y="706053"/>
                  </a:lnTo>
                  <a:lnTo>
                    <a:pt x="6507653" y="728269"/>
                  </a:lnTo>
                  <a:lnTo>
                    <a:pt x="6453836" y="750034"/>
                  </a:lnTo>
                  <a:lnTo>
                    <a:pt x="6394391" y="771322"/>
                  </a:lnTo>
                  <a:lnTo>
                    <a:pt x="6329465" y="792111"/>
                  </a:lnTo>
                  <a:lnTo>
                    <a:pt x="6259209" y="812376"/>
                  </a:lnTo>
                  <a:lnTo>
                    <a:pt x="6222127" y="822305"/>
                  </a:lnTo>
                  <a:lnTo>
                    <a:pt x="6183768" y="832094"/>
                  </a:lnTo>
                  <a:lnTo>
                    <a:pt x="6144151" y="841740"/>
                  </a:lnTo>
                  <a:lnTo>
                    <a:pt x="6103293" y="851241"/>
                  </a:lnTo>
                  <a:lnTo>
                    <a:pt x="6061213" y="860592"/>
                  </a:lnTo>
                  <a:lnTo>
                    <a:pt x="6017930" y="869792"/>
                  </a:lnTo>
                  <a:lnTo>
                    <a:pt x="5973462" y="878837"/>
                  </a:lnTo>
                  <a:lnTo>
                    <a:pt x="5927829" y="887725"/>
                  </a:lnTo>
                  <a:lnTo>
                    <a:pt x="5881047" y="896452"/>
                  </a:lnTo>
                  <a:lnTo>
                    <a:pt x="5833136" y="905015"/>
                  </a:lnTo>
                  <a:lnTo>
                    <a:pt x="5784115" y="913411"/>
                  </a:lnTo>
                  <a:lnTo>
                    <a:pt x="5734002" y="921639"/>
                  </a:lnTo>
                  <a:lnTo>
                    <a:pt x="5682815" y="929693"/>
                  </a:lnTo>
                  <a:lnTo>
                    <a:pt x="5630573" y="937572"/>
                  </a:lnTo>
                  <a:lnTo>
                    <a:pt x="5577295" y="945272"/>
                  </a:lnTo>
                  <a:lnTo>
                    <a:pt x="5522998" y="952791"/>
                  </a:lnTo>
                  <a:lnTo>
                    <a:pt x="5467703" y="960126"/>
                  </a:lnTo>
                  <a:lnTo>
                    <a:pt x="5411426" y="967273"/>
                  </a:lnTo>
                  <a:lnTo>
                    <a:pt x="5354187" y="974229"/>
                  </a:lnTo>
                  <a:lnTo>
                    <a:pt x="5296004" y="980992"/>
                  </a:lnTo>
                  <a:lnTo>
                    <a:pt x="5236896" y="987559"/>
                  </a:lnTo>
                  <a:lnTo>
                    <a:pt x="5176881" y="993926"/>
                  </a:lnTo>
                  <a:lnTo>
                    <a:pt x="5115977" y="1000091"/>
                  </a:lnTo>
                  <a:lnTo>
                    <a:pt x="5054204" y="1006051"/>
                  </a:lnTo>
                  <a:lnTo>
                    <a:pt x="4991580" y="1011803"/>
                  </a:lnTo>
                  <a:lnTo>
                    <a:pt x="4928123" y="1017343"/>
                  </a:lnTo>
                  <a:lnTo>
                    <a:pt x="4863852" y="1022669"/>
                  </a:lnTo>
                  <a:lnTo>
                    <a:pt x="4798785" y="1027778"/>
                  </a:lnTo>
                  <a:lnTo>
                    <a:pt x="4732941" y="1032666"/>
                  </a:lnTo>
                  <a:lnTo>
                    <a:pt x="4666339" y="1037332"/>
                  </a:lnTo>
                  <a:lnTo>
                    <a:pt x="4598996" y="1041771"/>
                  </a:lnTo>
                  <a:lnTo>
                    <a:pt x="4530932" y="1045981"/>
                  </a:lnTo>
                  <a:lnTo>
                    <a:pt x="4462165" y="1049959"/>
                  </a:lnTo>
                  <a:lnTo>
                    <a:pt x="4392713" y="1053702"/>
                  </a:lnTo>
                  <a:lnTo>
                    <a:pt x="4322596" y="1057207"/>
                  </a:lnTo>
                  <a:lnTo>
                    <a:pt x="4251831" y="1060471"/>
                  </a:lnTo>
                  <a:lnTo>
                    <a:pt x="4180437" y="1063491"/>
                  </a:lnTo>
                  <a:lnTo>
                    <a:pt x="4108433" y="1066263"/>
                  </a:lnTo>
                  <a:lnTo>
                    <a:pt x="4035837" y="1068786"/>
                  </a:lnTo>
                  <a:lnTo>
                    <a:pt x="3962667" y="1071056"/>
                  </a:lnTo>
                  <a:lnTo>
                    <a:pt x="3888943" y="1073070"/>
                  </a:lnTo>
                  <a:lnTo>
                    <a:pt x="3814682" y="1074826"/>
                  </a:lnTo>
                  <a:lnTo>
                    <a:pt x="3739904" y="1076319"/>
                  </a:lnTo>
                  <a:lnTo>
                    <a:pt x="3664627" y="1077547"/>
                  </a:lnTo>
                  <a:lnTo>
                    <a:pt x="3588869" y="1078508"/>
                  </a:lnTo>
                  <a:lnTo>
                    <a:pt x="3512648" y="1079198"/>
                  </a:lnTo>
                  <a:lnTo>
                    <a:pt x="3435984" y="1079614"/>
                  </a:lnTo>
                  <a:lnTo>
                    <a:pt x="3358896" y="1079753"/>
                  </a:lnTo>
                  <a:lnTo>
                    <a:pt x="3281807" y="1079614"/>
                  </a:lnTo>
                  <a:lnTo>
                    <a:pt x="3205143" y="1079198"/>
                  </a:lnTo>
                  <a:lnTo>
                    <a:pt x="3128922" y="1078508"/>
                  </a:lnTo>
                  <a:lnTo>
                    <a:pt x="3053164" y="1077547"/>
                  </a:lnTo>
                  <a:lnTo>
                    <a:pt x="2977887" y="1076319"/>
                  </a:lnTo>
                  <a:lnTo>
                    <a:pt x="2903109" y="1074826"/>
                  </a:lnTo>
                  <a:lnTo>
                    <a:pt x="2828848" y="1073070"/>
                  </a:lnTo>
                  <a:lnTo>
                    <a:pt x="2755124" y="1071056"/>
                  </a:lnTo>
                  <a:lnTo>
                    <a:pt x="2681954" y="1068786"/>
                  </a:lnTo>
                  <a:lnTo>
                    <a:pt x="2609358" y="1066263"/>
                  </a:lnTo>
                  <a:lnTo>
                    <a:pt x="2537354" y="1063491"/>
                  </a:lnTo>
                  <a:lnTo>
                    <a:pt x="2465960" y="1060471"/>
                  </a:lnTo>
                  <a:lnTo>
                    <a:pt x="2395195" y="1057207"/>
                  </a:lnTo>
                  <a:lnTo>
                    <a:pt x="2325078" y="1053702"/>
                  </a:lnTo>
                  <a:lnTo>
                    <a:pt x="2255626" y="1049959"/>
                  </a:lnTo>
                  <a:lnTo>
                    <a:pt x="2186859" y="1045981"/>
                  </a:lnTo>
                  <a:lnTo>
                    <a:pt x="2118795" y="1041771"/>
                  </a:lnTo>
                  <a:lnTo>
                    <a:pt x="2051452" y="1037332"/>
                  </a:lnTo>
                  <a:lnTo>
                    <a:pt x="1984850" y="1032666"/>
                  </a:lnTo>
                  <a:lnTo>
                    <a:pt x="1919006" y="1027778"/>
                  </a:lnTo>
                  <a:lnTo>
                    <a:pt x="1853939" y="1022669"/>
                  </a:lnTo>
                  <a:lnTo>
                    <a:pt x="1789668" y="1017343"/>
                  </a:lnTo>
                  <a:lnTo>
                    <a:pt x="1726211" y="1011803"/>
                  </a:lnTo>
                  <a:lnTo>
                    <a:pt x="1663587" y="1006051"/>
                  </a:lnTo>
                  <a:lnTo>
                    <a:pt x="1601814" y="1000091"/>
                  </a:lnTo>
                  <a:lnTo>
                    <a:pt x="1540910" y="993926"/>
                  </a:lnTo>
                  <a:lnTo>
                    <a:pt x="1480895" y="987559"/>
                  </a:lnTo>
                  <a:lnTo>
                    <a:pt x="1421787" y="980992"/>
                  </a:lnTo>
                  <a:lnTo>
                    <a:pt x="1363604" y="974229"/>
                  </a:lnTo>
                  <a:lnTo>
                    <a:pt x="1306365" y="967273"/>
                  </a:lnTo>
                  <a:lnTo>
                    <a:pt x="1250088" y="960126"/>
                  </a:lnTo>
                  <a:lnTo>
                    <a:pt x="1194793" y="952791"/>
                  </a:lnTo>
                  <a:lnTo>
                    <a:pt x="1140496" y="945272"/>
                  </a:lnTo>
                  <a:lnTo>
                    <a:pt x="1087218" y="937572"/>
                  </a:lnTo>
                  <a:lnTo>
                    <a:pt x="1034976" y="929693"/>
                  </a:lnTo>
                  <a:lnTo>
                    <a:pt x="983789" y="921638"/>
                  </a:lnTo>
                  <a:lnTo>
                    <a:pt x="933676" y="913411"/>
                  </a:lnTo>
                  <a:lnTo>
                    <a:pt x="884655" y="905015"/>
                  </a:lnTo>
                  <a:lnTo>
                    <a:pt x="836744" y="896452"/>
                  </a:lnTo>
                  <a:lnTo>
                    <a:pt x="789962" y="887725"/>
                  </a:lnTo>
                  <a:lnTo>
                    <a:pt x="744329" y="878837"/>
                  </a:lnTo>
                  <a:lnTo>
                    <a:pt x="699861" y="869792"/>
                  </a:lnTo>
                  <a:lnTo>
                    <a:pt x="656578" y="860592"/>
                  </a:lnTo>
                  <a:lnTo>
                    <a:pt x="614498" y="851241"/>
                  </a:lnTo>
                  <a:lnTo>
                    <a:pt x="573640" y="841740"/>
                  </a:lnTo>
                  <a:lnTo>
                    <a:pt x="534023" y="832094"/>
                  </a:lnTo>
                  <a:lnTo>
                    <a:pt x="495664" y="822305"/>
                  </a:lnTo>
                  <a:lnTo>
                    <a:pt x="458582" y="812376"/>
                  </a:lnTo>
                  <a:lnTo>
                    <a:pt x="388326" y="792111"/>
                  </a:lnTo>
                  <a:lnTo>
                    <a:pt x="323400" y="771322"/>
                  </a:lnTo>
                  <a:lnTo>
                    <a:pt x="263955" y="750034"/>
                  </a:lnTo>
                  <a:lnTo>
                    <a:pt x="210138" y="728269"/>
                  </a:lnTo>
                  <a:lnTo>
                    <a:pt x="162097" y="706053"/>
                  </a:lnTo>
                  <a:lnTo>
                    <a:pt x="119981" y="683408"/>
                  </a:lnTo>
                  <a:lnTo>
                    <a:pt x="83938" y="660358"/>
                  </a:lnTo>
                  <a:lnTo>
                    <a:pt x="41583" y="625078"/>
                  </a:lnTo>
                  <a:lnTo>
                    <a:pt x="13726" y="589021"/>
                  </a:lnTo>
                  <a:lnTo>
                    <a:pt x="867" y="552268"/>
                  </a:lnTo>
                  <a:lnTo>
                    <a:pt x="0" y="539876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980057" y="3142107"/>
            <a:ext cx="6191250" cy="1762125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445770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препарати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природного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походження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–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препарати 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крові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(цільна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кров,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нативна,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суха,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заморожена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плазма, альбумін);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компоненти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крові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(еритроцитарна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і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тромбоцитарна</a:t>
            </a:r>
            <a:r>
              <a:rPr sz="1800" b="1" spc="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маса,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лейкоцитарний</a:t>
            </a:r>
            <a:r>
              <a:rPr sz="1800" b="1" spc="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концентрат,</a:t>
            </a:r>
            <a:r>
              <a:rPr sz="1800" b="1" spc="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імунологічно</a:t>
            </a:r>
            <a:r>
              <a:rPr sz="1800" b="1" spc="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активні,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гемостатичні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препарати)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80057" y="5158359"/>
            <a:ext cx="6193155" cy="646430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596265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синтетичні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колоїди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(високо-,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середньо-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і 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низькомолекулярні),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які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здатні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утримувати</a:t>
            </a:r>
            <a:r>
              <a:rPr sz="1800" b="1" spc="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воду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05661" y="970788"/>
            <a:ext cx="7005320" cy="5122545"/>
            <a:chOff x="1105661" y="970788"/>
            <a:chExt cx="7005320" cy="5122545"/>
          </a:xfrm>
        </p:grpSpPr>
        <p:sp>
          <p:nvSpPr>
            <p:cNvPr id="8" name="object 8"/>
            <p:cNvSpPr/>
            <p:nvPr/>
          </p:nvSpPr>
          <p:spPr>
            <a:xfrm>
              <a:off x="1116710" y="981837"/>
              <a:ext cx="6983095" cy="685800"/>
            </a:xfrm>
            <a:custGeom>
              <a:avLst/>
              <a:gdLst/>
              <a:ahLst/>
              <a:cxnLst/>
              <a:rect l="l" t="t" r="r" b="b"/>
              <a:pathLst>
                <a:path w="6983095" h="685800">
                  <a:moveTo>
                    <a:pt x="6049645" y="0"/>
                  </a:moveTo>
                  <a:lnTo>
                    <a:pt x="933322" y="0"/>
                  </a:lnTo>
                  <a:lnTo>
                    <a:pt x="0" y="342900"/>
                  </a:lnTo>
                  <a:lnTo>
                    <a:pt x="933322" y="685800"/>
                  </a:lnTo>
                  <a:lnTo>
                    <a:pt x="6049645" y="685800"/>
                  </a:lnTo>
                  <a:lnTo>
                    <a:pt x="6982967" y="342900"/>
                  </a:lnTo>
                  <a:lnTo>
                    <a:pt x="60496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16710" y="981837"/>
              <a:ext cx="6983095" cy="685800"/>
            </a:xfrm>
            <a:custGeom>
              <a:avLst/>
              <a:gdLst/>
              <a:ahLst/>
              <a:cxnLst/>
              <a:rect l="l" t="t" r="r" b="b"/>
              <a:pathLst>
                <a:path w="6983095" h="685800">
                  <a:moveTo>
                    <a:pt x="0" y="342900"/>
                  </a:moveTo>
                  <a:lnTo>
                    <a:pt x="933322" y="0"/>
                  </a:lnTo>
                  <a:lnTo>
                    <a:pt x="6049645" y="0"/>
                  </a:lnTo>
                  <a:lnTo>
                    <a:pt x="6982967" y="342900"/>
                  </a:lnTo>
                  <a:lnTo>
                    <a:pt x="6049645" y="685800"/>
                  </a:lnTo>
                  <a:lnTo>
                    <a:pt x="933322" y="685800"/>
                  </a:lnTo>
                  <a:lnTo>
                    <a:pt x="0" y="342900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16710" y="1341501"/>
              <a:ext cx="0" cy="4752340"/>
            </a:xfrm>
            <a:custGeom>
              <a:avLst/>
              <a:gdLst/>
              <a:ahLst/>
              <a:cxnLst/>
              <a:rect l="l" t="t" r="r" b="b"/>
              <a:pathLst>
                <a:path h="4752340">
                  <a:moveTo>
                    <a:pt x="0" y="0"/>
                  </a:moveTo>
                  <a:lnTo>
                    <a:pt x="0" y="4751832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6710" y="2383155"/>
              <a:ext cx="253745" cy="762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691259" y="4255007"/>
              <a:ext cx="288925" cy="1444625"/>
            </a:xfrm>
            <a:custGeom>
              <a:avLst/>
              <a:gdLst/>
              <a:ahLst/>
              <a:cxnLst/>
              <a:rect l="l" t="t" r="r" b="b"/>
              <a:pathLst>
                <a:path w="288925" h="1444625">
                  <a:moveTo>
                    <a:pt x="288798" y="1406271"/>
                  </a:moveTo>
                  <a:lnTo>
                    <a:pt x="266700" y="1395222"/>
                  </a:lnTo>
                  <a:lnTo>
                    <a:pt x="212598" y="1368171"/>
                  </a:lnTo>
                  <a:lnTo>
                    <a:pt x="212598" y="1395222"/>
                  </a:lnTo>
                  <a:lnTo>
                    <a:pt x="1524" y="1395222"/>
                  </a:lnTo>
                  <a:lnTo>
                    <a:pt x="1524" y="1417320"/>
                  </a:lnTo>
                  <a:lnTo>
                    <a:pt x="212598" y="1417320"/>
                  </a:lnTo>
                  <a:lnTo>
                    <a:pt x="212598" y="1444371"/>
                  </a:lnTo>
                  <a:lnTo>
                    <a:pt x="266700" y="1417320"/>
                  </a:lnTo>
                  <a:lnTo>
                    <a:pt x="288798" y="1406271"/>
                  </a:lnTo>
                  <a:close/>
                </a:path>
                <a:path w="288925" h="1444625">
                  <a:moveTo>
                    <a:pt x="288798" y="37719"/>
                  </a:moveTo>
                  <a:lnTo>
                    <a:pt x="267169" y="27051"/>
                  </a:lnTo>
                  <a:lnTo>
                    <a:pt x="212344" y="0"/>
                  </a:lnTo>
                  <a:lnTo>
                    <a:pt x="212521" y="27127"/>
                  </a:lnTo>
                  <a:lnTo>
                    <a:pt x="0" y="28194"/>
                  </a:lnTo>
                  <a:lnTo>
                    <a:pt x="0" y="50292"/>
                  </a:lnTo>
                  <a:lnTo>
                    <a:pt x="212661" y="49225"/>
                  </a:lnTo>
                  <a:lnTo>
                    <a:pt x="212852" y="76200"/>
                  </a:lnTo>
                  <a:lnTo>
                    <a:pt x="288798" y="377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91258" y="2636901"/>
              <a:ext cx="1905" cy="3024505"/>
            </a:xfrm>
            <a:custGeom>
              <a:avLst/>
              <a:gdLst/>
              <a:ahLst/>
              <a:cxnLst/>
              <a:rect l="l" t="t" r="r" b="b"/>
              <a:pathLst>
                <a:path w="1905" h="3024504">
                  <a:moveTo>
                    <a:pt x="1524" y="0"/>
                  </a:moveTo>
                  <a:lnTo>
                    <a:pt x="0" y="2027682"/>
                  </a:lnTo>
                </a:path>
                <a:path w="1905" h="3024504">
                  <a:moveTo>
                    <a:pt x="0" y="1728978"/>
                  </a:moveTo>
                  <a:lnTo>
                    <a:pt x="1524" y="3024378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664461" y="529844"/>
            <a:ext cx="6029325" cy="2074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5080" indent="-915035">
              <a:lnSpc>
                <a:spcPct val="1431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Класифікація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 за </a:t>
            </a: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складом</a:t>
            </a:r>
            <a:r>
              <a:rPr sz="1800" b="1" spc="-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8000"/>
                </a:solidFill>
                <a:latin typeface="Arial"/>
                <a:cs typeface="Arial"/>
              </a:rPr>
              <a:t>особливостями</a:t>
            </a:r>
            <a:r>
              <a:rPr sz="1800" b="1" spc="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вживання </a:t>
            </a:r>
            <a:r>
              <a:rPr sz="1800" b="1" spc="-48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Плазмозамінні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дезінтоксикаційні</a:t>
            </a:r>
            <a:endParaRPr sz="1800">
              <a:latin typeface="Arial"/>
              <a:cs typeface="Arial"/>
            </a:endParaRPr>
          </a:p>
          <a:p>
            <a:pPr marL="2445385">
              <a:lnSpc>
                <a:spcPts val="1730"/>
              </a:lnSpc>
            </a:pP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розчини.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47775" marR="695960" indent="-421640">
              <a:lnSpc>
                <a:spcPct val="100000"/>
              </a:lnSpc>
              <a:spcBef>
                <a:spcPts val="1600"/>
              </a:spcBef>
            </a:pP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Препарати для </a:t>
            </a:r>
            <a:r>
              <a:rPr sz="1800" b="1" i="1" dirty="0">
                <a:solidFill>
                  <a:srgbClr val="FF3300"/>
                </a:solidFill>
                <a:latin typeface="Arial"/>
                <a:cs typeface="Arial"/>
              </a:rPr>
              <a:t>корекції </a:t>
            </a:r>
            <a:r>
              <a:rPr sz="1800" b="1" i="1" spc="-10" dirty="0">
                <a:solidFill>
                  <a:srgbClr val="FF3300"/>
                </a:solidFill>
                <a:latin typeface="Arial"/>
                <a:cs typeface="Arial"/>
              </a:rPr>
              <a:t>об′єму, </a:t>
            </a:r>
            <a:r>
              <a:rPr sz="1800" b="1" i="1" dirty="0">
                <a:solidFill>
                  <a:srgbClr val="FF3300"/>
                </a:solidFill>
                <a:latin typeface="Arial"/>
                <a:cs typeface="Arial"/>
              </a:rPr>
              <a:t>складу </a:t>
            </a:r>
            <a:r>
              <a:rPr sz="1800" b="1" i="1" spc="-49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та </a:t>
            </a:r>
            <a:r>
              <a:rPr sz="1800" b="1" i="1" spc="-15" dirty="0">
                <a:solidFill>
                  <a:srgbClr val="FF3300"/>
                </a:solidFill>
                <a:latin typeface="Arial"/>
                <a:cs typeface="Arial"/>
              </a:rPr>
              <a:t>функцій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FF3300"/>
                </a:solidFill>
                <a:latin typeface="Arial"/>
                <a:cs typeface="Arial"/>
              </a:rPr>
              <a:t>циркулюючої</a:t>
            </a:r>
            <a:r>
              <a:rPr sz="1800" b="1" i="1" spc="1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крові: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914146" y="292099"/>
            <a:ext cx="724217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/>
              <a:t>2.</a:t>
            </a:r>
            <a:r>
              <a:rPr sz="2200" spc="-25" dirty="0"/>
              <a:t> </a:t>
            </a:r>
            <a:r>
              <a:rPr sz="2200" spc="-5" dirty="0"/>
              <a:t>КЛАСИФІКАЦІЯ</a:t>
            </a:r>
            <a:r>
              <a:rPr sz="2200" spc="-35" dirty="0"/>
              <a:t> </a:t>
            </a:r>
            <a:r>
              <a:rPr sz="2200" spc="-5" dirty="0"/>
              <a:t>ПЛАЗМОЗАМІННИХ</a:t>
            </a:r>
            <a:r>
              <a:rPr sz="2200" spc="-45" dirty="0"/>
              <a:t> </a:t>
            </a:r>
            <a:r>
              <a:rPr sz="2200" spc="-5" dirty="0"/>
              <a:t>РОЗЧИНІВ</a:t>
            </a:r>
            <a:endParaRPr sz="2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6024" y="825944"/>
            <a:ext cx="6790055" cy="1102360"/>
            <a:chOff x="1466024" y="825944"/>
            <a:chExt cx="6790055" cy="1102360"/>
          </a:xfrm>
        </p:grpSpPr>
        <p:sp>
          <p:nvSpPr>
            <p:cNvPr id="3" name="object 3"/>
            <p:cNvSpPr/>
            <p:nvPr/>
          </p:nvSpPr>
          <p:spPr>
            <a:xfrm>
              <a:off x="1477136" y="837057"/>
              <a:ext cx="6767830" cy="1080135"/>
            </a:xfrm>
            <a:custGeom>
              <a:avLst/>
              <a:gdLst/>
              <a:ahLst/>
              <a:cxnLst/>
              <a:rect l="l" t="t" r="r" b="b"/>
              <a:pathLst>
                <a:path w="6767830" h="1080135">
                  <a:moveTo>
                    <a:pt x="3383661" y="0"/>
                  </a:moveTo>
                  <a:lnTo>
                    <a:pt x="3307063" y="135"/>
                  </a:lnTo>
                  <a:lnTo>
                    <a:pt x="3230881" y="540"/>
                  </a:lnTo>
                  <a:lnTo>
                    <a:pt x="3155134" y="1211"/>
                  </a:lnTo>
                  <a:lnTo>
                    <a:pt x="3079839" y="2146"/>
                  </a:lnTo>
                  <a:lnTo>
                    <a:pt x="3005014" y="3341"/>
                  </a:lnTo>
                  <a:lnTo>
                    <a:pt x="2930677" y="4795"/>
                  </a:lnTo>
                  <a:lnTo>
                    <a:pt x="2856846" y="6503"/>
                  </a:lnTo>
                  <a:lnTo>
                    <a:pt x="2783539" y="8463"/>
                  </a:lnTo>
                  <a:lnTo>
                    <a:pt x="2710774" y="10673"/>
                  </a:lnTo>
                  <a:lnTo>
                    <a:pt x="2638568" y="13129"/>
                  </a:lnTo>
                  <a:lnTo>
                    <a:pt x="2566940" y="15829"/>
                  </a:lnTo>
                  <a:lnTo>
                    <a:pt x="2495908" y="18769"/>
                  </a:lnTo>
                  <a:lnTo>
                    <a:pt x="2425489" y="21947"/>
                  </a:lnTo>
                  <a:lnTo>
                    <a:pt x="2355701" y="25360"/>
                  </a:lnTo>
                  <a:lnTo>
                    <a:pt x="2286562" y="29006"/>
                  </a:lnTo>
                  <a:lnTo>
                    <a:pt x="2218091" y="32880"/>
                  </a:lnTo>
                  <a:lnTo>
                    <a:pt x="2150304" y="36981"/>
                  </a:lnTo>
                  <a:lnTo>
                    <a:pt x="2083220" y="41306"/>
                  </a:lnTo>
                  <a:lnTo>
                    <a:pt x="2016857" y="45851"/>
                  </a:lnTo>
                  <a:lnTo>
                    <a:pt x="1951233" y="50614"/>
                  </a:lnTo>
                  <a:lnTo>
                    <a:pt x="1886366" y="55592"/>
                  </a:lnTo>
                  <a:lnTo>
                    <a:pt x="1822273" y="60782"/>
                  </a:lnTo>
                  <a:lnTo>
                    <a:pt x="1758972" y="66182"/>
                  </a:lnTo>
                  <a:lnTo>
                    <a:pt x="1696482" y="71788"/>
                  </a:lnTo>
                  <a:lnTo>
                    <a:pt x="1634820" y="77597"/>
                  </a:lnTo>
                  <a:lnTo>
                    <a:pt x="1574004" y="83608"/>
                  </a:lnTo>
                  <a:lnTo>
                    <a:pt x="1514052" y="89816"/>
                  </a:lnTo>
                  <a:lnTo>
                    <a:pt x="1454982" y="96219"/>
                  </a:lnTo>
                  <a:lnTo>
                    <a:pt x="1396813" y="102814"/>
                  </a:lnTo>
                  <a:lnTo>
                    <a:pt x="1339560" y="109598"/>
                  </a:lnTo>
                  <a:lnTo>
                    <a:pt x="1283244" y="116569"/>
                  </a:lnTo>
                  <a:lnTo>
                    <a:pt x="1227881" y="123724"/>
                  </a:lnTo>
                  <a:lnTo>
                    <a:pt x="1173489" y="131059"/>
                  </a:lnTo>
                  <a:lnTo>
                    <a:pt x="1120087" y="138572"/>
                  </a:lnTo>
                  <a:lnTo>
                    <a:pt x="1067692" y="146260"/>
                  </a:lnTo>
                  <a:lnTo>
                    <a:pt x="1016323" y="154121"/>
                  </a:lnTo>
                  <a:lnTo>
                    <a:pt x="965996" y="162150"/>
                  </a:lnTo>
                  <a:lnTo>
                    <a:pt x="916731" y="170346"/>
                  </a:lnTo>
                  <a:lnTo>
                    <a:pt x="868544" y="178706"/>
                  </a:lnTo>
                  <a:lnTo>
                    <a:pt x="821455" y="187226"/>
                  </a:lnTo>
                  <a:lnTo>
                    <a:pt x="775480" y="195905"/>
                  </a:lnTo>
                  <a:lnTo>
                    <a:pt x="730637" y="204738"/>
                  </a:lnTo>
                  <a:lnTo>
                    <a:pt x="686945" y="213723"/>
                  </a:lnTo>
                  <a:lnTo>
                    <a:pt x="644422" y="222858"/>
                  </a:lnTo>
                  <a:lnTo>
                    <a:pt x="603085" y="232139"/>
                  </a:lnTo>
                  <a:lnTo>
                    <a:pt x="562952" y="241564"/>
                  </a:lnTo>
                  <a:lnTo>
                    <a:pt x="524041" y="251129"/>
                  </a:lnTo>
                  <a:lnTo>
                    <a:pt x="486371" y="260833"/>
                  </a:lnTo>
                  <a:lnTo>
                    <a:pt x="414822" y="280642"/>
                  </a:lnTo>
                  <a:lnTo>
                    <a:pt x="348447" y="300968"/>
                  </a:lnTo>
                  <a:lnTo>
                    <a:pt x="287391" y="321789"/>
                  </a:lnTo>
                  <a:lnTo>
                    <a:pt x="231797" y="343081"/>
                  </a:lnTo>
                  <a:lnTo>
                    <a:pt x="181808" y="364822"/>
                  </a:lnTo>
                  <a:lnTo>
                    <a:pt x="137566" y="386989"/>
                  </a:lnTo>
                  <a:lnTo>
                    <a:pt x="99216" y="409559"/>
                  </a:lnTo>
                  <a:lnTo>
                    <a:pt x="66901" y="432509"/>
                  </a:lnTo>
                  <a:lnTo>
                    <a:pt x="30056" y="467597"/>
                  </a:lnTo>
                  <a:lnTo>
                    <a:pt x="7594" y="503412"/>
                  </a:lnTo>
                  <a:lnTo>
                    <a:pt x="0" y="539876"/>
                  </a:lnTo>
                  <a:lnTo>
                    <a:pt x="849" y="552099"/>
                  </a:lnTo>
                  <a:lnTo>
                    <a:pt x="13453" y="588356"/>
                  </a:lnTo>
                  <a:lnTo>
                    <a:pt x="40763" y="623937"/>
                  </a:lnTo>
                  <a:lnTo>
                    <a:pt x="82295" y="658765"/>
                  </a:lnTo>
                  <a:lnTo>
                    <a:pt x="117646" y="681528"/>
                  </a:lnTo>
                  <a:lnTo>
                    <a:pt x="158960" y="703899"/>
                  </a:lnTo>
                  <a:lnTo>
                    <a:pt x="206093" y="725856"/>
                  </a:lnTo>
                  <a:lnTo>
                    <a:pt x="258903" y="747376"/>
                  </a:lnTo>
                  <a:lnTo>
                    <a:pt x="317246" y="768435"/>
                  </a:lnTo>
                  <a:lnTo>
                    <a:pt x="380979" y="789011"/>
                  </a:lnTo>
                  <a:lnTo>
                    <a:pt x="449958" y="809082"/>
                  </a:lnTo>
                  <a:lnTo>
                    <a:pt x="524041" y="828624"/>
                  </a:lnTo>
                  <a:lnTo>
                    <a:pt x="562952" y="838189"/>
                  </a:lnTo>
                  <a:lnTo>
                    <a:pt x="603085" y="847614"/>
                  </a:lnTo>
                  <a:lnTo>
                    <a:pt x="644422" y="856895"/>
                  </a:lnTo>
                  <a:lnTo>
                    <a:pt x="686945" y="866030"/>
                  </a:lnTo>
                  <a:lnTo>
                    <a:pt x="730637" y="875015"/>
                  </a:lnTo>
                  <a:lnTo>
                    <a:pt x="775480" y="883848"/>
                  </a:lnTo>
                  <a:lnTo>
                    <a:pt x="821455" y="892527"/>
                  </a:lnTo>
                  <a:lnTo>
                    <a:pt x="868544" y="901047"/>
                  </a:lnTo>
                  <a:lnTo>
                    <a:pt x="916731" y="909407"/>
                  </a:lnTo>
                  <a:lnTo>
                    <a:pt x="965996" y="917603"/>
                  </a:lnTo>
                  <a:lnTo>
                    <a:pt x="1016323" y="925632"/>
                  </a:lnTo>
                  <a:lnTo>
                    <a:pt x="1067692" y="933493"/>
                  </a:lnTo>
                  <a:lnTo>
                    <a:pt x="1120087" y="941181"/>
                  </a:lnTo>
                  <a:lnTo>
                    <a:pt x="1173489" y="948694"/>
                  </a:lnTo>
                  <a:lnTo>
                    <a:pt x="1227881" y="956029"/>
                  </a:lnTo>
                  <a:lnTo>
                    <a:pt x="1283244" y="963184"/>
                  </a:lnTo>
                  <a:lnTo>
                    <a:pt x="1339560" y="970155"/>
                  </a:lnTo>
                  <a:lnTo>
                    <a:pt x="1396813" y="976939"/>
                  </a:lnTo>
                  <a:lnTo>
                    <a:pt x="1454982" y="983534"/>
                  </a:lnTo>
                  <a:lnTo>
                    <a:pt x="1514052" y="989937"/>
                  </a:lnTo>
                  <a:lnTo>
                    <a:pt x="1574004" y="996145"/>
                  </a:lnTo>
                  <a:lnTo>
                    <a:pt x="1634820" y="1002156"/>
                  </a:lnTo>
                  <a:lnTo>
                    <a:pt x="1696482" y="1007965"/>
                  </a:lnTo>
                  <a:lnTo>
                    <a:pt x="1758972" y="1013571"/>
                  </a:lnTo>
                  <a:lnTo>
                    <a:pt x="1822273" y="1018971"/>
                  </a:lnTo>
                  <a:lnTo>
                    <a:pt x="1886366" y="1024161"/>
                  </a:lnTo>
                  <a:lnTo>
                    <a:pt x="1951233" y="1029139"/>
                  </a:lnTo>
                  <a:lnTo>
                    <a:pt x="2016857" y="1033902"/>
                  </a:lnTo>
                  <a:lnTo>
                    <a:pt x="2083220" y="1038447"/>
                  </a:lnTo>
                  <a:lnTo>
                    <a:pt x="2150304" y="1042772"/>
                  </a:lnTo>
                  <a:lnTo>
                    <a:pt x="2218091" y="1046873"/>
                  </a:lnTo>
                  <a:lnTo>
                    <a:pt x="2286562" y="1050747"/>
                  </a:lnTo>
                  <a:lnTo>
                    <a:pt x="2355701" y="1054393"/>
                  </a:lnTo>
                  <a:lnTo>
                    <a:pt x="2425489" y="1057806"/>
                  </a:lnTo>
                  <a:lnTo>
                    <a:pt x="2495908" y="1060984"/>
                  </a:lnTo>
                  <a:lnTo>
                    <a:pt x="2566940" y="1063924"/>
                  </a:lnTo>
                  <a:lnTo>
                    <a:pt x="2638568" y="1066624"/>
                  </a:lnTo>
                  <a:lnTo>
                    <a:pt x="2710774" y="1069080"/>
                  </a:lnTo>
                  <a:lnTo>
                    <a:pt x="2783539" y="1071290"/>
                  </a:lnTo>
                  <a:lnTo>
                    <a:pt x="2856846" y="1073250"/>
                  </a:lnTo>
                  <a:lnTo>
                    <a:pt x="2930677" y="1074958"/>
                  </a:lnTo>
                  <a:lnTo>
                    <a:pt x="3005014" y="1076412"/>
                  </a:lnTo>
                  <a:lnTo>
                    <a:pt x="3079839" y="1077607"/>
                  </a:lnTo>
                  <a:lnTo>
                    <a:pt x="3155134" y="1078542"/>
                  </a:lnTo>
                  <a:lnTo>
                    <a:pt x="3230881" y="1079213"/>
                  </a:lnTo>
                  <a:lnTo>
                    <a:pt x="3307063" y="1079618"/>
                  </a:lnTo>
                  <a:lnTo>
                    <a:pt x="3383661" y="1079753"/>
                  </a:lnTo>
                  <a:lnTo>
                    <a:pt x="3460258" y="1079618"/>
                  </a:lnTo>
                  <a:lnTo>
                    <a:pt x="3536440" y="1079213"/>
                  </a:lnTo>
                  <a:lnTo>
                    <a:pt x="3612187" y="1078542"/>
                  </a:lnTo>
                  <a:lnTo>
                    <a:pt x="3687482" y="1077607"/>
                  </a:lnTo>
                  <a:lnTo>
                    <a:pt x="3762307" y="1076412"/>
                  </a:lnTo>
                  <a:lnTo>
                    <a:pt x="3836644" y="1074958"/>
                  </a:lnTo>
                  <a:lnTo>
                    <a:pt x="3910475" y="1073250"/>
                  </a:lnTo>
                  <a:lnTo>
                    <a:pt x="3983782" y="1071290"/>
                  </a:lnTo>
                  <a:lnTo>
                    <a:pt x="4056547" y="1069080"/>
                  </a:lnTo>
                  <a:lnTo>
                    <a:pt x="4128753" y="1066624"/>
                  </a:lnTo>
                  <a:lnTo>
                    <a:pt x="4200381" y="1063924"/>
                  </a:lnTo>
                  <a:lnTo>
                    <a:pt x="4271413" y="1060984"/>
                  </a:lnTo>
                  <a:lnTo>
                    <a:pt x="4341832" y="1057806"/>
                  </a:lnTo>
                  <a:lnTo>
                    <a:pt x="4411620" y="1054393"/>
                  </a:lnTo>
                  <a:lnTo>
                    <a:pt x="4480759" y="1050747"/>
                  </a:lnTo>
                  <a:lnTo>
                    <a:pt x="4549230" y="1046873"/>
                  </a:lnTo>
                  <a:lnTo>
                    <a:pt x="4617017" y="1042772"/>
                  </a:lnTo>
                  <a:lnTo>
                    <a:pt x="4684101" y="1038447"/>
                  </a:lnTo>
                  <a:lnTo>
                    <a:pt x="4750464" y="1033902"/>
                  </a:lnTo>
                  <a:lnTo>
                    <a:pt x="4816088" y="1029139"/>
                  </a:lnTo>
                  <a:lnTo>
                    <a:pt x="4880955" y="1024161"/>
                  </a:lnTo>
                  <a:lnTo>
                    <a:pt x="4945048" y="1018971"/>
                  </a:lnTo>
                  <a:lnTo>
                    <a:pt x="5008349" y="1013571"/>
                  </a:lnTo>
                  <a:lnTo>
                    <a:pt x="5070839" y="1007965"/>
                  </a:lnTo>
                  <a:lnTo>
                    <a:pt x="5132501" y="1002156"/>
                  </a:lnTo>
                  <a:lnTo>
                    <a:pt x="5193317" y="996145"/>
                  </a:lnTo>
                  <a:lnTo>
                    <a:pt x="5253269" y="989937"/>
                  </a:lnTo>
                  <a:lnTo>
                    <a:pt x="5312339" y="983534"/>
                  </a:lnTo>
                  <a:lnTo>
                    <a:pt x="5370508" y="976939"/>
                  </a:lnTo>
                  <a:lnTo>
                    <a:pt x="5427761" y="970155"/>
                  </a:lnTo>
                  <a:lnTo>
                    <a:pt x="5484077" y="963184"/>
                  </a:lnTo>
                  <a:lnTo>
                    <a:pt x="5539440" y="956029"/>
                  </a:lnTo>
                  <a:lnTo>
                    <a:pt x="5593832" y="948694"/>
                  </a:lnTo>
                  <a:lnTo>
                    <a:pt x="5647234" y="941181"/>
                  </a:lnTo>
                  <a:lnTo>
                    <a:pt x="5699629" y="933493"/>
                  </a:lnTo>
                  <a:lnTo>
                    <a:pt x="5750998" y="925632"/>
                  </a:lnTo>
                  <a:lnTo>
                    <a:pt x="5801325" y="917603"/>
                  </a:lnTo>
                  <a:lnTo>
                    <a:pt x="5850590" y="909407"/>
                  </a:lnTo>
                  <a:lnTo>
                    <a:pt x="5898777" y="901047"/>
                  </a:lnTo>
                  <a:lnTo>
                    <a:pt x="5945866" y="892527"/>
                  </a:lnTo>
                  <a:lnTo>
                    <a:pt x="5991841" y="883848"/>
                  </a:lnTo>
                  <a:lnTo>
                    <a:pt x="6036684" y="875015"/>
                  </a:lnTo>
                  <a:lnTo>
                    <a:pt x="6080376" y="866030"/>
                  </a:lnTo>
                  <a:lnTo>
                    <a:pt x="6122899" y="856895"/>
                  </a:lnTo>
                  <a:lnTo>
                    <a:pt x="6164236" y="847614"/>
                  </a:lnTo>
                  <a:lnTo>
                    <a:pt x="6204369" y="838189"/>
                  </a:lnTo>
                  <a:lnTo>
                    <a:pt x="6243280" y="828624"/>
                  </a:lnTo>
                  <a:lnTo>
                    <a:pt x="6280950" y="818920"/>
                  </a:lnTo>
                  <a:lnTo>
                    <a:pt x="6352499" y="799111"/>
                  </a:lnTo>
                  <a:lnTo>
                    <a:pt x="6418874" y="778785"/>
                  </a:lnTo>
                  <a:lnTo>
                    <a:pt x="6479930" y="757964"/>
                  </a:lnTo>
                  <a:lnTo>
                    <a:pt x="6535524" y="736672"/>
                  </a:lnTo>
                  <a:lnTo>
                    <a:pt x="6585513" y="714931"/>
                  </a:lnTo>
                  <a:lnTo>
                    <a:pt x="6629755" y="692764"/>
                  </a:lnTo>
                  <a:lnTo>
                    <a:pt x="6668105" y="670194"/>
                  </a:lnTo>
                  <a:lnTo>
                    <a:pt x="6700420" y="647244"/>
                  </a:lnTo>
                  <a:lnTo>
                    <a:pt x="6737265" y="612156"/>
                  </a:lnTo>
                  <a:lnTo>
                    <a:pt x="6759727" y="576341"/>
                  </a:lnTo>
                  <a:lnTo>
                    <a:pt x="6767321" y="539876"/>
                  </a:lnTo>
                  <a:lnTo>
                    <a:pt x="6766472" y="527654"/>
                  </a:lnTo>
                  <a:lnTo>
                    <a:pt x="6753868" y="491397"/>
                  </a:lnTo>
                  <a:lnTo>
                    <a:pt x="6726558" y="455816"/>
                  </a:lnTo>
                  <a:lnTo>
                    <a:pt x="6685026" y="420988"/>
                  </a:lnTo>
                  <a:lnTo>
                    <a:pt x="6649675" y="398225"/>
                  </a:lnTo>
                  <a:lnTo>
                    <a:pt x="6608361" y="375854"/>
                  </a:lnTo>
                  <a:lnTo>
                    <a:pt x="6561228" y="353897"/>
                  </a:lnTo>
                  <a:lnTo>
                    <a:pt x="6508418" y="332377"/>
                  </a:lnTo>
                  <a:lnTo>
                    <a:pt x="6450075" y="311318"/>
                  </a:lnTo>
                  <a:lnTo>
                    <a:pt x="6386342" y="290742"/>
                  </a:lnTo>
                  <a:lnTo>
                    <a:pt x="6317363" y="270671"/>
                  </a:lnTo>
                  <a:lnTo>
                    <a:pt x="6243280" y="251129"/>
                  </a:lnTo>
                  <a:lnTo>
                    <a:pt x="6204369" y="241564"/>
                  </a:lnTo>
                  <a:lnTo>
                    <a:pt x="6164236" y="232139"/>
                  </a:lnTo>
                  <a:lnTo>
                    <a:pt x="6122899" y="222858"/>
                  </a:lnTo>
                  <a:lnTo>
                    <a:pt x="6080376" y="213723"/>
                  </a:lnTo>
                  <a:lnTo>
                    <a:pt x="6036684" y="204738"/>
                  </a:lnTo>
                  <a:lnTo>
                    <a:pt x="5991841" y="195905"/>
                  </a:lnTo>
                  <a:lnTo>
                    <a:pt x="5945866" y="187226"/>
                  </a:lnTo>
                  <a:lnTo>
                    <a:pt x="5898777" y="178706"/>
                  </a:lnTo>
                  <a:lnTo>
                    <a:pt x="5850590" y="170346"/>
                  </a:lnTo>
                  <a:lnTo>
                    <a:pt x="5801325" y="162150"/>
                  </a:lnTo>
                  <a:lnTo>
                    <a:pt x="5750998" y="154121"/>
                  </a:lnTo>
                  <a:lnTo>
                    <a:pt x="5699629" y="146260"/>
                  </a:lnTo>
                  <a:lnTo>
                    <a:pt x="5647234" y="138572"/>
                  </a:lnTo>
                  <a:lnTo>
                    <a:pt x="5593832" y="131059"/>
                  </a:lnTo>
                  <a:lnTo>
                    <a:pt x="5539440" y="123724"/>
                  </a:lnTo>
                  <a:lnTo>
                    <a:pt x="5484077" y="116569"/>
                  </a:lnTo>
                  <a:lnTo>
                    <a:pt x="5427761" y="109598"/>
                  </a:lnTo>
                  <a:lnTo>
                    <a:pt x="5370508" y="102814"/>
                  </a:lnTo>
                  <a:lnTo>
                    <a:pt x="5312339" y="96219"/>
                  </a:lnTo>
                  <a:lnTo>
                    <a:pt x="5253269" y="89816"/>
                  </a:lnTo>
                  <a:lnTo>
                    <a:pt x="5193317" y="83608"/>
                  </a:lnTo>
                  <a:lnTo>
                    <a:pt x="5132501" y="77597"/>
                  </a:lnTo>
                  <a:lnTo>
                    <a:pt x="5070839" y="71788"/>
                  </a:lnTo>
                  <a:lnTo>
                    <a:pt x="5008349" y="66182"/>
                  </a:lnTo>
                  <a:lnTo>
                    <a:pt x="4945048" y="60782"/>
                  </a:lnTo>
                  <a:lnTo>
                    <a:pt x="4880955" y="55592"/>
                  </a:lnTo>
                  <a:lnTo>
                    <a:pt x="4816088" y="50614"/>
                  </a:lnTo>
                  <a:lnTo>
                    <a:pt x="4750464" y="45851"/>
                  </a:lnTo>
                  <a:lnTo>
                    <a:pt x="4684101" y="41306"/>
                  </a:lnTo>
                  <a:lnTo>
                    <a:pt x="4617017" y="36981"/>
                  </a:lnTo>
                  <a:lnTo>
                    <a:pt x="4549230" y="32880"/>
                  </a:lnTo>
                  <a:lnTo>
                    <a:pt x="4480759" y="29006"/>
                  </a:lnTo>
                  <a:lnTo>
                    <a:pt x="4411620" y="25360"/>
                  </a:lnTo>
                  <a:lnTo>
                    <a:pt x="4341832" y="21947"/>
                  </a:lnTo>
                  <a:lnTo>
                    <a:pt x="4271413" y="18769"/>
                  </a:lnTo>
                  <a:lnTo>
                    <a:pt x="4200381" y="15829"/>
                  </a:lnTo>
                  <a:lnTo>
                    <a:pt x="4128753" y="13129"/>
                  </a:lnTo>
                  <a:lnTo>
                    <a:pt x="4056547" y="10673"/>
                  </a:lnTo>
                  <a:lnTo>
                    <a:pt x="3983782" y="8463"/>
                  </a:lnTo>
                  <a:lnTo>
                    <a:pt x="3910475" y="6503"/>
                  </a:lnTo>
                  <a:lnTo>
                    <a:pt x="3836644" y="4795"/>
                  </a:lnTo>
                  <a:lnTo>
                    <a:pt x="3762307" y="3341"/>
                  </a:lnTo>
                  <a:lnTo>
                    <a:pt x="3687482" y="2146"/>
                  </a:lnTo>
                  <a:lnTo>
                    <a:pt x="3612187" y="1211"/>
                  </a:lnTo>
                  <a:lnTo>
                    <a:pt x="3536440" y="540"/>
                  </a:lnTo>
                  <a:lnTo>
                    <a:pt x="3460258" y="135"/>
                  </a:lnTo>
                  <a:lnTo>
                    <a:pt x="33836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77136" y="837057"/>
              <a:ext cx="6767830" cy="1080135"/>
            </a:xfrm>
            <a:custGeom>
              <a:avLst/>
              <a:gdLst/>
              <a:ahLst/>
              <a:cxnLst/>
              <a:rect l="l" t="t" r="r" b="b"/>
              <a:pathLst>
                <a:path w="6767830" h="1080135">
                  <a:moveTo>
                    <a:pt x="0" y="539876"/>
                  </a:moveTo>
                  <a:lnTo>
                    <a:pt x="13453" y="491397"/>
                  </a:lnTo>
                  <a:lnTo>
                    <a:pt x="40763" y="455816"/>
                  </a:lnTo>
                  <a:lnTo>
                    <a:pt x="82295" y="420988"/>
                  </a:lnTo>
                  <a:lnTo>
                    <a:pt x="117646" y="398225"/>
                  </a:lnTo>
                  <a:lnTo>
                    <a:pt x="158960" y="375854"/>
                  </a:lnTo>
                  <a:lnTo>
                    <a:pt x="206093" y="353897"/>
                  </a:lnTo>
                  <a:lnTo>
                    <a:pt x="258903" y="332377"/>
                  </a:lnTo>
                  <a:lnTo>
                    <a:pt x="317246" y="311318"/>
                  </a:lnTo>
                  <a:lnTo>
                    <a:pt x="380979" y="290742"/>
                  </a:lnTo>
                  <a:lnTo>
                    <a:pt x="449958" y="270671"/>
                  </a:lnTo>
                  <a:lnTo>
                    <a:pt x="524041" y="251129"/>
                  </a:lnTo>
                  <a:lnTo>
                    <a:pt x="562952" y="241564"/>
                  </a:lnTo>
                  <a:lnTo>
                    <a:pt x="603085" y="232139"/>
                  </a:lnTo>
                  <a:lnTo>
                    <a:pt x="644422" y="222858"/>
                  </a:lnTo>
                  <a:lnTo>
                    <a:pt x="686945" y="213723"/>
                  </a:lnTo>
                  <a:lnTo>
                    <a:pt x="730637" y="204738"/>
                  </a:lnTo>
                  <a:lnTo>
                    <a:pt x="775480" y="195905"/>
                  </a:lnTo>
                  <a:lnTo>
                    <a:pt x="821455" y="187226"/>
                  </a:lnTo>
                  <a:lnTo>
                    <a:pt x="868544" y="178706"/>
                  </a:lnTo>
                  <a:lnTo>
                    <a:pt x="916731" y="170346"/>
                  </a:lnTo>
                  <a:lnTo>
                    <a:pt x="965996" y="162150"/>
                  </a:lnTo>
                  <a:lnTo>
                    <a:pt x="1016323" y="154121"/>
                  </a:lnTo>
                  <a:lnTo>
                    <a:pt x="1067692" y="146260"/>
                  </a:lnTo>
                  <a:lnTo>
                    <a:pt x="1120087" y="138572"/>
                  </a:lnTo>
                  <a:lnTo>
                    <a:pt x="1173489" y="131059"/>
                  </a:lnTo>
                  <a:lnTo>
                    <a:pt x="1227881" y="123724"/>
                  </a:lnTo>
                  <a:lnTo>
                    <a:pt x="1283244" y="116569"/>
                  </a:lnTo>
                  <a:lnTo>
                    <a:pt x="1339560" y="109598"/>
                  </a:lnTo>
                  <a:lnTo>
                    <a:pt x="1396813" y="102814"/>
                  </a:lnTo>
                  <a:lnTo>
                    <a:pt x="1454982" y="96219"/>
                  </a:lnTo>
                  <a:lnTo>
                    <a:pt x="1514052" y="89816"/>
                  </a:lnTo>
                  <a:lnTo>
                    <a:pt x="1574004" y="83608"/>
                  </a:lnTo>
                  <a:lnTo>
                    <a:pt x="1634820" y="77597"/>
                  </a:lnTo>
                  <a:lnTo>
                    <a:pt x="1696482" y="71788"/>
                  </a:lnTo>
                  <a:lnTo>
                    <a:pt x="1758972" y="66182"/>
                  </a:lnTo>
                  <a:lnTo>
                    <a:pt x="1822273" y="60782"/>
                  </a:lnTo>
                  <a:lnTo>
                    <a:pt x="1886366" y="55592"/>
                  </a:lnTo>
                  <a:lnTo>
                    <a:pt x="1951233" y="50614"/>
                  </a:lnTo>
                  <a:lnTo>
                    <a:pt x="2016857" y="45851"/>
                  </a:lnTo>
                  <a:lnTo>
                    <a:pt x="2083220" y="41306"/>
                  </a:lnTo>
                  <a:lnTo>
                    <a:pt x="2150304" y="36981"/>
                  </a:lnTo>
                  <a:lnTo>
                    <a:pt x="2218091" y="32880"/>
                  </a:lnTo>
                  <a:lnTo>
                    <a:pt x="2286562" y="29006"/>
                  </a:lnTo>
                  <a:lnTo>
                    <a:pt x="2355701" y="25360"/>
                  </a:lnTo>
                  <a:lnTo>
                    <a:pt x="2425489" y="21947"/>
                  </a:lnTo>
                  <a:lnTo>
                    <a:pt x="2495908" y="18769"/>
                  </a:lnTo>
                  <a:lnTo>
                    <a:pt x="2566940" y="15829"/>
                  </a:lnTo>
                  <a:lnTo>
                    <a:pt x="2638568" y="13129"/>
                  </a:lnTo>
                  <a:lnTo>
                    <a:pt x="2710774" y="10673"/>
                  </a:lnTo>
                  <a:lnTo>
                    <a:pt x="2783539" y="8463"/>
                  </a:lnTo>
                  <a:lnTo>
                    <a:pt x="2856846" y="6503"/>
                  </a:lnTo>
                  <a:lnTo>
                    <a:pt x="2930677" y="4795"/>
                  </a:lnTo>
                  <a:lnTo>
                    <a:pt x="3005014" y="3341"/>
                  </a:lnTo>
                  <a:lnTo>
                    <a:pt x="3079839" y="2146"/>
                  </a:lnTo>
                  <a:lnTo>
                    <a:pt x="3155134" y="1211"/>
                  </a:lnTo>
                  <a:lnTo>
                    <a:pt x="3230881" y="540"/>
                  </a:lnTo>
                  <a:lnTo>
                    <a:pt x="3307063" y="135"/>
                  </a:lnTo>
                  <a:lnTo>
                    <a:pt x="3383661" y="0"/>
                  </a:lnTo>
                  <a:lnTo>
                    <a:pt x="3460258" y="135"/>
                  </a:lnTo>
                  <a:lnTo>
                    <a:pt x="3536440" y="540"/>
                  </a:lnTo>
                  <a:lnTo>
                    <a:pt x="3612187" y="1211"/>
                  </a:lnTo>
                  <a:lnTo>
                    <a:pt x="3687482" y="2146"/>
                  </a:lnTo>
                  <a:lnTo>
                    <a:pt x="3762307" y="3341"/>
                  </a:lnTo>
                  <a:lnTo>
                    <a:pt x="3836644" y="4795"/>
                  </a:lnTo>
                  <a:lnTo>
                    <a:pt x="3910475" y="6503"/>
                  </a:lnTo>
                  <a:lnTo>
                    <a:pt x="3983782" y="8463"/>
                  </a:lnTo>
                  <a:lnTo>
                    <a:pt x="4056547" y="10673"/>
                  </a:lnTo>
                  <a:lnTo>
                    <a:pt x="4128753" y="13129"/>
                  </a:lnTo>
                  <a:lnTo>
                    <a:pt x="4200381" y="15829"/>
                  </a:lnTo>
                  <a:lnTo>
                    <a:pt x="4271413" y="18769"/>
                  </a:lnTo>
                  <a:lnTo>
                    <a:pt x="4341832" y="21947"/>
                  </a:lnTo>
                  <a:lnTo>
                    <a:pt x="4411620" y="25360"/>
                  </a:lnTo>
                  <a:lnTo>
                    <a:pt x="4480759" y="29006"/>
                  </a:lnTo>
                  <a:lnTo>
                    <a:pt x="4549230" y="32880"/>
                  </a:lnTo>
                  <a:lnTo>
                    <a:pt x="4617017" y="36981"/>
                  </a:lnTo>
                  <a:lnTo>
                    <a:pt x="4684101" y="41306"/>
                  </a:lnTo>
                  <a:lnTo>
                    <a:pt x="4750464" y="45851"/>
                  </a:lnTo>
                  <a:lnTo>
                    <a:pt x="4816088" y="50614"/>
                  </a:lnTo>
                  <a:lnTo>
                    <a:pt x="4880955" y="55592"/>
                  </a:lnTo>
                  <a:lnTo>
                    <a:pt x="4945048" y="60782"/>
                  </a:lnTo>
                  <a:lnTo>
                    <a:pt x="5008349" y="66182"/>
                  </a:lnTo>
                  <a:lnTo>
                    <a:pt x="5070839" y="71788"/>
                  </a:lnTo>
                  <a:lnTo>
                    <a:pt x="5132501" y="77597"/>
                  </a:lnTo>
                  <a:lnTo>
                    <a:pt x="5193317" y="83608"/>
                  </a:lnTo>
                  <a:lnTo>
                    <a:pt x="5253269" y="89816"/>
                  </a:lnTo>
                  <a:lnTo>
                    <a:pt x="5312339" y="96219"/>
                  </a:lnTo>
                  <a:lnTo>
                    <a:pt x="5370508" y="102814"/>
                  </a:lnTo>
                  <a:lnTo>
                    <a:pt x="5427761" y="109598"/>
                  </a:lnTo>
                  <a:lnTo>
                    <a:pt x="5484077" y="116569"/>
                  </a:lnTo>
                  <a:lnTo>
                    <a:pt x="5539440" y="123724"/>
                  </a:lnTo>
                  <a:lnTo>
                    <a:pt x="5593832" y="131059"/>
                  </a:lnTo>
                  <a:lnTo>
                    <a:pt x="5647234" y="138572"/>
                  </a:lnTo>
                  <a:lnTo>
                    <a:pt x="5699629" y="146260"/>
                  </a:lnTo>
                  <a:lnTo>
                    <a:pt x="5750998" y="154121"/>
                  </a:lnTo>
                  <a:lnTo>
                    <a:pt x="5801325" y="162150"/>
                  </a:lnTo>
                  <a:lnTo>
                    <a:pt x="5850590" y="170346"/>
                  </a:lnTo>
                  <a:lnTo>
                    <a:pt x="5898777" y="178706"/>
                  </a:lnTo>
                  <a:lnTo>
                    <a:pt x="5945866" y="187226"/>
                  </a:lnTo>
                  <a:lnTo>
                    <a:pt x="5991841" y="195905"/>
                  </a:lnTo>
                  <a:lnTo>
                    <a:pt x="6036684" y="204738"/>
                  </a:lnTo>
                  <a:lnTo>
                    <a:pt x="6080376" y="213723"/>
                  </a:lnTo>
                  <a:lnTo>
                    <a:pt x="6122899" y="222858"/>
                  </a:lnTo>
                  <a:lnTo>
                    <a:pt x="6164236" y="232139"/>
                  </a:lnTo>
                  <a:lnTo>
                    <a:pt x="6204369" y="241564"/>
                  </a:lnTo>
                  <a:lnTo>
                    <a:pt x="6243280" y="251129"/>
                  </a:lnTo>
                  <a:lnTo>
                    <a:pt x="6280950" y="260833"/>
                  </a:lnTo>
                  <a:lnTo>
                    <a:pt x="6352499" y="280642"/>
                  </a:lnTo>
                  <a:lnTo>
                    <a:pt x="6418874" y="300968"/>
                  </a:lnTo>
                  <a:lnTo>
                    <a:pt x="6479930" y="321789"/>
                  </a:lnTo>
                  <a:lnTo>
                    <a:pt x="6535524" y="343081"/>
                  </a:lnTo>
                  <a:lnTo>
                    <a:pt x="6585513" y="364822"/>
                  </a:lnTo>
                  <a:lnTo>
                    <a:pt x="6629755" y="386989"/>
                  </a:lnTo>
                  <a:lnTo>
                    <a:pt x="6668105" y="409559"/>
                  </a:lnTo>
                  <a:lnTo>
                    <a:pt x="6700420" y="432509"/>
                  </a:lnTo>
                  <a:lnTo>
                    <a:pt x="6737265" y="467597"/>
                  </a:lnTo>
                  <a:lnTo>
                    <a:pt x="6759727" y="503412"/>
                  </a:lnTo>
                  <a:lnTo>
                    <a:pt x="6767321" y="539876"/>
                  </a:lnTo>
                  <a:lnTo>
                    <a:pt x="6766472" y="552099"/>
                  </a:lnTo>
                  <a:lnTo>
                    <a:pt x="6753868" y="588356"/>
                  </a:lnTo>
                  <a:lnTo>
                    <a:pt x="6726558" y="623937"/>
                  </a:lnTo>
                  <a:lnTo>
                    <a:pt x="6685026" y="658765"/>
                  </a:lnTo>
                  <a:lnTo>
                    <a:pt x="6649675" y="681528"/>
                  </a:lnTo>
                  <a:lnTo>
                    <a:pt x="6608361" y="703899"/>
                  </a:lnTo>
                  <a:lnTo>
                    <a:pt x="6561228" y="725856"/>
                  </a:lnTo>
                  <a:lnTo>
                    <a:pt x="6508418" y="747376"/>
                  </a:lnTo>
                  <a:lnTo>
                    <a:pt x="6450075" y="768435"/>
                  </a:lnTo>
                  <a:lnTo>
                    <a:pt x="6386342" y="789011"/>
                  </a:lnTo>
                  <a:lnTo>
                    <a:pt x="6317363" y="809082"/>
                  </a:lnTo>
                  <a:lnTo>
                    <a:pt x="6243280" y="828624"/>
                  </a:lnTo>
                  <a:lnTo>
                    <a:pt x="6204369" y="838189"/>
                  </a:lnTo>
                  <a:lnTo>
                    <a:pt x="6164236" y="847614"/>
                  </a:lnTo>
                  <a:lnTo>
                    <a:pt x="6122899" y="856895"/>
                  </a:lnTo>
                  <a:lnTo>
                    <a:pt x="6080376" y="866030"/>
                  </a:lnTo>
                  <a:lnTo>
                    <a:pt x="6036684" y="875015"/>
                  </a:lnTo>
                  <a:lnTo>
                    <a:pt x="5991841" y="883848"/>
                  </a:lnTo>
                  <a:lnTo>
                    <a:pt x="5945866" y="892527"/>
                  </a:lnTo>
                  <a:lnTo>
                    <a:pt x="5898777" y="901047"/>
                  </a:lnTo>
                  <a:lnTo>
                    <a:pt x="5850590" y="909407"/>
                  </a:lnTo>
                  <a:lnTo>
                    <a:pt x="5801325" y="917603"/>
                  </a:lnTo>
                  <a:lnTo>
                    <a:pt x="5750998" y="925632"/>
                  </a:lnTo>
                  <a:lnTo>
                    <a:pt x="5699629" y="933493"/>
                  </a:lnTo>
                  <a:lnTo>
                    <a:pt x="5647234" y="941181"/>
                  </a:lnTo>
                  <a:lnTo>
                    <a:pt x="5593832" y="948694"/>
                  </a:lnTo>
                  <a:lnTo>
                    <a:pt x="5539440" y="956029"/>
                  </a:lnTo>
                  <a:lnTo>
                    <a:pt x="5484077" y="963184"/>
                  </a:lnTo>
                  <a:lnTo>
                    <a:pt x="5427761" y="970155"/>
                  </a:lnTo>
                  <a:lnTo>
                    <a:pt x="5370508" y="976939"/>
                  </a:lnTo>
                  <a:lnTo>
                    <a:pt x="5312339" y="983534"/>
                  </a:lnTo>
                  <a:lnTo>
                    <a:pt x="5253269" y="989937"/>
                  </a:lnTo>
                  <a:lnTo>
                    <a:pt x="5193317" y="996145"/>
                  </a:lnTo>
                  <a:lnTo>
                    <a:pt x="5132501" y="1002156"/>
                  </a:lnTo>
                  <a:lnTo>
                    <a:pt x="5070839" y="1007965"/>
                  </a:lnTo>
                  <a:lnTo>
                    <a:pt x="5008349" y="1013571"/>
                  </a:lnTo>
                  <a:lnTo>
                    <a:pt x="4945048" y="1018971"/>
                  </a:lnTo>
                  <a:lnTo>
                    <a:pt x="4880955" y="1024161"/>
                  </a:lnTo>
                  <a:lnTo>
                    <a:pt x="4816088" y="1029139"/>
                  </a:lnTo>
                  <a:lnTo>
                    <a:pt x="4750464" y="1033902"/>
                  </a:lnTo>
                  <a:lnTo>
                    <a:pt x="4684101" y="1038447"/>
                  </a:lnTo>
                  <a:lnTo>
                    <a:pt x="4617017" y="1042772"/>
                  </a:lnTo>
                  <a:lnTo>
                    <a:pt x="4549230" y="1046873"/>
                  </a:lnTo>
                  <a:lnTo>
                    <a:pt x="4480759" y="1050747"/>
                  </a:lnTo>
                  <a:lnTo>
                    <a:pt x="4411620" y="1054393"/>
                  </a:lnTo>
                  <a:lnTo>
                    <a:pt x="4341832" y="1057806"/>
                  </a:lnTo>
                  <a:lnTo>
                    <a:pt x="4271413" y="1060984"/>
                  </a:lnTo>
                  <a:lnTo>
                    <a:pt x="4200381" y="1063924"/>
                  </a:lnTo>
                  <a:lnTo>
                    <a:pt x="4128753" y="1066624"/>
                  </a:lnTo>
                  <a:lnTo>
                    <a:pt x="4056547" y="1069080"/>
                  </a:lnTo>
                  <a:lnTo>
                    <a:pt x="3983782" y="1071290"/>
                  </a:lnTo>
                  <a:lnTo>
                    <a:pt x="3910475" y="1073250"/>
                  </a:lnTo>
                  <a:lnTo>
                    <a:pt x="3836644" y="1074958"/>
                  </a:lnTo>
                  <a:lnTo>
                    <a:pt x="3762307" y="1076412"/>
                  </a:lnTo>
                  <a:lnTo>
                    <a:pt x="3687482" y="1077607"/>
                  </a:lnTo>
                  <a:lnTo>
                    <a:pt x="3612187" y="1078542"/>
                  </a:lnTo>
                  <a:lnTo>
                    <a:pt x="3536440" y="1079213"/>
                  </a:lnTo>
                  <a:lnTo>
                    <a:pt x="3460258" y="1079618"/>
                  </a:lnTo>
                  <a:lnTo>
                    <a:pt x="3383661" y="1079753"/>
                  </a:lnTo>
                  <a:lnTo>
                    <a:pt x="3307063" y="1079618"/>
                  </a:lnTo>
                  <a:lnTo>
                    <a:pt x="3230881" y="1079213"/>
                  </a:lnTo>
                  <a:lnTo>
                    <a:pt x="3155134" y="1078542"/>
                  </a:lnTo>
                  <a:lnTo>
                    <a:pt x="3079839" y="1077607"/>
                  </a:lnTo>
                  <a:lnTo>
                    <a:pt x="3005014" y="1076412"/>
                  </a:lnTo>
                  <a:lnTo>
                    <a:pt x="2930677" y="1074958"/>
                  </a:lnTo>
                  <a:lnTo>
                    <a:pt x="2856846" y="1073250"/>
                  </a:lnTo>
                  <a:lnTo>
                    <a:pt x="2783539" y="1071290"/>
                  </a:lnTo>
                  <a:lnTo>
                    <a:pt x="2710774" y="1069080"/>
                  </a:lnTo>
                  <a:lnTo>
                    <a:pt x="2638568" y="1066624"/>
                  </a:lnTo>
                  <a:lnTo>
                    <a:pt x="2566940" y="1063924"/>
                  </a:lnTo>
                  <a:lnTo>
                    <a:pt x="2495908" y="1060984"/>
                  </a:lnTo>
                  <a:lnTo>
                    <a:pt x="2425489" y="1057806"/>
                  </a:lnTo>
                  <a:lnTo>
                    <a:pt x="2355701" y="1054393"/>
                  </a:lnTo>
                  <a:lnTo>
                    <a:pt x="2286562" y="1050747"/>
                  </a:lnTo>
                  <a:lnTo>
                    <a:pt x="2218091" y="1046873"/>
                  </a:lnTo>
                  <a:lnTo>
                    <a:pt x="2150304" y="1042772"/>
                  </a:lnTo>
                  <a:lnTo>
                    <a:pt x="2083220" y="1038447"/>
                  </a:lnTo>
                  <a:lnTo>
                    <a:pt x="2016857" y="1033902"/>
                  </a:lnTo>
                  <a:lnTo>
                    <a:pt x="1951233" y="1029139"/>
                  </a:lnTo>
                  <a:lnTo>
                    <a:pt x="1886366" y="1024161"/>
                  </a:lnTo>
                  <a:lnTo>
                    <a:pt x="1822273" y="1018971"/>
                  </a:lnTo>
                  <a:lnTo>
                    <a:pt x="1758972" y="1013571"/>
                  </a:lnTo>
                  <a:lnTo>
                    <a:pt x="1696482" y="1007965"/>
                  </a:lnTo>
                  <a:lnTo>
                    <a:pt x="1634820" y="1002156"/>
                  </a:lnTo>
                  <a:lnTo>
                    <a:pt x="1574004" y="996145"/>
                  </a:lnTo>
                  <a:lnTo>
                    <a:pt x="1514052" y="989937"/>
                  </a:lnTo>
                  <a:lnTo>
                    <a:pt x="1454982" y="983534"/>
                  </a:lnTo>
                  <a:lnTo>
                    <a:pt x="1396813" y="976939"/>
                  </a:lnTo>
                  <a:lnTo>
                    <a:pt x="1339560" y="970155"/>
                  </a:lnTo>
                  <a:lnTo>
                    <a:pt x="1283244" y="963184"/>
                  </a:lnTo>
                  <a:lnTo>
                    <a:pt x="1227881" y="956029"/>
                  </a:lnTo>
                  <a:lnTo>
                    <a:pt x="1173489" y="948694"/>
                  </a:lnTo>
                  <a:lnTo>
                    <a:pt x="1120087" y="941181"/>
                  </a:lnTo>
                  <a:lnTo>
                    <a:pt x="1067692" y="933493"/>
                  </a:lnTo>
                  <a:lnTo>
                    <a:pt x="1016323" y="925632"/>
                  </a:lnTo>
                  <a:lnTo>
                    <a:pt x="965996" y="917603"/>
                  </a:lnTo>
                  <a:lnTo>
                    <a:pt x="916731" y="909407"/>
                  </a:lnTo>
                  <a:lnTo>
                    <a:pt x="868544" y="901047"/>
                  </a:lnTo>
                  <a:lnTo>
                    <a:pt x="821455" y="892527"/>
                  </a:lnTo>
                  <a:lnTo>
                    <a:pt x="775480" y="883848"/>
                  </a:lnTo>
                  <a:lnTo>
                    <a:pt x="730637" y="875015"/>
                  </a:lnTo>
                  <a:lnTo>
                    <a:pt x="686945" y="866030"/>
                  </a:lnTo>
                  <a:lnTo>
                    <a:pt x="644422" y="856895"/>
                  </a:lnTo>
                  <a:lnTo>
                    <a:pt x="603085" y="847614"/>
                  </a:lnTo>
                  <a:lnTo>
                    <a:pt x="562952" y="838189"/>
                  </a:lnTo>
                  <a:lnTo>
                    <a:pt x="524041" y="828624"/>
                  </a:lnTo>
                  <a:lnTo>
                    <a:pt x="486371" y="818920"/>
                  </a:lnTo>
                  <a:lnTo>
                    <a:pt x="414822" y="799111"/>
                  </a:lnTo>
                  <a:lnTo>
                    <a:pt x="348447" y="778785"/>
                  </a:lnTo>
                  <a:lnTo>
                    <a:pt x="287391" y="757964"/>
                  </a:lnTo>
                  <a:lnTo>
                    <a:pt x="231797" y="736672"/>
                  </a:lnTo>
                  <a:lnTo>
                    <a:pt x="181808" y="714931"/>
                  </a:lnTo>
                  <a:lnTo>
                    <a:pt x="137566" y="692764"/>
                  </a:lnTo>
                  <a:lnTo>
                    <a:pt x="99216" y="670194"/>
                  </a:lnTo>
                  <a:lnTo>
                    <a:pt x="66901" y="647244"/>
                  </a:lnTo>
                  <a:lnTo>
                    <a:pt x="30056" y="612156"/>
                  </a:lnTo>
                  <a:lnTo>
                    <a:pt x="7594" y="576341"/>
                  </a:lnTo>
                  <a:lnTo>
                    <a:pt x="0" y="539876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764410" y="1989201"/>
            <a:ext cx="6337300" cy="619760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розчини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глюкози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(ізотонічні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та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гіпертонічні)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64410" y="2781680"/>
            <a:ext cx="6337300" cy="440055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Розчини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солей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(ізотонічні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та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гіпертонічні)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466088" y="1413128"/>
            <a:ext cx="298450" cy="1622425"/>
            <a:chOff x="1466088" y="1413128"/>
            <a:chExt cx="298450" cy="1622425"/>
          </a:xfrm>
        </p:grpSpPr>
        <p:sp>
          <p:nvSpPr>
            <p:cNvPr id="8" name="object 8"/>
            <p:cNvSpPr/>
            <p:nvPr/>
          </p:nvSpPr>
          <p:spPr>
            <a:xfrm>
              <a:off x="1477137" y="1413128"/>
              <a:ext cx="0" cy="1584325"/>
            </a:xfrm>
            <a:custGeom>
              <a:avLst/>
              <a:gdLst/>
              <a:ahLst/>
              <a:cxnLst/>
              <a:rect l="l" t="t" r="r" b="b"/>
              <a:pathLst>
                <a:path h="1584325">
                  <a:moveTo>
                    <a:pt x="0" y="0"/>
                  </a:moveTo>
                  <a:lnTo>
                    <a:pt x="0" y="1584198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77137" y="2239136"/>
              <a:ext cx="287655" cy="796290"/>
            </a:xfrm>
            <a:custGeom>
              <a:avLst/>
              <a:gdLst/>
              <a:ahLst/>
              <a:cxnLst/>
              <a:rect l="l" t="t" r="r" b="b"/>
              <a:pathLst>
                <a:path w="287655" h="796289">
                  <a:moveTo>
                    <a:pt x="287274" y="758190"/>
                  </a:moveTo>
                  <a:lnTo>
                    <a:pt x="265176" y="747141"/>
                  </a:lnTo>
                  <a:lnTo>
                    <a:pt x="211074" y="720090"/>
                  </a:lnTo>
                  <a:lnTo>
                    <a:pt x="211074" y="747141"/>
                  </a:lnTo>
                  <a:lnTo>
                    <a:pt x="0" y="747141"/>
                  </a:lnTo>
                  <a:lnTo>
                    <a:pt x="0" y="769239"/>
                  </a:lnTo>
                  <a:lnTo>
                    <a:pt x="211074" y="769239"/>
                  </a:lnTo>
                  <a:lnTo>
                    <a:pt x="211074" y="796290"/>
                  </a:lnTo>
                  <a:lnTo>
                    <a:pt x="265176" y="769239"/>
                  </a:lnTo>
                  <a:lnTo>
                    <a:pt x="287274" y="758190"/>
                  </a:lnTo>
                  <a:close/>
                </a:path>
                <a:path w="287655" h="796289">
                  <a:moveTo>
                    <a:pt x="287274" y="38100"/>
                  </a:moveTo>
                  <a:lnTo>
                    <a:pt x="265176" y="27051"/>
                  </a:lnTo>
                  <a:lnTo>
                    <a:pt x="211074" y="0"/>
                  </a:lnTo>
                  <a:lnTo>
                    <a:pt x="211074" y="27051"/>
                  </a:lnTo>
                  <a:lnTo>
                    <a:pt x="0" y="27051"/>
                  </a:lnTo>
                  <a:lnTo>
                    <a:pt x="0" y="49149"/>
                  </a:lnTo>
                  <a:lnTo>
                    <a:pt x="211074" y="49149"/>
                  </a:lnTo>
                  <a:lnTo>
                    <a:pt x="211074" y="76200"/>
                  </a:lnTo>
                  <a:lnTo>
                    <a:pt x="265176" y="49149"/>
                  </a:lnTo>
                  <a:lnTo>
                    <a:pt x="287274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466024" y="3346640"/>
            <a:ext cx="6215380" cy="3359150"/>
            <a:chOff x="1466024" y="3346640"/>
            <a:chExt cx="6215380" cy="3359150"/>
          </a:xfrm>
        </p:grpSpPr>
        <p:sp>
          <p:nvSpPr>
            <p:cNvPr id="11" name="object 11"/>
            <p:cNvSpPr/>
            <p:nvPr/>
          </p:nvSpPr>
          <p:spPr>
            <a:xfrm>
              <a:off x="1980056" y="5229987"/>
              <a:ext cx="5472430" cy="720090"/>
            </a:xfrm>
            <a:custGeom>
              <a:avLst/>
              <a:gdLst/>
              <a:ahLst/>
              <a:cxnLst/>
              <a:rect l="l" t="t" r="r" b="b"/>
              <a:pathLst>
                <a:path w="5472430" h="720089">
                  <a:moveTo>
                    <a:pt x="2735960" y="0"/>
                  </a:moveTo>
                  <a:lnTo>
                    <a:pt x="2658063" y="143"/>
                  </a:lnTo>
                  <a:lnTo>
                    <a:pt x="2580705" y="569"/>
                  </a:lnTo>
                  <a:lnTo>
                    <a:pt x="2503914" y="1276"/>
                  </a:lnTo>
                  <a:lnTo>
                    <a:pt x="2427721" y="2259"/>
                  </a:lnTo>
                  <a:lnTo>
                    <a:pt x="2352153" y="3514"/>
                  </a:lnTo>
                  <a:lnTo>
                    <a:pt x="2277241" y="5037"/>
                  </a:lnTo>
                  <a:lnTo>
                    <a:pt x="2203011" y="6825"/>
                  </a:lnTo>
                  <a:lnTo>
                    <a:pt x="2129494" y="8874"/>
                  </a:lnTo>
                  <a:lnTo>
                    <a:pt x="2056719" y="11180"/>
                  </a:lnTo>
                  <a:lnTo>
                    <a:pt x="1984714" y="13739"/>
                  </a:lnTo>
                  <a:lnTo>
                    <a:pt x="1913507" y="16548"/>
                  </a:lnTo>
                  <a:lnTo>
                    <a:pt x="1843129" y="19603"/>
                  </a:lnTo>
                  <a:lnTo>
                    <a:pt x="1773607" y="22899"/>
                  </a:lnTo>
                  <a:lnTo>
                    <a:pt x="1704971" y="26433"/>
                  </a:lnTo>
                  <a:lnTo>
                    <a:pt x="1637249" y="30202"/>
                  </a:lnTo>
                  <a:lnTo>
                    <a:pt x="1570471" y="34201"/>
                  </a:lnTo>
                  <a:lnTo>
                    <a:pt x="1504665" y="38427"/>
                  </a:lnTo>
                  <a:lnTo>
                    <a:pt x="1439861" y="42876"/>
                  </a:lnTo>
                  <a:lnTo>
                    <a:pt x="1376086" y="47544"/>
                  </a:lnTo>
                  <a:lnTo>
                    <a:pt x="1313370" y="52428"/>
                  </a:lnTo>
                  <a:lnTo>
                    <a:pt x="1251741" y="57523"/>
                  </a:lnTo>
                  <a:lnTo>
                    <a:pt x="1191230" y="62825"/>
                  </a:lnTo>
                  <a:lnTo>
                    <a:pt x="1131864" y="68332"/>
                  </a:lnTo>
                  <a:lnTo>
                    <a:pt x="1073672" y="74039"/>
                  </a:lnTo>
                  <a:lnTo>
                    <a:pt x="1016683" y="79942"/>
                  </a:lnTo>
                  <a:lnTo>
                    <a:pt x="960926" y="86037"/>
                  </a:lnTo>
                  <a:lnTo>
                    <a:pt x="906431" y="92322"/>
                  </a:lnTo>
                  <a:lnTo>
                    <a:pt x="853225" y="98791"/>
                  </a:lnTo>
                  <a:lnTo>
                    <a:pt x="801338" y="105441"/>
                  </a:lnTo>
                  <a:lnTo>
                    <a:pt x="750798" y="112269"/>
                  </a:lnTo>
                  <a:lnTo>
                    <a:pt x="701635" y="119270"/>
                  </a:lnTo>
                  <a:lnTo>
                    <a:pt x="653877" y="126442"/>
                  </a:lnTo>
                  <a:lnTo>
                    <a:pt x="607553" y="133779"/>
                  </a:lnTo>
                  <a:lnTo>
                    <a:pt x="562692" y="141278"/>
                  </a:lnTo>
                  <a:lnTo>
                    <a:pt x="519323" y="148936"/>
                  </a:lnTo>
                  <a:lnTo>
                    <a:pt x="477475" y="156748"/>
                  </a:lnTo>
                  <a:lnTo>
                    <a:pt x="437177" y="164711"/>
                  </a:lnTo>
                  <a:lnTo>
                    <a:pt x="398457" y="172821"/>
                  </a:lnTo>
                  <a:lnTo>
                    <a:pt x="325868" y="189467"/>
                  </a:lnTo>
                  <a:lnTo>
                    <a:pt x="259939" y="206655"/>
                  </a:lnTo>
                  <a:lnTo>
                    <a:pt x="200902" y="224356"/>
                  </a:lnTo>
                  <a:lnTo>
                    <a:pt x="148987" y="242538"/>
                  </a:lnTo>
                  <a:lnTo>
                    <a:pt x="104425" y="261171"/>
                  </a:lnTo>
                  <a:lnTo>
                    <a:pt x="67448" y="280225"/>
                  </a:lnTo>
                  <a:lnTo>
                    <a:pt x="26707" y="309530"/>
                  </a:lnTo>
                  <a:lnTo>
                    <a:pt x="1087" y="349792"/>
                  </a:lnTo>
                  <a:lnTo>
                    <a:pt x="0" y="360044"/>
                  </a:lnTo>
                  <a:lnTo>
                    <a:pt x="1087" y="370295"/>
                  </a:lnTo>
                  <a:lnTo>
                    <a:pt x="26707" y="410551"/>
                  </a:lnTo>
                  <a:lnTo>
                    <a:pt x="67448" y="439852"/>
                  </a:lnTo>
                  <a:lnTo>
                    <a:pt x="104425" y="458905"/>
                  </a:lnTo>
                  <a:lnTo>
                    <a:pt x="148987" y="477537"/>
                  </a:lnTo>
                  <a:lnTo>
                    <a:pt x="200902" y="495718"/>
                  </a:lnTo>
                  <a:lnTo>
                    <a:pt x="259939" y="513417"/>
                  </a:lnTo>
                  <a:lnTo>
                    <a:pt x="325868" y="530605"/>
                  </a:lnTo>
                  <a:lnTo>
                    <a:pt x="398457" y="547251"/>
                  </a:lnTo>
                  <a:lnTo>
                    <a:pt x="437177" y="555361"/>
                  </a:lnTo>
                  <a:lnTo>
                    <a:pt x="477475" y="563324"/>
                  </a:lnTo>
                  <a:lnTo>
                    <a:pt x="519323" y="571137"/>
                  </a:lnTo>
                  <a:lnTo>
                    <a:pt x="562692" y="578795"/>
                  </a:lnTo>
                  <a:lnTo>
                    <a:pt x="607553" y="586294"/>
                  </a:lnTo>
                  <a:lnTo>
                    <a:pt x="653877" y="593632"/>
                  </a:lnTo>
                  <a:lnTo>
                    <a:pt x="701635" y="600803"/>
                  </a:lnTo>
                  <a:lnTo>
                    <a:pt x="750798" y="607805"/>
                  </a:lnTo>
                  <a:lnTo>
                    <a:pt x="801338" y="614633"/>
                  </a:lnTo>
                  <a:lnTo>
                    <a:pt x="853225" y="621284"/>
                  </a:lnTo>
                  <a:lnTo>
                    <a:pt x="906431" y="627754"/>
                  </a:lnTo>
                  <a:lnTo>
                    <a:pt x="960926" y="634039"/>
                  </a:lnTo>
                  <a:lnTo>
                    <a:pt x="1016683" y="640135"/>
                  </a:lnTo>
                  <a:lnTo>
                    <a:pt x="1073672" y="646039"/>
                  </a:lnTo>
                  <a:lnTo>
                    <a:pt x="1131864" y="651746"/>
                  </a:lnTo>
                  <a:lnTo>
                    <a:pt x="1191230" y="657253"/>
                  </a:lnTo>
                  <a:lnTo>
                    <a:pt x="1251741" y="662557"/>
                  </a:lnTo>
                  <a:lnTo>
                    <a:pt x="1313370" y="667652"/>
                  </a:lnTo>
                  <a:lnTo>
                    <a:pt x="1376086" y="672536"/>
                  </a:lnTo>
                  <a:lnTo>
                    <a:pt x="1439861" y="677205"/>
                  </a:lnTo>
                  <a:lnTo>
                    <a:pt x="1504665" y="681655"/>
                  </a:lnTo>
                  <a:lnTo>
                    <a:pt x="1570471" y="685881"/>
                  </a:lnTo>
                  <a:lnTo>
                    <a:pt x="1637249" y="689881"/>
                  </a:lnTo>
                  <a:lnTo>
                    <a:pt x="1704971" y="693651"/>
                  </a:lnTo>
                  <a:lnTo>
                    <a:pt x="1773607" y="697186"/>
                  </a:lnTo>
                  <a:lnTo>
                    <a:pt x="1843129" y="700483"/>
                  </a:lnTo>
                  <a:lnTo>
                    <a:pt x="1913507" y="703538"/>
                  </a:lnTo>
                  <a:lnTo>
                    <a:pt x="1984714" y="706347"/>
                  </a:lnTo>
                  <a:lnTo>
                    <a:pt x="2056719" y="708907"/>
                  </a:lnTo>
                  <a:lnTo>
                    <a:pt x="2129494" y="711213"/>
                  </a:lnTo>
                  <a:lnTo>
                    <a:pt x="2203011" y="713263"/>
                  </a:lnTo>
                  <a:lnTo>
                    <a:pt x="2277241" y="715051"/>
                  </a:lnTo>
                  <a:lnTo>
                    <a:pt x="2352153" y="716575"/>
                  </a:lnTo>
                  <a:lnTo>
                    <a:pt x="2427721" y="717830"/>
                  </a:lnTo>
                  <a:lnTo>
                    <a:pt x="2503914" y="718813"/>
                  </a:lnTo>
                  <a:lnTo>
                    <a:pt x="2580705" y="719520"/>
                  </a:lnTo>
                  <a:lnTo>
                    <a:pt x="2658063" y="719946"/>
                  </a:lnTo>
                  <a:lnTo>
                    <a:pt x="2735960" y="720090"/>
                  </a:lnTo>
                  <a:lnTo>
                    <a:pt x="2813858" y="719946"/>
                  </a:lnTo>
                  <a:lnTo>
                    <a:pt x="2891216" y="719520"/>
                  </a:lnTo>
                  <a:lnTo>
                    <a:pt x="2968007" y="718813"/>
                  </a:lnTo>
                  <a:lnTo>
                    <a:pt x="3044200" y="717830"/>
                  </a:lnTo>
                  <a:lnTo>
                    <a:pt x="3119768" y="716575"/>
                  </a:lnTo>
                  <a:lnTo>
                    <a:pt x="3194680" y="715051"/>
                  </a:lnTo>
                  <a:lnTo>
                    <a:pt x="3268910" y="713263"/>
                  </a:lnTo>
                  <a:lnTo>
                    <a:pt x="3342427" y="711213"/>
                  </a:lnTo>
                  <a:lnTo>
                    <a:pt x="3415202" y="708907"/>
                  </a:lnTo>
                  <a:lnTo>
                    <a:pt x="3487207" y="706347"/>
                  </a:lnTo>
                  <a:lnTo>
                    <a:pt x="3558414" y="703538"/>
                  </a:lnTo>
                  <a:lnTo>
                    <a:pt x="3628792" y="700483"/>
                  </a:lnTo>
                  <a:lnTo>
                    <a:pt x="3698314" y="697186"/>
                  </a:lnTo>
                  <a:lnTo>
                    <a:pt x="3766950" y="693651"/>
                  </a:lnTo>
                  <a:lnTo>
                    <a:pt x="3834672" y="689881"/>
                  </a:lnTo>
                  <a:lnTo>
                    <a:pt x="3901450" y="685881"/>
                  </a:lnTo>
                  <a:lnTo>
                    <a:pt x="3967256" y="681655"/>
                  </a:lnTo>
                  <a:lnTo>
                    <a:pt x="4032060" y="677205"/>
                  </a:lnTo>
                  <a:lnTo>
                    <a:pt x="4095835" y="672536"/>
                  </a:lnTo>
                  <a:lnTo>
                    <a:pt x="4158551" y="667652"/>
                  </a:lnTo>
                  <a:lnTo>
                    <a:pt x="4220180" y="662557"/>
                  </a:lnTo>
                  <a:lnTo>
                    <a:pt x="4280691" y="657253"/>
                  </a:lnTo>
                  <a:lnTo>
                    <a:pt x="4340057" y="651746"/>
                  </a:lnTo>
                  <a:lnTo>
                    <a:pt x="4398249" y="646039"/>
                  </a:lnTo>
                  <a:lnTo>
                    <a:pt x="4455238" y="640135"/>
                  </a:lnTo>
                  <a:lnTo>
                    <a:pt x="4510995" y="634039"/>
                  </a:lnTo>
                  <a:lnTo>
                    <a:pt x="4565490" y="627754"/>
                  </a:lnTo>
                  <a:lnTo>
                    <a:pt x="4618696" y="621284"/>
                  </a:lnTo>
                  <a:lnTo>
                    <a:pt x="4670583" y="614633"/>
                  </a:lnTo>
                  <a:lnTo>
                    <a:pt x="4721123" y="607805"/>
                  </a:lnTo>
                  <a:lnTo>
                    <a:pt x="4770286" y="600803"/>
                  </a:lnTo>
                  <a:lnTo>
                    <a:pt x="4818044" y="593632"/>
                  </a:lnTo>
                  <a:lnTo>
                    <a:pt x="4864368" y="586294"/>
                  </a:lnTo>
                  <a:lnTo>
                    <a:pt x="4909229" y="578795"/>
                  </a:lnTo>
                  <a:lnTo>
                    <a:pt x="4952598" y="571137"/>
                  </a:lnTo>
                  <a:lnTo>
                    <a:pt x="4994446" y="563324"/>
                  </a:lnTo>
                  <a:lnTo>
                    <a:pt x="5034744" y="555361"/>
                  </a:lnTo>
                  <a:lnTo>
                    <a:pt x="5073464" y="547251"/>
                  </a:lnTo>
                  <a:lnTo>
                    <a:pt x="5146053" y="530605"/>
                  </a:lnTo>
                  <a:lnTo>
                    <a:pt x="5211982" y="513417"/>
                  </a:lnTo>
                  <a:lnTo>
                    <a:pt x="5271019" y="495718"/>
                  </a:lnTo>
                  <a:lnTo>
                    <a:pt x="5322934" y="477537"/>
                  </a:lnTo>
                  <a:lnTo>
                    <a:pt x="5367496" y="458905"/>
                  </a:lnTo>
                  <a:lnTo>
                    <a:pt x="5404473" y="439852"/>
                  </a:lnTo>
                  <a:lnTo>
                    <a:pt x="5445214" y="410551"/>
                  </a:lnTo>
                  <a:lnTo>
                    <a:pt x="5470834" y="370295"/>
                  </a:lnTo>
                  <a:lnTo>
                    <a:pt x="5471922" y="360044"/>
                  </a:lnTo>
                  <a:lnTo>
                    <a:pt x="5470834" y="349792"/>
                  </a:lnTo>
                  <a:lnTo>
                    <a:pt x="5445214" y="309530"/>
                  </a:lnTo>
                  <a:lnTo>
                    <a:pt x="5404473" y="280225"/>
                  </a:lnTo>
                  <a:lnTo>
                    <a:pt x="5367496" y="261171"/>
                  </a:lnTo>
                  <a:lnTo>
                    <a:pt x="5322934" y="242538"/>
                  </a:lnTo>
                  <a:lnTo>
                    <a:pt x="5271019" y="224356"/>
                  </a:lnTo>
                  <a:lnTo>
                    <a:pt x="5211982" y="206655"/>
                  </a:lnTo>
                  <a:lnTo>
                    <a:pt x="5146053" y="189467"/>
                  </a:lnTo>
                  <a:lnTo>
                    <a:pt x="5073464" y="172821"/>
                  </a:lnTo>
                  <a:lnTo>
                    <a:pt x="5034744" y="164711"/>
                  </a:lnTo>
                  <a:lnTo>
                    <a:pt x="4994446" y="156748"/>
                  </a:lnTo>
                  <a:lnTo>
                    <a:pt x="4952598" y="148936"/>
                  </a:lnTo>
                  <a:lnTo>
                    <a:pt x="4909229" y="141278"/>
                  </a:lnTo>
                  <a:lnTo>
                    <a:pt x="4864368" y="133779"/>
                  </a:lnTo>
                  <a:lnTo>
                    <a:pt x="4818044" y="126442"/>
                  </a:lnTo>
                  <a:lnTo>
                    <a:pt x="4770286" y="119270"/>
                  </a:lnTo>
                  <a:lnTo>
                    <a:pt x="4721123" y="112269"/>
                  </a:lnTo>
                  <a:lnTo>
                    <a:pt x="4670583" y="105441"/>
                  </a:lnTo>
                  <a:lnTo>
                    <a:pt x="4618696" y="98791"/>
                  </a:lnTo>
                  <a:lnTo>
                    <a:pt x="4565490" y="92322"/>
                  </a:lnTo>
                  <a:lnTo>
                    <a:pt x="4510995" y="86037"/>
                  </a:lnTo>
                  <a:lnTo>
                    <a:pt x="4455238" y="79942"/>
                  </a:lnTo>
                  <a:lnTo>
                    <a:pt x="4398249" y="74039"/>
                  </a:lnTo>
                  <a:lnTo>
                    <a:pt x="4340057" y="68332"/>
                  </a:lnTo>
                  <a:lnTo>
                    <a:pt x="4280691" y="62825"/>
                  </a:lnTo>
                  <a:lnTo>
                    <a:pt x="4220180" y="57523"/>
                  </a:lnTo>
                  <a:lnTo>
                    <a:pt x="4158551" y="52428"/>
                  </a:lnTo>
                  <a:lnTo>
                    <a:pt x="4095835" y="47544"/>
                  </a:lnTo>
                  <a:lnTo>
                    <a:pt x="4032060" y="42876"/>
                  </a:lnTo>
                  <a:lnTo>
                    <a:pt x="3967256" y="38427"/>
                  </a:lnTo>
                  <a:lnTo>
                    <a:pt x="3901450" y="34201"/>
                  </a:lnTo>
                  <a:lnTo>
                    <a:pt x="3834672" y="30202"/>
                  </a:lnTo>
                  <a:lnTo>
                    <a:pt x="3766950" y="26433"/>
                  </a:lnTo>
                  <a:lnTo>
                    <a:pt x="3698314" y="22899"/>
                  </a:lnTo>
                  <a:lnTo>
                    <a:pt x="3628792" y="19603"/>
                  </a:lnTo>
                  <a:lnTo>
                    <a:pt x="3558414" y="16548"/>
                  </a:lnTo>
                  <a:lnTo>
                    <a:pt x="3487207" y="13739"/>
                  </a:lnTo>
                  <a:lnTo>
                    <a:pt x="3415202" y="11180"/>
                  </a:lnTo>
                  <a:lnTo>
                    <a:pt x="3342427" y="8874"/>
                  </a:lnTo>
                  <a:lnTo>
                    <a:pt x="3268910" y="6825"/>
                  </a:lnTo>
                  <a:lnTo>
                    <a:pt x="3194680" y="5037"/>
                  </a:lnTo>
                  <a:lnTo>
                    <a:pt x="3119768" y="3514"/>
                  </a:lnTo>
                  <a:lnTo>
                    <a:pt x="3044200" y="2259"/>
                  </a:lnTo>
                  <a:lnTo>
                    <a:pt x="2968007" y="1276"/>
                  </a:lnTo>
                  <a:lnTo>
                    <a:pt x="2891216" y="569"/>
                  </a:lnTo>
                  <a:lnTo>
                    <a:pt x="2813858" y="143"/>
                  </a:lnTo>
                  <a:lnTo>
                    <a:pt x="2735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80056" y="5229987"/>
              <a:ext cx="5472430" cy="720090"/>
            </a:xfrm>
            <a:custGeom>
              <a:avLst/>
              <a:gdLst/>
              <a:ahLst/>
              <a:cxnLst/>
              <a:rect l="l" t="t" r="r" b="b"/>
              <a:pathLst>
                <a:path w="5472430" h="720089">
                  <a:moveTo>
                    <a:pt x="0" y="360044"/>
                  </a:moveTo>
                  <a:lnTo>
                    <a:pt x="17170" y="319475"/>
                  </a:lnTo>
                  <a:lnTo>
                    <a:pt x="51875" y="289901"/>
                  </a:lnTo>
                  <a:lnTo>
                    <a:pt x="84974" y="270647"/>
                  </a:lnTo>
                  <a:lnTo>
                    <a:pt x="125773" y="251800"/>
                  </a:lnTo>
                  <a:lnTo>
                    <a:pt x="174040" y="233388"/>
                  </a:lnTo>
                  <a:lnTo>
                    <a:pt x="229545" y="215443"/>
                  </a:lnTo>
                  <a:lnTo>
                    <a:pt x="292057" y="197995"/>
                  </a:lnTo>
                  <a:lnTo>
                    <a:pt x="361344" y="181074"/>
                  </a:lnTo>
                  <a:lnTo>
                    <a:pt x="437177" y="164711"/>
                  </a:lnTo>
                  <a:lnTo>
                    <a:pt x="477475" y="156748"/>
                  </a:lnTo>
                  <a:lnTo>
                    <a:pt x="519323" y="148936"/>
                  </a:lnTo>
                  <a:lnTo>
                    <a:pt x="562692" y="141278"/>
                  </a:lnTo>
                  <a:lnTo>
                    <a:pt x="607553" y="133779"/>
                  </a:lnTo>
                  <a:lnTo>
                    <a:pt x="653877" y="126442"/>
                  </a:lnTo>
                  <a:lnTo>
                    <a:pt x="701635" y="119270"/>
                  </a:lnTo>
                  <a:lnTo>
                    <a:pt x="750798" y="112269"/>
                  </a:lnTo>
                  <a:lnTo>
                    <a:pt x="801338" y="105441"/>
                  </a:lnTo>
                  <a:lnTo>
                    <a:pt x="853225" y="98791"/>
                  </a:lnTo>
                  <a:lnTo>
                    <a:pt x="906431" y="92322"/>
                  </a:lnTo>
                  <a:lnTo>
                    <a:pt x="960926" y="86037"/>
                  </a:lnTo>
                  <a:lnTo>
                    <a:pt x="1016683" y="79942"/>
                  </a:lnTo>
                  <a:lnTo>
                    <a:pt x="1073672" y="74039"/>
                  </a:lnTo>
                  <a:lnTo>
                    <a:pt x="1131864" y="68332"/>
                  </a:lnTo>
                  <a:lnTo>
                    <a:pt x="1191230" y="62825"/>
                  </a:lnTo>
                  <a:lnTo>
                    <a:pt x="1251741" y="57523"/>
                  </a:lnTo>
                  <a:lnTo>
                    <a:pt x="1313370" y="52428"/>
                  </a:lnTo>
                  <a:lnTo>
                    <a:pt x="1376086" y="47544"/>
                  </a:lnTo>
                  <a:lnTo>
                    <a:pt x="1439861" y="42876"/>
                  </a:lnTo>
                  <a:lnTo>
                    <a:pt x="1504665" y="38427"/>
                  </a:lnTo>
                  <a:lnTo>
                    <a:pt x="1570471" y="34201"/>
                  </a:lnTo>
                  <a:lnTo>
                    <a:pt x="1637249" y="30202"/>
                  </a:lnTo>
                  <a:lnTo>
                    <a:pt x="1704971" y="26433"/>
                  </a:lnTo>
                  <a:lnTo>
                    <a:pt x="1773607" y="22899"/>
                  </a:lnTo>
                  <a:lnTo>
                    <a:pt x="1843129" y="19603"/>
                  </a:lnTo>
                  <a:lnTo>
                    <a:pt x="1913507" y="16548"/>
                  </a:lnTo>
                  <a:lnTo>
                    <a:pt x="1984714" y="13739"/>
                  </a:lnTo>
                  <a:lnTo>
                    <a:pt x="2056719" y="11180"/>
                  </a:lnTo>
                  <a:lnTo>
                    <a:pt x="2129494" y="8874"/>
                  </a:lnTo>
                  <a:lnTo>
                    <a:pt x="2203011" y="6825"/>
                  </a:lnTo>
                  <a:lnTo>
                    <a:pt x="2277241" y="5037"/>
                  </a:lnTo>
                  <a:lnTo>
                    <a:pt x="2352153" y="3514"/>
                  </a:lnTo>
                  <a:lnTo>
                    <a:pt x="2427721" y="2259"/>
                  </a:lnTo>
                  <a:lnTo>
                    <a:pt x="2503914" y="1276"/>
                  </a:lnTo>
                  <a:lnTo>
                    <a:pt x="2580705" y="569"/>
                  </a:lnTo>
                  <a:lnTo>
                    <a:pt x="2658063" y="143"/>
                  </a:lnTo>
                  <a:lnTo>
                    <a:pt x="2735960" y="0"/>
                  </a:lnTo>
                  <a:lnTo>
                    <a:pt x="2813858" y="143"/>
                  </a:lnTo>
                  <a:lnTo>
                    <a:pt x="2891216" y="569"/>
                  </a:lnTo>
                  <a:lnTo>
                    <a:pt x="2968007" y="1276"/>
                  </a:lnTo>
                  <a:lnTo>
                    <a:pt x="3044200" y="2259"/>
                  </a:lnTo>
                  <a:lnTo>
                    <a:pt x="3119768" y="3514"/>
                  </a:lnTo>
                  <a:lnTo>
                    <a:pt x="3194680" y="5037"/>
                  </a:lnTo>
                  <a:lnTo>
                    <a:pt x="3268910" y="6825"/>
                  </a:lnTo>
                  <a:lnTo>
                    <a:pt x="3342427" y="8874"/>
                  </a:lnTo>
                  <a:lnTo>
                    <a:pt x="3415202" y="11180"/>
                  </a:lnTo>
                  <a:lnTo>
                    <a:pt x="3487207" y="13739"/>
                  </a:lnTo>
                  <a:lnTo>
                    <a:pt x="3558414" y="16548"/>
                  </a:lnTo>
                  <a:lnTo>
                    <a:pt x="3628792" y="19603"/>
                  </a:lnTo>
                  <a:lnTo>
                    <a:pt x="3698314" y="22899"/>
                  </a:lnTo>
                  <a:lnTo>
                    <a:pt x="3766950" y="26433"/>
                  </a:lnTo>
                  <a:lnTo>
                    <a:pt x="3834672" y="30202"/>
                  </a:lnTo>
                  <a:lnTo>
                    <a:pt x="3901450" y="34201"/>
                  </a:lnTo>
                  <a:lnTo>
                    <a:pt x="3967256" y="38427"/>
                  </a:lnTo>
                  <a:lnTo>
                    <a:pt x="4032060" y="42876"/>
                  </a:lnTo>
                  <a:lnTo>
                    <a:pt x="4095835" y="47544"/>
                  </a:lnTo>
                  <a:lnTo>
                    <a:pt x="4158551" y="52428"/>
                  </a:lnTo>
                  <a:lnTo>
                    <a:pt x="4220180" y="57523"/>
                  </a:lnTo>
                  <a:lnTo>
                    <a:pt x="4280691" y="62825"/>
                  </a:lnTo>
                  <a:lnTo>
                    <a:pt x="4340057" y="68332"/>
                  </a:lnTo>
                  <a:lnTo>
                    <a:pt x="4398249" y="74039"/>
                  </a:lnTo>
                  <a:lnTo>
                    <a:pt x="4455238" y="79942"/>
                  </a:lnTo>
                  <a:lnTo>
                    <a:pt x="4510995" y="86037"/>
                  </a:lnTo>
                  <a:lnTo>
                    <a:pt x="4565490" y="92322"/>
                  </a:lnTo>
                  <a:lnTo>
                    <a:pt x="4618696" y="98791"/>
                  </a:lnTo>
                  <a:lnTo>
                    <a:pt x="4670583" y="105441"/>
                  </a:lnTo>
                  <a:lnTo>
                    <a:pt x="4721123" y="112269"/>
                  </a:lnTo>
                  <a:lnTo>
                    <a:pt x="4770286" y="119270"/>
                  </a:lnTo>
                  <a:lnTo>
                    <a:pt x="4818044" y="126442"/>
                  </a:lnTo>
                  <a:lnTo>
                    <a:pt x="4864368" y="133779"/>
                  </a:lnTo>
                  <a:lnTo>
                    <a:pt x="4909229" y="141278"/>
                  </a:lnTo>
                  <a:lnTo>
                    <a:pt x="4952598" y="148936"/>
                  </a:lnTo>
                  <a:lnTo>
                    <a:pt x="4994446" y="156748"/>
                  </a:lnTo>
                  <a:lnTo>
                    <a:pt x="5034744" y="164711"/>
                  </a:lnTo>
                  <a:lnTo>
                    <a:pt x="5073464" y="172821"/>
                  </a:lnTo>
                  <a:lnTo>
                    <a:pt x="5146053" y="189467"/>
                  </a:lnTo>
                  <a:lnTo>
                    <a:pt x="5211982" y="206655"/>
                  </a:lnTo>
                  <a:lnTo>
                    <a:pt x="5271019" y="224356"/>
                  </a:lnTo>
                  <a:lnTo>
                    <a:pt x="5322934" y="242538"/>
                  </a:lnTo>
                  <a:lnTo>
                    <a:pt x="5367496" y="261171"/>
                  </a:lnTo>
                  <a:lnTo>
                    <a:pt x="5404473" y="280225"/>
                  </a:lnTo>
                  <a:lnTo>
                    <a:pt x="5445214" y="309530"/>
                  </a:lnTo>
                  <a:lnTo>
                    <a:pt x="5470834" y="349792"/>
                  </a:lnTo>
                  <a:lnTo>
                    <a:pt x="5471922" y="360044"/>
                  </a:lnTo>
                  <a:lnTo>
                    <a:pt x="5470834" y="370295"/>
                  </a:lnTo>
                  <a:lnTo>
                    <a:pt x="5445214" y="410551"/>
                  </a:lnTo>
                  <a:lnTo>
                    <a:pt x="5404473" y="439852"/>
                  </a:lnTo>
                  <a:lnTo>
                    <a:pt x="5367496" y="458905"/>
                  </a:lnTo>
                  <a:lnTo>
                    <a:pt x="5322934" y="477537"/>
                  </a:lnTo>
                  <a:lnTo>
                    <a:pt x="5271019" y="495718"/>
                  </a:lnTo>
                  <a:lnTo>
                    <a:pt x="5211982" y="513417"/>
                  </a:lnTo>
                  <a:lnTo>
                    <a:pt x="5146053" y="530605"/>
                  </a:lnTo>
                  <a:lnTo>
                    <a:pt x="5073464" y="547251"/>
                  </a:lnTo>
                  <a:lnTo>
                    <a:pt x="5034744" y="555361"/>
                  </a:lnTo>
                  <a:lnTo>
                    <a:pt x="4994446" y="563324"/>
                  </a:lnTo>
                  <a:lnTo>
                    <a:pt x="4952598" y="571137"/>
                  </a:lnTo>
                  <a:lnTo>
                    <a:pt x="4909229" y="578795"/>
                  </a:lnTo>
                  <a:lnTo>
                    <a:pt x="4864368" y="586294"/>
                  </a:lnTo>
                  <a:lnTo>
                    <a:pt x="4818044" y="593632"/>
                  </a:lnTo>
                  <a:lnTo>
                    <a:pt x="4770286" y="600803"/>
                  </a:lnTo>
                  <a:lnTo>
                    <a:pt x="4721123" y="607805"/>
                  </a:lnTo>
                  <a:lnTo>
                    <a:pt x="4670583" y="614633"/>
                  </a:lnTo>
                  <a:lnTo>
                    <a:pt x="4618696" y="621284"/>
                  </a:lnTo>
                  <a:lnTo>
                    <a:pt x="4565490" y="627754"/>
                  </a:lnTo>
                  <a:lnTo>
                    <a:pt x="4510995" y="634039"/>
                  </a:lnTo>
                  <a:lnTo>
                    <a:pt x="4455238" y="640135"/>
                  </a:lnTo>
                  <a:lnTo>
                    <a:pt x="4398249" y="646039"/>
                  </a:lnTo>
                  <a:lnTo>
                    <a:pt x="4340057" y="651746"/>
                  </a:lnTo>
                  <a:lnTo>
                    <a:pt x="4280691" y="657253"/>
                  </a:lnTo>
                  <a:lnTo>
                    <a:pt x="4220180" y="662557"/>
                  </a:lnTo>
                  <a:lnTo>
                    <a:pt x="4158551" y="667652"/>
                  </a:lnTo>
                  <a:lnTo>
                    <a:pt x="4095835" y="672536"/>
                  </a:lnTo>
                  <a:lnTo>
                    <a:pt x="4032060" y="677205"/>
                  </a:lnTo>
                  <a:lnTo>
                    <a:pt x="3967256" y="681655"/>
                  </a:lnTo>
                  <a:lnTo>
                    <a:pt x="3901450" y="685881"/>
                  </a:lnTo>
                  <a:lnTo>
                    <a:pt x="3834672" y="689881"/>
                  </a:lnTo>
                  <a:lnTo>
                    <a:pt x="3766950" y="693651"/>
                  </a:lnTo>
                  <a:lnTo>
                    <a:pt x="3698314" y="697186"/>
                  </a:lnTo>
                  <a:lnTo>
                    <a:pt x="3628792" y="700483"/>
                  </a:lnTo>
                  <a:lnTo>
                    <a:pt x="3558414" y="703538"/>
                  </a:lnTo>
                  <a:lnTo>
                    <a:pt x="3487207" y="706347"/>
                  </a:lnTo>
                  <a:lnTo>
                    <a:pt x="3415202" y="708907"/>
                  </a:lnTo>
                  <a:lnTo>
                    <a:pt x="3342427" y="711213"/>
                  </a:lnTo>
                  <a:lnTo>
                    <a:pt x="3268910" y="713263"/>
                  </a:lnTo>
                  <a:lnTo>
                    <a:pt x="3194680" y="715051"/>
                  </a:lnTo>
                  <a:lnTo>
                    <a:pt x="3119768" y="716575"/>
                  </a:lnTo>
                  <a:lnTo>
                    <a:pt x="3044200" y="717830"/>
                  </a:lnTo>
                  <a:lnTo>
                    <a:pt x="2968007" y="718813"/>
                  </a:lnTo>
                  <a:lnTo>
                    <a:pt x="2891216" y="719520"/>
                  </a:lnTo>
                  <a:lnTo>
                    <a:pt x="2813858" y="719946"/>
                  </a:lnTo>
                  <a:lnTo>
                    <a:pt x="2735960" y="720090"/>
                  </a:lnTo>
                  <a:lnTo>
                    <a:pt x="2658063" y="719946"/>
                  </a:lnTo>
                  <a:lnTo>
                    <a:pt x="2580705" y="719520"/>
                  </a:lnTo>
                  <a:lnTo>
                    <a:pt x="2503914" y="718813"/>
                  </a:lnTo>
                  <a:lnTo>
                    <a:pt x="2427721" y="717830"/>
                  </a:lnTo>
                  <a:lnTo>
                    <a:pt x="2352153" y="716575"/>
                  </a:lnTo>
                  <a:lnTo>
                    <a:pt x="2277241" y="715051"/>
                  </a:lnTo>
                  <a:lnTo>
                    <a:pt x="2203011" y="713263"/>
                  </a:lnTo>
                  <a:lnTo>
                    <a:pt x="2129494" y="711213"/>
                  </a:lnTo>
                  <a:lnTo>
                    <a:pt x="2056719" y="708907"/>
                  </a:lnTo>
                  <a:lnTo>
                    <a:pt x="1984714" y="706347"/>
                  </a:lnTo>
                  <a:lnTo>
                    <a:pt x="1913507" y="703538"/>
                  </a:lnTo>
                  <a:lnTo>
                    <a:pt x="1843129" y="700483"/>
                  </a:lnTo>
                  <a:lnTo>
                    <a:pt x="1773607" y="697186"/>
                  </a:lnTo>
                  <a:lnTo>
                    <a:pt x="1704971" y="693651"/>
                  </a:lnTo>
                  <a:lnTo>
                    <a:pt x="1637249" y="689881"/>
                  </a:lnTo>
                  <a:lnTo>
                    <a:pt x="1570471" y="685881"/>
                  </a:lnTo>
                  <a:lnTo>
                    <a:pt x="1504665" y="681655"/>
                  </a:lnTo>
                  <a:lnTo>
                    <a:pt x="1439861" y="677205"/>
                  </a:lnTo>
                  <a:lnTo>
                    <a:pt x="1376086" y="672536"/>
                  </a:lnTo>
                  <a:lnTo>
                    <a:pt x="1313370" y="667652"/>
                  </a:lnTo>
                  <a:lnTo>
                    <a:pt x="1251741" y="662557"/>
                  </a:lnTo>
                  <a:lnTo>
                    <a:pt x="1191230" y="657253"/>
                  </a:lnTo>
                  <a:lnTo>
                    <a:pt x="1131864" y="651746"/>
                  </a:lnTo>
                  <a:lnTo>
                    <a:pt x="1073672" y="646039"/>
                  </a:lnTo>
                  <a:lnTo>
                    <a:pt x="1016683" y="640135"/>
                  </a:lnTo>
                  <a:lnTo>
                    <a:pt x="960926" y="634039"/>
                  </a:lnTo>
                  <a:lnTo>
                    <a:pt x="906431" y="627754"/>
                  </a:lnTo>
                  <a:lnTo>
                    <a:pt x="853225" y="621284"/>
                  </a:lnTo>
                  <a:lnTo>
                    <a:pt x="801338" y="614633"/>
                  </a:lnTo>
                  <a:lnTo>
                    <a:pt x="750798" y="607805"/>
                  </a:lnTo>
                  <a:lnTo>
                    <a:pt x="701635" y="600803"/>
                  </a:lnTo>
                  <a:lnTo>
                    <a:pt x="653877" y="593632"/>
                  </a:lnTo>
                  <a:lnTo>
                    <a:pt x="607553" y="586294"/>
                  </a:lnTo>
                  <a:lnTo>
                    <a:pt x="562692" y="578795"/>
                  </a:lnTo>
                  <a:lnTo>
                    <a:pt x="519323" y="571137"/>
                  </a:lnTo>
                  <a:lnTo>
                    <a:pt x="477475" y="563324"/>
                  </a:lnTo>
                  <a:lnTo>
                    <a:pt x="437177" y="555361"/>
                  </a:lnTo>
                  <a:lnTo>
                    <a:pt x="398457" y="547251"/>
                  </a:lnTo>
                  <a:lnTo>
                    <a:pt x="325868" y="530605"/>
                  </a:lnTo>
                  <a:lnTo>
                    <a:pt x="259939" y="513417"/>
                  </a:lnTo>
                  <a:lnTo>
                    <a:pt x="200902" y="495718"/>
                  </a:lnTo>
                  <a:lnTo>
                    <a:pt x="148987" y="477537"/>
                  </a:lnTo>
                  <a:lnTo>
                    <a:pt x="104425" y="458905"/>
                  </a:lnTo>
                  <a:lnTo>
                    <a:pt x="67448" y="439852"/>
                  </a:lnTo>
                  <a:lnTo>
                    <a:pt x="26707" y="410551"/>
                  </a:lnTo>
                  <a:lnTo>
                    <a:pt x="1087" y="370295"/>
                  </a:lnTo>
                  <a:lnTo>
                    <a:pt x="0" y="360044"/>
                  </a:lnTo>
                  <a:close/>
                </a:path>
              </a:pathLst>
            </a:custGeom>
            <a:ln w="22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80056" y="4365879"/>
              <a:ext cx="5396230" cy="759460"/>
            </a:xfrm>
            <a:custGeom>
              <a:avLst/>
              <a:gdLst/>
              <a:ahLst/>
              <a:cxnLst/>
              <a:rect l="l" t="t" r="r" b="b"/>
              <a:pathLst>
                <a:path w="5396230" h="759460">
                  <a:moveTo>
                    <a:pt x="2697860" y="0"/>
                  </a:moveTo>
                  <a:lnTo>
                    <a:pt x="2619707" y="156"/>
                  </a:lnTo>
                  <a:lnTo>
                    <a:pt x="2542104" y="621"/>
                  </a:lnTo>
                  <a:lnTo>
                    <a:pt x="2465082" y="1393"/>
                  </a:lnTo>
                  <a:lnTo>
                    <a:pt x="2388671" y="2465"/>
                  </a:lnTo>
                  <a:lnTo>
                    <a:pt x="2312901" y="3834"/>
                  </a:lnTo>
                  <a:lnTo>
                    <a:pt x="2237802" y="5496"/>
                  </a:lnTo>
                  <a:lnTo>
                    <a:pt x="2163403" y="7446"/>
                  </a:lnTo>
                  <a:lnTo>
                    <a:pt x="2089736" y="9681"/>
                  </a:lnTo>
                  <a:lnTo>
                    <a:pt x="2016829" y="12196"/>
                  </a:lnTo>
                  <a:lnTo>
                    <a:pt x="1944713" y="14986"/>
                  </a:lnTo>
                  <a:lnTo>
                    <a:pt x="1873418" y="18048"/>
                  </a:lnTo>
                  <a:lnTo>
                    <a:pt x="1802974" y="21378"/>
                  </a:lnTo>
                  <a:lnTo>
                    <a:pt x="1733411" y="24970"/>
                  </a:lnTo>
                  <a:lnTo>
                    <a:pt x="1664758" y="28822"/>
                  </a:lnTo>
                  <a:lnTo>
                    <a:pt x="1597047" y="32928"/>
                  </a:lnTo>
                  <a:lnTo>
                    <a:pt x="1530306" y="37285"/>
                  </a:lnTo>
                  <a:lnTo>
                    <a:pt x="1464566" y="41888"/>
                  </a:lnTo>
                  <a:lnTo>
                    <a:pt x="1399857" y="46733"/>
                  </a:lnTo>
                  <a:lnTo>
                    <a:pt x="1336209" y="51815"/>
                  </a:lnTo>
                  <a:lnTo>
                    <a:pt x="1273651" y="57132"/>
                  </a:lnTo>
                  <a:lnTo>
                    <a:pt x="1212215" y="62678"/>
                  </a:lnTo>
                  <a:lnTo>
                    <a:pt x="1151929" y="68449"/>
                  </a:lnTo>
                  <a:lnTo>
                    <a:pt x="1092824" y="74440"/>
                  </a:lnTo>
                  <a:lnTo>
                    <a:pt x="1034930" y="80649"/>
                  </a:lnTo>
                  <a:lnTo>
                    <a:pt x="978276" y="87070"/>
                  </a:lnTo>
                  <a:lnTo>
                    <a:pt x="922894" y="93699"/>
                  </a:lnTo>
                  <a:lnTo>
                    <a:pt x="868812" y="100533"/>
                  </a:lnTo>
                  <a:lnTo>
                    <a:pt x="816061" y="107566"/>
                  </a:lnTo>
                  <a:lnTo>
                    <a:pt x="764670" y="114795"/>
                  </a:lnTo>
                  <a:lnTo>
                    <a:pt x="714671" y="122215"/>
                  </a:lnTo>
                  <a:lnTo>
                    <a:pt x="666092" y="129822"/>
                  </a:lnTo>
                  <a:lnTo>
                    <a:pt x="618964" y="137613"/>
                  </a:lnTo>
                  <a:lnTo>
                    <a:pt x="573317" y="145582"/>
                  </a:lnTo>
                  <a:lnTo>
                    <a:pt x="529180" y="153725"/>
                  </a:lnTo>
                  <a:lnTo>
                    <a:pt x="486585" y="162039"/>
                  </a:lnTo>
                  <a:lnTo>
                    <a:pt x="445560" y="170519"/>
                  </a:lnTo>
                  <a:lnTo>
                    <a:pt x="406135" y="179160"/>
                  </a:lnTo>
                  <a:lnTo>
                    <a:pt x="368342" y="187959"/>
                  </a:lnTo>
                  <a:lnTo>
                    <a:pt x="297767" y="206014"/>
                  </a:lnTo>
                  <a:lnTo>
                    <a:pt x="234075" y="224648"/>
                  </a:lnTo>
                  <a:lnTo>
                    <a:pt x="177506" y="243828"/>
                  </a:lnTo>
                  <a:lnTo>
                    <a:pt x="128300" y="263521"/>
                  </a:lnTo>
                  <a:lnTo>
                    <a:pt x="86696" y="283691"/>
                  </a:lnTo>
                  <a:lnTo>
                    <a:pt x="52936" y="304307"/>
                  </a:lnTo>
                  <a:lnTo>
                    <a:pt x="17525" y="335990"/>
                  </a:lnTo>
                  <a:lnTo>
                    <a:pt x="0" y="379476"/>
                  </a:lnTo>
                  <a:lnTo>
                    <a:pt x="1110" y="390467"/>
                  </a:lnTo>
                  <a:lnTo>
                    <a:pt x="27258" y="433618"/>
                  </a:lnTo>
                  <a:lnTo>
                    <a:pt x="68821" y="465005"/>
                  </a:lnTo>
                  <a:lnTo>
                    <a:pt x="106533" y="485403"/>
                  </a:lnTo>
                  <a:lnTo>
                    <a:pt x="151968" y="505338"/>
                  </a:lnTo>
                  <a:lnTo>
                    <a:pt x="204885" y="524779"/>
                  </a:lnTo>
                  <a:lnTo>
                    <a:pt x="265046" y="543690"/>
                  </a:lnTo>
                  <a:lnTo>
                    <a:pt x="332209" y="562039"/>
                  </a:lnTo>
                  <a:lnTo>
                    <a:pt x="406135" y="579791"/>
                  </a:lnTo>
                  <a:lnTo>
                    <a:pt x="445560" y="588432"/>
                  </a:lnTo>
                  <a:lnTo>
                    <a:pt x="486585" y="596912"/>
                  </a:lnTo>
                  <a:lnTo>
                    <a:pt x="529180" y="605226"/>
                  </a:lnTo>
                  <a:lnTo>
                    <a:pt x="573317" y="613369"/>
                  </a:lnTo>
                  <a:lnTo>
                    <a:pt x="618964" y="621338"/>
                  </a:lnTo>
                  <a:lnTo>
                    <a:pt x="666092" y="629129"/>
                  </a:lnTo>
                  <a:lnTo>
                    <a:pt x="714671" y="636736"/>
                  </a:lnTo>
                  <a:lnTo>
                    <a:pt x="764670" y="644156"/>
                  </a:lnTo>
                  <a:lnTo>
                    <a:pt x="816061" y="651385"/>
                  </a:lnTo>
                  <a:lnTo>
                    <a:pt x="868812" y="658418"/>
                  </a:lnTo>
                  <a:lnTo>
                    <a:pt x="922894" y="665252"/>
                  </a:lnTo>
                  <a:lnTo>
                    <a:pt x="978276" y="671881"/>
                  </a:lnTo>
                  <a:lnTo>
                    <a:pt x="1034930" y="678302"/>
                  </a:lnTo>
                  <a:lnTo>
                    <a:pt x="1092824" y="684511"/>
                  </a:lnTo>
                  <a:lnTo>
                    <a:pt x="1151929" y="690502"/>
                  </a:lnTo>
                  <a:lnTo>
                    <a:pt x="1212215" y="696273"/>
                  </a:lnTo>
                  <a:lnTo>
                    <a:pt x="1273651" y="701819"/>
                  </a:lnTo>
                  <a:lnTo>
                    <a:pt x="1336209" y="707136"/>
                  </a:lnTo>
                  <a:lnTo>
                    <a:pt x="1399857" y="712218"/>
                  </a:lnTo>
                  <a:lnTo>
                    <a:pt x="1464566" y="717063"/>
                  </a:lnTo>
                  <a:lnTo>
                    <a:pt x="1530306" y="721666"/>
                  </a:lnTo>
                  <a:lnTo>
                    <a:pt x="1597047" y="726023"/>
                  </a:lnTo>
                  <a:lnTo>
                    <a:pt x="1664758" y="730129"/>
                  </a:lnTo>
                  <a:lnTo>
                    <a:pt x="1733411" y="733981"/>
                  </a:lnTo>
                  <a:lnTo>
                    <a:pt x="1802974" y="737573"/>
                  </a:lnTo>
                  <a:lnTo>
                    <a:pt x="1873418" y="740903"/>
                  </a:lnTo>
                  <a:lnTo>
                    <a:pt x="1944713" y="743965"/>
                  </a:lnTo>
                  <a:lnTo>
                    <a:pt x="2016829" y="746755"/>
                  </a:lnTo>
                  <a:lnTo>
                    <a:pt x="2089736" y="749270"/>
                  </a:lnTo>
                  <a:lnTo>
                    <a:pt x="2163403" y="751505"/>
                  </a:lnTo>
                  <a:lnTo>
                    <a:pt x="2237802" y="753455"/>
                  </a:lnTo>
                  <a:lnTo>
                    <a:pt x="2312901" y="755117"/>
                  </a:lnTo>
                  <a:lnTo>
                    <a:pt x="2388671" y="756486"/>
                  </a:lnTo>
                  <a:lnTo>
                    <a:pt x="2465082" y="757558"/>
                  </a:lnTo>
                  <a:lnTo>
                    <a:pt x="2542104" y="758330"/>
                  </a:lnTo>
                  <a:lnTo>
                    <a:pt x="2619707" y="758795"/>
                  </a:lnTo>
                  <a:lnTo>
                    <a:pt x="2697860" y="758952"/>
                  </a:lnTo>
                  <a:lnTo>
                    <a:pt x="2776014" y="758795"/>
                  </a:lnTo>
                  <a:lnTo>
                    <a:pt x="2853617" y="758330"/>
                  </a:lnTo>
                  <a:lnTo>
                    <a:pt x="2930639" y="757558"/>
                  </a:lnTo>
                  <a:lnTo>
                    <a:pt x="3007050" y="756486"/>
                  </a:lnTo>
                  <a:lnTo>
                    <a:pt x="3082820" y="755117"/>
                  </a:lnTo>
                  <a:lnTo>
                    <a:pt x="3157919" y="753455"/>
                  </a:lnTo>
                  <a:lnTo>
                    <a:pt x="3232318" y="751505"/>
                  </a:lnTo>
                  <a:lnTo>
                    <a:pt x="3305985" y="749270"/>
                  </a:lnTo>
                  <a:lnTo>
                    <a:pt x="3378892" y="746755"/>
                  </a:lnTo>
                  <a:lnTo>
                    <a:pt x="3451008" y="743965"/>
                  </a:lnTo>
                  <a:lnTo>
                    <a:pt x="3522303" y="740903"/>
                  </a:lnTo>
                  <a:lnTo>
                    <a:pt x="3592747" y="737573"/>
                  </a:lnTo>
                  <a:lnTo>
                    <a:pt x="3662310" y="733981"/>
                  </a:lnTo>
                  <a:lnTo>
                    <a:pt x="3730963" y="730129"/>
                  </a:lnTo>
                  <a:lnTo>
                    <a:pt x="3798674" y="726023"/>
                  </a:lnTo>
                  <a:lnTo>
                    <a:pt x="3865415" y="721666"/>
                  </a:lnTo>
                  <a:lnTo>
                    <a:pt x="3931155" y="717063"/>
                  </a:lnTo>
                  <a:lnTo>
                    <a:pt x="3995864" y="712218"/>
                  </a:lnTo>
                  <a:lnTo>
                    <a:pt x="4059512" y="707136"/>
                  </a:lnTo>
                  <a:lnTo>
                    <a:pt x="4122070" y="701819"/>
                  </a:lnTo>
                  <a:lnTo>
                    <a:pt x="4183506" y="696273"/>
                  </a:lnTo>
                  <a:lnTo>
                    <a:pt x="4243792" y="690502"/>
                  </a:lnTo>
                  <a:lnTo>
                    <a:pt x="4302897" y="684511"/>
                  </a:lnTo>
                  <a:lnTo>
                    <a:pt x="4360791" y="678302"/>
                  </a:lnTo>
                  <a:lnTo>
                    <a:pt x="4417445" y="671881"/>
                  </a:lnTo>
                  <a:lnTo>
                    <a:pt x="4472827" y="665252"/>
                  </a:lnTo>
                  <a:lnTo>
                    <a:pt x="4526909" y="658418"/>
                  </a:lnTo>
                  <a:lnTo>
                    <a:pt x="4579660" y="651385"/>
                  </a:lnTo>
                  <a:lnTo>
                    <a:pt x="4631051" y="644156"/>
                  </a:lnTo>
                  <a:lnTo>
                    <a:pt x="4681050" y="636736"/>
                  </a:lnTo>
                  <a:lnTo>
                    <a:pt x="4729629" y="629129"/>
                  </a:lnTo>
                  <a:lnTo>
                    <a:pt x="4776757" y="621338"/>
                  </a:lnTo>
                  <a:lnTo>
                    <a:pt x="4822404" y="613369"/>
                  </a:lnTo>
                  <a:lnTo>
                    <a:pt x="4866541" y="605226"/>
                  </a:lnTo>
                  <a:lnTo>
                    <a:pt x="4909136" y="596912"/>
                  </a:lnTo>
                  <a:lnTo>
                    <a:pt x="4950161" y="588432"/>
                  </a:lnTo>
                  <a:lnTo>
                    <a:pt x="4989586" y="579791"/>
                  </a:lnTo>
                  <a:lnTo>
                    <a:pt x="5027379" y="570992"/>
                  </a:lnTo>
                  <a:lnTo>
                    <a:pt x="5097954" y="552937"/>
                  </a:lnTo>
                  <a:lnTo>
                    <a:pt x="5161646" y="534303"/>
                  </a:lnTo>
                  <a:lnTo>
                    <a:pt x="5218215" y="515123"/>
                  </a:lnTo>
                  <a:lnTo>
                    <a:pt x="5267421" y="495430"/>
                  </a:lnTo>
                  <a:lnTo>
                    <a:pt x="5309025" y="475260"/>
                  </a:lnTo>
                  <a:lnTo>
                    <a:pt x="5342785" y="454644"/>
                  </a:lnTo>
                  <a:lnTo>
                    <a:pt x="5378196" y="422961"/>
                  </a:lnTo>
                  <a:lnTo>
                    <a:pt x="5395722" y="379476"/>
                  </a:lnTo>
                  <a:lnTo>
                    <a:pt x="5394611" y="368484"/>
                  </a:lnTo>
                  <a:lnTo>
                    <a:pt x="5368463" y="325333"/>
                  </a:lnTo>
                  <a:lnTo>
                    <a:pt x="5326900" y="293946"/>
                  </a:lnTo>
                  <a:lnTo>
                    <a:pt x="5289188" y="273548"/>
                  </a:lnTo>
                  <a:lnTo>
                    <a:pt x="5243753" y="253613"/>
                  </a:lnTo>
                  <a:lnTo>
                    <a:pt x="5190836" y="234172"/>
                  </a:lnTo>
                  <a:lnTo>
                    <a:pt x="5130675" y="215261"/>
                  </a:lnTo>
                  <a:lnTo>
                    <a:pt x="5063512" y="196912"/>
                  </a:lnTo>
                  <a:lnTo>
                    <a:pt x="4989586" y="179160"/>
                  </a:lnTo>
                  <a:lnTo>
                    <a:pt x="4950161" y="170519"/>
                  </a:lnTo>
                  <a:lnTo>
                    <a:pt x="4909136" y="162039"/>
                  </a:lnTo>
                  <a:lnTo>
                    <a:pt x="4866541" y="153725"/>
                  </a:lnTo>
                  <a:lnTo>
                    <a:pt x="4822404" y="145582"/>
                  </a:lnTo>
                  <a:lnTo>
                    <a:pt x="4776757" y="137613"/>
                  </a:lnTo>
                  <a:lnTo>
                    <a:pt x="4729629" y="129822"/>
                  </a:lnTo>
                  <a:lnTo>
                    <a:pt x="4681050" y="122215"/>
                  </a:lnTo>
                  <a:lnTo>
                    <a:pt x="4631051" y="114795"/>
                  </a:lnTo>
                  <a:lnTo>
                    <a:pt x="4579660" y="107566"/>
                  </a:lnTo>
                  <a:lnTo>
                    <a:pt x="4526909" y="100533"/>
                  </a:lnTo>
                  <a:lnTo>
                    <a:pt x="4472827" y="93699"/>
                  </a:lnTo>
                  <a:lnTo>
                    <a:pt x="4417445" y="87070"/>
                  </a:lnTo>
                  <a:lnTo>
                    <a:pt x="4360791" y="80649"/>
                  </a:lnTo>
                  <a:lnTo>
                    <a:pt x="4302897" y="74440"/>
                  </a:lnTo>
                  <a:lnTo>
                    <a:pt x="4243792" y="68449"/>
                  </a:lnTo>
                  <a:lnTo>
                    <a:pt x="4183506" y="62678"/>
                  </a:lnTo>
                  <a:lnTo>
                    <a:pt x="4122070" y="57132"/>
                  </a:lnTo>
                  <a:lnTo>
                    <a:pt x="4059512" y="51816"/>
                  </a:lnTo>
                  <a:lnTo>
                    <a:pt x="3995864" y="46733"/>
                  </a:lnTo>
                  <a:lnTo>
                    <a:pt x="3931155" y="41888"/>
                  </a:lnTo>
                  <a:lnTo>
                    <a:pt x="3865415" y="37285"/>
                  </a:lnTo>
                  <a:lnTo>
                    <a:pt x="3798674" y="32928"/>
                  </a:lnTo>
                  <a:lnTo>
                    <a:pt x="3730963" y="28822"/>
                  </a:lnTo>
                  <a:lnTo>
                    <a:pt x="3662310" y="24970"/>
                  </a:lnTo>
                  <a:lnTo>
                    <a:pt x="3592747" y="21378"/>
                  </a:lnTo>
                  <a:lnTo>
                    <a:pt x="3522303" y="18048"/>
                  </a:lnTo>
                  <a:lnTo>
                    <a:pt x="3451008" y="14986"/>
                  </a:lnTo>
                  <a:lnTo>
                    <a:pt x="3378892" y="12196"/>
                  </a:lnTo>
                  <a:lnTo>
                    <a:pt x="3305985" y="9681"/>
                  </a:lnTo>
                  <a:lnTo>
                    <a:pt x="3232318" y="7446"/>
                  </a:lnTo>
                  <a:lnTo>
                    <a:pt x="3157919" y="5496"/>
                  </a:lnTo>
                  <a:lnTo>
                    <a:pt x="3082820" y="3834"/>
                  </a:lnTo>
                  <a:lnTo>
                    <a:pt x="3007050" y="2465"/>
                  </a:lnTo>
                  <a:lnTo>
                    <a:pt x="2930639" y="1393"/>
                  </a:lnTo>
                  <a:lnTo>
                    <a:pt x="2853617" y="621"/>
                  </a:lnTo>
                  <a:lnTo>
                    <a:pt x="2776014" y="156"/>
                  </a:lnTo>
                  <a:lnTo>
                    <a:pt x="26978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80056" y="4365879"/>
              <a:ext cx="5396230" cy="759460"/>
            </a:xfrm>
            <a:custGeom>
              <a:avLst/>
              <a:gdLst/>
              <a:ahLst/>
              <a:cxnLst/>
              <a:rect l="l" t="t" r="r" b="b"/>
              <a:pathLst>
                <a:path w="5396230" h="759460">
                  <a:moveTo>
                    <a:pt x="0" y="379476"/>
                  </a:moveTo>
                  <a:lnTo>
                    <a:pt x="17525" y="335990"/>
                  </a:lnTo>
                  <a:lnTo>
                    <a:pt x="52936" y="304307"/>
                  </a:lnTo>
                  <a:lnTo>
                    <a:pt x="86696" y="283691"/>
                  </a:lnTo>
                  <a:lnTo>
                    <a:pt x="128300" y="263521"/>
                  </a:lnTo>
                  <a:lnTo>
                    <a:pt x="177506" y="243828"/>
                  </a:lnTo>
                  <a:lnTo>
                    <a:pt x="234075" y="224648"/>
                  </a:lnTo>
                  <a:lnTo>
                    <a:pt x="297767" y="206014"/>
                  </a:lnTo>
                  <a:lnTo>
                    <a:pt x="368342" y="187959"/>
                  </a:lnTo>
                  <a:lnTo>
                    <a:pt x="406135" y="179160"/>
                  </a:lnTo>
                  <a:lnTo>
                    <a:pt x="445560" y="170519"/>
                  </a:lnTo>
                  <a:lnTo>
                    <a:pt x="486585" y="162039"/>
                  </a:lnTo>
                  <a:lnTo>
                    <a:pt x="529180" y="153725"/>
                  </a:lnTo>
                  <a:lnTo>
                    <a:pt x="573317" y="145582"/>
                  </a:lnTo>
                  <a:lnTo>
                    <a:pt x="618964" y="137613"/>
                  </a:lnTo>
                  <a:lnTo>
                    <a:pt x="666092" y="129822"/>
                  </a:lnTo>
                  <a:lnTo>
                    <a:pt x="714671" y="122215"/>
                  </a:lnTo>
                  <a:lnTo>
                    <a:pt x="764670" y="114795"/>
                  </a:lnTo>
                  <a:lnTo>
                    <a:pt x="816061" y="107566"/>
                  </a:lnTo>
                  <a:lnTo>
                    <a:pt x="868812" y="100533"/>
                  </a:lnTo>
                  <a:lnTo>
                    <a:pt x="922894" y="93699"/>
                  </a:lnTo>
                  <a:lnTo>
                    <a:pt x="978276" y="87070"/>
                  </a:lnTo>
                  <a:lnTo>
                    <a:pt x="1034930" y="80649"/>
                  </a:lnTo>
                  <a:lnTo>
                    <a:pt x="1092824" y="74440"/>
                  </a:lnTo>
                  <a:lnTo>
                    <a:pt x="1151929" y="68449"/>
                  </a:lnTo>
                  <a:lnTo>
                    <a:pt x="1212215" y="62678"/>
                  </a:lnTo>
                  <a:lnTo>
                    <a:pt x="1273651" y="57132"/>
                  </a:lnTo>
                  <a:lnTo>
                    <a:pt x="1336209" y="51815"/>
                  </a:lnTo>
                  <a:lnTo>
                    <a:pt x="1399857" y="46733"/>
                  </a:lnTo>
                  <a:lnTo>
                    <a:pt x="1464566" y="41888"/>
                  </a:lnTo>
                  <a:lnTo>
                    <a:pt x="1530306" y="37285"/>
                  </a:lnTo>
                  <a:lnTo>
                    <a:pt x="1597047" y="32928"/>
                  </a:lnTo>
                  <a:lnTo>
                    <a:pt x="1664758" y="28822"/>
                  </a:lnTo>
                  <a:lnTo>
                    <a:pt x="1733411" y="24970"/>
                  </a:lnTo>
                  <a:lnTo>
                    <a:pt x="1802974" y="21378"/>
                  </a:lnTo>
                  <a:lnTo>
                    <a:pt x="1873418" y="18048"/>
                  </a:lnTo>
                  <a:lnTo>
                    <a:pt x="1944713" y="14986"/>
                  </a:lnTo>
                  <a:lnTo>
                    <a:pt x="2016829" y="12196"/>
                  </a:lnTo>
                  <a:lnTo>
                    <a:pt x="2089736" y="9681"/>
                  </a:lnTo>
                  <a:lnTo>
                    <a:pt x="2163403" y="7446"/>
                  </a:lnTo>
                  <a:lnTo>
                    <a:pt x="2237802" y="5496"/>
                  </a:lnTo>
                  <a:lnTo>
                    <a:pt x="2312901" y="3834"/>
                  </a:lnTo>
                  <a:lnTo>
                    <a:pt x="2388671" y="2465"/>
                  </a:lnTo>
                  <a:lnTo>
                    <a:pt x="2465082" y="1393"/>
                  </a:lnTo>
                  <a:lnTo>
                    <a:pt x="2542104" y="621"/>
                  </a:lnTo>
                  <a:lnTo>
                    <a:pt x="2619707" y="156"/>
                  </a:lnTo>
                  <a:lnTo>
                    <a:pt x="2697860" y="0"/>
                  </a:lnTo>
                  <a:lnTo>
                    <a:pt x="2776014" y="156"/>
                  </a:lnTo>
                  <a:lnTo>
                    <a:pt x="2853617" y="621"/>
                  </a:lnTo>
                  <a:lnTo>
                    <a:pt x="2930639" y="1393"/>
                  </a:lnTo>
                  <a:lnTo>
                    <a:pt x="3007050" y="2465"/>
                  </a:lnTo>
                  <a:lnTo>
                    <a:pt x="3082820" y="3834"/>
                  </a:lnTo>
                  <a:lnTo>
                    <a:pt x="3157919" y="5496"/>
                  </a:lnTo>
                  <a:lnTo>
                    <a:pt x="3232318" y="7446"/>
                  </a:lnTo>
                  <a:lnTo>
                    <a:pt x="3305985" y="9681"/>
                  </a:lnTo>
                  <a:lnTo>
                    <a:pt x="3378892" y="12196"/>
                  </a:lnTo>
                  <a:lnTo>
                    <a:pt x="3451008" y="14986"/>
                  </a:lnTo>
                  <a:lnTo>
                    <a:pt x="3522303" y="18048"/>
                  </a:lnTo>
                  <a:lnTo>
                    <a:pt x="3592747" y="21378"/>
                  </a:lnTo>
                  <a:lnTo>
                    <a:pt x="3662310" y="24970"/>
                  </a:lnTo>
                  <a:lnTo>
                    <a:pt x="3730963" y="28822"/>
                  </a:lnTo>
                  <a:lnTo>
                    <a:pt x="3798674" y="32928"/>
                  </a:lnTo>
                  <a:lnTo>
                    <a:pt x="3865415" y="37285"/>
                  </a:lnTo>
                  <a:lnTo>
                    <a:pt x="3931155" y="41888"/>
                  </a:lnTo>
                  <a:lnTo>
                    <a:pt x="3995864" y="46733"/>
                  </a:lnTo>
                  <a:lnTo>
                    <a:pt x="4059512" y="51816"/>
                  </a:lnTo>
                  <a:lnTo>
                    <a:pt x="4122070" y="57132"/>
                  </a:lnTo>
                  <a:lnTo>
                    <a:pt x="4183506" y="62678"/>
                  </a:lnTo>
                  <a:lnTo>
                    <a:pt x="4243792" y="68449"/>
                  </a:lnTo>
                  <a:lnTo>
                    <a:pt x="4302897" y="74440"/>
                  </a:lnTo>
                  <a:lnTo>
                    <a:pt x="4360791" y="80649"/>
                  </a:lnTo>
                  <a:lnTo>
                    <a:pt x="4417445" y="87070"/>
                  </a:lnTo>
                  <a:lnTo>
                    <a:pt x="4472827" y="93699"/>
                  </a:lnTo>
                  <a:lnTo>
                    <a:pt x="4526909" y="100533"/>
                  </a:lnTo>
                  <a:lnTo>
                    <a:pt x="4579660" y="107566"/>
                  </a:lnTo>
                  <a:lnTo>
                    <a:pt x="4631051" y="114795"/>
                  </a:lnTo>
                  <a:lnTo>
                    <a:pt x="4681050" y="122215"/>
                  </a:lnTo>
                  <a:lnTo>
                    <a:pt x="4729629" y="129822"/>
                  </a:lnTo>
                  <a:lnTo>
                    <a:pt x="4776757" y="137613"/>
                  </a:lnTo>
                  <a:lnTo>
                    <a:pt x="4822404" y="145582"/>
                  </a:lnTo>
                  <a:lnTo>
                    <a:pt x="4866541" y="153725"/>
                  </a:lnTo>
                  <a:lnTo>
                    <a:pt x="4909136" y="162039"/>
                  </a:lnTo>
                  <a:lnTo>
                    <a:pt x="4950161" y="170519"/>
                  </a:lnTo>
                  <a:lnTo>
                    <a:pt x="4989586" y="179160"/>
                  </a:lnTo>
                  <a:lnTo>
                    <a:pt x="5027379" y="187960"/>
                  </a:lnTo>
                  <a:lnTo>
                    <a:pt x="5097954" y="206014"/>
                  </a:lnTo>
                  <a:lnTo>
                    <a:pt x="5161646" y="224648"/>
                  </a:lnTo>
                  <a:lnTo>
                    <a:pt x="5218215" y="243828"/>
                  </a:lnTo>
                  <a:lnTo>
                    <a:pt x="5267421" y="263521"/>
                  </a:lnTo>
                  <a:lnTo>
                    <a:pt x="5309025" y="283691"/>
                  </a:lnTo>
                  <a:lnTo>
                    <a:pt x="5342785" y="304307"/>
                  </a:lnTo>
                  <a:lnTo>
                    <a:pt x="5378196" y="335990"/>
                  </a:lnTo>
                  <a:lnTo>
                    <a:pt x="5395722" y="379476"/>
                  </a:lnTo>
                  <a:lnTo>
                    <a:pt x="5394611" y="390467"/>
                  </a:lnTo>
                  <a:lnTo>
                    <a:pt x="5368463" y="433618"/>
                  </a:lnTo>
                  <a:lnTo>
                    <a:pt x="5326900" y="465005"/>
                  </a:lnTo>
                  <a:lnTo>
                    <a:pt x="5289188" y="485403"/>
                  </a:lnTo>
                  <a:lnTo>
                    <a:pt x="5243753" y="505338"/>
                  </a:lnTo>
                  <a:lnTo>
                    <a:pt x="5190836" y="524779"/>
                  </a:lnTo>
                  <a:lnTo>
                    <a:pt x="5130675" y="543690"/>
                  </a:lnTo>
                  <a:lnTo>
                    <a:pt x="5063512" y="562039"/>
                  </a:lnTo>
                  <a:lnTo>
                    <a:pt x="4989586" y="579791"/>
                  </a:lnTo>
                  <a:lnTo>
                    <a:pt x="4950161" y="588432"/>
                  </a:lnTo>
                  <a:lnTo>
                    <a:pt x="4909136" y="596912"/>
                  </a:lnTo>
                  <a:lnTo>
                    <a:pt x="4866541" y="605226"/>
                  </a:lnTo>
                  <a:lnTo>
                    <a:pt x="4822404" y="613369"/>
                  </a:lnTo>
                  <a:lnTo>
                    <a:pt x="4776757" y="621338"/>
                  </a:lnTo>
                  <a:lnTo>
                    <a:pt x="4729629" y="629129"/>
                  </a:lnTo>
                  <a:lnTo>
                    <a:pt x="4681050" y="636736"/>
                  </a:lnTo>
                  <a:lnTo>
                    <a:pt x="4631051" y="644156"/>
                  </a:lnTo>
                  <a:lnTo>
                    <a:pt x="4579660" y="651385"/>
                  </a:lnTo>
                  <a:lnTo>
                    <a:pt x="4526909" y="658418"/>
                  </a:lnTo>
                  <a:lnTo>
                    <a:pt x="4472827" y="665252"/>
                  </a:lnTo>
                  <a:lnTo>
                    <a:pt x="4417445" y="671881"/>
                  </a:lnTo>
                  <a:lnTo>
                    <a:pt x="4360791" y="678302"/>
                  </a:lnTo>
                  <a:lnTo>
                    <a:pt x="4302897" y="684511"/>
                  </a:lnTo>
                  <a:lnTo>
                    <a:pt x="4243792" y="690502"/>
                  </a:lnTo>
                  <a:lnTo>
                    <a:pt x="4183506" y="696273"/>
                  </a:lnTo>
                  <a:lnTo>
                    <a:pt x="4122070" y="701819"/>
                  </a:lnTo>
                  <a:lnTo>
                    <a:pt x="4059512" y="707136"/>
                  </a:lnTo>
                  <a:lnTo>
                    <a:pt x="3995864" y="712218"/>
                  </a:lnTo>
                  <a:lnTo>
                    <a:pt x="3931155" y="717063"/>
                  </a:lnTo>
                  <a:lnTo>
                    <a:pt x="3865415" y="721666"/>
                  </a:lnTo>
                  <a:lnTo>
                    <a:pt x="3798674" y="726023"/>
                  </a:lnTo>
                  <a:lnTo>
                    <a:pt x="3730963" y="730129"/>
                  </a:lnTo>
                  <a:lnTo>
                    <a:pt x="3662310" y="733981"/>
                  </a:lnTo>
                  <a:lnTo>
                    <a:pt x="3592747" y="737573"/>
                  </a:lnTo>
                  <a:lnTo>
                    <a:pt x="3522303" y="740903"/>
                  </a:lnTo>
                  <a:lnTo>
                    <a:pt x="3451008" y="743965"/>
                  </a:lnTo>
                  <a:lnTo>
                    <a:pt x="3378892" y="746755"/>
                  </a:lnTo>
                  <a:lnTo>
                    <a:pt x="3305985" y="749270"/>
                  </a:lnTo>
                  <a:lnTo>
                    <a:pt x="3232318" y="751505"/>
                  </a:lnTo>
                  <a:lnTo>
                    <a:pt x="3157919" y="753455"/>
                  </a:lnTo>
                  <a:lnTo>
                    <a:pt x="3082820" y="755117"/>
                  </a:lnTo>
                  <a:lnTo>
                    <a:pt x="3007050" y="756486"/>
                  </a:lnTo>
                  <a:lnTo>
                    <a:pt x="2930639" y="757558"/>
                  </a:lnTo>
                  <a:lnTo>
                    <a:pt x="2853617" y="758330"/>
                  </a:lnTo>
                  <a:lnTo>
                    <a:pt x="2776014" y="758795"/>
                  </a:lnTo>
                  <a:lnTo>
                    <a:pt x="2697860" y="758952"/>
                  </a:lnTo>
                  <a:lnTo>
                    <a:pt x="2619707" y="758795"/>
                  </a:lnTo>
                  <a:lnTo>
                    <a:pt x="2542104" y="758330"/>
                  </a:lnTo>
                  <a:lnTo>
                    <a:pt x="2465082" y="757558"/>
                  </a:lnTo>
                  <a:lnTo>
                    <a:pt x="2388671" y="756486"/>
                  </a:lnTo>
                  <a:lnTo>
                    <a:pt x="2312901" y="755117"/>
                  </a:lnTo>
                  <a:lnTo>
                    <a:pt x="2237802" y="753455"/>
                  </a:lnTo>
                  <a:lnTo>
                    <a:pt x="2163403" y="751505"/>
                  </a:lnTo>
                  <a:lnTo>
                    <a:pt x="2089736" y="749270"/>
                  </a:lnTo>
                  <a:lnTo>
                    <a:pt x="2016829" y="746755"/>
                  </a:lnTo>
                  <a:lnTo>
                    <a:pt x="1944713" y="743965"/>
                  </a:lnTo>
                  <a:lnTo>
                    <a:pt x="1873418" y="740903"/>
                  </a:lnTo>
                  <a:lnTo>
                    <a:pt x="1802974" y="737573"/>
                  </a:lnTo>
                  <a:lnTo>
                    <a:pt x="1733411" y="733981"/>
                  </a:lnTo>
                  <a:lnTo>
                    <a:pt x="1664758" y="730129"/>
                  </a:lnTo>
                  <a:lnTo>
                    <a:pt x="1597047" y="726023"/>
                  </a:lnTo>
                  <a:lnTo>
                    <a:pt x="1530306" y="721666"/>
                  </a:lnTo>
                  <a:lnTo>
                    <a:pt x="1464566" y="717063"/>
                  </a:lnTo>
                  <a:lnTo>
                    <a:pt x="1399857" y="712218"/>
                  </a:lnTo>
                  <a:lnTo>
                    <a:pt x="1336209" y="707136"/>
                  </a:lnTo>
                  <a:lnTo>
                    <a:pt x="1273651" y="701819"/>
                  </a:lnTo>
                  <a:lnTo>
                    <a:pt x="1212215" y="696273"/>
                  </a:lnTo>
                  <a:lnTo>
                    <a:pt x="1151929" y="690502"/>
                  </a:lnTo>
                  <a:lnTo>
                    <a:pt x="1092824" y="684511"/>
                  </a:lnTo>
                  <a:lnTo>
                    <a:pt x="1034930" y="678302"/>
                  </a:lnTo>
                  <a:lnTo>
                    <a:pt x="978276" y="671881"/>
                  </a:lnTo>
                  <a:lnTo>
                    <a:pt x="922894" y="665252"/>
                  </a:lnTo>
                  <a:lnTo>
                    <a:pt x="868812" y="658418"/>
                  </a:lnTo>
                  <a:lnTo>
                    <a:pt x="816061" y="651385"/>
                  </a:lnTo>
                  <a:lnTo>
                    <a:pt x="764670" y="644156"/>
                  </a:lnTo>
                  <a:lnTo>
                    <a:pt x="714671" y="636736"/>
                  </a:lnTo>
                  <a:lnTo>
                    <a:pt x="666092" y="629129"/>
                  </a:lnTo>
                  <a:lnTo>
                    <a:pt x="618964" y="621338"/>
                  </a:lnTo>
                  <a:lnTo>
                    <a:pt x="573317" y="613369"/>
                  </a:lnTo>
                  <a:lnTo>
                    <a:pt x="529180" y="605226"/>
                  </a:lnTo>
                  <a:lnTo>
                    <a:pt x="486585" y="596912"/>
                  </a:lnTo>
                  <a:lnTo>
                    <a:pt x="445560" y="588432"/>
                  </a:lnTo>
                  <a:lnTo>
                    <a:pt x="406135" y="579791"/>
                  </a:lnTo>
                  <a:lnTo>
                    <a:pt x="368342" y="570991"/>
                  </a:lnTo>
                  <a:lnTo>
                    <a:pt x="297767" y="552937"/>
                  </a:lnTo>
                  <a:lnTo>
                    <a:pt x="234075" y="534303"/>
                  </a:lnTo>
                  <a:lnTo>
                    <a:pt x="177506" y="515123"/>
                  </a:lnTo>
                  <a:lnTo>
                    <a:pt x="128300" y="495430"/>
                  </a:lnTo>
                  <a:lnTo>
                    <a:pt x="86696" y="475260"/>
                  </a:lnTo>
                  <a:lnTo>
                    <a:pt x="52936" y="454644"/>
                  </a:lnTo>
                  <a:lnTo>
                    <a:pt x="17525" y="422961"/>
                  </a:lnTo>
                  <a:lnTo>
                    <a:pt x="0" y="379476"/>
                  </a:lnTo>
                  <a:close/>
                </a:path>
              </a:pathLst>
            </a:custGeom>
            <a:ln w="22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80056" y="6021705"/>
              <a:ext cx="5372100" cy="673100"/>
            </a:xfrm>
            <a:custGeom>
              <a:avLst/>
              <a:gdLst/>
              <a:ahLst/>
              <a:cxnLst/>
              <a:rect l="l" t="t" r="r" b="b"/>
              <a:pathLst>
                <a:path w="5372100" h="673100">
                  <a:moveTo>
                    <a:pt x="2686050" y="0"/>
                  </a:moveTo>
                  <a:lnTo>
                    <a:pt x="2608236" y="138"/>
                  </a:lnTo>
                  <a:lnTo>
                    <a:pt x="2530970" y="551"/>
                  </a:lnTo>
                  <a:lnTo>
                    <a:pt x="2454284" y="1234"/>
                  </a:lnTo>
                  <a:lnTo>
                    <a:pt x="2378205" y="2185"/>
                  </a:lnTo>
                  <a:lnTo>
                    <a:pt x="2302765" y="3399"/>
                  </a:lnTo>
                  <a:lnTo>
                    <a:pt x="2227993" y="4872"/>
                  </a:lnTo>
                  <a:lnTo>
                    <a:pt x="2153919" y="6601"/>
                  </a:lnTo>
                  <a:lnTo>
                    <a:pt x="2080573" y="8581"/>
                  </a:lnTo>
                  <a:lnTo>
                    <a:pt x="2007984" y="10810"/>
                  </a:lnTo>
                  <a:lnTo>
                    <a:pt x="1936183" y="13284"/>
                  </a:lnTo>
                  <a:lnTo>
                    <a:pt x="1865199" y="15998"/>
                  </a:lnTo>
                  <a:lnTo>
                    <a:pt x="1795063" y="18950"/>
                  </a:lnTo>
                  <a:lnTo>
                    <a:pt x="1725803" y="22134"/>
                  </a:lnTo>
                  <a:lnTo>
                    <a:pt x="1657451" y="25548"/>
                  </a:lnTo>
                  <a:lnTo>
                    <a:pt x="1590035" y="29188"/>
                  </a:lnTo>
                  <a:lnTo>
                    <a:pt x="1523587" y="33050"/>
                  </a:lnTo>
                  <a:lnTo>
                    <a:pt x="1458134" y="37131"/>
                  </a:lnTo>
                  <a:lnTo>
                    <a:pt x="1393708" y="41425"/>
                  </a:lnTo>
                  <a:lnTo>
                    <a:pt x="1330339" y="45931"/>
                  </a:lnTo>
                  <a:lnTo>
                    <a:pt x="1268055" y="50644"/>
                  </a:lnTo>
                  <a:lnTo>
                    <a:pt x="1206888" y="55560"/>
                  </a:lnTo>
                  <a:lnTo>
                    <a:pt x="1146866" y="60676"/>
                  </a:lnTo>
                  <a:lnTo>
                    <a:pt x="1088020" y="65988"/>
                  </a:lnTo>
                  <a:lnTo>
                    <a:pt x="1030379" y="71491"/>
                  </a:lnTo>
                  <a:lnTo>
                    <a:pt x="973974" y="77183"/>
                  </a:lnTo>
                  <a:lnTo>
                    <a:pt x="918835" y="83060"/>
                  </a:lnTo>
                  <a:lnTo>
                    <a:pt x="864990" y="89118"/>
                  </a:lnTo>
                  <a:lnTo>
                    <a:pt x="812470" y="95353"/>
                  </a:lnTo>
                  <a:lnTo>
                    <a:pt x="761306" y="101761"/>
                  </a:lnTo>
                  <a:lnTo>
                    <a:pt x="711526" y="108339"/>
                  </a:lnTo>
                  <a:lnTo>
                    <a:pt x="663160" y="115083"/>
                  </a:lnTo>
                  <a:lnTo>
                    <a:pt x="616239" y="121989"/>
                  </a:lnTo>
                  <a:lnTo>
                    <a:pt x="570793" y="129054"/>
                  </a:lnTo>
                  <a:lnTo>
                    <a:pt x="526850" y="136273"/>
                  </a:lnTo>
                  <a:lnTo>
                    <a:pt x="484442" y="143644"/>
                  </a:lnTo>
                  <a:lnTo>
                    <a:pt x="443597" y="151161"/>
                  </a:lnTo>
                  <a:lnTo>
                    <a:pt x="404346" y="158823"/>
                  </a:lnTo>
                  <a:lnTo>
                    <a:pt x="366719" y="166624"/>
                  </a:lnTo>
                  <a:lnTo>
                    <a:pt x="296455" y="182630"/>
                  </a:lnTo>
                  <a:lnTo>
                    <a:pt x="233043" y="199150"/>
                  </a:lnTo>
                  <a:lnTo>
                    <a:pt x="176723" y="216155"/>
                  </a:lnTo>
                  <a:lnTo>
                    <a:pt x="127734" y="233614"/>
                  </a:lnTo>
                  <a:lnTo>
                    <a:pt x="86314" y="251497"/>
                  </a:lnTo>
                  <a:lnTo>
                    <a:pt x="52702" y="269775"/>
                  </a:lnTo>
                  <a:lnTo>
                    <a:pt x="17447" y="297866"/>
                  </a:lnTo>
                  <a:lnTo>
                    <a:pt x="0" y="336423"/>
                  </a:lnTo>
                  <a:lnTo>
                    <a:pt x="1105" y="346168"/>
                  </a:lnTo>
                  <a:lnTo>
                    <a:pt x="27137" y="384428"/>
                  </a:lnTo>
                  <a:lnTo>
                    <a:pt x="68517" y="412256"/>
                  </a:lnTo>
                  <a:lnTo>
                    <a:pt x="106063" y="430341"/>
                  </a:lnTo>
                  <a:lnTo>
                    <a:pt x="151297" y="448016"/>
                  </a:lnTo>
                  <a:lnTo>
                    <a:pt x="203982" y="465251"/>
                  </a:lnTo>
                  <a:lnTo>
                    <a:pt x="263878" y="482018"/>
                  </a:lnTo>
                  <a:lnTo>
                    <a:pt x="330745" y="498285"/>
                  </a:lnTo>
                  <a:lnTo>
                    <a:pt x="404346" y="514022"/>
                  </a:lnTo>
                  <a:lnTo>
                    <a:pt x="443597" y="521684"/>
                  </a:lnTo>
                  <a:lnTo>
                    <a:pt x="484442" y="529201"/>
                  </a:lnTo>
                  <a:lnTo>
                    <a:pt x="526850" y="536572"/>
                  </a:lnTo>
                  <a:lnTo>
                    <a:pt x="570793" y="543791"/>
                  </a:lnTo>
                  <a:lnTo>
                    <a:pt x="616239" y="550856"/>
                  </a:lnTo>
                  <a:lnTo>
                    <a:pt x="663160" y="557762"/>
                  </a:lnTo>
                  <a:lnTo>
                    <a:pt x="711526" y="564506"/>
                  </a:lnTo>
                  <a:lnTo>
                    <a:pt x="761306" y="571084"/>
                  </a:lnTo>
                  <a:lnTo>
                    <a:pt x="812470" y="577492"/>
                  </a:lnTo>
                  <a:lnTo>
                    <a:pt x="864990" y="583727"/>
                  </a:lnTo>
                  <a:lnTo>
                    <a:pt x="918835" y="589785"/>
                  </a:lnTo>
                  <a:lnTo>
                    <a:pt x="973974" y="595662"/>
                  </a:lnTo>
                  <a:lnTo>
                    <a:pt x="1030379" y="601354"/>
                  </a:lnTo>
                  <a:lnTo>
                    <a:pt x="1088020" y="606857"/>
                  </a:lnTo>
                  <a:lnTo>
                    <a:pt x="1146866" y="612169"/>
                  </a:lnTo>
                  <a:lnTo>
                    <a:pt x="1206888" y="617285"/>
                  </a:lnTo>
                  <a:lnTo>
                    <a:pt x="1268055" y="622201"/>
                  </a:lnTo>
                  <a:lnTo>
                    <a:pt x="1330339" y="626914"/>
                  </a:lnTo>
                  <a:lnTo>
                    <a:pt x="1393708" y="631420"/>
                  </a:lnTo>
                  <a:lnTo>
                    <a:pt x="1458134" y="635714"/>
                  </a:lnTo>
                  <a:lnTo>
                    <a:pt x="1523587" y="639795"/>
                  </a:lnTo>
                  <a:lnTo>
                    <a:pt x="1590035" y="643657"/>
                  </a:lnTo>
                  <a:lnTo>
                    <a:pt x="1657451" y="647297"/>
                  </a:lnTo>
                  <a:lnTo>
                    <a:pt x="1725803" y="650711"/>
                  </a:lnTo>
                  <a:lnTo>
                    <a:pt x="1795063" y="653895"/>
                  </a:lnTo>
                  <a:lnTo>
                    <a:pt x="1865199" y="656847"/>
                  </a:lnTo>
                  <a:lnTo>
                    <a:pt x="1936183" y="659561"/>
                  </a:lnTo>
                  <a:lnTo>
                    <a:pt x="2007984" y="662035"/>
                  </a:lnTo>
                  <a:lnTo>
                    <a:pt x="2080573" y="664264"/>
                  </a:lnTo>
                  <a:lnTo>
                    <a:pt x="2153919" y="666244"/>
                  </a:lnTo>
                  <a:lnTo>
                    <a:pt x="2227993" y="667973"/>
                  </a:lnTo>
                  <a:lnTo>
                    <a:pt x="2302765" y="669446"/>
                  </a:lnTo>
                  <a:lnTo>
                    <a:pt x="2378205" y="670660"/>
                  </a:lnTo>
                  <a:lnTo>
                    <a:pt x="2454284" y="671611"/>
                  </a:lnTo>
                  <a:lnTo>
                    <a:pt x="2530970" y="672294"/>
                  </a:lnTo>
                  <a:lnTo>
                    <a:pt x="2608236" y="672707"/>
                  </a:lnTo>
                  <a:lnTo>
                    <a:pt x="2686050" y="672846"/>
                  </a:lnTo>
                  <a:lnTo>
                    <a:pt x="2763863" y="672707"/>
                  </a:lnTo>
                  <a:lnTo>
                    <a:pt x="2841129" y="672294"/>
                  </a:lnTo>
                  <a:lnTo>
                    <a:pt x="2917815" y="671611"/>
                  </a:lnTo>
                  <a:lnTo>
                    <a:pt x="2993894" y="670660"/>
                  </a:lnTo>
                  <a:lnTo>
                    <a:pt x="3069334" y="669446"/>
                  </a:lnTo>
                  <a:lnTo>
                    <a:pt x="3144106" y="667973"/>
                  </a:lnTo>
                  <a:lnTo>
                    <a:pt x="3218180" y="666244"/>
                  </a:lnTo>
                  <a:lnTo>
                    <a:pt x="3291526" y="664264"/>
                  </a:lnTo>
                  <a:lnTo>
                    <a:pt x="3364115" y="662035"/>
                  </a:lnTo>
                  <a:lnTo>
                    <a:pt x="3435916" y="659561"/>
                  </a:lnTo>
                  <a:lnTo>
                    <a:pt x="3506900" y="656847"/>
                  </a:lnTo>
                  <a:lnTo>
                    <a:pt x="3577036" y="653895"/>
                  </a:lnTo>
                  <a:lnTo>
                    <a:pt x="3646296" y="650711"/>
                  </a:lnTo>
                  <a:lnTo>
                    <a:pt x="3714648" y="647297"/>
                  </a:lnTo>
                  <a:lnTo>
                    <a:pt x="3782064" y="643657"/>
                  </a:lnTo>
                  <a:lnTo>
                    <a:pt x="3848512" y="639795"/>
                  </a:lnTo>
                  <a:lnTo>
                    <a:pt x="3913965" y="635714"/>
                  </a:lnTo>
                  <a:lnTo>
                    <a:pt x="3978391" y="631420"/>
                  </a:lnTo>
                  <a:lnTo>
                    <a:pt x="4041760" y="626914"/>
                  </a:lnTo>
                  <a:lnTo>
                    <a:pt x="4104044" y="622201"/>
                  </a:lnTo>
                  <a:lnTo>
                    <a:pt x="4165211" y="617285"/>
                  </a:lnTo>
                  <a:lnTo>
                    <a:pt x="4225233" y="612169"/>
                  </a:lnTo>
                  <a:lnTo>
                    <a:pt x="4284079" y="606857"/>
                  </a:lnTo>
                  <a:lnTo>
                    <a:pt x="4341720" y="601354"/>
                  </a:lnTo>
                  <a:lnTo>
                    <a:pt x="4398125" y="595662"/>
                  </a:lnTo>
                  <a:lnTo>
                    <a:pt x="4453264" y="589785"/>
                  </a:lnTo>
                  <a:lnTo>
                    <a:pt x="4507109" y="583727"/>
                  </a:lnTo>
                  <a:lnTo>
                    <a:pt x="4559629" y="577492"/>
                  </a:lnTo>
                  <a:lnTo>
                    <a:pt x="4610793" y="571084"/>
                  </a:lnTo>
                  <a:lnTo>
                    <a:pt x="4660573" y="564506"/>
                  </a:lnTo>
                  <a:lnTo>
                    <a:pt x="4708939" y="557762"/>
                  </a:lnTo>
                  <a:lnTo>
                    <a:pt x="4755860" y="550856"/>
                  </a:lnTo>
                  <a:lnTo>
                    <a:pt x="4801306" y="543791"/>
                  </a:lnTo>
                  <a:lnTo>
                    <a:pt x="4845249" y="536572"/>
                  </a:lnTo>
                  <a:lnTo>
                    <a:pt x="4887657" y="529201"/>
                  </a:lnTo>
                  <a:lnTo>
                    <a:pt x="4928502" y="521684"/>
                  </a:lnTo>
                  <a:lnTo>
                    <a:pt x="4967753" y="514022"/>
                  </a:lnTo>
                  <a:lnTo>
                    <a:pt x="5005380" y="506222"/>
                  </a:lnTo>
                  <a:lnTo>
                    <a:pt x="5075644" y="490215"/>
                  </a:lnTo>
                  <a:lnTo>
                    <a:pt x="5139056" y="473695"/>
                  </a:lnTo>
                  <a:lnTo>
                    <a:pt x="5195376" y="456690"/>
                  </a:lnTo>
                  <a:lnTo>
                    <a:pt x="5244365" y="439231"/>
                  </a:lnTo>
                  <a:lnTo>
                    <a:pt x="5285785" y="421348"/>
                  </a:lnTo>
                  <a:lnTo>
                    <a:pt x="5319397" y="403070"/>
                  </a:lnTo>
                  <a:lnTo>
                    <a:pt x="5354652" y="374979"/>
                  </a:lnTo>
                  <a:lnTo>
                    <a:pt x="5372100" y="336423"/>
                  </a:lnTo>
                  <a:lnTo>
                    <a:pt x="5370994" y="326677"/>
                  </a:lnTo>
                  <a:lnTo>
                    <a:pt x="5344962" y="288417"/>
                  </a:lnTo>
                  <a:lnTo>
                    <a:pt x="5303582" y="260589"/>
                  </a:lnTo>
                  <a:lnTo>
                    <a:pt x="5266036" y="242504"/>
                  </a:lnTo>
                  <a:lnTo>
                    <a:pt x="5220802" y="224829"/>
                  </a:lnTo>
                  <a:lnTo>
                    <a:pt x="5168117" y="207594"/>
                  </a:lnTo>
                  <a:lnTo>
                    <a:pt x="5108221" y="190827"/>
                  </a:lnTo>
                  <a:lnTo>
                    <a:pt x="5041354" y="174560"/>
                  </a:lnTo>
                  <a:lnTo>
                    <a:pt x="4967753" y="158823"/>
                  </a:lnTo>
                  <a:lnTo>
                    <a:pt x="4928502" y="151161"/>
                  </a:lnTo>
                  <a:lnTo>
                    <a:pt x="4887657" y="143644"/>
                  </a:lnTo>
                  <a:lnTo>
                    <a:pt x="4845249" y="136273"/>
                  </a:lnTo>
                  <a:lnTo>
                    <a:pt x="4801306" y="129054"/>
                  </a:lnTo>
                  <a:lnTo>
                    <a:pt x="4755860" y="121989"/>
                  </a:lnTo>
                  <a:lnTo>
                    <a:pt x="4708939" y="115083"/>
                  </a:lnTo>
                  <a:lnTo>
                    <a:pt x="4660573" y="108339"/>
                  </a:lnTo>
                  <a:lnTo>
                    <a:pt x="4610793" y="101761"/>
                  </a:lnTo>
                  <a:lnTo>
                    <a:pt x="4559629" y="95353"/>
                  </a:lnTo>
                  <a:lnTo>
                    <a:pt x="4507109" y="89118"/>
                  </a:lnTo>
                  <a:lnTo>
                    <a:pt x="4453264" y="83060"/>
                  </a:lnTo>
                  <a:lnTo>
                    <a:pt x="4398125" y="77183"/>
                  </a:lnTo>
                  <a:lnTo>
                    <a:pt x="4341720" y="71491"/>
                  </a:lnTo>
                  <a:lnTo>
                    <a:pt x="4284079" y="65988"/>
                  </a:lnTo>
                  <a:lnTo>
                    <a:pt x="4225233" y="60676"/>
                  </a:lnTo>
                  <a:lnTo>
                    <a:pt x="4165211" y="55560"/>
                  </a:lnTo>
                  <a:lnTo>
                    <a:pt x="4104044" y="50644"/>
                  </a:lnTo>
                  <a:lnTo>
                    <a:pt x="4041760" y="45931"/>
                  </a:lnTo>
                  <a:lnTo>
                    <a:pt x="3978391" y="41425"/>
                  </a:lnTo>
                  <a:lnTo>
                    <a:pt x="3913965" y="37131"/>
                  </a:lnTo>
                  <a:lnTo>
                    <a:pt x="3848512" y="33050"/>
                  </a:lnTo>
                  <a:lnTo>
                    <a:pt x="3782064" y="29188"/>
                  </a:lnTo>
                  <a:lnTo>
                    <a:pt x="3714648" y="25548"/>
                  </a:lnTo>
                  <a:lnTo>
                    <a:pt x="3646296" y="22134"/>
                  </a:lnTo>
                  <a:lnTo>
                    <a:pt x="3577036" y="18950"/>
                  </a:lnTo>
                  <a:lnTo>
                    <a:pt x="3506900" y="15998"/>
                  </a:lnTo>
                  <a:lnTo>
                    <a:pt x="3435916" y="13284"/>
                  </a:lnTo>
                  <a:lnTo>
                    <a:pt x="3364115" y="10810"/>
                  </a:lnTo>
                  <a:lnTo>
                    <a:pt x="3291526" y="8581"/>
                  </a:lnTo>
                  <a:lnTo>
                    <a:pt x="3218180" y="6601"/>
                  </a:lnTo>
                  <a:lnTo>
                    <a:pt x="3144106" y="4872"/>
                  </a:lnTo>
                  <a:lnTo>
                    <a:pt x="3069334" y="3399"/>
                  </a:lnTo>
                  <a:lnTo>
                    <a:pt x="2993894" y="2185"/>
                  </a:lnTo>
                  <a:lnTo>
                    <a:pt x="2917815" y="1234"/>
                  </a:lnTo>
                  <a:lnTo>
                    <a:pt x="2841129" y="551"/>
                  </a:lnTo>
                  <a:lnTo>
                    <a:pt x="2763863" y="138"/>
                  </a:lnTo>
                  <a:lnTo>
                    <a:pt x="2686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80056" y="6021705"/>
              <a:ext cx="5372100" cy="673100"/>
            </a:xfrm>
            <a:custGeom>
              <a:avLst/>
              <a:gdLst/>
              <a:ahLst/>
              <a:cxnLst/>
              <a:rect l="l" t="t" r="r" b="b"/>
              <a:pathLst>
                <a:path w="5372100" h="673100">
                  <a:moveTo>
                    <a:pt x="0" y="336423"/>
                  </a:moveTo>
                  <a:lnTo>
                    <a:pt x="17447" y="297866"/>
                  </a:lnTo>
                  <a:lnTo>
                    <a:pt x="52702" y="269775"/>
                  </a:lnTo>
                  <a:lnTo>
                    <a:pt x="86314" y="251497"/>
                  </a:lnTo>
                  <a:lnTo>
                    <a:pt x="127734" y="233614"/>
                  </a:lnTo>
                  <a:lnTo>
                    <a:pt x="176723" y="216155"/>
                  </a:lnTo>
                  <a:lnTo>
                    <a:pt x="233043" y="199150"/>
                  </a:lnTo>
                  <a:lnTo>
                    <a:pt x="296455" y="182630"/>
                  </a:lnTo>
                  <a:lnTo>
                    <a:pt x="366719" y="166624"/>
                  </a:lnTo>
                  <a:lnTo>
                    <a:pt x="404346" y="158823"/>
                  </a:lnTo>
                  <a:lnTo>
                    <a:pt x="443597" y="151161"/>
                  </a:lnTo>
                  <a:lnTo>
                    <a:pt x="484442" y="143644"/>
                  </a:lnTo>
                  <a:lnTo>
                    <a:pt x="526850" y="136273"/>
                  </a:lnTo>
                  <a:lnTo>
                    <a:pt x="570793" y="129054"/>
                  </a:lnTo>
                  <a:lnTo>
                    <a:pt x="616239" y="121989"/>
                  </a:lnTo>
                  <a:lnTo>
                    <a:pt x="663160" y="115083"/>
                  </a:lnTo>
                  <a:lnTo>
                    <a:pt x="711526" y="108339"/>
                  </a:lnTo>
                  <a:lnTo>
                    <a:pt x="761306" y="101761"/>
                  </a:lnTo>
                  <a:lnTo>
                    <a:pt x="812470" y="95353"/>
                  </a:lnTo>
                  <a:lnTo>
                    <a:pt x="864990" y="89118"/>
                  </a:lnTo>
                  <a:lnTo>
                    <a:pt x="918835" y="83060"/>
                  </a:lnTo>
                  <a:lnTo>
                    <a:pt x="973974" y="77183"/>
                  </a:lnTo>
                  <a:lnTo>
                    <a:pt x="1030379" y="71491"/>
                  </a:lnTo>
                  <a:lnTo>
                    <a:pt x="1088020" y="65988"/>
                  </a:lnTo>
                  <a:lnTo>
                    <a:pt x="1146866" y="60676"/>
                  </a:lnTo>
                  <a:lnTo>
                    <a:pt x="1206888" y="55560"/>
                  </a:lnTo>
                  <a:lnTo>
                    <a:pt x="1268055" y="50644"/>
                  </a:lnTo>
                  <a:lnTo>
                    <a:pt x="1330339" y="45931"/>
                  </a:lnTo>
                  <a:lnTo>
                    <a:pt x="1393708" y="41425"/>
                  </a:lnTo>
                  <a:lnTo>
                    <a:pt x="1458134" y="37131"/>
                  </a:lnTo>
                  <a:lnTo>
                    <a:pt x="1523587" y="33050"/>
                  </a:lnTo>
                  <a:lnTo>
                    <a:pt x="1590035" y="29188"/>
                  </a:lnTo>
                  <a:lnTo>
                    <a:pt x="1657451" y="25548"/>
                  </a:lnTo>
                  <a:lnTo>
                    <a:pt x="1725803" y="22134"/>
                  </a:lnTo>
                  <a:lnTo>
                    <a:pt x="1795063" y="18950"/>
                  </a:lnTo>
                  <a:lnTo>
                    <a:pt x="1865199" y="15998"/>
                  </a:lnTo>
                  <a:lnTo>
                    <a:pt x="1936183" y="13284"/>
                  </a:lnTo>
                  <a:lnTo>
                    <a:pt x="2007984" y="10810"/>
                  </a:lnTo>
                  <a:lnTo>
                    <a:pt x="2080573" y="8581"/>
                  </a:lnTo>
                  <a:lnTo>
                    <a:pt x="2153919" y="6601"/>
                  </a:lnTo>
                  <a:lnTo>
                    <a:pt x="2227993" y="4872"/>
                  </a:lnTo>
                  <a:lnTo>
                    <a:pt x="2302765" y="3399"/>
                  </a:lnTo>
                  <a:lnTo>
                    <a:pt x="2378205" y="2185"/>
                  </a:lnTo>
                  <a:lnTo>
                    <a:pt x="2454284" y="1234"/>
                  </a:lnTo>
                  <a:lnTo>
                    <a:pt x="2530970" y="551"/>
                  </a:lnTo>
                  <a:lnTo>
                    <a:pt x="2608236" y="138"/>
                  </a:lnTo>
                  <a:lnTo>
                    <a:pt x="2686050" y="0"/>
                  </a:lnTo>
                  <a:lnTo>
                    <a:pt x="2763863" y="138"/>
                  </a:lnTo>
                  <a:lnTo>
                    <a:pt x="2841129" y="551"/>
                  </a:lnTo>
                  <a:lnTo>
                    <a:pt x="2917815" y="1234"/>
                  </a:lnTo>
                  <a:lnTo>
                    <a:pt x="2993894" y="2185"/>
                  </a:lnTo>
                  <a:lnTo>
                    <a:pt x="3069334" y="3399"/>
                  </a:lnTo>
                  <a:lnTo>
                    <a:pt x="3144106" y="4872"/>
                  </a:lnTo>
                  <a:lnTo>
                    <a:pt x="3218180" y="6601"/>
                  </a:lnTo>
                  <a:lnTo>
                    <a:pt x="3291526" y="8581"/>
                  </a:lnTo>
                  <a:lnTo>
                    <a:pt x="3364115" y="10810"/>
                  </a:lnTo>
                  <a:lnTo>
                    <a:pt x="3435916" y="13284"/>
                  </a:lnTo>
                  <a:lnTo>
                    <a:pt x="3506900" y="15998"/>
                  </a:lnTo>
                  <a:lnTo>
                    <a:pt x="3577036" y="18950"/>
                  </a:lnTo>
                  <a:lnTo>
                    <a:pt x="3646296" y="22134"/>
                  </a:lnTo>
                  <a:lnTo>
                    <a:pt x="3714648" y="25548"/>
                  </a:lnTo>
                  <a:lnTo>
                    <a:pt x="3782064" y="29188"/>
                  </a:lnTo>
                  <a:lnTo>
                    <a:pt x="3848512" y="33050"/>
                  </a:lnTo>
                  <a:lnTo>
                    <a:pt x="3913965" y="37131"/>
                  </a:lnTo>
                  <a:lnTo>
                    <a:pt x="3978391" y="41425"/>
                  </a:lnTo>
                  <a:lnTo>
                    <a:pt x="4041760" y="45931"/>
                  </a:lnTo>
                  <a:lnTo>
                    <a:pt x="4104044" y="50644"/>
                  </a:lnTo>
                  <a:lnTo>
                    <a:pt x="4165211" y="55560"/>
                  </a:lnTo>
                  <a:lnTo>
                    <a:pt x="4225233" y="60676"/>
                  </a:lnTo>
                  <a:lnTo>
                    <a:pt x="4284079" y="65988"/>
                  </a:lnTo>
                  <a:lnTo>
                    <a:pt x="4341720" y="71491"/>
                  </a:lnTo>
                  <a:lnTo>
                    <a:pt x="4398125" y="77183"/>
                  </a:lnTo>
                  <a:lnTo>
                    <a:pt x="4453264" y="83060"/>
                  </a:lnTo>
                  <a:lnTo>
                    <a:pt x="4507109" y="89118"/>
                  </a:lnTo>
                  <a:lnTo>
                    <a:pt x="4559629" y="95353"/>
                  </a:lnTo>
                  <a:lnTo>
                    <a:pt x="4610793" y="101761"/>
                  </a:lnTo>
                  <a:lnTo>
                    <a:pt x="4660573" y="108339"/>
                  </a:lnTo>
                  <a:lnTo>
                    <a:pt x="4708939" y="115083"/>
                  </a:lnTo>
                  <a:lnTo>
                    <a:pt x="4755860" y="121989"/>
                  </a:lnTo>
                  <a:lnTo>
                    <a:pt x="4801306" y="129054"/>
                  </a:lnTo>
                  <a:lnTo>
                    <a:pt x="4845249" y="136273"/>
                  </a:lnTo>
                  <a:lnTo>
                    <a:pt x="4887657" y="143644"/>
                  </a:lnTo>
                  <a:lnTo>
                    <a:pt x="4928502" y="151161"/>
                  </a:lnTo>
                  <a:lnTo>
                    <a:pt x="4967753" y="158823"/>
                  </a:lnTo>
                  <a:lnTo>
                    <a:pt x="5005380" y="166624"/>
                  </a:lnTo>
                  <a:lnTo>
                    <a:pt x="5075644" y="182630"/>
                  </a:lnTo>
                  <a:lnTo>
                    <a:pt x="5139056" y="199150"/>
                  </a:lnTo>
                  <a:lnTo>
                    <a:pt x="5195376" y="216155"/>
                  </a:lnTo>
                  <a:lnTo>
                    <a:pt x="5244365" y="233614"/>
                  </a:lnTo>
                  <a:lnTo>
                    <a:pt x="5285785" y="251497"/>
                  </a:lnTo>
                  <a:lnTo>
                    <a:pt x="5319397" y="269775"/>
                  </a:lnTo>
                  <a:lnTo>
                    <a:pt x="5354652" y="297866"/>
                  </a:lnTo>
                  <a:lnTo>
                    <a:pt x="5372100" y="336423"/>
                  </a:lnTo>
                  <a:lnTo>
                    <a:pt x="5370994" y="346168"/>
                  </a:lnTo>
                  <a:lnTo>
                    <a:pt x="5344962" y="384428"/>
                  </a:lnTo>
                  <a:lnTo>
                    <a:pt x="5303582" y="412256"/>
                  </a:lnTo>
                  <a:lnTo>
                    <a:pt x="5266036" y="430341"/>
                  </a:lnTo>
                  <a:lnTo>
                    <a:pt x="5220802" y="448016"/>
                  </a:lnTo>
                  <a:lnTo>
                    <a:pt x="5168117" y="465251"/>
                  </a:lnTo>
                  <a:lnTo>
                    <a:pt x="5108221" y="482018"/>
                  </a:lnTo>
                  <a:lnTo>
                    <a:pt x="5041354" y="498285"/>
                  </a:lnTo>
                  <a:lnTo>
                    <a:pt x="4967753" y="514022"/>
                  </a:lnTo>
                  <a:lnTo>
                    <a:pt x="4928502" y="521684"/>
                  </a:lnTo>
                  <a:lnTo>
                    <a:pt x="4887657" y="529201"/>
                  </a:lnTo>
                  <a:lnTo>
                    <a:pt x="4845249" y="536572"/>
                  </a:lnTo>
                  <a:lnTo>
                    <a:pt x="4801306" y="543791"/>
                  </a:lnTo>
                  <a:lnTo>
                    <a:pt x="4755860" y="550856"/>
                  </a:lnTo>
                  <a:lnTo>
                    <a:pt x="4708939" y="557762"/>
                  </a:lnTo>
                  <a:lnTo>
                    <a:pt x="4660573" y="564506"/>
                  </a:lnTo>
                  <a:lnTo>
                    <a:pt x="4610793" y="571084"/>
                  </a:lnTo>
                  <a:lnTo>
                    <a:pt x="4559629" y="577492"/>
                  </a:lnTo>
                  <a:lnTo>
                    <a:pt x="4507109" y="583727"/>
                  </a:lnTo>
                  <a:lnTo>
                    <a:pt x="4453264" y="589785"/>
                  </a:lnTo>
                  <a:lnTo>
                    <a:pt x="4398125" y="595662"/>
                  </a:lnTo>
                  <a:lnTo>
                    <a:pt x="4341720" y="601354"/>
                  </a:lnTo>
                  <a:lnTo>
                    <a:pt x="4284079" y="606857"/>
                  </a:lnTo>
                  <a:lnTo>
                    <a:pt x="4225233" y="612169"/>
                  </a:lnTo>
                  <a:lnTo>
                    <a:pt x="4165211" y="617285"/>
                  </a:lnTo>
                  <a:lnTo>
                    <a:pt x="4104044" y="622201"/>
                  </a:lnTo>
                  <a:lnTo>
                    <a:pt x="4041760" y="626914"/>
                  </a:lnTo>
                  <a:lnTo>
                    <a:pt x="3978391" y="631420"/>
                  </a:lnTo>
                  <a:lnTo>
                    <a:pt x="3913965" y="635714"/>
                  </a:lnTo>
                  <a:lnTo>
                    <a:pt x="3848512" y="639795"/>
                  </a:lnTo>
                  <a:lnTo>
                    <a:pt x="3782064" y="643657"/>
                  </a:lnTo>
                  <a:lnTo>
                    <a:pt x="3714648" y="647297"/>
                  </a:lnTo>
                  <a:lnTo>
                    <a:pt x="3646296" y="650711"/>
                  </a:lnTo>
                  <a:lnTo>
                    <a:pt x="3577036" y="653895"/>
                  </a:lnTo>
                  <a:lnTo>
                    <a:pt x="3506900" y="656847"/>
                  </a:lnTo>
                  <a:lnTo>
                    <a:pt x="3435916" y="659561"/>
                  </a:lnTo>
                  <a:lnTo>
                    <a:pt x="3364115" y="662035"/>
                  </a:lnTo>
                  <a:lnTo>
                    <a:pt x="3291526" y="664264"/>
                  </a:lnTo>
                  <a:lnTo>
                    <a:pt x="3218180" y="666244"/>
                  </a:lnTo>
                  <a:lnTo>
                    <a:pt x="3144106" y="667973"/>
                  </a:lnTo>
                  <a:lnTo>
                    <a:pt x="3069334" y="669446"/>
                  </a:lnTo>
                  <a:lnTo>
                    <a:pt x="2993894" y="670660"/>
                  </a:lnTo>
                  <a:lnTo>
                    <a:pt x="2917815" y="671611"/>
                  </a:lnTo>
                  <a:lnTo>
                    <a:pt x="2841129" y="672294"/>
                  </a:lnTo>
                  <a:lnTo>
                    <a:pt x="2763863" y="672707"/>
                  </a:lnTo>
                  <a:lnTo>
                    <a:pt x="2686050" y="672846"/>
                  </a:lnTo>
                  <a:lnTo>
                    <a:pt x="2608236" y="672707"/>
                  </a:lnTo>
                  <a:lnTo>
                    <a:pt x="2530970" y="672294"/>
                  </a:lnTo>
                  <a:lnTo>
                    <a:pt x="2454284" y="671611"/>
                  </a:lnTo>
                  <a:lnTo>
                    <a:pt x="2378205" y="670660"/>
                  </a:lnTo>
                  <a:lnTo>
                    <a:pt x="2302765" y="669446"/>
                  </a:lnTo>
                  <a:lnTo>
                    <a:pt x="2227993" y="667973"/>
                  </a:lnTo>
                  <a:lnTo>
                    <a:pt x="2153919" y="666244"/>
                  </a:lnTo>
                  <a:lnTo>
                    <a:pt x="2080573" y="664264"/>
                  </a:lnTo>
                  <a:lnTo>
                    <a:pt x="2007984" y="662035"/>
                  </a:lnTo>
                  <a:lnTo>
                    <a:pt x="1936183" y="659561"/>
                  </a:lnTo>
                  <a:lnTo>
                    <a:pt x="1865199" y="656847"/>
                  </a:lnTo>
                  <a:lnTo>
                    <a:pt x="1795063" y="653895"/>
                  </a:lnTo>
                  <a:lnTo>
                    <a:pt x="1725803" y="650711"/>
                  </a:lnTo>
                  <a:lnTo>
                    <a:pt x="1657451" y="647297"/>
                  </a:lnTo>
                  <a:lnTo>
                    <a:pt x="1590035" y="643657"/>
                  </a:lnTo>
                  <a:lnTo>
                    <a:pt x="1523587" y="639795"/>
                  </a:lnTo>
                  <a:lnTo>
                    <a:pt x="1458134" y="635714"/>
                  </a:lnTo>
                  <a:lnTo>
                    <a:pt x="1393708" y="631420"/>
                  </a:lnTo>
                  <a:lnTo>
                    <a:pt x="1330339" y="626914"/>
                  </a:lnTo>
                  <a:lnTo>
                    <a:pt x="1268055" y="622201"/>
                  </a:lnTo>
                  <a:lnTo>
                    <a:pt x="1206888" y="617285"/>
                  </a:lnTo>
                  <a:lnTo>
                    <a:pt x="1146866" y="612169"/>
                  </a:lnTo>
                  <a:lnTo>
                    <a:pt x="1088020" y="606857"/>
                  </a:lnTo>
                  <a:lnTo>
                    <a:pt x="1030379" y="601354"/>
                  </a:lnTo>
                  <a:lnTo>
                    <a:pt x="973974" y="595662"/>
                  </a:lnTo>
                  <a:lnTo>
                    <a:pt x="918835" y="589785"/>
                  </a:lnTo>
                  <a:lnTo>
                    <a:pt x="864990" y="583727"/>
                  </a:lnTo>
                  <a:lnTo>
                    <a:pt x="812470" y="577492"/>
                  </a:lnTo>
                  <a:lnTo>
                    <a:pt x="761306" y="571084"/>
                  </a:lnTo>
                  <a:lnTo>
                    <a:pt x="711526" y="564506"/>
                  </a:lnTo>
                  <a:lnTo>
                    <a:pt x="663160" y="557762"/>
                  </a:lnTo>
                  <a:lnTo>
                    <a:pt x="616239" y="550856"/>
                  </a:lnTo>
                  <a:lnTo>
                    <a:pt x="570793" y="543791"/>
                  </a:lnTo>
                  <a:lnTo>
                    <a:pt x="526850" y="536572"/>
                  </a:lnTo>
                  <a:lnTo>
                    <a:pt x="484442" y="529201"/>
                  </a:lnTo>
                  <a:lnTo>
                    <a:pt x="443597" y="521684"/>
                  </a:lnTo>
                  <a:lnTo>
                    <a:pt x="404346" y="514022"/>
                  </a:lnTo>
                  <a:lnTo>
                    <a:pt x="366719" y="506222"/>
                  </a:lnTo>
                  <a:lnTo>
                    <a:pt x="296455" y="490215"/>
                  </a:lnTo>
                  <a:lnTo>
                    <a:pt x="233043" y="473695"/>
                  </a:lnTo>
                  <a:lnTo>
                    <a:pt x="176723" y="456690"/>
                  </a:lnTo>
                  <a:lnTo>
                    <a:pt x="127734" y="439231"/>
                  </a:lnTo>
                  <a:lnTo>
                    <a:pt x="86314" y="421348"/>
                  </a:lnTo>
                  <a:lnTo>
                    <a:pt x="52702" y="403070"/>
                  </a:lnTo>
                  <a:lnTo>
                    <a:pt x="17447" y="374979"/>
                  </a:lnTo>
                  <a:lnTo>
                    <a:pt x="0" y="336423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77136" y="3357753"/>
              <a:ext cx="6193155" cy="936625"/>
            </a:xfrm>
            <a:custGeom>
              <a:avLst/>
              <a:gdLst/>
              <a:ahLst/>
              <a:cxnLst/>
              <a:rect l="l" t="t" r="r" b="b"/>
              <a:pathLst>
                <a:path w="6193155" h="936625">
                  <a:moveTo>
                    <a:pt x="5365115" y="0"/>
                  </a:moveTo>
                  <a:lnTo>
                    <a:pt x="827658" y="0"/>
                  </a:lnTo>
                  <a:lnTo>
                    <a:pt x="0" y="468249"/>
                  </a:lnTo>
                  <a:lnTo>
                    <a:pt x="827658" y="936498"/>
                  </a:lnTo>
                  <a:lnTo>
                    <a:pt x="5365115" y="936498"/>
                  </a:lnTo>
                  <a:lnTo>
                    <a:pt x="6192773" y="468249"/>
                  </a:lnTo>
                  <a:lnTo>
                    <a:pt x="5365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77136" y="3357753"/>
              <a:ext cx="6193155" cy="936625"/>
            </a:xfrm>
            <a:custGeom>
              <a:avLst/>
              <a:gdLst/>
              <a:ahLst/>
              <a:cxnLst/>
              <a:rect l="l" t="t" r="r" b="b"/>
              <a:pathLst>
                <a:path w="6193155" h="936625">
                  <a:moveTo>
                    <a:pt x="0" y="468249"/>
                  </a:moveTo>
                  <a:lnTo>
                    <a:pt x="827658" y="0"/>
                  </a:lnTo>
                  <a:lnTo>
                    <a:pt x="5365115" y="0"/>
                  </a:lnTo>
                  <a:lnTo>
                    <a:pt x="6192773" y="468249"/>
                  </a:lnTo>
                  <a:lnTo>
                    <a:pt x="5365115" y="936498"/>
                  </a:lnTo>
                  <a:lnTo>
                    <a:pt x="827658" y="936498"/>
                  </a:lnTo>
                  <a:lnTo>
                    <a:pt x="0" y="468249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887726" y="3477259"/>
            <a:ext cx="3369310" cy="297053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72390" marR="62865" algn="ctr">
              <a:lnSpc>
                <a:spcPts val="1939"/>
              </a:lnSpc>
              <a:spcBef>
                <a:spcPts val="345"/>
              </a:spcBef>
            </a:pP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Субстратні</a:t>
            </a:r>
            <a:r>
              <a:rPr sz="1800" b="1" i="1" spc="-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3300"/>
                </a:solidFill>
                <a:latin typeface="Arial"/>
                <a:cs typeface="Arial"/>
              </a:rPr>
              <a:t>препарати,</a:t>
            </a:r>
            <a:r>
              <a:rPr sz="1800" b="1" i="1" spc="-3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3300"/>
                </a:solidFill>
                <a:latin typeface="Arial"/>
                <a:cs typeface="Arial"/>
              </a:rPr>
              <a:t>які </a:t>
            </a:r>
            <a:r>
              <a:rPr sz="1800" b="1" i="1" spc="-484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FF3300"/>
                </a:solidFill>
                <a:latin typeface="Arial"/>
                <a:cs typeface="Arial"/>
              </a:rPr>
              <a:t>застосовуються</a:t>
            </a:r>
            <a:r>
              <a:rPr sz="1800" b="1" i="1" spc="-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для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1920"/>
              </a:lnSpc>
            </a:pPr>
            <a:r>
              <a:rPr sz="1800" b="1" i="1" spc="-10" dirty="0">
                <a:solidFill>
                  <a:srgbClr val="FF3300"/>
                </a:solidFill>
                <a:latin typeface="Arial"/>
                <a:cs typeface="Arial"/>
              </a:rPr>
              <a:t>парентерального</a:t>
            </a:r>
            <a:r>
              <a:rPr sz="1800" b="1" i="1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3300"/>
                </a:solidFill>
                <a:latin typeface="Arial"/>
                <a:cs typeface="Arial"/>
              </a:rPr>
              <a:t>живлення: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283210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препарати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жирних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кислот;</a:t>
            </a:r>
            <a:endParaRPr sz="1800">
              <a:latin typeface="Arial"/>
              <a:cs typeface="Arial"/>
            </a:endParaRPr>
          </a:p>
          <a:p>
            <a:pPr marL="474980" marR="108585" indent="-71120">
              <a:lnSpc>
                <a:spcPct val="286300"/>
              </a:lnSpc>
              <a:spcBef>
                <a:spcPts val="575"/>
              </a:spcBef>
            </a:pP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препарати</a:t>
            </a:r>
            <a:r>
              <a:rPr sz="1800" b="1" i="1" spc="-5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0066"/>
                </a:solidFill>
                <a:latin typeface="Arial"/>
                <a:cs typeface="Arial"/>
              </a:rPr>
              <a:t>амінокислот </a:t>
            </a:r>
            <a:r>
              <a:rPr sz="1800" b="1" i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препарати</a:t>
            </a:r>
            <a:r>
              <a:rPr sz="1800" b="1" i="1" spc="-20" dirty="0">
                <a:solidFill>
                  <a:srgbClr val="000066"/>
                </a:solidFill>
                <a:latin typeface="Arial"/>
                <a:cs typeface="Arial"/>
              </a:rPr>
              <a:t> вуглеводів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466088" y="3861434"/>
            <a:ext cx="553720" cy="2559050"/>
            <a:chOff x="1466088" y="3861434"/>
            <a:chExt cx="553720" cy="2559050"/>
          </a:xfrm>
        </p:grpSpPr>
        <p:sp>
          <p:nvSpPr>
            <p:cNvPr id="21" name="object 21"/>
            <p:cNvSpPr/>
            <p:nvPr/>
          </p:nvSpPr>
          <p:spPr>
            <a:xfrm>
              <a:off x="1477137" y="4686680"/>
              <a:ext cx="542925" cy="1733550"/>
            </a:xfrm>
            <a:custGeom>
              <a:avLst/>
              <a:gdLst/>
              <a:ahLst/>
              <a:cxnLst/>
              <a:rect l="l" t="t" r="r" b="b"/>
              <a:pathLst>
                <a:path w="542925" h="1733550">
                  <a:moveTo>
                    <a:pt x="542544" y="1695450"/>
                  </a:moveTo>
                  <a:lnTo>
                    <a:pt x="520446" y="1684401"/>
                  </a:lnTo>
                  <a:lnTo>
                    <a:pt x="466344" y="1657350"/>
                  </a:lnTo>
                  <a:lnTo>
                    <a:pt x="466344" y="1684401"/>
                  </a:lnTo>
                  <a:lnTo>
                    <a:pt x="0" y="1684401"/>
                  </a:lnTo>
                  <a:lnTo>
                    <a:pt x="0" y="1706499"/>
                  </a:lnTo>
                  <a:lnTo>
                    <a:pt x="466344" y="1706499"/>
                  </a:lnTo>
                  <a:lnTo>
                    <a:pt x="466344" y="1733550"/>
                  </a:lnTo>
                  <a:lnTo>
                    <a:pt x="520446" y="1706499"/>
                  </a:lnTo>
                  <a:lnTo>
                    <a:pt x="542544" y="1695450"/>
                  </a:lnTo>
                  <a:close/>
                </a:path>
                <a:path w="542925" h="1733550">
                  <a:moveTo>
                    <a:pt x="542544" y="902970"/>
                  </a:moveTo>
                  <a:lnTo>
                    <a:pt x="520446" y="891921"/>
                  </a:lnTo>
                  <a:lnTo>
                    <a:pt x="466344" y="864870"/>
                  </a:lnTo>
                  <a:lnTo>
                    <a:pt x="466344" y="891921"/>
                  </a:lnTo>
                  <a:lnTo>
                    <a:pt x="0" y="891921"/>
                  </a:lnTo>
                  <a:lnTo>
                    <a:pt x="0" y="914019"/>
                  </a:lnTo>
                  <a:lnTo>
                    <a:pt x="466344" y="914019"/>
                  </a:lnTo>
                  <a:lnTo>
                    <a:pt x="466344" y="941070"/>
                  </a:lnTo>
                  <a:lnTo>
                    <a:pt x="520446" y="914019"/>
                  </a:lnTo>
                  <a:lnTo>
                    <a:pt x="542544" y="902970"/>
                  </a:lnTo>
                  <a:close/>
                </a:path>
                <a:path w="542925" h="1733550">
                  <a:moveTo>
                    <a:pt x="542544" y="38100"/>
                  </a:moveTo>
                  <a:lnTo>
                    <a:pt x="520446" y="27051"/>
                  </a:lnTo>
                  <a:lnTo>
                    <a:pt x="466344" y="0"/>
                  </a:lnTo>
                  <a:lnTo>
                    <a:pt x="466344" y="27051"/>
                  </a:lnTo>
                  <a:lnTo>
                    <a:pt x="0" y="27051"/>
                  </a:lnTo>
                  <a:lnTo>
                    <a:pt x="0" y="49149"/>
                  </a:lnTo>
                  <a:lnTo>
                    <a:pt x="466344" y="49149"/>
                  </a:lnTo>
                  <a:lnTo>
                    <a:pt x="466344" y="76200"/>
                  </a:lnTo>
                  <a:lnTo>
                    <a:pt x="520446" y="49149"/>
                  </a:lnTo>
                  <a:lnTo>
                    <a:pt x="542544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77137" y="3861434"/>
              <a:ext cx="0" cy="2520950"/>
            </a:xfrm>
            <a:custGeom>
              <a:avLst/>
              <a:gdLst/>
              <a:ahLst/>
              <a:cxnLst/>
              <a:rect l="l" t="t" r="r" b="b"/>
              <a:pathLst>
                <a:path h="2520950">
                  <a:moveTo>
                    <a:pt x="0" y="0"/>
                  </a:moveTo>
                  <a:lnTo>
                    <a:pt x="0" y="2520696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525016" y="503682"/>
            <a:ext cx="6454140" cy="1284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Класифікація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за</a:t>
            </a: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 складом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і </a:t>
            </a:r>
            <a:r>
              <a:rPr sz="1800" b="1" spc="-15" dirty="0">
                <a:solidFill>
                  <a:srgbClr val="008000"/>
                </a:solidFill>
                <a:latin typeface="Arial"/>
                <a:cs typeface="Arial"/>
              </a:rPr>
              <a:t>особливостями</a:t>
            </a:r>
            <a:r>
              <a:rPr sz="1800" b="1" spc="2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8000"/>
                </a:solidFill>
                <a:latin typeface="Arial"/>
                <a:cs typeface="Arial"/>
              </a:rPr>
              <a:t>застосування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1135380" marR="911225" indent="-1270" algn="ctr">
              <a:lnSpc>
                <a:spcPts val="1939"/>
              </a:lnSpc>
              <a:spcBef>
                <a:spcPts val="5"/>
              </a:spcBef>
            </a:pP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Препарати</a:t>
            </a:r>
            <a:r>
              <a:rPr sz="1800" b="1" i="1" spc="-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для підтримки</a:t>
            </a:r>
            <a:r>
              <a:rPr sz="1800" b="1" i="1" spc="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та </a:t>
            </a:r>
            <a:r>
              <a:rPr sz="1800" b="1" i="1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відновлення </a:t>
            </a:r>
            <a:r>
              <a:rPr sz="1800" b="1" i="1" dirty="0">
                <a:solidFill>
                  <a:srgbClr val="FF3300"/>
                </a:solidFill>
                <a:latin typeface="Arial"/>
                <a:cs typeface="Arial"/>
              </a:rPr>
              <a:t>об'єму і складу </a:t>
            </a:r>
            <a:r>
              <a:rPr sz="1800" b="1" i="1" spc="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внутрішньої</a:t>
            </a:r>
            <a:r>
              <a:rPr sz="1800" b="1" i="1" spc="1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та</a:t>
            </a:r>
            <a:r>
              <a:rPr sz="1800" b="1" i="1" spc="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міжклітинної</a:t>
            </a:r>
            <a:r>
              <a:rPr sz="1800" b="1" i="1" spc="1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рідини: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985519" y="220725"/>
            <a:ext cx="724217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/>
              <a:t>2.</a:t>
            </a:r>
            <a:r>
              <a:rPr sz="2200" spc="-25" dirty="0"/>
              <a:t> </a:t>
            </a:r>
            <a:r>
              <a:rPr sz="2200" spc="-5" dirty="0"/>
              <a:t>КЛАСИФІКАЦІЯ</a:t>
            </a:r>
            <a:r>
              <a:rPr sz="2200" spc="-35" dirty="0"/>
              <a:t> </a:t>
            </a:r>
            <a:r>
              <a:rPr sz="2200" spc="-5" dirty="0"/>
              <a:t>ПЛАЗМОЗАМІННИХ</a:t>
            </a:r>
            <a:r>
              <a:rPr sz="2200" spc="-45" dirty="0"/>
              <a:t> </a:t>
            </a:r>
            <a:r>
              <a:rPr sz="2200" spc="-5" dirty="0"/>
              <a:t>РОЗЧИНІВ</a:t>
            </a:r>
            <a:endParaRPr sz="2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635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3.</a:t>
            </a:r>
            <a:r>
              <a:rPr spc="-15" dirty="0"/>
              <a:t> </a:t>
            </a:r>
            <a:r>
              <a:rPr spc="-5" dirty="0"/>
              <a:t>ВИМОГИ,</a:t>
            </a:r>
            <a:r>
              <a:rPr spc="-10" dirty="0"/>
              <a:t> </a:t>
            </a:r>
            <a:r>
              <a:rPr spc="-5" dirty="0"/>
              <a:t>ЩО</a:t>
            </a:r>
            <a:r>
              <a:rPr spc="-15" dirty="0"/>
              <a:t> </a:t>
            </a:r>
            <a:r>
              <a:rPr spc="-5" dirty="0"/>
              <a:t>ВИСУВАЮТЬСЯ</a:t>
            </a:r>
            <a:r>
              <a:rPr spc="15" dirty="0"/>
              <a:t> </a:t>
            </a:r>
            <a:r>
              <a:rPr spc="-5" dirty="0"/>
              <a:t>ДО</a:t>
            </a:r>
            <a:r>
              <a:rPr spc="-10" dirty="0"/>
              <a:t> </a:t>
            </a:r>
            <a:r>
              <a:rPr spc="-5" dirty="0"/>
              <a:t>ПЛАЗМОЗАМІННИХ</a:t>
            </a:r>
          </a:p>
          <a:p>
            <a:pPr marL="323850" algn="ctr">
              <a:lnSpc>
                <a:spcPct val="100000"/>
              </a:lnSpc>
            </a:pPr>
            <a:r>
              <a:rPr spc="-10" dirty="0"/>
              <a:t>РОЗЧИНІВ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1505" y="1125855"/>
            <a:ext cx="8137525" cy="505459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sz="1800" b="1" spc="-5" dirty="0">
                <a:solidFill>
                  <a:srgbClr val="FF3300"/>
                </a:solidFill>
                <a:latin typeface="Arial"/>
                <a:cs typeface="Arial"/>
              </a:rPr>
              <a:t>ВИМОГИ ДО</a:t>
            </a:r>
            <a:r>
              <a:rPr sz="1800" b="1" spc="-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3300"/>
                </a:solidFill>
                <a:latin typeface="Arial"/>
                <a:cs typeface="Arial"/>
              </a:rPr>
              <a:t>ПЛАЗМОЗАМІННИХ</a:t>
            </a:r>
            <a:r>
              <a:rPr sz="1800" b="1" spc="-15" dirty="0">
                <a:solidFill>
                  <a:srgbClr val="FF3300"/>
                </a:solidFill>
                <a:latin typeface="Arial"/>
                <a:cs typeface="Arial"/>
              </a:rPr>
              <a:t> РОЗЧИНІВ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46451" y="1989201"/>
            <a:ext cx="5902960" cy="719455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290830">
              <a:lnSpc>
                <a:spcPct val="100000"/>
              </a:lnSpc>
              <a:spcBef>
                <a:spcPts val="310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відповідність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їх </a:t>
            </a:r>
            <a:r>
              <a:rPr sz="1800" b="1" i="1" spc="-5" dirty="0">
                <a:solidFill>
                  <a:srgbClr val="000066"/>
                </a:solidFill>
                <a:latin typeface="Arial"/>
                <a:cs typeface="Arial"/>
              </a:rPr>
              <a:t>осмотичного 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тиску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осмотичному </a:t>
            </a:r>
            <a:r>
              <a:rPr sz="1800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тиску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рідин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організму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(крові,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плазми,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лімфи)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05" y="2015108"/>
            <a:ext cx="2091055" cy="622300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601345">
              <a:lnSpc>
                <a:spcPct val="100000"/>
              </a:lnSpc>
              <a:spcBef>
                <a:spcPts val="825"/>
              </a:spcBef>
            </a:pPr>
            <a:r>
              <a:rPr sz="1800" b="1" spc="-20" dirty="0">
                <a:solidFill>
                  <a:srgbClr val="660066"/>
                </a:solidFill>
                <a:latin typeface="Arial"/>
                <a:cs typeface="Arial"/>
              </a:rPr>
              <a:t>ізотонія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43402" y="4005453"/>
            <a:ext cx="5905500" cy="432434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відповідність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рН</a:t>
            </a:r>
            <a:r>
              <a:rPr sz="1800" b="1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розчину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рН</a:t>
            </a:r>
            <a:r>
              <a:rPr sz="1800" b="1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крові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4552" y="3934586"/>
            <a:ext cx="2087880" cy="641350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568960">
              <a:lnSpc>
                <a:spcPct val="100000"/>
              </a:lnSpc>
              <a:spcBef>
                <a:spcPts val="825"/>
              </a:spcBef>
            </a:pP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ізогідрія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43402" y="4869560"/>
            <a:ext cx="5905500" cy="360680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361315">
              <a:lnSpc>
                <a:spcPct val="100000"/>
              </a:lnSpc>
              <a:spcBef>
                <a:spcPts val="95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відповідність</a:t>
            </a:r>
            <a:r>
              <a:rPr sz="1800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в'язкості</a:t>
            </a:r>
            <a:r>
              <a:rPr sz="1800" b="1" i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розчину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в'язкості</a:t>
            </a:r>
            <a:r>
              <a:rPr sz="1800" b="1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крові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4552" y="4797933"/>
            <a:ext cx="2087880" cy="457200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87985">
              <a:lnSpc>
                <a:spcPct val="100000"/>
              </a:lnSpc>
              <a:spcBef>
                <a:spcPts val="310"/>
              </a:spcBef>
            </a:pP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ізов'язкість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43402" y="2926460"/>
            <a:ext cx="5905500" cy="883919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 marR="269240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відповідність</a:t>
            </a:r>
            <a:r>
              <a:rPr sz="1800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0066"/>
                </a:solidFill>
                <a:latin typeface="Arial"/>
                <a:cs typeface="Arial"/>
              </a:rPr>
              <a:t>іонів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000066"/>
                </a:solidFill>
                <a:latin typeface="Arial"/>
                <a:cs typeface="Arial"/>
              </a:rPr>
              <a:t>життєво</a:t>
            </a:r>
            <a:r>
              <a:rPr sz="1800" b="1" i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0066"/>
                </a:solidFill>
                <a:latin typeface="Arial"/>
                <a:cs typeface="Arial"/>
              </a:rPr>
              <a:t>важливих</a:t>
            </a:r>
            <a:r>
              <a:rPr sz="1800" b="1" i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0066"/>
                </a:solidFill>
                <a:latin typeface="Arial"/>
                <a:cs typeface="Arial"/>
              </a:rPr>
              <a:t>речовин</a:t>
            </a:r>
            <a:r>
              <a:rPr sz="1800" b="1" i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у </a:t>
            </a:r>
            <a:r>
              <a:rPr sz="1800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тому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співвідношенні,</a:t>
            </a:r>
            <a:r>
              <a:rPr sz="1800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в якому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вони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знаходяться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в 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плазмі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крові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552" y="3068954"/>
            <a:ext cx="2087880" cy="652780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619760">
              <a:lnSpc>
                <a:spcPct val="100000"/>
              </a:lnSpc>
              <a:spcBef>
                <a:spcPts val="825"/>
              </a:spcBef>
            </a:pP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ізоіонія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4552" y="5518784"/>
            <a:ext cx="2087880" cy="647700"/>
          </a:xfrm>
          <a:prstGeom prst="rect">
            <a:avLst/>
          </a:prstGeom>
          <a:solidFill>
            <a:srgbClr val="FFFFFF"/>
          </a:solidFill>
          <a:ln w="22098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825"/>
              </a:spcBef>
            </a:pP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осмолярність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908" y="4975478"/>
            <a:ext cx="142494" cy="762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908" y="4183760"/>
            <a:ext cx="142494" cy="762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908" y="3319653"/>
            <a:ext cx="142494" cy="762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3957" y="2243708"/>
            <a:ext cx="142494" cy="76200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2700908" y="5518784"/>
            <a:ext cx="6048375" cy="702310"/>
            <a:chOff x="2700908" y="5518784"/>
            <a:chExt cx="6048375" cy="70231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0908" y="5839586"/>
              <a:ext cx="142494" cy="762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843402" y="5518784"/>
              <a:ext cx="5905500" cy="702310"/>
            </a:xfrm>
            <a:custGeom>
              <a:avLst/>
              <a:gdLst/>
              <a:ahLst/>
              <a:cxnLst/>
              <a:rect l="l" t="t" r="r" b="b"/>
              <a:pathLst>
                <a:path w="5905500" h="702310">
                  <a:moveTo>
                    <a:pt x="5905500" y="0"/>
                  </a:moveTo>
                  <a:lnTo>
                    <a:pt x="0" y="0"/>
                  </a:lnTo>
                  <a:lnTo>
                    <a:pt x="0" y="701801"/>
                  </a:lnTo>
                  <a:lnTo>
                    <a:pt x="5905500" y="701801"/>
                  </a:lnTo>
                  <a:lnTo>
                    <a:pt x="590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459486" y="1330452"/>
            <a:ext cx="152400" cy="4585335"/>
            <a:chOff x="459486" y="1330452"/>
            <a:chExt cx="152400" cy="4585335"/>
          </a:xfrm>
        </p:grpSpPr>
        <p:sp>
          <p:nvSpPr>
            <p:cNvPr id="21" name="object 21"/>
            <p:cNvSpPr/>
            <p:nvPr/>
          </p:nvSpPr>
          <p:spPr>
            <a:xfrm>
              <a:off x="470535" y="1335405"/>
              <a:ext cx="0" cy="4542790"/>
            </a:xfrm>
            <a:custGeom>
              <a:avLst/>
              <a:gdLst/>
              <a:ahLst/>
              <a:cxnLst/>
              <a:rect l="l" t="t" r="r" b="b"/>
              <a:pathLst>
                <a:path h="4542790">
                  <a:moveTo>
                    <a:pt x="0" y="0"/>
                  </a:moveTo>
                  <a:lnTo>
                    <a:pt x="0" y="4542282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535" y="5839586"/>
              <a:ext cx="140970" cy="762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535" y="4254627"/>
              <a:ext cx="140970" cy="762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535" y="4975479"/>
              <a:ext cx="140970" cy="762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535" y="3319653"/>
              <a:ext cx="140970" cy="7620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535" y="2280285"/>
              <a:ext cx="140970" cy="762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70535" y="1341501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140970" y="0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843402" y="5518784"/>
            <a:ext cx="5905500" cy="702310"/>
          </a:xfrm>
          <a:prstGeom prst="rect">
            <a:avLst/>
          </a:prstGeom>
          <a:ln w="22098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відповідність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осмолярності</a:t>
            </a:r>
            <a:r>
              <a:rPr sz="1800" b="1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розчину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осмолярності</a:t>
            </a:r>
            <a:r>
              <a:rPr sz="1800" b="1" i="1" spc="-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крові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74750" y="2120900"/>
          <a:ext cx="7126605" cy="36398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b="1" spc="-10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Осмотичний</a:t>
                      </a:r>
                      <a:r>
                        <a:rPr sz="2000" b="1" spc="-1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тиск,</a:t>
                      </a:r>
                      <a:r>
                        <a:rPr sz="2000" b="1" spc="-20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Па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72,52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×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800" spc="-7" baseline="25462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800" baseline="25462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b="1" spc="-5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Іонний</a:t>
                      </a:r>
                      <a:r>
                        <a:rPr sz="2000" b="1" spc="-50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склад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4152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Катіони: K</a:t>
                      </a:r>
                      <a:r>
                        <a:rPr sz="1800" spc="-7" baseline="25462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, Na</a:t>
                      </a:r>
                      <a:r>
                        <a:rPr sz="1800" spc="-7" baseline="25462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, Ca</a:t>
                      </a:r>
                      <a:r>
                        <a:rPr sz="1800" spc="-7" baseline="25462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2+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, Mg</a:t>
                      </a:r>
                      <a:r>
                        <a:rPr sz="1800" spc="-7" baseline="25462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2+ </a:t>
                      </a:r>
                      <a:r>
                        <a:rPr sz="1800" baseline="25462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Аніони: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Cl</a:t>
                      </a:r>
                      <a:r>
                        <a:rPr sz="1800" baseline="25462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SO</a:t>
                      </a:r>
                      <a:r>
                        <a:rPr sz="1800" spc="15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" baseline="25462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2-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HPO</a:t>
                      </a:r>
                      <a:r>
                        <a:rPr sz="1800" spc="15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" baseline="25462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2-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HCO</a:t>
                      </a:r>
                      <a:r>
                        <a:rPr sz="1800" spc="15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aseline="25462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,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653539">
                        <a:lnSpc>
                          <a:spcPts val="65"/>
                        </a:lnSpc>
                        <a:tabLst>
                          <a:tab pos="2494915" algn="l"/>
                          <a:tab pos="3348990" algn="l"/>
                        </a:tabLst>
                      </a:pPr>
                      <a:r>
                        <a:rPr sz="12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4	3	3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ts val="1375"/>
                        </a:lnSpc>
                      </a:pPr>
                      <a:r>
                        <a:rPr sz="2700" spc="-7" baseline="-1697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PO</a:t>
                      </a:r>
                      <a:r>
                        <a:rPr sz="2700" spc="165" baseline="-1697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3-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421005">
                        <a:lnSpc>
                          <a:spcPts val="1090"/>
                        </a:lnSpc>
                      </a:pPr>
                      <a:r>
                        <a:rPr sz="12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b="1" spc="-10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Значення</a:t>
                      </a:r>
                      <a:r>
                        <a:rPr sz="2000" b="1" spc="-65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рН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7,36</a:t>
                      </a:r>
                      <a:r>
                        <a:rPr sz="1800" spc="-4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800" spc="-3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7,47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 marR="7340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(застосовують: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карбонатну,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фосфатну</a:t>
                      </a:r>
                      <a:r>
                        <a:rPr sz="1800" spc="-4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та</a:t>
                      </a:r>
                      <a:r>
                        <a:rPr sz="1800" spc="-3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білкову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систему </a:t>
                      </a:r>
                      <a:r>
                        <a:rPr sz="1800" spc="-484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амфолітів)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В'язкість,</a:t>
                      </a:r>
                      <a:r>
                        <a:rPr sz="2000" b="1" spc="-30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2000" b="1" dirty="0">
                          <a:solidFill>
                            <a:srgbClr val="660066"/>
                          </a:solidFill>
                          <a:latin typeface="Symbol"/>
                          <a:cs typeface="Symbol"/>
                        </a:rPr>
                        <a:t></a:t>
                      </a:r>
                      <a:r>
                        <a:rPr sz="2000" b="1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с/м</a:t>
                      </a:r>
                      <a:r>
                        <a:rPr sz="1950" b="1" baseline="25641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000" b="1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(сП)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0,0015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0,0016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(1,5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1,6)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24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10"/>
                        </a:spcBef>
                      </a:pPr>
                      <a:r>
                        <a:rPr sz="2000" b="1" spc="-10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Осмолярність,</a:t>
                      </a:r>
                      <a:r>
                        <a:rPr sz="2000" b="1" spc="-20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660066"/>
                          </a:solidFill>
                          <a:latin typeface="Times New Roman"/>
                          <a:cs typeface="Times New Roman"/>
                        </a:rPr>
                        <a:t>мосмоль/л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2044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біля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300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(відповідає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тиску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біля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780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кПа)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50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00"/>
              </a:spcBef>
            </a:pPr>
            <a:r>
              <a:rPr dirty="0"/>
              <a:t>3.</a:t>
            </a:r>
            <a:r>
              <a:rPr spc="-10" dirty="0"/>
              <a:t> </a:t>
            </a:r>
            <a:r>
              <a:rPr spc="-5" dirty="0"/>
              <a:t>ВИМОГИ,</a:t>
            </a:r>
            <a:r>
              <a:rPr dirty="0"/>
              <a:t> </a:t>
            </a:r>
            <a:r>
              <a:rPr spc="-5" dirty="0"/>
              <a:t>ЩО</a:t>
            </a:r>
            <a:r>
              <a:rPr spc="-20" dirty="0"/>
              <a:t> </a:t>
            </a:r>
            <a:r>
              <a:rPr spc="-10" dirty="0"/>
              <a:t>ВИСУВАЮТЬСЯ</a:t>
            </a:r>
            <a:r>
              <a:rPr spc="25" dirty="0"/>
              <a:t> </a:t>
            </a:r>
            <a:r>
              <a:rPr spc="-5" dirty="0"/>
              <a:t>ДО</a:t>
            </a:r>
            <a:r>
              <a:rPr spc="-10" dirty="0"/>
              <a:t> </a:t>
            </a:r>
            <a:r>
              <a:rPr spc="-5" dirty="0"/>
              <a:t>ПЛАЗМОЗАМІННИХ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10079" y="597915"/>
            <a:ext cx="5828665" cy="1357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70815" algn="ctr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РОЗЧИНІВ</a:t>
            </a:r>
            <a:endParaRPr sz="2000">
              <a:latin typeface="Tahoma"/>
              <a:cs typeface="Tahoma"/>
            </a:endParaRPr>
          </a:p>
          <a:p>
            <a:pPr marL="2282190" marR="5080" indent="-2269490">
              <a:lnSpc>
                <a:spcPct val="123800"/>
              </a:lnSpc>
              <a:spcBef>
                <a:spcPts val="1850"/>
              </a:spcBef>
            </a:pPr>
            <a:r>
              <a:rPr sz="2100" b="1" i="1" spc="-70" dirty="0">
                <a:solidFill>
                  <a:srgbClr val="FF0000"/>
                </a:solidFill>
                <a:latin typeface="Tahoma"/>
                <a:cs typeface="Tahoma"/>
              </a:rPr>
              <a:t>ФІЗІОЛОГІЧНІ</a:t>
            </a:r>
            <a:r>
              <a:rPr sz="2100" b="1" i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80" dirty="0">
                <a:solidFill>
                  <a:srgbClr val="FF0000"/>
                </a:solidFill>
                <a:latin typeface="Tahoma"/>
                <a:cs typeface="Tahoma"/>
              </a:rPr>
              <a:t>КОНСТАНТИ</a:t>
            </a:r>
            <a:r>
              <a:rPr sz="2100" b="1" i="1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85" dirty="0">
                <a:solidFill>
                  <a:srgbClr val="FF0000"/>
                </a:solidFill>
                <a:latin typeface="Tahoma"/>
                <a:cs typeface="Tahoma"/>
              </a:rPr>
              <a:t>ПЛАЗМИ</a:t>
            </a:r>
            <a:r>
              <a:rPr sz="2100" b="1" i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75" dirty="0">
                <a:solidFill>
                  <a:srgbClr val="FF0000"/>
                </a:solidFill>
                <a:latin typeface="Tahoma"/>
                <a:cs typeface="Tahoma"/>
              </a:rPr>
              <a:t>КРОВІ </a:t>
            </a:r>
            <a:r>
              <a:rPr sz="2100" b="1" i="1" spc="-6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90" dirty="0">
                <a:solidFill>
                  <a:srgbClr val="FF0000"/>
                </a:solidFill>
                <a:latin typeface="Tahoma"/>
                <a:cs typeface="Tahoma"/>
              </a:rPr>
              <a:t>ЛЮДИНИ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3930" y="3711575"/>
            <a:ext cx="2961640" cy="946785"/>
            <a:chOff x="463930" y="3711575"/>
            <a:chExt cx="2961640" cy="946785"/>
          </a:xfrm>
        </p:grpSpPr>
        <p:sp>
          <p:nvSpPr>
            <p:cNvPr id="3" name="object 3"/>
            <p:cNvSpPr/>
            <p:nvPr/>
          </p:nvSpPr>
          <p:spPr>
            <a:xfrm>
              <a:off x="469010" y="3716655"/>
              <a:ext cx="2951480" cy="936625"/>
            </a:xfrm>
            <a:custGeom>
              <a:avLst/>
              <a:gdLst/>
              <a:ahLst/>
              <a:cxnLst/>
              <a:rect l="l" t="t" r="r" b="b"/>
              <a:pathLst>
                <a:path w="2951479" h="936625">
                  <a:moveTo>
                    <a:pt x="1475613" y="0"/>
                  </a:moveTo>
                  <a:lnTo>
                    <a:pt x="1406149" y="509"/>
                  </a:lnTo>
                  <a:lnTo>
                    <a:pt x="1337511" y="2023"/>
                  </a:lnTo>
                  <a:lnTo>
                    <a:pt x="1269771" y="4520"/>
                  </a:lnTo>
                  <a:lnTo>
                    <a:pt x="1203000" y="7975"/>
                  </a:lnTo>
                  <a:lnTo>
                    <a:pt x="1137268" y="12368"/>
                  </a:lnTo>
                  <a:lnTo>
                    <a:pt x="1072646" y="17675"/>
                  </a:lnTo>
                  <a:lnTo>
                    <a:pt x="1009204" y="23874"/>
                  </a:lnTo>
                  <a:lnTo>
                    <a:pt x="947015" y="30943"/>
                  </a:lnTo>
                  <a:lnTo>
                    <a:pt x="886148" y="38859"/>
                  </a:lnTo>
                  <a:lnTo>
                    <a:pt x="826675" y="47599"/>
                  </a:lnTo>
                  <a:lnTo>
                    <a:pt x="768666" y="57141"/>
                  </a:lnTo>
                  <a:lnTo>
                    <a:pt x="712193" y="67463"/>
                  </a:lnTo>
                  <a:lnTo>
                    <a:pt x="657325" y="78541"/>
                  </a:lnTo>
                  <a:lnTo>
                    <a:pt x="604134" y="90354"/>
                  </a:lnTo>
                  <a:lnTo>
                    <a:pt x="552692" y="102879"/>
                  </a:lnTo>
                  <a:lnTo>
                    <a:pt x="503068" y="116094"/>
                  </a:lnTo>
                  <a:lnTo>
                    <a:pt x="455333" y="129976"/>
                  </a:lnTo>
                  <a:lnTo>
                    <a:pt x="409559" y="144502"/>
                  </a:lnTo>
                  <a:lnTo>
                    <a:pt x="365816" y="159650"/>
                  </a:lnTo>
                  <a:lnTo>
                    <a:pt x="324175" y="175397"/>
                  </a:lnTo>
                  <a:lnTo>
                    <a:pt x="284707" y="191722"/>
                  </a:lnTo>
                  <a:lnTo>
                    <a:pt x="247483" y="208601"/>
                  </a:lnTo>
                  <a:lnTo>
                    <a:pt x="212574" y="226012"/>
                  </a:lnTo>
                  <a:lnTo>
                    <a:pt x="149982" y="262340"/>
                  </a:lnTo>
                  <a:lnTo>
                    <a:pt x="97500" y="300526"/>
                  </a:lnTo>
                  <a:lnTo>
                    <a:pt x="55694" y="340389"/>
                  </a:lnTo>
                  <a:lnTo>
                    <a:pt x="25131" y="381751"/>
                  </a:lnTo>
                  <a:lnTo>
                    <a:pt x="6377" y="424431"/>
                  </a:lnTo>
                  <a:lnTo>
                    <a:pt x="0" y="468249"/>
                  </a:lnTo>
                  <a:lnTo>
                    <a:pt x="1606" y="490288"/>
                  </a:lnTo>
                  <a:lnTo>
                    <a:pt x="14242" y="533560"/>
                  </a:lnTo>
                  <a:lnTo>
                    <a:pt x="38971" y="575603"/>
                  </a:lnTo>
                  <a:lnTo>
                    <a:pt x="75227" y="616238"/>
                  </a:lnTo>
                  <a:lnTo>
                    <a:pt x="122442" y="655285"/>
                  </a:lnTo>
                  <a:lnTo>
                    <a:pt x="180050" y="692565"/>
                  </a:lnTo>
                  <a:lnTo>
                    <a:pt x="247483" y="727896"/>
                  </a:lnTo>
                  <a:lnTo>
                    <a:pt x="284707" y="744775"/>
                  </a:lnTo>
                  <a:lnTo>
                    <a:pt x="324175" y="761100"/>
                  </a:lnTo>
                  <a:lnTo>
                    <a:pt x="365816" y="776847"/>
                  </a:lnTo>
                  <a:lnTo>
                    <a:pt x="409559" y="791995"/>
                  </a:lnTo>
                  <a:lnTo>
                    <a:pt x="455333" y="806521"/>
                  </a:lnTo>
                  <a:lnTo>
                    <a:pt x="503068" y="820403"/>
                  </a:lnTo>
                  <a:lnTo>
                    <a:pt x="552692" y="833618"/>
                  </a:lnTo>
                  <a:lnTo>
                    <a:pt x="604134" y="846143"/>
                  </a:lnTo>
                  <a:lnTo>
                    <a:pt x="657325" y="857956"/>
                  </a:lnTo>
                  <a:lnTo>
                    <a:pt x="712193" y="869034"/>
                  </a:lnTo>
                  <a:lnTo>
                    <a:pt x="768666" y="879356"/>
                  </a:lnTo>
                  <a:lnTo>
                    <a:pt x="826675" y="888898"/>
                  </a:lnTo>
                  <a:lnTo>
                    <a:pt x="886148" y="897638"/>
                  </a:lnTo>
                  <a:lnTo>
                    <a:pt x="947015" y="905554"/>
                  </a:lnTo>
                  <a:lnTo>
                    <a:pt x="1009204" y="912623"/>
                  </a:lnTo>
                  <a:lnTo>
                    <a:pt x="1072646" y="918822"/>
                  </a:lnTo>
                  <a:lnTo>
                    <a:pt x="1137268" y="924129"/>
                  </a:lnTo>
                  <a:lnTo>
                    <a:pt x="1203000" y="928522"/>
                  </a:lnTo>
                  <a:lnTo>
                    <a:pt x="1269771" y="931977"/>
                  </a:lnTo>
                  <a:lnTo>
                    <a:pt x="1337511" y="934474"/>
                  </a:lnTo>
                  <a:lnTo>
                    <a:pt x="1406149" y="935988"/>
                  </a:lnTo>
                  <a:lnTo>
                    <a:pt x="1475613" y="936498"/>
                  </a:lnTo>
                  <a:lnTo>
                    <a:pt x="1545076" y="935988"/>
                  </a:lnTo>
                  <a:lnTo>
                    <a:pt x="1613714" y="934474"/>
                  </a:lnTo>
                  <a:lnTo>
                    <a:pt x="1681454" y="931977"/>
                  </a:lnTo>
                  <a:lnTo>
                    <a:pt x="1748225" y="928522"/>
                  </a:lnTo>
                  <a:lnTo>
                    <a:pt x="1813957" y="924129"/>
                  </a:lnTo>
                  <a:lnTo>
                    <a:pt x="1878579" y="918822"/>
                  </a:lnTo>
                  <a:lnTo>
                    <a:pt x="1942021" y="912623"/>
                  </a:lnTo>
                  <a:lnTo>
                    <a:pt x="2004210" y="905554"/>
                  </a:lnTo>
                  <a:lnTo>
                    <a:pt x="2065077" y="897638"/>
                  </a:lnTo>
                  <a:lnTo>
                    <a:pt x="2124550" y="888898"/>
                  </a:lnTo>
                  <a:lnTo>
                    <a:pt x="2182559" y="879356"/>
                  </a:lnTo>
                  <a:lnTo>
                    <a:pt x="2239032" y="869034"/>
                  </a:lnTo>
                  <a:lnTo>
                    <a:pt x="2293900" y="857956"/>
                  </a:lnTo>
                  <a:lnTo>
                    <a:pt x="2347091" y="846143"/>
                  </a:lnTo>
                  <a:lnTo>
                    <a:pt x="2398533" y="833618"/>
                  </a:lnTo>
                  <a:lnTo>
                    <a:pt x="2448157" y="820403"/>
                  </a:lnTo>
                  <a:lnTo>
                    <a:pt x="2495892" y="806521"/>
                  </a:lnTo>
                  <a:lnTo>
                    <a:pt x="2541666" y="791995"/>
                  </a:lnTo>
                  <a:lnTo>
                    <a:pt x="2585409" y="776847"/>
                  </a:lnTo>
                  <a:lnTo>
                    <a:pt x="2627050" y="761100"/>
                  </a:lnTo>
                  <a:lnTo>
                    <a:pt x="2666518" y="744775"/>
                  </a:lnTo>
                  <a:lnTo>
                    <a:pt x="2703742" y="727896"/>
                  </a:lnTo>
                  <a:lnTo>
                    <a:pt x="2738651" y="710485"/>
                  </a:lnTo>
                  <a:lnTo>
                    <a:pt x="2801243" y="674157"/>
                  </a:lnTo>
                  <a:lnTo>
                    <a:pt x="2853725" y="635971"/>
                  </a:lnTo>
                  <a:lnTo>
                    <a:pt x="2895531" y="596108"/>
                  </a:lnTo>
                  <a:lnTo>
                    <a:pt x="2926094" y="554746"/>
                  </a:lnTo>
                  <a:lnTo>
                    <a:pt x="2944848" y="512066"/>
                  </a:lnTo>
                  <a:lnTo>
                    <a:pt x="2951226" y="468249"/>
                  </a:lnTo>
                  <a:lnTo>
                    <a:pt x="2949619" y="446209"/>
                  </a:lnTo>
                  <a:lnTo>
                    <a:pt x="2936983" y="402937"/>
                  </a:lnTo>
                  <a:lnTo>
                    <a:pt x="2912254" y="360894"/>
                  </a:lnTo>
                  <a:lnTo>
                    <a:pt x="2875998" y="320259"/>
                  </a:lnTo>
                  <a:lnTo>
                    <a:pt x="2828783" y="281212"/>
                  </a:lnTo>
                  <a:lnTo>
                    <a:pt x="2771175" y="243932"/>
                  </a:lnTo>
                  <a:lnTo>
                    <a:pt x="2703742" y="208601"/>
                  </a:lnTo>
                  <a:lnTo>
                    <a:pt x="2666518" y="191722"/>
                  </a:lnTo>
                  <a:lnTo>
                    <a:pt x="2627050" y="175397"/>
                  </a:lnTo>
                  <a:lnTo>
                    <a:pt x="2585409" y="159650"/>
                  </a:lnTo>
                  <a:lnTo>
                    <a:pt x="2541666" y="144502"/>
                  </a:lnTo>
                  <a:lnTo>
                    <a:pt x="2495892" y="129976"/>
                  </a:lnTo>
                  <a:lnTo>
                    <a:pt x="2448157" y="116094"/>
                  </a:lnTo>
                  <a:lnTo>
                    <a:pt x="2398533" y="102879"/>
                  </a:lnTo>
                  <a:lnTo>
                    <a:pt x="2347091" y="90354"/>
                  </a:lnTo>
                  <a:lnTo>
                    <a:pt x="2293900" y="78541"/>
                  </a:lnTo>
                  <a:lnTo>
                    <a:pt x="2239032" y="67463"/>
                  </a:lnTo>
                  <a:lnTo>
                    <a:pt x="2182559" y="57141"/>
                  </a:lnTo>
                  <a:lnTo>
                    <a:pt x="2124550" y="47599"/>
                  </a:lnTo>
                  <a:lnTo>
                    <a:pt x="2065077" y="38859"/>
                  </a:lnTo>
                  <a:lnTo>
                    <a:pt x="2004210" y="30943"/>
                  </a:lnTo>
                  <a:lnTo>
                    <a:pt x="1942021" y="23874"/>
                  </a:lnTo>
                  <a:lnTo>
                    <a:pt x="1878579" y="17675"/>
                  </a:lnTo>
                  <a:lnTo>
                    <a:pt x="1813957" y="12368"/>
                  </a:lnTo>
                  <a:lnTo>
                    <a:pt x="1748225" y="7975"/>
                  </a:lnTo>
                  <a:lnTo>
                    <a:pt x="1681454" y="4520"/>
                  </a:lnTo>
                  <a:lnTo>
                    <a:pt x="1613714" y="2023"/>
                  </a:lnTo>
                  <a:lnTo>
                    <a:pt x="1545076" y="509"/>
                  </a:lnTo>
                  <a:lnTo>
                    <a:pt x="14756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9010" y="3716655"/>
              <a:ext cx="2951480" cy="936625"/>
            </a:xfrm>
            <a:custGeom>
              <a:avLst/>
              <a:gdLst/>
              <a:ahLst/>
              <a:cxnLst/>
              <a:rect l="l" t="t" r="r" b="b"/>
              <a:pathLst>
                <a:path w="2951479" h="936625">
                  <a:moveTo>
                    <a:pt x="0" y="468249"/>
                  </a:moveTo>
                  <a:lnTo>
                    <a:pt x="6377" y="424431"/>
                  </a:lnTo>
                  <a:lnTo>
                    <a:pt x="25131" y="381751"/>
                  </a:lnTo>
                  <a:lnTo>
                    <a:pt x="55694" y="340389"/>
                  </a:lnTo>
                  <a:lnTo>
                    <a:pt x="97500" y="300526"/>
                  </a:lnTo>
                  <a:lnTo>
                    <a:pt x="149982" y="262340"/>
                  </a:lnTo>
                  <a:lnTo>
                    <a:pt x="212574" y="226012"/>
                  </a:lnTo>
                  <a:lnTo>
                    <a:pt x="247483" y="208601"/>
                  </a:lnTo>
                  <a:lnTo>
                    <a:pt x="284707" y="191722"/>
                  </a:lnTo>
                  <a:lnTo>
                    <a:pt x="324175" y="175397"/>
                  </a:lnTo>
                  <a:lnTo>
                    <a:pt x="365816" y="159650"/>
                  </a:lnTo>
                  <a:lnTo>
                    <a:pt x="409559" y="144502"/>
                  </a:lnTo>
                  <a:lnTo>
                    <a:pt x="455333" y="129976"/>
                  </a:lnTo>
                  <a:lnTo>
                    <a:pt x="503068" y="116094"/>
                  </a:lnTo>
                  <a:lnTo>
                    <a:pt x="552692" y="102879"/>
                  </a:lnTo>
                  <a:lnTo>
                    <a:pt x="604134" y="90354"/>
                  </a:lnTo>
                  <a:lnTo>
                    <a:pt x="657325" y="78541"/>
                  </a:lnTo>
                  <a:lnTo>
                    <a:pt x="712193" y="67463"/>
                  </a:lnTo>
                  <a:lnTo>
                    <a:pt x="768666" y="57141"/>
                  </a:lnTo>
                  <a:lnTo>
                    <a:pt x="826675" y="47599"/>
                  </a:lnTo>
                  <a:lnTo>
                    <a:pt x="886148" y="38859"/>
                  </a:lnTo>
                  <a:lnTo>
                    <a:pt x="947015" y="30943"/>
                  </a:lnTo>
                  <a:lnTo>
                    <a:pt x="1009204" y="23874"/>
                  </a:lnTo>
                  <a:lnTo>
                    <a:pt x="1072646" y="17675"/>
                  </a:lnTo>
                  <a:lnTo>
                    <a:pt x="1137268" y="12368"/>
                  </a:lnTo>
                  <a:lnTo>
                    <a:pt x="1203000" y="7975"/>
                  </a:lnTo>
                  <a:lnTo>
                    <a:pt x="1269771" y="4520"/>
                  </a:lnTo>
                  <a:lnTo>
                    <a:pt x="1337511" y="2023"/>
                  </a:lnTo>
                  <a:lnTo>
                    <a:pt x="1406149" y="509"/>
                  </a:lnTo>
                  <a:lnTo>
                    <a:pt x="1475613" y="0"/>
                  </a:lnTo>
                  <a:lnTo>
                    <a:pt x="1545076" y="509"/>
                  </a:lnTo>
                  <a:lnTo>
                    <a:pt x="1613714" y="2023"/>
                  </a:lnTo>
                  <a:lnTo>
                    <a:pt x="1681454" y="4520"/>
                  </a:lnTo>
                  <a:lnTo>
                    <a:pt x="1748225" y="7975"/>
                  </a:lnTo>
                  <a:lnTo>
                    <a:pt x="1813957" y="12368"/>
                  </a:lnTo>
                  <a:lnTo>
                    <a:pt x="1878579" y="17675"/>
                  </a:lnTo>
                  <a:lnTo>
                    <a:pt x="1942021" y="23874"/>
                  </a:lnTo>
                  <a:lnTo>
                    <a:pt x="2004210" y="30943"/>
                  </a:lnTo>
                  <a:lnTo>
                    <a:pt x="2065077" y="38859"/>
                  </a:lnTo>
                  <a:lnTo>
                    <a:pt x="2124550" y="47599"/>
                  </a:lnTo>
                  <a:lnTo>
                    <a:pt x="2182559" y="57141"/>
                  </a:lnTo>
                  <a:lnTo>
                    <a:pt x="2239032" y="67463"/>
                  </a:lnTo>
                  <a:lnTo>
                    <a:pt x="2293900" y="78541"/>
                  </a:lnTo>
                  <a:lnTo>
                    <a:pt x="2347091" y="90354"/>
                  </a:lnTo>
                  <a:lnTo>
                    <a:pt x="2398533" y="102879"/>
                  </a:lnTo>
                  <a:lnTo>
                    <a:pt x="2448157" y="116094"/>
                  </a:lnTo>
                  <a:lnTo>
                    <a:pt x="2495892" y="129976"/>
                  </a:lnTo>
                  <a:lnTo>
                    <a:pt x="2541666" y="144502"/>
                  </a:lnTo>
                  <a:lnTo>
                    <a:pt x="2585409" y="159650"/>
                  </a:lnTo>
                  <a:lnTo>
                    <a:pt x="2627050" y="175397"/>
                  </a:lnTo>
                  <a:lnTo>
                    <a:pt x="2666518" y="191722"/>
                  </a:lnTo>
                  <a:lnTo>
                    <a:pt x="2703742" y="208601"/>
                  </a:lnTo>
                  <a:lnTo>
                    <a:pt x="2738651" y="226012"/>
                  </a:lnTo>
                  <a:lnTo>
                    <a:pt x="2801243" y="262340"/>
                  </a:lnTo>
                  <a:lnTo>
                    <a:pt x="2853725" y="300526"/>
                  </a:lnTo>
                  <a:lnTo>
                    <a:pt x="2895531" y="340389"/>
                  </a:lnTo>
                  <a:lnTo>
                    <a:pt x="2926094" y="381751"/>
                  </a:lnTo>
                  <a:lnTo>
                    <a:pt x="2944848" y="424431"/>
                  </a:lnTo>
                  <a:lnTo>
                    <a:pt x="2951226" y="468249"/>
                  </a:lnTo>
                  <a:lnTo>
                    <a:pt x="2949619" y="490288"/>
                  </a:lnTo>
                  <a:lnTo>
                    <a:pt x="2936983" y="533560"/>
                  </a:lnTo>
                  <a:lnTo>
                    <a:pt x="2912254" y="575603"/>
                  </a:lnTo>
                  <a:lnTo>
                    <a:pt x="2875998" y="616238"/>
                  </a:lnTo>
                  <a:lnTo>
                    <a:pt x="2828783" y="655285"/>
                  </a:lnTo>
                  <a:lnTo>
                    <a:pt x="2771175" y="692565"/>
                  </a:lnTo>
                  <a:lnTo>
                    <a:pt x="2703742" y="727896"/>
                  </a:lnTo>
                  <a:lnTo>
                    <a:pt x="2666518" y="744775"/>
                  </a:lnTo>
                  <a:lnTo>
                    <a:pt x="2627050" y="761100"/>
                  </a:lnTo>
                  <a:lnTo>
                    <a:pt x="2585409" y="776847"/>
                  </a:lnTo>
                  <a:lnTo>
                    <a:pt x="2541666" y="791995"/>
                  </a:lnTo>
                  <a:lnTo>
                    <a:pt x="2495892" y="806521"/>
                  </a:lnTo>
                  <a:lnTo>
                    <a:pt x="2448157" y="820403"/>
                  </a:lnTo>
                  <a:lnTo>
                    <a:pt x="2398533" y="833618"/>
                  </a:lnTo>
                  <a:lnTo>
                    <a:pt x="2347091" y="846143"/>
                  </a:lnTo>
                  <a:lnTo>
                    <a:pt x="2293900" y="857956"/>
                  </a:lnTo>
                  <a:lnTo>
                    <a:pt x="2239032" y="869034"/>
                  </a:lnTo>
                  <a:lnTo>
                    <a:pt x="2182559" y="879356"/>
                  </a:lnTo>
                  <a:lnTo>
                    <a:pt x="2124550" y="888898"/>
                  </a:lnTo>
                  <a:lnTo>
                    <a:pt x="2065077" y="897638"/>
                  </a:lnTo>
                  <a:lnTo>
                    <a:pt x="2004210" y="905554"/>
                  </a:lnTo>
                  <a:lnTo>
                    <a:pt x="1942021" y="912623"/>
                  </a:lnTo>
                  <a:lnTo>
                    <a:pt x="1878579" y="918822"/>
                  </a:lnTo>
                  <a:lnTo>
                    <a:pt x="1813957" y="924129"/>
                  </a:lnTo>
                  <a:lnTo>
                    <a:pt x="1748225" y="928522"/>
                  </a:lnTo>
                  <a:lnTo>
                    <a:pt x="1681454" y="931977"/>
                  </a:lnTo>
                  <a:lnTo>
                    <a:pt x="1613714" y="934474"/>
                  </a:lnTo>
                  <a:lnTo>
                    <a:pt x="1545076" y="935988"/>
                  </a:lnTo>
                  <a:lnTo>
                    <a:pt x="1475613" y="936498"/>
                  </a:lnTo>
                  <a:lnTo>
                    <a:pt x="1406149" y="935988"/>
                  </a:lnTo>
                  <a:lnTo>
                    <a:pt x="1337511" y="934474"/>
                  </a:lnTo>
                  <a:lnTo>
                    <a:pt x="1269771" y="931977"/>
                  </a:lnTo>
                  <a:lnTo>
                    <a:pt x="1203000" y="928522"/>
                  </a:lnTo>
                  <a:lnTo>
                    <a:pt x="1137268" y="924129"/>
                  </a:lnTo>
                  <a:lnTo>
                    <a:pt x="1072646" y="918822"/>
                  </a:lnTo>
                  <a:lnTo>
                    <a:pt x="1009204" y="912623"/>
                  </a:lnTo>
                  <a:lnTo>
                    <a:pt x="947015" y="905554"/>
                  </a:lnTo>
                  <a:lnTo>
                    <a:pt x="886148" y="897638"/>
                  </a:lnTo>
                  <a:lnTo>
                    <a:pt x="826675" y="888898"/>
                  </a:lnTo>
                  <a:lnTo>
                    <a:pt x="768666" y="879356"/>
                  </a:lnTo>
                  <a:lnTo>
                    <a:pt x="712193" y="869034"/>
                  </a:lnTo>
                  <a:lnTo>
                    <a:pt x="657325" y="857956"/>
                  </a:lnTo>
                  <a:lnTo>
                    <a:pt x="604134" y="846143"/>
                  </a:lnTo>
                  <a:lnTo>
                    <a:pt x="552692" y="833618"/>
                  </a:lnTo>
                  <a:lnTo>
                    <a:pt x="503068" y="820403"/>
                  </a:lnTo>
                  <a:lnTo>
                    <a:pt x="455333" y="806521"/>
                  </a:lnTo>
                  <a:lnTo>
                    <a:pt x="409559" y="791995"/>
                  </a:lnTo>
                  <a:lnTo>
                    <a:pt x="365816" y="776847"/>
                  </a:lnTo>
                  <a:lnTo>
                    <a:pt x="324175" y="761100"/>
                  </a:lnTo>
                  <a:lnTo>
                    <a:pt x="284707" y="744775"/>
                  </a:lnTo>
                  <a:lnTo>
                    <a:pt x="247483" y="727896"/>
                  </a:lnTo>
                  <a:lnTo>
                    <a:pt x="212574" y="710485"/>
                  </a:lnTo>
                  <a:lnTo>
                    <a:pt x="149982" y="674157"/>
                  </a:lnTo>
                  <a:lnTo>
                    <a:pt x="97500" y="635971"/>
                  </a:lnTo>
                  <a:lnTo>
                    <a:pt x="55694" y="596108"/>
                  </a:lnTo>
                  <a:lnTo>
                    <a:pt x="25131" y="554746"/>
                  </a:lnTo>
                  <a:lnTo>
                    <a:pt x="6377" y="512066"/>
                  </a:lnTo>
                  <a:lnTo>
                    <a:pt x="0" y="46824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13205" y="3966971"/>
            <a:ext cx="1862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Осмоляльність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63930" y="5295772"/>
            <a:ext cx="2980690" cy="941069"/>
            <a:chOff x="463930" y="5295772"/>
            <a:chExt cx="2980690" cy="941069"/>
          </a:xfrm>
        </p:grpSpPr>
        <p:sp>
          <p:nvSpPr>
            <p:cNvPr id="7" name="object 7"/>
            <p:cNvSpPr/>
            <p:nvPr/>
          </p:nvSpPr>
          <p:spPr>
            <a:xfrm>
              <a:off x="469010" y="5300852"/>
              <a:ext cx="2970530" cy="930910"/>
            </a:xfrm>
            <a:custGeom>
              <a:avLst/>
              <a:gdLst/>
              <a:ahLst/>
              <a:cxnLst/>
              <a:rect l="l" t="t" r="r" b="b"/>
              <a:pathLst>
                <a:path w="2970529" h="930910">
                  <a:moveTo>
                    <a:pt x="1485138" y="0"/>
                  </a:moveTo>
                  <a:lnTo>
                    <a:pt x="1415225" y="506"/>
                  </a:lnTo>
                  <a:lnTo>
                    <a:pt x="1346145" y="2010"/>
                  </a:lnTo>
                  <a:lnTo>
                    <a:pt x="1277968" y="4490"/>
                  </a:lnTo>
                  <a:lnTo>
                    <a:pt x="1210766" y="7922"/>
                  </a:lnTo>
                  <a:lnTo>
                    <a:pt x="1144610" y="12286"/>
                  </a:lnTo>
                  <a:lnTo>
                    <a:pt x="1079571" y="17558"/>
                  </a:lnTo>
                  <a:lnTo>
                    <a:pt x="1015720" y="23716"/>
                  </a:lnTo>
                  <a:lnTo>
                    <a:pt x="953129" y="30738"/>
                  </a:lnTo>
                  <a:lnTo>
                    <a:pt x="891870" y="38601"/>
                  </a:lnTo>
                  <a:lnTo>
                    <a:pt x="832012" y="47283"/>
                  </a:lnTo>
                  <a:lnTo>
                    <a:pt x="773629" y="56763"/>
                  </a:lnTo>
                  <a:lnTo>
                    <a:pt x="716791" y="67016"/>
                  </a:lnTo>
                  <a:lnTo>
                    <a:pt x="661569" y="78022"/>
                  </a:lnTo>
                  <a:lnTo>
                    <a:pt x="608035" y="89757"/>
                  </a:lnTo>
                  <a:lnTo>
                    <a:pt x="556260" y="102200"/>
                  </a:lnTo>
                  <a:lnTo>
                    <a:pt x="506316" y="115327"/>
                  </a:lnTo>
                  <a:lnTo>
                    <a:pt x="458273" y="129118"/>
                  </a:lnTo>
                  <a:lnTo>
                    <a:pt x="412203" y="143549"/>
                  </a:lnTo>
                  <a:lnTo>
                    <a:pt x="368178" y="158598"/>
                  </a:lnTo>
                  <a:lnTo>
                    <a:pt x="326268" y="174242"/>
                  </a:lnTo>
                  <a:lnTo>
                    <a:pt x="286546" y="190460"/>
                  </a:lnTo>
                  <a:lnTo>
                    <a:pt x="249081" y="207229"/>
                  </a:lnTo>
                  <a:lnTo>
                    <a:pt x="213946" y="224526"/>
                  </a:lnTo>
                  <a:lnTo>
                    <a:pt x="150951" y="260618"/>
                  </a:lnTo>
                  <a:lnTo>
                    <a:pt x="98130" y="298556"/>
                  </a:lnTo>
                  <a:lnTo>
                    <a:pt x="56054" y="338162"/>
                  </a:lnTo>
                  <a:lnTo>
                    <a:pt x="25293" y="379258"/>
                  </a:lnTo>
                  <a:lnTo>
                    <a:pt x="6418" y="421663"/>
                  </a:lnTo>
                  <a:lnTo>
                    <a:pt x="0" y="465201"/>
                  </a:lnTo>
                  <a:lnTo>
                    <a:pt x="1616" y="487099"/>
                  </a:lnTo>
                  <a:lnTo>
                    <a:pt x="14334" y="530093"/>
                  </a:lnTo>
                  <a:lnTo>
                    <a:pt x="39223" y="571866"/>
                  </a:lnTo>
                  <a:lnTo>
                    <a:pt x="75713" y="612239"/>
                  </a:lnTo>
                  <a:lnTo>
                    <a:pt x="123233" y="651034"/>
                  </a:lnTo>
                  <a:lnTo>
                    <a:pt x="181213" y="688071"/>
                  </a:lnTo>
                  <a:lnTo>
                    <a:pt x="249081" y="723172"/>
                  </a:lnTo>
                  <a:lnTo>
                    <a:pt x="286546" y="739941"/>
                  </a:lnTo>
                  <a:lnTo>
                    <a:pt x="326268" y="756159"/>
                  </a:lnTo>
                  <a:lnTo>
                    <a:pt x="368178" y="771803"/>
                  </a:lnTo>
                  <a:lnTo>
                    <a:pt x="412203" y="786852"/>
                  </a:lnTo>
                  <a:lnTo>
                    <a:pt x="458273" y="801283"/>
                  </a:lnTo>
                  <a:lnTo>
                    <a:pt x="506316" y="815074"/>
                  </a:lnTo>
                  <a:lnTo>
                    <a:pt x="556260" y="828201"/>
                  </a:lnTo>
                  <a:lnTo>
                    <a:pt x="608035" y="840644"/>
                  </a:lnTo>
                  <a:lnTo>
                    <a:pt x="661569" y="852379"/>
                  </a:lnTo>
                  <a:lnTo>
                    <a:pt x="716791" y="863385"/>
                  </a:lnTo>
                  <a:lnTo>
                    <a:pt x="773629" y="873638"/>
                  </a:lnTo>
                  <a:lnTo>
                    <a:pt x="832012" y="883118"/>
                  </a:lnTo>
                  <a:lnTo>
                    <a:pt x="891870" y="891800"/>
                  </a:lnTo>
                  <a:lnTo>
                    <a:pt x="953129" y="899663"/>
                  </a:lnTo>
                  <a:lnTo>
                    <a:pt x="1015720" y="906685"/>
                  </a:lnTo>
                  <a:lnTo>
                    <a:pt x="1079571" y="912843"/>
                  </a:lnTo>
                  <a:lnTo>
                    <a:pt x="1144610" y="918115"/>
                  </a:lnTo>
                  <a:lnTo>
                    <a:pt x="1210766" y="922479"/>
                  </a:lnTo>
                  <a:lnTo>
                    <a:pt x="1277968" y="925911"/>
                  </a:lnTo>
                  <a:lnTo>
                    <a:pt x="1346145" y="928391"/>
                  </a:lnTo>
                  <a:lnTo>
                    <a:pt x="1415225" y="929895"/>
                  </a:lnTo>
                  <a:lnTo>
                    <a:pt x="1485138" y="930402"/>
                  </a:lnTo>
                  <a:lnTo>
                    <a:pt x="1555045" y="929895"/>
                  </a:lnTo>
                  <a:lnTo>
                    <a:pt x="1624122" y="928391"/>
                  </a:lnTo>
                  <a:lnTo>
                    <a:pt x="1692296" y="925911"/>
                  </a:lnTo>
                  <a:lnTo>
                    <a:pt x="1759495" y="922479"/>
                  </a:lnTo>
                  <a:lnTo>
                    <a:pt x="1825649" y="918115"/>
                  </a:lnTo>
                  <a:lnTo>
                    <a:pt x="1890687" y="912843"/>
                  </a:lnTo>
                  <a:lnTo>
                    <a:pt x="1954536" y="906685"/>
                  </a:lnTo>
                  <a:lnTo>
                    <a:pt x="2017125" y="899663"/>
                  </a:lnTo>
                  <a:lnTo>
                    <a:pt x="2078384" y="891800"/>
                  </a:lnTo>
                  <a:lnTo>
                    <a:pt x="2138240" y="883118"/>
                  </a:lnTo>
                  <a:lnTo>
                    <a:pt x="2196623" y="873638"/>
                  </a:lnTo>
                  <a:lnTo>
                    <a:pt x="2253461" y="863385"/>
                  </a:lnTo>
                  <a:lnTo>
                    <a:pt x="2308683" y="852379"/>
                  </a:lnTo>
                  <a:lnTo>
                    <a:pt x="2362218" y="840644"/>
                  </a:lnTo>
                  <a:lnTo>
                    <a:pt x="2413993" y="828201"/>
                  </a:lnTo>
                  <a:lnTo>
                    <a:pt x="2463939" y="815074"/>
                  </a:lnTo>
                  <a:lnTo>
                    <a:pt x="2511982" y="801283"/>
                  </a:lnTo>
                  <a:lnTo>
                    <a:pt x="2558053" y="786852"/>
                  </a:lnTo>
                  <a:lnTo>
                    <a:pt x="2602080" y="771803"/>
                  </a:lnTo>
                  <a:lnTo>
                    <a:pt x="2643991" y="756159"/>
                  </a:lnTo>
                  <a:lnTo>
                    <a:pt x="2683715" y="739941"/>
                  </a:lnTo>
                  <a:lnTo>
                    <a:pt x="2721181" y="723172"/>
                  </a:lnTo>
                  <a:lnTo>
                    <a:pt x="2756317" y="705875"/>
                  </a:lnTo>
                  <a:lnTo>
                    <a:pt x="2819315" y="669783"/>
                  </a:lnTo>
                  <a:lnTo>
                    <a:pt x="2872139" y="631845"/>
                  </a:lnTo>
                  <a:lnTo>
                    <a:pt x="2914218" y="592239"/>
                  </a:lnTo>
                  <a:lnTo>
                    <a:pt x="2944980" y="551143"/>
                  </a:lnTo>
                  <a:lnTo>
                    <a:pt x="2963857" y="508738"/>
                  </a:lnTo>
                  <a:lnTo>
                    <a:pt x="2970276" y="465201"/>
                  </a:lnTo>
                  <a:lnTo>
                    <a:pt x="2968659" y="443302"/>
                  </a:lnTo>
                  <a:lnTo>
                    <a:pt x="2955940" y="400308"/>
                  </a:lnTo>
                  <a:lnTo>
                    <a:pt x="2931049" y="358535"/>
                  </a:lnTo>
                  <a:lnTo>
                    <a:pt x="2894557" y="318162"/>
                  </a:lnTo>
                  <a:lnTo>
                    <a:pt x="2847034" y="279367"/>
                  </a:lnTo>
                  <a:lnTo>
                    <a:pt x="2789052" y="242330"/>
                  </a:lnTo>
                  <a:lnTo>
                    <a:pt x="2721181" y="207229"/>
                  </a:lnTo>
                  <a:lnTo>
                    <a:pt x="2683715" y="190460"/>
                  </a:lnTo>
                  <a:lnTo>
                    <a:pt x="2643991" y="174242"/>
                  </a:lnTo>
                  <a:lnTo>
                    <a:pt x="2602080" y="158598"/>
                  </a:lnTo>
                  <a:lnTo>
                    <a:pt x="2558053" y="143549"/>
                  </a:lnTo>
                  <a:lnTo>
                    <a:pt x="2511982" y="129118"/>
                  </a:lnTo>
                  <a:lnTo>
                    <a:pt x="2463939" y="115327"/>
                  </a:lnTo>
                  <a:lnTo>
                    <a:pt x="2413993" y="102200"/>
                  </a:lnTo>
                  <a:lnTo>
                    <a:pt x="2362218" y="89757"/>
                  </a:lnTo>
                  <a:lnTo>
                    <a:pt x="2308683" y="78022"/>
                  </a:lnTo>
                  <a:lnTo>
                    <a:pt x="2253461" y="67016"/>
                  </a:lnTo>
                  <a:lnTo>
                    <a:pt x="2196623" y="56763"/>
                  </a:lnTo>
                  <a:lnTo>
                    <a:pt x="2138240" y="47283"/>
                  </a:lnTo>
                  <a:lnTo>
                    <a:pt x="2078384" y="38601"/>
                  </a:lnTo>
                  <a:lnTo>
                    <a:pt x="2017125" y="30738"/>
                  </a:lnTo>
                  <a:lnTo>
                    <a:pt x="1954536" y="23716"/>
                  </a:lnTo>
                  <a:lnTo>
                    <a:pt x="1890687" y="17558"/>
                  </a:lnTo>
                  <a:lnTo>
                    <a:pt x="1825649" y="12286"/>
                  </a:lnTo>
                  <a:lnTo>
                    <a:pt x="1759495" y="7922"/>
                  </a:lnTo>
                  <a:lnTo>
                    <a:pt x="1692296" y="4490"/>
                  </a:lnTo>
                  <a:lnTo>
                    <a:pt x="1624122" y="2010"/>
                  </a:lnTo>
                  <a:lnTo>
                    <a:pt x="1555045" y="506"/>
                  </a:lnTo>
                  <a:lnTo>
                    <a:pt x="14851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9010" y="5300852"/>
              <a:ext cx="2970530" cy="930910"/>
            </a:xfrm>
            <a:custGeom>
              <a:avLst/>
              <a:gdLst/>
              <a:ahLst/>
              <a:cxnLst/>
              <a:rect l="l" t="t" r="r" b="b"/>
              <a:pathLst>
                <a:path w="2970529" h="930910">
                  <a:moveTo>
                    <a:pt x="0" y="465201"/>
                  </a:moveTo>
                  <a:lnTo>
                    <a:pt x="6418" y="421663"/>
                  </a:lnTo>
                  <a:lnTo>
                    <a:pt x="25293" y="379258"/>
                  </a:lnTo>
                  <a:lnTo>
                    <a:pt x="56054" y="338162"/>
                  </a:lnTo>
                  <a:lnTo>
                    <a:pt x="98130" y="298556"/>
                  </a:lnTo>
                  <a:lnTo>
                    <a:pt x="150951" y="260618"/>
                  </a:lnTo>
                  <a:lnTo>
                    <a:pt x="213946" y="224526"/>
                  </a:lnTo>
                  <a:lnTo>
                    <a:pt x="249081" y="207229"/>
                  </a:lnTo>
                  <a:lnTo>
                    <a:pt x="286546" y="190460"/>
                  </a:lnTo>
                  <a:lnTo>
                    <a:pt x="326268" y="174242"/>
                  </a:lnTo>
                  <a:lnTo>
                    <a:pt x="368178" y="158598"/>
                  </a:lnTo>
                  <a:lnTo>
                    <a:pt x="412203" y="143549"/>
                  </a:lnTo>
                  <a:lnTo>
                    <a:pt x="458273" y="129118"/>
                  </a:lnTo>
                  <a:lnTo>
                    <a:pt x="506316" y="115327"/>
                  </a:lnTo>
                  <a:lnTo>
                    <a:pt x="556260" y="102200"/>
                  </a:lnTo>
                  <a:lnTo>
                    <a:pt x="608035" y="89757"/>
                  </a:lnTo>
                  <a:lnTo>
                    <a:pt x="661569" y="78022"/>
                  </a:lnTo>
                  <a:lnTo>
                    <a:pt x="716791" y="67016"/>
                  </a:lnTo>
                  <a:lnTo>
                    <a:pt x="773629" y="56763"/>
                  </a:lnTo>
                  <a:lnTo>
                    <a:pt x="832012" y="47283"/>
                  </a:lnTo>
                  <a:lnTo>
                    <a:pt x="891870" y="38601"/>
                  </a:lnTo>
                  <a:lnTo>
                    <a:pt x="953129" y="30738"/>
                  </a:lnTo>
                  <a:lnTo>
                    <a:pt x="1015720" y="23716"/>
                  </a:lnTo>
                  <a:lnTo>
                    <a:pt x="1079571" y="17558"/>
                  </a:lnTo>
                  <a:lnTo>
                    <a:pt x="1144610" y="12286"/>
                  </a:lnTo>
                  <a:lnTo>
                    <a:pt x="1210766" y="7922"/>
                  </a:lnTo>
                  <a:lnTo>
                    <a:pt x="1277968" y="4490"/>
                  </a:lnTo>
                  <a:lnTo>
                    <a:pt x="1346145" y="2010"/>
                  </a:lnTo>
                  <a:lnTo>
                    <a:pt x="1415225" y="506"/>
                  </a:lnTo>
                  <a:lnTo>
                    <a:pt x="1485138" y="0"/>
                  </a:lnTo>
                  <a:lnTo>
                    <a:pt x="1555045" y="506"/>
                  </a:lnTo>
                  <a:lnTo>
                    <a:pt x="1624122" y="2010"/>
                  </a:lnTo>
                  <a:lnTo>
                    <a:pt x="1692296" y="4490"/>
                  </a:lnTo>
                  <a:lnTo>
                    <a:pt x="1759495" y="7922"/>
                  </a:lnTo>
                  <a:lnTo>
                    <a:pt x="1825649" y="12286"/>
                  </a:lnTo>
                  <a:lnTo>
                    <a:pt x="1890687" y="17558"/>
                  </a:lnTo>
                  <a:lnTo>
                    <a:pt x="1954536" y="23716"/>
                  </a:lnTo>
                  <a:lnTo>
                    <a:pt x="2017125" y="30738"/>
                  </a:lnTo>
                  <a:lnTo>
                    <a:pt x="2078384" y="38601"/>
                  </a:lnTo>
                  <a:lnTo>
                    <a:pt x="2138240" y="47283"/>
                  </a:lnTo>
                  <a:lnTo>
                    <a:pt x="2196623" y="56763"/>
                  </a:lnTo>
                  <a:lnTo>
                    <a:pt x="2253461" y="67016"/>
                  </a:lnTo>
                  <a:lnTo>
                    <a:pt x="2308683" y="78022"/>
                  </a:lnTo>
                  <a:lnTo>
                    <a:pt x="2362218" y="89757"/>
                  </a:lnTo>
                  <a:lnTo>
                    <a:pt x="2413993" y="102200"/>
                  </a:lnTo>
                  <a:lnTo>
                    <a:pt x="2463939" y="115327"/>
                  </a:lnTo>
                  <a:lnTo>
                    <a:pt x="2511982" y="129118"/>
                  </a:lnTo>
                  <a:lnTo>
                    <a:pt x="2558053" y="143549"/>
                  </a:lnTo>
                  <a:lnTo>
                    <a:pt x="2602080" y="158598"/>
                  </a:lnTo>
                  <a:lnTo>
                    <a:pt x="2643991" y="174242"/>
                  </a:lnTo>
                  <a:lnTo>
                    <a:pt x="2683715" y="190460"/>
                  </a:lnTo>
                  <a:lnTo>
                    <a:pt x="2721181" y="207229"/>
                  </a:lnTo>
                  <a:lnTo>
                    <a:pt x="2756317" y="224526"/>
                  </a:lnTo>
                  <a:lnTo>
                    <a:pt x="2819315" y="260618"/>
                  </a:lnTo>
                  <a:lnTo>
                    <a:pt x="2872139" y="298556"/>
                  </a:lnTo>
                  <a:lnTo>
                    <a:pt x="2914218" y="338162"/>
                  </a:lnTo>
                  <a:lnTo>
                    <a:pt x="2944980" y="379258"/>
                  </a:lnTo>
                  <a:lnTo>
                    <a:pt x="2963857" y="421663"/>
                  </a:lnTo>
                  <a:lnTo>
                    <a:pt x="2970276" y="465201"/>
                  </a:lnTo>
                  <a:lnTo>
                    <a:pt x="2968659" y="487099"/>
                  </a:lnTo>
                  <a:lnTo>
                    <a:pt x="2955940" y="530093"/>
                  </a:lnTo>
                  <a:lnTo>
                    <a:pt x="2931049" y="571866"/>
                  </a:lnTo>
                  <a:lnTo>
                    <a:pt x="2894557" y="612239"/>
                  </a:lnTo>
                  <a:lnTo>
                    <a:pt x="2847034" y="651034"/>
                  </a:lnTo>
                  <a:lnTo>
                    <a:pt x="2789052" y="688071"/>
                  </a:lnTo>
                  <a:lnTo>
                    <a:pt x="2721181" y="723172"/>
                  </a:lnTo>
                  <a:lnTo>
                    <a:pt x="2683715" y="739941"/>
                  </a:lnTo>
                  <a:lnTo>
                    <a:pt x="2643991" y="756159"/>
                  </a:lnTo>
                  <a:lnTo>
                    <a:pt x="2602080" y="771803"/>
                  </a:lnTo>
                  <a:lnTo>
                    <a:pt x="2558053" y="786852"/>
                  </a:lnTo>
                  <a:lnTo>
                    <a:pt x="2511982" y="801283"/>
                  </a:lnTo>
                  <a:lnTo>
                    <a:pt x="2463939" y="815074"/>
                  </a:lnTo>
                  <a:lnTo>
                    <a:pt x="2413993" y="828201"/>
                  </a:lnTo>
                  <a:lnTo>
                    <a:pt x="2362218" y="840644"/>
                  </a:lnTo>
                  <a:lnTo>
                    <a:pt x="2308683" y="852379"/>
                  </a:lnTo>
                  <a:lnTo>
                    <a:pt x="2253461" y="863385"/>
                  </a:lnTo>
                  <a:lnTo>
                    <a:pt x="2196623" y="873638"/>
                  </a:lnTo>
                  <a:lnTo>
                    <a:pt x="2138240" y="883118"/>
                  </a:lnTo>
                  <a:lnTo>
                    <a:pt x="2078384" y="891800"/>
                  </a:lnTo>
                  <a:lnTo>
                    <a:pt x="2017125" y="899663"/>
                  </a:lnTo>
                  <a:lnTo>
                    <a:pt x="1954536" y="906685"/>
                  </a:lnTo>
                  <a:lnTo>
                    <a:pt x="1890687" y="912843"/>
                  </a:lnTo>
                  <a:lnTo>
                    <a:pt x="1825649" y="918115"/>
                  </a:lnTo>
                  <a:lnTo>
                    <a:pt x="1759495" y="922479"/>
                  </a:lnTo>
                  <a:lnTo>
                    <a:pt x="1692296" y="925911"/>
                  </a:lnTo>
                  <a:lnTo>
                    <a:pt x="1624122" y="928391"/>
                  </a:lnTo>
                  <a:lnTo>
                    <a:pt x="1555045" y="929895"/>
                  </a:lnTo>
                  <a:lnTo>
                    <a:pt x="1485138" y="930402"/>
                  </a:lnTo>
                  <a:lnTo>
                    <a:pt x="1415225" y="929895"/>
                  </a:lnTo>
                  <a:lnTo>
                    <a:pt x="1346145" y="928391"/>
                  </a:lnTo>
                  <a:lnTo>
                    <a:pt x="1277968" y="925911"/>
                  </a:lnTo>
                  <a:lnTo>
                    <a:pt x="1210766" y="922479"/>
                  </a:lnTo>
                  <a:lnTo>
                    <a:pt x="1144610" y="918115"/>
                  </a:lnTo>
                  <a:lnTo>
                    <a:pt x="1079571" y="912843"/>
                  </a:lnTo>
                  <a:lnTo>
                    <a:pt x="1015720" y="906685"/>
                  </a:lnTo>
                  <a:lnTo>
                    <a:pt x="953129" y="899663"/>
                  </a:lnTo>
                  <a:lnTo>
                    <a:pt x="891870" y="891800"/>
                  </a:lnTo>
                  <a:lnTo>
                    <a:pt x="832012" y="883118"/>
                  </a:lnTo>
                  <a:lnTo>
                    <a:pt x="773629" y="873638"/>
                  </a:lnTo>
                  <a:lnTo>
                    <a:pt x="716791" y="863385"/>
                  </a:lnTo>
                  <a:lnTo>
                    <a:pt x="661569" y="852379"/>
                  </a:lnTo>
                  <a:lnTo>
                    <a:pt x="608035" y="840644"/>
                  </a:lnTo>
                  <a:lnTo>
                    <a:pt x="556260" y="828201"/>
                  </a:lnTo>
                  <a:lnTo>
                    <a:pt x="506316" y="815074"/>
                  </a:lnTo>
                  <a:lnTo>
                    <a:pt x="458273" y="801283"/>
                  </a:lnTo>
                  <a:lnTo>
                    <a:pt x="412203" y="786852"/>
                  </a:lnTo>
                  <a:lnTo>
                    <a:pt x="368178" y="771803"/>
                  </a:lnTo>
                  <a:lnTo>
                    <a:pt x="326268" y="756159"/>
                  </a:lnTo>
                  <a:lnTo>
                    <a:pt x="286546" y="739941"/>
                  </a:lnTo>
                  <a:lnTo>
                    <a:pt x="249081" y="723172"/>
                  </a:lnTo>
                  <a:lnTo>
                    <a:pt x="213946" y="705875"/>
                  </a:lnTo>
                  <a:lnTo>
                    <a:pt x="150951" y="669783"/>
                  </a:lnTo>
                  <a:lnTo>
                    <a:pt x="98130" y="631845"/>
                  </a:lnTo>
                  <a:lnTo>
                    <a:pt x="56054" y="592239"/>
                  </a:lnTo>
                  <a:lnTo>
                    <a:pt x="25293" y="551143"/>
                  </a:lnTo>
                  <a:lnTo>
                    <a:pt x="6418" y="508738"/>
                  </a:lnTo>
                  <a:lnTo>
                    <a:pt x="0" y="46520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38936" y="5591555"/>
            <a:ext cx="1628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Ос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1800" b="1" spc="-55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лярність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2651" y="3934586"/>
            <a:ext cx="2087880" cy="71564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solidFill>
                  <a:srgbClr val="009900"/>
                </a:solidFill>
                <a:latin typeface="Arial"/>
                <a:cs typeface="Arial"/>
              </a:rPr>
              <a:t>на</a:t>
            </a:r>
            <a:r>
              <a:rPr sz="1800" b="1" i="1" spc="-3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9900"/>
                </a:solidFill>
                <a:latin typeface="Arial"/>
                <a:cs typeface="Arial"/>
              </a:rPr>
              <a:t>1</a:t>
            </a:r>
            <a:r>
              <a:rPr sz="1800" b="1" i="1" spc="-3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9900"/>
                </a:solidFill>
                <a:latin typeface="Arial"/>
                <a:cs typeface="Arial"/>
              </a:rPr>
              <a:t>кг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i="1" spc="-10" dirty="0">
                <a:solidFill>
                  <a:srgbClr val="009900"/>
                </a:solidFill>
                <a:latin typeface="Arial"/>
                <a:cs typeface="Arial"/>
              </a:rPr>
              <a:t>розчинника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74560" y="5413628"/>
            <a:ext cx="2045970" cy="39243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310"/>
              </a:spcBef>
            </a:pPr>
            <a:r>
              <a:rPr sz="1800" b="1" i="1" dirty="0">
                <a:solidFill>
                  <a:srgbClr val="009900"/>
                </a:solidFill>
                <a:latin typeface="Arial"/>
                <a:cs typeface="Arial"/>
              </a:rPr>
              <a:t>на</a:t>
            </a:r>
            <a:r>
              <a:rPr sz="1800" b="1" i="1" spc="-2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9900"/>
                </a:solidFill>
                <a:latin typeface="Arial"/>
                <a:cs typeface="Arial"/>
              </a:rPr>
              <a:t>1</a:t>
            </a:r>
            <a:r>
              <a:rPr sz="1800" b="1" i="1" spc="-1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9900"/>
                </a:solidFill>
                <a:latin typeface="Arial"/>
                <a:cs typeface="Arial"/>
              </a:rPr>
              <a:t>л</a:t>
            </a:r>
            <a:r>
              <a:rPr sz="1800" b="1" i="1" spc="-2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009900"/>
                </a:solidFill>
                <a:latin typeface="Arial"/>
                <a:cs typeface="Arial"/>
              </a:rPr>
              <a:t>розчину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59175" y="4648072"/>
            <a:ext cx="2889885" cy="874394"/>
            <a:chOff x="3559175" y="4648072"/>
            <a:chExt cx="2889885" cy="874394"/>
          </a:xfrm>
        </p:grpSpPr>
        <p:sp>
          <p:nvSpPr>
            <p:cNvPr id="13" name="object 13"/>
            <p:cNvSpPr/>
            <p:nvPr/>
          </p:nvSpPr>
          <p:spPr>
            <a:xfrm>
              <a:off x="3564255" y="4653152"/>
              <a:ext cx="2879725" cy="864235"/>
            </a:xfrm>
            <a:custGeom>
              <a:avLst/>
              <a:gdLst/>
              <a:ahLst/>
              <a:cxnLst/>
              <a:rect l="l" t="t" r="r" b="b"/>
              <a:pathLst>
                <a:path w="2879725" h="864235">
                  <a:moveTo>
                    <a:pt x="2626487" y="0"/>
                  </a:moveTo>
                  <a:lnTo>
                    <a:pt x="253111" y="0"/>
                  </a:lnTo>
                  <a:lnTo>
                    <a:pt x="0" y="253111"/>
                  </a:lnTo>
                  <a:lnTo>
                    <a:pt x="0" y="610997"/>
                  </a:lnTo>
                  <a:lnTo>
                    <a:pt x="253111" y="864108"/>
                  </a:lnTo>
                  <a:lnTo>
                    <a:pt x="2626487" y="864108"/>
                  </a:lnTo>
                  <a:lnTo>
                    <a:pt x="2879598" y="610997"/>
                  </a:lnTo>
                  <a:lnTo>
                    <a:pt x="2879598" y="253111"/>
                  </a:lnTo>
                  <a:lnTo>
                    <a:pt x="2626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64255" y="4653152"/>
              <a:ext cx="2879725" cy="864235"/>
            </a:xfrm>
            <a:custGeom>
              <a:avLst/>
              <a:gdLst/>
              <a:ahLst/>
              <a:cxnLst/>
              <a:rect l="l" t="t" r="r" b="b"/>
              <a:pathLst>
                <a:path w="2879725" h="864235">
                  <a:moveTo>
                    <a:pt x="0" y="253111"/>
                  </a:moveTo>
                  <a:lnTo>
                    <a:pt x="253111" y="0"/>
                  </a:lnTo>
                  <a:lnTo>
                    <a:pt x="2626487" y="0"/>
                  </a:lnTo>
                  <a:lnTo>
                    <a:pt x="2879598" y="253111"/>
                  </a:lnTo>
                  <a:lnTo>
                    <a:pt x="2879598" y="610997"/>
                  </a:lnTo>
                  <a:lnTo>
                    <a:pt x="2626487" y="864108"/>
                  </a:lnTo>
                  <a:lnTo>
                    <a:pt x="253111" y="864108"/>
                  </a:lnTo>
                  <a:lnTo>
                    <a:pt x="0" y="610997"/>
                  </a:lnTo>
                  <a:lnTo>
                    <a:pt x="0" y="253111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868928" y="4744973"/>
            <a:ext cx="22675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D50092"/>
                </a:solidFill>
                <a:latin typeface="Arial"/>
                <a:cs typeface="Arial"/>
              </a:rPr>
              <a:t>Кількість</a:t>
            </a:r>
            <a:r>
              <a:rPr sz="2000" b="1" spc="-100" dirty="0">
                <a:solidFill>
                  <a:srgbClr val="D50092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D50092"/>
                </a:solidFill>
                <a:latin typeface="Arial"/>
                <a:cs typeface="Arial"/>
              </a:rPr>
              <a:t>осмолів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74695" y="4503165"/>
            <a:ext cx="3388995" cy="1059815"/>
          </a:xfrm>
          <a:custGeom>
            <a:avLst/>
            <a:gdLst/>
            <a:ahLst/>
            <a:cxnLst/>
            <a:rect l="l" t="t" r="r" b="b"/>
            <a:pathLst>
              <a:path w="3388995" h="1059814">
                <a:moveTo>
                  <a:pt x="292608" y="114935"/>
                </a:moveTo>
                <a:lnTo>
                  <a:pt x="277418" y="98552"/>
                </a:lnTo>
                <a:lnTo>
                  <a:pt x="234696" y="52451"/>
                </a:lnTo>
                <a:lnTo>
                  <a:pt x="223520" y="82194"/>
                </a:lnTo>
                <a:lnTo>
                  <a:pt x="4559" y="0"/>
                </a:lnTo>
                <a:lnTo>
                  <a:pt x="0" y="11938"/>
                </a:lnTo>
                <a:lnTo>
                  <a:pt x="219049" y="94119"/>
                </a:lnTo>
                <a:lnTo>
                  <a:pt x="207899" y="123825"/>
                </a:lnTo>
                <a:lnTo>
                  <a:pt x="292608" y="114935"/>
                </a:lnTo>
                <a:close/>
              </a:path>
              <a:path w="3388995" h="1059814">
                <a:moveTo>
                  <a:pt x="327660" y="942467"/>
                </a:moveTo>
                <a:lnTo>
                  <a:pt x="242570" y="937260"/>
                </a:lnTo>
                <a:lnTo>
                  <a:pt x="255054" y="966482"/>
                </a:lnTo>
                <a:lnTo>
                  <a:pt x="71374" y="1044829"/>
                </a:lnTo>
                <a:lnTo>
                  <a:pt x="76454" y="1056513"/>
                </a:lnTo>
                <a:lnTo>
                  <a:pt x="260070" y="978204"/>
                </a:lnTo>
                <a:lnTo>
                  <a:pt x="272542" y="1007364"/>
                </a:lnTo>
                <a:lnTo>
                  <a:pt x="311480" y="961517"/>
                </a:lnTo>
                <a:lnTo>
                  <a:pt x="327660" y="942467"/>
                </a:lnTo>
                <a:close/>
              </a:path>
              <a:path w="3388995" h="1059814">
                <a:moveTo>
                  <a:pt x="3388614" y="1050671"/>
                </a:moveTo>
                <a:lnTo>
                  <a:pt x="3373475" y="1034415"/>
                </a:lnTo>
                <a:lnTo>
                  <a:pt x="3330575" y="988314"/>
                </a:lnTo>
                <a:lnTo>
                  <a:pt x="3319437" y="1018171"/>
                </a:lnTo>
                <a:lnTo>
                  <a:pt x="3100451" y="936498"/>
                </a:lnTo>
                <a:lnTo>
                  <a:pt x="3096133" y="948436"/>
                </a:lnTo>
                <a:lnTo>
                  <a:pt x="3315017" y="1029995"/>
                </a:lnTo>
                <a:lnTo>
                  <a:pt x="3303905" y="1059815"/>
                </a:lnTo>
                <a:lnTo>
                  <a:pt x="3388614" y="1050671"/>
                </a:lnTo>
                <a:close/>
              </a:path>
              <a:path w="3388995" h="1059814">
                <a:moveTo>
                  <a:pt x="3388614" y="149987"/>
                </a:moveTo>
                <a:lnTo>
                  <a:pt x="3305429" y="131699"/>
                </a:lnTo>
                <a:lnTo>
                  <a:pt x="3313150" y="162496"/>
                </a:lnTo>
                <a:lnTo>
                  <a:pt x="3096768" y="217043"/>
                </a:lnTo>
                <a:lnTo>
                  <a:pt x="3099816" y="229235"/>
                </a:lnTo>
                <a:lnTo>
                  <a:pt x="3316236" y="174802"/>
                </a:lnTo>
                <a:lnTo>
                  <a:pt x="3323971" y="205613"/>
                </a:lnTo>
                <a:lnTo>
                  <a:pt x="3377692" y="159385"/>
                </a:lnTo>
                <a:lnTo>
                  <a:pt x="3388614" y="149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692275" y="908050"/>
            <a:ext cx="6076950" cy="118872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07645" marR="201295" algn="ctr">
              <a:lnSpc>
                <a:spcPct val="100000"/>
              </a:lnSpc>
              <a:spcBef>
                <a:spcPts val="310"/>
              </a:spcBef>
            </a:pPr>
            <a:r>
              <a:rPr sz="1800" b="1" i="1" spc="-5" dirty="0">
                <a:solidFill>
                  <a:srgbClr val="FF3300"/>
                </a:solidFill>
                <a:latin typeface="Arial"/>
                <a:cs typeface="Arial"/>
              </a:rPr>
              <a:t>Осмолярність</a:t>
            </a:r>
            <a:r>
              <a:rPr sz="1800" b="1" i="1" spc="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990099"/>
                </a:solidFill>
                <a:latin typeface="Arial"/>
                <a:cs typeface="Arial"/>
              </a:rPr>
              <a:t>–</a:t>
            </a:r>
            <a:r>
              <a:rPr sz="1800" b="1" i="1" spc="-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0099"/>
                </a:solidFill>
                <a:latin typeface="Arial"/>
                <a:cs typeface="Arial"/>
              </a:rPr>
              <a:t>величина</a:t>
            </a:r>
            <a:r>
              <a:rPr sz="1800" b="1" spc="1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99"/>
                </a:solidFill>
                <a:latin typeface="Arial"/>
                <a:cs typeface="Arial"/>
              </a:rPr>
              <a:t>оцінки</a:t>
            </a:r>
            <a:r>
              <a:rPr sz="1800" b="1" spc="2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990099"/>
                </a:solidFill>
                <a:latin typeface="Arial"/>
                <a:cs typeface="Arial"/>
              </a:rPr>
              <a:t>сумарного </a:t>
            </a:r>
            <a:r>
              <a:rPr sz="1800" b="1" spc="-1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rgbClr val="990099"/>
                </a:solidFill>
                <a:latin typeface="Arial"/>
                <a:cs typeface="Arial"/>
              </a:rPr>
              <a:t>вкладу</a:t>
            </a:r>
            <a:r>
              <a:rPr sz="1800" b="1" spc="-2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99"/>
                </a:solidFill>
                <a:latin typeface="Arial"/>
                <a:cs typeface="Arial"/>
              </a:rPr>
              <a:t>різних</a:t>
            </a:r>
            <a:r>
              <a:rPr sz="1800" b="1" spc="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990099"/>
                </a:solidFill>
                <a:latin typeface="Arial"/>
                <a:cs typeface="Arial"/>
              </a:rPr>
              <a:t>розчинних</a:t>
            </a:r>
            <a:r>
              <a:rPr sz="1800" b="1" spc="2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0099"/>
                </a:solidFill>
                <a:latin typeface="Arial"/>
                <a:cs typeface="Arial"/>
              </a:rPr>
              <a:t>речовин</a:t>
            </a:r>
            <a:r>
              <a:rPr sz="1800" b="1" spc="1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99"/>
                </a:solidFill>
                <a:latin typeface="Arial"/>
                <a:cs typeface="Arial"/>
              </a:rPr>
              <a:t>в </a:t>
            </a:r>
            <a:r>
              <a:rPr sz="1800" b="1" spc="-15" dirty="0">
                <a:solidFill>
                  <a:srgbClr val="990099"/>
                </a:solidFill>
                <a:latin typeface="Arial"/>
                <a:cs typeface="Arial"/>
              </a:rPr>
              <a:t>осмотичному </a:t>
            </a:r>
            <a:r>
              <a:rPr sz="1800" b="1" spc="-484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99"/>
                </a:solidFill>
                <a:latin typeface="Arial"/>
                <a:cs typeface="Arial"/>
              </a:rPr>
              <a:t>тиску </a:t>
            </a:r>
            <a:r>
              <a:rPr sz="1800" b="1" spc="-35" dirty="0">
                <a:solidFill>
                  <a:srgbClr val="990099"/>
                </a:solidFill>
                <a:latin typeface="Arial"/>
                <a:cs typeface="Arial"/>
              </a:rPr>
              <a:t>розчину.</a:t>
            </a:r>
            <a:r>
              <a:rPr sz="1800" b="1" spc="1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0099"/>
                </a:solidFill>
                <a:latin typeface="Arial"/>
                <a:cs typeface="Arial"/>
              </a:rPr>
              <a:t>Осмотичний</a:t>
            </a:r>
            <a:r>
              <a:rPr sz="1800" b="1" spc="2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99"/>
                </a:solidFill>
                <a:latin typeface="Arial"/>
                <a:cs typeface="Arial"/>
              </a:rPr>
              <a:t>тиск</a:t>
            </a:r>
            <a:r>
              <a:rPr sz="1800" b="1" spc="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990099"/>
                </a:solidFill>
                <a:latin typeface="Arial"/>
                <a:cs typeface="Arial"/>
              </a:rPr>
              <a:t>виражається</a:t>
            </a:r>
            <a:r>
              <a:rPr sz="1800" b="1" spc="2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990099"/>
                </a:solidFill>
                <a:latin typeface="Arial"/>
                <a:cs typeface="Arial"/>
              </a:rPr>
              <a:t>в </a:t>
            </a:r>
            <a:r>
              <a:rPr sz="1800" b="1" spc="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990099"/>
                </a:solidFill>
                <a:latin typeface="Arial"/>
                <a:cs typeface="Arial"/>
              </a:rPr>
              <a:t>міліосмолях</a:t>
            </a:r>
            <a:r>
              <a:rPr sz="1800" b="1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990099"/>
                </a:solidFill>
                <a:latin typeface="Arial"/>
                <a:cs typeface="Arial"/>
              </a:rPr>
              <a:t>(мосмоль)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6017" y="2231389"/>
            <a:ext cx="7529830" cy="123253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463550">
              <a:lnSpc>
                <a:spcPct val="100000"/>
              </a:lnSpc>
              <a:spcBef>
                <a:spcPts val="315"/>
              </a:spcBef>
            </a:pPr>
            <a:r>
              <a:rPr sz="1800" i="1" spc="-5" dirty="0">
                <a:solidFill>
                  <a:srgbClr val="0033CC"/>
                </a:solidFill>
                <a:latin typeface="Arial"/>
                <a:cs typeface="Arial"/>
              </a:rPr>
              <a:t>Поряд</a:t>
            </a:r>
            <a:r>
              <a:rPr sz="1800" i="1" dirty="0">
                <a:solidFill>
                  <a:srgbClr val="0033CC"/>
                </a:solidFill>
                <a:latin typeface="Arial"/>
                <a:cs typeface="Arial"/>
              </a:rPr>
              <a:t> з </a:t>
            </a:r>
            <a:r>
              <a:rPr sz="1800" i="1" spc="-10" dirty="0">
                <a:solidFill>
                  <a:srgbClr val="0033CC"/>
                </a:solidFill>
                <a:latin typeface="Arial"/>
                <a:cs typeface="Arial"/>
              </a:rPr>
              <a:t>поняттям</a:t>
            </a:r>
            <a:r>
              <a:rPr sz="1800" i="1" spc="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33CC"/>
                </a:solidFill>
                <a:latin typeface="Arial"/>
                <a:cs typeface="Arial"/>
              </a:rPr>
              <a:t>«осмолярність»</a:t>
            </a:r>
            <a:r>
              <a:rPr sz="1800" i="1" spc="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33CC"/>
                </a:solidFill>
                <a:latin typeface="Arial"/>
                <a:cs typeface="Arial"/>
              </a:rPr>
              <a:t>використовується поняття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i="1" spc="-5" dirty="0">
                <a:solidFill>
                  <a:srgbClr val="0033CC"/>
                </a:solidFill>
                <a:latin typeface="Arial"/>
                <a:cs typeface="Arial"/>
              </a:rPr>
              <a:t>«осмоляльність».</a:t>
            </a:r>
            <a:r>
              <a:rPr sz="1800" i="1" spc="-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33CC"/>
                </a:solidFill>
                <a:latin typeface="Arial"/>
                <a:cs typeface="Arial"/>
              </a:rPr>
              <a:t>Відмінність</a:t>
            </a:r>
            <a:r>
              <a:rPr sz="1800" i="1" spc="-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33CC"/>
                </a:solidFill>
                <a:latin typeface="Arial"/>
                <a:cs typeface="Arial"/>
              </a:rPr>
              <a:t>цих</a:t>
            </a:r>
            <a:r>
              <a:rPr sz="1800" i="1" spc="-3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0033CC"/>
                </a:solidFill>
                <a:latin typeface="Arial"/>
                <a:cs typeface="Arial"/>
              </a:rPr>
              <a:t>величин </a:t>
            </a:r>
            <a:r>
              <a:rPr sz="1800" i="1" spc="-10" dirty="0">
                <a:solidFill>
                  <a:srgbClr val="0033CC"/>
                </a:solidFill>
                <a:latin typeface="Arial"/>
                <a:cs typeface="Arial"/>
              </a:rPr>
              <a:t>заключається</a:t>
            </a:r>
            <a:r>
              <a:rPr sz="1800" i="1" spc="-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33CC"/>
                </a:solidFill>
                <a:latin typeface="Arial"/>
                <a:cs typeface="Arial"/>
              </a:rPr>
              <a:t>у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i="1" spc="-5" dirty="0">
                <a:solidFill>
                  <a:srgbClr val="0033CC"/>
                </a:solidFill>
                <a:latin typeface="Arial"/>
                <a:cs typeface="Arial"/>
              </a:rPr>
              <a:t>використанні</a:t>
            </a:r>
            <a:r>
              <a:rPr sz="1800" i="1" spc="-2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33CC"/>
                </a:solidFill>
                <a:latin typeface="Arial"/>
                <a:cs typeface="Arial"/>
              </a:rPr>
              <a:t>при</a:t>
            </a:r>
            <a:r>
              <a:rPr sz="1800" i="1" spc="-1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33CC"/>
                </a:solidFill>
                <a:latin typeface="Arial"/>
                <a:cs typeface="Arial"/>
              </a:rPr>
              <a:t>розрахунках</a:t>
            </a:r>
            <a:r>
              <a:rPr sz="1800" i="1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33CC"/>
                </a:solidFill>
                <a:latin typeface="Arial"/>
                <a:cs typeface="Arial"/>
              </a:rPr>
              <a:t>різних</a:t>
            </a:r>
            <a:r>
              <a:rPr sz="1800" i="1" spc="-15" dirty="0">
                <a:solidFill>
                  <a:srgbClr val="0033CC"/>
                </a:solidFill>
                <a:latin typeface="Arial"/>
                <a:cs typeface="Arial"/>
              </a:rPr>
              <a:t> величин</a:t>
            </a:r>
            <a:r>
              <a:rPr sz="1800" i="1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33CC"/>
                </a:solidFill>
                <a:latin typeface="Arial"/>
                <a:cs typeface="Arial"/>
              </a:rPr>
              <a:t>концентрації</a:t>
            </a:r>
            <a:r>
              <a:rPr sz="1800" i="1" spc="-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0033CC"/>
                </a:solidFill>
                <a:latin typeface="Arial"/>
                <a:cs typeface="Arial"/>
              </a:rPr>
              <a:t>розчинів: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800" i="1" spc="-10" dirty="0">
                <a:solidFill>
                  <a:srgbClr val="0033CC"/>
                </a:solidFill>
                <a:latin typeface="Arial"/>
                <a:cs typeface="Arial"/>
              </a:rPr>
              <a:t>молярну</a:t>
            </a:r>
            <a:r>
              <a:rPr sz="1800" i="1" spc="-2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0033CC"/>
                </a:solidFill>
                <a:latin typeface="Arial"/>
                <a:cs typeface="Arial"/>
              </a:rPr>
              <a:t>та</a:t>
            </a:r>
            <a:r>
              <a:rPr sz="1800" i="1" spc="-3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z="1800" i="1" spc="-20" dirty="0">
                <a:solidFill>
                  <a:srgbClr val="0033CC"/>
                </a:solidFill>
                <a:latin typeface="Arial"/>
                <a:cs typeface="Arial"/>
              </a:rPr>
              <a:t>моляльну.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00"/>
              </a:spcBef>
            </a:pPr>
            <a:r>
              <a:rPr dirty="0"/>
              <a:t>3.</a:t>
            </a:r>
            <a:r>
              <a:rPr spc="-10" dirty="0"/>
              <a:t> </a:t>
            </a:r>
            <a:r>
              <a:rPr spc="-5" dirty="0"/>
              <a:t>ВИМОГИ,</a:t>
            </a:r>
            <a:r>
              <a:rPr dirty="0"/>
              <a:t> </a:t>
            </a:r>
            <a:r>
              <a:rPr spc="-5" dirty="0"/>
              <a:t>ЩО</a:t>
            </a:r>
            <a:r>
              <a:rPr spc="-20" dirty="0"/>
              <a:t> </a:t>
            </a:r>
            <a:r>
              <a:rPr spc="-10" dirty="0"/>
              <a:t>ВИСУВАЮТЬСЯ</a:t>
            </a:r>
            <a:r>
              <a:rPr spc="25" dirty="0"/>
              <a:t> </a:t>
            </a:r>
            <a:r>
              <a:rPr spc="-5" dirty="0"/>
              <a:t>ДО</a:t>
            </a:r>
            <a:r>
              <a:rPr spc="-10" dirty="0"/>
              <a:t> </a:t>
            </a:r>
            <a:r>
              <a:rPr spc="-5" dirty="0"/>
              <a:t>ПЛАЗМОЗАМІННИХ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025646" y="597915"/>
            <a:ext cx="14185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РОЗЧИНІВ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9113" y="1501386"/>
            <a:ext cx="7595234" cy="38690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8900" marR="778510" indent="-847090">
              <a:lnSpc>
                <a:spcPts val="2640"/>
              </a:lnSpc>
              <a:spcBef>
                <a:spcPts val="95"/>
              </a:spcBef>
            </a:pPr>
            <a:r>
              <a:rPr sz="2100" b="1" i="1" spc="-75" dirty="0">
                <a:solidFill>
                  <a:srgbClr val="FF0000"/>
                </a:solidFill>
                <a:latin typeface="Tahoma"/>
                <a:cs typeface="Tahoma"/>
              </a:rPr>
              <a:t>Приклад</a:t>
            </a:r>
            <a:r>
              <a:rPr sz="2100" b="1" i="1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FF0000"/>
                </a:solidFill>
                <a:latin typeface="Tahoma"/>
                <a:cs typeface="Tahoma"/>
              </a:rPr>
              <a:t>розрахунку</a:t>
            </a:r>
            <a:r>
              <a:rPr sz="2100" b="1" i="1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60" dirty="0">
                <a:solidFill>
                  <a:srgbClr val="FF0000"/>
                </a:solidFill>
                <a:latin typeface="Tahoma"/>
                <a:cs typeface="Tahoma"/>
              </a:rPr>
              <a:t>теоретичної</a:t>
            </a:r>
            <a:r>
              <a:rPr sz="2100" b="1" i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FF0000"/>
                </a:solidFill>
                <a:latin typeface="Tahoma"/>
                <a:cs typeface="Tahoma"/>
              </a:rPr>
              <a:t>осмолярності </a:t>
            </a:r>
            <a:r>
              <a:rPr sz="2100" b="1" i="1" spc="-6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65" dirty="0">
                <a:solidFill>
                  <a:srgbClr val="FF0000"/>
                </a:solidFill>
                <a:latin typeface="Tahoma"/>
                <a:cs typeface="Tahoma"/>
              </a:rPr>
              <a:t>2</a:t>
            </a:r>
            <a:r>
              <a:rPr sz="2100" b="1" i="1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Tahoma"/>
                <a:cs typeface="Tahoma"/>
              </a:rPr>
              <a:t>л</a:t>
            </a:r>
            <a:r>
              <a:rPr sz="2100" b="1" i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55" dirty="0">
                <a:solidFill>
                  <a:srgbClr val="FF0000"/>
                </a:solidFill>
                <a:latin typeface="Tahoma"/>
                <a:cs typeface="Tahoma"/>
              </a:rPr>
              <a:t>0,9</a:t>
            </a:r>
            <a:r>
              <a:rPr sz="2100" b="1" i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125" dirty="0">
                <a:solidFill>
                  <a:srgbClr val="FF0000"/>
                </a:solidFill>
                <a:latin typeface="Tahoma"/>
                <a:cs typeface="Tahoma"/>
              </a:rPr>
              <a:t>%</a:t>
            </a:r>
            <a:r>
              <a:rPr sz="2100" b="1" i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Tahoma"/>
                <a:cs typeface="Tahoma"/>
              </a:rPr>
              <a:t>розчину</a:t>
            </a:r>
            <a:r>
              <a:rPr sz="2100" b="1" i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Tahoma"/>
                <a:cs typeface="Tahoma"/>
              </a:rPr>
              <a:t>натрію</a:t>
            </a:r>
            <a:r>
              <a:rPr sz="2100" b="1" i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Tahoma"/>
                <a:cs typeface="Tahoma"/>
              </a:rPr>
              <a:t>хлориду</a:t>
            </a:r>
            <a:endParaRPr sz="2100">
              <a:latin typeface="Tahoma"/>
              <a:cs typeface="Tahoma"/>
            </a:endParaRPr>
          </a:p>
          <a:p>
            <a:pPr marL="1040130" marR="1038860" algn="ctr">
              <a:lnSpc>
                <a:spcPct val="130000"/>
              </a:lnSpc>
              <a:spcBef>
                <a:spcPts val="1465"/>
              </a:spcBef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1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ммоль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натрію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хлориду = 2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мосмоль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(Na</a:t>
            </a:r>
            <a:r>
              <a:rPr sz="1950" baseline="25641" dirty="0">
                <a:solidFill>
                  <a:srgbClr val="000066"/>
                </a:solidFill>
                <a:latin typeface="Arial"/>
                <a:cs typeface="Arial"/>
              </a:rPr>
              <a:t>+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+Cl</a:t>
            </a:r>
            <a:r>
              <a:rPr sz="1950" baseline="25641" dirty="0">
                <a:solidFill>
                  <a:srgbClr val="000066"/>
                </a:solidFill>
                <a:latin typeface="Arial"/>
                <a:cs typeface="Arial"/>
              </a:rPr>
              <a:t>-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) </a:t>
            </a:r>
            <a:r>
              <a:rPr sz="2000" spc="-5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Молекулярна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маса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натрію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 хлориду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58,44.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2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л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0,9%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розчину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міститься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18,0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г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(18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000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мг)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натрію </a:t>
            </a:r>
            <a:r>
              <a:rPr sz="2000" spc="-25" dirty="0">
                <a:solidFill>
                  <a:srgbClr val="000066"/>
                </a:solidFill>
                <a:latin typeface="Arial"/>
                <a:cs typeface="Arial"/>
              </a:rPr>
              <a:t>хлориду.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Arial"/>
              <a:cs typeface="Arial"/>
            </a:endParaRPr>
          </a:p>
          <a:p>
            <a:pPr marL="1473835" marR="1473200" algn="ctr">
              <a:lnSpc>
                <a:spcPct val="116500"/>
              </a:lnSpc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Відповідно,</a:t>
            </a:r>
            <a:r>
              <a:rPr sz="2000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на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кожний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іон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приходиться: </a:t>
            </a:r>
            <a:r>
              <a:rPr sz="2000" spc="-5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18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000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мг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: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58,44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308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мосмоль.</a:t>
            </a:r>
            <a:endParaRPr sz="2000">
              <a:latin typeface="Arial"/>
              <a:cs typeface="Arial"/>
            </a:endParaRPr>
          </a:p>
          <a:p>
            <a:pPr marL="563880" marR="565785" algn="ctr">
              <a:lnSpc>
                <a:spcPct val="130000"/>
              </a:lnSpc>
              <a:spcBef>
                <a:spcPts val="5"/>
              </a:spcBef>
            </a:pP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Загальне значення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теоретичної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осмолярності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складає: </a:t>
            </a:r>
            <a:r>
              <a:rPr sz="2000" spc="-5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308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•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2 =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616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мосмоль.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3.</a:t>
            </a:r>
            <a:r>
              <a:rPr spc="-10" dirty="0"/>
              <a:t> </a:t>
            </a:r>
            <a:r>
              <a:rPr spc="-5" dirty="0"/>
              <a:t>ВИМОГИ,</a:t>
            </a:r>
            <a:r>
              <a:rPr dirty="0"/>
              <a:t> </a:t>
            </a:r>
            <a:r>
              <a:rPr spc="-5" dirty="0"/>
              <a:t>ЩО</a:t>
            </a:r>
            <a:r>
              <a:rPr spc="-20" dirty="0"/>
              <a:t> </a:t>
            </a:r>
            <a:r>
              <a:rPr spc="-10" dirty="0"/>
              <a:t>ВИСУВАЮТЬСЯ</a:t>
            </a:r>
            <a:r>
              <a:rPr spc="25" dirty="0"/>
              <a:t> </a:t>
            </a:r>
            <a:r>
              <a:rPr spc="-5" dirty="0"/>
              <a:t>ДО</a:t>
            </a:r>
            <a:r>
              <a:rPr spc="-10" dirty="0"/>
              <a:t> </a:t>
            </a:r>
            <a:r>
              <a:rPr spc="-5" dirty="0"/>
              <a:t>ПЛАЗМОЗАМІННИХ</a:t>
            </a:r>
          </a:p>
          <a:p>
            <a:pPr marL="325120" algn="ctr">
              <a:lnSpc>
                <a:spcPct val="100000"/>
              </a:lnSpc>
            </a:pPr>
            <a:r>
              <a:rPr spc="-10" dirty="0"/>
              <a:t>РОЗЧИНІВ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4475" y="1551050"/>
          <a:ext cx="8642350" cy="51151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2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7499">
                <a:tc>
                  <a:txBody>
                    <a:bodyPr/>
                    <a:lstStyle/>
                    <a:p>
                      <a:pPr marL="195580" marR="188595" indent="4826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800" b="1" spc="-434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п/п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Найменування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 marR="143510" indent="683895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b="1" spc="-1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Теоретична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осмолярність,</a:t>
                      </a:r>
                      <a:r>
                        <a:rPr sz="1800" b="1" spc="-1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 мосмоль/л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8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6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«Ацесіль»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spc="-3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227,4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67330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4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глюкози:</a:t>
                      </a:r>
                      <a:r>
                        <a:rPr sz="1800" spc="-3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5%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R="2754630" algn="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10%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R="2754630" algn="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20%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R="2754630" algn="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25%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262,1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514,4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1019,0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1271,3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6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«Дисіль»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234,6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Рідина</a:t>
                      </a:r>
                      <a:r>
                        <a:rPr sz="1800" spc="-3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Петрова</a:t>
                      </a:r>
                      <a:r>
                        <a:rPr sz="1800" spc="-3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кровозамінююча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532,4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6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6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«Квартасіль»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264,8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4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натрію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гідрокарбонату: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3%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323469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4%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323469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7%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713,4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952,2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1664,7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30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3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натрію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хлориду: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0,9%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10%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06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308,0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112839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3422,0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49300" y="292608"/>
            <a:ext cx="7892415" cy="1050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A40020"/>
                </a:solidFill>
                <a:latin typeface="Tahoma"/>
                <a:cs typeface="Tahoma"/>
              </a:rPr>
              <a:t>3.</a:t>
            </a:r>
            <a:r>
              <a:rPr sz="20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ВИМОГИ,</a:t>
            </a:r>
            <a:r>
              <a:rPr sz="2000" b="1" spc="1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ЩО </a:t>
            </a: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ВИСУВАЮТЬСЯ</a:t>
            </a:r>
            <a:r>
              <a:rPr sz="2000" b="1" spc="4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ДО</a:t>
            </a:r>
            <a:r>
              <a:rPr sz="20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ПЛАЗМОЗАМІНЮЮЧИХ</a:t>
            </a:r>
            <a:endParaRPr sz="2000">
              <a:latin typeface="Tahoma"/>
              <a:cs typeface="Tahoma"/>
            </a:endParaRPr>
          </a:p>
          <a:p>
            <a:pPr marL="78105" algn="ctr">
              <a:lnSpc>
                <a:spcPct val="100000"/>
              </a:lnSpc>
            </a:pP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РОЗЧИНІВ</a:t>
            </a:r>
            <a:endParaRPr sz="2000">
              <a:latin typeface="Tahoma"/>
              <a:cs typeface="Tahoma"/>
            </a:endParaRPr>
          </a:p>
          <a:p>
            <a:pPr marL="767715">
              <a:lnSpc>
                <a:spcPct val="100000"/>
              </a:lnSpc>
              <a:spcBef>
                <a:spcPts val="869"/>
              </a:spcBef>
            </a:pPr>
            <a:r>
              <a:rPr sz="2000" b="1" spc="-5" dirty="0">
                <a:solidFill>
                  <a:srgbClr val="FF0000"/>
                </a:solidFill>
                <a:latin typeface="Tahoma"/>
                <a:cs typeface="Tahoma"/>
              </a:rPr>
              <a:t>Теоретична</a:t>
            </a:r>
            <a:r>
              <a:rPr sz="2000" b="1" spc="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ahoma"/>
                <a:cs typeface="Tahoma"/>
              </a:rPr>
              <a:t>осмолярність</a:t>
            </a:r>
            <a:r>
              <a:rPr sz="2000" b="1" spc="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ahoma"/>
                <a:cs typeface="Tahoma"/>
              </a:rPr>
              <a:t>інфузійних</a:t>
            </a:r>
            <a:r>
              <a:rPr sz="2000" b="1" spc="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ahoma"/>
                <a:cs typeface="Tahoma"/>
              </a:rPr>
              <a:t>розчинів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7500" y="1046225"/>
          <a:ext cx="8642350" cy="50237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2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7499">
                <a:tc>
                  <a:txBody>
                    <a:bodyPr/>
                    <a:lstStyle/>
                    <a:p>
                      <a:pPr marL="195580" marR="188595" indent="4826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800" b="1" spc="-434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п/п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Найменування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 marR="143510" indent="68389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b="1" spc="-1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Теоретична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осмолярність,</a:t>
                      </a:r>
                      <a:r>
                        <a:rPr sz="1800" b="1" spc="-2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мосмоль/л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8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6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Рінгера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320,9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4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Рінгера-Локка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325,9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6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«Трисіль»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293,2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6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«Хлосіль»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255,6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6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4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кислоти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амінокапронової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5%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381,2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5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манніту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15%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1131,1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4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натрію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гідроцитрату: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4%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302069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5%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302069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6%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456,1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570,0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1684,1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3040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4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натрію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цитрату:</a:t>
                      </a:r>
                      <a:r>
                        <a:rPr sz="1800" spc="-2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4%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347980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5%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448,0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660,0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</a:t>
                      </a:r>
                      <a:r>
                        <a:rPr sz="1800" spc="-3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Рінгера-ацетата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302,4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721357" y="577088"/>
            <a:ext cx="59188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Теоретична</a:t>
            </a:r>
            <a:r>
              <a:rPr sz="20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осмолярність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інфузійних 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розчинів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5348" y="220979"/>
            <a:ext cx="8444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3.</a:t>
            </a:r>
            <a:r>
              <a:rPr sz="1800" spc="10" dirty="0"/>
              <a:t> </a:t>
            </a:r>
            <a:r>
              <a:rPr sz="1800" spc="-5" dirty="0"/>
              <a:t>ВИМОГИ,</a:t>
            </a:r>
            <a:r>
              <a:rPr sz="1800" spc="10" dirty="0"/>
              <a:t> </a:t>
            </a:r>
            <a:r>
              <a:rPr sz="1800" spc="-5" dirty="0"/>
              <a:t>ЩО</a:t>
            </a:r>
            <a:r>
              <a:rPr sz="1800" spc="15" dirty="0"/>
              <a:t> </a:t>
            </a:r>
            <a:r>
              <a:rPr sz="1800" spc="-5" dirty="0"/>
              <a:t>ВИСУВАЮТЬСЯ</a:t>
            </a:r>
            <a:r>
              <a:rPr sz="1800" dirty="0"/>
              <a:t> </a:t>
            </a:r>
            <a:r>
              <a:rPr sz="1800" spc="-5" dirty="0"/>
              <a:t>ДО</a:t>
            </a:r>
            <a:r>
              <a:rPr sz="1800" spc="10" dirty="0"/>
              <a:t> </a:t>
            </a:r>
            <a:r>
              <a:rPr sz="1800" spc="-5" dirty="0"/>
              <a:t>ПЛАЗМОЗАМІНЮЮЧИХ</a:t>
            </a:r>
            <a:r>
              <a:rPr sz="1800" spc="35" dirty="0"/>
              <a:t> </a:t>
            </a:r>
            <a:r>
              <a:rPr sz="1800" spc="-5" dirty="0"/>
              <a:t>РОЗЧИНІВ</a:t>
            </a:r>
            <a:endParaRPr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4475" y="974725"/>
          <a:ext cx="8721088" cy="55432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1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5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5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56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57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56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54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563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8013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657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323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Назва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17804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розчину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1">
                  <a:txBody>
                    <a:bodyPr/>
                    <a:lstStyle/>
                    <a:p>
                      <a:pPr marL="8051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Вміст</a:t>
                      </a:r>
                      <a:r>
                        <a:rPr sz="1800" b="1" spc="-20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солей,</a:t>
                      </a:r>
                      <a:r>
                        <a:rPr sz="1800" b="1" spc="-10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що</a:t>
                      </a:r>
                      <a:r>
                        <a:rPr sz="1800" b="1" spc="-20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входять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до</a:t>
                      </a:r>
                      <a:r>
                        <a:rPr sz="1800" b="1" spc="-20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складу</a:t>
                      </a:r>
                      <a:r>
                        <a:rPr sz="1800" b="1" spc="-1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розчину,</a:t>
                      </a:r>
                      <a:r>
                        <a:rPr sz="1800" b="1" spc="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г/л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622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02565" marR="162560" indent="-32384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Na  Cl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6446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Cl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 marR="95885" indent="67310" algn="just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Na </a:t>
                      </a:r>
                      <a:r>
                        <a:rPr sz="1800" b="1" spc="-49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H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C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054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CH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CO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ONa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054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60655" marR="153035" indent="1016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Ca  C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25730" marR="109220" indent="-889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Mg  C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10489" marR="101600" indent="4191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Mg </a:t>
                      </a:r>
                      <a:r>
                        <a:rPr sz="1800" b="1" spc="-49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SO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44780" marR="137160" indent="1905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Na</a:t>
                      </a:r>
                      <a:r>
                        <a:rPr sz="12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3 </a:t>
                      </a:r>
                      <a:r>
                        <a:rPr sz="1200" b="1" spc="-3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PO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 marR="101600" indent="-635"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Na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sz="1200" b="1" spc="-3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H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PO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054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56210" marR="129539" indent="-18415">
                        <a:lnSpc>
                          <a:spcPct val="100000"/>
                        </a:lnSpc>
                      </a:pPr>
                      <a:r>
                        <a:rPr sz="1800" spc="-9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80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лю-  </a:t>
                      </a:r>
                      <a:r>
                        <a:rPr sz="1800" spc="-2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коза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інші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добавки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1440" marR="3200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Рінгер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а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- 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Локка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9,0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29464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74980" algn="r">
                        <a:lnSpc>
                          <a:spcPct val="100000"/>
                        </a:lnSpc>
                        <a:spcBef>
                          <a:spcPts val="1739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2097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4114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 </a:t>
                      </a:r>
                      <a:r>
                        <a:rPr sz="1800" spc="-55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Тироде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8,0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4640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74980" algn="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2350">
                <a:tc>
                  <a:txBody>
                    <a:bodyPr/>
                    <a:lstStyle/>
                    <a:p>
                      <a:pPr marL="91440" marR="16700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Сольовий  інфузин 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ЦОЛІПК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984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8,0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29464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0,138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0" marR="181610" indent="-1270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CО</a:t>
                      </a:r>
                      <a:r>
                        <a:rPr sz="1800" spc="-7" baseline="-25462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 рН</a:t>
                      </a:r>
                      <a:r>
                        <a:rPr sz="1800" spc="-9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6,0-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6,4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16">
                <a:tc>
                  <a:txBody>
                    <a:bodyPr/>
                    <a:lstStyle/>
                    <a:p>
                      <a:pPr marL="91440" marR="4889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Рідина 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ЛІПК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15,0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4640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74345" algn="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1440" marR="22034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Розчин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Атцлер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а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-  Лемана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8,0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29464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19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0,7</a:t>
                      </a:r>
                      <a:r>
                        <a:rPr sz="1800" spc="-4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86690" marR="178435" indent="35560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гуммі- </a:t>
                      </a:r>
                      <a:r>
                        <a:rPr sz="1800" spc="-434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арабі</a:t>
                      </a:r>
                      <a:r>
                        <a:rPr sz="1800" spc="-3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352294" y="580136"/>
            <a:ext cx="47536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FF0000"/>
                </a:solidFill>
                <a:latin typeface="Tahoma"/>
                <a:cs typeface="Tahoma"/>
              </a:rPr>
              <a:t>СКЛАДИ</a:t>
            </a:r>
            <a:r>
              <a:rPr sz="2000" b="1" spc="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ahoma"/>
                <a:cs typeface="Tahoma"/>
              </a:rPr>
              <a:t>ПЛАЗМОЗАМІННИХ</a:t>
            </a:r>
            <a:r>
              <a:rPr sz="2000" b="1" spc="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ahoma"/>
                <a:cs typeface="Tahoma"/>
              </a:rPr>
              <a:t>РІДИН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8622" y="198628"/>
            <a:ext cx="7930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3.</a:t>
            </a:r>
            <a:r>
              <a:rPr sz="1800" spc="-10" dirty="0"/>
              <a:t> </a:t>
            </a:r>
            <a:r>
              <a:rPr sz="1800" spc="-5" dirty="0"/>
              <a:t>ВИМОГИ,</a:t>
            </a:r>
            <a:r>
              <a:rPr sz="1800" spc="-10" dirty="0"/>
              <a:t> </a:t>
            </a:r>
            <a:r>
              <a:rPr sz="1800" spc="-5" dirty="0"/>
              <a:t>ЩО ВИСУВАЮТЬСЯ</a:t>
            </a:r>
            <a:r>
              <a:rPr sz="1800" spc="-20" dirty="0"/>
              <a:t> </a:t>
            </a:r>
            <a:r>
              <a:rPr sz="1800" spc="-5" dirty="0"/>
              <a:t>ДО</a:t>
            </a:r>
            <a:r>
              <a:rPr sz="1800" spc="-20" dirty="0"/>
              <a:t> </a:t>
            </a:r>
            <a:r>
              <a:rPr sz="1800" spc="-5" dirty="0"/>
              <a:t>ПЛАЗМОЗАМІННИХ</a:t>
            </a:r>
            <a:r>
              <a:rPr sz="1800" spc="20" dirty="0"/>
              <a:t> </a:t>
            </a:r>
            <a:r>
              <a:rPr sz="1800" spc="-5" dirty="0"/>
              <a:t>РОЗЧИНІВ</a:t>
            </a:r>
            <a:endParaRPr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1600" y="1046225"/>
          <a:ext cx="8856978" cy="55784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1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62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67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3747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968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252729" marR="245110" indent="10668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Назва </a:t>
                      </a:r>
                      <a:r>
                        <a:rPr sz="1800" b="1" spc="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1800" b="1" spc="-3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чину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Вміст</a:t>
                      </a:r>
                      <a:r>
                        <a:rPr sz="1800" b="1" spc="-20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солей,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що</a:t>
                      </a:r>
                      <a:r>
                        <a:rPr sz="1800" b="1" spc="-10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входять</a:t>
                      </a:r>
                      <a:r>
                        <a:rPr sz="1800" b="1" spc="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до</a:t>
                      </a:r>
                      <a:r>
                        <a:rPr sz="1800" b="1" spc="-1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складу розчину,</a:t>
                      </a:r>
                      <a:r>
                        <a:rPr sz="1800" b="1" spc="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г/л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0" marR="163830" indent="-32384">
                        <a:lnSpc>
                          <a:spcPct val="100000"/>
                        </a:lnSpc>
                        <a:spcBef>
                          <a:spcPts val="1390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Na  Cl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76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1390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K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3144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Cl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76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139" marR="96520" indent="67310" algn="just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Na </a:t>
                      </a:r>
                      <a:r>
                        <a:rPr sz="1800" b="1" spc="-49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H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C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340" marR="136525" indent="-361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CH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3 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CO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ONa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 marR="9334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Ca  Cl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 marR="109220" indent="-8890">
                        <a:lnSpc>
                          <a:spcPct val="100000"/>
                        </a:lnSpc>
                        <a:spcBef>
                          <a:spcPts val="1390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Mg  C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76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 marR="101600" indent="41910">
                        <a:lnSpc>
                          <a:spcPct val="100000"/>
                        </a:lnSpc>
                        <a:spcBef>
                          <a:spcPts val="1390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Mg </a:t>
                      </a:r>
                      <a:r>
                        <a:rPr sz="1800" b="1" spc="-49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SO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76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 marR="101600" indent="17780">
                        <a:lnSpc>
                          <a:spcPct val="100000"/>
                        </a:lnSpc>
                        <a:spcBef>
                          <a:spcPts val="1390"/>
                        </a:spcBef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Na</a:t>
                      </a:r>
                      <a:r>
                        <a:rPr sz="12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3 </a:t>
                      </a:r>
                      <a:r>
                        <a:rPr sz="1200" b="1" spc="-3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PO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76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 marR="137795" indent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Na</a:t>
                      </a:r>
                      <a:r>
                        <a:rPr sz="12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sz="1200" b="1" spc="-3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H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PO</a:t>
                      </a:r>
                      <a:r>
                        <a:rPr sz="12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0" marR="106680" indent="19685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spc="-35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глю </a:t>
                      </a:r>
                      <a:r>
                        <a:rPr sz="1800" spc="-434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9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80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оза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80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інші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3300"/>
                          </a:solidFill>
                          <a:latin typeface="Times New Roman"/>
                          <a:cs typeface="Times New Roman"/>
                        </a:rPr>
                        <a:t>добавки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90805" marR="4375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Рідина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Пе</a:t>
                      </a:r>
                      <a:r>
                        <a:rPr sz="1800" spc="2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15,0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10%</a:t>
                      </a:r>
                      <a:r>
                        <a:rPr sz="1800" spc="-4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крові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8193">
                <a:tc>
                  <a:txBody>
                    <a:bodyPr/>
                    <a:lstStyle/>
                    <a:p>
                      <a:pPr marL="90805" marR="1054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Сіро-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2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ран</a:t>
                      </a:r>
                      <a:r>
                        <a:rPr sz="1800" spc="2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-5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узин  </a:t>
                      </a:r>
                      <a:r>
                        <a:rPr sz="1800" spc="-2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ЦОЛІПК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7,5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0,476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10,0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 marR="86995" indent="-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при 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за</a:t>
                      </a:r>
                      <a:r>
                        <a:rPr sz="1600" spc="-1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тосув</a:t>
                      </a: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а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</a:t>
                      </a:r>
                      <a:r>
                        <a:rPr sz="1600" spc="-1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і  змішують з </a:t>
                      </a:r>
                      <a:r>
                        <a:rPr sz="1600" spc="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людською 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сироваткою 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в </a:t>
                      </a:r>
                      <a:r>
                        <a:rPr sz="16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пропорції </a:t>
                      </a:r>
                      <a:r>
                        <a:rPr sz="16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4:1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Дисіль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6,0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2,0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Трисіль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6,0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4,0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696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Квартасіль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4,75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1,5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2,6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Ацесіль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5,0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2,0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5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Хлосіль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4,75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1,5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3,6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solidFill>
                            <a:srgbClr val="000066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3945" y="220979"/>
            <a:ext cx="7939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3.</a:t>
            </a:r>
            <a:r>
              <a:rPr sz="1800" spc="10" dirty="0"/>
              <a:t> </a:t>
            </a:r>
            <a:r>
              <a:rPr sz="1800" spc="-5" dirty="0"/>
              <a:t>ВИМОГИ,</a:t>
            </a:r>
            <a:r>
              <a:rPr sz="1800" spc="10" dirty="0"/>
              <a:t> </a:t>
            </a:r>
            <a:r>
              <a:rPr sz="1800" spc="-5" dirty="0"/>
              <a:t>ЩО</a:t>
            </a:r>
            <a:r>
              <a:rPr sz="1800" spc="10" dirty="0"/>
              <a:t> </a:t>
            </a:r>
            <a:r>
              <a:rPr sz="1800" spc="-5" dirty="0"/>
              <a:t>ВИСУВАЮТЬСЯ</a:t>
            </a:r>
            <a:r>
              <a:rPr sz="1800" dirty="0"/>
              <a:t> </a:t>
            </a:r>
            <a:r>
              <a:rPr sz="1800" spc="-5" dirty="0"/>
              <a:t>ДО</a:t>
            </a:r>
            <a:r>
              <a:rPr sz="1800" spc="5" dirty="0"/>
              <a:t> </a:t>
            </a:r>
            <a:r>
              <a:rPr sz="1800" spc="-5" dirty="0"/>
              <a:t>ПЛАЗМОЗАМІННИХ</a:t>
            </a:r>
            <a:r>
              <a:rPr sz="1800" spc="40" dirty="0"/>
              <a:t> </a:t>
            </a:r>
            <a:r>
              <a:rPr sz="1800" spc="-5" dirty="0"/>
              <a:t>РОЗЧИНІВ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2352294" y="580136"/>
            <a:ext cx="47536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FF0000"/>
                </a:solidFill>
                <a:latin typeface="Tahoma"/>
                <a:cs typeface="Tahoma"/>
              </a:rPr>
              <a:t>СКЛАДИ</a:t>
            </a:r>
            <a:r>
              <a:rPr sz="2000" b="1" spc="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ahoma"/>
                <a:cs typeface="Tahoma"/>
              </a:rPr>
              <a:t>ПЛАЗМОЗАМІННИХ</a:t>
            </a:r>
            <a:r>
              <a:rPr sz="2000" b="1" spc="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ahoma"/>
                <a:cs typeface="Tahoma"/>
              </a:rPr>
              <a:t>РІДИН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66687" y="823975"/>
          <a:ext cx="8713470" cy="59801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0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ГРУПА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70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ПРЕПАРАТ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СПОСІБ</a:t>
                      </a:r>
                      <a:r>
                        <a:rPr sz="1800" b="1" spc="-4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19">
                <a:tc>
                  <a:txBody>
                    <a:bodyPr/>
                    <a:lstStyle/>
                    <a:p>
                      <a:pPr marL="90805" marR="3695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Розчини на основі </a:t>
                      </a:r>
                      <a:r>
                        <a:rPr sz="1800" b="1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полівінілпірролідону </a:t>
                      </a:r>
                      <a:r>
                        <a:rPr sz="1800" b="1" spc="-51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та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полівінілового </a:t>
                      </a:r>
                      <a:r>
                        <a:rPr sz="1800" b="1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спирту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351915">
                        <a:lnSpc>
                          <a:spcPct val="90000"/>
                        </a:lnSpc>
                        <a:spcBef>
                          <a:spcPts val="78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Гемодез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Гемодез</a:t>
                      </a:r>
                      <a:r>
                        <a:rPr sz="1800" spc="-9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Н </a:t>
                      </a:r>
                      <a:r>
                        <a:rPr sz="1800" spc="-54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Полідез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Ентеродез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990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68072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Внутрішньовенно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108013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крапельно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 marR="5683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Препарат</a:t>
                      </a:r>
                      <a:r>
                        <a:rPr sz="1800" b="1" spc="-40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1800" b="1" spc="-4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основі </a:t>
                      </a:r>
                      <a:r>
                        <a:rPr sz="1800" b="1" spc="-51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желатину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Желатиноль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167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1875" marR="673735" indent="-3517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Внутрішньовенно  </a:t>
                      </a:r>
                      <a:r>
                        <a:rPr sz="1800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Крапельно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0805" marR="41910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Препарати на основі </a:t>
                      </a:r>
                      <a:r>
                        <a:rPr sz="1800" b="1" spc="-520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декстрану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944880">
                        <a:lnSpc>
                          <a:spcPts val="1939"/>
                        </a:lnSpc>
                        <a:spcBef>
                          <a:spcPts val="38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Поліглюкін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Реопол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і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г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люкін 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Рондекс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Реоглюман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043940" marR="188595" indent="-85153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Внутрішньовенно струйно, </a:t>
                      </a:r>
                      <a:r>
                        <a:rPr sz="1800" spc="-550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крапельно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90805" marR="27813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Препарати на основі </a:t>
                      </a:r>
                      <a:r>
                        <a:rPr sz="1800" b="1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гідролізатів</a:t>
                      </a:r>
                      <a:r>
                        <a:rPr sz="1800" b="1" spc="-5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білка</a:t>
                      </a:r>
                      <a:r>
                        <a:rPr sz="1800" b="1" spc="-5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або </a:t>
                      </a:r>
                      <a:r>
                        <a:rPr sz="1800" b="1" spc="-509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амінокислот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558800">
                        <a:lnSpc>
                          <a:spcPct val="9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Гідролізин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Амінопептид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Амікін 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Амінокровін </a:t>
                      </a:r>
                      <a:r>
                        <a:rPr sz="1800" spc="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Протеїн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Гідролізат</a:t>
                      </a:r>
                      <a:r>
                        <a:rPr sz="1800" spc="-7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казеїну </a:t>
                      </a:r>
                      <a:r>
                        <a:rPr sz="1800" spc="-54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Поліамін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Фібриносол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3050">
                        <a:latin typeface="Times New Roman"/>
                        <a:cs typeface="Times New Roman"/>
                      </a:endParaRPr>
                    </a:p>
                    <a:p>
                      <a:pPr marL="1043940" marR="675005" indent="-363855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Внутрішньовенно  крапельно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 marR="56896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Препарат</a:t>
                      </a:r>
                      <a:r>
                        <a:rPr sz="1800" b="1" spc="-40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1800" b="1" spc="-4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основі </a:t>
                      </a:r>
                      <a:r>
                        <a:rPr sz="1800" b="1" spc="-51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олії</a:t>
                      </a:r>
                      <a:r>
                        <a:rPr sz="1800" b="1" spc="-2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та</a:t>
                      </a:r>
                      <a:r>
                        <a:rPr sz="1800" b="1" spc="-1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0066"/>
                          </a:solidFill>
                          <a:latin typeface="Tahoma"/>
                          <a:cs typeface="Tahoma"/>
                        </a:rPr>
                        <a:t>фосфатів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r>
                        <a:rPr sz="1800" dirty="0">
                          <a:solidFill>
                            <a:srgbClr val="000066"/>
                          </a:solidFill>
                          <a:latin typeface="Tahoma"/>
                          <a:cs typeface="Tahoma"/>
                        </a:rPr>
                        <a:t>Ліпофундін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168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3940" marR="675005" indent="-36385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Внутрішньовенно  крапельно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188210" y="435609"/>
            <a:ext cx="51993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ПЛАЗМОЗАМІННІ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70" dirty="0">
                <a:solidFill>
                  <a:srgbClr val="FF0000"/>
                </a:solidFill>
                <a:latin typeface="Arial"/>
                <a:cs typeface="Arial"/>
              </a:rPr>
              <a:t>ТА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ПОЖИВНІ</a:t>
            </a:r>
            <a:r>
              <a:rPr sz="20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РОЗЧИНИ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7824" y="32004"/>
            <a:ext cx="7930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3.</a:t>
            </a:r>
            <a:r>
              <a:rPr sz="1800" spc="-10" dirty="0"/>
              <a:t> </a:t>
            </a:r>
            <a:r>
              <a:rPr sz="1800" spc="-5" dirty="0"/>
              <a:t>ВИМОГИ,</a:t>
            </a:r>
            <a:r>
              <a:rPr sz="1800" spc="-10" dirty="0"/>
              <a:t> </a:t>
            </a:r>
            <a:r>
              <a:rPr sz="1800" spc="-5" dirty="0"/>
              <a:t>ЩО ВИСУВАЮТЬСЯ</a:t>
            </a:r>
            <a:r>
              <a:rPr sz="1800" spc="-20" dirty="0"/>
              <a:t> </a:t>
            </a:r>
            <a:r>
              <a:rPr sz="1800" spc="-5" dirty="0"/>
              <a:t>ДО</a:t>
            </a:r>
            <a:r>
              <a:rPr sz="1800" spc="-20" dirty="0"/>
              <a:t> </a:t>
            </a:r>
            <a:r>
              <a:rPr sz="1800" spc="-5" dirty="0"/>
              <a:t>ПЛАЗМОЗАМІННИХ</a:t>
            </a:r>
            <a:r>
              <a:rPr sz="1800" spc="20" dirty="0"/>
              <a:t> </a:t>
            </a:r>
            <a:r>
              <a:rPr sz="1800" spc="-5" dirty="0"/>
              <a:t>РОЗЧИНІВ</a:t>
            </a:r>
            <a:endParaRPr sz="1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68873" y="5300471"/>
            <a:ext cx="2451735" cy="647700"/>
            <a:chOff x="5468873" y="5300471"/>
            <a:chExt cx="2451735" cy="647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8873" y="5300471"/>
              <a:ext cx="2451354" cy="6477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877222" y="5635195"/>
              <a:ext cx="1449705" cy="0"/>
            </a:xfrm>
            <a:custGeom>
              <a:avLst/>
              <a:gdLst/>
              <a:ahLst/>
              <a:cxnLst/>
              <a:rect l="l" t="t" r="r" b="b"/>
              <a:pathLst>
                <a:path w="1449704">
                  <a:moveTo>
                    <a:pt x="0" y="0"/>
                  </a:moveTo>
                  <a:lnTo>
                    <a:pt x="575119" y="0"/>
                  </a:lnTo>
                </a:path>
                <a:path w="1449704">
                  <a:moveTo>
                    <a:pt x="789455" y="0"/>
                  </a:moveTo>
                  <a:lnTo>
                    <a:pt x="1449585" y="0"/>
                  </a:lnTo>
                </a:path>
              </a:pathLst>
            </a:custGeom>
            <a:ln w="94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868686" y="5630395"/>
            <a:ext cx="1422400" cy="326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833119" algn="l"/>
              </a:tabLst>
            </a:pPr>
            <a:r>
              <a:rPr sz="1950" spc="-185" dirty="0">
                <a:latin typeface="Times New Roman"/>
                <a:cs typeface="Times New Roman"/>
              </a:rPr>
              <a:t>10</a:t>
            </a:r>
            <a:r>
              <a:rPr sz="1950" spc="-165" dirty="0">
                <a:latin typeface="Times New Roman"/>
                <a:cs typeface="Times New Roman"/>
              </a:rPr>
              <a:t>0</a:t>
            </a:r>
            <a:r>
              <a:rPr sz="1950" spc="-265" dirty="0">
                <a:latin typeface="Times New Roman"/>
                <a:cs typeface="Times New Roman"/>
              </a:rPr>
              <a:t> </a:t>
            </a:r>
            <a:r>
              <a:rPr sz="1950" spc="-180" dirty="0">
                <a:latin typeface="Symbol"/>
                <a:cs typeface="Symbol"/>
              </a:rPr>
              <a:t></a:t>
            </a:r>
            <a:r>
              <a:rPr sz="1950" spc="-290" dirty="0">
                <a:latin typeface="Times New Roman"/>
                <a:cs typeface="Times New Roman"/>
              </a:rPr>
              <a:t> </a:t>
            </a:r>
            <a:r>
              <a:rPr sz="1950" i="1" spc="-165" dirty="0">
                <a:latin typeface="Times New Roman"/>
                <a:cs typeface="Times New Roman"/>
              </a:rPr>
              <a:t>b</a:t>
            </a:r>
            <a:r>
              <a:rPr sz="1950" i="1" dirty="0">
                <a:latin typeface="Times New Roman"/>
                <a:cs typeface="Times New Roman"/>
              </a:rPr>
              <a:t>	</a:t>
            </a:r>
            <a:r>
              <a:rPr sz="1950" spc="-185" dirty="0">
                <a:latin typeface="Times New Roman"/>
                <a:cs typeface="Times New Roman"/>
              </a:rPr>
              <a:t>10</a:t>
            </a:r>
            <a:r>
              <a:rPr sz="1950" spc="-165" dirty="0">
                <a:latin typeface="Times New Roman"/>
                <a:cs typeface="Times New Roman"/>
              </a:rPr>
              <a:t>0</a:t>
            </a:r>
            <a:r>
              <a:rPr sz="1950" spc="-265" dirty="0">
                <a:latin typeface="Times New Roman"/>
                <a:cs typeface="Times New Roman"/>
              </a:rPr>
              <a:t> </a:t>
            </a:r>
            <a:r>
              <a:rPr sz="1950" spc="-180" dirty="0">
                <a:latin typeface="Symbol"/>
                <a:cs typeface="Symbol"/>
              </a:rPr>
              <a:t></a:t>
            </a:r>
            <a:r>
              <a:rPr sz="1950" spc="-290" dirty="0">
                <a:latin typeface="Times New Roman"/>
                <a:cs typeface="Times New Roman"/>
              </a:rPr>
              <a:t> </a:t>
            </a:r>
            <a:r>
              <a:rPr sz="1950" spc="-165" dirty="0">
                <a:latin typeface="Times New Roman"/>
                <a:cs typeface="Times New Roman"/>
              </a:rPr>
              <a:t>9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9840" y="5275948"/>
            <a:ext cx="2436495" cy="326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sz="2925" i="1" spc="-300" baseline="-35612" dirty="0">
                <a:latin typeface="Times New Roman"/>
                <a:cs typeface="Times New Roman"/>
              </a:rPr>
              <a:t>X</a:t>
            </a:r>
            <a:r>
              <a:rPr sz="2925" i="1" spc="150" baseline="-35612" dirty="0">
                <a:latin typeface="Times New Roman"/>
                <a:cs typeface="Times New Roman"/>
              </a:rPr>
              <a:t> </a:t>
            </a:r>
            <a:r>
              <a:rPr sz="2925" spc="-270" baseline="-35612" dirty="0">
                <a:latin typeface="Symbol"/>
                <a:cs typeface="Symbol"/>
              </a:rPr>
              <a:t></a:t>
            </a:r>
            <a:r>
              <a:rPr sz="2925" spc="37" baseline="-35612" dirty="0">
                <a:latin typeface="Times New Roman"/>
                <a:cs typeface="Times New Roman"/>
              </a:rPr>
              <a:t> </a:t>
            </a:r>
            <a:r>
              <a:rPr sz="1950" i="1" spc="-165" dirty="0">
                <a:latin typeface="Times New Roman"/>
                <a:cs typeface="Times New Roman"/>
              </a:rPr>
              <a:t>a</a:t>
            </a:r>
            <a:r>
              <a:rPr sz="1950" i="1" spc="-310" dirty="0">
                <a:latin typeface="Times New Roman"/>
                <a:cs typeface="Times New Roman"/>
              </a:rPr>
              <a:t> </a:t>
            </a:r>
            <a:r>
              <a:rPr sz="1950" spc="-160" dirty="0">
                <a:latin typeface="Symbol"/>
                <a:cs typeface="Symbol"/>
              </a:rPr>
              <a:t></a:t>
            </a:r>
            <a:r>
              <a:rPr sz="1950" spc="-185" dirty="0">
                <a:latin typeface="Times New Roman"/>
                <a:cs typeface="Times New Roman"/>
              </a:rPr>
              <a:t>10</a:t>
            </a:r>
            <a:r>
              <a:rPr sz="1950" spc="-165" dirty="0">
                <a:latin typeface="Times New Roman"/>
                <a:cs typeface="Times New Roman"/>
              </a:rPr>
              <a:t>0</a:t>
            </a:r>
            <a:r>
              <a:rPr sz="1950" spc="5" dirty="0">
                <a:latin typeface="Times New Roman"/>
                <a:cs typeface="Times New Roman"/>
              </a:rPr>
              <a:t> </a:t>
            </a:r>
            <a:r>
              <a:rPr sz="2925" spc="-270" baseline="-35612" dirty="0">
                <a:latin typeface="Symbol"/>
                <a:cs typeface="Symbol"/>
              </a:rPr>
              <a:t></a:t>
            </a:r>
            <a:r>
              <a:rPr sz="2925" spc="-52" baseline="-35612" dirty="0">
                <a:latin typeface="Times New Roman"/>
                <a:cs typeface="Times New Roman"/>
              </a:rPr>
              <a:t> </a:t>
            </a:r>
            <a:r>
              <a:rPr sz="1950" spc="-210" dirty="0">
                <a:latin typeface="Times New Roman"/>
                <a:cs typeface="Times New Roman"/>
              </a:rPr>
              <a:t>0</a:t>
            </a:r>
            <a:r>
              <a:rPr sz="1950" spc="-75" dirty="0">
                <a:latin typeface="Times New Roman"/>
                <a:cs typeface="Times New Roman"/>
              </a:rPr>
              <a:t>,</a:t>
            </a:r>
            <a:r>
              <a:rPr sz="1950" spc="-85" dirty="0">
                <a:latin typeface="Times New Roman"/>
                <a:cs typeface="Times New Roman"/>
              </a:rPr>
              <a:t>2</a:t>
            </a:r>
            <a:r>
              <a:rPr sz="1950" i="1" spc="-275" dirty="0">
                <a:latin typeface="Times New Roman"/>
                <a:cs typeface="Times New Roman"/>
              </a:rPr>
              <a:t>х</a:t>
            </a:r>
            <a:r>
              <a:rPr sz="1950" spc="-185" dirty="0">
                <a:latin typeface="Times New Roman"/>
                <a:cs typeface="Times New Roman"/>
              </a:rPr>
              <a:t>10</a:t>
            </a:r>
            <a:r>
              <a:rPr sz="1950" spc="-165" dirty="0">
                <a:latin typeface="Times New Roman"/>
                <a:cs typeface="Times New Roman"/>
              </a:rPr>
              <a:t>0</a:t>
            </a:r>
            <a:r>
              <a:rPr sz="1950" spc="-30" dirty="0">
                <a:latin typeface="Times New Roman"/>
                <a:cs typeface="Times New Roman"/>
              </a:rPr>
              <a:t> </a:t>
            </a:r>
            <a:r>
              <a:rPr sz="2925" spc="-270" baseline="-35612" dirty="0">
                <a:latin typeface="Symbol"/>
                <a:cs typeface="Symbol"/>
              </a:rPr>
              <a:t></a:t>
            </a:r>
            <a:r>
              <a:rPr sz="2925" spc="-254" baseline="-35612" dirty="0">
                <a:latin typeface="Times New Roman"/>
                <a:cs typeface="Times New Roman"/>
              </a:rPr>
              <a:t> </a:t>
            </a:r>
            <a:r>
              <a:rPr sz="2925" spc="-322" baseline="-35612" dirty="0">
                <a:latin typeface="Times New Roman"/>
                <a:cs typeface="Times New Roman"/>
              </a:rPr>
              <a:t>0</a:t>
            </a:r>
            <a:r>
              <a:rPr sz="2925" spc="-104" baseline="-35612" dirty="0">
                <a:latin typeface="Times New Roman"/>
                <a:cs typeface="Times New Roman"/>
              </a:rPr>
              <a:t>,</a:t>
            </a:r>
            <a:r>
              <a:rPr sz="2925" spc="-277" baseline="-35612" dirty="0">
                <a:latin typeface="Times New Roman"/>
                <a:cs typeface="Times New Roman"/>
              </a:rPr>
              <a:t>22</a:t>
            </a:r>
            <a:endParaRPr sz="2925" baseline="-35612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62396" y="5293995"/>
            <a:ext cx="2464435" cy="661035"/>
          </a:xfrm>
          <a:custGeom>
            <a:avLst/>
            <a:gdLst/>
            <a:ahLst/>
            <a:cxnLst/>
            <a:rect l="l" t="t" r="r" b="b"/>
            <a:pathLst>
              <a:path w="2464434" h="661035">
                <a:moveTo>
                  <a:pt x="0" y="660653"/>
                </a:moveTo>
                <a:lnTo>
                  <a:pt x="2464307" y="660653"/>
                </a:lnTo>
                <a:lnTo>
                  <a:pt x="2464307" y="0"/>
                </a:lnTo>
                <a:lnTo>
                  <a:pt x="0" y="0"/>
                </a:lnTo>
                <a:lnTo>
                  <a:pt x="0" y="660653"/>
                </a:lnTo>
                <a:close/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30858" y="221233"/>
            <a:ext cx="61899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</a:t>
            </a:r>
            <a:r>
              <a:rPr spc="5" dirty="0"/>
              <a:t> </a:t>
            </a:r>
            <a:r>
              <a:rPr spc="-10" dirty="0"/>
              <a:t>ТЕХНОЛОГІЯ</a:t>
            </a:r>
            <a:r>
              <a:rPr spc="5" dirty="0"/>
              <a:t> </a:t>
            </a:r>
            <a:r>
              <a:rPr spc="-10" dirty="0"/>
              <a:t>ПЛАЗМОЗАМІННИХ</a:t>
            </a:r>
            <a:r>
              <a:rPr spc="40" dirty="0"/>
              <a:t> </a:t>
            </a:r>
            <a:r>
              <a:rPr spc="-10" dirty="0"/>
              <a:t>РОЗЧИНІВ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72173" y="1136396"/>
            <a:ext cx="18948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660066"/>
                </a:solidFill>
                <a:latin typeface="Arial"/>
                <a:cs typeface="Arial"/>
              </a:rPr>
              <a:t>Даний</a:t>
            </a:r>
            <a:r>
              <a:rPr sz="1800" i="1" spc="-9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660066"/>
                </a:solidFill>
                <a:latin typeface="Arial"/>
                <a:cs typeface="Arial"/>
              </a:rPr>
              <a:t>лікарський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91173" y="1410715"/>
            <a:ext cx="2613660" cy="123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660066"/>
                </a:solidFill>
                <a:latin typeface="Arial"/>
                <a:cs typeface="Arial"/>
              </a:rPr>
              <a:t>препарат </a:t>
            </a:r>
            <a:r>
              <a:rPr sz="1800" i="1" dirty="0">
                <a:solidFill>
                  <a:srgbClr val="660066"/>
                </a:solidFill>
                <a:latin typeface="Arial"/>
                <a:cs typeface="Arial"/>
              </a:rPr>
              <a:t>– </a:t>
            </a:r>
            <a:r>
              <a:rPr sz="1800" i="1" spc="-10" dirty="0">
                <a:solidFill>
                  <a:srgbClr val="660066"/>
                </a:solidFill>
                <a:latin typeface="Arial"/>
                <a:cs typeface="Arial"/>
              </a:rPr>
              <a:t>сольовий </a:t>
            </a:r>
            <a:r>
              <a:rPr sz="1800" i="1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660066"/>
                </a:solidFill>
                <a:latin typeface="Arial"/>
                <a:cs typeface="Arial"/>
              </a:rPr>
              <a:t>плазмозамінний </a:t>
            </a:r>
            <a:r>
              <a:rPr sz="1800" i="1" spc="-25" dirty="0">
                <a:solidFill>
                  <a:srgbClr val="660066"/>
                </a:solidFill>
                <a:latin typeface="Arial"/>
                <a:cs typeface="Arial"/>
              </a:rPr>
              <a:t>розчин </a:t>
            </a:r>
            <a:r>
              <a:rPr sz="1800" i="1" spc="-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660066"/>
                </a:solidFill>
                <a:latin typeface="Arial"/>
                <a:cs typeface="Arial"/>
              </a:rPr>
              <a:t>для </a:t>
            </a:r>
            <a:r>
              <a:rPr sz="1800" i="1" spc="-10" dirty="0">
                <a:solidFill>
                  <a:srgbClr val="660066"/>
                </a:solidFill>
                <a:latin typeface="Arial"/>
                <a:cs typeface="Arial"/>
              </a:rPr>
              <a:t>внутрішньовенного </a:t>
            </a:r>
            <a:r>
              <a:rPr sz="1800" i="1" spc="-49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660066"/>
                </a:solidFill>
                <a:latin typeface="Arial"/>
                <a:cs typeface="Arial"/>
              </a:rPr>
              <a:t>введення.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6189" y="647700"/>
            <a:ext cx="24771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700" marR="5080" indent="-508634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Rp.: Natrii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chloridi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1,8 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Kalii</a:t>
            </a:r>
            <a:r>
              <a:rPr sz="1800" b="1" spc="459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chloridi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0,04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66189" y="1196340"/>
            <a:ext cx="423354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Calcii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chloridi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0,04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b="1" dirty="0">
                <a:solidFill>
                  <a:srgbClr val="FF0066"/>
                </a:solidFill>
                <a:latin typeface="Arial"/>
                <a:cs typeface="Arial"/>
              </a:rPr>
              <a:t>Natrii</a:t>
            </a:r>
            <a:r>
              <a:rPr sz="1800" b="1" spc="-35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66"/>
                </a:solidFill>
                <a:latin typeface="Arial"/>
                <a:cs typeface="Arial"/>
              </a:rPr>
              <a:t>hydrocarbonatis</a:t>
            </a:r>
            <a:r>
              <a:rPr sz="1800" b="1" spc="-35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66"/>
                </a:solidFill>
                <a:latin typeface="Arial"/>
                <a:cs typeface="Arial"/>
              </a:rPr>
              <a:t>0,04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Glucosi</a:t>
            </a:r>
            <a:r>
              <a:rPr sz="1800" b="1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0,2</a:t>
            </a:r>
            <a:endParaRPr sz="1800">
              <a:latin typeface="Arial"/>
              <a:cs typeface="Arial"/>
            </a:endParaRPr>
          </a:p>
          <a:p>
            <a:pPr marL="520700" marR="5080" indent="-889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Aquae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pro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injectionibus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ad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200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ml </a:t>
            </a:r>
            <a:r>
              <a:rPr sz="1800" b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Sterilisa!</a:t>
            </a:r>
            <a:endParaRPr sz="1800">
              <a:latin typeface="Arial"/>
              <a:cs typeface="Arial"/>
            </a:endParaRPr>
          </a:p>
          <a:p>
            <a:pPr marL="12700" marR="511809" indent="508000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D.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S.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Для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внутрішньовенного </a:t>
            </a:r>
            <a:r>
              <a:rPr sz="1800" i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введення.</a:t>
            </a:r>
            <a:r>
              <a:rPr sz="1800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25" dirty="0">
                <a:solidFill>
                  <a:srgbClr val="000066"/>
                </a:solidFill>
                <a:latin typeface="Arial"/>
                <a:cs typeface="Arial"/>
              </a:rPr>
              <a:t>Розчин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Рінгера-Локка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4640" y="3527805"/>
            <a:ext cx="31857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514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ППК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(зворотній</a:t>
            </a:r>
            <a:r>
              <a:rPr sz="18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бік)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Натрію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гідрокарбонату 0,04 </a:t>
            </a:r>
            <a:r>
              <a:rPr sz="1800" b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Води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ін’єкцій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до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100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3091" y="3527805"/>
            <a:ext cx="4100829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0" marR="935990" indent="63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ППК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(зворотній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бік) </a:t>
            </a:r>
            <a:r>
              <a:rPr sz="1800" b="1" spc="-4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Натрію</a:t>
            </a:r>
            <a:r>
              <a:rPr sz="1800" b="1" spc="-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хлориду</a:t>
            </a:r>
            <a:r>
              <a:rPr sz="1800" b="1" spc="-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1,8</a:t>
            </a:r>
            <a:endParaRPr sz="18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Калію</a:t>
            </a:r>
            <a:r>
              <a:rPr sz="1800" b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хлориду</a:t>
            </a:r>
            <a:r>
              <a:rPr sz="1800" b="1" spc="-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0,04</a:t>
            </a:r>
            <a:endParaRPr sz="18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Розчину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кальцію хлориду 20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% (1:5) </a:t>
            </a:r>
            <a:r>
              <a:rPr sz="1800" b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0,04х5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0,2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endParaRPr sz="1800">
              <a:latin typeface="Arial"/>
              <a:cs typeface="Arial"/>
            </a:endParaRPr>
          </a:p>
          <a:p>
            <a:pPr marL="601345">
              <a:lnSpc>
                <a:spcPct val="100000"/>
              </a:lnSpc>
              <a:tabLst>
                <a:tab pos="1297305" algn="l"/>
              </a:tabLst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1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мл	–</a:t>
            </a:r>
            <a:r>
              <a:rPr sz="1800" b="1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20</a:t>
            </a:r>
            <a:r>
              <a:rPr sz="1800" b="1" spc="-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кап.</a:t>
            </a:r>
            <a:endParaRPr sz="1800">
              <a:latin typeface="Arial"/>
              <a:cs typeface="Arial"/>
            </a:endParaRPr>
          </a:p>
          <a:p>
            <a:pPr marL="623570" marR="420370" indent="-1905">
              <a:lnSpc>
                <a:spcPct val="100000"/>
              </a:lnSpc>
              <a:tabLst>
                <a:tab pos="2651125" algn="l"/>
              </a:tabLst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0,2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b="1" spc="49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х	х</a:t>
            </a:r>
            <a:r>
              <a:rPr sz="1800" b="1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b="1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4</a:t>
            </a:r>
            <a:r>
              <a:rPr sz="1800" b="1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кап.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Глюкози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(волога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9%) 0,22</a:t>
            </a:r>
            <a:endParaRPr sz="1800">
              <a:latin typeface="Arial"/>
              <a:cs typeface="Arial"/>
            </a:endParaRPr>
          </a:p>
          <a:p>
            <a:pPr marL="471170">
              <a:lnSpc>
                <a:spcPct val="100000"/>
              </a:lnSpc>
            </a:pP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Води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ін’єкцій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до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100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012" y="1052575"/>
            <a:ext cx="8229600" cy="914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1012" y="1052575"/>
            <a:ext cx="8230234" cy="9144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91440" marR="84455" algn="just">
              <a:lnSpc>
                <a:spcPts val="2160"/>
              </a:lnSpc>
              <a:spcBef>
                <a:spcPts val="420"/>
              </a:spcBef>
            </a:pP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NB!</a:t>
            </a:r>
            <a:r>
              <a:rPr sz="1900" b="1" i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Препарат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FF0000"/>
                </a:solidFill>
                <a:latin typeface="Tahoma"/>
                <a:cs typeface="Tahoma"/>
              </a:rPr>
              <a:t>отримують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75" dirty="0">
                <a:solidFill>
                  <a:srgbClr val="FF0000"/>
                </a:solidFill>
                <a:latin typeface="Tahoma"/>
                <a:cs typeface="Tahoma"/>
              </a:rPr>
              <a:t>шляхом</a:t>
            </a:r>
            <a:r>
              <a:rPr sz="1900" b="1" i="1" spc="-70" dirty="0">
                <a:solidFill>
                  <a:srgbClr val="FF0000"/>
                </a:solidFill>
                <a:latin typeface="Tahoma"/>
                <a:cs typeface="Tahoma"/>
              </a:rPr>
              <a:t> змішування</a:t>
            </a:r>
            <a:r>
              <a:rPr sz="1900" b="1" i="1" spc="4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в</a:t>
            </a:r>
            <a:r>
              <a:rPr sz="1900" b="1" i="1" spc="4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асептичних </a:t>
            </a:r>
            <a:r>
              <a:rPr sz="1900" b="1" i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умовах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двох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окремо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приготовлених</a:t>
            </a:r>
            <a:r>
              <a:rPr sz="1900" b="1" i="1" spc="4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розчинів</a:t>
            </a:r>
            <a:r>
              <a:rPr sz="1900" b="1" i="1" spc="4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безпосередньо </a:t>
            </a:r>
            <a:r>
              <a:rPr sz="1900" b="1" i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FF0000"/>
                </a:solidFill>
                <a:latin typeface="Tahoma"/>
                <a:cs typeface="Tahoma"/>
              </a:rPr>
              <a:t>перед</a:t>
            </a:r>
            <a:r>
              <a:rPr sz="1900" b="1" i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застосуванням.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2713" y="2060935"/>
            <a:ext cx="7992745" cy="3714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35255" indent="508000">
              <a:lnSpc>
                <a:spcPct val="110000"/>
              </a:lnSpc>
              <a:spcBef>
                <a:spcPts val="95"/>
              </a:spcBef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Лікарський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препарат</a:t>
            </a:r>
            <a:r>
              <a:rPr sz="2000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готують</a:t>
            </a:r>
            <a:r>
              <a:rPr sz="20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асептичних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умовах.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 В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одній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мірній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колбі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на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100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мл 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готують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сольовий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склад з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глюкозою </a:t>
            </a:r>
            <a:r>
              <a:rPr sz="2000" i="1" spc="-25" dirty="0">
                <a:solidFill>
                  <a:srgbClr val="000066"/>
                </a:solidFill>
                <a:latin typeface="Arial"/>
                <a:cs typeface="Arial"/>
              </a:rPr>
              <a:t>(розчин </a:t>
            </a:r>
            <a:r>
              <a:rPr sz="2000" i="1" spc="-5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66"/>
                </a:solidFill>
                <a:latin typeface="Arial"/>
                <a:cs typeface="Arial"/>
              </a:rPr>
              <a:t>Рінгера-Локка</a:t>
            </a:r>
            <a:r>
              <a:rPr sz="2000" i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66"/>
                </a:solidFill>
                <a:latin typeface="Arial"/>
                <a:cs typeface="Arial"/>
              </a:rPr>
              <a:t>№1),</a:t>
            </a:r>
            <a:r>
              <a:rPr sz="2000" i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а в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іншій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– 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розчин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натрію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 гідрокарбонату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000066"/>
                </a:solidFill>
                <a:latin typeface="Arial"/>
                <a:cs typeface="Arial"/>
              </a:rPr>
              <a:t>(розчин</a:t>
            </a:r>
            <a:r>
              <a:rPr sz="2000" i="1" spc="-5" dirty="0">
                <a:solidFill>
                  <a:srgbClr val="000066"/>
                </a:solidFill>
                <a:latin typeface="Arial"/>
                <a:cs typeface="Arial"/>
              </a:rPr>
              <a:t> Рінгера-Локка</a:t>
            </a:r>
            <a:r>
              <a:rPr sz="2000" i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000066"/>
                </a:solidFill>
                <a:latin typeface="Arial"/>
                <a:cs typeface="Arial"/>
              </a:rPr>
              <a:t>№2).</a:t>
            </a:r>
            <a:endParaRPr sz="2000">
              <a:latin typeface="Arial"/>
              <a:cs typeface="Arial"/>
            </a:endParaRPr>
          </a:p>
          <a:p>
            <a:pPr marL="12700" marR="5080" indent="560070">
              <a:lnSpc>
                <a:spcPct val="110000"/>
              </a:lnSpc>
            </a:pPr>
            <a:r>
              <a:rPr sz="2000" spc="-30" dirty="0">
                <a:solidFill>
                  <a:srgbClr val="000066"/>
                </a:solidFill>
                <a:latin typeface="Arial"/>
                <a:cs typeface="Arial"/>
              </a:rPr>
              <a:t>Розчини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аналізують,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00066"/>
                </a:solidFill>
                <a:latin typeface="Arial"/>
                <a:cs typeface="Arial"/>
              </a:rPr>
              <a:t>фільтрують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у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відпускні</a:t>
            </a:r>
            <a:r>
              <a:rPr sz="20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флакони,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 закупорюють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стерильною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резиновою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пробкою,</a:t>
            </a:r>
            <a:r>
              <a:rPr sz="2000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проводять</a:t>
            </a:r>
            <a:r>
              <a:rPr sz="2000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контроль </a:t>
            </a:r>
            <a:r>
              <a:rPr sz="2000" spc="-5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на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механічні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 домішки,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обкатують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металевим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ковпачком,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перевіряють</a:t>
            </a:r>
            <a:r>
              <a:rPr sz="2000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герметичність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закупорки</a:t>
            </a:r>
            <a:r>
              <a:rPr sz="20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та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стерилізують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при</a:t>
            </a:r>
            <a:r>
              <a:rPr sz="20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120</a:t>
            </a:r>
            <a:r>
              <a:rPr sz="2000" spc="-8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°С</a:t>
            </a:r>
            <a:endParaRPr sz="2000">
              <a:latin typeface="Arial"/>
              <a:cs typeface="Arial"/>
            </a:endParaRPr>
          </a:p>
          <a:p>
            <a:pPr marL="12700" marR="942975">
              <a:lnSpc>
                <a:spcPct val="110000"/>
              </a:lnSpc>
            </a:pP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8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хв.,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проводять</a:t>
            </a:r>
            <a:r>
              <a:rPr sz="20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вторинний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контроль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якості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та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оформляють </a:t>
            </a:r>
            <a:r>
              <a:rPr sz="2000" spc="-5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до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відпуску номером</a:t>
            </a:r>
            <a:r>
              <a:rPr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рецепта</a:t>
            </a:r>
            <a:r>
              <a:rPr sz="2000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000066"/>
                </a:solidFill>
                <a:latin typeface="Arial"/>
                <a:cs typeface="Arial"/>
              </a:rPr>
              <a:t>та</a:t>
            </a: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 етикетками</a:t>
            </a:r>
            <a:r>
              <a:rPr sz="20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Arial"/>
                <a:cs typeface="Arial"/>
              </a:rPr>
              <a:t>«Для ін’єкцій»,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2000" spc="-10" dirty="0">
                <a:solidFill>
                  <a:srgbClr val="000066"/>
                </a:solidFill>
                <a:latin typeface="Arial"/>
                <a:cs typeface="Arial"/>
              </a:rPr>
              <a:t>«Стерильно».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43558" y="292607"/>
            <a:ext cx="61899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</a:t>
            </a:r>
            <a:r>
              <a:rPr spc="5" dirty="0"/>
              <a:t> </a:t>
            </a:r>
            <a:r>
              <a:rPr spc="-10" dirty="0"/>
              <a:t>ТЕХНОЛОГІЯ</a:t>
            </a:r>
            <a:r>
              <a:rPr spc="5" dirty="0"/>
              <a:t> </a:t>
            </a:r>
            <a:r>
              <a:rPr spc="-10" dirty="0"/>
              <a:t>ПЛАЗМОЗАМІННИХ</a:t>
            </a:r>
            <a:r>
              <a:rPr spc="40" dirty="0"/>
              <a:t> </a:t>
            </a:r>
            <a:r>
              <a:rPr spc="-10" dirty="0"/>
              <a:t>РОЗЧИНІВ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04715" y="922020"/>
            <a:ext cx="815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№</a:t>
            </a:r>
            <a:r>
              <a:rPr sz="1800" b="1" spc="-8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рец.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0716" y="922020"/>
            <a:ext cx="14986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Дата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Natrii</a:t>
            </a:r>
            <a:r>
              <a:rPr sz="1800" b="1" spc="-7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chloridi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Glucosi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Kalii</a:t>
            </a:r>
            <a:r>
              <a:rPr sz="1800" b="1" spc="-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chloridi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6415" y="1196340"/>
            <a:ext cx="18554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1,8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0,22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 (волога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9%)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0,04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5316" y="2019553"/>
            <a:ext cx="56280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Sol. Calcii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chloridi 20% (1:5)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gtts IV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(1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мл =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20 кап.) </a:t>
            </a:r>
            <a:r>
              <a:rPr sz="1800" b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Aquae</a:t>
            </a:r>
            <a:r>
              <a:rPr sz="1800" b="1" u="heavy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pro 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injectionibus</a:t>
            </a:r>
            <a:r>
              <a:rPr sz="1800" b="1" u="heavy" spc="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ad 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100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ml</a:t>
            </a:r>
            <a:endParaRPr sz="1800">
              <a:latin typeface="Arial"/>
              <a:cs typeface="Arial"/>
            </a:endParaRPr>
          </a:p>
          <a:p>
            <a:pPr marL="38100" marR="4335145">
              <a:lnSpc>
                <a:spcPct val="100000"/>
              </a:lnSpc>
            </a:pP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V</a:t>
            </a:r>
            <a:r>
              <a:rPr sz="1800" b="1" spc="-30" baseline="-20833" dirty="0">
                <a:solidFill>
                  <a:srgbClr val="000066"/>
                </a:solidFill>
                <a:latin typeface="Arial"/>
                <a:cs typeface="Arial"/>
              </a:rPr>
              <a:t>заг.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=100</a:t>
            </a:r>
            <a:r>
              <a:rPr sz="1800" b="1" spc="-7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ml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Sterilis!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06244" y="3116834"/>
            <a:ext cx="1424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При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г</a:t>
            </a:r>
            <a:r>
              <a:rPr sz="1800" b="1" spc="-50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b="1" spc="45" dirty="0">
                <a:solidFill>
                  <a:srgbClr val="000066"/>
                </a:solidFill>
                <a:latin typeface="Arial"/>
                <a:cs typeface="Arial"/>
              </a:rPr>
              <a:t>т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у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в:  Перевірив: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64352" y="3116834"/>
            <a:ext cx="929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(пі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д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пи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)  (пі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д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пи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</a:t>
            </a:r>
            <a:r>
              <a:rPr sz="1800" b="1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04334" y="4488433"/>
            <a:ext cx="815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№</a:t>
            </a:r>
            <a:r>
              <a:rPr sz="1800" b="1" spc="-8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рец.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2616" y="4214114"/>
            <a:ext cx="4189729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439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ППК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(лицевий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  <a:p>
            <a:pPr marL="55880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Дата</a:t>
            </a:r>
            <a:endParaRPr sz="1800">
              <a:latin typeface="Arial"/>
              <a:cs typeface="Arial"/>
            </a:endParaRPr>
          </a:p>
          <a:p>
            <a:pPr marL="50800" marR="421640">
              <a:lnSpc>
                <a:spcPct val="100000"/>
              </a:lnSpc>
              <a:tabLst>
                <a:tab pos="2997200" algn="l"/>
              </a:tabLst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Natrii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hydrocarbonatis	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0,04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Aquae</a:t>
            </a:r>
            <a:r>
              <a:rPr sz="1800" b="1" u="heavy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pro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injectionibus</a:t>
            </a:r>
            <a:r>
              <a:rPr sz="1800" b="1" u="heavy" spc="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ad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100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ml</a:t>
            </a:r>
            <a:endParaRPr sz="1800">
              <a:latin typeface="Arial"/>
              <a:cs typeface="Arial"/>
            </a:endParaRPr>
          </a:p>
          <a:p>
            <a:pPr marL="2794000">
              <a:lnSpc>
                <a:spcPct val="100000"/>
              </a:lnSpc>
            </a:pP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V</a:t>
            </a:r>
            <a:r>
              <a:rPr sz="1800" b="1" spc="-30" baseline="-20833" dirty="0">
                <a:solidFill>
                  <a:srgbClr val="000066"/>
                </a:solidFill>
                <a:latin typeface="Arial"/>
                <a:cs typeface="Arial"/>
              </a:rPr>
              <a:t>заг.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=100</a:t>
            </a:r>
            <a:r>
              <a:rPr sz="1800" b="1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Sterilis!</a:t>
            </a:r>
            <a:endParaRPr sz="1800">
              <a:latin typeface="Arial"/>
              <a:cs typeface="Arial"/>
            </a:endParaRPr>
          </a:p>
          <a:p>
            <a:pPr marL="749300" marR="2035175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При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г</a:t>
            </a:r>
            <a:r>
              <a:rPr sz="1800" b="1" spc="-55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b="1" spc="45" dirty="0">
                <a:solidFill>
                  <a:srgbClr val="000066"/>
                </a:solidFill>
                <a:latin typeface="Arial"/>
                <a:cs typeface="Arial"/>
              </a:rPr>
              <a:t>т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у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в: 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Перевірив: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83223" y="5860288"/>
            <a:ext cx="929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(пі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д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пи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)  (пі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д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пи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43558" y="236445"/>
            <a:ext cx="6189980" cy="7112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pc="-5" dirty="0"/>
              <a:t>4.</a:t>
            </a:r>
            <a:r>
              <a:rPr spc="5" dirty="0"/>
              <a:t> </a:t>
            </a:r>
            <a:r>
              <a:rPr spc="-10" dirty="0"/>
              <a:t>ТЕХНОЛОГІЯ</a:t>
            </a:r>
            <a:r>
              <a:rPr spc="5" dirty="0"/>
              <a:t> </a:t>
            </a:r>
            <a:r>
              <a:rPr spc="-10" dirty="0"/>
              <a:t>ПЛАЗМОЗАМІННИХ</a:t>
            </a:r>
            <a:r>
              <a:rPr spc="40" dirty="0"/>
              <a:t> </a:t>
            </a:r>
            <a:r>
              <a:rPr spc="-10" dirty="0"/>
              <a:t>РОЗЧИНІВ</a:t>
            </a:r>
          </a:p>
          <a:p>
            <a:pPr marR="267970" algn="ctr">
              <a:lnSpc>
                <a:spcPct val="100000"/>
              </a:lnSpc>
              <a:spcBef>
                <a:spcPts val="395"/>
              </a:spcBef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ППК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(лицевий</a:t>
            </a:r>
            <a:r>
              <a:rPr sz="18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0236" y="181304"/>
            <a:ext cx="65963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9185" marR="5080" indent="-2357120">
              <a:lnSpc>
                <a:spcPct val="120000"/>
              </a:lnSpc>
              <a:spcBef>
                <a:spcPts val="100"/>
              </a:spcBef>
            </a:pPr>
            <a:r>
              <a:rPr spc="-5" dirty="0"/>
              <a:t>5.</a:t>
            </a:r>
            <a:r>
              <a:rPr spc="5" dirty="0"/>
              <a:t> </a:t>
            </a:r>
            <a:r>
              <a:rPr spc="-10" dirty="0"/>
              <a:t>РОЗЧИНИ</a:t>
            </a:r>
            <a:r>
              <a:rPr spc="-5" dirty="0"/>
              <a:t> ДЛЯ</a:t>
            </a:r>
            <a:r>
              <a:rPr spc="25" dirty="0"/>
              <a:t> </a:t>
            </a:r>
            <a:r>
              <a:rPr spc="-10" dirty="0"/>
              <a:t>ІНЄКЦІЙ</a:t>
            </a:r>
            <a:r>
              <a:rPr spc="-5" dirty="0"/>
              <a:t> З</a:t>
            </a:r>
            <a:r>
              <a:rPr spc="10" dirty="0"/>
              <a:t> </a:t>
            </a:r>
            <a:r>
              <a:rPr spc="-10" dirty="0"/>
              <a:t>ТЕРМОЛАБІЛЬНИМИ </a:t>
            </a:r>
            <a:r>
              <a:rPr spc="-570" dirty="0"/>
              <a:t> </a:t>
            </a:r>
            <a:r>
              <a:rPr spc="-10" dirty="0"/>
              <a:t>РЕЧОВИНАМИ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7917" y="1008126"/>
            <a:ext cx="7736205" cy="5226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5675" marR="845185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ОСОБЛИВОСТІ</a:t>
            </a:r>
            <a:r>
              <a:rPr sz="18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ТЕХНОЛОГІЇ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РОЗЧИНІВ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ДЛЯ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ІНЄКЦІЙ </a:t>
            </a:r>
            <a:r>
              <a:rPr sz="1800" b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ТЕРМОЛАБІЛЬНИМИ</a:t>
            </a:r>
            <a:r>
              <a:rPr sz="1800" b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РЕЧОВИНАМИ:</a:t>
            </a:r>
            <a:endParaRPr sz="1800">
              <a:latin typeface="Arial"/>
              <a:cs typeface="Arial"/>
            </a:endParaRPr>
          </a:p>
          <a:p>
            <a:pPr marL="359410" indent="-308610">
              <a:lnSpc>
                <a:spcPct val="100000"/>
              </a:lnSpc>
              <a:spcBef>
                <a:spcPts val="30"/>
              </a:spcBef>
              <a:buClr>
                <a:srgbClr val="000000"/>
              </a:buClr>
              <a:buFont typeface="Wingdings"/>
              <a:buChar char=""/>
              <a:tabLst>
                <a:tab pos="359410" algn="l"/>
              </a:tabLst>
            </a:pPr>
            <a:r>
              <a:rPr sz="1800" b="1" i="1" spc="-15" dirty="0">
                <a:solidFill>
                  <a:srgbClr val="003300"/>
                </a:solidFill>
                <a:latin typeface="Arial"/>
                <a:cs typeface="Arial"/>
              </a:rPr>
              <a:t>розчини</a:t>
            </a:r>
            <a:r>
              <a:rPr sz="1800" b="1" i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3300"/>
                </a:solidFill>
                <a:latin typeface="Arial"/>
                <a:cs typeface="Arial"/>
              </a:rPr>
              <a:t>не</a:t>
            </a:r>
            <a:r>
              <a:rPr sz="1800" b="1" i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003300"/>
                </a:solidFill>
                <a:latin typeface="Arial"/>
                <a:cs typeface="Arial"/>
              </a:rPr>
              <a:t>стерилізують;</a:t>
            </a:r>
            <a:endParaRPr sz="1800">
              <a:latin typeface="Arial"/>
              <a:cs typeface="Arial"/>
            </a:endParaRPr>
          </a:p>
          <a:p>
            <a:pPr marL="359410" indent="-308610">
              <a:lnSpc>
                <a:spcPct val="100000"/>
              </a:lnSpc>
              <a:spcBef>
                <a:spcPts val="215"/>
              </a:spcBef>
              <a:buFont typeface="Wingdings"/>
              <a:buChar char=""/>
              <a:tabLst>
                <a:tab pos="359410" algn="l"/>
              </a:tabLst>
            </a:pPr>
            <a:r>
              <a:rPr sz="1800" b="1" i="1" spc="-20" dirty="0">
                <a:solidFill>
                  <a:srgbClr val="003300"/>
                </a:solidFill>
                <a:latin typeface="Arial"/>
                <a:cs typeface="Arial"/>
              </a:rPr>
              <a:t>готують</a:t>
            </a:r>
            <a:r>
              <a:rPr sz="18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3300"/>
                </a:solidFill>
                <a:latin typeface="Arial"/>
                <a:cs typeface="Arial"/>
              </a:rPr>
              <a:t>асептичних</a:t>
            </a:r>
            <a:r>
              <a:rPr sz="1800" b="1" i="1" spc="-10" dirty="0">
                <a:solidFill>
                  <a:srgbClr val="003300"/>
                </a:solidFill>
                <a:latin typeface="Arial"/>
                <a:cs typeface="Arial"/>
              </a:rPr>
              <a:t> умовах;</a:t>
            </a:r>
            <a:endParaRPr sz="1800">
              <a:latin typeface="Arial"/>
              <a:cs typeface="Arial"/>
            </a:endParaRPr>
          </a:p>
          <a:p>
            <a:pPr marL="359410" indent="-308610">
              <a:lnSpc>
                <a:spcPct val="100000"/>
              </a:lnSpc>
              <a:spcBef>
                <a:spcPts val="215"/>
              </a:spcBef>
              <a:buFont typeface="Wingdings"/>
              <a:buChar char=""/>
              <a:tabLst>
                <a:tab pos="359410" algn="l"/>
              </a:tabLst>
            </a:pPr>
            <a:r>
              <a:rPr sz="1800" b="1" i="1" spc="-15" dirty="0">
                <a:solidFill>
                  <a:srgbClr val="003300"/>
                </a:solidFill>
                <a:latin typeface="Arial"/>
                <a:cs typeface="Arial"/>
              </a:rPr>
              <a:t>стерилізують </a:t>
            </a:r>
            <a:r>
              <a:rPr sz="1800" b="1" i="1" spc="-5" dirty="0">
                <a:solidFill>
                  <a:srgbClr val="003300"/>
                </a:solidFill>
                <a:latin typeface="Arial"/>
                <a:cs typeface="Arial"/>
              </a:rPr>
              <a:t>усі</a:t>
            </a:r>
            <a:r>
              <a:rPr sz="18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3300"/>
                </a:solidFill>
                <a:latin typeface="Arial"/>
                <a:cs typeface="Arial"/>
              </a:rPr>
              <a:t>термостабільні</a:t>
            </a:r>
            <a:r>
              <a:rPr sz="18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3300"/>
                </a:solidFill>
                <a:latin typeface="Arial"/>
                <a:cs typeface="Arial"/>
              </a:rPr>
              <a:t>інгредієнти;</a:t>
            </a:r>
            <a:endParaRPr sz="1800">
              <a:latin typeface="Arial"/>
              <a:cs typeface="Arial"/>
            </a:endParaRPr>
          </a:p>
          <a:p>
            <a:pPr marL="359410" indent="-308610">
              <a:lnSpc>
                <a:spcPct val="100000"/>
              </a:lnSpc>
              <a:spcBef>
                <a:spcPts val="215"/>
              </a:spcBef>
              <a:buFont typeface="Wingdings"/>
              <a:buChar char=""/>
              <a:tabLst>
                <a:tab pos="359410" algn="l"/>
              </a:tabLst>
            </a:pPr>
            <a:r>
              <a:rPr sz="1800" b="1" i="1" spc="-20" dirty="0">
                <a:solidFill>
                  <a:srgbClr val="003300"/>
                </a:solidFill>
                <a:latin typeface="Arial"/>
                <a:cs typeface="Arial"/>
              </a:rPr>
              <a:t>фільтрують</a:t>
            </a:r>
            <a:r>
              <a:rPr sz="18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3300"/>
                </a:solidFill>
                <a:latin typeface="Arial"/>
                <a:cs typeface="Arial"/>
              </a:rPr>
              <a:t>крізь</a:t>
            </a:r>
            <a:r>
              <a:rPr sz="18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3300"/>
                </a:solidFill>
                <a:latin typeface="Arial"/>
                <a:cs typeface="Arial"/>
              </a:rPr>
              <a:t>стерильні</a:t>
            </a:r>
            <a:r>
              <a:rPr sz="18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3300"/>
                </a:solidFill>
                <a:latin typeface="Arial"/>
                <a:cs typeface="Arial"/>
              </a:rPr>
              <a:t>фільтри.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Arial"/>
              <a:cs typeface="Arial"/>
            </a:endParaRPr>
          </a:p>
          <a:p>
            <a:pPr marL="622300" marR="2736215" indent="-57150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Rp.:</a:t>
            </a:r>
            <a:r>
              <a:rPr sz="1800" b="1" spc="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Sol.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Hexamethylentetramini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20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%-100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ml </a:t>
            </a:r>
            <a:r>
              <a:rPr sz="1800" b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Sterilis!</a:t>
            </a:r>
            <a:endParaRPr sz="180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</a:pP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D.</a:t>
            </a:r>
            <a:r>
              <a:rPr sz="1800" b="1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S.</a:t>
            </a:r>
            <a:r>
              <a:rPr sz="1800" b="1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ін’єкцій!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50800" marR="43180" indent="571500">
              <a:lnSpc>
                <a:spcPct val="100000"/>
              </a:lnSpc>
            </a:pP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Даний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лікарський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препарат</a:t>
            </a:r>
            <a:r>
              <a:rPr sz="1800" spc="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ін’єкційний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660066"/>
                </a:solidFill>
                <a:latin typeface="Arial"/>
                <a:cs typeface="Arial"/>
              </a:rPr>
              <a:t>розчин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з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термолабільною </a:t>
            </a:r>
            <a:r>
              <a:rPr sz="1800" spc="-484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речовиною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– </a:t>
            </a:r>
            <a:r>
              <a:rPr sz="1800" spc="-10" dirty="0">
                <a:solidFill>
                  <a:srgbClr val="660066"/>
                </a:solidFill>
                <a:latin typeface="Arial"/>
                <a:cs typeface="Arial"/>
              </a:rPr>
              <a:t>гексаметилентетраміном</a:t>
            </a:r>
            <a:r>
              <a:rPr sz="1800" spc="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у</a:t>
            </a:r>
            <a:r>
              <a:rPr sz="1800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кількості, </a:t>
            </a:r>
            <a:r>
              <a:rPr sz="1800" spc="10" dirty="0">
                <a:solidFill>
                  <a:srgbClr val="660066"/>
                </a:solidFill>
                <a:latin typeface="Arial"/>
                <a:cs typeface="Arial"/>
              </a:rPr>
              <a:t>яка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 перевищує</a:t>
            </a:r>
            <a:r>
              <a:rPr sz="1800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0066"/>
                </a:solidFill>
                <a:latin typeface="Arial"/>
                <a:cs typeface="Arial"/>
              </a:rPr>
              <a:t>3 </a:t>
            </a:r>
            <a:r>
              <a:rPr sz="1800" spc="-5" dirty="0">
                <a:solidFill>
                  <a:srgbClr val="660066"/>
                </a:solidFill>
                <a:latin typeface="Arial"/>
                <a:cs typeface="Arial"/>
              </a:rPr>
              <a:t>%.</a:t>
            </a:r>
            <a:endParaRPr sz="1800">
              <a:latin typeface="Arial"/>
              <a:cs typeface="Arial"/>
            </a:endParaRPr>
          </a:p>
          <a:p>
            <a:pPr marL="2322830" marR="2213610" indent="-635" algn="ctr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ППК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(зворотній</a:t>
            </a:r>
            <a:r>
              <a:rPr sz="18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бік) 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Гексаметилентетраміну</a:t>
            </a:r>
            <a:r>
              <a:rPr sz="1800" b="1" spc="-6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20,0</a:t>
            </a:r>
            <a:endParaRPr sz="1800">
              <a:latin typeface="Arial"/>
              <a:cs typeface="Arial"/>
            </a:endParaRPr>
          </a:p>
          <a:p>
            <a:pPr marL="100965" algn="ctr">
              <a:lnSpc>
                <a:spcPct val="100000"/>
              </a:lnSpc>
              <a:spcBef>
                <a:spcPts val="445"/>
              </a:spcBef>
            </a:pPr>
            <a:r>
              <a:rPr sz="2700" b="1" spc="-7" baseline="13888" dirty="0">
                <a:solidFill>
                  <a:srgbClr val="000066"/>
                </a:solidFill>
                <a:latin typeface="Arial"/>
                <a:cs typeface="Arial"/>
              </a:rPr>
              <a:t>КЗО</a:t>
            </a:r>
            <a:r>
              <a:rPr sz="1200" b="1" spc="-5" dirty="0">
                <a:solidFill>
                  <a:srgbClr val="000066"/>
                </a:solidFill>
                <a:latin typeface="Arial"/>
                <a:cs typeface="Arial"/>
              </a:rPr>
              <a:t>гексаметилентетраміну</a:t>
            </a:r>
            <a:r>
              <a:rPr sz="12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700" b="1" baseline="13888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2700" b="1" spc="-44" baseline="13888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700" b="1" spc="-7" baseline="13888" dirty="0">
                <a:solidFill>
                  <a:srgbClr val="000066"/>
                </a:solidFill>
                <a:latin typeface="Arial"/>
                <a:cs typeface="Arial"/>
              </a:rPr>
              <a:t>0,78</a:t>
            </a:r>
            <a:endParaRPr sz="2700" baseline="13888">
              <a:latin typeface="Arial"/>
              <a:cs typeface="Arial"/>
            </a:endParaRPr>
          </a:p>
          <a:p>
            <a:pPr marL="2312670" marR="2204085" indent="574040">
              <a:lnSpc>
                <a:spcPct val="100000"/>
              </a:lnSpc>
              <a:spcBef>
                <a:spcPts val="760"/>
              </a:spcBef>
            </a:pP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Води</a:t>
            </a:r>
            <a:r>
              <a:rPr sz="1800" b="1" spc="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1800" b="1" spc="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ін’єкцій: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100,0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(20,0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×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0,78)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84,4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65198" y="6055867"/>
            <a:ext cx="1422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При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г</a:t>
            </a:r>
            <a:r>
              <a:rPr sz="1800" b="1" spc="-55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b="1" spc="45" dirty="0">
                <a:solidFill>
                  <a:srgbClr val="000066"/>
                </a:solidFill>
                <a:latin typeface="Arial"/>
                <a:cs typeface="Arial"/>
              </a:rPr>
              <a:t>т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у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в: 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Перевірив: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38697" y="6055867"/>
            <a:ext cx="1143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(п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дп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сь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)  (п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дп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сь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3115" y="977645"/>
            <a:ext cx="7919084" cy="4799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790575" indent="333375">
              <a:lnSpc>
                <a:spcPct val="12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Технологія.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Розчин готують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в асептичних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умовах, попередньо </a:t>
            </a:r>
            <a:r>
              <a:rPr sz="1800" spc="-55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стерилізують</a:t>
            </a:r>
            <a:r>
              <a:rPr sz="1800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воду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1800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ін’єкцій,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фільтруючий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матеріал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та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посуд.</a:t>
            </a:r>
            <a:endParaRPr sz="1800">
              <a:latin typeface="Tahoma"/>
              <a:cs typeface="Tahoma"/>
            </a:endParaRPr>
          </a:p>
          <a:p>
            <a:pPr marL="25400" marR="17780" indent="356870">
              <a:lnSpc>
                <a:spcPct val="120000"/>
              </a:lnSpc>
            </a:pP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В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асептичних</a:t>
            </a:r>
            <a:r>
              <a:rPr sz="1800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умовах відмірюють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у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підставку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84,4</a:t>
            </a:r>
            <a:r>
              <a:rPr sz="1800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мл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води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ін’єкцій, </a:t>
            </a:r>
            <a:r>
              <a:rPr sz="1800" spc="-55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додають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20,0</a:t>
            </a:r>
            <a:r>
              <a:rPr sz="1800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г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гексаметилентетраміну</a:t>
            </a:r>
            <a:r>
              <a:rPr sz="1800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і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перемішують.</a:t>
            </a:r>
            <a:r>
              <a:rPr sz="1800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Проводять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повний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хімічний</a:t>
            </a:r>
            <a:r>
              <a:rPr sz="1800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аналіз,</a:t>
            </a:r>
            <a:r>
              <a:rPr sz="1800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фільтрують у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флакон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відпуску,</a:t>
            </a:r>
            <a:r>
              <a:rPr sz="1800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закупорюють,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проводять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контроль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на механічні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включення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і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обкатують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металевим 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ковпачком.</a:t>
            </a:r>
            <a:r>
              <a:rPr sz="1800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Наклеюють</a:t>
            </a:r>
            <a:r>
              <a:rPr sz="1800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номер рецепту та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заповнюють</a:t>
            </a:r>
            <a:r>
              <a:rPr sz="1800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ППК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лицевий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бік.</a:t>
            </a:r>
            <a:endParaRPr sz="1800">
              <a:latin typeface="Tahoma"/>
              <a:cs typeface="Tahoma"/>
            </a:endParaRPr>
          </a:p>
          <a:p>
            <a:pPr marL="382270">
              <a:lnSpc>
                <a:spcPct val="100000"/>
              </a:lnSpc>
              <a:spcBef>
                <a:spcPts val="430"/>
              </a:spcBef>
            </a:pP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Препарат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відпускають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з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 етикетками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«Для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ін’єкцій»</a:t>
            </a:r>
            <a:r>
              <a:rPr sz="1800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3300"/>
                </a:solidFill>
                <a:latin typeface="Tahoma"/>
                <a:cs typeface="Tahoma"/>
              </a:rPr>
              <a:t>та</a:t>
            </a:r>
            <a:endParaRPr sz="18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434"/>
              </a:spcBef>
            </a:pP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«Приготовлено</a:t>
            </a:r>
            <a:r>
              <a:rPr sz="1800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Tahoma"/>
                <a:cs typeface="Tahoma"/>
              </a:rPr>
              <a:t>асептично».</a:t>
            </a:r>
            <a:endParaRPr sz="1800">
              <a:latin typeface="Tahoma"/>
              <a:cs typeface="Tahoma"/>
            </a:endParaRPr>
          </a:p>
          <a:p>
            <a:pPr marL="3272790">
              <a:lnSpc>
                <a:spcPct val="100000"/>
              </a:lnSpc>
              <a:spcBef>
                <a:spcPts val="1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ППК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(лицевий</a:t>
            </a:r>
            <a:r>
              <a:rPr sz="18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  <a:p>
            <a:pPr marL="2319020">
              <a:lnSpc>
                <a:spcPct val="100000"/>
              </a:lnSpc>
              <a:tabLst>
                <a:tab pos="5389245" algn="l"/>
              </a:tabLst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Дата	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№</a:t>
            </a:r>
            <a:r>
              <a:rPr sz="1800" b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рец.</a:t>
            </a:r>
            <a:endParaRPr sz="1800">
              <a:latin typeface="Arial"/>
              <a:cs typeface="Arial"/>
            </a:endParaRPr>
          </a:p>
          <a:p>
            <a:pPr marL="985519" marR="2556510">
              <a:lnSpc>
                <a:spcPct val="100000"/>
              </a:lnSpc>
              <a:tabLst>
                <a:tab pos="4579620" algn="l"/>
              </a:tabLst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Aquae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pro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injectionibus</a:t>
            </a:r>
            <a:r>
              <a:rPr sz="1800" b="1" spc="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sterile	84,4</a:t>
            </a:r>
            <a:r>
              <a:rPr sz="1800" b="1" spc="-8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ml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Hexamethylentetramini	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20,0 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V</a:t>
            </a:r>
            <a:r>
              <a:rPr sz="1800" b="1" spc="-30" baseline="-20833" dirty="0">
                <a:solidFill>
                  <a:srgbClr val="000066"/>
                </a:solidFill>
                <a:latin typeface="Arial"/>
                <a:cs typeface="Arial"/>
              </a:rPr>
              <a:t>заг.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=100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ml</a:t>
            </a:r>
            <a:endParaRPr sz="1800">
              <a:latin typeface="Arial"/>
              <a:cs typeface="Arial"/>
            </a:endParaRPr>
          </a:p>
          <a:p>
            <a:pPr marL="985519">
              <a:lnSpc>
                <a:spcPct val="100000"/>
              </a:lnSpc>
              <a:spcBef>
                <a:spcPts val="195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Addita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aseptice!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80236" y="181304"/>
            <a:ext cx="6597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9185" marR="5080" indent="-2357120">
              <a:lnSpc>
                <a:spcPct val="120000"/>
              </a:lnSpc>
              <a:spcBef>
                <a:spcPts val="100"/>
              </a:spcBef>
            </a:pPr>
            <a:r>
              <a:rPr spc="-5" dirty="0"/>
              <a:t>5.</a:t>
            </a:r>
            <a:r>
              <a:rPr spc="10" dirty="0"/>
              <a:t> </a:t>
            </a:r>
            <a:r>
              <a:rPr spc="-10" dirty="0"/>
              <a:t>РОЗЧИНИ</a:t>
            </a:r>
            <a:r>
              <a:rPr spc="10" dirty="0"/>
              <a:t> </a:t>
            </a:r>
            <a:r>
              <a:rPr spc="-5" dirty="0"/>
              <a:t>ДЛЯ</a:t>
            </a:r>
            <a:r>
              <a:rPr spc="20" dirty="0"/>
              <a:t> </a:t>
            </a:r>
            <a:r>
              <a:rPr spc="-10" dirty="0"/>
              <a:t>ІНЄКЦІЙ</a:t>
            </a:r>
            <a:r>
              <a:rPr dirty="0"/>
              <a:t> </a:t>
            </a:r>
            <a:r>
              <a:rPr spc="-5" dirty="0"/>
              <a:t>З</a:t>
            </a:r>
            <a:r>
              <a:rPr spc="5" dirty="0"/>
              <a:t> </a:t>
            </a:r>
            <a:r>
              <a:rPr spc="-10" dirty="0"/>
              <a:t>ТЕРМОЛАБІЛЬНИМИ </a:t>
            </a:r>
            <a:r>
              <a:rPr spc="-570" dirty="0"/>
              <a:t> </a:t>
            </a:r>
            <a:r>
              <a:rPr spc="-10" dirty="0"/>
              <a:t>РЕЧОВИНАМИ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011" y="619887"/>
            <a:ext cx="2159000" cy="64770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85750" marR="278765" indent="271145">
              <a:lnSpc>
                <a:spcPct val="100000"/>
              </a:lnSpc>
              <a:spcBef>
                <a:spcPts val="305"/>
              </a:spcBef>
            </a:pP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НЕВОДНІ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800" b="1" spc="-70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ЧИН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ИКИ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43402" y="476630"/>
            <a:ext cx="5905500" cy="93535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 marR="294640">
              <a:lnSpc>
                <a:spcPct val="100000"/>
              </a:lnSpc>
              <a:spcBef>
                <a:spcPts val="305"/>
              </a:spcBef>
            </a:pPr>
            <a:r>
              <a:rPr sz="1800" b="1" i="1" spc="-15" dirty="0">
                <a:solidFill>
                  <a:srgbClr val="660066"/>
                </a:solidFill>
                <a:latin typeface="Arial"/>
                <a:cs typeface="Arial"/>
              </a:rPr>
              <a:t>Застосовують</a:t>
            </a:r>
            <a:r>
              <a:rPr sz="1800" b="1" i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660066"/>
                </a:solidFill>
                <a:latin typeface="Arial"/>
                <a:cs typeface="Arial"/>
              </a:rPr>
              <a:t>для</a:t>
            </a:r>
            <a:r>
              <a:rPr sz="1800" b="1" i="1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660066"/>
                </a:solidFill>
                <a:latin typeface="Arial"/>
                <a:cs typeface="Arial"/>
              </a:rPr>
              <a:t>приготування</a:t>
            </a:r>
            <a:r>
              <a:rPr sz="1800" b="1" i="1" spc="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660066"/>
                </a:solidFill>
                <a:latin typeface="Arial"/>
                <a:cs typeface="Arial"/>
              </a:rPr>
              <a:t>ін’єкційних </a:t>
            </a:r>
            <a:r>
              <a:rPr sz="1800" b="1" i="1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660066"/>
                </a:solidFill>
                <a:latin typeface="Arial"/>
                <a:cs typeface="Arial"/>
              </a:rPr>
              <a:t>лікарських</a:t>
            </a:r>
            <a:r>
              <a:rPr sz="1800" b="1" i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660066"/>
                </a:solidFill>
                <a:latin typeface="Arial"/>
                <a:cs typeface="Arial"/>
              </a:rPr>
              <a:t>форм</a:t>
            </a:r>
            <a:r>
              <a:rPr sz="1800" b="1" i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660066"/>
                </a:solidFill>
                <a:latin typeface="Arial"/>
                <a:cs typeface="Arial"/>
              </a:rPr>
              <a:t>гормонів,</a:t>
            </a:r>
            <a:r>
              <a:rPr sz="1800" b="1" i="1" spc="2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660066"/>
                </a:solidFill>
                <a:latin typeface="Arial"/>
                <a:cs typeface="Arial"/>
              </a:rPr>
              <a:t>вітамінів,</a:t>
            </a:r>
            <a:r>
              <a:rPr sz="1800" b="1" i="1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660066"/>
                </a:solidFill>
                <a:latin typeface="Arial"/>
                <a:cs typeface="Arial"/>
              </a:rPr>
              <a:t>камфори, </a:t>
            </a:r>
            <a:r>
              <a:rPr sz="1800" b="1" i="1" spc="-484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660066"/>
                </a:solidFill>
                <a:latin typeface="Arial"/>
                <a:cs typeface="Arial"/>
              </a:rPr>
              <a:t>антибіотиків, сірки</a:t>
            </a:r>
            <a:r>
              <a:rPr sz="1800" b="1" i="1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660066"/>
                </a:solidFill>
                <a:latin typeface="Arial"/>
                <a:cs typeface="Arial"/>
              </a:rPr>
              <a:t>та</a:t>
            </a:r>
            <a:r>
              <a:rPr sz="1800" b="1" i="1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660066"/>
                </a:solidFill>
                <a:latin typeface="Arial"/>
                <a:cs typeface="Arial"/>
              </a:rPr>
              <a:t>ін.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0057" y="2205608"/>
            <a:ext cx="5104130" cy="38417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9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різну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розчинюючу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здатність;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80057" y="2708529"/>
            <a:ext cx="5111750" cy="38417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властивості,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що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запобігають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гідролізу;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80057" y="3716654"/>
            <a:ext cx="5111750" cy="45593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стабілізуючі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властивості.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80057" y="3213735"/>
            <a:ext cx="5111750" cy="38417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9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бактерицидні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властивості;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59330" y="1624457"/>
            <a:ext cx="5585460" cy="454659"/>
            <a:chOff x="1759330" y="1624457"/>
            <a:chExt cx="5585460" cy="454659"/>
          </a:xfrm>
        </p:grpSpPr>
        <p:sp>
          <p:nvSpPr>
            <p:cNvPr id="9" name="object 9"/>
            <p:cNvSpPr/>
            <p:nvPr/>
          </p:nvSpPr>
          <p:spPr>
            <a:xfrm>
              <a:off x="1764410" y="1629537"/>
              <a:ext cx="5575300" cy="444500"/>
            </a:xfrm>
            <a:custGeom>
              <a:avLst/>
              <a:gdLst/>
              <a:ahLst/>
              <a:cxnLst/>
              <a:rect l="l" t="t" r="r" b="b"/>
              <a:pathLst>
                <a:path w="5575300" h="444500">
                  <a:moveTo>
                    <a:pt x="5444744" y="0"/>
                  </a:moveTo>
                  <a:lnTo>
                    <a:pt x="130047" y="0"/>
                  </a:lnTo>
                  <a:lnTo>
                    <a:pt x="0" y="130048"/>
                  </a:lnTo>
                  <a:lnTo>
                    <a:pt x="0" y="314198"/>
                  </a:lnTo>
                  <a:lnTo>
                    <a:pt x="130047" y="444246"/>
                  </a:lnTo>
                  <a:lnTo>
                    <a:pt x="5444744" y="444246"/>
                  </a:lnTo>
                  <a:lnTo>
                    <a:pt x="5574792" y="314198"/>
                  </a:lnTo>
                  <a:lnTo>
                    <a:pt x="5574792" y="130048"/>
                  </a:lnTo>
                  <a:lnTo>
                    <a:pt x="54447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64410" y="1629537"/>
              <a:ext cx="5575300" cy="444500"/>
            </a:xfrm>
            <a:custGeom>
              <a:avLst/>
              <a:gdLst/>
              <a:ahLst/>
              <a:cxnLst/>
              <a:rect l="l" t="t" r="r" b="b"/>
              <a:pathLst>
                <a:path w="5575300" h="444500">
                  <a:moveTo>
                    <a:pt x="0" y="130048"/>
                  </a:moveTo>
                  <a:lnTo>
                    <a:pt x="130047" y="0"/>
                  </a:lnTo>
                  <a:lnTo>
                    <a:pt x="5444744" y="0"/>
                  </a:lnTo>
                  <a:lnTo>
                    <a:pt x="5574792" y="130048"/>
                  </a:lnTo>
                  <a:lnTo>
                    <a:pt x="5574792" y="314198"/>
                  </a:lnTo>
                  <a:lnTo>
                    <a:pt x="5444744" y="444246"/>
                  </a:lnTo>
                  <a:lnTo>
                    <a:pt x="130047" y="444246"/>
                  </a:lnTo>
                  <a:lnTo>
                    <a:pt x="0" y="314198"/>
                  </a:lnTo>
                  <a:lnTo>
                    <a:pt x="0" y="13004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693161" y="1720595"/>
            <a:ext cx="37166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5" dirty="0">
                <a:solidFill>
                  <a:srgbClr val="009900"/>
                </a:solidFill>
                <a:latin typeface="Arial"/>
                <a:cs typeface="Arial"/>
              </a:rPr>
              <a:t>НЕВОДНІ</a:t>
            </a:r>
            <a:r>
              <a:rPr sz="1800" b="1" i="1" spc="-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9900"/>
                </a:solidFill>
                <a:latin typeface="Arial"/>
                <a:cs typeface="Arial"/>
              </a:rPr>
              <a:t>РОЗЧИННИКИ</a:t>
            </a:r>
            <a:r>
              <a:rPr sz="1800" b="1" i="1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9900"/>
                </a:solidFill>
                <a:latin typeface="Arial"/>
                <a:cs typeface="Arial"/>
              </a:rPr>
              <a:t>мають</a:t>
            </a:r>
            <a:r>
              <a:rPr sz="1800" b="1" spc="-10" dirty="0">
                <a:solidFill>
                  <a:srgbClr val="009900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7757" y="941450"/>
            <a:ext cx="215645" cy="76200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1759457" y="1845182"/>
            <a:ext cx="220979" cy="2127885"/>
            <a:chOff x="1759457" y="1845182"/>
            <a:chExt cx="220979" cy="212788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410" y="2383154"/>
              <a:ext cx="215645" cy="762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64410" y="1845182"/>
              <a:ext cx="0" cy="2089785"/>
            </a:xfrm>
            <a:custGeom>
              <a:avLst/>
              <a:gdLst/>
              <a:ahLst/>
              <a:cxnLst/>
              <a:rect l="l" t="t" r="r" b="b"/>
              <a:pathLst>
                <a:path h="2089785">
                  <a:moveTo>
                    <a:pt x="0" y="2089403"/>
                  </a:moveTo>
                  <a:lnTo>
                    <a:pt x="0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410" y="2886836"/>
              <a:ext cx="215645" cy="762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410" y="3896486"/>
              <a:ext cx="215645" cy="762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410" y="3391280"/>
              <a:ext cx="215645" cy="76200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36523" y="53594"/>
            <a:ext cx="76898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</a:t>
            </a:r>
            <a:r>
              <a:rPr dirty="0"/>
              <a:t> </a:t>
            </a:r>
            <a:r>
              <a:rPr spc="-10" dirty="0"/>
              <a:t>РОЗЧИНИ</a:t>
            </a:r>
            <a:r>
              <a:rPr spc="-5" dirty="0"/>
              <a:t> ДЛЯ</a:t>
            </a:r>
            <a:r>
              <a:rPr spc="25" dirty="0"/>
              <a:t> </a:t>
            </a:r>
            <a:r>
              <a:rPr spc="-5" dirty="0"/>
              <a:t>ІН’ЄКЦІЙ</a:t>
            </a:r>
            <a:r>
              <a:rPr dirty="0"/>
              <a:t> </a:t>
            </a:r>
            <a:r>
              <a:rPr spc="-5" dirty="0"/>
              <a:t>НА </a:t>
            </a:r>
            <a:r>
              <a:rPr spc="-10" dirty="0"/>
              <a:t>НЕВОДНИХ</a:t>
            </a:r>
            <a:r>
              <a:rPr spc="20" dirty="0"/>
              <a:t> </a:t>
            </a:r>
            <a:r>
              <a:rPr spc="-10" dirty="0"/>
              <a:t>РОЗЧИННИКАХ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980057" y="4941951"/>
            <a:ext cx="5113020" cy="38481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5"/>
              </a:spcBef>
            </a:pP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розчини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пролонгуючої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дії;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80057" y="5447157"/>
            <a:ext cx="5113020" cy="38417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розчини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з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тривалим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терміном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зберігання;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51205" y="4360798"/>
            <a:ext cx="7138034" cy="443865"/>
            <a:chOff x="751205" y="4360798"/>
            <a:chExt cx="7138034" cy="443865"/>
          </a:xfrm>
        </p:grpSpPr>
        <p:sp>
          <p:nvSpPr>
            <p:cNvPr id="23" name="object 23"/>
            <p:cNvSpPr/>
            <p:nvPr/>
          </p:nvSpPr>
          <p:spPr>
            <a:xfrm>
              <a:off x="756285" y="4365878"/>
              <a:ext cx="7127875" cy="433705"/>
            </a:xfrm>
            <a:custGeom>
              <a:avLst/>
              <a:gdLst/>
              <a:ahLst/>
              <a:cxnLst/>
              <a:rect l="l" t="t" r="r" b="b"/>
              <a:pathLst>
                <a:path w="7127875" h="433704">
                  <a:moveTo>
                    <a:pt x="7000748" y="0"/>
                  </a:moveTo>
                  <a:lnTo>
                    <a:pt x="126974" y="0"/>
                  </a:lnTo>
                  <a:lnTo>
                    <a:pt x="0" y="127000"/>
                  </a:lnTo>
                  <a:lnTo>
                    <a:pt x="0" y="306578"/>
                  </a:lnTo>
                  <a:lnTo>
                    <a:pt x="126974" y="433578"/>
                  </a:lnTo>
                  <a:lnTo>
                    <a:pt x="7000748" y="433578"/>
                  </a:lnTo>
                  <a:lnTo>
                    <a:pt x="7127748" y="306578"/>
                  </a:lnTo>
                  <a:lnTo>
                    <a:pt x="7127748" y="127000"/>
                  </a:lnTo>
                  <a:lnTo>
                    <a:pt x="7000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6285" y="4365878"/>
              <a:ext cx="7127875" cy="433705"/>
            </a:xfrm>
            <a:custGeom>
              <a:avLst/>
              <a:gdLst/>
              <a:ahLst/>
              <a:cxnLst/>
              <a:rect l="l" t="t" r="r" b="b"/>
              <a:pathLst>
                <a:path w="7127875" h="433704">
                  <a:moveTo>
                    <a:pt x="0" y="127000"/>
                  </a:moveTo>
                  <a:lnTo>
                    <a:pt x="126974" y="0"/>
                  </a:lnTo>
                  <a:lnTo>
                    <a:pt x="7000748" y="0"/>
                  </a:lnTo>
                  <a:lnTo>
                    <a:pt x="7127748" y="127000"/>
                  </a:lnTo>
                  <a:lnTo>
                    <a:pt x="7127748" y="306578"/>
                  </a:lnTo>
                  <a:lnTo>
                    <a:pt x="7000748" y="433578"/>
                  </a:lnTo>
                  <a:lnTo>
                    <a:pt x="126974" y="433578"/>
                  </a:lnTo>
                  <a:lnTo>
                    <a:pt x="0" y="306578"/>
                  </a:lnTo>
                  <a:lnTo>
                    <a:pt x="0" y="12700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035811" y="4456429"/>
            <a:ext cx="6567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За</a:t>
            </a:r>
            <a:r>
              <a:rPr sz="1800" b="1" spc="-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допомогою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неводних</a:t>
            </a:r>
            <a:r>
              <a:rPr sz="1800" b="1" spc="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розчинників</a:t>
            </a:r>
            <a:r>
              <a:rPr sz="1800" b="1" spc="2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8000"/>
                </a:solidFill>
                <a:latin typeface="Arial"/>
                <a:cs typeface="Arial"/>
              </a:rPr>
              <a:t>можливо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отримати: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692782" y="4799457"/>
            <a:ext cx="0" cy="1511300"/>
          </a:xfrm>
          <a:custGeom>
            <a:avLst/>
            <a:gdLst/>
            <a:ahLst/>
            <a:cxnLst/>
            <a:rect l="l" t="t" r="r" b="b"/>
            <a:pathLst>
              <a:path h="1511300">
                <a:moveTo>
                  <a:pt x="0" y="1511046"/>
                </a:moveTo>
                <a:lnTo>
                  <a:pt x="0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980057" y="5950077"/>
            <a:ext cx="5113020" cy="72136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 marR="967105">
              <a:lnSpc>
                <a:spcPct val="100000"/>
              </a:lnSpc>
              <a:spcBef>
                <a:spcPts val="315"/>
              </a:spcBef>
            </a:pP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Розчини</a:t>
            </a:r>
            <a:r>
              <a:rPr sz="1800" b="1" spc="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речовин,</a:t>
            </a:r>
            <a:r>
              <a:rPr sz="1800" b="1" spc="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що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нерозчинні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та </a:t>
            </a:r>
            <a:r>
              <a:rPr sz="1800" b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нестабільні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у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водному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середовищі.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692783" y="5120258"/>
            <a:ext cx="287655" cy="1228725"/>
          </a:xfrm>
          <a:custGeom>
            <a:avLst/>
            <a:gdLst/>
            <a:ahLst/>
            <a:cxnLst/>
            <a:rect l="l" t="t" r="r" b="b"/>
            <a:pathLst>
              <a:path w="287655" h="1228725">
                <a:moveTo>
                  <a:pt x="287274" y="1190244"/>
                </a:moveTo>
                <a:lnTo>
                  <a:pt x="274574" y="1183894"/>
                </a:lnTo>
                <a:lnTo>
                  <a:pt x="211074" y="1152144"/>
                </a:lnTo>
                <a:lnTo>
                  <a:pt x="211074" y="1183894"/>
                </a:lnTo>
                <a:lnTo>
                  <a:pt x="0" y="1183894"/>
                </a:lnTo>
                <a:lnTo>
                  <a:pt x="0" y="1196594"/>
                </a:lnTo>
                <a:lnTo>
                  <a:pt x="211074" y="1196594"/>
                </a:lnTo>
                <a:lnTo>
                  <a:pt x="211074" y="1228344"/>
                </a:lnTo>
                <a:lnTo>
                  <a:pt x="274574" y="1196594"/>
                </a:lnTo>
                <a:lnTo>
                  <a:pt x="287274" y="1190244"/>
                </a:lnTo>
                <a:close/>
              </a:path>
              <a:path w="287655" h="1228725">
                <a:moveTo>
                  <a:pt x="287274" y="542544"/>
                </a:moveTo>
                <a:lnTo>
                  <a:pt x="274574" y="536194"/>
                </a:lnTo>
                <a:lnTo>
                  <a:pt x="211074" y="504444"/>
                </a:lnTo>
                <a:lnTo>
                  <a:pt x="211074" y="536194"/>
                </a:lnTo>
                <a:lnTo>
                  <a:pt x="0" y="536194"/>
                </a:lnTo>
                <a:lnTo>
                  <a:pt x="0" y="548894"/>
                </a:lnTo>
                <a:lnTo>
                  <a:pt x="211074" y="548894"/>
                </a:lnTo>
                <a:lnTo>
                  <a:pt x="211074" y="580644"/>
                </a:lnTo>
                <a:lnTo>
                  <a:pt x="274574" y="548894"/>
                </a:lnTo>
                <a:lnTo>
                  <a:pt x="287274" y="542544"/>
                </a:lnTo>
                <a:close/>
              </a:path>
              <a:path w="287655" h="1228725">
                <a:moveTo>
                  <a:pt x="287274" y="38100"/>
                </a:moveTo>
                <a:lnTo>
                  <a:pt x="274574" y="31750"/>
                </a:lnTo>
                <a:lnTo>
                  <a:pt x="211074" y="0"/>
                </a:lnTo>
                <a:lnTo>
                  <a:pt x="211074" y="31750"/>
                </a:lnTo>
                <a:lnTo>
                  <a:pt x="0" y="31750"/>
                </a:lnTo>
                <a:lnTo>
                  <a:pt x="0" y="44450"/>
                </a:lnTo>
                <a:lnTo>
                  <a:pt x="211074" y="44450"/>
                </a:lnTo>
                <a:lnTo>
                  <a:pt x="211074" y="76200"/>
                </a:lnTo>
                <a:lnTo>
                  <a:pt x="274574" y="44450"/>
                </a:lnTo>
                <a:lnTo>
                  <a:pt x="287274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9205" y="4437507"/>
            <a:ext cx="2570480" cy="68008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549910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стабільність</a:t>
            </a:r>
            <a:r>
              <a:rPr sz="1800" b="1" spc="-7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при </a:t>
            </a:r>
            <a:r>
              <a:rPr sz="1800" b="1" spc="-48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стерилізації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7138" y="4759832"/>
            <a:ext cx="433705" cy="1012825"/>
          </a:xfrm>
          <a:custGeom>
            <a:avLst/>
            <a:gdLst/>
            <a:ahLst/>
            <a:cxnLst/>
            <a:rect l="l" t="t" r="r" b="b"/>
            <a:pathLst>
              <a:path w="433705" h="1012825">
                <a:moveTo>
                  <a:pt x="433590" y="974598"/>
                </a:moveTo>
                <a:lnTo>
                  <a:pt x="420890" y="968248"/>
                </a:lnTo>
                <a:lnTo>
                  <a:pt x="357390" y="936498"/>
                </a:lnTo>
                <a:lnTo>
                  <a:pt x="357390" y="968248"/>
                </a:lnTo>
                <a:lnTo>
                  <a:pt x="0" y="968248"/>
                </a:lnTo>
                <a:lnTo>
                  <a:pt x="0" y="980948"/>
                </a:lnTo>
                <a:lnTo>
                  <a:pt x="357390" y="980948"/>
                </a:lnTo>
                <a:lnTo>
                  <a:pt x="357390" y="1012698"/>
                </a:lnTo>
                <a:lnTo>
                  <a:pt x="420890" y="980948"/>
                </a:lnTo>
                <a:lnTo>
                  <a:pt x="433590" y="974598"/>
                </a:lnTo>
                <a:close/>
              </a:path>
              <a:path w="433705" h="1012825">
                <a:moveTo>
                  <a:pt x="433590" y="38100"/>
                </a:moveTo>
                <a:lnTo>
                  <a:pt x="420890" y="31750"/>
                </a:lnTo>
                <a:lnTo>
                  <a:pt x="357390" y="0"/>
                </a:lnTo>
                <a:lnTo>
                  <a:pt x="357390" y="31750"/>
                </a:lnTo>
                <a:lnTo>
                  <a:pt x="0" y="31750"/>
                </a:lnTo>
                <a:lnTo>
                  <a:pt x="0" y="44450"/>
                </a:lnTo>
                <a:lnTo>
                  <a:pt x="357390" y="44450"/>
                </a:lnTo>
                <a:lnTo>
                  <a:pt x="357390" y="76200"/>
                </a:lnTo>
                <a:lnTo>
                  <a:pt x="420890" y="44450"/>
                </a:lnTo>
                <a:lnTo>
                  <a:pt x="43359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59205" y="5518784"/>
            <a:ext cx="2570480" cy="43180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технологічність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51528" y="4726304"/>
            <a:ext cx="4824730" cy="1727835"/>
            <a:chOff x="3851528" y="4726304"/>
            <a:chExt cx="4824730" cy="1727835"/>
          </a:xfrm>
        </p:grpSpPr>
        <p:sp>
          <p:nvSpPr>
            <p:cNvPr id="6" name="object 6"/>
            <p:cNvSpPr/>
            <p:nvPr/>
          </p:nvSpPr>
          <p:spPr>
            <a:xfrm>
              <a:off x="3851528" y="5696330"/>
              <a:ext cx="325755" cy="76200"/>
            </a:xfrm>
            <a:custGeom>
              <a:avLst/>
              <a:gdLst/>
              <a:ahLst/>
              <a:cxnLst/>
              <a:rect l="l" t="t" r="r" b="b"/>
              <a:pathLst>
                <a:path w="325754" h="76200">
                  <a:moveTo>
                    <a:pt x="249174" y="0"/>
                  </a:moveTo>
                  <a:lnTo>
                    <a:pt x="249174" y="76200"/>
                  </a:lnTo>
                  <a:lnTo>
                    <a:pt x="312674" y="44450"/>
                  </a:lnTo>
                  <a:lnTo>
                    <a:pt x="261874" y="44450"/>
                  </a:lnTo>
                  <a:lnTo>
                    <a:pt x="261874" y="31750"/>
                  </a:lnTo>
                  <a:lnTo>
                    <a:pt x="312674" y="31750"/>
                  </a:lnTo>
                  <a:lnTo>
                    <a:pt x="249174" y="0"/>
                  </a:lnTo>
                  <a:close/>
                </a:path>
                <a:path w="325754" h="76200">
                  <a:moveTo>
                    <a:pt x="249174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49174" y="44450"/>
                  </a:lnTo>
                  <a:lnTo>
                    <a:pt x="249174" y="31750"/>
                  </a:lnTo>
                  <a:close/>
                </a:path>
                <a:path w="325754" h="76200">
                  <a:moveTo>
                    <a:pt x="312674" y="31750"/>
                  </a:moveTo>
                  <a:lnTo>
                    <a:pt x="261874" y="31750"/>
                  </a:lnTo>
                  <a:lnTo>
                    <a:pt x="261874" y="44450"/>
                  </a:lnTo>
                  <a:lnTo>
                    <a:pt x="312674" y="44450"/>
                  </a:lnTo>
                  <a:lnTo>
                    <a:pt x="325374" y="38100"/>
                  </a:lnTo>
                  <a:lnTo>
                    <a:pt x="312674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11954" y="4726304"/>
              <a:ext cx="4464050" cy="1727835"/>
            </a:xfrm>
            <a:custGeom>
              <a:avLst/>
              <a:gdLst/>
              <a:ahLst/>
              <a:cxnLst/>
              <a:rect l="l" t="t" r="r" b="b"/>
              <a:pathLst>
                <a:path w="4464050" h="1727835">
                  <a:moveTo>
                    <a:pt x="4463796" y="0"/>
                  </a:moveTo>
                  <a:lnTo>
                    <a:pt x="0" y="0"/>
                  </a:lnTo>
                  <a:lnTo>
                    <a:pt x="0" y="1727454"/>
                  </a:lnTo>
                  <a:lnTo>
                    <a:pt x="4463796" y="1727454"/>
                  </a:lnTo>
                  <a:lnTo>
                    <a:pt x="4463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11954" y="4726304"/>
            <a:ext cx="4464050" cy="1727835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18440" marR="1937385" indent="-127635">
              <a:lnSpc>
                <a:spcPct val="100000"/>
              </a:lnSpc>
              <a:spcBef>
                <a:spcPts val="310"/>
              </a:spcBef>
              <a:buChar char="-"/>
              <a:tabLst>
                <a:tab pos="231140" algn="l"/>
              </a:tabLst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висока</a:t>
            </a:r>
            <a:r>
              <a:rPr sz="1800" b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розчинююча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здатність;</a:t>
            </a:r>
            <a:endParaRPr sz="1800">
              <a:latin typeface="Arial"/>
              <a:cs typeface="Arial"/>
            </a:endParaRPr>
          </a:p>
          <a:p>
            <a:pPr marL="230504" indent="-139700">
              <a:lnSpc>
                <a:spcPct val="100000"/>
              </a:lnSpc>
              <a:buChar char="-"/>
              <a:tabLst>
                <a:tab pos="231140" algn="l"/>
              </a:tabLst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низька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в’язкість;</a:t>
            </a:r>
            <a:endParaRPr sz="1800">
              <a:latin typeface="Arial"/>
              <a:cs typeface="Arial"/>
            </a:endParaRPr>
          </a:p>
          <a:p>
            <a:pPr marL="218440" marR="906144" indent="-127635">
              <a:lnSpc>
                <a:spcPct val="100000"/>
              </a:lnSpc>
              <a:buChar char="-"/>
              <a:tabLst>
                <a:tab pos="231140" algn="l"/>
              </a:tabLst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відсутність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взаємодії</a:t>
            </a:r>
            <a:r>
              <a:rPr sz="1800" b="1" spc="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з 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технологічним</a:t>
            </a:r>
            <a:r>
              <a:rPr sz="1800" b="1" spc="-5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обладнанням;</a:t>
            </a:r>
            <a:endParaRPr sz="1800">
              <a:latin typeface="Arial"/>
              <a:cs typeface="Arial"/>
            </a:endParaRPr>
          </a:p>
          <a:p>
            <a:pPr marL="230504" indent="-139700">
              <a:lnSpc>
                <a:spcPct val="100000"/>
              </a:lnSpc>
              <a:buChar char="-"/>
              <a:tabLst>
                <a:tab pos="231140" algn="l"/>
              </a:tabLst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відсутність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вогненебезпечності.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4797" y="1192402"/>
            <a:ext cx="6055995" cy="734060"/>
            <a:chOff x="534797" y="1192402"/>
            <a:chExt cx="6055995" cy="734060"/>
          </a:xfrm>
        </p:grpSpPr>
        <p:sp>
          <p:nvSpPr>
            <p:cNvPr id="10" name="object 10"/>
            <p:cNvSpPr/>
            <p:nvPr/>
          </p:nvSpPr>
          <p:spPr>
            <a:xfrm>
              <a:off x="539877" y="1197482"/>
              <a:ext cx="6045835" cy="723900"/>
            </a:xfrm>
            <a:custGeom>
              <a:avLst/>
              <a:gdLst/>
              <a:ahLst/>
              <a:cxnLst/>
              <a:rect l="l" t="t" r="r" b="b"/>
              <a:pathLst>
                <a:path w="6045834" h="723900">
                  <a:moveTo>
                    <a:pt x="5833745" y="0"/>
                  </a:moveTo>
                  <a:lnTo>
                    <a:pt x="212013" y="0"/>
                  </a:lnTo>
                  <a:lnTo>
                    <a:pt x="0" y="211962"/>
                  </a:lnTo>
                  <a:lnTo>
                    <a:pt x="0" y="511937"/>
                  </a:lnTo>
                  <a:lnTo>
                    <a:pt x="212013" y="723900"/>
                  </a:lnTo>
                  <a:lnTo>
                    <a:pt x="5833745" y="723900"/>
                  </a:lnTo>
                  <a:lnTo>
                    <a:pt x="6045708" y="511937"/>
                  </a:lnTo>
                  <a:lnTo>
                    <a:pt x="6045708" y="211962"/>
                  </a:lnTo>
                  <a:lnTo>
                    <a:pt x="5833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9877" y="1197482"/>
              <a:ext cx="6045835" cy="723900"/>
            </a:xfrm>
            <a:custGeom>
              <a:avLst/>
              <a:gdLst/>
              <a:ahLst/>
              <a:cxnLst/>
              <a:rect l="l" t="t" r="r" b="b"/>
              <a:pathLst>
                <a:path w="6045834" h="723900">
                  <a:moveTo>
                    <a:pt x="0" y="211962"/>
                  </a:moveTo>
                  <a:lnTo>
                    <a:pt x="212013" y="0"/>
                  </a:lnTo>
                  <a:lnTo>
                    <a:pt x="5833745" y="0"/>
                  </a:lnTo>
                  <a:lnTo>
                    <a:pt x="6045708" y="211962"/>
                  </a:lnTo>
                  <a:lnTo>
                    <a:pt x="6045708" y="511937"/>
                  </a:lnTo>
                  <a:lnTo>
                    <a:pt x="5833745" y="723900"/>
                  </a:lnTo>
                  <a:lnTo>
                    <a:pt x="212013" y="723900"/>
                  </a:lnTo>
                  <a:lnTo>
                    <a:pt x="0" y="511937"/>
                  </a:lnTo>
                  <a:lnTo>
                    <a:pt x="0" y="21196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43075" y="1329944"/>
            <a:ext cx="46393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3990" marR="5080" indent="-1431925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Вимоги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що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висуваються</a:t>
            </a:r>
            <a:r>
              <a:rPr sz="18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до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FF0000"/>
                </a:solidFill>
                <a:latin typeface="Arial"/>
                <a:cs typeface="Arial"/>
              </a:rPr>
              <a:t>НЕВОДНИХ </a:t>
            </a:r>
            <a:r>
              <a:rPr sz="1800" b="1" i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РОЗЧИННИКІВ: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60728" y="2062352"/>
            <a:ext cx="2592705" cy="63563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653415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фа</a:t>
            </a:r>
            <a:r>
              <a:rPr sz="1800" b="1" spc="-25" dirty="0">
                <a:solidFill>
                  <a:srgbClr val="008000"/>
                </a:solidFill>
                <a:latin typeface="Arial"/>
                <a:cs typeface="Arial"/>
              </a:rPr>
              <a:t>рм</a:t>
            </a: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а</a:t>
            </a:r>
            <a:r>
              <a:rPr sz="1800" b="1" spc="-25" dirty="0">
                <a:solidFill>
                  <a:srgbClr val="008000"/>
                </a:solidFill>
                <a:latin typeface="Arial"/>
                <a:cs typeface="Arial"/>
              </a:rPr>
              <a:t>к</a:t>
            </a:r>
            <a:r>
              <a:rPr sz="1800" b="1" spc="-55" dirty="0">
                <a:solidFill>
                  <a:srgbClr val="008000"/>
                </a:solidFill>
                <a:latin typeface="Arial"/>
                <a:cs typeface="Arial"/>
              </a:rPr>
              <a:t>о</a:t>
            </a:r>
            <a:r>
              <a:rPr sz="1800" b="1" spc="-25" dirty="0">
                <a:solidFill>
                  <a:srgbClr val="008000"/>
                </a:solidFill>
                <a:latin typeface="Arial"/>
                <a:cs typeface="Arial"/>
              </a:rPr>
              <a:t>л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огі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ч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на  </a:t>
            </a: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безпечність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60728" y="2781680"/>
            <a:ext cx="2592705" cy="141287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102870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хімічна сумісність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компонентів,</a:t>
            </a:r>
            <a:r>
              <a:rPr sz="1800" b="1" spc="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80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8000"/>
                </a:solidFill>
                <a:latin typeface="Arial"/>
                <a:cs typeface="Arial"/>
              </a:rPr>
              <a:t>входять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до </a:t>
            </a:r>
            <a:r>
              <a:rPr sz="1800" b="1" spc="-5" dirty="0">
                <a:solidFill>
                  <a:srgbClr val="008000"/>
                </a:solidFill>
                <a:latin typeface="Arial"/>
                <a:cs typeface="Arial"/>
              </a:rPr>
              <a:t>їх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складу </a:t>
            </a:r>
            <a:r>
              <a:rPr sz="1800" b="1" spc="-49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та первинна </a:t>
            </a:r>
            <a:r>
              <a:rPr sz="1800" b="1" spc="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упаковка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22197" y="1918335"/>
            <a:ext cx="440055" cy="3816350"/>
            <a:chOff x="822197" y="1918335"/>
            <a:chExt cx="440055" cy="3816350"/>
          </a:xfrm>
        </p:grpSpPr>
        <p:sp>
          <p:nvSpPr>
            <p:cNvPr id="16" name="object 16"/>
            <p:cNvSpPr/>
            <p:nvPr/>
          </p:nvSpPr>
          <p:spPr>
            <a:xfrm>
              <a:off x="829437" y="2456306"/>
              <a:ext cx="433070" cy="1084580"/>
            </a:xfrm>
            <a:custGeom>
              <a:avLst/>
              <a:gdLst/>
              <a:ahLst/>
              <a:cxnLst/>
              <a:rect l="l" t="t" r="r" b="b"/>
              <a:pathLst>
                <a:path w="433069" h="1084579">
                  <a:moveTo>
                    <a:pt x="432816" y="1046226"/>
                  </a:moveTo>
                  <a:lnTo>
                    <a:pt x="420116" y="1039876"/>
                  </a:lnTo>
                  <a:lnTo>
                    <a:pt x="356616" y="1008126"/>
                  </a:lnTo>
                  <a:lnTo>
                    <a:pt x="356616" y="1039876"/>
                  </a:lnTo>
                  <a:lnTo>
                    <a:pt x="0" y="1039876"/>
                  </a:lnTo>
                  <a:lnTo>
                    <a:pt x="0" y="1052576"/>
                  </a:lnTo>
                  <a:lnTo>
                    <a:pt x="356616" y="1052576"/>
                  </a:lnTo>
                  <a:lnTo>
                    <a:pt x="356616" y="1084338"/>
                  </a:lnTo>
                  <a:lnTo>
                    <a:pt x="420116" y="1052576"/>
                  </a:lnTo>
                  <a:lnTo>
                    <a:pt x="432816" y="1046226"/>
                  </a:lnTo>
                  <a:close/>
                </a:path>
                <a:path w="433069" h="1084579">
                  <a:moveTo>
                    <a:pt x="432816" y="38100"/>
                  </a:moveTo>
                  <a:lnTo>
                    <a:pt x="420116" y="31750"/>
                  </a:lnTo>
                  <a:lnTo>
                    <a:pt x="356616" y="0"/>
                  </a:lnTo>
                  <a:lnTo>
                    <a:pt x="356616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356616" y="44450"/>
                  </a:lnTo>
                  <a:lnTo>
                    <a:pt x="356616" y="76200"/>
                  </a:lnTo>
                  <a:lnTo>
                    <a:pt x="420116" y="44450"/>
                  </a:lnTo>
                  <a:lnTo>
                    <a:pt x="432816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7150" y="1918335"/>
              <a:ext cx="0" cy="3816350"/>
            </a:xfrm>
            <a:custGeom>
              <a:avLst/>
              <a:gdLst/>
              <a:ahLst/>
              <a:cxnLst/>
              <a:rect l="l" t="t" r="r" b="b"/>
              <a:pathLst>
                <a:path h="3816350">
                  <a:moveTo>
                    <a:pt x="0" y="0"/>
                  </a:moveTo>
                  <a:lnTo>
                    <a:pt x="0" y="381609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213478" y="2062352"/>
            <a:ext cx="3527425" cy="110807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127000" marR="632460" indent="-127635">
              <a:lnSpc>
                <a:spcPts val="2160"/>
              </a:lnSpc>
              <a:spcBef>
                <a:spcPts val="25"/>
              </a:spcBef>
              <a:buChar char="-"/>
              <a:tabLst>
                <a:tab pos="139700" algn="l"/>
                <a:tab pos="1849755" algn="l"/>
              </a:tabLst>
            </a:pP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подразнююча	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гостра</a:t>
            </a:r>
            <a:r>
              <a:rPr sz="1800" b="1" spc="-8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та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хронічна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токсичність;</a:t>
            </a:r>
            <a:endParaRPr sz="1800">
              <a:latin typeface="Arial"/>
              <a:cs typeface="Arial"/>
            </a:endParaRPr>
          </a:p>
          <a:p>
            <a:pPr marL="127000" marR="591820" indent="-127635">
              <a:lnSpc>
                <a:spcPts val="2160"/>
              </a:lnSpc>
              <a:buChar char="-"/>
              <a:tabLst>
                <a:tab pos="139700" algn="l"/>
              </a:tabLst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відсутність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подразливої </a:t>
            </a:r>
            <a:r>
              <a:rPr sz="1800" b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дії.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853053" y="2456307"/>
            <a:ext cx="325755" cy="76200"/>
          </a:xfrm>
          <a:custGeom>
            <a:avLst/>
            <a:gdLst/>
            <a:ahLst/>
            <a:cxnLst/>
            <a:rect l="l" t="t" r="r" b="b"/>
            <a:pathLst>
              <a:path w="325754" h="76200">
                <a:moveTo>
                  <a:pt x="249174" y="0"/>
                </a:moveTo>
                <a:lnTo>
                  <a:pt x="249174" y="76200"/>
                </a:lnTo>
                <a:lnTo>
                  <a:pt x="312674" y="44450"/>
                </a:lnTo>
                <a:lnTo>
                  <a:pt x="261874" y="44450"/>
                </a:lnTo>
                <a:lnTo>
                  <a:pt x="261874" y="31750"/>
                </a:lnTo>
                <a:lnTo>
                  <a:pt x="312674" y="31750"/>
                </a:lnTo>
                <a:lnTo>
                  <a:pt x="249174" y="0"/>
                </a:lnTo>
                <a:close/>
              </a:path>
              <a:path w="325754" h="76200">
                <a:moveTo>
                  <a:pt x="24917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49174" y="44450"/>
                </a:lnTo>
                <a:lnTo>
                  <a:pt x="249174" y="31750"/>
                </a:lnTo>
                <a:close/>
              </a:path>
              <a:path w="325754" h="76200">
                <a:moveTo>
                  <a:pt x="312674" y="31750"/>
                </a:moveTo>
                <a:lnTo>
                  <a:pt x="261874" y="31750"/>
                </a:lnTo>
                <a:lnTo>
                  <a:pt x="261874" y="44450"/>
                </a:lnTo>
                <a:lnTo>
                  <a:pt x="312674" y="44450"/>
                </a:lnTo>
                <a:lnTo>
                  <a:pt x="325374" y="38100"/>
                </a:lnTo>
                <a:lnTo>
                  <a:pt x="31267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482088" y="275539"/>
            <a:ext cx="403288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2090">
              <a:lnSpc>
                <a:spcPct val="112500"/>
              </a:lnSpc>
              <a:spcBef>
                <a:spcPts val="100"/>
              </a:spcBef>
            </a:pPr>
            <a:r>
              <a:rPr spc="-5" dirty="0"/>
              <a:t>6. РОЗЧИНИ ДЛЯ</a:t>
            </a:r>
            <a:r>
              <a:rPr spc="5" dirty="0"/>
              <a:t> </a:t>
            </a:r>
            <a:r>
              <a:rPr spc="-10" dirty="0"/>
              <a:t>ІН’ЄКЦІЙ </a:t>
            </a:r>
            <a:r>
              <a:rPr spc="-5" dirty="0"/>
              <a:t> НА</a:t>
            </a:r>
            <a:r>
              <a:rPr spc="-25" dirty="0"/>
              <a:t> </a:t>
            </a:r>
            <a:r>
              <a:rPr spc="-10" dirty="0"/>
              <a:t>НЕВОДНИХ</a:t>
            </a:r>
            <a:r>
              <a:rPr spc="10" dirty="0"/>
              <a:t> </a:t>
            </a:r>
            <a:r>
              <a:rPr spc="-10" dirty="0"/>
              <a:t>РОЗЧИННИКАХ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685925" y="1909826"/>
          <a:ext cx="5943600" cy="4023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5" dirty="0">
                          <a:solidFill>
                            <a:srgbClr val="A40020"/>
                          </a:solidFill>
                          <a:latin typeface="Arial"/>
                          <a:cs typeface="Arial"/>
                        </a:rPr>
                        <a:t>Одноатомні</a:t>
                      </a:r>
                      <a:r>
                        <a:rPr sz="1800" b="1" spc="-10" dirty="0">
                          <a:solidFill>
                            <a:srgbClr val="A40020"/>
                          </a:solidFill>
                          <a:latin typeface="Arial"/>
                          <a:cs typeface="Arial"/>
                        </a:rPr>
                        <a:t> спирти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3404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5" dirty="0">
                          <a:solidFill>
                            <a:srgbClr val="A40020"/>
                          </a:solidFill>
                          <a:latin typeface="Arial"/>
                          <a:cs typeface="Arial"/>
                        </a:rPr>
                        <a:t>Спирт</a:t>
                      </a:r>
                      <a:r>
                        <a:rPr sz="1800" spc="-35" dirty="0">
                          <a:solidFill>
                            <a:srgbClr val="A400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A40020"/>
                          </a:solidFill>
                          <a:latin typeface="Arial"/>
                          <a:cs typeface="Arial"/>
                        </a:rPr>
                        <a:t>етиловий</a:t>
                      </a:r>
                      <a:r>
                        <a:rPr sz="1800" spc="-45" dirty="0">
                          <a:solidFill>
                            <a:srgbClr val="A400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A40020"/>
                          </a:solidFill>
                          <a:latin typeface="Arial"/>
                          <a:cs typeface="Arial"/>
                        </a:rPr>
                        <a:t>та </a:t>
                      </a:r>
                      <a:r>
                        <a:rPr sz="1800" spc="-484" dirty="0">
                          <a:solidFill>
                            <a:srgbClr val="A400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A40020"/>
                          </a:solidFill>
                          <a:latin typeface="Arial"/>
                          <a:cs typeface="Arial"/>
                        </a:rPr>
                        <a:t>бензиловий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593">
                <a:tc>
                  <a:txBody>
                    <a:bodyPr/>
                    <a:lstStyle/>
                    <a:p>
                      <a:pPr marL="91440" marR="9086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Бага</a:t>
                      </a:r>
                      <a:r>
                        <a:rPr sz="1800" b="1" spc="-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оа</a:t>
                      </a:r>
                      <a:r>
                        <a:rPr sz="1800" b="1" spc="-2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мні  </a:t>
                      </a:r>
                      <a:r>
                        <a:rPr sz="1800" b="1" spc="-1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спирти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3803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Гліцерин,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пропіленгліколь,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бутиленгліколь,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поліетиленоксид-400, спирт </a:t>
                      </a:r>
                      <a:r>
                        <a:rPr sz="1800" spc="-49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полівініловий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Ефіри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3924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Метиленовий</a:t>
                      </a:r>
                      <a:r>
                        <a:rPr sz="1800" spc="-5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або</a:t>
                      </a:r>
                      <a:r>
                        <a:rPr sz="1800" spc="-4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етиловий </a:t>
                      </a:r>
                      <a:r>
                        <a:rPr sz="1800" spc="-484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ефіри </a:t>
                      </a: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олеїнової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кислоти, </a:t>
                      </a:r>
                      <a:r>
                        <a:rPr sz="180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бензилбензоат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Аміди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Метилацетамід,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диметилацетамід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1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Рослинні</a:t>
                      </a:r>
                      <a:r>
                        <a:rPr sz="1800" b="1" spc="-35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003300"/>
                          </a:solidFill>
                          <a:latin typeface="Arial"/>
                          <a:cs typeface="Arial"/>
                        </a:rPr>
                        <a:t>олії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864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Мигдальна,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персикова, </a:t>
                      </a:r>
                      <a:r>
                        <a:rPr sz="1800" spc="-49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абрикосова,</a:t>
                      </a:r>
                      <a:r>
                        <a:rPr sz="1800" spc="-35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00066"/>
                          </a:solidFill>
                          <a:latin typeface="Arial"/>
                          <a:cs typeface="Arial"/>
                        </a:rPr>
                        <a:t>оливкова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003044" y="1079500"/>
            <a:ext cx="48507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15" dirty="0">
                <a:solidFill>
                  <a:srgbClr val="009900"/>
                </a:solidFill>
                <a:latin typeface="Arial"/>
                <a:cs typeface="Arial"/>
              </a:rPr>
              <a:t>КЛАСИФІКАЦІЯ</a:t>
            </a:r>
            <a:r>
              <a:rPr sz="1800" b="1" i="1" spc="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009900"/>
                </a:solidFill>
                <a:latin typeface="Arial"/>
                <a:cs typeface="Arial"/>
              </a:rPr>
              <a:t>НЕВОДНИХ</a:t>
            </a:r>
            <a:r>
              <a:rPr sz="1800" b="1" i="1" dirty="0">
                <a:solidFill>
                  <a:srgbClr val="009900"/>
                </a:solidFill>
                <a:latin typeface="Arial"/>
                <a:cs typeface="Arial"/>
              </a:rPr>
              <a:t> РОЗЧИННИКІВ</a:t>
            </a:r>
            <a:endParaRPr sz="18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за</a:t>
            </a:r>
            <a:r>
              <a:rPr sz="18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хімічною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природою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82088" y="275539"/>
            <a:ext cx="403352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2090">
              <a:lnSpc>
                <a:spcPct val="112500"/>
              </a:lnSpc>
              <a:spcBef>
                <a:spcPts val="100"/>
              </a:spcBef>
            </a:pPr>
            <a:r>
              <a:rPr spc="-5" dirty="0"/>
              <a:t>6. РОЗЧИНИ ДЛЯ</a:t>
            </a:r>
            <a:r>
              <a:rPr spc="5" dirty="0"/>
              <a:t> </a:t>
            </a:r>
            <a:r>
              <a:rPr spc="-10" dirty="0"/>
              <a:t>ІН’ЄКЦІЙ </a:t>
            </a:r>
            <a:r>
              <a:rPr spc="-5" dirty="0"/>
              <a:t> НА</a:t>
            </a:r>
            <a:r>
              <a:rPr spc="-20" dirty="0"/>
              <a:t> </a:t>
            </a:r>
            <a:r>
              <a:rPr spc="-10" dirty="0"/>
              <a:t>НЕВОДНИХ</a:t>
            </a:r>
            <a:r>
              <a:rPr spc="10" dirty="0"/>
              <a:t> </a:t>
            </a:r>
            <a:r>
              <a:rPr spc="-10" dirty="0"/>
              <a:t>РОЗЧИННИКАХ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4656" y="1052702"/>
            <a:ext cx="7848600" cy="83185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2110"/>
              </a:lnSpc>
            </a:pP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Для 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приготування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стерильних </a:t>
            </a:r>
            <a:r>
              <a:rPr sz="1800" i="1" spc="-20" dirty="0">
                <a:solidFill>
                  <a:srgbClr val="000066"/>
                </a:solidFill>
                <a:latin typeface="Arial"/>
                <a:cs typeface="Arial"/>
              </a:rPr>
              <a:t>розчинів</a:t>
            </a:r>
            <a:r>
              <a:rPr sz="1800" i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застосовують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0066"/>
                </a:solidFill>
                <a:latin typeface="Arial"/>
                <a:cs typeface="Arial"/>
              </a:rPr>
              <a:t>неводні</a:t>
            </a:r>
            <a:endParaRPr sz="1800">
              <a:latin typeface="Arial"/>
              <a:cs typeface="Arial"/>
            </a:endParaRPr>
          </a:p>
          <a:p>
            <a:pPr marL="191135" marR="183515" algn="ctr">
              <a:lnSpc>
                <a:spcPct val="100000"/>
              </a:lnSpc>
            </a:pPr>
            <a:r>
              <a:rPr sz="1800" b="1" i="1" spc="-15" dirty="0">
                <a:solidFill>
                  <a:srgbClr val="000066"/>
                </a:solidFill>
                <a:latin typeface="Arial"/>
                <a:cs typeface="Arial"/>
              </a:rPr>
              <a:t>розчинники</a:t>
            </a:r>
            <a:r>
              <a:rPr sz="1800" b="1" i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як</a:t>
            </a:r>
            <a:r>
              <a:rPr sz="1800" i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індивідуальні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800" i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так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 і</a:t>
            </a:r>
            <a:r>
              <a:rPr sz="1800" i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змішані,</a:t>
            </a:r>
            <a:r>
              <a:rPr sz="1800" b="1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які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проявляють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більшу </a:t>
            </a:r>
            <a:r>
              <a:rPr sz="1800" i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25" dirty="0">
                <a:solidFill>
                  <a:srgbClr val="000066"/>
                </a:solidFill>
                <a:latin typeface="Arial"/>
                <a:cs typeface="Arial"/>
              </a:rPr>
              <a:t>розчинюючу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 здатність,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ніж 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кожний 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розчинник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окремо: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9205" y="5877686"/>
            <a:ext cx="5614035" cy="53340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715"/>
              </a:spcBef>
            </a:pP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суміші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 рослинних</a:t>
            </a:r>
            <a:r>
              <a:rPr sz="1800" b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660066"/>
                </a:solidFill>
                <a:latin typeface="Arial"/>
                <a:cs typeface="Arial"/>
              </a:rPr>
              <a:t>олій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 з</a:t>
            </a:r>
            <a:r>
              <a:rPr sz="1800" b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660066"/>
                </a:solidFill>
                <a:latin typeface="Arial"/>
                <a:cs typeface="Arial"/>
              </a:rPr>
              <a:t>етилолеатом</a:t>
            </a:r>
            <a:r>
              <a:rPr sz="1800" b="1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та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 ін.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9205" y="4869560"/>
            <a:ext cx="5687060" cy="50482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суміші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 рослинних</a:t>
            </a:r>
            <a:r>
              <a:rPr sz="1800" b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660066"/>
                </a:solidFill>
                <a:latin typeface="Arial"/>
                <a:cs typeface="Arial"/>
              </a:rPr>
              <a:t>олій</a:t>
            </a: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з 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бензилбензоатом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9205" y="2566035"/>
            <a:ext cx="3336925" cy="375920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140335">
              <a:lnSpc>
                <a:spcPct val="100000"/>
              </a:lnSpc>
              <a:spcBef>
                <a:spcPts val="140"/>
              </a:spcBef>
            </a:pP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водно-гліцеринові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9205" y="3142107"/>
            <a:ext cx="3336925" cy="37655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140335">
              <a:lnSpc>
                <a:spcPct val="100000"/>
              </a:lnSpc>
              <a:spcBef>
                <a:spcPts val="140"/>
              </a:spcBef>
            </a:pP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водно-пропіленові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9205" y="4077080"/>
            <a:ext cx="4030979" cy="433705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360"/>
              </a:spcBef>
            </a:pP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спирто-водно-гліцеринові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79704" y="2133980"/>
            <a:ext cx="530860" cy="4070985"/>
            <a:chOff x="679704" y="2133980"/>
            <a:chExt cx="530860" cy="4070985"/>
          </a:xfrm>
        </p:grpSpPr>
        <p:sp>
          <p:nvSpPr>
            <p:cNvPr id="9" name="object 9"/>
            <p:cNvSpPr/>
            <p:nvPr/>
          </p:nvSpPr>
          <p:spPr>
            <a:xfrm>
              <a:off x="684657" y="2743580"/>
              <a:ext cx="525780" cy="3461385"/>
            </a:xfrm>
            <a:custGeom>
              <a:avLst/>
              <a:gdLst/>
              <a:ahLst/>
              <a:cxnLst/>
              <a:rect l="l" t="t" r="r" b="b"/>
              <a:pathLst>
                <a:path w="525780" h="3461385">
                  <a:moveTo>
                    <a:pt x="525780" y="3422904"/>
                  </a:moveTo>
                  <a:lnTo>
                    <a:pt x="513080" y="3416554"/>
                  </a:lnTo>
                  <a:lnTo>
                    <a:pt x="449580" y="3384804"/>
                  </a:lnTo>
                  <a:lnTo>
                    <a:pt x="449580" y="3416554"/>
                  </a:lnTo>
                  <a:lnTo>
                    <a:pt x="0" y="3416554"/>
                  </a:lnTo>
                  <a:lnTo>
                    <a:pt x="0" y="3429254"/>
                  </a:lnTo>
                  <a:lnTo>
                    <a:pt x="449580" y="3429254"/>
                  </a:lnTo>
                  <a:lnTo>
                    <a:pt x="449580" y="3461004"/>
                  </a:lnTo>
                  <a:lnTo>
                    <a:pt x="513080" y="3429254"/>
                  </a:lnTo>
                  <a:lnTo>
                    <a:pt x="525780" y="3422904"/>
                  </a:lnTo>
                  <a:close/>
                </a:path>
                <a:path w="525780" h="3461385">
                  <a:moveTo>
                    <a:pt x="525780" y="2341626"/>
                  </a:moveTo>
                  <a:lnTo>
                    <a:pt x="513080" y="2335276"/>
                  </a:lnTo>
                  <a:lnTo>
                    <a:pt x="449580" y="2303526"/>
                  </a:lnTo>
                  <a:lnTo>
                    <a:pt x="449580" y="2335276"/>
                  </a:lnTo>
                  <a:lnTo>
                    <a:pt x="0" y="2335276"/>
                  </a:lnTo>
                  <a:lnTo>
                    <a:pt x="0" y="2347976"/>
                  </a:lnTo>
                  <a:lnTo>
                    <a:pt x="449580" y="2347976"/>
                  </a:lnTo>
                  <a:lnTo>
                    <a:pt x="449580" y="2379726"/>
                  </a:lnTo>
                  <a:lnTo>
                    <a:pt x="513080" y="2347976"/>
                  </a:lnTo>
                  <a:lnTo>
                    <a:pt x="525780" y="2341626"/>
                  </a:lnTo>
                  <a:close/>
                </a:path>
                <a:path w="525780" h="3461385">
                  <a:moveTo>
                    <a:pt x="525780" y="1550670"/>
                  </a:moveTo>
                  <a:lnTo>
                    <a:pt x="513080" y="1544320"/>
                  </a:lnTo>
                  <a:lnTo>
                    <a:pt x="449580" y="1512570"/>
                  </a:lnTo>
                  <a:lnTo>
                    <a:pt x="449580" y="1544320"/>
                  </a:lnTo>
                  <a:lnTo>
                    <a:pt x="0" y="1544320"/>
                  </a:lnTo>
                  <a:lnTo>
                    <a:pt x="0" y="1557020"/>
                  </a:lnTo>
                  <a:lnTo>
                    <a:pt x="449580" y="1557020"/>
                  </a:lnTo>
                  <a:lnTo>
                    <a:pt x="449580" y="1588770"/>
                  </a:lnTo>
                  <a:lnTo>
                    <a:pt x="513080" y="1557020"/>
                  </a:lnTo>
                  <a:lnTo>
                    <a:pt x="525780" y="1550670"/>
                  </a:lnTo>
                  <a:close/>
                </a:path>
                <a:path w="525780" h="3461385">
                  <a:moveTo>
                    <a:pt x="525780" y="541020"/>
                  </a:moveTo>
                  <a:lnTo>
                    <a:pt x="513080" y="534670"/>
                  </a:lnTo>
                  <a:lnTo>
                    <a:pt x="449580" y="502920"/>
                  </a:lnTo>
                  <a:lnTo>
                    <a:pt x="449580" y="534670"/>
                  </a:lnTo>
                  <a:lnTo>
                    <a:pt x="0" y="534670"/>
                  </a:lnTo>
                  <a:lnTo>
                    <a:pt x="0" y="547370"/>
                  </a:lnTo>
                  <a:lnTo>
                    <a:pt x="449580" y="547370"/>
                  </a:lnTo>
                  <a:lnTo>
                    <a:pt x="449580" y="579120"/>
                  </a:lnTo>
                  <a:lnTo>
                    <a:pt x="513080" y="547370"/>
                  </a:lnTo>
                  <a:lnTo>
                    <a:pt x="525780" y="541020"/>
                  </a:lnTo>
                  <a:close/>
                </a:path>
                <a:path w="525780" h="3461385">
                  <a:moveTo>
                    <a:pt x="525780" y="38100"/>
                  </a:moveTo>
                  <a:lnTo>
                    <a:pt x="513080" y="31750"/>
                  </a:lnTo>
                  <a:lnTo>
                    <a:pt x="449580" y="0"/>
                  </a:lnTo>
                  <a:lnTo>
                    <a:pt x="449580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449580" y="44450"/>
                  </a:lnTo>
                  <a:lnTo>
                    <a:pt x="449580" y="76200"/>
                  </a:lnTo>
                  <a:lnTo>
                    <a:pt x="513080" y="44450"/>
                  </a:lnTo>
                  <a:lnTo>
                    <a:pt x="52578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4657" y="2133980"/>
              <a:ext cx="0" cy="4032885"/>
            </a:xfrm>
            <a:custGeom>
              <a:avLst/>
              <a:gdLst/>
              <a:ahLst/>
              <a:cxnLst/>
              <a:rect l="l" t="t" r="r" b="b"/>
              <a:pathLst>
                <a:path h="4032885">
                  <a:moveTo>
                    <a:pt x="0" y="0"/>
                  </a:moveTo>
                  <a:lnTo>
                    <a:pt x="0" y="403250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482088" y="204165"/>
            <a:ext cx="403288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2090">
              <a:lnSpc>
                <a:spcPct val="112500"/>
              </a:lnSpc>
              <a:spcBef>
                <a:spcPts val="100"/>
              </a:spcBef>
            </a:pPr>
            <a:r>
              <a:rPr spc="-5" dirty="0"/>
              <a:t>6. РОЗЧИНИ ДЛЯ</a:t>
            </a:r>
            <a:r>
              <a:rPr spc="5" dirty="0"/>
              <a:t> </a:t>
            </a:r>
            <a:r>
              <a:rPr spc="-10" dirty="0"/>
              <a:t>ІН’ЄКЦІЙ </a:t>
            </a:r>
            <a:r>
              <a:rPr spc="-5" dirty="0"/>
              <a:t> НА</a:t>
            </a:r>
            <a:r>
              <a:rPr spc="-25" dirty="0"/>
              <a:t> </a:t>
            </a:r>
            <a:r>
              <a:rPr spc="-10" dirty="0"/>
              <a:t>НЕВОДНИХ</a:t>
            </a:r>
            <a:r>
              <a:rPr spc="10" dirty="0"/>
              <a:t> </a:t>
            </a:r>
            <a:r>
              <a:rPr spc="-10" dirty="0"/>
              <a:t>РОЗЧИННИКАХ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75435" y="3958209"/>
            <a:ext cx="2346325" cy="8001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14604" rIns="0" bIns="0" rtlCol="0">
            <a:spAutoFit/>
          </a:bodyPr>
          <a:lstStyle/>
          <a:p>
            <a:pPr marL="734695" marR="728345" indent="64769">
              <a:lnSpc>
                <a:spcPct val="108900"/>
              </a:lnSpc>
              <a:spcBef>
                <a:spcPts val="114"/>
              </a:spcBef>
            </a:pPr>
            <a:r>
              <a:rPr sz="1800" b="1" i="1" spc="-5" dirty="0">
                <a:solidFill>
                  <a:srgbClr val="009900"/>
                </a:solidFill>
                <a:latin typeface="Arial"/>
                <a:cs typeface="Arial"/>
              </a:rPr>
              <a:t>В’ЯЗКІ </a:t>
            </a:r>
            <a:r>
              <a:rPr sz="1800" b="1" i="1" spc="-49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009900"/>
                </a:solidFill>
                <a:latin typeface="Arial"/>
                <a:cs typeface="Arial"/>
              </a:rPr>
              <a:t>РІДИНИ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55033" y="3958209"/>
            <a:ext cx="3529329" cy="230505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30504" indent="-140335">
              <a:lnSpc>
                <a:spcPct val="100000"/>
              </a:lnSpc>
              <a:spcBef>
                <a:spcPts val="310"/>
              </a:spcBef>
              <a:buChar char="-"/>
              <a:tabLst>
                <a:tab pos="231140" algn="l"/>
              </a:tabLst>
            </a:pP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готують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за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масою;</a:t>
            </a:r>
            <a:endParaRPr sz="1800">
              <a:latin typeface="Arial"/>
              <a:cs typeface="Arial"/>
            </a:endParaRPr>
          </a:p>
          <a:p>
            <a:pPr marL="218440" marR="572770" indent="-127635">
              <a:lnSpc>
                <a:spcPct val="100000"/>
              </a:lnSpc>
              <a:buChar char="-"/>
              <a:tabLst>
                <a:tab pos="231140" algn="l"/>
              </a:tabLst>
            </a:pP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використовують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простерилізований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розчинник (стерилізують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при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tº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180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ºС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30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хв.,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або </a:t>
            </a:r>
            <a:r>
              <a:rPr sz="1800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при</a:t>
            </a:r>
            <a:r>
              <a:rPr sz="1800" spc="47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tº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200 ºС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15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хв.</a:t>
            </a:r>
            <a:endParaRPr sz="1800">
              <a:latin typeface="Arial"/>
              <a:cs typeface="Arial"/>
            </a:endParaRPr>
          </a:p>
          <a:p>
            <a:pPr marL="90805" marR="240665" indent="127000">
              <a:lnSpc>
                <a:spcPct val="100000"/>
              </a:lnSpc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(в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автоклаві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при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tº 120 ºС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–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2 </a:t>
            </a:r>
            <a:r>
              <a:rPr sz="1800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години).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3380" y="3094101"/>
            <a:ext cx="6840855" cy="69596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ОСОБЛИВОСТІ</a:t>
            </a:r>
            <a:r>
              <a:rPr sz="18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ТЕХНОЛОГІЇ</a:t>
            </a:r>
            <a:r>
              <a:rPr sz="18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НЕВОДНИХ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РОЗЧИНІВ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ДЛЯ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ІН’ЄКЦІЙ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5435" y="5181980"/>
            <a:ext cx="2452370" cy="12649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1026794" algn="just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solidFill>
                  <a:srgbClr val="CC0099"/>
                </a:solidFill>
                <a:latin typeface="Arial"/>
                <a:cs typeface="Arial"/>
              </a:rPr>
              <a:t>жирні </a:t>
            </a:r>
            <a:r>
              <a:rPr sz="1800" b="1" spc="-15" dirty="0">
                <a:solidFill>
                  <a:srgbClr val="CC0099"/>
                </a:solidFill>
                <a:latin typeface="Arial"/>
                <a:cs typeface="Arial"/>
              </a:rPr>
              <a:t>олії, </a:t>
            </a:r>
            <a:r>
              <a:rPr sz="1800" b="1" spc="-1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CC0099"/>
                </a:solidFill>
                <a:latin typeface="Arial"/>
                <a:cs typeface="Arial"/>
              </a:rPr>
              <a:t>етилолеат, </a:t>
            </a:r>
            <a:r>
              <a:rPr sz="1800" b="1" spc="-2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CC0099"/>
                </a:solidFill>
                <a:latin typeface="Arial"/>
                <a:cs typeface="Arial"/>
              </a:rPr>
              <a:t>комплексні </a:t>
            </a:r>
            <a:r>
              <a:rPr sz="1800" b="1" spc="-49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C0099"/>
                </a:solidFill>
                <a:latin typeface="Arial"/>
                <a:cs typeface="Arial"/>
              </a:rPr>
              <a:t>р</a:t>
            </a:r>
            <a:r>
              <a:rPr sz="1800" b="1" spc="-30" dirty="0">
                <a:solidFill>
                  <a:srgbClr val="CC0099"/>
                </a:solidFill>
                <a:latin typeface="Arial"/>
                <a:cs typeface="Arial"/>
              </a:rPr>
              <a:t>о</a:t>
            </a:r>
            <a:r>
              <a:rPr sz="1800" b="1" spc="-70" dirty="0">
                <a:solidFill>
                  <a:srgbClr val="CC0099"/>
                </a:solidFill>
                <a:latin typeface="Arial"/>
                <a:cs typeface="Arial"/>
              </a:rPr>
              <a:t>з</a:t>
            </a:r>
            <a:r>
              <a:rPr sz="1800" b="1" dirty="0">
                <a:solidFill>
                  <a:srgbClr val="CC0099"/>
                </a:solidFill>
                <a:latin typeface="Arial"/>
                <a:cs typeface="Arial"/>
              </a:rPr>
              <a:t>чи</a:t>
            </a:r>
            <a:r>
              <a:rPr sz="1800" b="1" spc="-5" dirty="0">
                <a:solidFill>
                  <a:srgbClr val="CC0099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CC0099"/>
                </a:solidFill>
                <a:latin typeface="Arial"/>
                <a:cs typeface="Arial"/>
              </a:rPr>
              <a:t>ни</a:t>
            </a:r>
            <a:r>
              <a:rPr sz="1800" b="1" spc="5" dirty="0">
                <a:solidFill>
                  <a:srgbClr val="CC0099"/>
                </a:solidFill>
                <a:latin typeface="Arial"/>
                <a:cs typeface="Arial"/>
              </a:rPr>
              <a:t>к</a:t>
            </a:r>
            <a:r>
              <a:rPr sz="1800" b="1" dirty="0">
                <a:solidFill>
                  <a:srgbClr val="CC0099"/>
                </a:solidFill>
                <a:latin typeface="Arial"/>
                <a:cs typeface="Arial"/>
              </a:rPr>
              <a:t>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24680" y="4399407"/>
            <a:ext cx="502920" cy="76200"/>
          </a:xfrm>
          <a:custGeom>
            <a:avLst/>
            <a:gdLst/>
            <a:ahLst/>
            <a:cxnLst/>
            <a:rect l="l" t="t" r="r" b="b"/>
            <a:pathLst>
              <a:path w="502920" h="76200">
                <a:moveTo>
                  <a:pt x="426720" y="0"/>
                </a:moveTo>
                <a:lnTo>
                  <a:pt x="426720" y="76200"/>
                </a:lnTo>
                <a:lnTo>
                  <a:pt x="483870" y="47625"/>
                </a:lnTo>
                <a:lnTo>
                  <a:pt x="439420" y="47625"/>
                </a:lnTo>
                <a:lnTo>
                  <a:pt x="439420" y="28575"/>
                </a:lnTo>
                <a:lnTo>
                  <a:pt x="483870" y="28575"/>
                </a:lnTo>
                <a:lnTo>
                  <a:pt x="426720" y="0"/>
                </a:lnTo>
                <a:close/>
              </a:path>
              <a:path w="502920" h="76200">
                <a:moveTo>
                  <a:pt x="426720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426720" y="47625"/>
                </a:lnTo>
                <a:lnTo>
                  <a:pt x="426720" y="28575"/>
                </a:lnTo>
                <a:close/>
              </a:path>
              <a:path w="502920" h="76200">
                <a:moveTo>
                  <a:pt x="483870" y="28575"/>
                </a:moveTo>
                <a:lnTo>
                  <a:pt x="439420" y="28575"/>
                </a:lnTo>
                <a:lnTo>
                  <a:pt x="439420" y="47625"/>
                </a:lnTo>
                <a:lnTo>
                  <a:pt x="483870" y="47625"/>
                </a:lnTo>
                <a:lnTo>
                  <a:pt x="502920" y="38100"/>
                </a:lnTo>
                <a:lnTo>
                  <a:pt x="483870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9479" y="4749927"/>
            <a:ext cx="76200" cy="432434"/>
          </a:xfrm>
          <a:custGeom>
            <a:avLst/>
            <a:gdLst/>
            <a:ahLst/>
            <a:cxnLst/>
            <a:rect l="l" t="t" r="r" b="b"/>
            <a:pathLst>
              <a:path w="76200" h="432435">
                <a:moveTo>
                  <a:pt x="28575" y="355854"/>
                </a:moveTo>
                <a:lnTo>
                  <a:pt x="0" y="355854"/>
                </a:lnTo>
                <a:lnTo>
                  <a:pt x="38100" y="432054"/>
                </a:lnTo>
                <a:lnTo>
                  <a:pt x="69850" y="368554"/>
                </a:lnTo>
                <a:lnTo>
                  <a:pt x="28575" y="368554"/>
                </a:lnTo>
                <a:lnTo>
                  <a:pt x="28575" y="355854"/>
                </a:lnTo>
                <a:close/>
              </a:path>
              <a:path w="76200" h="432435">
                <a:moveTo>
                  <a:pt x="47625" y="0"/>
                </a:moveTo>
                <a:lnTo>
                  <a:pt x="28575" y="0"/>
                </a:lnTo>
                <a:lnTo>
                  <a:pt x="28575" y="368554"/>
                </a:lnTo>
                <a:lnTo>
                  <a:pt x="47625" y="368554"/>
                </a:lnTo>
                <a:lnTo>
                  <a:pt x="47625" y="0"/>
                </a:lnTo>
                <a:close/>
              </a:path>
              <a:path w="76200" h="432435">
                <a:moveTo>
                  <a:pt x="76200" y="355854"/>
                </a:moveTo>
                <a:lnTo>
                  <a:pt x="47625" y="355854"/>
                </a:lnTo>
                <a:lnTo>
                  <a:pt x="47625" y="368554"/>
                </a:lnTo>
                <a:lnTo>
                  <a:pt x="69850" y="368554"/>
                </a:lnTo>
                <a:lnTo>
                  <a:pt x="76200" y="3558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1389" y="916522"/>
            <a:ext cx="7345045" cy="187452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000" b="1" i="1" spc="-5" dirty="0">
                <a:solidFill>
                  <a:srgbClr val="FF0000"/>
                </a:solidFill>
                <a:latin typeface="Arial"/>
                <a:cs typeface="Arial"/>
              </a:rPr>
              <a:t>ВИМОГИ,</a:t>
            </a:r>
            <a:r>
              <a:rPr sz="20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Arial"/>
                <a:cs typeface="Arial"/>
              </a:rPr>
              <a:t>ЩО</a:t>
            </a:r>
            <a:r>
              <a:rPr sz="2000" b="1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i="1" spc="-35" dirty="0">
                <a:solidFill>
                  <a:srgbClr val="FF0000"/>
                </a:solidFill>
                <a:latin typeface="Arial"/>
                <a:cs typeface="Arial"/>
              </a:rPr>
              <a:t>ВИСУВАЮТЬСЯ</a:t>
            </a:r>
            <a:r>
              <a:rPr sz="2000" b="1" i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i="1" spc="-55" dirty="0">
                <a:solidFill>
                  <a:srgbClr val="FF0000"/>
                </a:solidFill>
                <a:latin typeface="Arial"/>
                <a:cs typeface="Arial"/>
              </a:rPr>
              <a:t>ДФУ</a:t>
            </a:r>
            <a:r>
              <a:rPr sz="20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Arial"/>
                <a:cs typeface="Arial"/>
              </a:rPr>
              <a:t>ДО</a:t>
            </a:r>
            <a:r>
              <a:rPr sz="20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Arial"/>
                <a:cs typeface="Arial"/>
              </a:rPr>
              <a:t>РОСЛИННИХ</a:t>
            </a:r>
            <a:r>
              <a:rPr sz="2000" b="1" i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Arial"/>
                <a:cs typeface="Arial"/>
              </a:rPr>
              <a:t>ОЛІЙ:</a:t>
            </a:r>
            <a:endParaRPr sz="2000">
              <a:latin typeface="Arial"/>
              <a:cs typeface="Arial"/>
            </a:endParaRPr>
          </a:p>
          <a:p>
            <a:pPr marL="877569" indent="-245110">
              <a:lnSpc>
                <a:spcPct val="100000"/>
              </a:lnSpc>
              <a:spcBef>
                <a:spcPts val="645"/>
              </a:spcBef>
              <a:buFont typeface="Wingdings"/>
              <a:buChar char=""/>
              <a:tabLst>
                <a:tab pos="878205" algn="l"/>
              </a:tabLst>
            </a:pP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кислотне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число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 –</a:t>
            </a: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не</a:t>
            </a: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більше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0,56;</a:t>
            </a:r>
            <a:endParaRPr sz="1800">
              <a:latin typeface="Arial"/>
              <a:cs typeface="Arial"/>
            </a:endParaRPr>
          </a:p>
          <a:p>
            <a:pPr marL="877569" indent="-245110">
              <a:lnSpc>
                <a:spcPct val="100000"/>
              </a:lnSpc>
              <a:buFont typeface="Wingdings"/>
              <a:buChar char=""/>
              <a:tabLst>
                <a:tab pos="878205" algn="l"/>
              </a:tabLst>
            </a:pP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йодне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 число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–</a:t>
            </a: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від 79</a:t>
            </a: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до</a:t>
            </a: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137;</a:t>
            </a:r>
            <a:endParaRPr sz="1800">
              <a:latin typeface="Arial"/>
              <a:cs typeface="Arial"/>
            </a:endParaRPr>
          </a:p>
          <a:p>
            <a:pPr marL="877569" indent="-245110">
              <a:lnSpc>
                <a:spcPct val="100000"/>
              </a:lnSpc>
              <a:buFont typeface="Wingdings"/>
              <a:buChar char=""/>
              <a:tabLst>
                <a:tab pos="878205" algn="l"/>
              </a:tabLst>
            </a:pP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число 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омилення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–</a:t>
            </a: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від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185</a:t>
            </a: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до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200;</a:t>
            </a:r>
            <a:endParaRPr sz="1800">
              <a:latin typeface="Arial"/>
              <a:cs typeface="Arial"/>
            </a:endParaRPr>
          </a:p>
          <a:p>
            <a:pPr marL="877569" indent="-245110">
              <a:lnSpc>
                <a:spcPct val="100000"/>
              </a:lnSpc>
              <a:buFont typeface="Wingdings"/>
              <a:buChar char=""/>
              <a:tabLst>
                <a:tab pos="878205" algn="l"/>
              </a:tabLst>
            </a:pP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прозорість;</a:t>
            </a:r>
            <a:endParaRPr sz="1800">
              <a:latin typeface="Arial"/>
              <a:cs typeface="Arial"/>
            </a:endParaRPr>
          </a:p>
          <a:p>
            <a:pPr marL="877569" indent="-245110">
              <a:lnSpc>
                <a:spcPct val="100000"/>
              </a:lnSpc>
              <a:buFont typeface="Wingdings"/>
              <a:buChar char=""/>
              <a:tabLst>
                <a:tab pos="878205" algn="l"/>
              </a:tabLst>
            </a:pP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при t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 10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ºС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не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повинні</a:t>
            </a:r>
            <a:r>
              <a:rPr sz="1800" b="1" spc="1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мати</a:t>
            </a:r>
            <a:r>
              <a:rPr sz="1800" b="1" spc="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запах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та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смак гіркоти.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54252" y="3789807"/>
            <a:ext cx="294005" cy="685800"/>
            <a:chOff x="1254252" y="3789807"/>
            <a:chExt cx="294005" cy="685800"/>
          </a:xfrm>
        </p:grpSpPr>
        <p:sp>
          <p:nvSpPr>
            <p:cNvPr id="10" name="object 10"/>
            <p:cNvSpPr/>
            <p:nvPr/>
          </p:nvSpPr>
          <p:spPr>
            <a:xfrm>
              <a:off x="1259205" y="3789807"/>
              <a:ext cx="0" cy="647700"/>
            </a:xfrm>
            <a:custGeom>
              <a:avLst/>
              <a:gdLst/>
              <a:ahLst/>
              <a:cxnLst/>
              <a:rect l="l" t="t" r="r" b="b"/>
              <a:pathLst>
                <a:path h="647700">
                  <a:moveTo>
                    <a:pt x="0" y="0"/>
                  </a:moveTo>
                  <a:lnTo>
                    <a:pt x="0" y="64770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59205" y="4399407"/>
              <a:ext cx="288925" cy="76200"/>
            </a:xfrm>
            <a:custGeom>
              <a:avLst/>
              <a:gdLst/>
              <a:ahLst/>
              <a:cxnLst/>
              <a:rect l="l" t="t" r="r" b="b"/>
              <a:pathLst>
                <a:path w="288925" h="76200">
                  <a:moveTo>
                    <a:pt x="212597" y="0"/>
                  </a:moveTo>
                  <a:lnTo>
                    <a:pt x="212597" y="76200"/>
                  </a:lnTo>
                  <a:lnTo>
                    <a:pt x="276097" y="44450"/>
                  </a:lnTo>
                  <a:lnTo>
                    <a:pt x="225297" y="44450"/>
                  </a:lnTo>
                  <a:lnTo>
                    <a:pt x="225297" y="31750"/>
                  </a:lnTo>
                  <a:lnTo>
                    <a:pt x="276097" y="31750"/>
                  </a:lnTo>
                  <a:lnTo>
                    <a:pt x="212597" y="0"/>
                  </a:lnTo>
                  <a:close/>
                </a:path>
                <a:path w="288925" h="76200">
                  <a:moveTo>
                    <a:pt x="212597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12597" y="44450"/>
                  </a:lnTo>
                  <a:lnTo>
                    <a:pt x="212597" y="31750"/>
                  </a:lnTo>
                  <a:close/>
                </a:path>
                <a:path w="288925" h="76200">
                  <a:moveTo>
                    <a:pt x="276097" y="31750"/>
                  </a:moveTo>
                  <a:lnTo>
                    <a:pt x="225297" y="31750"/>
                  </a:lnTo>
                  <a:lnTo>
                    <a:pt x="225297" y="44450"/>
                  </a:lnTo>
                  <a:lnTo>
                    <a:pt x="276097" y="44450"/>
                  </a:lnTo>
                  <a:lnTo>
                    <a:pt x="288797" y="38100"/>
                  </a:lnTo>
                  <a:lnTo>
                    <a:pt x="276097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482088" y="204165"/>
            <a:ext cx="403288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7650">
              <a:lnSpc>
                <a:spcPct val="112500"/>
              </a:lnSpc>
              <a:spcBef>
                <a:spcPts val="100"/>
              </a:spcBef>
            </a:pPr>
            <a:r>
              <a:rPr spc="-5" dirty="0"/>
              <a:t>6.</a:t>
            </a:r>
            <a:r>
              <a:rPr spc="-10" dirty="0"/>
              <a:t> </a:t>
            </a:r>
            <a:r>
              <a:rPr spc="-5" dirty="0"/>
              <a:t>РОЗЧИНИ ДЛЯ</a:t>
            </a:r>
            <a:r>
              <a:rPr dirty="0"/>
              <a:t> </a:t>
            </a:r>
            <a:r>
              <a:rPr spc="-5" dirty="0"/>
              <a:t>ІНЄКЦІЙ </a:t>
            </a:r>
            <a:r>
              <a:rPr dirty="0"/>
              <a:t> </a:t>
            </a:r>
            <a:r>
              <a:rPr spc="-5" dirty="0"/>
              <a:t>НА</a:t>
            </a:r>
            <a:r>
              <a:rPr spc="-25" dirty="0"/>
              <a:t> </a:t>
            </a:r>
            <a:r>
              <a:rPr spc="-10" dirty="0"/>
              <a:t>НЕВОДНИХ</a:t>
            </a:r>
            <a:r>
              <a:rPr spc="10" dirty="0"/>
              <a:t> </a:t>
            </a:r>
            <a:r>
              <a:rPr spc="-10" dirty="0"/>
              <a:t>РОЗЧИННИКАХ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9205" y="4510659"/>
            <a:ext cx="2463800" cy="43370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13055">
              <a:lnSpc>
                <a:spcPct val="100000"/>
              </a:lnSpc>
              <a:spcBef>
                <a:spcPts val="310"/>
              </a:spcBef>
            </a:pPr>
            <a:r>
              <a:rPr sz="1800" b="1" spc="-10" dirty="0">
                <a:solidFill>
                  <a:srgbClr val="CC0099"/>
                </a:solidFill>
                <a:latin typeface="Arial"/>
                <a:cs typeface="Arial"/>
              </a:rPr>
              <a:t>Спирт</a:t>
            </a:r>
            <a:r>
              <a:rPr sz="1800" b="1" spc="-15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C0099"/>
                </a:solidFill>
                <a:latin typeface="Arial"/>
                <a:cs typeface="Arial"/>
              </a:rPr>
              <a:t>етиловий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9205" y="3142107"/>
            <a:ext cx="2463800" cy="8001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793115" marR="786765" indent="111760">
              <a:lnSpc>
                <a:spcPct val="111100"/>
              </a:lnSpc>
              <a:spcBef>
                <a:spcPts val="260"/>
              </a:spcBef>
            </a:pPr>
            <a:r>
              <a:rPr sz="1800" b="1" i="1" spc="-5" dirty="0">
                <a:solidFill>
                  <a:srgbClr val="009900"/>
                </a:solidFill>
                <a:latin typeface="Arial"/>
                <a:cs typeface="Arial"/>
              </a:rPr>
              <a:t>ЛЕТКІ </a:t>
            </a:r>
            <a:r>
              <a:rPr sz="1800" b="1" i="1" dirty="0">
                <a:solidFill>
                  <a:srgbClr val="009900"/>
                </a:solidFill>
                <a:latin typeface="Arial"/>
                <a:cs typeface="Arial"/>
              </a:rPr>
              <a:t> РІДИНИ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74010" y="3934586"/>
            <a:ext cx="76200" cy="574675"/>
          </a:xfrm>
          <a:custGeom>
            <a:avLst/>
            <a:gdLst/>
            <a:ahLst/>
            <a:cxnLst/>
            <a:rect l="l" t="t" r="r" b="b"/>
            <a:pathLst>
              <a:path w="76200" h="574675">
                <a:moveTo>
                  <a:pt x="28575" y="498348"/>
                </a:moveTo>
                <a:lnTo>
                  <a:pt x="0" y="498348"/>
                </a:lnTo>
                <a:lnTo>
                  <a:pt x="38100" y="574548"/>
                </a:lnTo>
                <a:lnTo>
                  <a:pt x="69850" y="511048"/>
                </a:lnTo>
                <a:lnTo>
                  <a:pt x="28575" y="511048"/>
                </a:lnTo>
                <a:lnTo>
                  <a:pt x="28575" y="498348"/>
                </a:lnTo>
                <a:close/>
              </a:path>
              <a:path w="76200" h="574675">
                <a:moveTo>
                  <a:pt x="47625" y="0"/>
                </a:moveTo>
                <a:lnTo>
                  <a:pt x="28575" y="0"/>
                </a:lnTo>
                <a:lnTo>
                  <a:pt x="28575" y="511048"/>
                </a:lnTo>
                <a:lnTo>
                  <a:pt x="47625" y="511048"/>
                </a:lnTo>
                <a:lnTo>
                  <a:pt x="47625" y="0"/>
                </a:lnTo>
                <a:close/>
              </a:path>
              <a:path w="76200" h="574675">
                <a:moveTo>
                  <a:pt x="76200" y="498348"/>
                </a:moveTo>
                <a:lnTo>
                  <a:pt x="47625" y="498348"/>
                </a:lnTo>
                <a:lnTo>
                  <a:pt x="47625" y="511048"/>
                </a:lnTo>
                <a:lnTo>
                  <a:pt x="69850" y="511048"/>
                </a:lnTo>
                <a:lnTo>
                  <a:pt x="76200" y="4983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707510" y="2207132"/>
            <a:ext cx="4824730" cy="4032885"/>
            <a:chOff x="3707510" y="2207132"/>
            <a:chExt cx="4824730" cy="4032885"/>
          </a:xfrm>
        </p:grpSpPr>
        <p:sp>
          <p:nvSpPr>
            <p:cNvPr id="6" name="object 6"/>
            <p:cNvSpPr/>
            <p:nvPr/>
          </p:nvSpPr>
          <p:spPr>
            <a:xfrm>
              <a:off x="3707510" y="3536060"/>
              <a:ext cx="350520" cy="76200"/>
            </a:xfrm>
            <a:custGeom>
              <a:avLst/>
              <a:gdLst/>
              <a:ahLst/>
              <a:cxnLst/>
              <a:rect l="l" t="t" r="r" b="b"/>
              <a:pathLst>
                <a:path w="350520" h="76200">
                  <a:moveTo>
                    <a:pt x="274319" y="0"/>
                  </a:moveTo>
                  <a:lnTo>
                    <a:pt x="274319" y="76200"/>
                  </a:lnTo>
                  <a:lnTo>
                    <a:pt x="331469" y="47625"/>
                  </a:lnTo>
                  <a:lnTo>
                    <a:pt x="287019" y="47625"/>
                  </a:lnTo>
                  <a:lnTo>
                    <a:pt x="287019" y="28575"/>
                  </a:lnTo>
                  <a:lnTo>
                    <a:pt x="331469" y="28575"/>
                  </a:lnTo>
                  <a:lnTo>
                    <a:pt x="274319" y="0"/>
                  </a:lnTo>
                  <a:close/>
                </a:path>
                <a:path w="350520" h="76200">
                  <a:moveTo>
                    <a:pt x="274319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74319" y="47625"/>
                  </a:lnTo>
                  <a:lnTo>
                    <a:pt x="274319" y="28575"/>
                  </a:lnTo>
                  <a:close/>
                </a:path>
                <a:path w="350520" h="76200">
                  <a:moveTo>
                    <a:pt x="331469" y="28575"/>
                  </a:moveTo>
                  <a:lnTo>
                    <a:pt x="287019" y="28575"/>
                  </a:lnTo>
                  <a:lnTo>
                    <a:pt x="287019" y="47625"/>
                  </a:lnTo>
                  <a:lnTo>
                    <a:pt x="331469" y="47625"/>
                  </a:lnTo>
                  <a:lnTo>
                    <a:pt x="350519" y="38100"/>
                  </a:lnTo>
                  <a:lnTo>
                    <a:pt x="331469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67936" y="2207132"/>
              <a:ext cx="4464050" cy="4032885"/>
            </a:xfrm>
            <a:custGeom>
              <a:avLst/>
              <a:gdLst/>
              <a:ahLst/>
              <a:cxnLst/>
              <a:rect l="l" t="t" r="r" b="b"/>
              <a:pathLst>
                <a:path w="4464050" h="4032885">
                  <a:moveTo>
                    <a:pt x="4463795" y="0"/>
                  </a:moveTo>
                  <a:lnTo>
                    <a:pt x="0" y="0"/>
                  </a:lnTo>
                  <a:lnTo>
                    <a:pt x="0" y="4032504"/>
                  </a:lnTo>
                  <a:lnTo>
                    <a:pt x="4463795" y="4032504"/>
                  </a:lnTo>
                  <a:lnTo>
                    <a:pt x="44637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34033" y="1773554"/>
            <a:ext cx="233679" cy="1838960"/>
            <a:chOff x="1034033" y="1773554"/>
            <a:chExt cx="233679" cy="183896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3558" y="3536060"/>
              <a:ext cx="224028" cy="762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43558" y="1773554"/>
              <a:ext cx="0" cy="1802130"/>
            </a:xfrm>
            <a:custGeom>
              <a:avLst/>
              <a:gdLst/>
              <a:ahLst/>
              <a:cxnLst/>
              <a:rect l="l" t="t" r="r" b="b"/>
              <a:pathLst>
                <a:path h="1802129">
                  <a:moveTo>
                    <a:pt x="0" y="0"/>
                  </a:moveTo>
                  <a:lnTo>
                    <a:pt x="0" y="18021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067936" y="2207132"/>
            <a:ext cx="4464050" cy="403288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344805" indent="-254000">
              <a:lnSpc>
                <a:spcPct val="100000"/>
              </a:lnSpc>
              <a:spcBef>
                <a:spcPts val="309"/>
              </a:spcBef>
              <a:buAutoNum type="arabicPeriod"/>
              <a:tabLst>
                <a:tab pos="344805" algn="l"/>
              </a:tabLst>
            </a:pP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Додають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до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розчину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0066"/>
                </a:solidFill>
                <a:latin typeface="Arial"/>
                <a:cs typeface="Arial"/>
              </a:rPr>
              <a:t>до</a:t>
            </a:r>
            <a:endParaRPr sz="1800">
              <a:latin typeface="Arial"/>
              <a:cs typeface="Arial"/>
            </a:endParaRPr>
          </a:p>
          <a:p>
            <a:pPr marL="344170">
              <a:lnSpc>
                <a:spcPct val="100000"/>
              </a:lnSpc>
            </a:pPr>
            <a:r>
              <a:rPr sz="1800" b="1" i="1" spc="-10" dirty="0">
                <a:solidFill>
                  <a:srgbClr val="000066"/>
                </a:solidFill>
                <a:latin typeface="Arial"/>
                <a:cs typeface="Arial"/>
              </a:rPr>
              <a:t>стерилізації:</a:t>
            </a:r>
            <a:endParaRPr sz="1800">
              <a:latin typeface="Arial"/>
              <a:cs typeface="Arial"/>
            </a:endParaRPr>
          </a:p>
          <a:p>
            <a:pPr marL="484505" lvl="1" indent="-140970">
              <a:lnSpc>
                <a:spcPct val="100000"/>
              </a:lnSpc>
              <a:buChar char="-"/>
              <a:tabLst>
                <a:tab pos="485140" algn="l"/>
              </a:tabLst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у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концентрації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до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33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%;</a:t>
            </a:r>
            <a:endParaRPr sz="1800">
              <a:latin typeface="Arial"/>
              <a:cs typeface="Arial"/>
            </a:endParaRPr>
          </a:p>
          <a:p>
            <a:pPr marL="484505" lvl="1" indent="-140970">
              <a:lnSpc>
                <a:spcPct val="100000"/>
              </a:lnSpc>
              <a:buChar char="-"/>
              <a:tabLst>
                <a:tab pos="485140" algn="l"/>
              </a:tabLst>
            </a:pP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наповнюють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флакон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на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¾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об’єму;</a:t>
            </a:r>
            <a:endParaRPr sz="1800">
              <a:latin typeface="Arial"/>
              <a:cs typeface="Arial"/>
            </a:endParaRPr>
          </a:p>
          <a:p>
            <a:pPr marL="484505" lvl="1" indent="-140970">
              <a:lnSpc>
                <a:spcPct val="100000"/>
              </a:lnSpc>
              <a:buChar char="-"/>
              <a:tabLst>
                <a:tab pos="485140" algn="l"/>
              </a:tabLst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пробки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не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повинні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мати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проколів;</a:t>
            </a:r>
            <a:endParaRPr sz="1800">
              <a:latin typeface="Arial"/>
              <a:cs typeface="Arial"/>
            </a:endParaRPr>
          </a:p>
          <a:p>
            <a:pPr marL="471805" marR="459105" lvl="1" indent="-127635">
              <a:lnSpc>
                <a:spcPct val="100000"/>
              </a:lnSpc>
              <a:buChar char="-"/>
              <a:tabLst>
                <a:tab pos="485140" algn="l"/>
              </a:tabLst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пробки з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резини бежевого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(ІР-21) </a:t>
            </a:r>
            <a:r>
              <a:rPr sz="1800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або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сірого 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(ІР-119)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кольору;</a:t>
            </a:r>
            <a:endParaRPr sz="1800">
              <a:latin typeface="Arial"/>
              <a:cs typeface="Arial"/>
            </a:endParaRPr>
          </a:p>
          <a:p>
            <a:pPr marL="471805" marR="220345" lvl="1" indent="-127635">
              <a:lnSpc>
                <a:spcPct val="100000"/>
              </a:lnSpc>
              <a:buChar char="-"/>
              <a:tabLst>
                <a:tab pos="485140" algn="l"/>
              </a:tabLst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пробки з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резини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червоного кольору </a:t>
            </a:r>
            <a:r>
              <a:rPr sz="1800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(25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П)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з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прокладкою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з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пергаменту;</a:t>
            </a:r>
            <a:endParaRPr sz="1800">
              <a:latin typeface="Arial"/>
              <a:cs typeface="Arial"/>
            </a:endParaRPr>
          </a:p>
          <a:p>
            <a:pPr marL="471805" marR="546735" lvl="1" indent="-127635">
              <a:lnSpc>
                <a:spcPct val="100000"/>
              </a:lnSpc>
              <a:buChar char="-"/>
              <a:tabLst>
                <a:tab pos="485140" algn="l"/>
              </a:tabLst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при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стерилізації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розчин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не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повинен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доторкатись</a:t>
            </a:r>
            <a:r>
              <a:rPr sz="1800" spc="-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до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пробки.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000066"/>
              </a:buClr>
              <a:buFont typeface="Arial"/>
              <a:buChar char="-"/>
            </a:pPr>
            <a:endParaRPr sz="1850">
              <a:latin typeface="Arial"/>
              <a:cs typeface="Arial"/>
            </a:endParaRPr>
          </a:p>
          <a:p>
            <a:pPr marL="344170" marR="228600" indent="-254000">
              <a:lnSpc>
                <a:spcPct val="100000"/>
              </a:lnSpc>
              <a:buAutoNum type="arabicPeriod" startAt="2"/>
              <a:tabLst>
                <a:tab pos="345440" algn="l"/>
              </a:tabLst>
            </a:pP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Додають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в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асептичних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умовах 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після </a:t>
            </a:r>
            <a:r>
              <a:rPr sz="1800" b="1" i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0066"/>
                </a:solidFill>
                <a:latin typeface="Arial"/>
                <a:cs typeface="Arial"/>
              </a:rPr>
              <a:t>стерилізації.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7150" y="1125855"/>
            <a:ext cx="6841490" cy="6477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926080" marR="264795" indent="-2654300">
              <a:lnSpc>
                <a:spcPct val="100000"/>
              </a:lnSpc>
              <a:spcBef>
                <a:spcPts val="310"/>
              </a:spcBef>
            </a:pP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ОСОБЛИВОСТІ</a:t>
            </a:r>
            <a:r>
              <a:rPr sz="18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ТЕХНОЛОГІЇ</a:t>
            </a:r>
            <a:r>
              <a:rPr sz="18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НЕВОДНИХ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РОЗЧИНІВ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ДЛЯ </a:t>
            </a:r>
            <a:r>
              <a:rPr sz="1800" b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ІН’ЄКЦІЙ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482088" y="204165"/>
            <a:ext cx="403288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7650">
              <a:lnSpc>
                <a:spcPct val="112500"/>
              </a:lnSpc>
              <a:spcBef>
                <a:spcPts val="100"/>
              </a:spcBef>
            </a:pPr>
            <a:r>
              <a:rPr spc="-5" dirty="0"/>
              <a:t>6.</a:t>
            </a:r>
            <a:r>
              <a:rPr spc="-10" dirty="0"/>
              <a:t> </a:t>
            </a:r>
            <a:r>
              <a:rPr spc="-5" dirty="0"/>
              <a:t>РОЗЧИНИ ДЛЯ</a:t>
            </a:r>
            <a:r>
              <a:rPr dirty="0"/>
              <a:t> </a:t>
            </a:r>
            <a:r>
              <a:rPr spc="-5" dirty="0"/>
              <a:t>ІНЄКЦІЙ </a:t>
            </a:r>
            <a:r>
              <a:rPr dirty="0"/>
              <a:t> </a:t>
            </a:r>
            <a:r>
              <a:rPr spc="-5" dirty="0"/>
              <a:t>НА</a:t>
            </a:r>
            <a:r>
              <a:rPr spc="-25" dirty="0"/>
              <a:t> </a:t>
            </a:r>
            <a:r>
              <a:rPr spc="-10" dirty="0"/>
              <a:t>НЕВОДНИХ</a:t>
            </a:r>
            <a:r>
              <a:rPr spc="10" dirty="0"/>
              <a:t> </a:t>
            </a:r>
            <a:r>
              <a:rPr spc="-10" dirty="0"/>
              <a:t>РОЗЧИННИКАХ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8830" y="292607"/>
            <a:ext cx="76911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</a:t>
            </a:r>
            <a:r>
              <a:rPr dirty="0"/>
              <a:t> </a:t>
            </a:r>
            <a:r>
              <a:rPr spc="-10" dirty="0"/>
              <a:t>РОЗЧИНИ</a:t>
            </a:r>
            <a:r>
              <a:rPr spc="-5" dirty="0"/>
              <a:t> ДЛЯ</a:t>
            </a:r>
            <a:r>
              <a:rPr spc="20" dirty="0"/>
              <a:t> </a:t>
            </a:r>
            <a:r>
              <a:rPr spc="-5" dirty="0"/>
              <a:t>ІН’ЄКЦІЙ НА</a:t>
            </a:r>
            <a:r>
              <a:rPr dirty="0"/>
              <a:t> </a:t>
            </a:r>
            <a:r>
              <a:rPr spc="-10" dirty="0"/>
              <a:t>НЕВОДНИХ</a:t>
            </a:r>
            <a:r>
              <a:rPr spc="25" dirty="0"/>
              <a:t> </a:t>
            </a:r>
            <a:r>
              <a:rPr spc="-10" dirty="0"/>
              <a:t>РОЗЧИННИКАХ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063" y="719073"/>
            <a:ext cx="44843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Rp.: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Sol.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Camphorae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oleosae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20%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-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100,0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Sterilis!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b="1" i="1" spc="-5" dirty="0">
                <a:solidFill>
                  <a:srgbClr val="000066"/>
                </a:solidFill>
                <a:latin typeface="Arial"/>
                <a:cs typeface="Arial"/>
              </a:rPr>
              <a:t>D.S.</a:t>
            </a:r>
            <a:r>
              <a:rPr sz="1800" b="1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По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2</a:t>
            </a:r>
            <a:r>
              <a:rPr sz="1800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66"/>
                </a:solidFill>
                <a:latin typeface="Arial"/>
                <a:cs typeface="Arial"/>
              </a:rPr>
              <a:t>мл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під</a:t>
            </a:r>
            <a:r>
              <a:rPr sz="1800" i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35" dirty="0">
                <a:solidFill>
                  <a:srgbClr val="000066"/>
                </a:solidFill>
                <a:latin typeface="Arial"/>
                <a:cs typeface="Arial"/>
              </a:rPr>
              <a:t>шкіру.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5717" y="1969008"/>
            <a:ext cx="1078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К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а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мф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ори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3967" y="1694688"/>
            <a:ext cx="2216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ППК</a:t>
            </a:r>
            <a:r>
              <a:rPr sz="18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(зворотній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  <a:p>
            <a:pPr marL="128905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20,0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1300"/>
              </a:spcBef>
              <a:tabLst>
                <a:tab pos="2476500" algn="l"/>
              </a:tabLst>
            </a:pPr>
            <a:r>
              <a:rPr spc="-10" dirty="0"/>
              <a:t>Олії</a:t>
            </a:r>
            <a:r>
              <a:rPr spc="5" dirty="0"/>
              <a:t> </a:t>
            </a:r>
            <a:r>
              <a:rPr spc="-10" dirty="0"/>
              <a:t>персикової	</a:t>
            </a:r>
            <a:r>
              <a:rPr spc="-5" dirty="0"/>
              <a:t>100,0</a:t>
            </a:r>
            <a:r>
              <a:rPr spc="-15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5" dirty="0"/>
              <a:t>20,0</a:t>
            </a:r>
            <a:r>
              <a:rPr spc="-15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5" dirty="0"/>
              <a:t>80,0</a:t>
            </a:r>
          </a:p>
          <a:p>
            <a:pPr marL="12700" marR="5080" indent="443865">
              <a:lnSpc>
                <a:spcPct val="100000"/>
              </a:lnSpc>
              <a:spcBef>
                <a:spcPts val="1200"/>
              </a:spcBef>
            </a:pPr>
            <a:r>
              <a:rPr b="0" dirty="0">
                <a:latin typeface="Arial"/>
                <a:cs typeface="Arial"/>
              </a:rPr>
              <a:t>В асептичних </a:t>
            </a:r>
            <a:r>
              <a:rPr b="0" spc="-10" dirty="0">
                <a:latin typeface="Arial"/>
                <a:cs typeface="Arial"/>
              </a:rPr>
              <a:t>умовах</a:t>
            </a:r>
            <a:r>
              <a:rPr b="0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відважують</a:t>
            </a:r>
            <a:r>
              <a:rPr b="0" spc="1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20,0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г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камфори,</a:t>
            </a:r>
            <a:r>
              <a:rPr b="0" spc="-15" dirty="0">
                <a:latin typeface="Arial"/>
                <a:cs typeface="Arial"/>
              </a:rPr>
              <a:t> розчиняють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у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80,0 </a:t>
            </a:r>
            <a:r>
              <a:rPr b="0" dirty="0">
                <a:latin typeface="Arial"/>
                <a:cs typeface="Arial"/>
              </a:rPr>
              <a:t>г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теплої </a:t>
            </a:r>
            <a:r>
              <a:rPr b="0" spc="-484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простерилізованої</a:t>
            </a:r>
            <a:r>
              <a:rPr b="0" spc="-5" dirty="0">
                <a:latin typeface="Arial"/>
                <a:cs typeface="Arial"/>
              </a:rPr>
              <a:t> </a:t>
            </a:r>
            <a:r>
              <a:rPr b="0" spc="-15" dirty="0">
                <a:latin typeface="Arial"/>
                <a:cs typeface="Arial"/>
              </a:rPr>
              <a:t>олії</a:t>
            </a:r>
            <a:r>
              <a:rPr b="0" spc="1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(персикової,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15" dirty="0">
                <a:latin typeface="Arial"/>
                <a:cs typeface="Arial"/>
              </a:rPr>
              <a:t>мигдальної,</a:t>
            </a:r>
            <a:r>
              <a:rPr b="0" spc="20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оливкової).</a:t>
            </a:r>
            <a:r>
              <a:rPr b="0" spc="20" dirty="0">
                <a:latin typeface="Arial"/>
                <a:cs typeface="Arial"/>
              </a:rPr>
              <a:t> </a:t>
            </a:r>
            <a:r>
              <a:rPr b="0" spc="-25" dirty="0">
                <a:latin typeface="Arial"/>
                <a:cs typeface="Arial"/>
              </a:rPr>
              <a:t>Фільтрують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у</a:t>
            </a:r>
            <a:r>
              <a:rPr b="0" spc="1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нагрітій </a:t>
            </a:r>
            <a:r>
              <a:rPr b="0" spc="-484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сушильній </a:t>
            </a:r>
            <a:r>
              <a:rPr b="0" spc="-5" dirty="0">
                <a:latin typeface="Arial"/>
                <a:cs typeface="Arial"/>
              </a:rPr>
              <a:t>шафі </a:t>
            </a:r>
            <a:r>
              <a:rPr b="0" dirty="0">
                <a:latin typeface="Arial"/>
                <a:cs typeface="Arial"/>
              </a:rPr>
              <a:t>в </a:t>
            </a:r>
            <a:r>
              <a:rPr b="0" spc="-5" dirty="0">
                <a:latin typeface="Arial"/>
                <a:cs typeface="Arial"/>
              </a:rPr>
              <a:t>стерильний </a:t>
            </a:r>
            <a:r>
              <a:rPr b="0" spc="-10" dirty="0">
                <a:latin typeface="Arial"/>
                <a:cs typeface="Arial"/>
              </a:rPr>
              <a:t>флакон </a:t>
            </a:r>
            <a:r>
              <a:rPr b="0" spc="-5" dirty="0">
                <a:latin typeface="Arial"/>
                <a:cs typeface="Arial"/>
              </a:rPr>
              <a:t>для </a:t>
            </a:r>
            <a:r>
              <a:rPr b="0" spc="-25" dirty="0">
                <a:latin typeface="Arial"/>
                <a:cs typeface="Arial"/>
              </a:rPr>
              <a:t>відпуску, </a:t>
            </a:r>
            <a:r>
              <a:rPr b="0" spc="-5" dirty="0">
                <a:latin typeface="Arial"/>
                <a:cs typeface="Arial"/>
              </a:rPr>
              <a:t>закупорюють, </a:t>
            </a:r>
            <a:r>
              <a:rPr b="0" spc="-10" dirty="0">
                <a:latin typeface="Arial"/>
                <a:cs typeface="Arial"/>
              </a:rPr>
              <a:t>проводять </a:t>
            </a:r>
            <a:r>
              <a:rPr b="0" spc="-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контроль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на </a:t>
            </a:r>
            <a:r>
              <a:rPr b="0" spc="-10" dirty="0">
                <a:latin typeface="Arial"/>
                <a:cs typeface="Arial"/>
              </a:rPr>
              <a:t>механічні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включення</a:t>
            </a:r>
            <a:r>
              <a:rPr b="0" spc="2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та</a:t>
            </a:r>
            <a:r>
              <a:rPr b="0" spc="-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стерилізують.</a:t>
            </a:r>
            <a:r>
              <a:rPr b="0" spc="-20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Проводять</a:t>
            </a:r>
            <a:r>
              <a:rPr b="0" spc="10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контроль</a:t>
            </a:r>
            <a:r>
              <a:rPr b="0" spc="-5" dirty="0">
                <a:latin typeface="Arial"/>
                <a:cs typeface="Arial"/>
              </a:rPr>
              <a:t> на </a:t>
            </a:r>
            <a:r>
              <a:rPr b="0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механічні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домішки. </a:t>
            </a:r>
            <a:r>
              <a:rPr b="0" spc="-10" dirty="0">
                <a:latin typeface="Arial"/>
                <a:cs typeface="Arial"/>
              </a:rPr>
              <a:t>Наклеюють</a:t>
            </a:r>
            <a:r>
              <a:rPr b="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номер</a:t>
            </a:r>
            <a:r>
              <a:rPr b="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рецепту</a:t>
            </a:r>
            <a:r>
              <a:rPr b="0" spc="-10" dirty="0">
                <a:latin typeface="Arial"/>
                <a:cs typeface="Arial"/>
              </a:rPr>
              <a:t> та</a:t>
            </a:r>
            <a:r>
              <a:rPr b="0" spc="-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заповнюють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ППК</a:t>
            </a:r>
            <a:r>
              <a:rPr b="0" spc="1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лицевий</a:t>
            </a:r>
            <a:r>
              <a:rPr b="0" spc="-2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бік.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Arial"/>
                <a:cs typeface="Arial"/>
              </a:rPr>
              <a:t>Оформляють</a:t>
            </a:r>
            <a:r>
              <a:rPr b="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до відпуску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етикетками</a:t>
            </a:r>
            <a:r>
              <a:rPr b="0" spc="-1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«Для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ін’єкцій»,</a:t>
            </a:r>
            <a:r>
              <a:rPr b="0" spc="-2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«Стерильно».</a:t>
            </a:r>
          </a:p>
          <a:p>
            <a:pPr marL="3380104">
              <a:lnSpc>
                <a:spcPct val="100000"/>
              </a:lnSpc>
            </a:pPr>
            <a:r>
              <a:rPr dirty="0">
                <a:solidFill>
                  <a:srgbClr val="FF0000"/>
                </a:solidFill>
              </a:rPr>
              <a:t>ППК</a:t>
            </a:r>
            <a:r>
              <a:rPr spc="-20" dirty="0">
                <a:solidFill>
                  <a:srgbClr val="FF0000"/>
                </a:solidFill>
              </a:rPr>
              <a:t> </a:t>
            </a:r>
            <a:r>
              <a:rPr spc="-5" dirty="0">
                <a:solidFill>
                  <a:srgbClr val="FF0000"/>
                </a:solidFill>
              </a:rPr>
              <a:t>(лицевий</a:t>
            </a:r>
            <a:r>
              <a:rPr dirty="0">
                <a:solidFill>
                  <a:srgbClr val="FF0000"/>
                </a:solidFill>
              </a:rPr>
              <a:t> бік)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33066" y="4590542"/>
            <a:ext cx="554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Дата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1800" y="4864861"/>
            <a:ext cx="1283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Camphorae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43853" y="4590542"/>
            <a:ext cx="9467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№</a:t>
            </a:r>
            <a:r>
              <a:rPr sz="1800" b="1" spc="-8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рец.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20,0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58845" y="5139182"/>
            <a:ext cx="34677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 marR="5080" indent="-17780">
              <a:lnSpc>
                <a:spcPct val="100000"/>
              </a:lnSpc>
              <a:spcBef>
                <a:spcPts val="100"/>
              </a:spcBef>
              <a:tabLst>
                <a:tab pos="3009900" algn="l"/>
              </a:tabLst>
            </a:pP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Olei</a:t>
            </a:r>
            <a:r>
              <a:rPr sz="1800" b="1" u="heavy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Per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sicoru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m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steril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e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	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80,0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m=100,0</a:t>
            </a:r>
            <a:endParaRPr sz="1800">
              <a:latin typeface="Arial"/>
              <a:cs typeface="Arial"/>
            </a:endParaRPr>
          </a:p>
          <a:p>
            <a:pPr marL="29845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Sterilis!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83864" y="5962141"/>
            <a:ext cx="1422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При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г</a:t>
            </a:r>
            <a:r>
              <a:rPr sz="1800" b="1" spc="-55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b="1" spc="45" dirty="0">
                <a:solidFill>
                  <a:srgbClr val="000066"/>
                </a:solidFill>
                <a:latin typeface="Arial"/>
                <a:cs typeface="Arial"/>
              </a:rPr>
              <a:t>т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у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в:  Перевірив: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44971" y="5962141"/>
            <a:ext cx="929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(пі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д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пис)  (пі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д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пис)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27320" y="719073"/>
            <a:ext cx="28613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Даний</a:t>
            </a:r>
            <a:r>
              <a:rPr sz="1800" spc="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лікарський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препарат</a:t>
            </a:r>
            <a:r>
              <a:rPr sz="1800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олійний</a:t>
            </a:r>
            <a:r>
              <a:rPr sz="1800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розчин </a:t>
            </a:r>
            <a:r>
              <a:rPr sz="1800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підшкірного</a:t>
            </a:r>
            <a:r>
              <a:rPr sz="1800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введення.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876" y="405002"/>
            <a:ext cx="0" cy="4537075"/>
          </a:xfrm>
          <a:custGeom>
            <a:avLst/>
            <a:gdLst/>
            <a:ahLst/>
            <a:cxnLst/>
            <a:rect l="l" t="t" r="r" b="b"/>
            <a:pathLst>
              <a:path h="4537075">
                <a:moveTo>
                  <a:pt x="0" y="0"/>
                </a:moveTo>
                <a:lnTo>
                  <a:pt x="0" y="453694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7150" y="3284601"/>
            <a:ext cx="2014855" cy="7194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36880" marR="280035" indent="-151130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Осо</a:t>
            </a:r>
            <a:r>
              <a:rPr sz="1800" b="1" spc="-55" dirty="0">
                <a:solidFill>
                  <a:srgbClr val="660066"/>
                </a:solidFill>
                <a:latin typeface="Arial"/>
                <a:cs typeface="Arial"/>
              </a:rPr>
              <a:t>б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ли</a:t>
            </a:r>
            <a:r>
              <a:rPr sz="1800" b="1" spc="-30" dirty="0">
                <a:solidFill>
                  <a:srgbClr val="660066"/>
                </a:solidFill>
                <a:latin typeface="Arial"/>
                <a:cs typeface="Arial"/>
              </a:rPr>
              <a:t>в</a:t>
            </a:r>
            <a:r>
              <a:rPr sz="1800" b="1" spc="-25" dirty="0">
                <a:solidFill>
                  <a:srgbClr val="660066"/>
                </a:solidFill>
                <a:latin typeface="Arial"/>
                <a:cs typeface="Arial"/>
              </a:rPr>
              <a:t>о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сті  </a:t>
            </a:r>
            <a:r>
              <a:rPr sz="1800" b="1" spc="-15" dirty="0">
                <a:solidFill>
                  <a:srgbClr val="660066"/>
                </a:solidFill>
                <a:latin typeface="Arial"/>
                <a:cs typeface="Arial"/>
              </a:rPr>
              <a:t>технології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03829" y="3142107"/>
            <a:ext cx="5401310" cy="10083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695960">
              <a:lnSpc>
                <a:spcPct val="100000"/>
              </a:lnSpc>
              <a:spcBef>
                <a:spcPts val="310"/>
              </a:spcBef>
            </a:pP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використовують простерилізований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окремо </a:t>
            </a:r>
            <a:r>
              <a:rPr sz="1800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розчинник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речовину;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готують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асептичних</a:t>
            </a:r>
            <a:r>
              <a:rPr sz="1800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умовах.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7150" y="1052702"/>
            <a:ext cx="2014855" cy="92011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762635" marR="196850" indent="-559435">
              <a:lnSpc>
                <a:spcPct val="100000"/>
              </a:lnSpc>
              <a:spcBef>
                <a:spcPts val="310"/>
              </a:spcBef>
            </a:pP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Вимоги</a:t>
            </a:r>
            <a:r>
              <a:rPr sz="1800" b="1" spc="-5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згідно </a:t>
            </a:r>
            <a:r>
              <a:rPr sz="1800" b="1" spc="-484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660066"/>
                </a:solidFill>
                <a:latin typeface="Arial"/>
                <a:cs typeface="Arial"/>
              </a:rPr>
              <a:t>ДФУ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3829" y="837057"/>
            <a:ext cx="5401310" cy="20878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91440" marR="201930">
              <a:lnSpc>
                <a:spcPct val="100000"/>
              </a:lnSpc>
              <a:spcBef>
                <a:spcPts val="309"/>
              </a:spcBef>
            </a:pP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повинні</a:t>
            </a:r>
            <a:r>
              <a:rPr sz="18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бути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достатньо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стабільні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для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забезпечення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необхідної дози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введенні;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може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спостерігатись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осад, який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збовтуванні </a:t>
            </a:r>
            <a:r>
              <a:rPr sz="1800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до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однорідної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маси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повинен</a:t>
            </a:r>
            <a:r>
              <a:rPr sz="18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зберігати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однорідність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протягом</a:t>
            </a:r>
            <a:r>
              <a:rPr sz="1800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5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хв.;</a:t>
            </a:r>
            <a:endParaRPr sz="1800">
              <a:latin typeface="Arial"/>
              <a:cs typeface="Arial"/>
            </a:endParaRPr>
          </a:p>
          <a:p>
            <a:pPr marL="91440" marR="648970">
              <a:lnSpc>
                <a:spcPct val="100000"/>
              </a:lnSpc>
            </a:pP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суспензії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повинні</a:t>
            </a:r>
            <a:r>
              <a:rPr sz="18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вільно</a:t>
            </a:r>
            <a:r>
              <a:rPr sz="18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проходити</a:t>
            </a:r>
            <a:r>
              <a:rPr sz="1800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шприц </a:t>
            </a:r>
            <a:r>
              <a:rPr sz="1800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крізь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голку</a:t>
            </a:r>
            <a:r>
              <a:rPr sz="1800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3300"/>
                </a:solidFill>
                <a:latin typeface="Arial"/>
                <a:cs typeface="Arial"/>
              </a:rPr>
              <a:t>№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0840.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43402" y="1519808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80" h="76200">
                <a:moveTo>
                  <a:pt x="284226" y="0"/>
                </a:moveTo>
                <a:lnTo>
                  <a:pt x="284226" y="76200"/>
                </a:lnTo>
                <a:lnTo>
                  <a:pt x="341376" y="47625"/>
                </a:lnTo>
                <a:lnTo>
                  <a:pt x="296926" y="47625"/>
                </a:lnTo>
                <a:lnTo>
                  <a:pt x="296926" y="28575"/>
                </a:lnTo>
                <a:lnTo>
                  <a:pt x="341376" y="28575"/>
                </a:lnTo>
                <a:lnTo>
                  <a:pt x="284226" y="0"/>
                </a:lnTo>
                <a:close/>
              </a:path>
              <a:path w="360680" h="76200">
                <a:moveTo>
                  <a:pt x="284226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84226" y="47625"/>
                </a:lnTo>
                <a:lnTo>
                  <a:pt x="284226" y="28575"/>
                </a:lnTo>
                <a:close/>
              </a:path>
              <a:path w="360680" h="76200">
                <a:moveTo>
                  <a:pt x="341376" y="28575"/>
                </a:moveTo>
                <a:lnTo>
                  <a:pt x="296926" y="28575"/>
                </a:lnTo>
                <a:lnTo>
                  <a:pt x="296926" y="47625"/>
                </a:lnTo>
                <a:lnTo>
                  <a:pt x="341376" y="47625"/>
                </a:lnTo>
                <a:lnTo>
                  <a:pt x="360426" y="38100"/>
                </a:lnTo>
                <a:lnTo>
                  <a:pt x="341376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43402" y="3606927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80" h="76200">
                <a:moveTo>
                  <a:pt x="284226" y="0"/>
                </a:moveTo>
                <a:lnTo>
                  <a:pt x="284226" y="76200"/>
                </a:lnTo>
                <a:lnTo>
                  <a:pt x="341376" y="47625"/>
                </a:lnTo>
                <a:lnTo>
                  <a:pt x="296926" y="47625"/>
                </a:lnTo>
                <a:lnTo>
                  <a:pt x="296926" y="28575"/>
                </a:lnTo>
                <a:lnTo>
                  <a:pt x="341376" y="28575"/>
                </a:lnTo>
                <a:lnTo>
                  <a:pt x="284226" y="0"/>
                </a:lnTo>
                <a:close/>
              </a:path>
              <a:path w="360680" h="76200">
                <a:moveTo>
                  <a:pt x="284226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84226" y="47625"/>
                </a:lnTo>
                <a:lnTo>
                  <a:pt x="284226" y="28575"/>
                </a:lnTo>
                <a:close/>
              </a:path>
              <a:path w="360680" h="76200">
                <a:moveTo>
                  <a:pt x="341376" y="28575"/>
                </a:moveTo>
                <a:lnTo>
                  <a:pt x="296926" y="28575"/>
                </a:lnTo>
                <a:lnTo>
                  <a:pt x="296926" y="47625"/>
                </a:lnTo>
                <a:lnTo>
                  <a:pt x="341376" y="47625"/>
                </a:lnTo>
                <a:lnTo>
                  <a:pt x="360426" y="38100"/>
                </a:lnTo>
                <a:lnTo>
                  <a:pt x="341376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556129" y="189356"/>
            <a:ext cx="4432935" cy="43560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341630">
              <a:lnSpc>
                <a:spcPct val="100000"/>
              </a:lnSpc>
              <a:spcBef>
                <a:spcPts val="345"/>
              </a:spcBef>
            </a:pPr>
            <a:r>
              <a:rPr spc="-5" dirty="0"/>
              <a:t>7.</a:t>
            </a:r>
            <a:r>
              <a:rPr spc="-10" dirty="0"/>
              <a:t> СУСПЕНЗІЇ</a:t>
            </a:r>
            <a:r>
              <a:rPr spc="-15" dirty="0"/>
              <a:t> </a:t>
            </a:r>
            <a:r>
              <a:rPr spc="-5" dirty="0"/>
              <a:t>ДЛЯ ІН’ЄКЦІЙ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530351" y="395477"/>
            <a:ext cx="2035810" cy="3288029"/>
            <a:chOff x="530351" y="395477"/>
            <a:chExt cx="2035810" cy="3288029"/>
          </a:xfrm>
        </p:grpSpPr>
        <p:sp>
          <p:nvSpPr>
            <p:cNvPr id="11" name="object 11"/>
            <p:cNvSpPr/>
            <p:nvPr/>
          </p:nvSpPr>
          <p:spPr>
            <a:xfrm>
              <a:off x="539876" y="405002"/>
              <a:ext cx="2016760" cy="0"/>
            </a:xfrm>
            <a:custGeom>
              <a:avLst/>
              <a:gdLst/>
              <a:ahLst/>
              <a:cxnLst/>
              <a:rect l="l" t="t" r="r" b="b"/>
              <a:pathLst>
                <a:path w="2016760">
                  <a:moveTo>
                    <a:pt x="2016252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9877" y="1519808"/>
              <a:ext cx="287655" cy="2163445"/>
            </a:xfrm>
            <a:custGeom>
              <a:avLst/>
              <a:gdLst/>
              <a:ahLst/>
              <a:cxnLst/>
              <a:rect l="l" t="t" r="r" b="b"/>
              <a:pathLst>
                <a:path w="287655" h="2163445">
                  <a:moveTo>
                    <a:pt x="287261" y="2125218"/>
                  </a:moveTo>
                  <a:lnTo>
                    <a:pt x="268211" y="2115693"/>
                  </a:lnTo>
                  <a:lnTo>
                    <a:pt x="211074" y="2087118"/>
                  </a:lnTo>
                  <a:lnTo>
                    <a:pt x="211074" y="2115693"/>
                  </a:lnTo>
                  <a:lnTo>
                    <a:pt x="0" y="2115693"/>
                  </a:lnTo>
                  <a:lnTo>
                    <a:pt x="0" y="2134743"/>
                  </a:lnTo>
                  <a:lnTo>
                    <a:pt x="211074" y="2134743"/>
                  </a:lnTo>
                  <a:lnTo>
                    <a:pt x="211074" y="2163318"/>
                  </a:lnTo>
                  <a:lnTo>
                    <a:pt x="268211" y="2134743"/>
                  </a:lnTo>
                  <a:lnTo>
                    <a:pt x="287261" y="2125218"/>
                  </a:lnTo>
                  <a:close/>
                </a:path>
                <a:path w="287655" h="2163445">
                  <a:moveTo>
                    <a:pt x="287261" y="38100"/>
                  </a:moveTo>
                  <a:lnTo>
                    <a:pt x="268211" y="28575"/>
                  </a:lnTo>
                  <a:lnTo>
                    <a:pt x="211074" y="0"/>
                  </a:lnTo>
                  <a:lnTo>
                    <a:pt x="211074" y="28575"/>
                  </a:lnTo>
                  <a:lnTo>
                    <a:pt x="0" y="28575"/>
                  </a:lnTo>
                  <a:lnTo>
                    <a:pt x="0" y="47625"/>
                  </a:lnTo>
                  <a:lnTo>
                    <a:pt x="211074" y="47625"/>
                  </a:lnTo>
                  <a:lnTo>
                    <a:pt x="211074" y="76200"/>
                  </a:lnTo>
                  <a:lnTo>
                    <a:pt x="268211" y="47625"/>
                  </a:lnTo>
                  <a:lnTo>
                    <a:pt x="287261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27150" y="4365878"/>
            <a:ext cx="2014855" cy="12242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57175" marR="250190" algn="ctr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О</a:t>
            </a:r>
            <a:r>
              <a:rPr sz="1800" b="1" spc="-25" dirty="0">
                <a:solidFill>
                  <a:srgbClr val="660066"/>
                </a:solidFill>
                <a:latin typeface="Arial"/>
                <a:cs typeface="Arial"/>
              </a:rPr>
              <a:t>ф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о</a:t>
            </a:r>
            <a:r>
              <a:rPr sz="1800" b="1" spc="-30" dirty="0">
                <a:solidFill>
                  <a:srgbClr val="660066"/>
                </a:solidFill>
                <a:latin typeface="Arial"/>
                <a:cs typeface="Arial"/>
              </a:rPr>
              <a:t>р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м</a:t>
            </a:r>
            <a:r>
              <a:rPr sz="1800" b="1" spc="-25" dirty="0">
                <a:solidFill>
                  <a:srgbClr val="660066"/>
                </a:solidFill>
                <a:latin typeface="Arial"/>
                <a:cs typeface="Arial"/>
              </a:rPr>
              <a:t>л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ення  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суспензій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для </a:t>
            </a:r>
            <a:r>
              <a:rPr sz="1800" b="1" spc="-5" dirty="0">
                <a:solidFill>
                  <a:srgbClr val="660066"/>
                </a:solidFill>
                <a:latin typeface="Arial"/>
                <a:cs typeface="Arial"/>
              </a:rPr>
              <a:t>ін'єкцій </a:t>
            </a:r>
            <a:r>
              <a:rPr sz="1800" b="1" dirty="0">
                <a:solidFill>
                  <a:srgbClr val="660066"/>
                </a:solidFill>
                <a:latin typeface="Arial"/>
                <a:cs typeface="Arial"/>
              </a:rPr>
              <a:t> до</a:t>
            </a:r>
            <a:r>
              <a:rPr sz="1800" b="1" spc="-3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660066"/>
                </a:solidFill>
                <a:latin typeface="Arial"/>
                <a:cs typeface="Arial"/>
              </a:rPr>
              <a:t>відпуску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843402" y="4904359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80" h="76200">
                <a:moveTo>
                  <a:pt x="341829" y="28448"/>
                </a:moveTo>
                <a:lnTo>
                  <a:pt x="296926" y="28448"/>
                </a:lnTo>
                <a:lnTo>
                  <a:pt x="296926" y="47498"/>
                </a:lnTo>
                <a:lnTo>
                  <a:pt x="284289" y="47579"/>
                </a:lnTo>
                <a:lnTo>
                  <a:pt x="284480" y="76200"/>
                </a:lnTo>
                <a:lnTo>
                  <a:pt x="360426" y="37592"/>
                </a:lnTo>
                <a:lnTo>
                  <a:pt x="341829" y="28448"/>
                </a:lnTo>
                <a:close/>
              </a:path>
              <a:path w="360680" h="76200">
                <a:moveTo>
                  <a:pt x="284162" y="28529"/>
                </a:moveTo>
                <a:lnTo>
                  <a:pt x="0" y="30353"/>
                </a:lnTo>
                <a:lnTo>
                  <a:pt x="0" y="49403"/>
                </a:lnTo>
                <a:lnTo>
                  <a:pt x="284289" y="47579"/>
                </a:lnTo>
                <a:lnTo>
                  <a:pt x="284162" y="28529"/>
                </a:lnTo>
                <a:close/>
              </a:path>
              <a:path w="360680" h="76200">
                <a:moveTo>
                  <a:pt x="296926" y="28448"/>
                </a:moveTo>
                <a:lnTo>
                  <a:pt x="284162" y="28529"/>
                </a:lnTo>
                <a:lnTo>
                  <a:pt x="284289" y="47579"/>
                </a:lnTo>
                <a:lnTo>
                  <a:pt x="296926" y="47498"/>
                </a:lnTo>
                <a:lnTo>
                  <a:pt x="296926" y="28448"/>
                </a:lnTo>
                <a:close/>
              </a:path>
              <a:path w="360680" h="76200">
                <a:moveTo>
                  <a:pt x="283972" y="0"/>
                </a:moveTo>
                <a:lnTo>
                  <a:pt x="284162" y="28529"/>
                </a:lnTo>
                <a:lnTo>
                  <a:pt x="341829" y="28448"/>
                </a:lnTo>
                <a:lnTo>
                  <a:pt x="283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9876" y="4906136"/>
            <a:ext cx="287655" cy="76200"/>
          </a:xfrm>
          <a:custGeom>
            <a:avLst/>
            <a:gdLst/>
            <a:ahLst/>
            <a:cxnLst/>
            <a:rect l="l" t="t" r="r" b="b"/>
            <a:pathLst>
              <a:path w="287655" h="76200">
                <a:moveTo>
                  <a:pt x="211074" y="0"/>
                </a:moveTo>
                <a:lnTo>
                  <a:pt x="211074" y="76200"/>
                </a:lnTo>
                <a:lnTo>
                  <a:pt x="268223" y="47625"/>
                </a:lnTo>
                <a:lnTo>
                  <a:pt x="223774" y="47625"/>
                </a:lnTo>
                <a:lnTo>
                  <a:pt x="223774" y="28575"/>
                </a:lnTo>
                <a:lnTo>
                  <a:pt x="268223" y="28575"/>
                </a:lnTo>
                <a:lnTo>
                  <a:pt x="211074" y="0"/>
                </a:lnTo>
                <a:close/>
              </a:path>
              <a:path w="287655" h="76200">
                <a:moveTo>
                  <a:pt x="211074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11074" y="47625"/>
                </a:lnTo>
                <a:lnTo>
                  <a:pt x="211074" y="28575"/>
                </a:lnTo>
                <a:close/>
              </a:path>
              <a:path w="287655" h="76200">
                <a:moveTo>
                  <a:pt x="268223" y="28575"/>
                </a:moveTo>
                <a:lnTo>
                  <a:pt x="223774" y="28575"/>
                </a:lnTo>
                <a:lnTo>
                  <a:pt x="223774" y="47625"/>
                </a:lnTo>
                <a:lnTo>
                  <a:pt x="268223" y="47625"/>
                </a:lnTo>
                <a:lnTo>
                  <a:pt x="287273" y="38100"/>
                </a:lnTo>
                <a:lnTo>
                  <a:pt x="268223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203829" y="4439030"/>
            <a:ext cx="5401310" cy="10083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Етикетки:</a:t>
            </a:r>
            <a:r>
              <a:rPr sz="1800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«Для</a:t>
            </a:r>
            <a:r>
              <a:rPr sz="1800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ін’єкцій»;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«Перед</a:t>
            </a:r>
            <a:r>
              <a:rPr sz="1800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застосуванням</a:t>
            </a: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3300"/>
                </a:solidFill>
                <a:latin typeface="Arial"/>
                <a:cs typeface="Arial"/>
              </a:rPr>
              <a:t>збовтувати»;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800" spc="-15" dirty="0">
                <a:solidFill>
                  <a:srgbClr val="003300"/>
                </a:solidFill>
                <a:latin typeface="Arial"/>
                <a:cs typeface="Arial"/>
              </a:rPr>
              <a:t>«Приготовлено</a:t>
            </a:r>
            <a:r>
              <a:rPr sz="1800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3300"/>
                </a:solidFill>
                <a:latin typeface="Arial"/>
                <a:cs typeface="Arial"/>
              </a:rPr>
              <a:t>асептично».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1508" y="5761482"/>
            <a:ext cx="837945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3175" algn="ctr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Складне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технологічне</a:t>
            </a:r>
            <a:r>
              <a:rPr sz="1800" b="1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завдання</a:t>
            </a:r>
            <a:r>
              <a:rPr sz="1800" b="1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–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вибір 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методу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стерилізації,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оскільки </a:t>
            </a:r>
            <a:r>
              <a:rPr sz="1800" b="1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при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 високій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температурі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в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суспензіях може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здійснюватися</a:t>
            </a:r>
            <a:r>
              <a:rPr sz="1800" b="1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укрупнення </a:t>
            </a:r>
            <a:r>
              <a:rPr sz="1800" b="1" i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5" dirty="0">
                <a:solidFill>
                  <a:srgbClr val="FF0000"/>
                </a:solidFill>
                <a:latin typeface="Arial"/>
                <a:cs typeface="Arial"/>
              </a:rPr>
              <a:t>розміру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 частинок </a:t>
            </a:r>
            <a:r>
              <a:rPr sz="1800" b="1" i="1" spc="-5" dirty="0">
                <a:solidFill>
                  <a:srgbClr val="FF0000"/>
                </a:solidFill>
                <a:latin typeface="Arial"/>
                <a:cs typeface="Arial"/>
              </a:rPr>
              <a:t>дисперсної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фази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4685" y="336550"/>
            <a:ext cx="38481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7.</a:t>
            </a:r>
            <a:r>
              <a:rPr spc="-10" dirty="0"/>
              <a:t> </a:t>
            </a:r>
            <a:r>
              <a:rPr spc="-5" dirty="0"/>
              <a:t>СУСПЕНЗІЇ</a:t>
            </a:r>
            <a:r>
              <a:rPr spc="-20" dirty="0"/>
              <a:t> </a:t>
            </a:r>
            <a:r>
              <a:rPr spc="-5" dirty="0"/>
              <a:t>ДЛЯ </a:t>
            </a:r>
            <a:r>
              <a:rPr spc="-10" dirty="0"/>
              <a:t>ІН’ЄКЦИЙ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3963" y="934719"/>
            <a:ext cx="7587615" cy="5132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69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Rp.: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Streptocidi</a:t>
            </a:r>
            <a:r>
              <a:rPr sz="1800" b="1" spc="47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6,0</a:t>
            </a:r>
            <a:endParaRPr sz="1800">
              <a:latin typeface="Arial"/>
              <a:cs typeface="Arial"/>
            </a:endParaRPr>
          </a:p>
          <a:p>
            <a:pPr marL="1744980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Olei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Persicorum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pro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injectionibus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30,0</a:t>
            </a:r>
            <a:endParaRPr sz="1800">
              <a:latin typeface="Arial"/>
              <a:cs typeface="Arial"/>
            </a:endParaRPr>
          </a:p>
          <a:p>
            <a:pPr marL="1744980">
              <a:lnSpc>
                <a:spcPct val="100000"/>
              </a:lnSpc>
              <a:spcBef>
                <a:spcPts val="5"/>
              </a:spcBef>
            </a:pP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Misce.</a:t>
            </a:r>
            <a:r>
              <a:rPr sz="1800" b="1" i="1" spc="-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0066"/>
                </a:solidFill>
                <a:latin typeface="Arial"/>
                <a:cs typeface="Arial"/>
              </a:rPr>
              <a:t>Da.</a:t>
            </a:r>
            <a:endParaRPr sz="1800">
              <a:latin typeface="Arial"/>
              <a:cs typeface="Arial"/>
            </a:endParaRPr>
          </a:p>
          <a:p>
            <a:pPr marL="1744980">
              <a:lnSpc>
                <a:spcPct val="100000"/>
              </a:lnSpc>
            </a:pPr>
            <a:r>
              <a:rPr sz="1800" b="1" i="1" spc="-5" dirty="0">
                <a:solidFill>
                  <a:srgbClr val="000066"/>
                </a:solidFill>
                <a:latin typeface="Arial"/>
                <a:cs typeface="Arial"/>
              </a:rPr>
              <a:t>Signa.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1800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внутрішньом’язових</a:t>
            </a:r>
            <a:r>
              <a:rPr sz="1800" i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66"/>
                </a:solidFill>
                <a:latin typeface="Arial"/>
                <a:cs typeface="Arial"/>
              </a:rPr>
              <a:t>ін’єкцій.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Arial"/>
              <a:cs typeface="Arial"/>
            </a:endParaRPr>
          </a:p>
          <a:p>
            <a:pPr marL="12700" marR="5080" indent="349250" algn="just">
              <a:lnSpc>
                <a:spcPct val="100000"/>
              </a:lnSpc>
            </a:pPr>
            <a:r>
              <a:rPr sz="2000" spc="-10" dirty="0">
                <a:solidFill>
                  <a:srgbClr val="660066"/>
                </a:solidFill>
                <a:latin typeface="Arial"/>
                <a:cs typeface="Arial"/>
              </a:rPr>
              <a:t>Даний </a:t>
            </a:r>
            <a:r>
              <a:rPr sz="2000" spc="-5" dirty="0">
                <a:solidFill>
                  <a:srgbClr val="660066"/>
                </a:solidFill>
                <a:latin typeface="Arial"/>
                <a:cs typeface="Arial"/>
              </a:rPr>
              <a:t>лікарський </a:t>
            </a:r>
            <a:r>
              <a:rPr sz="2000" spc="-10" dirty="0">
                <a:solidFill>
                  <a:srgbClr val="660066"/>
                </a:solidFill>
                <a:latin typeface="Arial"/>
                <a:cs typeface="Arial"/>
              </a:rPr>
              <a:t>препарат </a:t>
            </a:r>
            <a:r>
              <a:rPr sz="2000" spc="-5" dirty="0">
                <a:solidFill>
                  <a:srgbClr val="660066"/>
                </a:solidFill>
                <a:latin typeface="Arial"/>
                <a:cs typeface="Arial"/>
              </a:rPr>
              <a:t>– суспензія для </a:t>
            </a:r>
            <a:r>
              <a:rPr sz="2000" spc="-10" dirty="0">
                <a:solidFill>
                  <a:srgbClr val="660066"/>
                </a:solidFill>
                <a:latin typeface="Arial"/>
                <a:cs typeface="Arial"/>
              </a:rPr>
              <a:t>парентерального </a:t>
            </a:r>
            <a:r>
              <a:rPr sz="2000" spc="-54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660066"/>
                </a:solidFill>
                <a:latin typeface="Arial"/>
                <a:cs typeface="Arial"/>
              </a:rPr>
              <a:t>застосування </a:t>
            </a:r>
            <a:r>
              <a:rPr sz="2000" spc="-5" dirty="0">
                <a:solidFill>
                  <a:srgbClr val="660066"/>
                </a:solidFill>
                <a:latin typeface="Arial"/>
                <a:cs typeface="Arial"/>
              </a:rPr>
              <a:t>з </a:t>
            </a:r>
            <a:r>
              <a:rPr sz="2000" spc="-10" dirty="0">
                <a:solidFill>
                  <a:srgbClr val="660066"/>
                </a:solidFill>
                <a:latin typeface="Arial"/>
                <a:cs typeface="Arial"/>
              </a:rPr>
              <a:t>важкоподрібнюючою сильнодіючою речовиною </a:t>
            </a:r>
            <a:r>
              <a:rPr sz="2000" spc="-5" dirty="0">
                <a:solidFill>
                  <a:srgbClr val="660066"/>
                </a:solidFill>
                <a:latin typeface="Arial"/>
                <a:cs typeface="Arial"/>
              </a:rPr>
              <a:t>- </a:t>
            </a:r>
            <a:r>
              <a:rPr sz="2000" spc="-54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660066"/>
                </a:solidFill>
                <a:latin typeface="Arial"/>
                <a:cs typeface="Arial"/>
              </a:rPr>
              <a:t>стрептоцидом.</a:t>
            </a:r>
            <a:endParaRPr sz="2000">
              <a:latin typeface="Arial"/>
              <a:cs typeface="Arial"/>
            </a:endParaRPr>
          </a:p>
          <a:p>
            <a:pPr marL="1741170" marR="2548890" indent="1098550" algn="just">
              <a:lnSpc>
                <a:spcPct val="155600"/>
              </a:lnSpc>
              <a:spcBef>
                <a:spcPts val="1245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ППК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(зворотній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бік) </a:t>
            </a:r>
            <a:r>
              <a:rPr sz="1800" b="1" spc="-4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Олії персикової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30,0</a:t>
            </a:r>
            <a:endParaRPr sz="1800">
              <a:latin typeface="Arial"/>
              <a:cs typeface="Arial"/>
            </a:endParaRPr>
          </a:p>
          <a:p>
            <a:pPr marL="1741170" algn="just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Стрептоциду</a:t>
            </a: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6,0</a:t>
            </a:r>
            <a:endParaRPr sz="1800">
              <a:latin typeface="Arial"/>
              <a:cs typeface="Arial"/>
            </a:endParaRPr>
          </a:p>
          <a:p>
            <a:pPr marL="1741170" marR="2707005" algn="just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Спирту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етилового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95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% для </a:t>
            </a:r>
            <a:r>
              <a:rPr sz="1800" b="1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подрібнення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стрептоциду</a:t>
            </a:r>
            <a:endParaRPr sz="1800">
              <a:latin typeface="Arial"/>
              <a:cs typeface="Arial"/>
            </a:endParaRPr>
          </a:p>
          <a:p>
            <a:pPr marL="1741170" algn="just">
              <a:lnSpc>
                <a:spcPct val="100000"/>
              </a:lnSpc>
              <a:spcBef>
                <a:spcPts val="120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1,0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-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5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кап.</a:t>
            </a:r>
            <a:endParaRPr sz="1800">
              <a:latin typeface="Arial"/>
              <a:cs typeface="Arial"/>
            </a:endParaRPr>
          </a:p>
          <a:p>
            <a:pPr marL="1741170" algn="just">
              <a:lnSpc>
                <a:spcPct val="100000"/>
              </a:lnSpc>
              <a:tabLst>
                <a:tab pos="3723004" algn="l"/>
              </a:tabLst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6,0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-  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х	Х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=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30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кап.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89377" y="4522723"/>
            <a:ext cx="23177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Дата</a:t>
            </a:r>
            <a:endParaRPr sz="1800">
              <a:latin typeface="Arial"/>
              <a:cs typeface="Arial"/>
            </a:endParaRPr>
          </a:p>
          <a:p>
            <a:pPr marL="373380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Streptocidi</a:t>
            </a:r>
            <a:r>
              <a:rPr sz="1800" b="1" spc="-5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sterile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03471" y="4522723"/>
            <a:ext cx="8153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 marR="5080" indent="-11112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№</a:t>
            </a:r>
            <a:r>
              <a:rPr sz="1800" b="1" spc="-1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рец.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6,0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87904" y="5071617"/>
            <a:ext cx="37217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 marR="5080" indent="-3810">
              <a:lnSpc>
                <a:spcPct val="100000"/>
              </a:lnSpc>
              <a:spcBef>
                <a:spcPts val="100"/>
              </a:spcBef>
              <a:tabLst>
                <a:tab pos="3263265" algn="l"/>
              </a:tabLst>
            </a:pP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Olei</a:t>
            </a:r>
            <a:r>
              <a:rPr sz="1800" b="1" u="heavy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Per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sicoru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m</a:t>
            </a:r>
            <a:r>
              <a:rPr sz="1800" b="1" u="heavy" spc="-10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steril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e</a:t>
            </a:r>
            <a:r>
              <a:rPr sz="1800" b="1" u="heavy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	</a:t>
            </a:r>
            <a:r>
              <a:rPr sz="1800" b="1" u="heavy" spc="-5" dirty="0">
                <a:solidFill>
                  <a:srgbClr val="000066"/>
                </a:solidFill>
                <a:uFill>
                  <a:solidFill>
                    <a:srgbClr val="000066"/>
                  </a:solidFill>
                </a:uFill>
                <a:latin typeface="Arial"/>
                <a:cs typeface="Arial"/>
              </a:rPr>
              <a:t>30,0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m=36,0</a:t>
            </a:r>
            <a:endParaRPr sz="180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Addita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aseptice!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09467" y="6046978"/>
            <a:ext cx="1422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При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г</a:t>
            </a:r>
            <a:r>
              <a:rPr sz="1800" b="1" spc="-55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b="1" spc="45" dirty="0">
                <a:solidFill>
                  <a:srgbClr val="000066"/>
                </a:solidFill>
                <a:latin typeface="Arial"/>
                <a:cs typeface="Arial"/>
              </a:rPr>
              <a:t>т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у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в: 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Перевірив: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90921" y="6046978"/>
            <a:ext cx="1143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(п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дп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сь) 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(п</a:t>
            </a:r>
            <a:r>
              <a:rPr sz="1800" b="1" spc="-30" dirty="0">
                <a:solidFill>
                  <a:srgbClr val="000066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дп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сь)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8063" y="724407"/>
            <a:ext cx="8540750" cy="3823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9575">
              <a:lnSpc>
                <a:spcPts val="2390"/>
              </a:lnSpc>
              <a:spcBef>
                <a:spcPts val="95"/>
              </a:spcBef>
            </a:pP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В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сухий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флакон</a:t>
            </a:r>
            <a:r>
              <a:rPr sz="2000" spc="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для</a:t>
            </a:r>
            <a:r>
              <a:rPr sz="20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відпуску</a:t>
            </a:r>
            <a:r>
              <a:rPr sz="2000" spc="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фільтрують</a:t>
            </a:r>
            <a:r>
              <a:rPr sz="2000" spc="4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30,0 персикової</a:t>
            </a:r>
            <a:r>
              <a:rPr sz="20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олії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і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 стерилізують</a:t>
            </a:r>
            <a:r>
              <a:rPr sz="20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при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t</a:t>
            </a:r>
            <a:r>
              <a:rPr sz="2000" dirty="0">
                <a:solidFill>
                  <a:srgbClr val="000066"/>
                </a:solidFill>
                <a:latin typeface="Symbol"/>
                <a:cs typeface="Symbol"/>
              </a:rPr>
              <a:t></a:t>
            </a:r>
            <a:r>
              <a:rPr sz="2000" spc="1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20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180</a:t>
            </a:r>
            <a:r>
              <a:rPr sz="2000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Symbol"/>
                <a:cs typeface="Symbol"/>
              </a:rPr>
              <a:t>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С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–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30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 хв.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або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 при</a:t>
            </a:r>
            <a:r>
              <a:rPr sz="20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t</a:t>
            </a:r>
            <a:r>
              <a:rPr sz="2000" spc="-5" dirty="0">
                <a:solidFill>
                  <a:srgbClr val="000066"/>
                </a:solidFill>
                <a:latin typeface="Symbol"/>
                <a:cs typeface="Symbol"/>
              </a:rPr>
              <a:t></a:t>
            </a:r>
            <a:r>
              <a:rPr sz="2000" spc="12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=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200</a:t>
            </a:r>
            <a:r>
              <a:rPr sz="20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Symbol"/>
                <a:cs typeface="Symbol"/>
              </a:rPr>
              <a:t>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С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–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15</a:t>
            </a:r>
            <a:r>
              <a:rPr sz="2000" spc="-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хв.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ts val="2420"/>
              </a:lnSpc>
              <a:spcBef>
                <a:spcPts val="65"/>
              </a:spcBef>
            </a:pP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(в</a:t>
            </a:r>
            <a:r>
              <a:rPr sz="20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автоклаві</a:t>
            </a:r>
            <a:r>
              <a:rPr sz="2000" spc="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при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t</a:t>
            </a:r>
            <a:r>
              <a:rPr sz="2000" spc="-5" dirty="0">
                <a:solidFill>
                  <a:srgbClr val="000066"/>
                </a:solidFill>
                <a:latin typeface="Symbol"/>
                <a:cs typeface="Symbol"/>
              </a:rPr>
              <a:t></a:t>
            </a:r>
            <a:r>
              <a:rPr sz="2000" spc="14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120 </a:t>
            </a:r>
            <a:r>
              <a:rPr sz="2000" spc="-5" dirty="0">
                <a:solidFill>
                  <a:srgbClr val="000066"/>
                </a:solidFill>
                <a:latin typeface="Symbol"/>
                <a:cs typeface="Symbol"/>
              </a:rPr>
              <a:t>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С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–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2</a:t>
            </a:r>
            <a:r>
              <a:rPr sz="2000" spc="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години).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 В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стерильній</a:t>
            </a:r>
            <a:r>
              <a:rPr sz="20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ступці</a:t>
            </a:r>
            <a:r>
              <a:rPr sz="2000" spc="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в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асептичних </a:t>
            </a:r>
            <a:r>
              <a:rPr sz="2000" spc="-6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умовах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подрібнюють</a:t>
            </a:r>
            <a:r>
              <a:rPr sz="2000" spc="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6,0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стрептоциду,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простерилізованого</a:t>
            </a:r>
            <a:r>
              <a:rPr sz="2000" spc="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протягом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295"/>
              </a:lnSpc>
            </a:pP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1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 години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при t</a:t>
            </a:r>
            <a:r>
              <a:rPr sz="2000" spc="-5" dirty="0">
                <a:solidFill>
                  <a:srgbClr val="000066"/>
                </a:solidFill>
                <a:latin typeface="Symbol"/>
                <a:cs typeface="Symbol"/>
              </a:rPr>
              <a:t></a:t>
            </a:r>
            <a:r>
              <a:rPr sz="2000" spc="14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150</a:t>
            </a:r>
            <a:r>
              <a:rPr sz="2000" spc="-5" dirty="0">
                <a:solidFill>
                  <a:srgbClr val="000066"/>
                </a:solidFill>
                <a:latin typeface="Symbol"/>
                <a:cs typeface="Symbol"/>
              </a:rPr>
              <a:t></a:t>
            </a:r>
            <a:r>
              <a:rPr sz="2000" spc="114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С,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з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30 краплями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95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% спирту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етилового,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а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потім</a:t>
            </a:r>
            <a:endParaRPr sz="2000">
              <a:latin typeface="Tahoma"/>
              <a:cs typeface="Tahoma"/>
            </a:endParaRPr>
          </a:p>
          <a:p>
            <a:pPr marL="12700" marR="715645">
              <a:lnSpc>
                <a:spcPct val="100000"/>
              </a:lnSpc>
              <a:spcBef>
                <a:spcPts val="20"/>
              </a:spcBef>
            </a:pP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за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правилом Дерягіна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з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3,0</a:t>
            </a:r>
            <a:r>
              <a:rPr sz="2000" spc="-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олії</a:t>
            </a:r>
            <a:r>
              <a:rPr sz="20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персикової.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Поступово</a:t>
            </a:r>
            <a:r>
              <a:rPr sz="2000" spc="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додають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 решту</a:t>
            </a:r>
            <a:r>
              <a:rPr sz="2000" spc="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олії.</a:t>
            </a:r>
            <a:r>
              <a:rPr sz="2000" spc="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Переносять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у</a:t>
            </a:r>
            <a:r>
              <a:rPr sz="20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флакон</a:t>
            </a:r>
            <a:r>
              <a:rPr sz="2000" spc="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для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відпуску</a:t>
            </a:r>
            <a:r>
              <a:rPr sz="2000" spc="2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та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закупорюють</a:t>
            </a:r>
            <a:r>
              <a:rPr sz="2000" spc="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під </a:t>
            </a:r>
            <a:r>
              <a:rPr sz="2000" spc="-6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обкатку.</a:t>
            </a:r>
            <a:endParaRPr sz="2000">
              <a:latin typeface="Tahoma"/>
              <a:cs typeface="Tahoma"/>
            </a:endParaRPr>
          </a:p>
          <a:p>
            <a:pPr marL="12700" marR="578485" indent="-18415" algn="ctr">
              <a:lnSpc>
                <a:spcPct val="100000"/>
              </a:lnSpc>
            </a:pP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Наклеюють</a:t>
            </a:r>
            <a:r>
              <a:rPr sz="20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номер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рецепту</a:t>
            </a:r>
            <a:r>
              <a:rPr sz="2000" spc="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та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заповнюють</a:t>
            </a:r>
            <a:r>
              <a:rPr sz="2000" spc="1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ППК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лицевий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бік. </a:t>
            </a:r>
            <a:r>
              <a:rPr sz="200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Препарат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відпускають</a:t>
            </a:r>
            <a:r>
              <a:rPr sz="2000" spc="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з</a:t>
            </a:r>
            <a:r>
              <a:rPr sz="2000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етикетками</a:t>
            </a:r>
            <a:r>
              <a:rPr sz="2000" spc="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«Для ін’єкцій»,</a:t>
            </a:r>
            <a:r>
              <a:rPr sz="2000" spc="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«Перед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 застосуванням</a:t>
            </a:r>
            <a:r>
              <a:rPr sz="2000" spc="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збовтувати»,</a:t>
            </a:r>
            <a:r>
              <a:rPr sz="2000" spc="4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0066"/>
                </a:solidFill>
                <a:latin typeface="Tahoma"/>
                <a:cs typeface="Tahoma"/>
              </a:rPr>
              <a:t>«Приготовлено</a:t>
            </a:r>
            <a:r>
              <a:rPr sz="2000" spc="3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в</a:t>
            </a:r>
            <a:r>
              <a:rPr sz="2000" spc="2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асептичних</a:t>
            </a:r>
            <a:r>
              <a:rPr sz="2000" spc="3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0066"/>
                </a:solidFill>
                <a:latin typeface="Tahoma"/>
                <a:cs typeface="Tahoma"/>
              </a:rPr>
              <a:t>умовах».</a:t>
            </a:r>
            <a:endParaRPr sz="2000">
              <a:latin typeface="Tahoma"/>
              <a:cs typeface="Tahoma"/>
            </a:endParaRPr>
          </a:p>
          <a:p>
            <a:pPr marL="50800" algn="ctr">
              <a:lnSpc>
                <a:spcPct val="100000"/>
              </a:lnSpc>
              <a:spcBef>
                <a:spcPts val="135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ППК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(лицевий</a:t>
            </a:r>
            <a:r>
              <a:rPr sz="18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773679" y="291083"/>
            <a:ext cx="37744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7.</a:t>
            </a:r>
            <a:r>
              <a:rPr spc="-10" dirty="0"/>
              <a:t> СУСПЕНЗІЇ</a:t>
            </a:r>
            <a:r>
              <a:rPr spc="-15" dirty="0"/>
              <a:t> </a:t>
            </a:r>
            <a:r>
              <a:rPr spc="-5" dirty="0"/>
              <a:t>ДЛЯ ІН’ЄКЦІЙ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7087" y="5084826"/>
            <a:ext cx="7488555" cy="146304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96520" marR="90170" indent="666750">
              <a:lnSpc>
                <a:spcPts val="2160"/>
              </a:lnSpc>
              <a:spcBef>
                <a:spcPts val="425"/>
              </a:spcBef>
            </a:pPr>
            <a:r>
              <a:rPr sz="1900" b="1" i="1" spc="-70" dirty="0">
                <a:solidFill>
                  <a:srgbClr val="660066"/>
                </a:solidFill>
                <a:latin typeface="Tahoma"/>
                <a:cs typeface="Tahoma"/>
              </a:rPr>
              <a:t>У</a:t>
            </a:r>
            <a:r>
              <a:rPr sz="1900" b="1" i="1" spc="-3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660066"/>
                </a:solidFill>
                <a:latin typeface="Tahoma"/>
                <a:cs typeface="Tahoma"/>
              </a:rPr>
              <a:t>зв'язку</a:t>
            </a:r>
            <a:r>
              <a:rPr sz="1900" b="1" i="1" spc="-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55" dirty="0">
                <a:solidFill>
                  <a:srgbClr val="660066"/>
                </a:solidFill>
                <a:latin typeface="Tahoma"/>
                <a:cs typeface="Tahoma"/>
              </a:rPr>
              <a:t>з</a:t>
            </a:r>
            <a:r>
              <a:rPr sz="1900" b="1" i="1" spc="-3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660066"/>
                </a:solidFill>
                <a:latin typeface="Tahoma"/>
                <a:cs typeface="Tahoma"/>
              </a:rPr>
              <a:t>високою</a:t>
            </a:r>
            <a:r>
              <a:rPr sz="1900" b="1" i="1" spc="-2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енергетичною</a:t>
            </a:r>
            <a:r>
              <a:rPr sz="1900" b="1" i="1" spc="-1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660066"/>
                </a:solidFill>
                <a:latin typeface="Tahoma"/>
                <a:cs typeface="Tahoma"/>
              </a:rPr>
              <a:t>цінністю</a:t>
            </a:r>
            <a:r>
              <a:rPr sz="1900" b="1" i="1" spc="-4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660066"/>
                </a:solidFill>
                <a:latin typeface="Tahoma"/>
                <a:cs typeface="Tahoma"/>
              </a:rPr>
              <a:t>жиру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 (більше</a:t>
            </a:r>
            <a:r>
              <a:rPr sz="1900" b="1" i="1" spc="-4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9</a:t>
            </a:r>
            <a:r>
              <a:rPr sz="1900" b="1" i="1" spc="-2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660066"/>
                </a:solidFill>
                <a:latin typeface="Tahoma"/>
                <a:cs typeface="Tahoma"/>
              </a:rPr>
              <a:t>ккал/г),</a:t>
            </a:r>
            <a:r>
              <a:rPr sz="1900" b="1" i="1" spc="-4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660066"/>
                </a:solidFill>
                <a:latin typeface="Tahoma"/>
                <a:cs typeface="Tahoma"/>
              </a:rPr>
              <a:t>а</a:t>
            </a:r>
            <a:r>
              <a:rPr sz="1900" b="1" i="1" spc="-2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660066"/>
                </a:solidFill>
                <a:latin typeface="Tahoma"/>
                <a:cs typeface="Tahoma"/>
              </a:rPr>
              <a:t>також</a:t>
            </a:r>
            <a:r>
              <a:rPr sz="1900" b="1" i="1" spc="-2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55" dirty="0">
                <a:solidFill>
                  <a:srgbClr val="660066"/>
                </a:solidFill>
                <a:latin typeface="Tahoma"/>
                <a:cs typeface="Tahoma"/>
              </a:rPr>
              <a:t>з</a:t>
            </a:r>
            <a:r>
              <a:rPr sz="1900" b="1" i="1" spc="-2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наявністю</a:t>
            </a:r>
            <a:r>
              <a:rPr sz="1900" b="1" i="1" spc="-2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в</a:t>
            </a:r>
            <a:r>
              <a:rPr sz="1900" b="1" i="1" spc="-2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660066"/>
                </a:solidFill>
                <a:latin typeface="Tahoma"/>
                <a:cs typeface="Tahoma"/>
              </a:rPr>
              <a:t>жирових</a:t>
            </a:r>
            <a:r>
              <a:rPr sz="1900" b="1" i="1" spc="-1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660066"/>
                </a:solidFill>
                <a:latin typeface="Tahoma"/>
                <a:cs typeface="Tahoma"/>
              </a:rPr>
              <a:t>емульсіях </a:t>
            </a:r>
            <a:r>
              <a:rPr sz="1900" b="1" i="1" spc="-54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660066"/>
                </a:solidFill>
                <a:latin typeface="Tahoma"/>
                <a:cs typeface="Tahoma"/>
              </a:rPr>
              <a:t>вуглеводів,</a:t>
            </a:r>
            <a:r>
              <a:rPr sz="1900" b="1" i="1" spc="-1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660066"/>
                </a:solidFill>
                <a:latin typeface="Tahoma"/>
                <a:cs typeface="Tahoma"/>
              </a:rPr>
              <a:t>калорійність</a:t>
            </a:r>
            <a:r>
              <a:rPr sz="1900" b="1" i="1" spc="-3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50" dirty="0">
                <a:solidFill>
                  <a:srgbClr val="660066"/>
                </a:solidFill>
                <a:latin typeface="Tahoma"/>
                <a:cs typeface="Tahoma"/>
              </a:rPr>
              <a:t>їх</a:t>
            </a:r>
            <a:r>
              <a:rPr sz="1900" b="1" i="1" spc="-3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значно</a:t>
            </a:r>
            <a:r>
              <a:rPr sz="1900" b="1" i="1" spc="-1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660066"/>
                </a:solidFill>
                <a:latin typeface="Tahoma"/>
                <a:cs typeface="Tahoma"/>
              </a:rPr>
              <a:t>перевищує</a:t>
            </a:r>
            <a:r>
              <a:rPr sz="1900" b="1" i="1" spc="-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660066"/>
                </a:solidFill>
                <a:latin typeface="Tahoma"/>
                <a:cs typeface="Tahoma"/>
              </a:rPr>
              <a:t>аналогічний</a:t>
            </a:r>
            <a:endParaRPr sz="1900">
              <a:latin typeface="Tahoma"/>
              <a:cs typeface="Tahoma"/>
            </a:endParaRPr>
          </a:p>
          <a:p>
            <a:pPr marL="2907030" marR="768985" indent="-2131060">
              <a:lnSpc>
                <a:spcPts val="2160"/>
              </a:lnSpc>
            </a:pP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показник</a:t>
            </a:r>
            <a:r>
              <a:rPr sz="1900" b="1" i="1" spc="-2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інших</a:t>
            </a:r>
            <a:r>
              <a:rPr sz="1900" b="1" i="1" spc="-3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препаратів</a:t>
            </a:r>
            <a:r>
              <a:rPr sz="1900" b="1" i="1" spc="-2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для</a:t>
            </a:r>
            <a:r>
              <a:rPr sz="1900" b="1" i="1" spc="-2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парентерального </a:t>
            </a:r>
            <a:r>
              <a:rPr sz="1900" b="1" i="1" spc="-545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0066"/>
                </a:solidFill>
                <a:latin typeface="Tahoma"/>
                <a:cs typeface="Tahoma"/>
              </a:rPr>
              <a:t>застосування.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166" y="262128"/>
            <a:ext cx="72186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8. </a:t>
            </a:r>
            <a:r>
              <a:rPr spc="-5" dirty="0"/>
              <a:t>ЕМУЛЬСІЇ</a:t>
            </a:r>
            <a:r>
              <a:rPr spc="-10" dirty="0"/>
              <a:t> </a:t>
            </a:r>
            <a:r>
              <a:rPr spc="-5" dirty="0"/>
              <a:t>ДЛЯ</a:t>
            </a:r>
            <a:r>
              <a:rPr spc="5" dirty="0"/>
              <a:t> </a:t>
            </a:r>
            <a:r>
              <a:rPr spc="-10" dirty="0"/>
              <a:t>ПАРЕНТЕРАЛЬНОГО</a:t>
            </a:r>
            <a:r>
              <a:rPr dirty="0"/>
              <a:t> </a:t>
            </a:r>
            <a:r>
              <a:rPr spc="-5" dirty="0"/>
              <a:t>ЗАСТОСУВАННЯ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8063" y="711282"/>
            <a:ext cx="8120380" cy="4145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9905" algn="ctr">
              <a:lnSpc>
                <a:spcPts val="2220"/>
              </a:lnSpc>
              <a:spcBef>
                <a:spcPts val="95"/>
              </a:spcBef>
            </a:pP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Емульсії</a:t>
            </a:r>
            <a:r>
              <a:rPr sz="1900" b="1" i="1" spc="-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для</a:t>
            </a:r>
            <a:r>
              <a:rPr sz="1900" b="1" i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парентерального</a:t>
            </a:r>
            <a:r>
              <a:rPr sz="1900" b="1" i="1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застосування</a:t>
            </a:r>
            <a:r>
              <a:rPr sz="1900" b="1" i="1" spc="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i="1" spc="-55" dirty="0">
                <a:solidFill>
                  <a:srgbClr val="FF0000"/>
                </a:solidFill>
                <a:latin typeface="Tahoma"/>
                <a:cs typeface="Tahoma"/>
              </a:rPr>
              <a:t>–</a:t>
            </a:r>
            <a:r>
              <a:rPr sz="1900" i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високодисперсні</a:t>
            </a:r>
            <a:endParaRPr sz="1900">
              <a:latin typeface="Tahoma"/>
              <a:cs typeface="Tahoma"/>
            </a:endParaRPr>
          </a:p>
          <a:p>
            <a:pPr marL="506730" algn="ctr">
              <a:lnSpc>
                <a:spcPts val="2160"/>
              </a:lnSpc>
            </a:pP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гетерогенні</a:t>
            </a:r>
            <a:r>
              <a:rPr sz="1900" b="1" i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системи,</a:t>
            </a:r>
            <a:r>
              <a:rPr sz="1900" b="1" i="1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80" dirty="0">
                <a:solidFill>
                  <a:srgbClr val="FF0000"/>
                </a:solidFill>
                <a:latin typeface="Tahoma"/>
                <a:cs typeface="Tahoma"/>
              </a:rPr>
              <a:t>що</a:t>
            </a:r>
            <a:r>
              <a:rPr sz="1900" b="1" i="1" spc="-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FF0000"/>
                </a:solidFill>
                <a:latin typeface="Tahoma"/>
                <a:cs typeface="Tahoma"/>
              </a:rPr>
              <a:t>являють</a:t>
            </a:r>
            <a:r>
              <a:rPr sz="1900" b="1" i="1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70" dirty="0">
                <a:solidFill>
                  <a:srgbClr val="FF0000"/>
                </a:solidFill>
                <a:latin typeface="Tahoma"/>
                <a:cs typeface="Tahoma"/>
              </a:rPr>
              <a:t>собою</a:t>
            </a:r>
            <a:r>
              <a:rPr sz="1900" b="1" i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однорідну</a:t>
            </a:r>
            <a:endParaRPr sz="1900">
              <a:latin typeface="Tahoma"/>
              <a:cs typeface="Tahoma"/>
            </a:endParaRPr>
          </a:p>
          <a:p>
            <a:pPr marL="953135" marR="439420" algn="ctr">
              <a:lnSpc>
                <a:spcPts val="2160"/>
              </a:lnSpc>
              <a:spcBef>
                <a:spcPts val="114"/>
              </a:spcBef>
            </a:pP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за</a:t>
            </a:r>
            <a:r>
              <a:rPr sz="1900" b="1" i="1" spc="-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зовнішнім</a:t>
            </a:r>
            <a:r>
              <a:rPr sz="1900" b="1" i="1" spc="-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виглядом</a:t>
            </a:r>
            <a:r>
              <a:rPr sz="1900" b="1" i="1" spc="-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лікарську</a:t>
            </a:r>
            <a:r>
              <a:rPr sz="1900" b="1" i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форму,</a:t>
            </a:r>
            <a:r>
              <a:rPr sz="1900" b="1" i="1" spc="-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до</a:t>
            </a:r>
            <a:r>
              <a:rPr sz="1900" b="1" i="1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складу</a:t>
            </a:r>
            <a:r>
              <a:rPr sz="1900" b="1" i="1" spc="-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якої </a:t>
            </a:r>
            <a:r>
              <a:rPr sz="1900" b="1" i="1" spc="-54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входять</a:t>
            </a:r>
            <a:r>
              <a:rPr sz="1900" b="1" i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взаємно</a:t>
            </a:r>
            <a:r>
              <a:rPr sz="1900" b="1" i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FF0000"/>
                </a:solidFill>
                <a:latin typeface="Tahoma"/>
                <a:cs typeface="Tahoma"/>
              </a:rPr>
              <a:t>нерозчинні</a:t>
            </a:r>
            <a:r>
              <a:rPr sz="1900" b="1" i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FF0000"/>
                </a:solidFill>
                <a:latin typeface="Tahoma"/>
                <a:cs typeface="Tahoma"/>
              </a:rPr>
              <a:t>рідини.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25"/>
              </a:spcBef>
            </a:pPr>
            <a:r>
              <a:rPr sz="1800" b="1" i="1" spc="-5" dirty="0">
                <a:solidFill>
                  <a:srgbClr val="000066"/>
                </a:solidFill>
                <a:latin typeface="Arial"/>
                <a:cs typeface="Arial"/>
              </a:rPr>
              <a:t>Позитивні</a:t>
            </a:r>
            <a:r>
              <a:rPr sz="1800" b="1" i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000066"/>
                </a:solidFill>
                <a:latin typeface="Arial"/>
                <a:cs typeface="Arial"/>
              </a:rPr>
              <a:t>властивості</a:t>
            </a:r>
            <a:r>
              <a:rPr sz="1800" b="1" i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емульсій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внутрішньовенних</a:t>
            </a:r>
            <a:r>
              <a:rPr sz="1800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інфузій:</a:t>
            </a:r>
            <a:endParaRPr sz="1800">
              <a:latin typeface="Arial"/>
              <a:cs typeface="Arial"/>
            </a:endParaRPr>
          </a:p>
          <a:p>
            <a:pPr marL="266065" marR="1885314" indent="-254000">
              <a:lnSpc>
                <a:spcPct val="100000"/>
              </a:lnSpc>
              <a:buFont typeface="Wingdings"/>
              <a:buChar char=""/>
              <a:tabLst>
                <a:tab pos="257810" algn="l"/>
              </a:tabLst>
            </a:pP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здатність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до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солюбілізації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лікарських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речовин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з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низькою </a:t>
            </a:r>
            <a:r>
              <a:rPr sz="1800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розчинністю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у 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воді;</a:t>
            </a:r>
            <a:endParaRPr sz="1800">
              <a:latin typeface="Arial"/>
              <a:cs typeface="Arial"/>
            </a:endParaRPr>
          </a:p>
          <a:p>
            <a:pPr marL="266065" marR="363855" indent="-254000">
              <a:lnSpc>
                <a:spcPct val="100000"/>
              </a:lnSpc>
              <a:buFont typeface="Wingdings"/>
              <a:buChar char=""/>
              <a:tabLst>
                <a:tab pos="257810" algn="l"/>
              </a:tabLst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можливість отримання стабільних препаратів із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сполук,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які піддаються </a:t>
            </a:r>
            <a:r>
              <a:rPr sz="1800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гідролізу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у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водному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середовищі;</a:t>
            </a:r>
            <a:endParaRPr sz="1800">
              <a:latin typeface="Arial"/>
              <a:cs typeface="Arial"/>
            </a:endParaRPr>
          </a:p>
          <a:p>
            <a:pPr marL="266065" marR="8255" indent="-254000">
              <a:lnSpc>
                <a:spcPct val="100000"/>
              </a:lnSpc>
              <a:buFont typeface="Wingdings"/>
              <a:buChar char=""/>
              <a:tabLst>
                <a:tab pos="257810" algn="l"/>
              </a:tabLst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можливість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зменшення</a:t>
            </a:r>
            <a:r>
              <a:rPr sz="1800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подразливої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або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токсичної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дії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лікарських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речовин, </a:t>
            </a:r>
            <a:r>
              <a:rPr sz="1800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що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вводяться</a:t>
            </a:r>
            <a:r>
              <a:rPr sz="1800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внутрішньовенно;</a:t>
            </a:r>
            <a:endParaRPr sz="1800">
              <a:latin typeface="Arial"/>
              <a:cs typeface="Arial"/>
            </a:endParaRPr>
          </a:p>
          <a:p>
            <a:pPr marL="266065" marR="622300" indent="-254000">
              <a:lnSpc>
                <a:spcPct val="100000"/>
              </a:lnSpc>
              <a:buFont typeface="Wingdings"/>
              <a:buChar char=""/>
              <a:tabLst>
                <a:tab pos="257810" algn="l"/>
              </a:tabLst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можливість отримання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лікарських форм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пролонгуючої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дії;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можливість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доставки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лікарських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речовин</a:t>
            </a:r>
            <a:r>
              <a:rPr sz="1800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безпосередньо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до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органів- </a:t>
            </a:r>
            <a:r>
              <a:rPr sz="1800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мішенів.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859" y="476630"/>
            <a:ext cx="1905" cy="4969510"/>
          </a:xfrm>
          <a:custGeom>
            <a:avLst/>
            <a:gdLst/>
            <a:ahLst/>
            <a:cxnLst/>
            <a:rect l="l" t="t" r="r" b="b"/>
            <a:pathLst>
              <a:path w="1904" h="4969510">
                <a:moveTo>
                  <a:pt x="1523" y="0"/>
                </a:moveTo>
                <a:lnTo>
                  <a:pt x="0" y="496900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0302" y="260984"/>
            <a:ext cx="7416800" cy="3606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10489">
              <a:lnSpc>
                <a:spcPts val="2385"/>
              </a:lnSpc>
            </a:pPr>
            <a:r>
              <a:rPr spc="-5" dirty="0"/>
              <a:t>8.</a:t>
            </a:r>
            <a:r>
              <a:rPr spc="5" dirty="0"/>
              <a:t> </a:t>
            </a:r>
            <a:r>
              <a:rPr spc="-10" dirty="0"/>
              <a:t>ЕМУЛЬСІЇ</a:t>
            </a:r>
            <a:r>
              <a:rPr spc="5" dirty="0"/>
              <a:t> </a:t>
            </a:r>
            <a:r>
              <a:rPr spc="-5" dirty="0"/>
              <a:t>ДЛЯ</a:t>
            </a:r>
            <a:r>
              <a:rPr spc="15" dirty="0"/>
              <a:t> </a:t>
            </a:r>
            <a:r>
              <a:rPr spc="-10" dirty="0"/>
              <a:t>ПАРЕНТЕРАЛЬНОГО</a:t>
            </a:r>
            <a:r>
              <a:rPr dirty="0"/>
              <a:t> </a:t>
            </a:r>
            <a:r>
              <a:rPr spc="-5" dirty="0"/>
              <a:t>ЗАСТОСУВАННЯ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7808" y="1125855"/>
            <a:ext cx="2160270" cy="50545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90195">
              <a:lnSpc>
                <a:spcPct val="100000"/>
              </a:lnSpc>
              <a:spcBef>
                <a:spcPts val="305"/>
              </a:spcBef>
            </a:pP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Розмір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часток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8504" y="981836"/>
            <a:ext cx="5397500" cy="863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03200" indent="-140970">
              <a:lnSpc>
                <a:spcPts val="2105"/>
              </a:lnSpc>
              <a:buChar char="-"/>
              <a:tabLst>
                <a:tab pos="203835" algn="l"/>
              </a:tabLst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не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більше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0,8-1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мкм;</a:t>
            </a:r>
            <a:endParaRPr sz="1800">
              <a:latin typeface="Arial"/>
              <a:cs typeface="Arial"/>
            </a:endParaRPr>
          </a:p>
          <a:p>
            <a:pPr marL="189865" marR="167640" indent="-127635">
              <a:lnSpc>
                <a:spcPct val="100000"/>
              </a:lnSpc>
              <a:buChar char="-"/>
              <a:tabLst>
                <a:tab pos="203835" algn="l"/>
              </a:tabLst>
            </a:pP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досягається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за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допомогою 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методів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механічного </a:t>
            </a:r>
            <a:r>
              <a:rPr sz="1800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та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ультразвукового</a:t>
            </a:r>
            <a:r>
              <a:rPr sz="1800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диспергування.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90779" y="471551"/>
            <a:ext cx="514984" cy="981710"/>
            <a:chOff x="390779" y="471551"/>
            <a:chExt cx="514984" cy="981710"/>
          </a:xfrm>
        </p:grpSpPr>
        <p:sp>
          <p:nvSpPr>
            <p:cNvPr id="7" name="object 7"/>
            <p:cNvSpPr/>
            <p:nvPr/>
          </p:nvSpPr>
          <p:spPr>
            <a:xfrm>
              <a:off x="397383" y="1376553"/>
              <a:ext cx="360680" cy="76200"/>
            </a:xfrm>
            <a:custGeom>
              <a:avLst/>
              <a:gdLst/>
              <a:ahLst/>
              <a:cxnLst/>
              <a:rect l="l" t="t" r="r" b="b"/>
              <a:pathLst>
                <a:path w="360680" h="76200">
                  <a:moveTo>
                    <a:pt x="284226" y="0"/>
                  </a:moveTo>
                  <a:lnTo>
                    <a:pt x="284226" y="76200"/>
                  </a:lnTo>
                  <a:lnTo>
                    <a:pt x="341376" y="47625"/>
                  </a:lnTo>
                  <a:lnTo>
                    <a:pt x="296926" y="47625"/>
                  </a:lnTo>
                  <a:lnTo>
                    <a:pt x="296926" y="28575"/>
                  </a:lnTo>
                  <a:lnTo>
                    <a:pt x="341376" y="28575"/>
                  </a:lnTo>
                  <a:lnTo>
                    <a:pt x="284226" y="0"/>
                  </a:lnTo>
                  <a:close/>
                </a:path>
                <a:path w="360680" h="76200">
                  <a:moveTo>
                    <a:pt x="284226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84226" y="47625"/>
                  </a:lnTo>
                  <a:lnTo>
                    <a:pt x="284226" y="28575"/>
                  </a:lnTo>
                  <a:close/>
                </a:path>
                <a:path w="360680" h="76200">
                  <a:moveTo>
                    <a:pt x="341376" y="28575"/>
                  </a:moveTo>
                  <a:lnTo>
                    <a:pt x="296926" y="28575"/>
                  </a:lnTo>
                  <a:lnTo>
                    <a:pt x="296926" y="47625"/>
                  </a:lnTo>
                  <a:lnTo>
                    <a:pt x="341376" y="47625"/>
                  </a:lnTo>
                  <a:lnTo>
                    <a:pt x="360426" y="38100"/>
                  </a:lnTo>
                  <a:lnTo>
                    <a:pt x="341376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5859" y="476631"/>
              <a:ext cx="504825" cy="0"/>
            </a:xfrm>
            <a:custGeom>
              <a:avLst/>
              <a:gdLst/>
              <a:ahLst/>
              <a:cxnLst/>
              <a:rect l="l" t="t" r="r" b="b"/>
              <a:pathLst>
                <a:path w="504825">
                  <a:moveTo>
                    <a:pt x="504444" y="0"/>
                  </a:moveTo>
                  <a:lnTo>
                    <a:pt x="0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918079" y="1376552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79" h="76200">
                <a:moveTo>
                  <a:pt x="284225" y="0"/>
                </a:moveTo>
                <a:lnTo>
                  <a:pt x="284225" y="76200"/>
                </a:lnTo>
                <a:lnTo>
                  <a:pt x="341375" y="47625"/>
                </a:lnTo>
                <a:lnTo>
                  <a:pt x="296925" y="47625"/>
                </a:lnTo>
                <a:lnTo>
                  <a:pt x="296925" y="28575"/>
                </a:lnTo>
                <a:lnTo>
                  <a:pt x="341375" y="28575"/>
                </a:lnTo>
                <a:lnTo>
                  <a:pt x="284225" y="0"/>
                </a:lnTo>
                <a:close/>
              </a:path>
              <a:path w="360679" h="76200">
                <a:moveTo>
                  <a:pt x="2842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84225" y="47625"/>
                </a:lnTo>
                <a:lnTo>
                  <a:pt x="284225" y="28575"/>
                </a:lnTo>
                <a:close/>
              </a:path>
              <a:path w="360679" h="76200">
                <a:moveTo>
                  <a:pt x="341375" y="28575"/>
                </a:moveTo>
                <a:lnTo>
                  <a:pt x="296925" y="28575"/>
                </a:lnTo>
                <a:lnTo>
                  <a:pt x="296925" y="47625"/>
                </a:lnTo>
                <a:lnTo>
                  <a:pt x="341375" y="47625"/>
                </a:lnTo>
                <a:lnTo>
                  <a:pt x="360425" y="38100"/>
                </a:lnTo>
                <a:lnTo>
                  <a:pt x="3413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56284" y="2133980"/>
            <a:ext cx="2159000" cy="863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833755" marR="269240" indent="-558800">
              <a:lnSpc>
                <a:spcPts val="2160"/>
              </a:lnSpc>
              <a:spcBef>
                <a:spcPts val="20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Вимоги</a:t>
            </a:r>
            <a:r>
              <a:rPr sz="18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згідно </a:t>
            </a:r>
            <a:r>
              <a:rPr sz="1800" b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FF0000"/>
                </a:solidFill>
                <a:latin typeface="Arial"/>
                <a:cs typeface="Arial"/>
              </a:rPr>
              <a:t>ДФУ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75457" y="2133980"/>
            <a:ext cx="5398770" cy="863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03200" indent="-140970">
              <a:lnSpc>
                <a:spcPts val="2110"/>
              </a:lnSpc>
              <a:buChar char="-"/>
              <a:tabLst>
                <a:tab pos="203835" algn="l"/>
              </a:tabLst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не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повинні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мати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ознак розшаровування;</a:t>
            </a:r>
            <a:endParaRPr sz="1800">
              <a:latin typeface="Arial"/>
              <a:cs typeface="Arial"/>
            </a:endParaRPr>
          </a:p>
          <a:p>
            <a:pPr marL="203200" indent="-140970">
              <a:lnSpc>
                <a:spcPct val="100000"/>
              </a:lnSpc>
              <a:buChar char="-"/>
              <a:tabLst>
                <a:tab pos="203835" algn="l"/>
              </a:tabLst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не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повинні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містити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антимікробні</a:t>
            </a:r>
            <a:r>
              <a:rPr sz="1800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консерванти.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5859" y="2456307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80" h="76200">
                <a:moveTo>
                  <a:pt x="284225" y="0"/>
                </a:moveTo>
                <a:lnTo>
                  <a:pt x="284225" y="76200"/>
                </a:lnTo>
                <a:lnTo>
                  <a:pt x="341375" y="47625"/>
                </a:lnTo>
                <a:lnTo>
                  <a:pt x="296925" y="47625"/>
                </a:lnTo>
                <a:lnTo>
                  <a:pt x="296925" y="28575"/>
                </a:lnTo>
                <a:lnTo>
                  <a:pt x="341375" y="28575"/>
                </a:lnTo>
                <a:lnTo>
                  <a:pt x="284225" y="0"/>
                </a:lnTo>
                <a:close/>
              </a:path>
              <a:path w="360680" h="76200">
                <a:moveTo>
                  <a:pt x="2842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84225" y="47625"/>
                </a:lnTo>
                <a:lnTo>
                  <a:pt x="284225" y="28575"/>
                </a:lnTo>
                <a:close/>
              </a:path>
              <a:path w="360680" h="76200">
                <a:moveTo>
                  <a:pt x="341375" y="28575"/>
                </a:moveTo>
                <a:lnTo>
                  <a:pt x="296925" y="28575"/>
                </a:lnTo>
                <a:lnTo>
                  <a:pt x="296925" y="47625"/>
                </a:lnTo>
                <a:lnTo>
                  <a:pt x="341375" y="47625"/>
                </a:lnTo>
                <a:lnTo>
                  <a:pt x="360425" y="38100"/>
                </a:lnTo>
                <a:lnTo>
                  <a:pt x="3413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16554" y="2456307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79" h="76200">
                <a:moveTo>
                  <a:pt x="284225" y="0"/>
                </a:moveTo>
                <a:lnTo>
                  <a:pt x="284225" y="76200"/>
                </a:lnTo>
                <a:lnTo>
                  <a:pt x="341375" y="47625"/>
                </a:lnTo>
                <a:lnTo>
                  <a:pt x="296925" y="47625"/>
                </a:lnTo>
                <a:lnTo>
                  <a:pt x="296925" y="28575"/>
                </a:lnTo>
                <a:lnTo>
                  <a:pt x="341375" y="28575"/>
                </a:lnTo>
                <a:lnTo>
                  <a:pt x="284225" y="0"/>
                </a:lnTo>
                <a:close/>
              </a:path>
              <a:path w="360679" h="76200">
                <a:moveTo>
                  <a:pt x="2842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84225" y="47625"/>
                </a:lnTo>
                <a:lnTo>
                  <a:pt x="284225" y="28575"/>
                </a:lnTo>
                <a:close/>
              </a:path>
              <a:path w="360679" h="76200">
                <a:moveTo>
                  <a:pt x="341375" y="28575"/>
                </a:moveTo>
                <a:lnTo>
                  <a:pt x="296925" y="28575"/>
                </a:lnTo>
                <a:lnTo>
                  <a:pt x="296925" y="47625"/>
                </a:lnTo>
                <a:lnTo>
                  <a:pt x="341375" y="47625"/>
                </a:lnTo>
                <a:lnTo>
                  <a:pt x="360425" y="38100"/>
                </a:lnTo>
                <a:lnTo>
                  <a:pt x="3413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56284" y="3501009"/>
            <a:ext cx="2159000" cy="5765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509270" marR="349885" indent="-151130">
              <a:lnSpc>
                <a:spcPts val="2160"/>
              </a:lnSpc>
              <a:spcBef>
                <a:spcPts val="2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Осо</a:t>
            </a:r>
            <a:r>
              <a:rPr sz="1800" b="1" spc="-45" dirty="0">
                <a:solidFill>
                  <a:srgbClr val="FF0000"/>
                </a:solidFill>
                <a:latin typeface="Arial"/>
                <a:cs typeface="Arial"/>
              </a:rPr>
              <a:t>б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ли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во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сті 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технології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76980" y="3284601"/>
            <a:ext cx="5397500" cy="86423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03200" indent="-140970">
              <a:lnSpc>
                <a:spcPts val="2115"/>
              </a:lnSpc>
              <a:buChar char="-"/>
              <a:tabLst>
                <a:tab pos="203835" algn="l"/>
              </a:tabLst>
            </a:pP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стерилізують</a:t>
            </a:r>
            <a:r>
              <a:rPr sz="1800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ультрафільтрацією</a:t>
            </a:r>
            <a:r>
              <a:rPr sz="1800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або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через</a:t>
            </a:r>
            <a:endParaRPr sz="1800">
              <a:latin typeface="Arial"/>
              <a:cs typeface="Arial"/>
            </a:endParaRPr>
          </a:p>
          <a:p>
            <a:pPr marL="189865">
              <a:lnSpc>
                <a:spcPct val="100000"/>
              </a:lnSpc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мембранні</a:t>
            </a:r>
            <a:r>
              <a:rPr sz="1800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фільтри;</a:t>
            </a:r>
            <a:endParaRPr sz="1800">
              <a:latin typeface="Arial"/>
              <a:cs typeface="Arial"/>
            </a:endParaRPr>
          </a:p>
          <a:p>
            <a:pPr marL="203200" indent="-140970">
              <a:lnSpc>
                <a:spcPct val="100000"/>
              </a:lnSpc>
              <a:buChar char="-"/>
              <a:tabLst>
                <a:tab pos="203835" algn="l"/>
              </a:tabLst>
            </a:pP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готують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в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заводських</a:t>
            </a:r>
            <a:r>
              <a:rPr sz="18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умовах.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95859" y="3680078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80" h="76200">
                <a:moveTo>
                  <a:pt x="284225" y="0"/>
                </a:moveTo>
                <a:lnTo>
                  <a:pt x="284225" y="76200"/>
                </a:lnTo>
                <a:lnTo>
                  <a:pt x="341375" y="47625"/>
                </a:lnTo>
                <a:lnTo>
                  <a:pt x="296925" y="47625"/>
                </a:lnTo>
                <a:lnTo>
                  <a:pt x="296925" y="28575"/>
                </a:lnTo>
                <a:lnTo>
                  <a:pt x="341375" y="28575"/>
                </a:lnTo>
                <a:lnTo>
                  <a:pt x="284225" y="0"/>
                </a:lnTo>
                <a:close/>
              </a:path>
              <a:path w="360680" h="76200">
                <a:moveTo>
                  <a:pt x="2842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84225" y="47625"/>
                </a:lnTo>
                <a:lnTo>
                  <a:pt x="284225" y="28575"/>
                </a:lnTo>
                <a:close/>
              </a:path>
              <a:path w="360680" h="76200">
                <a:moveTo>
                  <a:pt x="341375" y="28575"/>
                </a:moveTo>
                <a:lnTo>
                  <a:pt x="296925" y="28575"/>
                </a:lnTo>
                <a:lnTo>
                  <a:pt x="296925" y="47625"/>
                </a:lnTo>
                <a:lnTo>
                  <a:pt x="341375" y="47625"/>
                </a:lnTo>
                <a:lnTo>
                  <a:pt x="360425" y="38100"/>
                </a:lnTo>
                <a:lnTo>
                  <a:pt x="3413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16554" y="3680078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79" h="76200">
                <a:moveTo>
                  <a:pt x="284225" y="0"/>
                </a:moveTo>
                <a:lnTo>
                  <a:pt x="284225" y="76200"/>
                </a:lnTo>
                <a:lnTo>
                  <a:pt x="341375" y="47625"/>
                </a:lnTo>
                <a:lnTo>
                  <a:pt x="296925" y="47625"/>
                </a:lnTo>
                <a:lnTo>
                  <a:pt x="296925" y="28575"/>
                </a:lnTo>
                <a:lnTo>
                  <a:pt x="341375" y="28575"/>
                </a:lnTo>
                <a:lnTo>
                  <a:pt x="284225" y="0"/>
                </a:lnTo>
                <a:close/>
              </a:path>
              <a:path w="360679" h="76200">
                <a:moveTo>
                  <a:pt x="2842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84225" y="47625"/>
                </a:lnTo>
                <a:lnTo>
                  <a:pt x="284225" y="28575"/>
                </a:lnTo>
                <a:close/>
              </a:path>
              <a:path w="360679" h="76200">
                <a:moveTo>
                  <a:pt x="341375" y="28575"/>
                </a:moveTo>
                <a:lnTo>
                  <a:pt x="296925" y="28575"/>
                </a:lnTo>
                <a:lnTo>
                  <a:pt x="296925" y="47625"/>
                </a:lnTo>
                <a:lnTo>
                  <a:pt x="341375" y="47625"/>
                </a:lnTo>
                <a:lnTo>
                  <a:pt x="360425" y="38100"/>
                </a:lnTo>
                <a:lnTo>
                  <a:pt x="3413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56284" y="5229986"/>
            <a:ext cx="2159000" cy="5765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1270" indent="203200">
              <a:lnSpc>
                <a:spcPts val="2160"/>
              </a:lnSpc>
              <a:spcBef>
                <a:spcPts val="2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Інгредієнти,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ор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800" b="1" spc="-25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800" b="1" spc="-45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1800" b="1" spc="-45" dirty="0">
                <a:solidFill>
                  <a:srgbClr val="FF0000"/>
                </a:solidFill>
                <a:latin typeface="Arial"/>
                <a:cs typeface="Arial"/>
              </a:rPr>
              <a:t>ю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ться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276980" y="4437507"/>
            <a:ext cx="5397500" cy="2087880"/>
          </a:xfrm>
          <a:custGeom>
            <a:avLst/>
            <a:gdLst/>
            <a:ahLst/>
            <a:cxnLst/>
            <a:rect l="l" t="t" r="r" b="b"/>
            <a:pathLst>
              <a:path w="5397500" h="2087879">
                <a:moveTo>
                  <a:pt x="5397246" y="0"/>
                </a:moveTo>
                <a:lnTo>
                  <a:pt x="0" y="0"/>
                </a:lnTo>
                <a:lnTo>
                  <a:pt x="0" y="2087880"/>
                </a:lnTo>
                <a:lnTo>
                  <a:pt x="5397246" y="2087880"/>
                </a:lnTo>
                <a:lnTo>
                  <a:pt x="5397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276980" y="4437507"/>
            <a:ext cx="5397500" cy="208788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03200" indent="-140970">
              <a:lnSpc>
                <a:spcPts val="2110"/>
              </a:lnSpc>
              <a:buChar char="-"/>
              <a:tabLst>
                <a:tab pos="203835" algn="l"/>
              </a:tabLst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жири</a:t>
            </a:r>
            <a:r>
              <a:rPr sz="1800" spc="-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тваринного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походження;</a:t>
            </a:r>
            <a:endParaRPr sz="1800">
              <a:latin typeface="Arial"/>
              <a:cs typeface="Arial"/>
            </a:endParaRPr>
          </a:p>
          <a:p>
            <a:pPr marL="203200" indent="-140970">
              <a:lnSpc>
                <a:spcPct val="100000"/>
              </a:lnSpc>
              <a:buChar char="-"/>
              <a:tabLst>
                <a:tab pos="203835" algn="l"/>
              </a:tabLst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рослинні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олії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(соєва,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бавовняна,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соняшникова,</a:t>
            </a:r>
            <a:endParaRPr sz="1800">
              <a:latin typeface="Arial"/>
              <a:cs typeface="Arial"/>
            </a:endParaRPr>
          </a:p>
          <a:p>
            <a:pPr marL="189865">
              <a:lnSpc>
                <a:spcPct val="100000"/>
              </a:lnSpc>
            </a:pP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кунжутна);</a:t>
            </a:r>
            <a:endParaRPr sz="1800">
              <a:latin typeface="Arial"/>
              <a:cs typeface="Arial"/>
            </a:endParaRPr>
          </a:p>
          <a:p>
            <a:pPr marL="189865" marR="1001394" indent="-127635">
              <a:lnSpc>
                <a:spcPct val="100000"/>
              </a:lnSpc>
              <a:buChar char="-"/>
              <a:tabLst>
                <a:tab pos="203835" algn="l"/>
              </a:tabLst>
            </a:pP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фосфоліпіди,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виділені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з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яєчного жовтку </a:t>
            </a:r>
            <a:r>
              <a:rPr sz="1800" spc="-4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та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мозку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великої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рогатої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худоби</a:t>
            </a:r>
            <a:endParaRPr sz="1800">
              <a:latin typeface="Arial"/>
              <a:cs typeface="Arial"/>
            </a:endParaRPr>
          </a:p>
          <a:p>
            <a:pPr marL="189865" marR="466725">
              <a:lnSpc>
                <a:spcPct val="100000"/>
              </a:lnSpc>
            </a:pP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(фосфатидилхолін,</a:t>
            </a:r>
            <a:r>
              <a:rPr sz="1800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фосфатидилетаноламін, </a:t>
            </a:r>
            <a:r>
              <a:rPr sz="1800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фосфатидилсерин,</a:t>
            </a:r>
            <a:r>
              <a:rPr sz="1800" spc="-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сфінгомієлін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та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ін.).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95859" y="5409057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80" h="76200">
                <a:moveTo>
                  <a:pt x="284225" y="0"/>
                </a:moveTo>
                <a:lnTo>
                  <a:pt x="284225" y="76200"/>
                </a:lnTo>
                <a:lnTo>
                  <a:pt x="341375" y="47625"/>
                </a:lnTo>
                <a:lnTo>
                  <a:pt x="296925" y="47625"/>
                </a:lnTo>
                <a:lnTo>
                  <a:pt x="296925" y="28575"/>
                </a:lnTo>
                <a:lnTo>
                  <a:pt x="341375" y="28575"/>
                </a:lnTo>
                <a:lnTo>
                  <a:pt x="284225" y="0"/>
                </a:lnTo>
                <a:close/>
              </a:path>
              <a:path w="360680" h="76200">
                <a:moveTo>
                  <a:pt x="2842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84225" y="47625"/>
                </a:lnTo>
                <a:lnTo>
                  <a:pt x="284225" y="28575"/>
                </a:lnTo>
                <a:close/>
              </a:path>
              <a:path w="360680" h="76200">
                <a:moveTo>
                  <a:pt x="341375" y="28575"/>
                </a:moveTo>
                <a:lnTo>
                  <a:pt x="296925" y="28575"/>
                </a:lnTo>
                <a:lnTo>
                  <a:pt x="296925" y="47625"/>
                </a:lnTo>
                <a:lnTo>
                  <a:pt x="341375" y="47625"/>
                </a:lnTo>
                <a:lnTo>
                  <a:pt x="360425" y="38100"/>
                </a:lnTo>
                <a:lnTo>
                  <a:pt x="3413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16554" y="5409057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79" h="76200">
                <a:moveTo>
                  <a:pt x="284225" y="0"/>
                </a:moveTo>
                <a:lnTo>
                  <a:pt x="284225" y="76200"/>
                </a:lnTo>
                <a:lnTo>
                  <a:pt x="341375" y="47625"/>
                </a:lnTo>
                <a:lnTo>
                  <a:pt x="296925" y="47625"/>
                </a:lnTo>
                <a:lnTo>
                  <a:pt x="296925" y="28575"/>
                </a:lnTo>
                <a:lnTo>
                  <a:pt x="341375" y="28575"/>
                </a:lnTo>
                <a:lnTo>
                  <a:pt x="284225" y="0"/>
                </a:lnTo>
                <a:close/>
              </a:path>
              <a:path w="360679" h="76200">
                <a:moveTo>
                  <a:pt x="284225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284225" y="47625"/>
                </a:lnTo>
                <a:lnTo>
                  <a:pt x="284225" y="28575"/>
                </a:lnTo>
                <a:close/>
              </a:path>
              <a:path w="360679" h="76200">
                <a:moveTo>
                  <a:pt x="341375" y="28575"/>
                </a:moveTo>
                <a:lnTo>
                  <a:pt x="296925" y="28575"/>
                </a:lnTo>
                <a:lnTo>
                  <a:pt x="296925" y="47625"/>
                </a:lnTo>
                <a:lnTo>
                  <a:pt x="341375" y="47625"/>
                </a:lnTo>
                <a:lnTo>
                  <a:pt x="360425" y="38100"/>
                </a:lnTo>
                <a:lnTo>
                  <a:pt x="341375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011" y="981836"/>
            <a:ext cx="8351520" cy="6477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545715" marR="2110740" indent="-428625">
              <a:lnSpc>
                <a:spcPct val="100000"/>
              </a:lnSpc>
              <a:spcBef>
                <a:spcPts val="305"/>
              </a:spcBef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Напрямки</a:t>
            </a:r>
            <a:r>
              <a:rPr sz="18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удосконалення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технології </a:t>
            </a:r>
            <a:r>
              <a:rPr sz="1800" b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ін'єкційних</a:t>
            </a:r>
            <a:r>
              <a:rPr sz="18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лікарських</a:t>
            </a:r>
            <a:r>
              <a:rPr sz="1800" b="1" spc="-15" dirty="0">
                <a:solidFill>
                  <a:srgbClr val="FF0000"/>
                </a:solidFill>
                <a:latin typeface="Arial"/>
                <a:cs typeface="Arial"/>
              </a:rPr>
              <a:t> форм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9205" y="1845182"/>
            <a:ext cx="7561580" cy="43243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9"/>
              </a:spcBef>
              <a:tabLst>
                <a:tab pos="5179060" algn="l"/>
              </a:tabLst>
            </a:pP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Пошук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нових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стабілізаторів</a:t>
            </a:r>
            <a:r>
              <a:rPr sz="1800" b="1" spc="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ін'єкційних	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9205" y="2421254"/>
            <a:ext cx="7561580" cy="9385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125095">
              <a:lnSpc>
                <a:spcPct val="100000"/>
              </a:lnSpc>
              <a:spcBef>
                <a:spcPts val="310"/>
              </a:spcBef>
            </a:pP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Забезпечення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відсутності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механічних</a:t>
            </a:r>
            <a:r>
              <a:rPr sz="1800" b="1" spc="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домішок,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тобто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створення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ефективних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0066"/>
                </a:solidFill>
                <a:latin typeface="Arial"/>
                <a:cs typeface="Arial"/>
              </a:rPr>
              <a:t>фільтруючих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матеріалів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автоматизація</a:t>
            </a:r>
            <a:r>
              <a:rPr sz="1800" b="1" spc="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методів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контролю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на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відсутність</a:t>
            </a:r>
            <a:r>
              <a:rPr sz="18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механічних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домішок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9205" y="3502533"/>
            <a:ext cx="7561580" cy="6477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1384300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Оптимізація</a:t>
            </a:r>
            <a:r>
              <a:rPr sz="1800" b="1" spc="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технологічного</a:t>
            </a:r>
            <a:r>
              <a:rPr sz="1800" b="1" spc="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процесу</a:t>
            </a:r>
            <a:r>
              <a:rPr sz="1800" b="1" spc="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та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апаратурного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оснащення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(дозування,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закупорка)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452116" y="221233"/>
            <a:ext cx="4528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175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9. УДОСКОНАЛЕННЯ </a:t>
            </a:r>
            <a:r>
              <a:rPr spc="-10" dirty="0"/>
              <a:t>ТЕХНОЛОГІЇ </a:t>
            </a:r>
            <a:r>
              <a:rPr spc="-575" dirty="0"/>
              <a:t> </a:t>
            </a:r>
            <a:r>
              <a:rPr spc="-5" dirty="0"/>
              <a:t>ІН’ЄКЦІЙНИХ</a:t>
            </a:r>
            <a:r>
              <a:rPr spc="-35" dirty="0"/>
              <a:t> </a:t>
            </a:r>
            <a:r>
              <a:rPr spc="-5" dirty="0"/>
              <a:t>ЛІКАРСЬКИХ</a:t>
            </a:r>
            <a:r>
              <a:rPr spc="-25" dirty="0"/>
              <a:t> </a:t>
            </a:r>
            <a:r>
              <a:rPr spc="-5" dirty="0"/>
              <a:t>ФОРМ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822071" y="1624457"/>
            <a:ext cx="437515" cy="3539490"/>
            <a:chOff x="822071" y="1624457"/>
            <a:chExt cx="437515" cy="3539490"/>
          </a:xfrm>
        </p:grpSpPr>
        <p:sp>
          <p:nvSpPr>
            <p:cNvPr id="8" name="object 8"/>
            <p:cNvSpPr/>
            <p:nvPr/>
          </p:nvSpPr>
          <p:spPr>
            <a:xfrm>
              <a:off x="827151" y="1629537"/>
              <a:ext cx="2540" cy="3529329"/>
            </a:xfrm>
            <a:custGeom>
              <a:avLst/>
              <a:gdLst/>
              <a:ahLst/>
              <a:cxnLst/>
              <a:rect l="l" t="t" r="r" b="b"/>
              <a:pathLst>
                <a:path w="2540" h="3529329">
                  <a:moveTo>
                    <a:pt x="2286" y="0"/>
                  </a:moveTo>
                  <a:lnTo>
                    <a:pt x="0" y="3528822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7138" y="2022728"/>
              <a:ext cx="432434" cy="1878330"/>
            </a:xfrm>
            <a:custGeom>
              <a:avLst/>
              <a:gdLst/>
              <a:ahLst/>
              <a:cxnLst/>
              <a:rect l="l" t="t" r="r" b="b"/>
              <a:pathLst>
                <a:path w="432434" h="1878329">
                  <a:moveTo>
                    <a:pt x="432066" y="1840230"/>
                  </a:moveTo>
                  <a:lnTo>
                    <a:pt x="419366" y="1833880"/>
                  </a:lnTo>
                  <a:lnTo>
                    <a:pt x="355866" y="1802130"/>
                  </a:lnTo>
                  <a:lnTo>
                    <a:pt x="355866" y="1833880"/>
                  </a:lnTo>
                  <a:lnTo>
                    <a:pt x="0" y="1833880"/>
                  </a:lnTo>
                  <a:lnTo>
                    <a:pt x="0" y="1846580"/>
                  </a:lnTo>
                  <a:lnTo>
                    <a:pt x="355866" y="1846580"/>
                  </a:lnTo>
                  <a:lnTo>
                    <a:pt x="355866" y="1878330"/>
                  </a:lnTo>
                  <a:lnTo>
                    <a:pt x="419366" y="1846580"/>
                  </a:lnTo>
                  <a:lnTo>
                    <a:pt x="432066" y="1840230"/>
                  </a:lnTo>
                  <a:close/>
                </a:path>
                <a:path w="432434" h="1878329">
                  <a:moveTo>
                    <a:pt x="432066" y="905256"/>
                  </a:moveTo>
                  <a:lnTo>
                    <a:pt x="419366" y="898906"/>
                  </a:lnTo>
                  <a:lnTo>
                    <a:pt x="355866" y="867156"/>
                  </a:lnTo>
                  <a:lnTo>
                    <a:pt x="355866" y="898906"/>
                  </a:lnTo>
                  <a:lnTo>
                    <a:pt x="0" y="898906"/>
                  </a:lnTo>
                  <a:lnTo>
                    <a:pt x="0" y="911606"/>
                  </a:lnTo>
                  <a:lnTo>
                    <a:pt x="355866" y="911606"/>
                  </a:lnTo>
                  <a:lnTo>
                    <a:pt x="355866" y="943356"/>
                  </a:lnTo>
                  <a:lnTo>
                    <a:pt x="419366" y="911606"/>
                  </a:lnTo>
                  <a:lnTo>
                    <a:pt x="432066" y="905256"/>
                  </a:lnTo>
                  <a:close/>
                </a:path>
                <a:path w="432434" h="1878329">
                  <a:moveTo>
                    <a:pt x="432066" y="38100"/>
                  </a:moveTo>
                  <a:lnTo>
                    <a:pt x="419366" y="31750"/>
                  </a:lnTo>
                  <a:lnTo>
                    <a:pt x="355866" y="0"/>
                  </a:lnTo>
                  <a:lnTo>
                    <a:pt x="355866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355866" y="44450"/>
                  </a:lnTo>
                  <a:lnTo>
                    <a:pt x="355866" y="76200"/>
                  </a:lnTo>
                  <a:lnTo>
                    <a:pt x="419366" y="44450"/>
                  </a:lnTo>
                  <a:lnTo>
                    <a:pt x="432066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59205" y="4294251"/>
            <a:ext cx="7561580" cy="3606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5"/>
              </a:spcBef>
            </a:pPr>
            <a:r>
              <a:rPr sz="1800" b="1" spc="-20" dirty="0">
                <a:solidFill>
                  <a:srgbClr val="000066"/>
                </a:solidFill>
                <a:latin typeface="Arial"/>
                <a:cs typeface="Arial"/>
              </a:rPr>
              <a:t>Удосконалення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таро-закупорювального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матеріалу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27150" y="4472559"/>
            <a:ext cx="432434" cy="76200"/>
          </a:xfrm>
          <a:custGeom>
            <a:avLst/>
            <a:gdLst/>
            <a:ahLst/>
            <a:cxnLst/>
            <a:rect l="l" t="t" r="r" b="b"/>
            <a:pathLst>
              <a:path w="432434" h="76200">
                <a:moveTo>
                  <a:pt x="355854" y="0"/>
                </a:moveTo>
                <a:lnTo>
                  <a:pt x="355854" y="76200"/>
                </a:lnTo>
                <a:lnTo>
                  <a:pt x="419354" y="44450"/>
                </a:lnTo>
                <a:lnTo>
                  <a:pt x="368554" y="44450"/>
                </a:lnTo>
                <a:lnTo>
                  <a:pt x="368554" y="31750"/>
                </a:lnTo>
                <a:lnTo>
                  <a:pt x="419354" y="31750"/>
                </a:lnTo>
                <a:lnTo>
                  <a:pt x="355854" y="0"/>
                </a:lnTo>
                <a:close/>
              </a:path>
              <a:path w="432434" h="76200">
                <a:moveTo>
                  <a:pt x="35585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55854" y="44450"/>
                </a:lnTo>
                <a:lnTo>
                  <a:pt x="355854" y="31750"/>
                </a:lnTo>
                <a:close/>
              </a:path>
              <a:path w="432434" h="76200">
                <a:moveTo>
                  <a:pt x="419354" y="31750"/>
                </a:moveTo>
                <a:lnTo>
                  <a:pt x="368554" y="31750"/>
                </a:lnTo>
                <a:lnTo>
                  <a:pt x="368554" y="44450"/>
                </a:lnTo>
                <a:lnTo>
                  <a:pt x="419354" y="44450"/>
                </a:lnTo>
                <a:lnTo>
                  <a:pt x="432054" y="38100"/>
                </a:lnTo>
                <a:lnTo>
                  <a:pt x="41935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59205" y="4797933"/>
            <a:ext cx="7561580" cy="6477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394335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Створення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нормативно-технічної</a:t>
            </a:r>
            <a:r>
              <a:rPr sz="1800" b="1" spc="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документації,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яка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заснована </a:t>
            </a:r>
            <a:r>
              <a:rPr sz="1800" b="1" spc="-484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на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сучасних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критеріях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якості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27150" y="5120259"/>
            <a:ext cx="432434" cy="76200"/>
          </a:xfrm>
          <a:custGeom>
            <a:avLst/>
            <a:gdLst/>
            <a:ahLst/>
            <a:cxnLst/>
            <a:rect l="l" t="t" r="r" b="b"/>
            <a:pathLst>
              <a:path w="432434" h="76200">
                <a:moveTo>
                  <a:pt x="355854" y="0"/>
                </a:moveTo>
                <a:lnTo>
                  <a:pt x="355854" y="76200"/>
                </a:lnTo>
                <a:lnTo>
                  <a:pt x="419354" y="44450"/>
                </a:lnTo>
                <a:lnTo>
                  <a:pt x="368554" y="44450"/>
                </a:lnTo>
                <a:lnTo>
                  <a:pt x="368554" y="31750"/>
                </a:lnTo>
                <a:lnTo>
                  <a:pt x="419354" y="31750"/>
                </a:lnTo>
                <a:lnTo>
                  <a:pt x="355854" y="0"/>
                </a:lnTo>
                <a:close/>
              </a:path>
              <a:path w="432434" h="76200">
                <a:moveTo>
                  <a:pt x="35585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55854" y="44450"/>
                </a:lnTo>
                <a:lnTo>
                  <a:pt x="355854" y="31750"/>
                </a:lnTo>
                <a:close/>
              </a:path>
              <a:path w="432434" h="76200">
                <a:moveTo>
                  <a:pt x="419354" y="31750"/>
                </a:moveTo>
                <a:lnTo>
                  <a:pt x="368554" y="31750"/>
                </a:lnTo>
                <a:lnTo>
                  <a:pt x="368554" y="44450"/>
                </a:lnTo>
                <a:lnTo>
                  <a:pt x="419354" y="44450"/>
                </a:lnTo>
                <a:lnTo>
                  <a:pt x="432054" y="38100"/>
                </a:lnTo>
                <a:lnTo>
                  <a:pt x="41935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18490" y="5761482"/>
            <a:ext cx="7658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NB!</a:t>
            </a:r>
            <a:r>
              <a:rPr sz="1800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800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етикетці</a:t>
            </a:r>
            <a:r>
              <a:rPr sz="1800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для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 інфузійних</a:t>
            </a:r>
            <a:r>
              <a:rPr sz="1800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FF0000"/>
                </a:solidFill>
                <a:latin typeface="Arial"/>
                <a:cs typeface="Arial"/>
              </a:rPr>
              <a:t>розчинів,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додатково</a:t>
            </a:r>
            <a:r>
              <a:rPr sz="1800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до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Arial"/>
                <a:cs typeface="Arial"/>
              </a:rPr>
              <a:t>маркування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i="1" spc="-15" dirty="0">
                <a:solidFill>
                  <a:srgbClr val="FF0000"/>
                </a:solidFill>
                <a:latin typeface="Arial"/>
                <a:cs typeface="Arial"/>
              </a:rPr>
              <a:t>вказують: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 осмолярність, 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склад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Arial"/>
                <a:cs typeface="Arial"/>
              </a:rPr>
              <a:t>препарату</a:t>
            </a:r>
            <a:r>
              <a:rPr sz="1800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Arial"/>
                <a:cs typeface="Arial"/>
              </a:rPr>
              <a:t>та 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іонний</a:t>
            </a:r>
            <a:r>
              <a:rPr sz="1800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склад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800" i="1" spc="-5" dirty="0">
                <a:solidFill>
                  <a:srgbClr val="FF0000"/>
                </a:solidFill>
                <a:latin typeface="Arial"/>
                <a:cs typeface="Arial"/>
              </a:rPr>
              <a:t> ммоль/л.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8927" y="220497"/>
            <a:ext cx="613981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i="1" spc="-80" dirty="0">
                <a:solidFill>
                  <a:srgbClr val="003300"/>
                </a:solidFill>
                <a:latin typeface="Tahoma"/>
                <a:cs typeface="Tahoma"/>
              </a:rPr>
              <a:t>ПИТАННЯ</a:t>
            </a:r>
            <a:r>
              <a:rPr sz="2500" i="1" spc="-4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500" i="1" spc="-80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2500" i="1" spc="-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500" i="1" spc="-75" dirty="0">
                <a:solidFill>
                  <a:srgbClr val="003300"/>
                </a:solidFill>
                <a:latin typeface="Tahoma"/>
                <a:cs typeface="Tahoma"/>
              </a:rPr>
              <a:t>САМОСТІЙНОЇ</a:t>
            </a:r>
            <a:r>
              <a:rPr sz="2500" i="1" spc="-4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500" i="1" spc="-80" dirty="0">
                <a:solidFill>
                  <a:srgbClr val="003300"/>
                </a:solidFill>
                <a:latin typeface="Tahoma"/>
                <a:cs typeface="Tahoma"/>
              </a:rPr>
              <a:t>РОБОТИ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491" y="811275"/>
            <a:ext cx="8239759" cy="518985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23850" marR="412115" indent="-323850">
              <a:lnSpc>
                <a:spcPct val="80000"/>
              </a:lnSpc>
              <a:spcBef>
                <a:spcPts val="630"/>
              </a:spcBef>
              <a:buAutoNum type="arabicPeriod"/>
              <a:tabLst>
                <a:tab pos="323850" algn="l"/>
              </a:tabLst>
            </a:pPr>
            <a:r>
              <a:rPr sz="2200" spc="-10" dirty="0">
                <a:latin typeface="Arial"/>
                <a:cs typeface="Arial"/>
              </a:rPr>
              <a:t>Нормативна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документація, </a:t>
            </a:r>
            <a:r>
              <a:rPr sz="2200" spc="-15" dirty="0">
                <a:latin typeface="Arial"/>
                <a:cs typeface="Arial"/>
              </a:rPr>
              <a:t>що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регламентує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виготовлення </a:t>
            </a:r>
            <a:r>
              <a:rPr sz="2200" spc="-59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ін’єкційних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лікарських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препаратів.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ts val="1850"/>
              </a:lnSpc>
              <a:buAutoNum type="arabicPeriod"/>
              <a:tabLst>
                <a:tab pos="323850" algn="l"/>
              </a:tabLst>
            </a:pPr>
            <a:r>
              <a:rPr sz="2200" dirty="0">
                <a:latin typeface="Arial"/>
                <a:cs typeface="Arial"/>
              </a:rPr>
              <a:t>Характеристика</a:t>
            </a:r>
            <a:r>
              <a:rPr sz="2200" spc="-15" dirty="0">
                <a:latin typeface="Arial"/>
                <a:cs typeface="Arial"/>
              </a:rPr>
              <a:t> ізотонічних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та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iнфузiйних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розчинів.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ts val="2110"/>
              </a:lnSpc>
              <a:buAutoNum type="arabicPeriod"/>
              <a:tabLst>
                <a:tab pos="323850" algn="l"/>
              </a:tabLst>
            </a:pPr>
            <a:r>
              <a:rPr sz="2200" spc="-25" dirty="0">
                <a:latin typeface="Arial"/>
                <a:cs typeface="Arial"/>
              </a:rPr>
              <a:t>Методи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розрахунку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ізотонічних</a:t>
            </a:r>
            <a:r>
              <a:rPr sz="2200" spc="-5" dirty="0">
                <a:latin typeface="Arial"/>
                <a:cs typeface="Arial"/>
              </a:rPr>
              <a:t> концентрацій </a:t>
            </a:r>
            <a:r>
              <a:rPr sz="2200" spc="-15" dirty="0">
                <a:latin typeface="Arial"/>
                <a:cs typeface="Arial"/>
              </a:rPr>
              <a:t>розчинів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ts val="2110"/>
              </a:lnSpc>
              <a:buAutoNum type="arabicPeriod"/>
              <a:tabLst>
                <a:tab pos="323850" algn="l"/>
              </a:tabLst>
            </a:pPr>
            <a:r>
              <a:rPr sz="2200" spc="-5" dirty="0">
                <a:latin typeface="Arial"/>
                <a:cs typeface="Arial"/>
              </a:rPr>
              <a:t>Завдання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інфузійної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терапії.</a:t>
            </a:r>
            <a:endParaRPr sz="2200">
              <a:latin typeface="Arial"/>
              <a:cs typeface="Arial"/>
            </a:endParaRPr>
          </a:p>
          <a:p>
            <a:pPr marL="323850" marR="5080" indent="-323850">
              <a:lnSpc>
                <a:spcPct val="80000"/>
              </a:lnSpc>
              <a:spcBef>
                <a:spcPts val="260"/>
              </a:spcBef>
              <a:buAutoNum type="arabicPeriod"/>
              <a:tabLst>
                <a:tab pos="323850" algn="l"/>
              </a:tabLst>
            </a:pPr>
            <a:r>
              <a:rPr sz="2200" dirty="0">
                <a:latin typeface="Arial"/>
                <a:cs typeface="Arial"/>
              </a:rPr>
              <a:t>Класифікація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та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вимоги, </a:t>
            </a:r>
            <a:r>
              <a:rPr sz="2200" spc="-15" dirty="0">
                <a:latin typeface="Arial"/>
                <a:cs typeface="Arial"/>
              </a:rPr>
              <a:t>що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висуваються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до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плазмозамінних </a:t>
            </a:r>
            <a:r>
              <a:rPr sz="2200" spc="-59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розчинів.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ts val="1850"/>
              </a:lnSpc>
              <a:buAutoNum type="arabicPeriod"/>
              <a:tabLst>
                <a:tab pos="323850" algn="l"/>
              </a:tabLst>
            </a:pPr>
            <a:r>
              <a:rPr sz="2200" spc="-25" dirty="0">
                <a:latin typeface="Arial"/>
                <a:cs typeface="Arial"/>
              </a:rPr>
              <a:t>Технологія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ізотонічних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та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плазмозамінних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розчинів.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ts val="2110"/>
              </a:lnSpc>
              <a:buAutoNum type="arabicPeriod"/>
              <a:tabLst>
                <a:tab pos="323850" algn="l"/>
              </a:tabLst>
            </a:pPr>
            <a:r>
              <a:rPr sz="2200" spc="-30" dirty="0">
                <a:latin typeface="Arial"/>
                <a:cs typeface="Arial"/>
              </a:rPr>
              <a:t>Розчини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для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ін′єкцій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з </a:t>
            </a:r>
            <a:r>
              <a:rPr sz="2200" spc="-10" dirty="0">
                <a:latin typeface="Arial"/>
                <a:cs typeface="Arial"/>
              </a:rPr>
              <a:t>термолабільними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речовинами.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ts val="2115"/>
              </a:lnSpc>
              <a:buAutoNum type="arabicPeriod"/>
              <a:tabLst>
                <a:tab pos="323850" algn="l"/>
              </a:tabLst>
            </a:pPr>
            <a:r>
              <a:rPr sz="2200" spc="-30" dirty="0">
                <a:latin typeface="Arial"/>
                <a:cs typeface="Arial"/>
              </a:rPr>
              <a:t>Розчини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для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ін′єкцій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на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неводних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розчинниках.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ts val="2115"/>
              </a:lnSpc>
              <a:buAutoNum type="arabicPeriod"/>
              <a:tabLst>
                <a:tab pos="323850" algn="l"/>
              </a:tabLst>
            </a:pPr>
            <a:r>
              <a:rPr sz="2200" spc="-5" dirty="0">
                <a:latin typeface="Arial"/>
                <a:cs typeface="Arial"/>
              </a:rPr>
              <a:t>Суспензії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для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ін′єкцій.</a:t>
            </a:r>
            <a:endParaRPr sz="2200">
              <a:latin typeface="Arial"/>
              <a:cs typeface="Arial"/>
            </a:endParaRPr>
          </a:p>
          <a:p>
            <a:pPr marL="478790" indent="-466725">
              <a:lnSpc>
                <a:spcPts val="2110"/>
              </a:lnSpc>
              <a:buAutoNum type="arabicPeriod"/>
              <a:tabLst>
                <a:tab pos="479425" algn="l"/>
              </a:tabLst>
            </a:pPr>
            <a:r>
              <a:rPr sz="2200" spc="-5" dirty="0">
                <a:latin typeface="Arial"/>
                <a:cs typeface="Arial"/>
              </a:rPr>
              <a:t>Емульсії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для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парентерального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застосування.</a:t>
            </a:r>
            <a:endParaRPr sz="2200">
              <a:latin typeface="Arial"/>
              <a:cs typeface="Arial"/>
            </a:endParaRPr>
          </a:p>
          <a:p>
            <a:pPr marL="458470" marR="1274445" indent="-458470">
              <a:lnSpc>
                <a:spcPct val="80000"/>
              </a:lnSpc>
              <a:spcBef>
                <a:spcPts val="265"/>
              </a:spcBef>
              <a:buAutoNum type="arabicPeriod"/>
              <a:tabLst>
                <a:tab pos="458470" algn="l"/>
              </a:tabLst>
            </a:pPr>
            <a:r>
              <a:rPr sz="2200" dirty="0">
                <a:latin typeface="Arial"/>
                <a:cs typeface="Arial"/>
              </a:rPr>
              <a:t>Засоби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малої </a:t>
            </a:r>
            <a:r>
              <a:rPr sz="2200" spc="-10" dirty="0">
                <a:latin typeface="Arial"/>
                <a:cs typeface="Arial"/>
              </a:rPr>
              <a:t>механізації,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що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застосовуються</a:t>
            </a:r>
            <a:r>
              <a:rPr sz="2200" spc="-5" dirty="0">
                <a:latin typeface="Arial"/>
                <a:cs typeface="Arial"/>
              </a:rPr>
              <a:t> для </a:t>
            </a:r>
            <a:r>
              <a:rPr sz="2200" spc="-59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виготовлення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ізотонічних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та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iнфузiйних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розчинів.</a:t>
            </a:r>
            <a:endParaRPr sz="2200">
              <a:latin typeface="Arial"/>
              <a:cs typeface="Arial"/>
            </a:endParaRPr>
          </a:p>
          <a:p>
            <a:pPr marL="480059" marR="908050" indent="-480059">
              <a:lnSpc>
                <a:spcPct val="80000"/>
              </a:lnSpc>
              <a:buAutoNum type="arabicPeriod" startAt="14"/>
              <a:tabLst>
                <a:tab pos="480059" algn="l"/>
              </a:tabLst>
            </a:pPr>
            <a:r>
              <a:rPr sz="2200" spc="5" dirty="0">
                <a:latin typeface="Arial"/>
                <a:cs typeface="Arial"/>
              </a:rPr>
              <a:t>Оцінка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якості </a:t>
            </a:r>
            <a:r>
              <a:rPr sz="2200" spc="-15" dirty="0">
                <a:latin typeface="Arial"/>
                <a:cs typeface="Arial"/>
              </a:rPr>
              <a:t>та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зберігання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ізотонічних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та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iнфузiйних </a:t>
            </a:r>
            <a:r>
              <a:rPr sz="2200" spc="-59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розчинів</a:t>
            </a:r>
            <a:r>
              <a:rPr sz="2200" dirty="0">
                <a:latin typeface="Arial"/>
                <a:cs typeface="Arial"/>
              </a:rPr>
              <a:t> у </a:t>
            </a:r>
            <a:r>
              <a:rPr sz="2200" spc="-5" dirty="0">
                <a:latin typeface="Arial"/>
                <a:cs typeface="Arial"/>
              </a:rPr>
              <a:t>відповідності</a:t>
            </a:r>
            <a:r>
              <a:rPr sz="2200" dirty="0">
                <a:latin typeface="Arial"/>
                <a:cs typeface="Arial"/>
              </a:rPr>
              <a:t> з </a:t>
            </a:r>
            <a:r>
              <a:rPr sz="2200" spc="-10" dirty="0">
                <a:latin typeface="Arial"/>
                <a:cs typeface="Arial"/>
              </a:rPr>
              <a:t>вимогами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нормативних </a:t>
            </a:r>
            <a:r>
              <a:rPr sz="2200" spc="-5" dirty="0">
                <a:latin typeface="Arial"/>
                <a:cs typeface="Arial"/>
              </a:rPr>
              <a:t> документів.</a:t>
            </a:r>
            <a:endParaRPr sz="2200">
              <a:latin typeface="Arial"/>
              <a:cs typeface="Arial"/>
            </a:endParaRPr>
          </a:p>
          <a:p>
            <a:pPr marL="479425" marR="558800" indent="-479425">
              <a:lnSpc>
                <a:spcPct val="80000"/>
              </a:lnSpc>
              <a:buAutoNum type="arabicPeriod" startAt="14"/>
              <a:tabLst>
                <a:tab pos="479425" algn="l"/>
              </a:tabLst>
            </a:pPr>
            <a:r>
              <a:rPr sz="2200" spc="-5" dirty="0">
                <a:latin typeface="Arial"/>
                <a:cs typeface="Arial"/>
              </a:rPr>
              <a:t>Основні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напрямки </a:t>
            </a:r>
            <a:r>
              <a:rPr sz="2200" spc="-5" dirty="0">
                <a:latin typeface="Arial"/>
                <a:cs typeface="Arial"/>
              </a:rPr>
              <a:t>вдосконалення </a:t>
            </a:r>
            <a:r>
              <a:rPr sz="2200" spc="-15" dirty="0">
                <a:latin typeface="Arial"/>
                <a:cs typeface="Arial"/>
              </a:rPr>
              <a:t>технології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ін'єкційних </a:t>
            </a:r>
            <a:r>
              <a:rPr sz="2200" spc="-60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лікарських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форм.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7994" y="429005"/>
            <a:ext cx="17684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ВИСНОВКИ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181" y="974597"/>
            <a:ext cx="8725535" cy="5207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3370" indent="-281305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294005" algn="l"/>
              </a:tabLst>
            </a:pPr>
            <a:r>
              <a:rPr sz="2000" spc="-15" dirty="0">
                <a:latin typeface="Arial"/>
                <a:cs typeface="Arial"/>
              </a:rPr>
              <a:t>Представлено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визначення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ізотонічних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та</a:t>
            </a:r>
            <a:r>
              <a:rPr sz="2000" spc="-5" dirty="0">
                <a:latin typeface="Arial"/>
                <a:cs typeface="Arial"/>
              </a:rPr>
              <a:t> iнфузiйних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розчинів.</a:t>
            </a:r>
            <a:endParaRPr sz="2000">
              <a:latin typeface="Arial"/>
              <a:cs typeface="Arial"/>
            </a:endParaRPr>
          </a:p>
          <a:p>
            <a:pPr marL="293370" indent="-281305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15" dirty="0">
                <a:latin typeface="Arial"/>
                <a:cs typeface="Arial"/>
              </a:rPr>
              <a:t>Наведено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методи</a:t>
            </a:r>
            <a:r>
              <a:rPr sz="2000" spc="-5" dirty="0">
                <a:latin typeface="Arial"/>
                <a:cs typeface="Arial"/>
              </a:rPr>
              <a:t> розрахунку </a:t>
            </a:r>
            <a:r>
              <a:rPr sz="2000" spc="-15" dirty="0">
                <a:latin typeface="Arial"/>
                <a:cs typeface="Arial"/>
              </a:rPr>
              <a:t>ізотонічних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концентрацій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розчинів.</a:t>
            </a:r>
            <a:endParaRPr sz="2000">
              <a:latin typeface="Arial"/>
              <a:cs typeface="Arial"/>
            </a:endParaRPr>
          </a:p>
          <a:p>
            <a:pPr marL="293370" indent="-281305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10" dirty="0">
                <a:latin typeface="Arial"/>
                <a:cs typeface="Arial"/>
              </a:rPr>
              <a:t>Висвітлені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завдання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інфузійної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терапії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15" dirty="0">
                <a:latin typeface="Arial"/>
                <a:cs typeface="Arial"/>
              </a:rPr>
              <a:t>Наведено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класифікацію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та </a:t>
            </a:r>
            <a:r>
              <a:rPr sz="2000" spc="-10" dirty="0">
                <a:latin typeface="Arial"/>
                <a:cs typeface="Arial"/>
              </a:rPr>
              <a:t>вимоги,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що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висуваються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до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плазмозамінних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</a:t>
            </a:r>
            <a:endParaRPr sz="2000">
              <a:latin typeface="Arial"/>
              <a:cs typeface="Arial"/>
            </a:endParaRPr>
          </a:p>
          <a:p>
            <a:pPr marL="12700" marR="223520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15" dirty="0">
                <a:latin typeface="Arial"/>
                <a:cs typeface="Arial"/>
              </a:rPr>
              <a:t>Представлено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технологію ізотонічних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та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плазмозамінних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розчинів, 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для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ін′єкцій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з </a:t>
            </a:r>
            <a:r>
              <a:rPr sz="2000" spc="-15" dirty="0">
                <a:latin typeface="Arial"/>
                <a:cs typeface="Arial"/>
              </a:rPr>
              <a:t>термолабільними</a:t>
            </a:r>
            <a:r>
              <a:rPr sz="2000" spc="-10" dirty="0">
                <a:latin typeface="Arial"/>
                <a:cs typeface="Arial"/>
              </a:rPr>
              <a:t> речовинами,</a:t>
            </a:r>
            <a:r>
              <a:rPr sz="2000" spc="-15" dirty="0">
                <a:latin typeface="Arial"/>
                <a:cs typeface="Arial"/>
              </a:rPr>
              <a:t> розчинів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для 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ін′єкцій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на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неводних</a:t>
            </a:r>
            <a:r>
              <a:rPr sz="2000" spc="-10" dirty="0">
                <a:latin typeface="Arial"/>
                <a:cs typeface="Arial"/>
              </a:rPr>
              <a:t> розчинниках,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суспензій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для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ін′єкцій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та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емульсій для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парентерального застосування.</a:t>
            </a:r>
            <a:endParaRPr sz="2000">
              <a:latin typeface="Arial"/>
              <a:cs typeface="Arial"/>
            </a:endParaRPr>
          </a:p>
          <a:p>
            <a:pPr marL="12700" marR="5321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94005" algn="l"/>
              </a:tabLst>
            </a:pPr>
            <a:r>
              <a:rPr sz="2000" spc="-15" dirty="0">
                <a:latin typeface="Arial"/>
                <a:cs typeface="Arial"/>
              </a:rPr>
              <a:t>Представлено </a:t>
            </a:r>
            <a:r>
              <a:rPr sz="2000" spc="-10" dirty="0">
                <a:latin typeface="Arial"/>
                <a:cs typeface="Arial"/>
              </a:rPr>
              <a:t>характеристику </a:t>
            </a:r>
            <a:r>
              <a:rPr sz="2000" spc="-5" dirty="0">
                <a:latin typeface="Arial"/>
                <a:cs typeface="Arial"/>
              </a:rPr>
              <a:t>засобів </a:t>
            </a:r>
            <a:r>
              <a:rPr sz="2000" dirty="0">
                <a:latin typeface="Arial"/>
                <a:cs typeface="Arial"/>
              </a:rPr>
              <a:t>малої </a:t>
            </a:r>
            <a:r>
              <a:rPr sz="2000" spc="-10" dirty="0">
                <a:latin typeface="Arial"/>
                <a:cs typeface="Arial"/>
              </a:rPr>
              <a:t>механізації,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 застосовуються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для </a:t>
            </a:r>
            <a:r>
              <a:rPr sz="2000" spc="-20" dirty="0">
                <a:latin typeface="Arial"/>
                <a:cs typeface="Arial"/>
              </a:rPr>
              <a:t>виготовлення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ізотонічних та</a:t>
            </a:r>
            <a:r>
              <a:rPr sz="2000" spc="-5" dirty="0">
                <a:latin typeface="Arial"/>
                <a:cs typeface="Arial"/>
              </a:rPr>
              <a:t> iнфузiйних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розчинів,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надано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оцінку </a:t>
            </a:r>
            <a:r>
              <a:rPr sz="2000" dirty="0">
                <a:latin typeface="Arial"/>
                <a:cs typeface="Arial"/>
              </a:rPr>
              <a:t>якості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та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оформлення</a:t>
            </a:r>
            <a:r>
              <a:rPr sz="2000" dirty="0">
                <a:latin typeface="Arial"/>
                <a:cs typeface="Arial"/>
              </a:rPr>
              <a:t> їх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30" dirty="0">
                <a:latin typeface="Arial"/>
                <a:cs typeface="Arial"/>
              </a:rPr>
              <a:t>відпуску.</a:t>
            </a:r>
            <a:endParaRPr sz="2000">
              <a:latin typeface="Arial"/>
              <a:cs typeface="Arial"/>
            </a:endParaRPr>
          </a:p>
          <a:p>
            <a:pPr marL="12700" marR="154305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15" dirty="0">
                <a:latin typeface="Arial"/>
                <a:cs typeface="Arial"/>
              </a:rPr>
              <a:t>Наведено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питання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щодо</a:t>
            </a:r>
            <a:r>
              <a:rPr sz="2000" dirty="0">
                <a:latin typeface="Arial"/>
                <a:cs typeface="Arial"/>
              </a:rPr>
              <a:t> оцінки </a:t>
            </a:r>
            <a:r>
              <a:rPr sz="2000" spc="-5" dirty="0">
                <a:latin typeface="Arial"/>
                <a:cs typeface="Arial"/>
              </a:rPr>
              <a:t>якості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та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зберігання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ізотонічних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та 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iнфузiйних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у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відповідності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з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вимогами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відповідних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нормативних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документів.</a:t>
            </a:r>
            <a:endParaRPr sz="2000">
              <a:latin typeface="Arial"/>
              <a:cs typeface="Arial"/>
            </a:endParaRPr>
          </a:p>
          <a:p>
            <a:pPr marL="292735" marR="193040" indent="-280670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15" dirty="0">
                <a:latin typeface="Arial"/>
                <a:cs typeface="Arial"/>
              </a:rPr>
              <a:t>Представлено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основні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напрямки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вдосконалення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технології </a:t>
            </a:r>
            <a:r>
              <a:rPr sz="2000" spc="-10" dirty="0">
                <a:latin typeface="Arial"/>
                <a:cs typeface="Arial"/>
              </a:rPr>
              <a:t>ін'єкційних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форм.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8063" y="2090928"/>
            <a:ext cx="8627110" cy="677108"/>
          </a:xfrm>
        </p:spPr>
        <p:txBody>
          <a:bodyPr/>
          <a:lstStyle/>
          <a:p>
            <a:pPr algn="ctr"/>
            <a:r>
              <a:rPr lang="uk-UA" sz="4400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entury Gothic"/>
              </a:rPr>
              <a:t>Дякую</a:t>
            </a:r>
            <a:r>
              <a:rPr lang="uk-UA" sz="4400" i="1" spc="-35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entury Gothic"/>
              </a:rPr>
              <a:t> </a:t>
            </a:r>
            <a:r>
              <a:rPr lang="uk-UA" sz="4400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entury Gothic"/>
              </a:rPr>
              <a:t>за</a:t>
            </a:r>
            <a:r>
              <a:rPr lang="uk-UA" sz="4400" i="1" spc="-35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entury Gothic"/>
              </a:rPr>
              <a:t> </a:t>
            </a:r>
            <a:r>
              <a:rPr lang="uk-UA" sz="4400" i="1" spc="-5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entury Gothic"/>
              </a:rPr>
              <a:t>увагу!</a:t>
            </a:r>
            <a:endParaRPr lang="uk-UA" sz="4400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175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4375</Words>
  <Application>Microsoft Office PowerPoint</Application>
  <PresentationFormat>Экран (4:3)</PresentationFormat>
  <Paragraphs>961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61" baseType="lpstr">
      <vt:lpstr>Symbol</vt:lpstr>
      <vt:lpstr>Calibri</vt:lpstr>
      <vt:lpstr>Wingdings</vt:lpstr>
      <vt:lpstr>Tahoma</vt:lpstr>
      <vt:lpstr>Cambria Math</vt:lpstr>
      <vt:lpstr>Arial</vt:lpstr>
      <vt:lpstr>Century Gothic</vt:lpstr>
      <vt:lpstr>Times New Roman</vt:lpstr>
      <vt:lpstr>Office Theme</vt:lpstr>
      <vt:lpstr>Ізотонічні та iнфузiйнi розчини. Розчини для ін’єкцій з  термолабільними речовинами. Суспензії для ін’єкцій </vt:lpstr>
      <vt:lpstr>Презентация PowerPoint</vt:lpstr>
      <vt:lpstr>ПЛАН ЛЕКЦІЇ</vt:lpstr>
      <vt:lpstr>Ізотонічні розчини – це розчини, які мають осмотичний тиск, рівний осмотичному тиску</vt:lpstr>
      <vt:lpstr>1. КЛАСИФІКАЦІЯ РОЗЧИНІВ ДЛЯ ІН’ЄКЦІЙ</vt:lpstr>
      <vt:lpstr>2. МЕТОДИ РОЗРАХУНКУ ІЗОТОНІЧНОЇ КОНЦЕНТРАЦІЇ  РОЗЧИНІВ ДЛЯ ІН’ЄКЦІЙ</vt:lpstr>
      <vt:lpstr>РОЗРАХУНОК ІЗОТОНІЧНИХ КОНЦЕНТРАЦІЙ РОЗЧИНІВ  НЕЕЛЕКТРОЛІТІВ НА ОСНОВІ ГАЗОВИХ ЗАКОНІВ.  РОЗРАХУНОК ЗА ЗАКОНОМ ВАНТ-ГОФФА</vt:lpstr>
      <vt:lpstr>Презентация PowerPoint</vt:lpstr>
      <vt:lpstr>Презентация PowerPoint</vt:lpstr>
      <vt:lpstr>Презентация PowerPoint</vt:lpstr>
      <vt:lpstr>2. МЕТОДИ РОЗРАХУНКУ ІЗОТОНІЧНИХ КОНЦЕНТРАЦІЙ РОЗЧИНІВ</vt:lpstr>
      <vt:lpstr>Презентация PowerPoint</vt:lpstr>
      <vt:lpstr>Презентация PowerPoint</vt:lpstr>
      <vt:lpstr>2. МЕТОДИ РОЗРАХУНКУ ІЗОТОНІЧНИХ КОНЦЕНТРАЦІЙ РОЗЧИНІВ</vt:lpstr>
      <vt:lpstr>Презентация PowerPoint</vt:lpstr>
      <vt:lpstr>ППК (лицевий бік)</vt:lpstr>
      <vt:lpstr>1. ПЛАЗМОЗАМІННІ РОЗЧИНИ</vt:lpstr>
      <vt:lpstr>2. КЛАСИФІКАЦІЯ ПЛАЗМОЗАМІННИХ  РОЗЧИНІВ</vt:lpstr>
      <vt:lpstr>2. КЛАСИФІКАЦІЯ ПЛАЗМОЗАМІННИХ РОЗЧИНІВ Класифікація за функціональним призначенням</vt:lpstr>
      <vt:lpstr>2. КЛАСИФІКАЦІЯ ПЛАЗМОЗАМІННИХ РОЗЧИНІВ Класифікація за функціональним призначенням</vt:lpstr>
      <vt:lpstr>2. КЛАСИФІКАЦІЯ ПЛАЗМОЗАМІННИХ РОЗЧИНІВ</vt:lpstr>
      <vt:lpstr>2. КЛАСИФІКАЦІЯ ПЛАЗМОЗАМІННИХ РОЗЧИНІВ</vt:lpstr>
      <vt:lpstr>3. ВИМОГИ, ЩО ВИСУВАЮТЬСЯ ДО ПЛАЗМОЗАМІННИХ РОЗЧИНІВ</vt:lpstr>
      <vt:lpstr>3. ВИМОГИ, ЩО ВИСУВАЮТЬСЯ ДО ПЛАЗМОЗАМІННИХ</vt:lpstr>
      <vt:lpstr>3. ВИМОГИ, ЩО ВИСУВАЮТЬСЯ ДО ПЛАЗМОЗАМІННИХ</vt:lpstr>
      <vt:lpstr>3. ВИМОГИ, ЩО ВИСУВАЮТЬСЯ ДО ПЛАЗМОЗАМІННИХ РОЗЧИНІВ</vt:lpstr>
      <vt:lpstr>Презентация PowerPoint</vt:lpstr>
      <vt:lpstr>3. ВИМОГИ, ЩО ВИСУВАЮТЬСЯ ДО ПЛАЗМОЗАМІНЮЮЧИХ РОЗЧИНІВ</vt:lpstr>
      <vt:lpstr>3. ВИМОГИ, ЩО ВИСУВАЮТЬСЯ ДО ПЛАЗМОЗАМІННИХ РОЗЧИНІВ</vt:lpstr>
      <vt:lpstr>3. ВИМОГИ, ЩО ВИСУВАЮТЬСЯ ДО ПЛАЗМОЗАМІННИХ РОЗЧИНІВ</vt:lpstr>
      <vt:lpstr>3. ВИМОГИ, ЩО ВИСУВАЮТЬСЯ ДО ПЛАЗМОЗАМІННИХ РОЗЧИНІВ</vt:lpstr>
      <vt:lpstr>4. ТЕХНОЛОГІЯ ПЛАЗМОЗАМІННИХ РОЗЧИНІВ</vt:lpstr>
      <vt:lpstr>4. ТЕХНОЛОГІЯ ПЛАЗМОЗАМІННИХ РОЗЧИНІВ</vt:lpstr>
      <vt:lpstr>4. ТЕХНОЛОГІЯ ПЛАЗМОЗАМІННИХ РОЗЧИНІВ ППК (лицевий бік)</vt:lpstr>
      <vt:lpstr>5. РОЗЧИНИ ДЛЯ ІНЄКЦІЙ З ТЕРМОЛАБІЛЬНИМИ  РЕЧОВИНАМИ</vt:lpstr>
      <vt:lpstr>5. РОЗЧИНИ ДЛЯ ІНЄКЦІЙ З ТЕРМОЛАБІЛЬНИМИ  РЕЧОВИНАМИ</vt:lpstr>
      <vt:lpstr>6. РОЗЧИНИ ДЛЯ ІН’ЄКЦІЙ НА НЕВОДНИХ РОЗЧИННИКАХ</vt:lpstr>
      <vt:lpstr>6. РОЗЧИНИ ДЛЯ ІН’ЄКЦІЙ  НА НЕВОДНИХ РОЗЧИННИКАХ</vt:lpstr>
      <vt:lpstr>6. РОЗЧИНИ ДЛЯ ІН’ЄКЦІЙ  НА НЕВОДНИХ РОЗЧИННИКАХ</vt:lpstr>
      <vt:lpstr>6. РОЗЧИНИ ДЛЯ ІН’ЄКЦІЙ  НА НЕВОДНИХ РОЗЧИННИКАХ</vt:lpstr>
      <vt:lpstr>6. РОЗЧИНИ ДЛЯ ІНЄКЦІЙ  НА НЕВОДНИХ РОЗЧИННИКАХ</vt:lpstr>
      <vt:lpstr>6. РОЗЧИНИ ДЛЯ ІНЄКЦІЙ  НА НЕВОДНИХ РОЗЧИННИКАХ</vt:lpstr>
      <vt:lpstr>6. РОЗЧИНИ ДЛЯ ІН’ЄКЦІЙ НА НЕВОДНИХ РОЗЧИННИКАХ</vt:lpstr>
      <vt:lpstr>7. СУСПЕНЗІЇ ДЛЯ ІН’ЄКЦІЙ</vt:lpstr>
      <vt:lpstr>7. СУСПЕНЗІЇ ДЛЯ ІН’ЄКЦИЙ</vt:lpstr>
      <vt:lpstr>7. СУСПЕНЗІЇ ДЛЯ ІН’ЄКЦІЙ</vt:lpstr>
      <vt:lpstr>8. ЕМУЛЬСІЇ ДЛЯ ПАРЕНТЕРАЛЬНОГО ЗАСТОСУВАННЯ</vt:lpstr>
      <vt:lpstr>8. ЕМУЛЬСІЇ ДЛЯ ПАРЕНТЕРАЛЬНОГО ЗАСТОСУВАННЯ</vt:lpstr>
      <vt:lpstr>9. УДОСКОНАЛЕННЯ ТЕХНОЛОГІЇ  ІН’ЄКЦІЙНИХ ЛІКАРСЬКИХ ФОРМ</vt:lpstr>
      <vt:lpstr>ПИТАННЯ ДЛЯ САМОСТІЙНОЇ РОБОТИ</vt:lpstr>
      <vt:lpstr>ВИСНОВКИ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Юлія Олегівна Молодан</cp:lastModifiedBy>
  <cp:revision>2</cp:revision>
  <dcterms:created xsi:type="dcterms:W3CDTF">2021-02-25T20:13:13Z</dcterms:created>
  <dcterms:modified xsi:type="dcterms:W3CDTF">2021-02-27T23:16:29Z</dcterms:modified>
</cp:coreProperties>
</file>