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57" r:id="rId28"/>
    <p:sldId id="283" r:id="rId29"/>
  </p:sldIdLst>
  <p:sldSz cx="9144000" cy="6858000" type="screen4x3"/>
  <p:notesSz cx="9144000" cy="6858000"/>
  <p:embeddedFontLst>
    <p:embeddedFont>
      <p:font typeface="Symbol" panose="05050102010706020507" pitchFamily="18" charset="2"/>
      <p:regular r:id="rId30"/>
    </p:embeddedFont>
    <p:embeddedFont>
      <p:font typeface="Trebuchet MS" panose="020B0603020202020204" pitchFamily="34" charset="0"/>
      <p:regular r:id="rId31"/>
      <p:bold r:id="rId32"/>
      <p:italic r:id="rId33"/>
      <p:boldItalic r:id="rId34"/>
    </p:embeddedFont>
    <p:embeddedFont>
      <p:font typeface="Wingdings" panose="05000000000000000000" pitchFamily="2" charset="2"/>
      <p:regular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Tahoma" panose="020B0604030504040204" pitchFamily="34" charset="0"/>
      <p:regular r:id="rId40"/>
      <p:bold r:id="rId41"/>
      <p:italic r:id="rId42"/>
      <p:boldItalic r:id="rId43"/>
    </p:embeddedFont>
    <p:embeddedFont>
      <p:font typeface="Verdana" panose="020B0604030504040204" pitchFamily="34" charset="0"/>
      <p:regular r:id="rId44"/>
      <p:bold r:id="rId45"/>
      <p:italic r:id="rId46"/>
      <p:boldItalic r:id="rId47"/>
    </p:embeddedFont>
    <p:embeddedFont>
      <p:font typeface="Arial Narrow" panose="020B0606020202030204" pitchFamily="34" charset="0"/>
      <p:regular r:id="rId48"/>
      <p:bold r:id="rId49"/>
      <p:italic r:id="rId50"/>
      <p:boldItalic r:id="rId51"/>
    </p:embeddedFont>
    <p:embeddedFont>
      <p:font typeface="Wingdings 3" panose="05040102010807070707" pitchFamily="18" charset="2"/>
      <p:regular r:id="rId52"/>
    </p:embeddedFont>
    <p:embeddedFont>
      <p:font typeface="Times New Roman" panose="02020603050405020304" pitchFamily="18" charset="0"/>
      <p:regular r:id="rId53"/>
      <p:italic r:id="rId54"/>
    </p:embeddedFont>
    <p:embeddedFont>
      <p:font typeface="Arial" panose="020B0604020202020204" pitchFamily="34" charset="0"/>
      <p:regular r:id="rId55"/>
      <p:bold r:id="rId56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206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font" Target="fonts/font21.fntdata"/><Relationship Id="rId55" Type="http://schemas.openxmlformats.org/officeDocument/2006/relationships/font" Target="fonts/font2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font" Target="fonts/font24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56" Type="http://schemas.openxmlformats.org/officeDocument/2006/relationships/font" Target="fonts/font27.fntdata"/><Relationship Id="rId8" Type="http://schemas.openxmlformats.org/officeDocument/2006/relationships/slide" Target="slides/slide7.xml"/><Relationship Id="rId51" Type="http://schemas.openxmlformats.org/officeDocument/2006/relationships/font" Target="fonts/font2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2.fntdata"/><Relationship Id="rId54" Type="http://schemas.openxmlformats.org/officeDocument/2006/relationships/font" Target="fonts/font2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49" Type="http://schemas.openxmlformats.org/officeDocument/2006/relationships/font" Target="fonts/font20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font" Target="fonts/font23.fntdata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2725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9019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409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0708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0367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128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0961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6220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1855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9499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9243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9461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4744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650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9117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2618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2429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B475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8993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B475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7282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015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fif"/><Relationship Id="rId4" Type="http://schemas.openxmlformats.org/officeDocument/2006/relationships/image" Target="../media/image3.jf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9050" y="90365"/>
            <a:ext cx="9143999" cy="685799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438400" y="2441933"/>
            <a:ext cx="4610735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5" dirty="0">
                <a:solidFill>
                  <a:srgbClr val="FF0000"/>
                </a:solidFill>
                <a:latin typeface="Tahoma"/>
                <a:cs typeface="Tahoma"/>
              </a:rPr>
              <a:t>ОЧНІ</a:t>
            </a:r>
            <a:r>
              <a:rPr sz="2700" b="1" spc="-5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700" b="1" spc="-5" dirty="0">
                <a:solidFill>
                  <a:srgbClr val="FF0000"/>
                </a:solidFill>
                <a:latin typeface="Tahoma"/>
                <a:cs typeface="Tahoma"/>
              </a:rPr>
              <a:t>ЛІКАРСЬКІ</a:t>
            </a:r>
            <a:r>
              <a:rPr sz="2700" b="1" spc="-4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lang="uk-UA" sz="2700" b="1" smtClean="0">
                <a:solidFill>
                  <a:srgbClr val="FF0000"/>
                </a:solidFill>
                <a:latin typeface="Tahoma"/>
                <a:cs typeface="Tahoma"/>
              </a:rPr>
              <a:t>ФОРМИ</a:t>
            </a:r>
            <a:endParaRPr sz="2700" dirty="0">
              <a:solidFill>
                <a:srgbClr val="FF0000"/>
              </a:solidFill>
              <a:latin typeface="Tahoma"/>
              <a:cs typeface="Tahoma"/>
            </a:endParaRPr>
          </a:p>
        </p:txBody>
      </p:sp>
      <p:pic>
        <p:nvPicPr>
          <p:cNvPr id="11" name="Picture 2" descr="https://onmedu.edu.ua/wp-content/themes/medun/img/logos/logo-default.png"/>
          <p:cNvPicPr/>
          <p:nvPr/>
        </p:nvPicPr>
        <p:blipFill>
          <a:blip r:embed="rId3"/>
          <a:stretch/>
        </p:blipFill>
        <p:spPr>
          <a:xfrm>
            <a:off x="7772400" y="79479"/>
            <a:ext cx="1371600" cy="1366789"/>
          </a:xfrm>
          <a:prstGeom prst="rect">
            <a:avLst/>
          </a:prstGeom>
          <a:ln w="0">
            <a:noFill/>
          </a:ln>
        </p:spPr>
      </p:pic>
      <p:sp>
        <p:nvSpPr>
          <p:cNvPr id="12" name="object 5"/>
          <p:cNvSpPr txBox="1"/>
          <p:nvPr/>
        </p:nvSpPr>
        <p:spPr>
          <a:xfrm>
            <a:off x="2438400" y="90365"/>
            <a:ext cx="4876800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ОНАЛЬНИЙ МЕДИЧНИЙ УНІВЕРСИТЕТ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ТЕХНОЛОГІЇ ЛІКІВ</a:t>
            </a:r>
            <a:endParaRPr lang="uk-UA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05000" y="3066210"/>
            <a:ext cx="624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Практичне заняття з дисципліни «Технологія ліків»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17270" y="5142927"/>
            <a:ext cx="3696170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1"/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:</a:t>
            </a:r>
            <a:endParaRPr lang="uk-UA" sz="2000" b="1" dirty="0" smtClean="0">
              <a:solidFill>
                <a:schemeClr val="tx1"/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1"/>
                </a:solidFill>
              </a:rPr>
              <a:t>д.фарм.н</a:t>
            </a:r>
            <a:r>
              <a:rPr lang="uk-UA" sz="2000" dirty="0" smtClean="0">
                <a:solidFill>
                  <a:schemeClr val="tx1"/>
                </a:solidFill>
              </a:rPr>
              <a:t>. Борисюк І.Ю.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доц. </a:t>
            </a:r>
            <a:r>
              <a:rPr lang="uk-UA" sz="2000" dirty="0" err="1" smtClean="0">
                <a:solidFill>
                  <a:schemeClr val="tx1"/>
                </a:solidFill>
              </a:rPr>
              <a:t>Фізор</a:t>
            </a:r>
            <a:r>
              <a:rPr lang="uk-UA" sz="2000" dirty="0" smtClean="0">
                <a:solidFill>
                  <a:schemeClr val="tx1"/>
                </a:solidFill>
              </a:rPr>
              <a:t> Н.С.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Молодан Ю.О.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</a:t>
            </a:r>
            <a:r>
              <a:rPr lang="uk-UA" sz="2000" dirty="0" err="1" smtClean="0">
                <a:solidFill>
                  <a:schemeClr val="tx1"/>
                </a:solidFill>
              </a:rPr>
              <a:t>Акішева</a:t>
            </a:r>
            <a:r>
              <a:rPr lang="uk-UA" sz="2000" dirty="0" smtClean="0">
                <a:solidFill>
                  <a:schemeClr val="tx1"/>
                </a:solidFill>
              </a:rPr>
              <a:t> А.С. 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21439" y="6387243"/>
            <a:ext cx="1503451" cy="371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Одеса 2021</a:t>
            </a:r>
            <a:endParaRPr lang="uk-UA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" y="125951"/>
            <a:ext cx="2152650" cy="265351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22" y="3683771"/>
            <a:ext cx="2575078" cy="31742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85368" y="963421"/>
            <a:ext cx="6092190" cy="36468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575" marR="1362710" indent="-143510">
              <a:lnSpc>
                <a:spcPct val="110000"/>
              </a:lnSpc>
              <a:spcBef>
                <a:spcPts val="100"/>
              </a:spcBef>
              <a:buAutoNum type="arabicPeriod"/>
              <a:tabLst>
                <a:tab pos="279400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Характеристика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лікарських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засобів,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їх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класифікація.</a:t>
            </a:r>
            <a:endParaRPr sz="1800">
              <a:latin typeface="Tahoma"/>
              <a:cs typeface="Tahoma"/>
            </a:endParaRPr>
          </a:p>
          <a:p>
            <a:pPr marL="278765" indent="-266700">
              <a:lnSpc>
                <a:spcPct val="100000"/>
              </a:lnSpc>
              <a:spcBef>
                <a:spcPts val="215"/>
              </a:spcBef>
              <a:buAutoNum type="arabicPeriod"/>
              <a:tabLst>
                <a:tab pos="279400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Сучасний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стан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виробництва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в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Україні.</a:t>
            </a:r>
            <a:endParaRPr sz="1800">
              <a:latin typeface="Tahoma"/>
              <a:cs typeface="Tahoma"/>
            </a:endParaRPr>
          </a:p>
          <a:p>
            <a:pPr marL="83820">
              <a:lnSpc>
                <a:spcPct val="100000"/>
              </a:lnSpc>
              <a:spcBef>
                <a:spcPts val="215"/>
              </a:spcBef>
              <a:tabLst>
                <a:tab pos="261302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лікарських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засобів,</a:t>
            </a:r>
            <a:r>
              <a:rPr sz="1800" spc="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що	застосовуються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офтальмології.</a:t>
            </a:r>
            <a:endParaRPr sz="1800">
              <a:latin typeface="Tahoma"/>
              <a:cs typeface="Tahoma"/>
            </a:endParaRPr>
          </a:p>
          <a:p>
            <a:pPr marL="278765" indent="-266700">
              <a:lnSpc>
                <a:spcPct val="100000"/>
              </a:lnSpc>
              <a:spcBef>
                <a:spcPts val="215"/>
              </a:spcBef>
              <a:buAutoNum type="arabicPeriod" startAt="3"/>
              <a:tabLst>
                <a:tab pos="27940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краплі.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Вимоги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крапель.</a:t>
            </a:r>
            <a:endParaRPr sz="1800">
              <a:latin typeface="Tahoma"/>
              <a:cs typeface="Tahoma"/>
            </a:endParaRPr>
          </a:p>
          <a:p>
            <a:pPr marL="276860" indent="-264795">
              <a:lnSpc>
                <a:spcPct val="100000"/>
              </a:lnSpc>
              <a:spcBef>
                <a:spcPts val="219"/>
              </a:spcBef>
              <a:buAutoNum type="arabicPeriod" startAt="3"/>
              <a:tabLst>
                <a:tab pos="277495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Технологія</a:t>
            </a:r>
            <a:r>
              <a:rPr sz="1800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крапель.</a:t>
            </a:r>
            <a:endParaRPr sz="1800">
              <a:latin typeface="Tahoma"/>
              <a:cs typeface="Tahoma"/>
            </a:endParaRPr>
          </a:p>
          <a:p>
            <a:pPr marL="278765" indent="-266700">
              <a:lnSpc>
                <a:spcPct val="100000"/>
              </a:lnSpc>
              <a:spcBef>
                <a:spcPts val="215"/>
              </a:spcBef>
              <a:buAutoNum type="arabicPeriod" startAt="3"/>
              <a:tabLst>
                <a:tab pos="279400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Власна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технологія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крапель.</a:t>
            </a:r>
            <a:endParaRPr sz="1800">
              <a:latin typeface="Tahoma"/>
              <a:cs typeface="Tahoma"/>
            </a:endParaRPr>
          </a:p>
          <a:p>
            <a:pPr marL="278765" indent="-266700">
              <a:lnSpc>
                <a:spcPct val="100000"/>
              </a:lnSpc>
              <a:spcBef>
                <a:spcPts val="215"/>
              </a:spcBef>
              <a:buAutoNum type="arabicPeriod" startAt="3"/>
              <a:tabLst>
                <a:tab pos="27940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мазі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вимоги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них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ДФ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України.</a:t>
            </a:r>
            <a:endParaRPr sz="1800">
              <a:latin typeface="Tahoma"/>
              <a:cs typeface="Tahoma"/>
            </a:endParaRPr>
          </a:p>
          <a:p>
            <a:pPr marL="262255" indent="-250190">
              <a:lnSpc>
                <a:spcPct val="100000"/>
              </a:lnSpc>
              <a:spcBef>
                <a:spcPts val="219"/>
              </a:spcBef>
              <a:buAutoNum type="arabicPeriod" startAt="3"/>
              <a:tabLst>
                <a:tab pos="26289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Технологія</a:t>
            </a:r>
            <a:r>
              <a:rPr sz="1800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мазей.</a:t>
            </a:r>
            <a:endParaRPr sz="1800">
              <a:latin typeface="Tahoma"/>
              <a:cs typeface="Tahoma"/>
            </a:endParaRPr>
          </a:p>
          <a:p>
            <a:pPr marL="278765" indent="-266700">
              <a:lnSpc>
                <a:spcPct val="100000"/>
              </a:lnSpc>
              <a:spcBef>
                <a:spcPts val="215"/>
              </a:spcBef>
              <a:buAutoNum type="arabicPeriod" startAt="3"/>
              <a:tabLst>
                <a:tab pos="279400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Власна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технологія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мазей.</a:t>
            </a:r>
            <a:endParaRPr sz="1800">
              <a:latin typeface="Tahoma"/>
              <a:cs typeface="Tahoma"/>
            </a:endParaRPr>
          </a:p>
          <a:p>
            <a:pPr marL="83820" marR="29209" indent="-71755">
              <a:lnSpc>
                <a:spcPct val="110000"/>
              </a:lnSpc>
              <a:buAutoNum type="arabicPeriod" startAt="3"/>
              <a:tabLst>
                <a:tab pos="27940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примочки, промивання, суспензії,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емульсії та інші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лікарські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форми. Очні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вставки.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144486" y="224724"/>
            <a:ext cx="5029200" cy="5781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u="sng" kern="0" dirty="0" smtClean="0">
                <a:solidFill>
                  <a:schemeClr val="tx1"/>
                </a:solidFill>
              </a:rPr>
              <a:t>План практичного </a:t>
            </a:r>
            <a:r>
              <a:rPr lang="ru-RU" sz="2800" b="1" u="sng" kern="0" dirty="0" err="1" smtClean="0">
                <a:solidFill>
                  <a:schemeClr val="tx1"/>
                </a:solidFill>
              </a:rPr>
              <a:t>заняття</a:t>
            </a:r>
            <a:r>
              <a:rPr lang="ru-RU" sz="2800" b="1" u="sng" kern="0" dirty="0" smtClean="0">
                <a:solidFill>
                  <a:schemeClr val="tx1"/>
                </a:solidFill>
              </a:rPr>
              <a:t>:</a:t>
            </a:r>
            <a:endParaRPr lang="uk-UA" sz="2800" b="1" u="sng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0080" y="2735579"/>
            <a:ext cx="2590800" cy="342900"/>
          </a:xfrm>
          <a:prstGeom prst="rect">
            <a:avLst/>
          </a:prstGeom>
          <a:solidFill>
            <a:srgbClr val="DFF4F6"/>
          </a:solidFill>
        </p:spPr>
        <p:txBody>
          <a:bodyPr vert="horz" wrap="square" lIns="0" tIns="17780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14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інстиляцію</a:t>
            </a:r>
            <a:r>
              <a:rPr sz="1800" spc="-7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розчинів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214937" y="744283"/>
            <a:ext cx="3898900" cy="2295525"/>
            <a:chOff x="5214937" y="744283"/>
            <a:chExt cx="3898900" cy="2295525"/>
          </a:xfrm>
        </p:grpSpPr>
        <p:sp>
          <p:nvSpPr>
            <p:cNvPr id="4" name="object 4"/>
            <p:cNvSpPr/>
            <p:nvPr/>
          </p:nvSpPr>
          <p:spPr>
            <a:xfrm>
              <a:off x="5219700" y="749045"/>
              <a:ext cx="3889375" cy="2286000"/>
            </a:xfrm>
            <a:custGeom>
              <a:avLst/>
              <a:gdLst/>
              <a:ahLst/>
              <a:cxnLst/>
              <a:rect l="l" t="t" r="r" b="b"/>
              <a:pathLst>
                <a:path w="3889375" h="2286000">
                  <a:moveTo>
                    <a:pt x="3508248" y="0"/>
                  </a:moveTo>
                  <a:lnTo>
                    <a:pt x="381000" y="0"/>
                  </a:lnTo>
                  <a:lnTo>
                    <a:pt x="333204" y="2968"/>
                  </a:lnTo>
                  <a:lnTo>
                    <a:pt x="287181" y="11634"/>
                  </a:lnTo>
                  <a:lnTo>
                    <a:pt x="243288" y="25643"/>
                  </a:lnTo>
                  <a:lnTo>
                    <a:pt x="201881" y="44636"/>
                  </a:lnTo>
                  <a:lnTo>
                    <a:pt x="163318" y="68257"/>
                  </a:lnTo>
                  <a:lnTo>
                    <a:pt x="127955" y="96149"/>
                  </a:lnTo>
                  <a:lnTo>
                    <a:pt x="96149" y="127955"/>
                  </a:lnTo>
                  <a:lnTo>
                    <a:pt x="68257" y="163318"/>
                  </a:lnTo>
                  <a:lnTo>
                    <a:pt x="44636" y="201881"/>
                  </a:lnTo>
                  <a:lnTo>
                    <a:pt x="25643" y="243288"/>
                  </a:lnTo>
                  <a:lnTo>
                    <a:pt x="11634" y="287181"/>
                  </a:lnTo>
                  <a:lnTo>
                    <a:pt x="2968" y="333204"/>
                  </a:lnTo>
                  <a:lnTo>
                    <a:pt x="0" y="381000"/>
                  </a:lnTo>
                  <a:lnTo>
                    <a:pt x="0" y="1905000"/>
                  </a:lnTo>
                  <a:lnTo>
                    <a:pt x="2968" y="1952795"/>
                  </a:lnTo>
                  <a:lnTo>
                    <a:pt x="11634" y="1998818"/>
                  </a:lnTo>
                  <a:lnTo>
                    <a:pt x="25643" y="2042711"/>
                  </a:lnTo>
                  <a:lnTo>
                    <a:pt x="44636" y="2084118"/>
                  </a:lnTo>
                  <a:lnTo>
                    <a:pt x="68257" y="2122681"/>
                  </a:lnTo>
                  <a:lnTo>
                    <a:pt x="96149" y="2158044"/>
                  </a:lnTo>
                  <a:lnTo>
                    <a:pt x="127955" y="2189850"/>
                  </a:lnTo>
                  <a:lnTo>
                    <a:pt x="163318" y="2217742"/>
                  </a:lnTo>
                  <a:lnTo>
                    <a:pt x="201881" y="2241363"/>
                  </a:lnTo>
                  <a:lnTo>
                    <a:pt x="243288" y="2260356"/>
                  </a:lnTo>
                  <a:lnTo>
                    <a:pt x="287181" y="2274365"/>
                  </a:lnTo>
                  <a:lnTo>
                    <a:pt x="333204" y="2283031"/>
                  </a:lnTo>
                  <a:lnTo>
                    <a:pt x="381000" y="2286000"/>
                  </a:lnTo>
                  <a:lnTo>
                    <a:pt x="3508248" y="2286000"/>
                  </a:lnTo>
                  <a:lnTo>
                    <a:pt x="3556043" y="2283031"/>
                  </a:lnTo>
                  <a:lnTo>
                    <a:pt x="3602066" y="2274365"/>
                  </a:lnTo>
                  <a:lnTo>
                    <a:pt x="3645959" y="2260356"/>
                  </a:lnTo>
                  <a:lnTo>
                    <a:pt x="3687366" y="2241363"/>
                  </a:lnTo>
                  <a:lnTo>
                    <a:pt x="3725929" y="2217742"/>
                  </a:lnTo>
                  <a:lnTo>
                    <a:pt x="3761292" y="2189850"/>
                  </a:lnTo>
                  <a:lnTo>
                    <a:pt x="3793098" y="2158044"/>
                  </a:lnTo>
                  <a:lnTo>
                    <a:pt x="3820990" y="2122681"/>
                  </a:lnTo>
                  <a:lnTo>
                    <a:pt x="3844611" y="2084118"/>
                  </a:lnTo>
                  <a:lnTo>
                    <a:pt x="3863604" y="2042711"/>
                  </a:lnTo>
                  <a:lnTo>
                    <a:pt x="3877613" y="1998818"/>
                  </a:lnTo>
                  <a:lnTo>
                    <a:pt x="3886279" y="1952795"/>
                  </a:lnTo>
                  <a:lnTo>
                    <a:pt x="3889248" y="1905000"/>
                  </a:lnTo>
                  <a:lnTo>
                    <a:pt x="3889248" y="381000"/>
                  </a:lnTo>
                  <a:lnTo>
                    <a:pt x="3886279" y="333204"/>
                  </a:lnTo>
                  <a:lnTo>
                    <a:pt x="3877613" y="287181"/>
                  </a:lnTo>
                  <a:lnTo>
                    <a:pt x="3863604" y="243288"/>
                  </a:lnTo>
                  <a:lnTo>
                    <a:pt x="3844611" y="201881"/>
                  </a:lnTo>
                  <a:lnTo>
                    <a:pt x="3820990" y="163318"/>
                  </a:lnTo>
                  <a:lnTo>
                    <a:pt x="3793098" y="127955"/>
                  </a:lnTo>
                  <a:lnTo>
                    <a:pt x="3761292" y="96149"/>
                  </a:lnTo>
                  <a:lnTo>
                    <a:pt x="3725929" y="68257"/>
                  </a:lnTo>
                  <a:lnTo>
                    <a:pt x="3687366" y="44636"/>
                  </a:lnTo>
                  <a:lnTo>
                    <a:pt x="3645959" y="25643"/>
                  </a:lnTo>
                  <a:lnTo>
                    <a:pt x="3602066" y="11634"/>
                  </a:lnTo>
                  <a:lnTo>
                    <a:pt x="3556043" y="2968"/>
                  </a:lnTo>
                  <a:lnTo>
                    <a:pt x="3508248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219700" y="749045"/>
              <a:ext cx="3889375" cy="2286000"/>
            </a:xfrm>
            <a:custGeom>
              <a:avLst/>
              <a:gdLst/>
              <a:ahLst/>
              <a:cxnLst/>
              <a:rect l="l" t="t" r="r" b="b"/>
              <a:pathLst>
                <a:path w="3889375" h="2286000">
                  <a:moveTo>
                    <a:pt x="0" y="381000"/>
                  </a:moveTo>
                  <a:lnTo>
                    <a:pt x="2968" y="333204"/>
                  </a:lnTo>
                  <a:lnTo>
                    <a:pt x="11634" y="287181"/>
                  </a:lnTo>
                  <a:lnTo>
                    <a:pt x="25643" y="243288"/>
                  </a:lnTo>
                  <a:lnTo>
                    <a:pt x="44636" y="201881"/>
                  </a:lnTo>
                  <a:lnTo>
                    <a:pt x="68257" y="163318"/>
                  </a:lnTo>
                  <a:lnTo>
                    <a:pt x="96149" y="127955"/>
                  </a:lnTo>
                  <a:lnTo>
                    <a:pt x="127955" y="96149"/>
                  </a:lnTo>
                  <a:lnTo>
                    <a:pt x="163318" y="68257"/>
                  </a:lnTo>
                  <a:lnTo>
                    <a:pt x="201881" y="44636"/>
                  </a:lnTo>
                  <a:lnTo>
                    <a:pt x="243288" y="25643"/>
                  </a:lnTo>
                  <a:lnTo>
                    <a:pt x="287181" y="11634"/>
                  </a:lnTo>
                  <a:lnTo>
                    <a:pt x="333204" y="2968"/>
                  </a:lnTo>
                  <a:lnTo>
                    <a:pt x="381000" y="0"/>
                  </a:lnTo>
                  <a:lnTo>
                    <a:pt x="3508248" y="0"/>
                  </a:lnTo>
                  <a:lnTo>
                    <a:pt x="3556043" y="2968"/>
                  </a:lnTo>
                  <a:lnTo>
                    <a:pt x="3602066" y="11634"/>
                  </a:lnTo>
                  <a:lnTo>
                    <a:pt x="3645959" y="25643"/>
                  </a:lnTo>
                  <a:lnTo>
                    <a:pt x="3687366" y="44636"/>
                  </a:lnTo>
                  <a:lnTo>
                    <a:pt x="3725929" y="68257"/>
                  </a:lnTo>
                  <a:lnTo>
                    <a:pt x="3761292" y="96149"/>
                  </a:lnTo>
                  <a:lnTo>
                    <a:pt x="3793098" y="127955"/>
                  </a:lnTo>
                  <a:lnTo>
                    <a:pt x="3820990" y="163318"/>
                  </a:lnTo>
                  <a:lnTo>
                    <a:pt x="3844611" y="201881"/>
                  </a:lnTo>
                  <a:lnTo>
                    <a:pt x="3863604" y="243288"/>
                  </a:lnTo>
                  <a:lnTo>
                    <a:pt x="3877613" y="287181"/>
                  </a:lnTo>
                  <a:lnTo>
                    <a:pt x="3886279" y="333204"/>
                  </a:lnTo>
                  <a:lnTo>
                    <a:pt x="3889248" y="381000"/>
                  </a:lnTo>
                  <a:lnTo>
                    <a:pt x="3889248" y="1905000"/>
                  </a:lnTo>
                  <a:lnTo>
                    <a:pt x="3886279" y="1952795"/>
                  </a:lnTo>
                  <a:lnTo>
                    <a:pt x="3877613" y="1998818"/>
                  </a:lnTo>
                  <a:lnTo>
                    <a:pt x="3863604" y="2042711"/>
                  </a:lnTo>
                  <a:lnTo>
                    <a:pt x="3844611" y="2084118"/>
                  </a:lnTo>
                  <a:lnTo>
                    <a:pt x="3820990" y="2122681"/>
                  </a:lnTo>
                  <a:lnTo>
                    <a:pt x="3793098" y="2158044"/>
                  </a:lnTo>
                  <a:lnTo>
                    <a:pt x="3761292" y="2189850"/>
                  </a:lnTo>
                  <a:lnTo>
                    <a:pt x="3725929" y="2217742"/>
                  </a:lnTo>
                  <a:lnTo>
                    <a:pt x="3687366" y="2241363"/>
                  </a:lnTo>
                  <a:lnTo>
                    <a:pt x="3645959" y="2260356"/>
                  </a:lnTo>
                  <a:lnTo>
                    <a:pt x="3602066" y="2274365"/>
                  </a:lnTo>
                  <a:lnTo>
                    <a:pt x="3556043" y="2283031"/>
                  </a:lnTo>
                  <a:lnTo>
                    <a:pt x="3508248" y="2286000"/>
                  </a:lnTo>
                  <a:lnTo>
                    <a:pt x="381000" y="2286000"/>
                  </a:lnTo>
                  <a:lnTo>
                    <a:pt x="333204" y="2283031"/>
                  </a:lnTo>
                  <a:lnTo>
                    <a:pt x="287181" y="2274365"/>
                  </a:lnTo>
                  <a:lnTo>
                    <a:pt x="243288" y="2260356"/>
                  </a:lnTo>
                  <a:lnTo>
                    <a:pt x="201881" y="2241363"/>
                  </a:lnTo>
                  <a:lnTo>
                    <a:pt x="163318" y="2217742"/>
                  </a:lnTo>
                  <a:lnTo>
                    <a:pt x="127955" y="2189850"/>
                  </a:lnTo>
                  <a:lnTo>
                    <a:pt x="96149" y="2158044"/>
                  </a:lnTo>
                  <a:lnTo>
                    <a:pt x="68257" y="2122681"/>
                  </a:lnTo>
                  <a:lnTo>
                    <a:pt x="44636" y="2084118"/>
                  </a:lnTo>
                  <a:lnTo>
                    <a:pt x="25643" y="2042711"/>
                  </a:lnTo>
                  <a:lnTo>
                    <a:pt x="11634" y="1998818"/>
                  </a:lnTo>
                  <a:lnTo>
                    <a:pt x="2968" y="1952795"/>
                  </a:lnTo>
                  <a:lnTo>
                    <a:pt x="0" y="1905000"/>
                  </a:lnTo>
                  <a:lnTo>
                    <a:pt x="0" y="381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45252" y="966977"/>
              <a:ext cx="3008630" cy="1797050"/>
            </a:xfrm>
            <a:custGeom>
              <a:avLst/>
              <a:gdLst/>
              <a:ahLst/>
              <a:cxnLst/>
              <a:rect l="l" t="t" r="r" b="b"/>
              <a:pathLst>
                <a:path w="3008629" h="1797050">
                  <a:moveTo>
                    <a:pt x="3008376" y="0"/>
                  </a:moveTo>
                  <a:lnTo>
                    <a:pt x="0" y="0"/>
                  </a:lnTo>
                  <a:lnTo>
                    <a:pt x="0" y="1796796"/>
                  </a:lnTo>
                  <a:lnTo>
                    <a:pt x="3008376" y="1796796"/>
                  </a:lnTo>
                  <a:lnTo>
                    <a:pt x="3008376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71930" y="1052702"/>
            <a:ext cx="3529329" cy="902335"/>
          </a:xfrm>
          <a:prstGeom prst="rect">
            <a:avLst/>
          </a:prstGeom>
          <a:ln w="16001">
            <a:solidFill>
              <a:srgbClr val="000000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750570" marR="745490" algn="ctr">
              <a:lnSpc>
                <a:spcPct val="100000"/>
              </a:lnSpc>
              <a:spcBef>
                <a:spcPts val="7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ОЧНІ</a:t>
            </a:r>
            <a:r>
              <a:rPr sz="1800" b="1" spc="-8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ЛІКАРСЬКІ </a:t>
            </a:r>
            <a:r>
              <a:rPr sz="1800" b="1" spc="-5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ЗАСОБИ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(ОЛЗ)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(ДФУ</a:t>
            </a:r>
            <a:r>
              <a:rPr sz="1800" b="1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2</a:t>
            </a:r>
            <a:r>
              <a:rPr sz="1800" b="1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вид.)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50840" y="963421"/>
            <a:ext cx="280860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стерильні рідкі,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м'які або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тверді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засоби,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призначені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нанесення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 очне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яблуко,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коньюктиву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або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введення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коньюктивальний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мішок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0080" y="5157978"/>
            <a:ext cx="2500630" cy="419100"/>
          </a:xfrm>
          <a:prstGeom prst="rect">
            <a:avLst/>
          </a:prstGeom>
          <a:solidFill>
            <a:srgbClr val="DFF4F6"/>
          </a:solidFill>
        </p:spPr>
        <p:txBody>
          <a:bodyPr vert="horz" wrap="square" lIns="0" tIns="1778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14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метод</a:t>
            </a:r>
            <a:r>
              <a:rPr sz="1800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електрофорезу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0080" y="4503420"/>
            <a:ext cx="2947670" cy="575310"/>
          </a:xfrm>
          <a:prstGeom prst="rect">
            <a:avLst/>
          </a:prstGeom>
          <a:solidFill>
            <a:srgbClr val="DFF4F6"/>
          </a:solidFill>
        </p:spPr>
        <p:txBody>
          <a:bodyPr vert="horz" wrap="square" lIns="0" tIns="33020" rIns="0" bIns="0" rtlCol="0">
            <a:spAutoFit/>
          </a:bodyPr>
          <a:lstStyle/>
          <a:p>
            <a:pPr marL="85090" marR="622300">
              <a:lnSpc>
                <a:spcPct val="100000"/>
              </a:lnSpc>
              <a:spcBef>
                <a:spcPts val="26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контактні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лінзи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вставки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28600" y="761"/>
            <a:ext cx="89154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7265" marR="5080" indent="-22352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chemeClr val="tx1"/>
                </a:solidFill>
              </a:rPr>
              <a:t>1.</a:t>
            </a:r>
            <a:r>
              <a:rPr spc="5" dirty="0">
                <a:solidFill>
                  <a:schemeClr val="tx1"/>
                </a:solidFill>
              </a:rPr>
              <a:t> </a:t>
            </a:r>
            <a:r>
              <a:rPr sz="2000" b="1" spc="-5" dirty="0">
                <a:solidFill>
                  <a:schemeClr val="tx1"/>
                </a:solidFill>
              </a:rPr>
              <a:t>ХАРАКТЕРИСТИКА</a:t>
            </a:r>
            <a:r>
              <a:rPr sz="2000" b="1" spc="35" dirty="0">
                <a:solidFill>
                  <a:schemeClr val="tx1"/>
                </a:solidFill>
              </a:rPr>
              <a:t> </a:t>
            </a:r>
            <a:r>
              <a:rPr sz="2000" b="1" spc="-5" dirty="0">
                <a:solidFill>
                  <a:schemeClr val="tx1"/>
                </a:solidFill>
              </a:rPr>
              <a:t>ОЧНИХ</a:t>
            </a:r>
            <a:r>
              <a:rPr sz="2000" b="1" spc="25" dirty="0">
                <a:solidFill>
                  <a:schemeClr val="tx1"/>
                </a:solidFill>
              </a:rPr>
              <a:t> </a:t>
            </a:r>
            <a:r>
              <a:rPr sz="2000" b="1" spc="-10" dirty="0">
                <a:solidFill>
                  <a:schemeClr val="tx1"/>
                </a:solidFill>
              </a:rPr>
              <a:t>ЛІКАРСЬКИХ</a:t>
            </a:r>
            <a:r>
              <a:rPr sz="2000" b="1" spc="25" dirty="0">
                <a:solidFill>
                  <a:schemeClr val="tx1"/>
                </a:solidFill>
              </a:rPr>
              <a:t> </a:t>
            </a:r>
            <a:r>
              <a:rPr sz="2000" b="1" spc="-5" dirty="0">
                <a:solidFill>
                  <a:schemeClr val="tx1"/>
                </a:solidFill>
              </a:rPr>
              <a:t>ЗАСОБІВ, </a:t>
            </a:r>
            <a:r>
              <a:rPr sz="2000" b="1" spc="-570" dirty="0">
                <a:solidFill>
                  <a:schemeClr val="tx1"/>
                </a:solidFill>
              </a:rPr>
              <a:t> </a:t>
            </a:r>
            <a:r>
              <a:rPr sz="2000" b="1" spc="-5" dirty="0">
                <a:solidFill>
                  <a:schemeClr val="tx1"/>
                </a:solidFill>
              </a:rPr>
              <a:t>ЇХ</a:t>
            </a:r>
            <a:r>
              <a:rPr sz="2000" b="1" spc="-10" dirty="0">
                <a:solidFill>
                  <a:schemeClr val="tx1"/>
                </a:solidFill>
              </a:rPr>
              <a:t> </a:t>
            </a:r>
            <a:r>
              <a:rPr sz="2000" b="1" spc="-5" dirty="0">
                <a:solidFill>
                  <a:schemeClr val="tx1"/>
                </a:solidFill>
              </a:rPr>
              <a:t>КЛАСИФІКАЦІЯ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47191" y="2068321"/>
            <a:ext cx="44843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У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практичній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офтальмології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лікування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захворювань</a:t>
            </a:r>
            <a:r>
              <a:rPr sz="1800" spc="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застосовують: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0080" y="3846576"/>
            <a:ext cx="4456430" cy="574675"/>
          </a:xfrm>
          <a:prstGeom prst="rect">
            <a:avLst/>
          </a:prstGeom>
          <a:solidFill>
            <a:srgbClr val="DFF4F6"/>
          </a:solidFill>
        </p:spPr>
        <p:txBody>
          <a:bodyPr vert="horz" wrap="square" lIns="0" tIns="10160" rIns="0" bIns="0" rtlCol="0">
            <a:spAutoFit/>
          </a:bodyPr>
          <a:lstStyle/>
          <a:p>
            <a:pPr marL="85090" marR="1311275">
              <a:lnSpc>
                <a:spcPct val="102800"/>
              </a:lnSpc>
              <a:spcBef>
                <a:spcPts val="8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ін'єкційне</a:t>
            </a:r>
            <a:r>
              <a:rPr sz="1800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введення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розчинів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лікарських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0080" y="3124200"/>
            <a:ext cx="5262245" cy="681355"/>
          </a:xfrm>
          <a:prstGeom prst="rect">
            <a:avLst/>
          </a:prstGeom>
          <a:solidFill>
            <a:srgbClr val="DFF4F6"/>
          </a:solidFill>
        </p:spPr>
        <p:txBody>
          <a:bodyPr vert="horz" wrap="square" lIns="0" tIns="37465" rIns="0" bIns="0" rtlCol="0">
            <a:spAutoFit/>
          </a:bodyPr>
          <a:lstStyle/>
          <a:p>
            <a:pPr marL="41910" marR="352425">
              <a:lnSpc>
                <a:spcPts val="2380"/>
              </a:lnSpc>
              <a:spcBef>
                <a:spcPts val="29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закладання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кон'юнктивальний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мішок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мазей,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плівок,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таблеток,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ламелей</a:t>
            </a:r>
            <a:endParaRPr sz="1800">
              <a:latin typeface="Tahoma"/>
              <a:cs typeface="Tahoma"/>
            </a:endParaRPr>
          </a:p>
          <a:p>
            <a:pPr algn="r">
              <a:lnSpc>
                <a:spcPts val="305"/>
              </a:lnSpc>
            </a:pP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оф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39459" y="3384042"/>
            <a:ext cx="32023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0" marR="5080" indent="-4508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Зазначеним шляхам введення </a:t>
            </a:r>
            <a:r>
              <a:rPr sz="1800" spc="-5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тальмологічних</a:t>
            </a:r>
            <a:r>
              <a:rPr sz="1800" spc="-4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лікарських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86476" y="3932682"/>
            <a:ext cx="2451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препаратів</a:t>
            </a:r>
            <a:r>
              <a:rPr sz="18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відповідає</a:t>
            </a:r>
            <a:r>
              <a:rPr sz="18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86476" y="4207002"/>
            <a:ext cx="32531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різноманіття</a:t>
            </a:r>
            <a:r>
              <a:rPr sz="1800" spc="-4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лікарських</a:t>
            </a:r>
            <a:r>
              <a:rPr sz="1800" spc="-4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форм: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627691" y="1352359"/>
            <a:ext cx="1597025" cy="3637915"/>
            <a:chOff x="3627691" y="1352359"/>
            <a:chExt cx="1597025" cy="3637915"/>
          </a:xfrm>
        </p:grpSpPr>
        <p:sp>
          <p:nvSpPr>
            <p:cNvPr id="19" name="object 19"/>
            <p:cNvSpPr/>
            <p:nvPr/>
          </p:nvSpPr>
          <p:spPr>
            <a:xfrm>
              <a:off x="4559046" y="1357121"/>
              <a:ext cx="661035" cy="235585"/>
            </a:xfrm>
            <a:custGeom>
              <a:avLst/>
              <a:gdLst/>
              <a:ahLst/>
              <a:cxnLst/>
              <a:rect l="l" t="t" r="r" b="b"/>
              <a:pathLst>
                <a:path w="661035" h="235584">
                  <a:moveTo>
                    <a:pt x="20637" y="58801"/>
                  </a:moveTo>
                  <a:lnTo>
                    <a:pt x="0" y="58801"/>
                  </a:lnTo>
                  <a:lnTo>
                    <a:pt x="0" y="176530"/>
                  </a:lnTo>
                  <a:lnTo>
                    <a:pt x="20637" y="176530"/>
                  </a:lnTo>
                  <a:lnTo>
                    <a:pt x="20637" y="58801"/>
                  </a:lnTo>
                  <a:close/>
                </a:path>
                <a:path w="661035" h="235584">
                  <a:moveTo>
                    <a:pt x="82562" y="58801"/>
                  </a:moveTo>
                  <a:lnTo>
                    <a:pt x="41275" y="58801"/>
                  </a:lnTo>
                  <a:lnTo>
                    <a:pt x="41275" y="176530"/>
                  </a:lnTo>
                  <a:lnTo>
                    <a:pt x="82562" y="176530"/>
                  </a:lnTo>
                  <a:lnTo>
                    <a:pt x="82562" y="58801"/>
                  </a:lnTo>
                  <a:close/>
                </a:path>
                <a:path w="661035" h="235584">
                  <a:moveTo>
                    <a:pt x="660654" y="117729"/>
                  </a:moveTo>
                  <a:lnTo>
                    <a:pt x="495427" y="0"/>
                  </a:lnTo>
                  <a:lnTo>
                    <a:pt x="495427" y="58801"/>
                  </a:lnTo>
                  <a:lnTo>
                    <a:pt x="103251" y="58801"/>
                  </a:lnTo>
                  <a:lnTo>
                    <a:pt x="103251" y="176530"/>
                  </a:lnTo>
                  <a:lnTo>
                    <a:pt x="495427" y="176530"/>
                  </a:lnTo>
                  <a:lnTo>
                    <a:pt x="495427" y="235458"/>
                  </a:lnTo>
                  <a:lnTo>
                    <a:pt x="660654" y="117729"/>
                  </a:lnTo>
                  <a:close/>
                </a:path>
              </a:pathLst>
            </a:custGeom>
            <a:solidFill>
              <a:srgbClr val="1B91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59045" y="1357122"/>
              <a:ext cx="661035" cy="235585"/>
            </a:xfrm>
            <a:custGeom>
              <a:avLst/>
              <a:gdLst/>
              <a:ahLst/>
              <a:cxnLst/>
              <a:rect l="l" t="t" r="r" b="b"/>
              <a:pathLst>
                <a:path w="661035" h="235584">
                  <a:moveTo>
                    <a:pt x="495426" y="235457"/>
                  </a:moveTo>
                  <a:lnTo>
                    <a:pt x="495426" y="176529"/>
                  </a:lnTo>
                  <a:lnTo>
                    <a:pt x="103250" y="176529"/>
                  </a:lnTo>
                  <a:lnTo>
                    <a:pt x="103250" y="58800"/>
                  </a:lnTo>
                  <a:lnTo>
                    <a:pt x="495426" y="58800"/>
                  </a:lnTo>
                  <a:lnTo>
                    <a:pt x="495426" y="0"/>
                  </a:lnTo>
                  <a:lnTo>
                    <a:pt x="660653" y="117728"/>
                  </a:lnTo>
                  <a:lnTo>
                    <a:pt x="495426" y="235457"/>
                  </a:lnTo>
                  <a:close/>
                </a:path>
                <a:path w="661035" h="235584">
                  <a:moveTo>
                    <a:pt x="41275" y="176529"/>
                  </a:moveTo>
                  <a:lnTo>
                    <a:pt x="82566" y="176529"/>
                  </a:lnTo>
                  <a:lnTo>
                    <a:pt x="82566" y="58800"/>
                  </a:lnTo>
                  <a:lnTo>
                    <a:pt x="41275" y="58800"/>
                  </a:lnTo>
                  <a:lnTo>
                    <a:pt x="41275" y="176529"/>
                  </a:lnTo>
                  <a:close/>
                </a:path>
                <a:path w="661035" h="235584">
                  <a:moveTo>
                    <a:pt x="0" y="176529"/>
                  </a:moveTo>
                  <a:lnTo>
                    <a:pt x="20645" y="176529"/>
                  </a:lnTo>
                  <a:lnTo>
                    <a:pt x="20645" y="58800"/>
                  </a:lnTo>
                  <a:lnTo>
                    <a:pt x="0" y="58800"/>
                  </a:lnTo>
                  <a:lnTo>
                    <a:pt x="0" y="17652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32453" y="4527804"/>
              <a:ext cx="1257300" cy="457200"/>
            </a:xfrm>
            <a:custGeom>
              <a:avLst/>
              <a:gdLst/>
              <a:ahLst/>
              <a:cxnLst/>
              <a:rect l="l" t="t" r="r" b="b"/>
              <a:pathLst>
                <a:path w="1257300" h="457200">
                  <a:moveTo>
                    <a:pt x="1054989" y="0"/>
                  </a:moveTo>
                  <a:lnTo>
                    <a:pt x="202311" y="0"/>
                  </a:lnTo>
                  <a:lnTo>
                    <a:pt x="155914" y="6038"/>
                  </a:lnTo>
                  <a:lnTo>
                    <a:pt x="113328" y="23237"/>
                  </a:lnTo>
                  <a:lnTo>
                    <a:pt x="75764" y="50225"/>
                  </a:lnTo>
                  <a:lnTo>
                    <a:pt x="44437" y="85628"/>
                  </a:lnTo>
                  <a:lnTo>
                    <a:pt x="20558" y="128073"/>
                  </a:lnTo>
                  <a:lnTo>
                    <a:pt x="5341" y="176188"/>
                  </a:lnTo>
                  <a:lnTo>
                    <a:pt x="0" y="228600"/>
                  </a:lnTo>
                  <a:lnTo>
                    <a:pt x="5341" y="281011"/>
                  </a:lnTo>
                  <a:lnTo>
                    <a:pt x="20558" y="329126"/>
                  </a:lnTo>
                  <a:lnTo>
                    <a:pt x="44437" y="371571"/>
                  </a:lnTo>
                  <a:lnTo>
                    <a:pt x="75764" y="406974"/>
                  </a:lnTo>
                  <a:lnTo>
                    <a:pt x="113328" y="433962"/>
                  </a:lnTo>
                  <a:lnTo>
                    <a:pt x="155914" y="451161"/>
                  </a:lnTo>
                  <a:lnTo>
                    <a:pt x="202311" y="457200"/>
                  </a:lnTo>
                  <a:lnTo>
                    <a:pt x="1054989" y="457200"/>
                  </a:lnTo>
                  <a:lnTo>
                    <a:pt x="1101385" y="451161"/>
                  </a:lnTo>
                  <a:lnTo>
                    <a:pt x="1143971" y="433962"/>
                  </a:lnTo>
                  <a:lnTo>
                    <a:pt x="1181535" y="406974"/>
                  </a:lnTo>
                  <a:lnTo>
                    <a:pt x="1212862" y="371571"/>
                  </a:lnTo>
                  <a:lnTo>
                    <a:pt x="1236741" y="329126"/>
                  </a:lnTo>
                  <a:lnTo>
                    <a:pt x="1251958" y="281011"/>
                  </a:lnTo>
                  <a:lnTo>
                    <a:pt x="1257300" y="228600"/>
                  </a:lnTo>
                  <a:lnTo>
                    <a:pt x="1251958" y="176188"/>
                  </a:lnTo>
                  <a:lnTo>
                    <a:pt x="1236741" y="128073"/>
                  </a:lnTo>
                  <a:lnTo>
                    <a:pt x="1212862" y="85628"/>
                  </a:lnTo>
                  <a:lnTo>
                    <a:pt x="1181535" y="50225"/>
                  </a:lnTo>
                  <a:lnTo>
                    <a:pt x="1143971" y="23237"/>
                  </a:lnTo>
                  <a:lnTo>
                    <a:pt x="1101385" y="6038"/>
                  </a:lnTo>
                  <a:lnTo>
                    <a:pt x="1054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632453" y="4527804"/>
              <a:ext cx="1257300" cy="457200"/>
            </a:xfrm>
            <a:custGeom>
              <a:avLst/>
              <a:gdLst/>
              <a:ahLst/>
              <a:cxnLst/>
              <a:rect l="l" t="t" r="r" b="b"/>
              <a:pathLst>
                <a:path w="1257300" h="457200">
                  <a:moveTo>
                    <a:pt x="202311" y="0"/>
                  </a:moveTo>
                  <a:lnTo>
                    <a:pt x="1054989" y="0"/>
                  </a:lnTo>
                  <a:lnTo>
                    <a:pt x="1101385" y="6038"/>
                  </a:lnTo>
                  <a:lnTo>
                    <a:pt x="1143971" y="23237"/>
                  </a:lnTo>
                  <a:lnTo>
                    <a:pt x="1181535" y="50225"/>
                  </a:lnTo>
                  <a:lnTo>
                    <a:pt x="1212862" y="85628"/>
                  </a:lnTo>
                  <a:lnTo>
                    <a:pt x="1236741" y="128073"/>
                  </a:lnTo>
                  <a:lnTo>
                    <a:pt x="1251958" y="176188"/>
                  </a:lnTo>
                  <a:lnTo>
                    <a:pt x="1257300" y="228600"/>
                  </a:lnTo>
                  <a:lnTo>
                    <a:pt x="1251958" y="281011"/>
                  </a:lnTo>
                  <a:lnTo>
                    <a:pt x="1236741" y="329126"/>
                  </a:lnTo>
                  <a:lnTo>
                    <a:pt x="1212862" y="371571"/>
                  </a:lnTo>
                  <a:lnTo>
                    <a:pt x="1181535" y="406974"/>
                  </a:lnTo>
                  <a:lnTo>
                    <a:pt x="1143971" y="433962"/>
                  </a:lnTo>
                  <a:lnTo>
                    <a:pt x="1101385" y="451161"/>
                  </a:lnTo>
                  <a:lnTo>
                    <a:pt x="1054989" y="457200"/>
                  </a:lnTo>
                  <a:lnTo>
                    <a:pt x="202311" y="457200"/>
                  </a:lnTo>
                  <a:lnTo>
                    <a:pt x="155914" y="451161"/>
                  </a:lnTo>
                  <a:lnTo>
                    <a:pt x="113328" y="433962"/>
                  </a:lnTo>
                  <a:lnTo>
                    <a:pt x="75764" y="406974"/>
                  </a:lnTo>
                  <a:lnTo>
                    <a:pt x="44437" y="371571"/>
                  </a:lnTo>
                  <a:lnTo>
                    <a:pt x="20558" y="329126"/>
                  </a:lnTo>
                  <a:lnTo>
                    <a:pt x="5341" y="281011"/>
                  </a:lnTo>
                  <a:lnTo>
                    <a:pt x="0" y="228600"/>
                  </a:lnTo>
                  <a:lnTo>
                    <a:pt x="5341" y="176188"/>
                  </a:lnTo>
                  <a:lnTo>
                    <a:pt x="20558" y="128073"/>
                  </a:lnTo>
                  <a:lnTo>
                    <a:pt x="44437" y="85628"/>
                  </a:lnTo>
                  <a:lnTo>
                    <a:pt x="75764" y="50225"/>
                  </a:lnTo>
                  <a:lnTo>
                    <a:pt x="113328" y="23237"/>
                  </a:lnTo>
                  <a:lnTo>
                    <a:pt x="155914" y="6038"/>
                  </a:lnTo>
                  <a:lnTo>
                    <a:pt x="202311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012438" y="4580635"/>
            <a:ext cx="498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рідкі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159561" y="4792789"/>
            <a:ext cx="1266825" cy="466725"/>
            <a:chOff x="7159561" y="4792789"/>
            <a:chExt cx="1266825" cy="466725"/>
          </a:xfrm>
        </p:grpSpPr>
        <p:sp>
          <p:nvSpPr>
            <p:cNvPr id="25" name="object 25"/>
            <p:cNvSpPr/>
            <p:nvPr/>
          </p:nvSpPr>
          <p:spPr>
            <a:xfrm>
              <a:off x="7164323" y="4797552"/>
              <a:ext cx="1257300" cy="457200"/>
            </a:xfrm>
            <a:custGeom>
              <a:avLst/>
              <a:gdLst/>
              <a:ahLst/>
              <a:cxnLst/>
              <a:rect l="l" t="t" r="r" b="b"/>
              <a:pathLst>
                <a:path w="1257300" h="457200">
                  <a:moveTo>
                    <a:pt x="1054989" y="0"/>
                  </a:moveTo>
                  <a:lnTo>
                    <a:pt x="202310" y="0"/>
                  </a:lnTo>
                  <a:lnTo>
                    <a:pt x="155914" y="6038"/>
                  </a:lnTo>
                  <a:lnTo>
                    <a:pt x="113328" y="23237"/>
                  </a:lnTo>
                  <a:lnTo>
                    <a:pt x="75764" y="50225"/>
                  </a:lnTo>
                  <a:lnTo>
                    <a:pt x="44437" y="85628"/>
                  </a:lnTo>
                  <a:lnTo>
                    <a:pt x="20558" y="128073"/>
                  </a:lnTo>
                  <a:lnTo>
                    <a:pt x="5341" y="176188"/>
                  </a:lnTo>
                  <a:lnTo>
                    <a:pt x="0" y="228600"/>
                  </a:lnTo>
                  <a:lnTo>
                    <a:pt x="5341" y="281011"/>
                  </a:lnTo>
                  <a:lnTo>
                    <a:pt x="20558" y="329126"/>
                  </a:lnTo>
                  <a:lnTo>
                    <a:pt x="44437" y="371571"/>
                  </a:lnTo>
                  <a:lnTo>
                    <a:pt x="75764" y="406974"/>
                  </a:lnTo>
                  <a:lnTo>
                    <a:pt x="113328" y="433962"/>
                  </a:lnTo>
                  <a:lnTo>
                    <a:pt x="155914" y="451161"/>
                  </a:lnTo>
                  <a:lnTo>
                    <a:pt x="202310" y="457200"/>
                  </a:lnTo>
                  <a:lnTo>
                    <a:pt x="1054989" y="457200"/>
                  </a:lnTo>
                  <a:lnTo>
                    <a:pt x="1101385" y="451161"/>
                  </a:lnTo>
                  <a:lnTo>
                    <a:pt x="1143971" y="433962"/>
                  </a:lnTo>
                  <a:lnTo>
                    <a:pt x="1181535" y="406974"/>
                  </a:lnTo>
                  <a:lnTo>
                    <a:pt x="1212862" y="371571"/>
                  </a:lnTo>
                  <a:lnTo>
                    <a:pt x="1236741" y="329126"/>
                  </a:lnTo>
                  <a:lnTo>
                    <a:pt x="1251958" y="281011"/>
                  </a:lnTo>
                  <a:lnTo>
                    <a:pt x="1257300" y="228600"/>
                  </a:lnTo>
                  <a:lnTo>
                    <a:pt x="1251958" y="176188"/>
                  </a:lnTo>
                  <a:lnTo>
                    <a:pt x="1236741" y="128073"/>
                  </a:lnTo>
                  <a:lnTo>
                    <a:pt x="1212862" y="85628"/>
                  </a:lnTo>
                  <a:lnTo>
                    <a:pt x="1181535" y="50225"/>
                  </a:lnTo>
                  <a:lnTo>
                    <a:pt x="1143971" y="23237"/>
                  </a:lnTo>
                  <a:lnTo>
                    <a:pt x="1101385" y="6038"/>
                  </a:lnTo>
                  <a:lnTo>
                    <a:pt x="1054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164323" y="4797552"/>
              <a:ext cx="1257300" cy="457200"/>
            </a:xfrm>
            <a:custGeom>
              <a:avLst/>
              <a:gdLst/>
              <a:ahLst/>
              <a:cxnLst/>
              <a:rect l="l" t="t" r="r" b="b"/>
              <a:pathLst>
                <a:path w="1257300" h="457200">
                  <a:moveTo>
                    <a:pt x="202310" y="0"/>
                  </a:moveTo>
                  <a:lnTo>
                    <a:pt x="1054989" y="0"/>
                  </a:lnTo>
                  <a:lnTo>
                    <a:pt x="1101385" y="6038"/>
                  </a:lnTo>
                  <a:lnTo>
                    <a:pt x="1143971" y="23237"/>
                  </a:lnTo>
                  <a:lnTo>
                    <a:pt x="1181535" y="50225"/>
                  </a:lnTo>
                  <a:lnTo>
                    <a:pt x="1212862" y="85628"/>
                  </a:lnTo>
                  <a:lnTo>
                    <a:pt x="1236741" y="128073"/>
                  </a:lnTo>
                  <a:lnTo>
                    <a:pt x="1251958" y="176188"/>
                  </a:lnTo>
                  <a:lnTo>
                    <a:pt x="1257300" y="228600"/>
                  </a:lnTo>
                  <a:lnTo>
                    <a:pt x="1251958" y="281011"/>
                  </a:lnTo>
                  <a:lnTo>
                    <a:pt x="1236741" y="329126"/>
                  </a:lnTo>
                  <a:lnTo>
                    <a:pt x="1212862" y="371571"/>
                  </a:lnTo>
                  <a:lnTo>
                    <a:pt x="1181535" y="406974"/>
                  </a:lnTo>
                  <a:lnTo>
                    <a:pt x="1143971" y="433962"/>
                  </a:lnTo>
                  <a:lnTo>
                    <a:pt x="1101385" y="451161"/>
                  </a:lnTo>
                  <a:lnTo>
                    <a:pt x="1054989" y="457200"/>
                  </a:lnTo>
                  <a:lnTo>
                    <a:pt x="202310" y="457200"/>
                  </a:lnTo>
                  <a:lnTo>
                    <a:pt x="155914" y="451161"/>
                  </a:lnTo>
                  <a:lnTo>
                    <a:pt x="113328" y="433962"/>
                  </a:lnTo>
                  <a:lnTo>
                    <a:pt x="75764" y="406974"/>
                  </a:lnTo>
                  <a:lnTo>
                    <a:pt x="44437" y="371571"/>
                  </a:lnTo>
                  <a:lnTo>
                    <a:pt x="20558" y="329126"/>
                  </a:lnTo>
                  <a:lnTo>
                    <a:pt x="5341" y="281011"/>
                  </a:lnTo>
                  <a:lnTo>
                    <a:pt x="0" y="228600"/>
                  </a:lnTo>
                  <a:lnTo>
                    <a:pt x="5341" y="176188"/>
                  </a:lnTo>
                  <a:lnTo>
                    <a:pt x="20558" y="128073"/>
                  </a:lnTo>
                  <a:lnTo>
                    <a:pt x="44437" y="85628"/>
                  </a:lnTo>
                  <a:lnTo>
                    <a:pt x="75764" y="50225"/>
                  </a:lnTo>
                  <a:lnTo>
                    <a:pt x="113328" y="23237"/>
                  </a:lnTo>
                  <a:lnTo>
                    <a:pt x="155914" y="6038"/>
                  </a:lnTo>
                  <a:lnTo>
                    <a:pt x="202310" y="0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454138" y="4850638"/>
            <a:ext cx="678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тверді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487483" y="5893117"/>
            <a:ext cx="1266825" cy="466725"/>
            <a:chOff x="3487483" y="5893117"/>
            <a:chExt cx="1266825" cy="466725"/>
          </a:xfrm>
        </p:grpSpPr>
        <p:sp>
          <p:nvSpPr>
            <p:cNvPr id="29" name="object 29"/>
            <p:cNvSpPr/>
            <p:nvPr/>
          </p:nvSpPr>
          <p:spPr>
            <a:xfrm>
              <a:off x="3492246" y="5897879"/>
              <a:ext cx="1257300" cy="457200"/>
            </a:xfrm>
            <a:custGeom>
              <a:avLst/>
              <a:gdLst/>
              <a:ahLst/>
              <a:cxnLst/>
              <a:rect l="l" t="t" r="r" b="b"/>
              <a:pathLst>
                <a:path w="1257300" h="457200">
                  <a:moveTo>
                    <a:pt x="1054989" y="0"/>
                  </a:moveTo>
                  <a:lnTo>
                    <a:pt x="202311" y="0"/>
                  </a:lnTo>
                  <a:lnTo>
                    <a:pt x="155914" y="6037"/>
                  </a:lnTo>
                  <a:lnTo>
                    <a:pt x="113328" y="23235"/>
                  </a:lnTo>
                  <a:lnTo>
                    <a:pt x="75764" y="50221"/>
                  </a:lnTo>
                  <a:lnTo>
                    <a:pt x="44437" y="85623"/>
                  </a:lnTo>
                  <a:lnTo>
                    <a:pt x="20558" y="128068"/>
                  </a:lnTo>
                  <a:lnTo>
                    <a:pt x="5341" y="176184"/>
                  </a:lnTo>
                  <a:lnTo>
                    <a:pt x="0" y="228600"/>
                  </a:lnTo>
                  <a:lnTo>
                    <a:pt x="5341" y="281015"/>
                  </a:lnTo>
                  <a:lnTo>
                    <a:pt x="20558" y="329131"/>
                  </a:lnTo>
                  <a:lnTo>
                    <a:pt x="44437" y="371576"/>
                  </a:lnTo>
                  <a:lnTo>
                    <a:pt x="75764" y="406978"/>
                  </a:lnTo>
                  <a:lnTo>
                    <a:pt x="113328" y="433964"/>
                  </a:lnTo>
                  <a:lnTo>
                    <a:pt x="155914" y="451162"/>
                  </a:lnTo>
                  <a:lnTo>
                    <a:pt x="202311" y="457200"/>
                  </a:lnTo>
                  <a:lnTo>
                    <a:pt x="1054989" y="457200"/>
                  </a:lnTo>
                  <a:lnTo>
                    <a:pt x="1101385" y="451162"/>
                  </a:lnTo>
                  <a:lnTo>
                    <a:pt x="1143971" y="433964"/>
                  </a:lnTo>
                  <a:lnTo>
                    <a:pt x="1181535" y="406978"/>
                  </a:lnTo>
                  <a:lnTo>
                    <a:pt x="1212862" y="371576"/>
                  </a:lnTo>
                  <a:lnTo>
                    <a:pt x="1236741" y="329131"/>
                  </a:lnTo>
                  <a:lnTo>
                    <a:pt x="1251958" y="281015"/>
                  </a:lnTo>
                  <a:lnTo>
                    <a:pt x="1257300" y="228600"/>
                  </a:lnTo>
                  <a:lnTo>
                    <a:pt x="1251958" y="176184"/>
                  </a:lnTo>
                  <a:lnTo>
                    <a:pt x="1236741" y="128068"/>
                  </a:lnTo>
                  <a:lnTo>
                    <a:pt x="1212862" y="85623"/>
                  </a:lnTo>
                  <a:lnTo>
                    <a:pt x="1181535" y="50221"/>
                  </a:lnTo>
                  <a:lnTo>
                    <a:pt x="1143971" y="23235"/>
                  </a:lnTo>
                  <a:lnTo>
                    <a:pt x="1101385" y="6037"/>
                  </a:lnTo>
                  <a:lnTo>
                    <a:pt x="1054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92246" y="5897879"/>
              <a:ext cx="1257300" cy="457200"/>
            </a:xfrm>
            <a:custGeom>
              <a:avLst/>
              <a:gdLst/>
              <a:ahLst/>
              <a:cxnLst/>
              <a:rect l="l" t="t" r="r" b="b"/>
              <a:pathLst>
                <a:path w="1257300" h="457200">
                  <a:moveTo>
                    <a:pt x="202311" y="0"/>
                  </a:moveTo>
                  <a:lnTo>
                    <a:pt x="1054989" y="0"/>
                  </a:lnTo>
                  <a:lnTo>
                    <a:pt x="1101385" y="6037"/>
                  </a:lnTo>
                  <a:lnTo>
                    <a:pt x="1143971" y="23235"/>
                  </a:lnTo>
                  <a:lnTo>
                    <a:pt x="1181535" y="50221"/>
                  </a:lnTo>
                  <a:lnTo>
                    <a:pt x="1212862" y="85623"/>
                  </a:lnTo>
                  <a:lnTo>
                    <a:pt x="1236741" y="128068"/>
                  </a:lnTo>
                  <a:lnTo>
                    <a:pt x="1251958" y="176184"/>
                  </a:lnTo>
                  <a:lnTo>
                    <a:pt x="1257300" y="228600"/>
                  </a:lnTo>
                  <a:lnTo>
                    <a:pt x="1251958" y="281015"/>
                  </a:lnTo>
                  <a:lnTo>
                    <a:pt x="1236741" y="329131"/>
                  </a:lnTo>
                  <a:lnTo>
                    <a:pt x="1212862" y="371576"/>
                  </a:lnTo>
                  <a:lnTo>
                    <a:pt x="1181535" y="406978"/>
                  </a:lnTo>
                  <a:lnTo>
                    <a:pt x="1143971" y="433964"/>
                  </a:lnTo>
                  <a:lnTo>
                    <a:pt x="1101385" y="451162"/>
                  </a:lnTo>
                  <a:lnTo>
                    <a:pt x="1054989" y="457200"/>
                  </a:lnTo>
                  <a:lnTo>
                    <a:pt x="202311" y="457200"/>
                  </a:lnTo>
                  <a:lnTo>
                    <a:pt x="155914" y="451162"/>
                  </a:lnTo>
                  <a:lnTo>
                    <a:pt x="113328" y="433964"/>
                  </a:lnTo>
                  <a:lnTo>
                    <a:pt x="75764" y="406978"/>
                  </a:lnTo>
                  <a:lnTo>
                    <a:pt x="44437" y="371576"/>
                  </a:lnTo>
                  <a:lnTo>
                    <a:pt x="20558" y="329131"/>
                  </a:lnTo>
                  <a:lnTo>
                    <a:pt x="5341" y="281015"/>
                  </a:lnTo>
                  <a:lnTo>
                    <a:pt x="0" y="228600"/>
                  </a:lnTo>
                  <a:lnTo>
                    <a:pt x="5341" y="176184"/>
                  </a:lnTo>
                  <a:lnTo>
                    <a:pt x="20558" y="128068"/>
                  </a:lnTo>
                  <a:lnTo>
                    <a:pt x="44437" y="85623"/>
                  </a:lnTo>
                  <a:lnTo>
                    <a:pt x="75764" y="50221"/>
                  </a:lnTo>
                  <a:lnTo>
                    <a:pt x="113328" y="23235"/>
                  </a:lnTo>
                  <a:lnTo>
                    <a:pt x="155914" y="6037"/>
                  </a:lnTo>
                  <a:lnTo>
                    <a:pt x="202311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868165" y="5950966"/>
            <a:ext cx="507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м'які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159561" y="5893117"/>
            <a:ext cx="1738630" cy="466725"/>
            <a:chOff x="7159561" y="5893117"/>
            <a:chExt cx="1738630" cy="466725"/>
          </a:xfrm>
        </p:grpSpPr>
        <p:sp>
          <p:nvSpPr>
            <p:cNvPr id="33" name="object 33"/>
            <p:cNvSpPr/>
            <p:nvPr/>
          </p:nvSpPr>
          <p:spPr>
            <a:xfrm>
              <a:off x="7164323" y="5897879"/>
              <a:ext cx="1729105" cy="457200"/>
            </a:xfrm>
            <a:custGeom>
              <a:avLst/>
              <a:gdLst/>
              <a:ahLst/>
              <a:cxnLst/>
              <a:rect l="l" t="t" r="r" b="b"/>
              <a:pathLst>
                <a:path w="1729104" h="457200">
                  <a:moveTo>
                    <a:pt x="1450848" y="0"/>
                  </a:moveTo>
                  <a:lnTo>
                    <a:pt x="278129" y="0"/>
                  </a:lnTo>
                  <a:lnTo>
                    <a:pt x="228152" y="3683"/>
                  </a:lnTo>
                  <a:lnTo>
                    <a:pt x="181107" y="14301"/>
                  </a:lnTo>
                  <a:lnTo>
                    <a:pt x="137780" y="31210"/>
                  </a:lnTo>
                  <a:lnTo>
                    <a:pt x="98960" y="53764"/>
                  </a:lnTo>
                  <a:lnTo>
                    <a:pt x="65433" y="81316"/>
                  </a:lnTo>
                  <a:lnTo>
                    <a:pt x="37987" y="113221"/>
                  </a:lnTo>
                  <a:lnTo>
                    <a:pt x="17407" y="148834"/>
                  </a:lnTo>
                  <a:lnTo>
                    <a:pt x="4483" y="187509"/>
                  </a:lnTo>
                  <a:lnTo>
                    <a:pt x="0" y="228600"/>
                  </a:lnTo>
                  <a:lnTo>
                    <a:pt x="4483" y="269690"/>
                  </a:lnTo>
                  <a:lnTo>
                    <a:pt x="17407" y="308365"/>
                  </a:lnTo>
                  <a:lnTo>
                    <a:pt x="37987" y="343978"/>
                  </a:lnTo>
                  <a:lnTo>
                    <a:pt x="65433" y="375883"/>
                  </a:lnTo>
                  <a:lnTo>
                    <a:pt x="98960" y="403435"/>
                  </a:lnTo>
                  <a:lnTo>
                    <a:pt x="137780" y="425989"/>
                  </a:lnTo>
                  <a:lnTo>
                    <a:pt x="181107" y="442898"/>
                  </a:lnTo>
                  <a:lnTo>
                    <a:pt x="228152" y="453516"/>
                  </a:lnTo>
                  <a:lnTo>
                    <a:pt x="278129" y="457200"/>
                  </a:lnTo>
                  <a:lnTo>
                    <a:pt x="1450848" y="457200"/>
                  </a:lnTo>
                  <a:lnTo>
                    <a:pt x="1500825" y="453516"/>
                  </a:lnTo>
                  <a:lnTo>
                    <a:pt x="1547870" y="442898"/>
                  </a:lnTo>
                  <a:lnTo>
                    <a:pt x="1591197" y="425989"/>
                  </a:lnTo>
                  <a:lnTo>
                    <a:pt x="1630017" y="403435"/>
                  </a:lnTo>
                  <a:lnTo>
                    <a:pt x="1663544" y="375883"/>
                  </a:lnTo>
                  <a:lnTo>
                    <a:pt x="1690990" y="343978"/>
                  </a:lnTo>
                  <a:lnTo>
                    <a:pt x="1711570" y="308365"/>
                  </a:lnTo>
                  <a:lnTo>
                    <a:pt x="1724494" y="269690"/>
                  </a:lnTo>
                  <a:lnTo>
                    <a:pt x="1728977" y="228600"/>
                  </a:lnTo>
                  <a:lnTo>
                    <a:pt x="1724494" y="187509"/>
                  </a:lnTo>
                  <a:lnTo>
                    <a:pt x="1711570" y="148834"/>
                  </a:lnTo>
                  <a:lnTo>
                    <a:pt x="1690990" y="113221"/>
                  </a:lnTo>
                  <a:lnTo>
                    <a:pt x="1663544" y="81316"/>
                  </a:lnTo>
                  <a:lnTo>
                    <a:pt x="1630017" y="53764"/>
                  </a:lnTo>
                  <a:lnTo>
                    <a:pt x="1591197" y="31210"/>
                  </a:lnTo>
                  <a:lnTo>
                    <a:pt x="1547870" y="14301"/>
                  </a:lnTo>
                  <a:lnTo>
                    <a:pt x="1500825" y="3683"/>
                  </a:lnTo>
                  <a:lnTo>
                    <a:pt x="14508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164323" y="5897879"/>
              <a:ext cx="1729105" cy="457200"/>
            </a:xfrm>
            <a:custGeom>
              <a:avLst/>
              <a:gdLst/>
              <a:ahLst/>
              <a:cxnLst/>
              <a:rect l="l" t="t" r="r" b="b"/>
              <a:pathLst>
                <a:path w="1729104" h="457200">
                  <a:moveTo>
                    <a:pt x="278129" y="0"/>
                  </a:moveTo>
                  <a:lnTo>
                    <a:pt x="1450848" y="0"/>
                  </a:lnTo>
                  <a:lnTo>
                    <a:pt x="1500825" y="3683"/>
                  </a:lnTo>
                  <a:lnTo>
                    <a:pt x="1547870" y="14301"/>
                  </a:lnTo>
                  <a:lnTo>
                    <a:pt x="1591197" y="31210"/>
                  </a:lnTo>
                  <a:lnTo>
                    <a:pt x="1630017" y="53764"/>
                  </a:lnTo>
                  <a:lnTo>
                    <a:pt x="1663544" y="81316"/>
                  </a:lnTo>
                  <a:lnTo>
                    <a:pt x="1690990" y="113221"/>
                  </a:lnTo>
                  <a:lnTo>
                    <a:pt x="1711570" y="148834"/>
                  </a:lnTo>
                  <a:lnTo>
                    <a:pt x="1724494" y="187509"/>
                  </a:lnTo>
                  <a:lnTo>
                    <a:pt x="1728977" y="228600"/>
                  </a:lnTo>
                  <a:lnTo>
                    <a:pt x="1724494" y="269690"/>
                  </a:lnTo>
                  <a:lnTo>
                    <a:pt x="1711570" y="308365"/>
                  </a:lnTo>
                  <a:lnTo>
                    <a:pt x="1690990" y="343978"/>
                  </a:lnTo>
                  <a:lnTo>
                    <a:pt x="1663544" y="375883"/>
                  </a:lnTo>
                  <a:lnTo>
                    <a:pt x="1630017" y="403435"/>
                  </a:lnTo>
                  <a:lnTo>
                    <a:pt x="1591197" y="425989"/>
                  </a:lnTo>
                  <a:lnTo>
                    <a:pt x="1547870" y="442898"/>
                  </a:lnTo>
                  <a:lnTo>
                    <a:pt x="1500825" y="453516"/>
                  </a:lnTo>
                  <a:lnTo>
                    <a:pt x="1450848" y="457200"/>
                  </a:lnTo>
                  <a:lnTo>
                    <a:pt x="278129" y="457200"/>
                  </a:lnTo>
                  <a:lnTo>
                    <a:pt x="228152" y="453516"/>
                  </a:lnTo>
                  <a:lnTo>
                    <a:pt x="181107" y="442898"/>
                  </a:lnTo>
                  <a:lnTo>
                    <a:pt x="137780" y="425989"/>
                  </a:lnTo>
                  <a:lnTo>
                    <a:pt x="98960" y="403435"/>
                  </a:lnTo>
                  <a:lnTo>
                    <a:pt x="65433" y="375883"/>
                  </a:lnTo>
                  <a:lnTo>
                    <a:pt x="37987" y="343978"/>
                  </a:lnTo>
                  <a:lnTo>
                    <a:pt x="17407" y="308365"/>
                  </a:lnTo>
                  <a:lnTo>
                    <a:pt x="4483" y="269690"/>
                  </a:lnTo>
                  <a:lnTo>
                    <a:pt x="0" y="228600"/>
                  </a:lnTo>
                  <a:lnTo>
                    <a:pt x="4483" y="187509"/>
                  </a:lnTo>
                  <a:lnTo>
                    <a:pt x="17407" y="148834"/>
                  </a:lnTo>
                  <a:lnTo>
                    <a:pt x="37987" y="113221"/>
                  </a:lnTo>
                  <a:lnTo>
                    <a:pt x="65433" y="81316"/>
                  </a:lnTo>
                  <a:lnTo>
                    <a:pt x="98960" y="53764"/>
                  </a:lnTo>
                  <a:lnTo>
                    <a:pt x="137780" y="31210"/>
                  </a:lnTo>
                  <a:lnTo>
                    <a:pt x="181107" y="14301"/>
                  </a:lnTo>
                  <a:lnTo>
                    <a:pt x="228152" y="3683"/>
                  </a:lnTo>
                  <a:lnTo>
                    <a:pt x="278129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424419" y="5950966"/>
            <a:ext cx="1209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газоподібні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064188" y="5144960"/>
            <a:ext cx="1681480" cy="673735"/>
            <a:chOff x="5064188" y="5144960"/>
            <a:chExt cx="1681480" cy="673735"/>
          </a:xfrm>
        </p:grpSpPr>
        <p:sp>
          <p:nvSpPr>
            <p:cNvPr id="37" name="object 37"/>
            <p:cNvSpPr/>
            <p:nvPr/>
          </p:nvSpPr>
          <p:spPr>
            <a:xfrm>
              <a:off x="5077206" y="5157977"/>
              <a:ext cx="1655445" cy="647700"/>
            </a:xfrm>
            <a:custGeom>
              <a:avLst/>
              <a:gdLst/>
              <a:ahLst/>
              <a:cxnLst/>
              <a:rect l="l" t="t" r="r" b="b"/>
              <a:pathLst>
                <a:path w="1655445" h="647700">
                  <a:moveTo>
                    <a:pt x="827532" y="0"/>
                  </a:moveTo>
                  <a:lnTo>
                    <a:pt x="0" y="323850"/>
                  </a:lnTo>
                  <a:lnTo>
                    <a:pt x="827532" y="647700"/>
                  </a:lnTo>
                  <a:lnTo>
                    <a:pt x="1655064" y="323850"/>
                  </a:lnTo>
                  <a:lnTo>
                    <a:pt x="827532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077206" y="5157977"/>
              <a:ext cx="1655445" cy="647700"/>
            </a:xfrm>
            <a:custGeom>
              <a:avLst/>
              <a:gdLst/>
              <a:ahLst/>
              <a:cxnLst/>
              <a:rect l="l" t="t" r="r" b="b"/>
              <a:pathLst>
                <a:path w="1655445" h="647700">
                  <a:moveTo>
                    <a:pt x="0" y="323850"/>
                  </a:moveTo>
                  <a:lnTo>
                    <a:pt x="827532" y="0"/>
                  </a:lnTo>
                  <a:lnTo>
                    <a:pt x="1655064" y="323850"/>
                  </a:lnTo>
                  <a:lnTo>
                    <a:pt x="827532" y="647700"/>
                  </a:lnTo>
                  <a:lnTo>
                    <a:pt x="0" y="32385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5665470" y="5306059"/>
            <a:ext cx="478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Г</a:t>
            </a:r>
            <a:r>
              <a:rPr sz="1800" b="1" spc="5" dirty="0">
                <a:solidFill>
                  <a:srgbClr val="1B4752"/>
                </a:solidFill>
                <a:latin typeface="Tahoma"/>
                <a:cs typeface="Tahoma"/>
              </a:rPr>
              <a:t>Л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З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779264" y="5005196"/>
            <a:ext cx="2323465" cy="1026794"/>
          </a:xfrm>
          <a:custGeom>
            <a:avLst/>
            <a:gdLst/>
            <a:ahLst/>
            <a:cxnLst/>
            <a:rect l="l" t="t" r="r" b="b"/>
            <a:pathLst>
              <a:path w="2323465" h="1026795">
                <a:moveTo>
                  <a:pt x="665988" y="655701"/>
                </a:moveTo>
                <a:lnTo>
                  <a:pt x="580898" y="651624"/>
                </a:lnTo>
                <a:lnTo>
                  <a:pt x="593686" y="680656"/>
                </a:lnTo>
                <a:lnTo>
                  <a:pt x="0" y="942784"/>
                </a:lnTo>
                <a:lnTo>
                  <a:pt x="5080" y="954392"/>
                </a:lnTo>
                <a:lnTo>
                  <a:pt x="598830" y="692315"/>
                </a:lnTo>
                <a:lnTo>
                  <a:pt x="611632" y="721334"/>
                </a:lnTo>
                <a:lnTo>
                  <a:pt x="649554" y="675538"/>
                </a:lnTo>
                <a:lnTo>
                  <a:pt x="665988" y="655701"/>
                </a:lnTo>
                <a:close/>
              </a:path>
              <a:path w="2323465" h="1026795">
                <a:moveTo>
                  <a:pt x="737616" y="236601"/>
                </a:moveTo>
                <a:lnTo>
                  <a:pt x="724179" y="223647"/>
                </a:lnTo>
                <a:lnTo>
                  <a:pt x="676275" y="177419"/>
                </a:lnTo>
                <a:lnTo>
                  <a:pt x="666788" y="207784"/>
                </a:lnTo>
                <a:lnTo>
                  <a:pt x="4191" y="0"/>
                </a:lnTo>
                <a:lnTo>
                  <a:pt x="381" y="12192"/>
                </a:lnTo>
                <a:lnTo>
                  <a:pt x="663016" y="219862"/>
                </a:lnTo>
                <a:lnTo>
                  <a:pt x="653542" y="250190"/>
                </a:lnTo>
                <a:lnTo>
                  <a:pt x="737616" y="236601"/>
                </a:lnTo>
                <a:close/>
              </a:path>
              <a:path w="2323465" h="1026795">
                <a:moveTo>
                  <a:pt x="2322449" y="84582"/>
                </a:moveTo>
                <a:lnTo>
                  <a:pt x="2319909" y="72136"/>
                </a:lnTo>
                <a:lnTo>
                  <a:pt x="1593761" y="215595"/>
                </a:lnTo>
                <a:lnTo>
                  <a:pt x="1587627" y="184404"/>
                </a:lnTo>
                <a:lnTo>
                  <a:pt x="1520190" y="236601"/>
                </a:lnTo>
                <a:lnTo>
                  <a:pt x="1602359" y="259207"/>
                </a:lnTo>
                <a:lnTo>
                  <a:pt x="1596694" y="230505"/>
                </a:lnTo>
                <a:lnTo>
                  <a:pt x="1596212" y="228041"/>
                </a:lnTo>
                <a:lnTo>
                  <a:pt x="2322449" y="84582"/>
                </a:lnTo>
                <a:close/>
              </a:path>
              <a:path w="2323465" h="1026795">
                <a:moveTo>
                  <a:pt x="2323465" y="1014806"/>
                </a:moveTo>
                <a:lnTo>
                  <a:pt x="1662049" y="684085"/>
                </a:lnTo>
                <a:lnTo>
                  <a:pt x="1664881" y="678421"/>
                </a:lnTo>
                <a:lnTo>
                  <a:pt x="1676273" y="655701"/>
                </a:lnTo>
                <a:lnTo>
                  <a:pt x="1591056" y="655701"/>
                </a:lnTo>
                <a:lnTo>
                  <a:pt x="1642110" y="723861"/>
                </a:lnTo>
                <a:lnTo>
                  <a:pt x="1656346" y="695439"/>
                </a:lnTo>
                <a:lnTo>
                  <a:pt x="2317750" y="1026172"/>
                </a:lnTo>
                <a:lnTo>
                  <a:pt x="2323465" y="10148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3053" y="4972050"/>
            <a:ext cx="3902710" cy="3429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9535">
              <a:lnSpc>
                <a:spcPts val="209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осмотичний</a:t>
            </a:r>
            <a:r>
              <a:rPr sz="1800" spc="-6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тиск</a:t>
            </a:r>
            <a:r>
              <a:rPr sz="1800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розчину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3053" y="4526279"/>
            <a:ext cx="2520950" cy="3429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9535">
              <a:lnSpc>
                <a:spcPts val="2085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величина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рН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розчину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3053" y="5561076"/>
            <a:ext cx="5415280" cy="30353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9535">
              <a:lnSpc>
                <a:spcPts val="1870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молекулярна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маса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речовин-носіїв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т.п.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107950"/>
            <a:ext cx="8388858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400" spc="-5" dirty="0">
                <a:solidFill>
                  <a:schemeClr val="tx1"/>
                </a:solidFill>
              </a:rPr>
              <a:t>1.</a:t>
            </a:r>
            <a:r>
              <a:rPr sz="2400" spc="5" dirty="0">
                <a:solidFill>
                  <a:schemeClr val="tx1"/>
                </a:solidFill>
              </a:rPr>
              <a:t> </a:t>
            </a:r>
            <a:r>
              <a:rPr sz="2400" spc="-5" dirty="0">
                <a:solidFill>
                  <a:schemeClr val="tx1"/>
                </a:solidFill>
              </a:rPr>
              <a:t>ХАРАКТЕРИСТИКА</a:t>
            </a:r>
            <a:r>
              <a:rPr sz="2400" spc="30" dirty="0">
                <a:solidFill>
                  <a:schemeClr val="tx1"/>
                </a:solidFill>
              </a:rPr>
              <a:t> </a:t>
            </a:r>
            <a:r>
              <a:rPr sz="2400" spc="-5" dirty="0">
                <a:solidFill>
                  <a:schemeClr val="tx1"/>
                </a:solidFill>
              </a:rPr>
              <a:t>ОЧНИХ</a:t>
            </a:r>
            <a:r>
              <a:rPr sz="2400" spc="20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ЛІКАРСЬКИХ</a:t>
            </a:r>
            <a:r>
              <a:rPr sz="2400" spc="20" dirty="0">
                <a:solidFill>
                  <a:schemeClr val="tx1"/>
                </a:solidFill>
              </a:rPr>
              <a:t> </a:t>
            </a:r>
            <a:r>
              <a:rPr sz="2400" spc="-5" dirty="0">
                <a:solidFill>
                  <a:schemeClr val="tx1"/>
                </a:solidFill>
              </a:rPr>
              <a:t>ЗАСОБІВ,</a:t>
            </a:r>
            <a:r>
              <a:rPr sz="2400" spc="40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ЇХ</a:t>
            </a:r>
          </a:p>
          <a:p>
            <a:pPr marL="2455545" algn="just">
              <a:lnSpc>
                <a:spcPct val="100000"/>
              </a:lnSpc>
            </a:pPr>
            <a:r>
              <a:rPr sz="2400" spc="-5" dirty="0">
                <a:solidFill>
                  <a:schemeClr val="tx1"/>
                </a:solidFill>
              </a:rPr>
              <a:t>КЛАСИФІКАЦІЯ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13231" y="899414"/>
            <a:ext cx="7644765" cy="3166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133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ФАКТОРИ,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 ЩО</a:t>
            </a:r>
            <a:r>
              <a:rPr sz="1800" b="1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ВИЗНАЧАЮТЬ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ВИБІР ЛІКАРСЬКОЇ</a:t>
            </a:r>
            <a:r>
              <a:rPr sz="1800" b="1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ФОРМИ</a:t>
            </a:r>
            <a:endParaRPr sz="1800">
              <a:latin typeface="Tahoma"/>
              <a:cs typeface="Tahoma"/>
            </a:endParaRPr>
          </a:p>
          <a:p>
            <a:pPr marL="383540" indent="-254000">
              <a:lnSpc>
                <a:spcPct val="100000"/>
              </a:lnSpc>
              <a:spcBef>
                <a:spcPts val="1580"/>
              </a:spcBef>
              <a:buClr>
                <a:srgbClr val="000000"/>
              </a:buClr>
              <a:buFont typeface="Wingdings"/>
              <a:buChar char=""/>
              <a:tabLst>
                <a:tab pos="38417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стан патологічного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процесу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органі зору;</a:t>
            </a:r>
            <a:endParaRPr sz="1800">
              <a:latin typeface="Tahoma"/>
              <a:cs typeface="Tahoma"/>
            </a:endParaRPr>
          </a:p>
          <a:p>
            <a:pPr marL="383540" indent="-254000">
              <a:lnSpc>
                <a:spcPct val="100000"/>
              </a:lnSpc>
              <a:buClr>
                <a:srgbClr val="000066"/>
              </a:buClr>
              <a:buFont typeface="Wingdings"/>
              <a:buChar char=""/>
              <a:tabLst>
                <a:tab pos="384175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загальні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показники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стану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організму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хворого;</a:t>
            </a:r>
            <a:endParaRPr sz="1800">
              <a:latin typeface="Tahoma"/>
              <a:cs typeface="Tahoma"/>
            </a:endParaRPr>
          </a:p>
          <a:p>
            <a:pPr marL="383540" indent="-254000">
              <a:lnSpc>
                <a:spcPct val="100000"/>
              </a:lnSpc>
              <a:buClr>
                <a:srgbClr val="000066"/>
              </a:buClr>
              <a:buFont typeface="Wingdings"/>
              <a:buChar char=""/>
              <a:tabLst>
                <a:tab pos="38417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наявність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відповідних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травматичних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ушкоджень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ока;</a:t>
            </a:r>
            <a:endParaRPr sz="1800">
              <a:latin typeface="Tahoma"/>
              <a:cs typeface="Tahoma"/>
            </a:endParaRPr>
          </a:p>
          <a:p>
            <a:pPr marL="383540" indent="-254000">
              <a:lnSpc>
                <a:spcPct val="100000"/>
              </a:lnSpc>
              <a:buClr>
                <a:srgbClr val="000066"/>
              </a:buClr>
              <a:buFont typeface="Wingdings"/>
              <a:buChar char=""/>
              <a:tabLst>
                <a:tab pos="38417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ступінь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проникності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гематоофтальмологічного</a:t>
            </a:r>
            <a:r>
              <a:rPr sz="1800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бар'єру;</a:t>
            </a:r>
            <a:endParaRPr sz="1800">
              <a:latin typeface="Tahoma"/>
              <a:cs typeface="Tahoma"/>
            </a:endParaRPr>
          </a:p>
          <a:p>
            <a:pPr marL="383540" indent="-254000">
              <a:lnSpc>
                <a:spcPct val="100000"/>
              </a:lnSpc>
              <a:buClr>
                <a:srgbClr val="000066"/>
              </a:buClr>
              <a:buFont typeface="Wingdings"/>
              <a:buChar char=""/>
              <a:tabLst>
                <a:tab pos="38417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фізико-хімічні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властивості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лікарських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речовин;</a:t>
            </a:r>
            <a:endParaRPr sz="1800">
              <a:latin typeface="Tahoma"/>
              <a:cs typeface="Tahoma"/>
            </a:endParaRPr>
          </a:p>
          <a:p>
            <a:pPr marL="273685" marR="2694305" indent="-143510">
              <a:lnSpc>
                <a:spcPct val="100000"/>
              </a:lnSpc>
              <a:buClr>
                <a:srgbClr val="000066"/>
              </a:buClr>
              <a:buFont typeface="Wingdings"/>
              <a:buChar char=""/>
              <a:tabLst>
                <a:tab pos="38417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особливості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фармакологічної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дії лікарських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допоміжних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 та ін.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Крім того,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процеси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активізації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або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інгібування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дії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лікарських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впливають: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45616" y="6054597"/>
            <a:ext cx="64369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2885" marR="5080" indent="-148082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екстемпоральній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рецептури аптек найбільш часто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готують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краплі,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примочки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очні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мазі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26050" y="4325620"/>
            <a:ext cx="287845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якісного</a:t>
            </a:r>
            <a:r>
              <a:rPr sz="1800" spc="-5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виготовлення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лікарських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форм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необхідно враховувати всі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зазначені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фактори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356355" y="1447545"/>
            <a:ext cx="5071365" cy="4294428"/>
            <a:chOff x="3356355" y="1447545"/>
            <a:chExt cx="5071365" cy="4294428"/>
          </a:xfrm>
        </p:grpSpPr>
        <p:sp>
          <p:nvSpPr>
            <p:cNvPr id="10" name="object 10"/>
            <p:cNvSpPr/>
            <p:nvPr/>
          </p:nvSpPr>
          <p:spPr>
            <a:xfrm>
              <a:off x="3356355" y="4659630"/>
              <a:ext cx="1791970" cy="76200"/>
            </a:xfrm>
            <a:custGeom>
              <a:avLst/>
              <a:gdLst/>
              <a:ahLst/>
              <a:cxnLst/>
              <a:rect l="l" t="t" r="r" b="b"/>
              <a:pathLst>
                <a:path w="1791970" h="76200">
                  <a:moveTo>
                    <a:pt x="1715516" y="0"/>
                  </a:moveTo>
                  <a:lnTo>
                    <a:pt x="1715516" y="76200"/>
                  </a:lnTo>
                  <a:lnTo>
                    <a:pt x="1779016" y="44450"/>
                  </a:lnTo>
                  <a:lnTo>
                    <a:pt x="1728216" y="44450"/>
                  </a:lnTo>
                  <a:lnTo>
                    <a:pt x="1728216" y="31750"/>
                  </a:lnTo>
                  <a:lnTo>
                    <a:pt x="1779016" y="31750"/>
                  </a:lnTo>
                  <a:lnTo>
                    <a:pt x="1715516" y="0"/>
                  </a:lnTo>
                  <a:close/>
                </a:path>
                <a:path w="1791970" h="76200">
                  <a:moveTo>
                    <a:pt x="1715516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1715516" y="44450"/>
                  </a:lnTo>
                  <a:lnTo>
                    <a:pt x="1715516" y="31750"/>
                  </a:lnTo>
                  <a:close/>
                </a:path>
                <a:path w="1791970" h="76200">
                  <a:moveTo>
                    <a:pt x="1779016" y="31750"/>
                  </a:moveTo>
                  <a:lnTo>
                    <a:pt x="1728216" y="31750"/>
                  </a:lnTo>
                  <a:lnTo>
                    <a:pt x="1728216" y="44450"/>
                  </a:lnTo>
                  <a:lnTo>
                    <a:pt x="1779016" y="44450"/>
                  </a:lnTo>
                  <a:lnTo>
                    <a:pt x="1791716" y="38100"/>
                  </a:lnTo>
                  <a:lnTo>
                    <a:pt x="1779016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27826" y="5735574"/>
              <a:ext cx="721360" cy="0"/>
            </a:xfrm>
            <a:custGeom>
              <a:avLst/>
              <a:gdLst/>
              <a:ahLst/>
              <a:cxnLst/>
              <a:rect l="l" t="t" r="r" b="b"/>
              <a:pathLst>
                <a:path w="721359">
                  <a:moveTo>
                    <a:pt x="0" y="0"/>
                  </a:moveTo>
                  <a:lnTo>
                    <a:pt x="720851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1594" y="5515355"/>
              <a:ext cx="76200" cy="22661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708905" y="5119878"/>
              <a:ext cx="439420" cy="76200"/>
            </a:xfrm>
            <a:custGeom>
              <a:avLst/>
              <a:gdLst/>
              <a:ahLst/>
              <a:cxnLst/>
              <a:rect l="l" t="t" r="r" b="b"/>
              <a:pathLst>
                <a:path w="439420" h="76200">
                  <a:moveTo>
                    <a:pt x="362966" y="0"/>
                  </a:moveTo>
                  <a:lnTo>
                    <a:pt x="362966" y="76200"/>
                  </a:lnTo>
                  <a:lnTo>
                    <a:pt x="426466" y="44450"/>
                  </a:lnTo>
                  <a:lnTo>
                    <a:pt x="375666" y="44450"/>
                  </a:lnTo>
                  <a:lnTo>
                    <a:pt x="375666" y="31750"/>
                  </a:lnTo>
                  <a:lnTo>
                    <a:pt x="426466" y="31750"/>
                  </a:lnTo>
                  <a:lnTo>
                    <a:pt x="362966" y="0"/>
                  </a:lnTo>
                  <a:close/>
                </a:path>
                <a:path w="439420" h="76200">
                  <a:moveTo>
                    <a:pt x="362966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362966" y="44450"/>
                  </a:lnTo>
                  <a:lnTo>
                    <a:pt x="362966" y="31750"/>
                  </a:lnTo>
                  <a:close/>
                </a:path>
                <a:path w="439420" h="76200">
                  <a:moveTo>
                    <a:pt x="426466" y="31750"/>
                  </a:moveTo>
                  <a:lnTo>
                    <a:pt x="375666" y="31750"/>
                  </a:lnTo>
                  <a:lnTo>
                    <a:pt x="375666" y="44450"/>
                  </a:lnTo>
                  <a:lnTo>
                    <a:pt x="426466" y="44450"/>
                  </a:lnTo>
                  <a:lnTo>
                    <a:pt x="439166" y="38100"/>
                  </a:lnTo>
                  <a:lnTo>
                    <a:pt x="426466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956803" y="1484376"/>
              <a:ext cx="1905" cy="1729105"/>
            </a:xfrm>
            <a:custGeom>
              <a:avLst/>
              <a:gdLst/>
              <a:ahLst/>
              <a:cxnLst/>
              <a:rect l="l" t="t" r="r" b="b"/>
              <a:pathLst>
                <a:path w="1904" h="1729105">
                  <a:moveTo>
                    <a:pt x="0" y="0"/>
                  </a:moveTo>
                  <a:lnTo>
                    <a:pt x="1524" y="172897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450074" y="1447545"/>
              <a:ext cx="514984" cy="1805305"/>
            </a:xfrm>
            <a:custGeom>
              <a:avLst/>
              <a:gdLst/>
              <a:ahLst/>
              <a:cxnLst/>
              <a:rect l="l" t="t" r="r" b="b"/>
              <a:pathLst>
                <a:path w="514984" h="1805304">
                  <a:moveTo>
                    <a:pt x="514604" y="1759458"/>
                  </a:moveTo>
                  <a:lnTo>
                    <a:pt x="76174" y="1760702"/>
                  </a:lnTo>
                  <a:lnTo>
                    <a:pt x="76073" y="1728978"/>
                  </a:lnTo>
                  <a:lnTo>
                    <a:pt x="0" y="1767332"/>
                  </a:lnTo>
                  <a:lnTo>
                    <a:pt x="76327" y="1805178"/>
                  </a:lnTo>
                  <a:lnTo>
                    <a:pt x="76212" y="1773428"/>
                  </a:lnTo>
                  <a:lnTo>
                    <a:pt x="514604" y="1772158"/>
                  </a:lnTo>
                  <a:lnTo>
                    <a:pt x="514604" y="1759458"/>
                  </a:lnTo>
                  <a:close/>
                </a:path>
                <a:path w="514984" h="1805304">
                  <a:moveTo>
                    <a:pt x="514604" y="30480"/>
                  </a:moveTo>
                  <a:lnTo>
                    <a:pt x="76174" y="31724"/>
                  </a:lnTo>
                  <a:lnTo>
                    <a:pt x="76073" y="0"/>
                  </a:lnTo>
                  <a:lnTo>
                    <a:pt x="0" y="38354"/>
                  </a:lnTo>
                  <a:lnTo>
                    <a:pt x="76327" y="76200"/>
                  </a:lnTo>
                  <a:lnTo>
                    <a:pt x="76212" y="44450"/>
                  </a:lnTo>
                  <a:lnTo>
                    <a:pt x="514604" y="43180"/>
                  </a:lnTo>
                  <a:lnTo>
                    <a:pt x="514604" y="304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956803" y="2276856"/>
              <a:ext cx="431800" cy="1905"/>
            </a:xfrm>
            <a:custGeom>
              <a:avLst/>
              <a:gdLst/>
              <a:ahLst/>
              <a:cxnLst/>
              <a:rect l="l" t="t" r="r" b="b"/>
              <a:pathLst>
                <a:path w="431800" h="1905">
                  <a:moveTo>
                    <a:pt x="0" y="0"/>
                  </a:moveTo>
                  <a:lnTo>
                    <a:pt x="431292" y="1524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351520" y="2270506"/>
              <a:ext cx="76200" cy="2021839"/>
            </a:xfrm>
            <a:custGeom>
              <a:avLst/>
              <a:gdLst/>
              <a:ahLst/>
              <a:cxnLst/>
              <a:rect l="l" t="t" r="r" b="b"/>
              <a:pathLst>
                <a:path w="76200" h="2021839">
                  <a:moveTo>
                    <a:pt x="31740" y="1945640"/>
                  </a:moveTo>
                  <a:lnTo>
                    <a:pt x="0" y="1945640"/>
                  </a:lnTo>
                  <a:lnTo>
                    <a:pt x="38100" y="2021840"/>
                  </a:lnTo>
                  <a:lnTo>
                    <a:pt x="69850" y="1958340"/>
                  </a:lnTo>
                  <a:lnTo>
                    <a:pt x="31750" y="1958340"/>
                  </a:lnTo>
                  <a:lnTo>
                    <a:pt x="31740" y="1945640"/>
                  </a:lnTo>
                  <a:close/>
                </a:path>
                <a:path w="76200" h="2021839">
                  <a:moveTo>
                    <a:pt x="42925" y="0"/>
                  </a:moveTo>
                  <a:lnTo>
                    <a:pt x="30225" y="0"/>
                  </a:lnTo>
                  <a:lnTo>
                    <a:pt x="31750" y="1958340"/>
                  </a:lnTo>
                  <a:lnTo>
                    <a:pt x="44450" y="1958340"/>
                  </a:lnTo>
                  <a:lnTo>
                    <a:pt x="42925" y="0"/>
                  </a:lnTo>
                  <a:close/>
                </a:path>
                <a:path w="76200" h="2021839">
                  <a:moveTo>
                    <a:pt x="76200" y="1945640"/>
                  </a:moveTo>
                  <a:lnTo>
                    <a:pt x="44440" y="1945640"/>
                  </a:lnTo>
                  <a:lnTo>
                    <a:pt x="44450" y="1958340"/>
                  </a:lnTo>
                  <a:lnTo>
                    <a:pt x="69850" y="1958340"/>
                  </a:lnTo>
                  <a:lnTo>
                    <a:pt x="76200" y="19456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55748" y="908303"/>
            <a:ext cx="3657600" cy="3429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44525">
              <a:lnSpc>
                <a:spcPts val="1870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 агрегатним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станом: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47622" y="1412747"/>
            <a:ext cx="1945005" cy="43243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645795">
              <a:lnSpc>
                <a:spcPct val="100000"/>
              </a:lnSpc>
              <a:spcBef>
                <a:spcPts val="35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тверді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52671" y="1341119"/>
            <a:ext cx="4154804" cy="609600"/>
          </a:xfrm>
          <a:custGeom>
            <a:avLst/>
            <a:gdLst/>
            <a:ahLst/>
            <a:cxnLst/>
            <a:rect l="l" t="t" r="r" b="b"/>
            <a:pathLst>
              <a:path w="4154804" h="609600">
                <a:moveTo>
                  <a:pt x="0" y="609600"/>
                </a:moveTo>
                <a:lnTo>
                  <a:pt x="4154424" y="609600"/>
                </a:lnTo>
                <a:lnTo>
                  <a:pt x="4154424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30396" y="1374140"/>
            <a:ext cx="37553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таблетки,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ламелі,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олівці,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присипки,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плівки,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вставки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47622" y="2276855"/>
            <a:ext cx="1945005" cy="4318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5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рідкі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52671" y="2060448"/>
            <a:ext cx="4150360" cy="894080"/>
          </a:xfrm>
          <a:custGeom>
            <a:avLst/>
            <a:gdLst/>
            <a:ahLst/>
            <a:cxnLst/>
            <a:rect l="l" t="t" r="r" b="b"/>
            <a:pathLst>
              <a:path w="4150359" h="894080">
                <a:moveTo>
                  <a:pt x="0" y="893826"/>
                </a:moveTo>
                <a:lnTo>
                  <a:pt x="4149852" y="893826"/>
                </a:lnTo>
                <a:lnTo>
                  <a:pt x="4149852" y="0"/>
                </a:lnTo>
                <a:lnTo>
                  <a:pt x="0" y="0"/>
                </a:lnTo>
                <a:lnTo>
                  <a:pt x="0" y="89382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30396" y="2093467"/>
            <a:ext cx="3355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істинні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водні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масляні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розчини,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30396" y="2367788"/>
            <a:ext cx="34074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розчини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ВМС,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колоїдні</a:t>
            </a:r>
            <a:r>
              <a:rPr sz="1800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розчини,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емульсії, суспензії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47622" y="2975610"/>
            <a:ext cx="1945005" cy="45339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2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м'які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852671" y="3070098"/>
            <a:ext cx="4175125" cy="342900"/>
          </a:xfrm>
          <a:custGeom>
            <a:avLst/>
            <a:gdLst/>
            <a:ahLst/>
            <a:cxnLst/>
            <a:rect l="l" t="t" r="r" b="b"/>
            <a:pathLst>
              <a:path w="4175125" h="342900">
                <a:moveTo>
                  <a:pt x="0" y="342900"/>
                </a:moveTo>
                <a:lnTo>
                  <a:pt x="4174998" y="342900"/>
                </a:lnTo>
                <a:lnTo>
                  <a:pt x="4174998" y="0"/>
                </a:lnTo>
                <a:lnTo>
                  <a:pt x="0" y="0"/>
                </a:lnTo>
                <a:lnTo>
                  <a:pt x="0" y="3429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930396" y="3103117"/>
            <a:ext cx="3486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гелі,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мазі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гомогенні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гетерогенні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47622" y="3500628"/>
            <a:ext cx="1945005" cy="4318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381000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газоподібні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52671" y="3572255"/>
            <a:ext cx="4175125" cy="3429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5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аерозолі,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спреї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252537" y="1119187"/>
            <a:ext cx="2583180" cy="2676525"/>
            <a:chOff x="1252537" y="1119187"/>
            <a:chExt cx="2583180" cy="2676525"/>
          </a:xfrm>
        </p:grpSpPr>
        <p:sp>
          <p:nvSpPr>
            <p:cNvPr id="16" name="object 16"/>
            <p:cNvSpPr/>
            <p:nvPr/>
          </p:nvSpPr>
          <p:spPr>
            <a:xfrm>
              <a:off x="3485896" y="1592198"/>
              <a:ext cx="349250" cy="939800"/>
            </a:xfrm>
            <a:custGeom>
              <a:avLst/>
              <a:gdLst/>
              <a:ahLst/>
              <a:cxnLst/>
              <a:rect l="l" t="t" r="r" b="b"/>
              <a:pathLst>
                <a:path w="349250" h="939800">
                  <a:moveTo>
                    <a:pt x="349250" y="901827"/>
                  </a:moveTo>
                  <a:lnTo>
                    <a:pt x="273177" y="863346"/>
                  </a:lnTo>
                  <a:lnTo>
                    <a:pt x="273062" y="895172"/>
                  </a:lnTo>
                  <a:lnTo>
                    <a:pt x="0" y="893953"/>
                  </a:lnTo>
                  <a:lnTo>
                    <a:pt x="0" y="906653"/>
                  </a:lnTo>
                  <a:lnTo>
                    <a:pt x="273024" y="907872"/>
                  </a:lnTo>
                  <a:lnTo>
                    <a:pt x="272923" y="939546"/>
                  </a:lnTo>
                  <a:lnTo>
                    <a:pt x="336905" y="907923"/>
                  </a:lnTo>
                  <a:lnTo>
                    <a:pt x="349250" y="901827"/>
                  </a:lnTo>
                  <a:close/>
                </a:path>
                <a:path w="349250" h="939800">
                  <a:moveTo>
                    <a:pt x="349250" y="38481"/>
                  </a:moveTo>
                  <a:lnTo>
                    <a:pt x="273177" y="0"/>
                  </a:lnTo>
                  <a:lnTo>
                    <a:pt x="273062" y="31826"/>
                  </a:lnTo>
                  <a:lnTo>
                    <a:pt x="0" y="30607"/>
                  </a:lnTo>
                  <a:lnTo>
                    <a:pt x="0" y="43307"/>
                  </a:lnTo>
                  <a:lnTo>
                    <a:pt x="273024" y="44526"/>
                  </a:lnTo>
                  <a:lnTo>
                    <a:pt x="272923" y="76200"/>
                  </a:lnTo>
                  <a:lnTo>
                    <a:pt x="336905" y="44577"/>
                  </a:lnTo>
                  <a:lnTo>
                    <a:pt x="349250" y="384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57300" y="1123950"/>
              <a:ext cx="1298575" cy="2667000"/>
            </a:xfrm>
            <a:custGeom>
              <a:avLst/>
              <a:gdLst/>
              <a:ahLst/>
              <a:cxnLst/>
              <a:rect l="l" t="t" r="r" b="b"/>
              <a:pathLst>
                <a:path w="1298575" h="2667000">
                  <a:moveTo>
                    <a:pt x="4571" y="0"/>
                  </a:moveTo>
                  <a:lnTo>
                    <a:pt x="0" y="2665476"/>
                  </a:lnTo>
                </a:path>
                <a:path w="1298575" h="2667000">
                  <a:moveTo>
                    <a:pt x="3047" y="0"/>
                  </a:moveTo>
                  <a:lnTo>
                    <a:pt x="1298448" y="1524"/>
                  </a:lnTo>
                </a:path>
                <a:path w="1298575" h="2667000">
                  <a:moveTo>
                    <a:pt x="3047" y="505205"/>
                  </a:moveTo>
                  <a:lnTo>
                    <a:pt x="290322" y="506729"/>
                  </a:lnTo>
                </a:path>
                <a:path w="1298575" h="2667000">
                  <a:moveTo>
                    <a:pt x="3047" y="1368552"/>
                  </a:moveTo>
                  <a:lnTo>
                    <a:pt x="290322" y="1370076"/>
                  </a:lnTo>
                </a:path>
                <a:path w="1298575" h="2667000">
                  <a:moveTo>
                    <a:pt x="3047" y="2089403"/>
                  </a:moveTo>
                  <a:lnTo>
                    <a:pt x="290322" y="2090927"/>
                  </a:lnTo>
                </a:path>
                <a:path w="1298575" h="2667000">
                  <a:moveTo>
                    <a:pt x="3047" y="2665476"/>
                  </a:moveTo>
                  <a:lnTo>
                    <a:pt x="290322" y="26670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85896" y="3176396"/>
              <a:ext cx="349250" cy="579120"/>
            </a:xfrm>
            <a:custGeom>
              <a:avLst/>
              <a:gdLst/>
              <a:ahLst/>
              <a:cxnLst/>
              <a:rect l="l" t="t" r="r" b="b"/>
              <a:pathLst>
                <a:path w="349250" h="579120">
                  <a:moveTo>
                    <a:pt x="349250" y="541401"/>
                  </a:moveTo>
                  <a:lnTo>
                    <a:pt x="273177" y="502920"/>
                  </a:lnTo>
                  <a:lnTo>
                    <a:pt x="273062" y="534746"/>
                  </a:lnTo>
                  <a:lnTo>
                    <a:pt x="0" y="533527"/>
                  </a:lnTo>
                  <a:lnTo>
                    <a:pt x="0" y="546227"/>
                  </a:lnTo>
                  <a:lnTo>
                    <a:pt x="273024" y="547446"/>
                  </a:lnTo>
                  <a:lnTo>
                    <a:pt x="272923" y="579120"/>
                  </a:lnTo>
                  <a:lnTo>
                    <a:pt x="336905" y="547497"/>
                  </a:lnTo>
                  <a:lnTo>
                    <a:pt x="349250" y="541401"/>
                  </a:lnTo>
                  <a:close/>
                </a:path>
                <a:path w="349250" h="579120">
                  <a:moveTo>
                    <a:pt x="349250" y="38481"/>
                  </a:moveTo>
                  <a:lnTo>
                    <a:pt x="273177" y="0"/>
                  </a:lnTo>
                  <a:lnTo>
                    <a:pt x="273062" y="31826"/>
                  </a:lnTo>
                  <a:lnTo>
                    <a:pt x="0" y="30607"/>
                  </a:lnTo>
                  <a:lnTo>
                    <a:pt x="0" y="43307"/>
                  </a:lnTo>
                  <a:lnTo>
                    <a:pt x="273024" y="44526"/>
                  </a:lnTo>
                  <a:lnTo>
                    <a:pt x="272923" y="76200"/>
                  </a:lnTo>
                  <a:lnTo>
                    <a:pt x="336905" y="44577"/>
                  </a:lnTo>
                  <a:lnTo>
                    <a:pt x="349250" y="384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0" y="94535"/>
            <a:ext cx="9144000" cy="807913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2400" b="1" spc="-5" dirty="0">
                <a:solidFill>
                  <a:schemeClr val="tx1"/>
                </a:solidFill>
              </a:rPr>
              <a:t>1.</a:t>
            </a:r>
            <a:r>
              <a:rPr sz="2400" b="1" spc="5" dirty="0">
                <a:solidFill>
                  <a:schemeClr val="tx1"/>
                </a:solidFill>
              </a:rPr>
              <a:t> </a:t>
            </a:r>
            <a:r>
              <a:rPr sz="2400" b="1" spc="-5" dirty="0">
                <a:solidFill>
                  <a:schemeClr val="tx1"/>
                </a:solidFill>
              </a:rPr>
              <a:t>ХАРАКТЕРИСТИКА</a:t>
            </a:r>
            <a:r>
              <a:rPr sz="2400" b="1" spc="35" dirty="0">
                <a:solidFill>
                  <a:schemeClr val="tx1"/>
                </a:solidFill>
              </a:rPr>
              <a:t> </a:t>
            </a:r>
            <a:r>
              <a:rPr sz="2400" b="1" spc="-5" dirty="0">
                <a:solidFill>
                  <a:schemeClr val="tx1"/>
                </a:solidFill>
              </a:rPr>
              <a:t>ОЧНИХ</a:t>
            </a:r>
            <a:r>
              <a:rPr sz="2400" b="1" spc="25" dirty="0">
                <a:solidFill>
                  <a:schemeClr val="tx1"/>
                </a:solidFill>
              </a:rPr>
              <a:t> </a:t>
            </a:r>
            <a:r>
              <a:rPr sz="2400" b="1" spc="-10" dirty="0">
                <a:solidFill>
                  <a:schemeClr val="tx1"/>
                </a:solidFill>
              </a:rPr>
              <a:t>ЛІКАРСЬКИХ</a:t>
            </a:r>
            <a:r>
              <a:rPr sz="2400" b="1" spc="25" dirty="0">
                <a:solidFill>
                  <a:schemeClr val="tx1"/>
                </a:solidFill>
              </a:rPr>
              <a:t> </a:t>
            </a:r>
            <a:r>
              <a:rPr sz="2400" b="1" spc="-5" dirty="0">
                <a:solidFill>
                  <a:schemeClr val="tx1"/>
                </a:solidFill>
              </a:rPr>
              <a:t>ЗАСОБІВ,</a:t>
            </a:r>
          </a:p>
          <a:p>
            <a:pPr marL="2120900">
              <a:lnSpc>
                <a:spcPct val="100000"/>
              </a:lnSpc>
              <a:spcBef>
                <a:spcPts val="240"/>
              </a:spcBef>
            </a:pPr>
            <a:r>
              <a:rPr sz="2400" b="1" spc="-5" dirty="0">
                <a:solidFill>
                  <a:schemeClr val="tx1"/>
                </a:solidFill>
              </a:rPr>
              <a:t>ЇХ</a:t>
            </a:r>
            <a:r>
              <a:rPr sz="2400" b="1" spc="-30" dirty="0">
                <a:solidFill>
                  <a:schemeClr val="tx1"/>
                </a:solidFill>
              </a:rPr>
              <a:t> </a:t>
            </a:r>
            <a:r>
              <a:rPr sz="2400" b="1" spc="-10" dirty="0">
                <a:solidFill>
                  <a:schemeClr val="tx1"/>
                </a:solidFill>
              </a:rPr>
              <a:t>КЛАСИФІКАЦІЯ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627376" y="4221479"/>
            <a:ext cx="4067175" cy="4318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видом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лікарської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форми: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10996" y="4954523"/>
            <a:ext cx="1008380" cy="43243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169545">
              <a:lnSpc>
                <a:spcPct val="100000"/>
              </a:lnSpc>
              <a:spcBef>
                <a:spcPts val="36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краплі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71472" y="5745479"/>
            <a:ext cx="1369060" cy="70485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277495" marR="269875" indent="191770">
              <a:lnSpc>
                <a:spcPct val="100000"/>
              </a:lnSpc>
              <a:spcBef>
                <a:spcPts val="35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вст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вки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00978" y="5589270"/>
            <a:ext cx="1725295" cy="45148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226695">
              <a:lnSpc>
                <a:spcPct val="100000"/>
              </a:lnSpc>
              <a:spcBef>
                <a:spcPts val="36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промивання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379969" y="4797552"/>
            <a:ext cx="1469390" cy="435609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примочки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14928" y="5745479"/>
            <a:ext cx="2014855" cy="66675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17145" rIns="0" bIns="0" rtlCol="0">
            <a:spAutoFit/>
          </a:bodyPr>
          <a:lstStyle/>
          <a:p>
            <a:pPr marL="652780" marR="260985" indent="-384810">
              <a:lnSpc>
                <a:spcPct val="110000"/>
              </a:lnSpc>
              <a:spcBef>
                <a:spcPts val="13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м'які</a:t>
            </a:r>
            <a:r>
              <a:rPr sz="1800" spc="-9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лікарські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засоби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690878" y="4410455"/>
            <a:ext cx="6443980" cy="1323975"/>
          </a:xfrm>
          <a:custGeom>
            <a:avLst/>
            <a:gdLst/>
            <a:ahLst/>
            <a:cxnLst/>
            <a:rect l="l" t="t" r="r" b="b"/>
            <a:pathLst>
              <a:path w="6443980" h="1323975">
                <a:moveTo>
                  <a:pt x="946658" y="29210"/>
                </a:moveTo>
                <a:lnTo>
                  <a:pt x="940562" y="18034"/>
                </a:lnTo>
                <a:lnTo>
                  <a:pt x="64084" y="489445"/>
                </a:lnTo>
                <a:lnTo>
                  <a:pt x="49022" y="461518"/>
                </a:lnTo>
                <a:lnTo>
                  <a:pt x="0" y="531114"/>
                </a:lnTo>
                <a:lnTo>
                  <a:pt x="85217" y="528574"/>
                </a:lnTo>
                <a:lnTo>
                  <a:pt x="73355" y="506603"/>
                </a:lnTo>
                <a:lnTo>
                  <a:pt x="70104" y="500595"/>
                </a:lnTo>
                <a:lnTo>
                  <a:pt x="946658" y="29210"/>
                </a:lnTo>
                <a:close/>
              </a:path>
              <a:path w="6443980" h="1323975">
                <a:moveTo>
                  <a:pt x="1739138" y="239776"/>
                </a:moveTo>
                <a:lnTo>
                  <a:pt x="1727962" y="233680"/>
                </a:lnTo>
                <a:lnTo>
                  <a:pt x="1181011" y="1253439"/>
                </a:lnTo>
                <a:lnTo>
                  <a:pt x="1153033" y="1238427"/>
                </a:lnTo>
                <a:lnTo>
                  <a:pt x="1150620" y="1323594"/>
                </a:lnTo>
                <a:lnTo>
                  <a:pt x="1220216" y="1274445"/>
                </a:lnTo>
                <a:lnTo>
                  <a:pt x="1213104" y="1270635"/>
                </a:lnTo>
                <a:lnTo>
                  <a:pt x="1192187" y="1259433"/>
                </a:lnTo>
                <a:lnTo>
                  <a:pt x="1739138" y="239776"/>
                </a:lnTo>
                <a:close/>
              </a:path>
              <a:path w="6443980" h="1323975">
                <a:moveTo>
                  <a:pt x="2920619" y="1247343"/>
                </a:moveTo>
                <a:lnTo>
                  <a:pt x="2888843" y="1247394"/>
                </a:lnTo>
                <a:lnTo>
                  <a:pt x="2887472" y="235966"/>
                </a:lnTo>
                <a:lnTo>
                  <a:pt x="2874772" y="235966"/>
                </a:lnTo>
                <a:lnTo>
                  <a:pt x="2876143" y="1247406"/>
                </a:lnTo>
                <a:lnTo>
                  <a:pt x="2844419" y="1247444"/>
                </a:lnTo>
                <a:lnTo>
                  <a:pt x="2882646" y="1323594"/>
                </a:lnTo>
                <a:lnTo>
                  <a:pt x="2914256" y="1260106"/>
                </a:lnTo>
                <a:lnTo>
                  <a:pt x="2920619" y="1247343"/>
                </a:lnTo>
                <a:close/>
              </a:path>
              <a:path w="6443980" h="1323975">
                <a:moveTo>
                  <a:pt x="5401818" y="1178814"/>
                </a:moveTo>
                <a:lnTo>
                  <a:pt x="5385917" y="1143635"/>
                </a:lnTo>
                <a:lnTo>
                  <a:pt x="5366766" y="1101217"/>
                </a:lnTo>
                <a:lnTo>
                  <a:pt x="5346712" y="1125829"/>
                </a:lnTo>
                <a:lnTo>
                  <a:pt x="4248785" y="233426"/>
                </a:lnTo>
                <a:lnTo>
                  <a:pt x="4240784" y="243205"/>
                </a:lnTo>
                <a:lnTo>
                  <a:pt x="5338673" y="1135684"/>
                </a:lnTo>
                <a:lnTo>
                  <a:pt x="5318633" y="1160272"/>
                </a:lnTo>
                <a:lnTo>
                  <a:pt x="5401818" y="1178814"/>
                </a:lnTo>
                <a:close/>
              </a:path>
              <a:path w="6443980" h="1323975">
                <a:moveTo>
                  <a:pt x="6443472" y="340614"/>
                </a:moveTo>
                <a:lnTo>
                  <a:pt x="6433629" y="332486"/>
                </a:lnTo>
                <a:lnTo>
                  <a:pt x="6377813" y="286385"/>
                </a:lnTo>
                <a:lnTo>
                  <a:pt x="6370663" y="317322"/>
                </a:lnTo>
                <a:lnTo>
                  <a:pt x="4998593" y="0"/>
                </a:lnTo>
                <a:lnTo>
                  <a:pt x="4995672" y="12319"/>
                </a:lnTo>
                <a:lnTo>
                  <a:pt x="6367818" y="329628"/>
                </a:lnTo>
                <a:lnTo>
                  <a:pt x="6360668" y="360553"/>
                </a:lnTo>
                <a:lnTo>
                  <a:pt x="6443472" y="3406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622" y="1677923"/>
            <a:ext cx="5955030" cy="32278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28168" y="797814"/>
            <a:ext cx="83851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Із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133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препаратів</a:t>
            </a:r>
            <a:r>
              <a:rPr sz="1800" spc="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лише16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виробляються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українськими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підприємствами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(5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фармакотерапевтичних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груп).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Ринок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України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88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%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заповнений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дорогими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імпортними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очними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лікарськими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засобами.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01545" y="4849621"/>
            <a:ext cx="5754370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Препарати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виробляються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в різних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ЛФ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яких:</a:t>
            </a:r>
            <a:endParaRPr sz="1800">
              <a:latin typeface="Tahoma"/>
              <a:cs typeface="Tahoma"/>
            </a:endParaRPr>
          </a:p>
          <a:p>
            <a:pPr marL="296545" indent="-284480">
              <a:lnSpc>
                <a:spcPct val="100000"/>
              </a:lnSpc>
              <a:buAutoNum type="arabicParenR"/>
              <a:tabLst>
                <a:tab pos="29718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73,9%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краплі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водній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основі;</a:t>
            </a:r>
            <a:endParaRPr sz="1800">
              <a:latin typeface="Tahoma"/>
              <a:cs typeface="Tahoma"/>
            </a:endParaRPr>
          </a:p>
          <a:p>
            <a:pPr marL="296545" indent="-284480">
              <a:lnSpc>
                <a:spcPct val="100000"/>
              </a:lnSpc>
              <a:buAutoNum type="arabicParenR"/>
              <a:tabLst>
                <a:tab pos="29718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19,2% -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мазі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та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гелі;</a:t>
            </a:r>
            <a:endParaRPr sz="1800">
              <a:latin typeface="Tahoma"/>
              <a:cs typeface="Tahoma"/>
            </a:endParaRPr>
          </a:p>
          <a:p>
            <a:pPr marL="296545" indent="-284480">
              <a:lnSpc>
                <a:spcPct val="100000"/>
              </a:lnSpc>
              <a:buAutoNum type="arabicParenR"/>
              <a:tabLst>
                <a:tab pos="29718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2,4%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краплі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олійній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основі;</a:t>
            </a:r>
            <a:endParaRPr sz="1800">
              <a:latin typeface="Tahoma"/>
              <a:cs typeface="Tahoma"/>
            </a:endParaRPr>
          </a:p>
          <a:p>
            <a:pPr marL="296545" indent="-284480">
              <a:lnSpc>
                <a:spcPct val="100000"/>
              </a:lnSpc>
              <a:buAutoNum type="arabicParenR"/>
              <a:tabLst>
                <a:tab pos="29718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2,1% -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розчини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зрошення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ванночок;</a:t>
            </a:r>
            <a:endParaRPr sz="1800">
              <a:latin typeface="Tahoma"/>
              <a:cs typeface="Tahoma"/>
            </a:endParaRPr>
          </a:p>
          <a:p>
            <a:pPr marL="296545" indent="-284480">
              <a:lnSpc>
                <a:spcPct val="100000"/>
              </a:lnSpc>
              <a:buAutoNum type="arabicParenR"/>
              <a:tabLst>
                <a:tab pos="29718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1,2%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суспензії;</a:t>
            </a:r>
            <a:endParaRPr sz="1800">
              <a:latin typeface="Tahoma"/>
              <a:cs typeface="Tahoma"/>
            </a:endParaRPr>
          </a:p>
          <a:p>
            <a:pPr marL="296545" indent="-284480">
              <a:lnSpc>
                <a:spcPct val="100000"/>
              </a:lnSpc>
              <a:buAutoNum type="arabicParenR"/>
              <a:tabLst>
                <a:tab pos="29718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1,2%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порошки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екстемпорального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розчинення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2778" y="32657"/>
            <a:ext cx="8775953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9580" marR="5080" indent="-436880">
              <a:lnSpc>
                <a:spcPct val="100000"/>
              </a:lnSpc>
              <a:spcBef>
                <a:spcPts val="95"/>
              </a:spcBef>
            </a:pPr>
            <a:r>
              <a:rPr sz="2400" spc="-5" dirty="0">
                <a:solidFill>
                  <a:schemeClr val="tx1"/>
                </a:solidFill>
              </a:rPr>
              <a:t>2.</a:t>
            </a:r>
            <a:r>
              <a:rPr sz="2400" spc="10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СУЧАСНИЙ</a:t>
            </a:r>
            <a:r>
              <a:rPr sz="2400" spc="30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СТАН</a:t>
            </a:r>
            <a:r>
              <a:rPr sz="2400" spc="10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ВИРОБНИЦТВА</a:t>
            </a:r>
            <a:r>
              <a:rPr sz="2400" spc="35" dirty="0">
                <a:solidFill>
                  <a:schemeClr val="tx1"/>
                </a:solidFill>
              </a:rPr>
              <a:t> </a:t>
            </a:r>
            <a:r>
              <a:rPr sz="2400" spc="-5" dirty="0">
                <a:solidFill>
                  <a:schemeClr val="tx1"/>
                </a:solidFill>
              </a:rPr>
              <a:t>В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spc="-5" dirty="0">
                <a:solidFill>
                  <a:schemeClr val="tx1"/>
                </a:solidFill>
              </a:rPr>
              <a:t>УКРАЇНІ</a:t>
            </a:r>
            <a:r>
              <a:rPr sz="2400" spc="5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ЛІКАРСЬКИХ </a:t>
            </a:r>
            <a:r>
              <a:rPr sz="2400" spc="-575" dirty="0">
                <a:solidFill>
                  <a:schemeClr val="tx1"/>
                </a:solidFill>
              </a:rPr>
              <a:t> </a:t>
            </a:r>
            <a:r>
              <a:rPr sz="2400" spc="-5" dirty="0">
                <a:solidFill>
                  <a:schemeClr val="tx1"/>
                </a:solidFill>
              </a:rPr>
              <a:t>ЗАСОБІВ,ЩО</a:t>
            </a:r>
            <a:r>
              <a:rPr sz="2400" spc="25" dirty="0">
                <a:solidFill>
                  <a:schemeClr val="tx1"/>
                </a:solidFill>
              </a:rPr>
              <a:t> </a:t>
            </a:r>
            <a:r>
              <a:rPr sz="2400" spc="-5" dirty="0">
                <a:solidFill>
                  <a:schemeClr val="tx1"/>
                </a:solidFill>
              </a:rPr>
              <a:t>ЗАСТОСОВУЮТЬСЯ</a:t>
            </a:r>
            <a:r>
              <a:rPr sz="2400" spc="25" dirty="0">
                <a:solidFill>
                  <a:schemeClr val="tx1"/>
                </a:solidFill>
              </a:rPr>
              <a:t> </a:t>
            </a:r>
            <a:r>
              <a:rPr sz="2400" spc="-5" dirty="0">
                <a:solidFill>
                  <a:schemeClr val="tx1"/>
                </a:solidFill>
              </a:rPr>
              <a:t>В</a:t>
            </a:r>
            <a:r>
              <a:rPr sz="2400" spc="5" dirty="0">
                <a:solidFill>
                  <a:schemeClr val="tx1"/>
                </a:solidFill>
              </a:rPr>
              <a:t> </a:t>
            </a:r>
            <a:r>
              <a:rPr sz="2400" spc="-5" dirty="0">
                <a:solidFill>
                  <a:schemeClr val="tx1"/>
                </a:solidFill>
              </a:rPr>
              <a:t>ОФТАЛЬМОЛОГІЇ</a:t>
            </a:r>
            <a:endParaRPr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2751" y="6251447"/>
            <a:ext cx="4105275" cy="3429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9535">
              <a:lnSpc>
                <a:spcPts val="209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ряді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випадків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пролонговану дію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2751" y="5726429"/>
            <a:ext cx="2087245" cy="3429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9535">
              <a:lnSpc>
                <a:spcPts val="187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ізотонічність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7323" y="5199126"/>
            <a:ext cx="3780790" cy="3429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0170">
              <a:lnSpc>
                <a:spcPts val="2090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відсутність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механічних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домішок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1895" y="4686300"/>
            <a:ext cx="2016760" cy="3429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0170">
              <a:lnSpc>
                <a:spcPts val="2090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стабільність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5705" y="4207002"/>
            <a:ext cx="2015489" cy="3429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9535">
              <a:lnSpc>
                <a:spcPts val="2085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стерильність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062793" y="1047559"/>
            <a:ext cx="4690745" cy="1810385"/>
            <a:chOff x="4062793" y="1047559"/>
            <a:chExt cx="4690745" cy="1810385"/>
          </a:xfrm>
        </p:grpSpPr>
        <p:sp>
          <p:nvSpPr>
            <p:cNvPr id="8" name="object 8"/>
            <p:cNvSpPr/>
            <p:nvPr/>
          </p:nvSpPr>
          <p:spPr>
            <a:xfrm>
              <a:off x="4067555" y="1052322"/>
              <a:ext cx="4681220" cy="1800860"/>
            </a:xfrm>
            <a:custGeom>
              <a:avLst/>
              <a:gdLst/>
              <a:ahLst/>
              <a:cxnLst/>
              <a:rect l="l" t="t" r="r" b="b"/>
              <a:pathLst>
                <a:path w="4681220" h="1800860">
                  <a:moveTo>
                    <a:pt x="4380865" y="0"/>
                  </a:moveTo>
                  <a:lnTo>
                    <a:pt x="300101" y="0"/>
                  </a:lnTo>
                  <a:lnTo>
                    <a:pt x="251424" y="3927"/>
                  </a:lnTo>
                  <a:lnTo>
                    <a:pt x="205248" y="15299"/>
                  </a:lnTo>
                  <a:lnTo>
                    <a:pt x="162190" y="33497"/>
                  </a:lnTo>
                  <a:lnTo>
                    <a:pt x="122867" y="57903"/>
                  </a:lnTo>
                  <a:lnTo>
                    <a:pt x="87899" y="87899"/>
                  </a:lnTo>
                  <a:lnTo>
                    <a:pt x="57903" y="122867"/>
                  </a:lnTo>
                  <a:lnTo>
                    <a:pt x="33497" y="162190"/>
                  </a:lnTo>
                  <a:lnTo>
                    <a:pt x="15299" y="205248"/>
                  </a:lnTo>
                  <a:lnTo>
                    <a:pt x="3927" y="251424"/>
                  </a:lnTo>
                  <a:lnTo>
                    <a:pt x="0" y="300100"/>
                  </a:lnTo>
                  <a:lnTo>
                    <a:pt x="0" y="1500504"/>
                  </a:lnTo>
                  <a:lnTo>
                    <a:pt x="3927" y="1549181"/>
                  </a:lnTo>
                  <a:lnTo>
                    <a:pt x="15299" y="1595357"/>
                  </a:lnTo>
                  <a:lnTo>
                    <a:pt x="33497" y="1638415"/>
                  </a:lnTo>
                  <a:lnTo>
                    <a:pt x="57903" y="1677738"/>
                  </a:lnTo>
                  <a:lnTo>
                    <a:pt x="87899" y="1712706"/>
                  </a:lnTo>
                  <a:lnTo>
                    <a:pt x="122867" y="1742702"/>
                  </a:lnTo>
                  <a:lnTo>
                    <a:pt x="162190" y="1767108"/>
                  </a:lnTo>
                  <a:lnTo>
                    <a:pt x="205248" y="1785306"/>
                  </a:lnTo>
                  <a:lnTo>
                    <a:pt x="251424" y="1796678"/>
                  </a:lnTo>
                  <a:lnTo>
                    <a:pt x="300101" y="1800605"/>
                  </a:lnTo>
                  <a:lnTo>
                    <a:pt x="4380865" y="1800605"/>
                  </a:lnTo>
                  <a:lnTo>
                    <a:pt x="4429541" y="1796678"/>
                  </a:lnTo>
                  <a:lnTo>
                    <a:pt x="4475717" y="1785306"/>
                  </a:lnTo>
                  <a:lnTo>
                    <a:pt x="4518775" y="1767108"/>
                  </a:lnTo>
                  <a:lnTo>
                    <a:pt x="4558098" y="1742702"/>
                  </a:lnTo>
                  <a:lnTo>
                    <a:pt x="4593066" y="1712706"/>
                  </a:lnTo>
                  <a:lnTo>
                    <a:pt x="4623062" y="1677738"/>
                  </a:lnTo>
                  <a:lnTo>
                    <a:pt x="4647468" y="1638415"/>
                  </a:lnTo>
                  <a:lnTo>
                    <a:pt x="4665666" y="1595357"/>
                  </a:lnTo>
                  <a:lnTo>
                    <a:pt x="4677038" y="1549181"/>
                  </a:lnTo>
                  <a:lnTo>
                    <a:pt x="4680966" y="1500504"/>
                  </a:lnTo>
                  <a:lnTo>
                    <a:pt x="4680966" y="300100"/>
                  </a:lnTo>
                  <a:lnTo>
                    <a:pt x="4677038" y="251424"/>
                  </a:lnTo>
                  <a:lnTo>
                    <a:pt x="4665666" y="205248"/>
                  </a:lnTo>
                  <a:lnTo>
                    <a:pt x="4647468" y="162190"/>
                  </a:lnTo>
                  <a:lnTo>
                    <a:pt x="4623062" y="122867"/>
                  </a:lnTo>
                  <a:lnTo>
                    <a:pt x="4593066" y="87899"/>
                  </a:lnTo>
                  <a:lnTo>
                    <a:pt x="4558098" y="57903"/>
                  </a:lnTo>
                  <a:lnTo>
                    <a:pt x="4518775" y="33497"/>
                  </a:lnTo>
                  <a:lnTo>
                    <a:pt x="4475717" y="15299"/>
                  </a:lnTo>
                  <a:lnTo>
                    <a:pt x="4429541" y="3927"/>
                  </a:lnTo>
                  <a:lnTo>
                    <a:pt x="43808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67555" y="1052322"/>
              <a:ext cx="4681220" cy="1800860"/>
            </a:xfrm>
            <a:custGeom>
              <a:avLst/>
              <a:gdLst/>
              <a:ahLst/>
              <a:cxnLst/>
              <a:rect l="l" t="t" r="r" b="b"/>
              <a:pathLst>
                <a:path w="4681220" h="1800860">
                  <a:moveTo>
                    <a:pt x="0" y="300100"/>
                  </a:moveTo>
                  <a:lnTo>
                    <a:pt x="3927" y="251424"/>
                  </a:lnTo>
                  <a:lnTo>
                    <a:pt x="15299" y="205248"/>
                  </a:lnTo>
                  <a:lnTo>
                    <a:pt x="33497" y="162190"/>
                  </a:lnTo>
                  <a:lnTo>
                    <a:pt x="57903" y="122867"/>
                  </a:lnTo>
                  <a:lnTo>
                    <a:pt x="87899" y="87899"/>
                  </a:lnTo>
                  <a:lnTo>
                    <a:pt x="122867" y="57903"/>
                  </a:lnTo>
                  <a:lnTo>
                    <a:pt x="162190" y="33497"/>
                  </a:lnTo>
                  <a:lnTo>
                    <a:pt x="205248" y="15299"/>
                  </a:lnTo>
                  <a:lnTo>
                    <a:pt x="251424" y="3927"/>
                  </a:lnTo>
                  <a:lnTo>
                    <a:pt x="300101" y="0"/>
                  </a:lnTo>
                  <a:lnTo>
                    <a:pt x="4380865" y="0"/>
                  </a:lnTo>
                  <a:lnTo>
                    <a:pt x="4429541" y="3927"/>
                  </a:lnTo>
                  <a:lnTo>
                    <a:pt x="4475717" y="15299"/>
                  </a:lnTo>
                  <a:lnTo>
                    <a:pt x="4518775" y="33497"/>
                  </a:lnTo>
                  <a:lnTo>
                    <a:pt x="4558098" y="57903"/>
                  </a:lnTo>
                  <a:lnTo>
                    <a:pt x="4593066" y="87899"/>
                  </a:lnTo>
                  <a:lnTo>
                    <a:pt x="4623062" y="122867"/>
                  </a:lnTo>
                  <a:lnTo>
                    <a:pt x="4647468" y="162190"/>
                  </a:lnTo>
                  <a:lnTo>
                    <a:pt x="4665666" y="205248"/>
                  </a:lnTo>
                  <a:lnTo>
                    <a:pt x="4677038" y="251424"/>
                  </a:lnTo>
                  <a:lnTo>
                    <a:pt x="4680966" y="300100"/>
                  </a:lnTo>
                  <a:lnTo>
                    <a:pt x="4680966" y="1500504"/>
                  </a:lnTo>
                  <a:lnTo>
                    <a:pt x="4677038" y="1549181"/>
                  </a:lnTo>
                  <a:lnTo>
                    <a:pt x="4665666" y="1595357"/>
                  </a:lnTo>
                  <a:lnTo>
                    <a:pt x="4647468" y="1638415"/>
                  </a:lnTo>
                  <a:lnTo>
                    <a:pt x="4623062" y="1677738"/>
                  </a:lnTo>
                  <a:lnTo>
                    <a:pt x="4593066" y="1712706"/>
                  </a:lnTo>
                  <a:lnTo>
                    <a:pt x="4558098" y="1742702"/>
                  </a:lnTo>
                  <a:lnTo>
                    <a:pt x="4518775" y="1767108"/>
                  </a:lnTo>
                  <a:lnTo>
                    <a:pt x="4475717" y="1785306"/>
                  </a:lnTo>
                  <a:lnTo>
                    <a:pt x="4429541" y="1796678"/>
                  </a:lnTo>
                  <a:lnTo>
                    <a:pt x="4380865" y="1800605"/>
                  </a:lnTo>
                  <a:lnTo>
                    <a:pt x="300101" y="1800605"/>
                  </a:lnTo>
                  <a:lnTo>
                    <a:pt x="251424" y="1796678"/>
                  </a:lnTo>
                  <a:lnTo>
                    <a:pt x="205248" y="1785306"/>
                  </a:lnTo>
                  <a:lnTo>
                    <a:pt x="162190" y="1767108"/>
                  </a:lnTo>
                  <a:lnTo>
                    <a:pt x="122867" y="1742702"/>
                  </a:lnTo>
                  <a:lnTo>
                    <a:pt x="87899" y="1712706"/>
                  </a:lnTo>
                  <a:lnTo>
                    <a:pt x="57903" y="1677738"/>
                  </a:lnTo>
                  <a:lnTo>
                    <a:pt x="33497" y="1638415"/>
                  </a:lnTo>
                  <a:lnTo>
                    <a:pt x="15299" y="1595357"/>
                  </a:lnTo>
                  <a:lnTo>
                    <a:pt x="3927" y="1549181"/>
                  </a:lnTo>
                  <a:lnTo>
                    <a:pt x="0" y="1500504"/>
                  </a:lnTo>
                  <a:lnTo>
                    <a:pt x="0" y="3001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597400" y="1270000"/>
            <a:ext cx="376872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це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рідкі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лікарські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форми,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що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представляють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собою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водні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або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масляні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розчини,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також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найтонші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суспензії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лікарських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речовин,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призначені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інстиляції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око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555748" y="1988820"/>
            <a:ext cx="1499235" cy="3810"/>
          </a:xfrm>
          <a:custGeom>
            <a:avLst/>
            <a:gdLst/>
            <a:ahLst/>
            <a:cxnLst/>
            <a:rect l="l" t="t" r="r" b="b"/>
            <a:pathLst>
              <a:path w="1499235" h="3810">
                <a:moveTo>
                  <a:pt x="0" y="0"/>
                </a:moveTo>
                <a:lnTo>
                  <a:pt x="1498853" y="380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50341" y="3106419"/>
            <a:ext cx="81724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Низька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якість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очних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забруднення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їх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мікроорганізмами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може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викликати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тяжкі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наслідки,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навіть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втрати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зору.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Тому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висуваються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ті ж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самі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вимоги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,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які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передбачені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b="1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ін'єкційних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розчинів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1953" y="1837944"/>
            <a:ext cx="1647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ОЧНІ</a:t>
            </a:r>
            <a:r>
              <a:rPr sz="1800" b="1" spc="-7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КРАПЛІ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97423" y="4398517"/>
            <a:ext cx="33401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краплі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прописують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невеликих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кількостях (5-10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мл)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розрахунком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їх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використання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протягом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нетривалого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часу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52400" y="222250"/>
            <a:ext cx="8596375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44855" marR="5080" indent="-732790" algn="just">
              <a:lnSpc>
                <a:spcPct val="100000"/>
              </a:lnSpc>
              <a:spcBef>
                <a:spcPts val="95"/>
              </a:spcBef>
            </a:pPr>
            <a:r>
              <a:rPr sz="2400" spc="-5" dirty="0">
                <a:solidFill>
                  <a:schemeClr val="tx1"/>
                </a:solidFill>
              </a:rPr>
              <a:t>3. ОЧНІ КРАПЛІ (GUTTAE OPHTALMICAE) </a:t>
            </a:r>
            <a:r>
              <a:rPr sz="2400" spc="-575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ВИМОГИ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spc="-5" dirty="0">
                <a:solidFill>
                  <a:schemeClr val="tx1"/>
                </a:solidFill>
              </a:rPr>
              <a:t>ДО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spc="-5" dirty="0">
                <a:solidFill>
                  <a:schemeClr val="tx1"/>
                </a:solidFill>
              </a:rPr>
              <a:t>ОЧНИХ</a:t>
            </a:r>
            <a:r>
              <a:rPr sz="2400" spc="5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КРАПЕЛЬ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43955" y="2668523"/>
            <a:ext cx="3400425" cy="93218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17780" marR="487680">
              <a:lnSpc>
                <a:spcPct val="100000"/>
              </a:lnSpc>
              <a:spcBef>
                <a:spcPts val="36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кислота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борна,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кислота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нікотинова,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натрію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хлорид,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фурацилін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24905" y="3870197"/>
            <a:ext cx="3419475" cy="1230630"/>
          </a:xfrm>
          <a:custGeom>
            <a:avLst/>
            <a:gdLst/>
            <a:ahLst/>
            <a:cxnLst/>
            <a:rect l="l" t="t" r="r" b="b"/>
            <a:pathLst>
              <a:path w="3419475" h="1230629">
                <a:moveTo>
                  <a:pt x="0" y="1230629"/>
                </a:moveTo>
                <a:lnTo>
                  <a:pt x="3419094" y="1230629"/>
                </a:lnTo>
              </a:path>
              <a:path w="3419475" h="1230629">
                <a:moveTo>
                  <a:pt x="3419094" y="0"/>
                </a:moveTo>
                <a:lnTo>
                  <a:pt x="0" y="0"/>
                </a:lnTo>
                <a:lnTo>
                  <a:pt x="0" y="123062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730240" y="3903217"/>
            <a:ext cx="33788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сульфацил-натрію,етилморфіну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гідрохлорид,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фізостигміну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саліцилат, ПАС-натрій, салюзід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розчинний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24905" y="5300471"/>
            <a:ext cx="3419475" cy="86423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7780" marR="222885" algn="just">
              <a:lnSpc>
                <a:spcPct val="100000"/>
              </a:lnSpc>
              <a:spcBef>
                <a:spcPts val="32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протаргол, колларгол,лидаза,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хімопсін,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трипсин,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пеніцилін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ін.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6361" y="2776537"/>
            <a:ext cx="5106035" cy="1710055"/>
            <a:chOff x="606361" y="2776537"/>
            <a:chExt cx="5106035" cy="1710055"/>
          </a:xfrm>
        </p:grpSpPr>
        <p:sp>
          <p:nvSpPr>
            <p:cNvPr id="7" name="object 7"/>
            <p:cNvSpPr/>
            <p:nvPr/>
          </p:nvSpPr>
          <p:spPr>
            <a:xfrm>
              <a:off x="5418073" y="4367022"/>
              <a:ext cx="289560" cy="114300"/>
            </a:xfrm>
            <a:custGeom>
              <a:avLst/>
              <a:gdLst/>
              <a:ahLst/>
              <a:cxnLst/>
              <a:rect l="l" t="t" r="r" b="b"/>
              <a:pathLst>
                <a:path w="289560" h="114300">
                  <a:moveTo>
                    <a:pt x="203580" y="0"/>
                  </a:moveTo>
                  <a:lnTo>
                    <a:pt x="203580" y="28575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203580" y="85725"/>
                  </a:lnTo>
                  <a:lnTo>
                    <a:pt x="203580" y="114300"/>
                  </a:lnTo>
                  <a:lnTo>
                    <a:pt x="289305" y="57150"/>
                  </a:lnTo>
                  <a:lnTo>
                    <a:pt x="203580" y="0"/>
                  </a:lnTo>
                  <a:close/>
                </a:path>
              </a:pathLst>
            </a:custGeom>
            <a:solidFill>
              <a:srgbClr val="1B91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85943" y="4367022"/>
              <a:ext cx="321945" cy="114300"/>
            </a:xfrm>
            <a:custGeom>
              <a:avLst/>
              <a:gdLst/>
              <a:ahLst/>
              <a:cxnLst/>
              <a:rect l="l" t="t" r="r" b="b"/>
              <a:pathLst>
                <a:path w="321945" h="114300">
                  <a:moveTo>
                    <a:pt x="235712" y="0"/>
                  </a:moveTo>
                  <a:lnTo>
                    <a:pt x="235712" y="28575"/>
                  </a:lnTo>
                  <a:lnTo>
                    <a:pt x="32131" y="28575"/>
                  </a:lnTo>
                  <a:lnTo>
                    <a:pt x="32131" y="85725"/>
                  </a:lnTo>
                  <a:lnTo>
                    <a:pt x="235712" y="85725"/>
                  </a:lnTo>
                  <a:lnTo>
                    <a:pt x="235712" y="114300"/>
                  </a:lnTo>
                  <a:lnTo>
                    <a:pt x="321437" y="57150"/>
                  </a:lnTo>
                  <a:lnTo>
                    <a:pt x="235712" y="0"/>
                  </a:lnTo>
                  <a:close/>
                </a:path>
                <a:path w="321945" h="114300">
                  <a:moveTo>
                    <a:pt x="0" y="85725"/>
                  </a:moveTo>
                  <a:lnTo>
                    <a:pt x="21431" y="85725"/>
                  </a:lnTo>
                  <a:lnTo>
                    <a:pt x="21431" y="28575"/>
                  </a:lnTo>
                  <a:lnTo>
                    <a:pt x="0" y="28575"/>
                  </a:lnTo>
                  <a:lnTo>
                    <a:pt x="0" y="8572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72123" y="4391025"/>
              <a:ext cx="0" cy="66675"/>
            </a:xfrm>
            <a:custGeom>
              <a:avLst/>
              <a:gdLst/>
              <a:ahLst/>
              <a:cxnLst/>
              <a:rect l="l" t="t" r="r" b="b"/>
              <a:pathLst>
                <a:path h="66675">
                  <a:moveTo>
                    <a:pt x="0" y="0"/>
                  </a:moveTo>
                  <a:lnTo>
                    <a:pt x="0" y="66294"/>
                  </a:lnTo>
                </a:path>
              </a:pathLst>
            </a:custGeom>
            <a:ln w="15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1123" y="2781300"/>
              <a:ext cx="4753610" cy="863600"/>
            </a:xfrm>
            <a:custGeom>
              <a:avLst/>
              <a:gdLst/>
              <a:ahLst/>
              <a:cxnLst/>
              <a:rect l="l" t="t" r="r" b="b"/>
              <a:pathLst>
                <a:path w="4753610" h="863600">
                  <a:moveTo>
                    <a:pt x="0" y="863345"/>
                  </a:moveTo>
                  <a:lnTo>
                    <a:pt x="4753356" y="863345"/>
                  </a:lnTo>
                  <a:lnTo>
                    <a:pt x="4753356" y="0"/>
                  </a:lnTo>
                  <a:lnTo>
                    <a:pt x="0" y="0"/>
                  </a:lnTo>
                  <a:lnTo>
                    <a:pt x="0" y="86334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88594" y="2814065"/>
            <a:ext cx="44557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речовини, розчини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яких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можуть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піддаватися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тепловій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стерилізації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без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додавання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стабілізаторів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11123" y="4006596"/>
            <a:ext cx="4753610" cy="2232660"/>
          </a:xfrm>
          <a:custGeom>
            <a:avLst/>
            <a:gdLst/>
            <a:ahLst/>
            <a:cxnLst/>
            <a:rect l="l" t="t" r="r" b="b"/>
            <a:pathLst>
              <a:path w="4753610" h="2232660">
                <a:moveTo>
                  <a:pt x="0" y="864107"/>
                </a:moveTo>
                <a:lnTo>
                  <a:pt x="4753356" y="864107"/>
                </a:lnTo>
                <a:lnTo>
                  <a:pt x="4753356" y="0"/>
                </a:lnTo>
                <a:lnTo>
                  <a:pt x="0" y="0"/>
                </a:lnTo>
                <a:lnTo>
                  <a:pt x="0" y="864107"/>
                </a:lnTo>
                <a:close/>
              </a:path>
              <a:path w="4753610" h="2232660">
                <a:moveTo>
                  <a:pt x="0" y="2232660"/>
                </a:moveTo>
                <a:lnTo>
                  <a:pt x="4753356" y="2232660"/>
                </a:lnTo>
                <a:lnTo>
                  <a:pt x="4753356" y="1002029"/>
                </a:lnTo>
                <a:lnTo>
                  <a:pt x="0" y="1002029"/>
                </a:lnTo>
                <a:lnTo>
                  <a:pt x="0" y="223266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88594" y="4039870"/>
            <a:ext cx="4455795" cy="2124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речовини, розчини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яких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можуть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піддаватися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тепловій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стерилізації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після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додавання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стабілізаторів</a:t>
            </a:r>
            <a:endParaRPr sz="1800">
              <a:latin typeface="Tahoma"/>
              <a:cs typeface="Tahoma"/>
            </a:endParaRPr>
          </a:p>
          <a:p>
            <a:pPr marL="12700" marR="528955">
              <a:lnSpc>
                <a:spcPct val="100000"/>
              </a:lnSpc>
              <a:spcBef>
                <a:spcPts val="140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речовини, розчини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яких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не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витримують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теплової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стерилізації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готуються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асептичних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умовах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без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наступної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стерилізації.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6973" y="6250178"/>
            <a:ext cx="8108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0140" marR="5080" indent="-237807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асептичних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умовах також готуються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розчини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лікарських речовин,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режими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стерилізації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яких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не розроблені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359908" y="3137154"/>
            <a:ext cx="352425" cy="2644140"/>
            <a:chOff x="5359908" y="3137154"/>
            <a:chExt cx="352425" cy="2644140"/>
          </a:xfrm>
        </p:grpSpPr>
        <p:sp>
          <p:nvSpPr>
            <p:cNvPr id="16" name="object 16"/>
            <p:cNvSpPr/>
            <p:nvPr/>
          </p:nvSpPr>
          <p:spPr>
            <a:xfrm>
              <a:off x="5418074" y="3141726"/>
              <a:ext cx="289560" cy="114300"/>
            </a:xfrm>
            <a:custGeom>
              <a:avLst/>
              <a:gdLst/>
              <a:ahLst/>
              <a:cxnLst/>
              <a:rect l="l" t="t" r="r" b="b"/>
              <a:pathLst>
                <a:path w="289560" h="114300">
                  <a:moveTo>
                    <a:pt x="203580" y="0"/>
                  </a:moveTo>
                  <a:lnTo>
                    <a:pt x="203580" y="28575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203580" y="85725"/>
                  </a:lnTo>
                  <a:lnTo>
                    <a:pt x="203580" y="114300"/>
                  </a:lnTo>
                  <a:lnTo>
                    <a:pt x="289305" y="57150"/>
                  </a:lnTo>
                  <a:lnTo>
                    <a:pt x="203580" y="0"/>
                  </a:lnTo>
                  <a:close/>
                </a:path>
              </a:pathLst>
            </a:custGeom>
            <a:solidFill>
              <a:srgbClr val="1B91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364480" y="3141726"/>
              <a:ext cx="342900" cy="114300"/>
            </a:xfrm>
            <a:custGeom>
              <a:avLst/>
              <a:gdLst/>
              <a:ahLst/>
              <a:cxnLst/>
              <a:rect l="l" t="t" r="r" b="b"/>
              <a:pathLst>
                <a:path w="342900" h="114300">
                  <a:moveTo>
                    <a:pt x="257175" y="0"/>
                  </a:moveTo>
                  <a:lnTo>
                    <a:pt x="257175" y="28575"/>
                  </a:lnTo>
                  <a:lnTo>
                    <a:pt x="53594" y="28575"/>
                  </a:lnTo>
                  <a:lnTo>
                    <a:pt x="53594" y="85725"/>
                  </a:lnTo>
                  <a:lnTo>
                    <a:pt x="257175" y="85725"/>
                  </a:lnTo>
                  <a:lnTo>
                    <a:pt x="257175" y="114300"/>
                  </a:lnTo>
                  <a:lnTo>
                    <a:pt x="342900" y="57150"/>
                  </a:lnTo>
                  <a:lnTo>
                    <a:pt x="257175" y="0"/>
                  </a:lnTo>
                  <a:close/>
                </a:path>
                <a:path w="342900" h="114300">
                  <a:moveTo>
                    <a:pt x="21462" y="85725"/>
                  </a:moveTo>
                  <a:lnTo>
                    <a:pt x="42894" y="85725"/>
                  </a:lnTo>
                  <a:lnTo>
                    <a:pt x="42894" y="28575"/>
                  </a:lnTo>
                  <a:lnTo>
                    <a:pt x="21462" y="28575"/>
                  </a:lnTo>
                  <a:lnTo>
                    <a:pt x="21462" y="85725"/>
                  </a:lnTo>
                  <a:close/>
                </a:path>
                <a:path w="342900" h="114300">
                  <a:moveTo>
                    <a:pt x="0" y="85725"/>
                  </a:moveTo>
                  <a:lnTo>
                    <a:pt x="10715" y="85725"/>
                  </a:lnTo>
                  <a:lnTo>
                    <a:pt x="10715" y="28575"/>
                  </a:lnTo>
                  <a:lnTo>
                    <a:pt x="0" y="28575"/>
                  </a:lnTo>
                  <a:lnTo>
                    <a:pt x="0" y="8572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18074" y="5662422"/>
              <a:ext cx="289560" cy="114300"/>
            </a:xfrm>
            <a:custGeom>
              <a:avLst/>
              <a:gdLst/>
              <a:ahLst/>
              <a:cxnLst/>
              <a:rect l="l" t="t" r="r" b="b"/>
              <a:pathLst>
                <a:path w="289560" h="114300">
                  <a:moveTo>
                    <a:pt x="203580" y="0"/>
                  </a:moveTo>
                  <a:lnTo>
                    <a:pt x="203580" y="28574"/>
                  </a:lnTo>
                  <a:lnTo>
                    <a:pt x="0" y="28574"/>
                  </a:lnTo>
                  <a:lnTo>
                    <a:pt x="0" y="85724"/>
                  </a:lnTo>
                  <a:lnTo>
                    <a:pt x="203580" y="85724"/>
                  </a:lnTo>
                  <a:lnTo>
                    <a:pt x="203580" y="114299"/>
                  </a:lnTo>
                  <a:lnTo>
                    <a:pt x="289305" y="57149"/>
                  </a:lnTo>
                  <a:lnTo>
                    <a:pt x="203580" y="0"/>
                  </a:lnTo>
                  <a:close/>
                </a:path>
              </a:pathLst>
            </a:custGeom>
            <a:solidFill>
              <a:srgbClr val="1B91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64480" y="5662422"/>
              <a:ext cx="342900" cy="114300"/>
            </a:xfrm>
            <a:custGeom>
              <a:avLst/>
              <a:gdLst/>
              <a:ahLst/>
              <a:cxnLst/>
              <a:rect l="l" t="t" r="r" b="b"/>
              <a:pathLst>
                <a:path w="342900" h="114300">
                  <a:moveTo>
                    <a:pt x="257175" y="0"/>
                  </a:moveTo>
                  <a:lnTo>
                    <a:pt x="257175" y="28574"/>
                  </a:lnTo>
                  <a:lnTo>
                    <a:pt x="53594" y="28574"/>
                  </a:lnTo>
                  <a:lnTo>
                    <a:pt x="53594" y="85724"/>
                  </a:lnTo>
                  <a:lnTo>
                    <a:pt x="257175" y="85724"/>
                  </a:lnTo>
                  <a:lnTo>
                    <a:pt x="257175" y="114299"/>
                  </a:lnTo>
                  <a:lnTo>
                    <a:pt x="342900" y="57149"/>
                  </a:lnTo>
                  <a:lnTo>
                    <a:pt x="257175" y="0"/>
                  </a:lnTo>
                  <a:close/>
                </a:path>
                <a:path w="342900" h="114300">
                  <a:moveTo>
                    <a:pt x="21462" y="85724"/>
                  </a:moveTo>
                  <a:lnTo>
                    <a:pt x="42894" y="85724"/>
                  </a:lnTo>
                  <a:lnTo>
                    <a:pt x="42894" y="28574"/>
                  </a:lnTo>
                  <a:lnTo>
                    <a:pt x="21462" y="28574"/>
                  </a:lnTo>
                  <a:lnTo>
                    <a:pt x="21462" y="85724"/>
                  </a:lnTo>
                  <a:close/>
                </a:path>
                <a:path w="342900" h="114300">
                  <a:moveTo>
                    <a:pt x="0" y="85724"/>
                  </a:moveTo>
                  <a:lnTo>
                    <a:pt x="10715" y="85724"/>
                  </a:lnTo>
                  <a:lnTo>
                    <a:pt x="10715" y="28574"/>
                  </a:lnTo>
                  <a:lnTo>
                    <a:pt x="0" y="28574"/>
                  </a:lnTo>
                  <a:lnTo>
                    <a:pt x="0" y="857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02233" y="583438"/>
            <a:ext cx="7719059" cy="195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601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СТЕРИЛЬНІСТЬ</a:t>
            </a:r>
            <a:r>
              <a:rPr sz="1800" b="1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b="1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КРАПЕЛЬ</a:t>
            </a:r>
            <a:endParaRPr sz="1800">
              <a:latin typeface="Tahoma"/>
              <a:cs typeface="Tahoma"/>
            </a:endParaRPr>
          </a:p>
          <a:p>
            <a:pPr marL="206375" marR="5080" indent="285750">
              <a:lnSpc>
                <a:spcPct val="100000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Характер</a:t>
            </a:r>
            <a:r>
              <a:rPr sz="1800" spc="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підготовчих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заходів 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умови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технологічного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процесу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примочок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аналогічні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таким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ін'єкційних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розчинів;</a:t>
            </a:r>
            <a:endParaRPr sz="1800">
              <a:latin typeface="Tahoma"/>
              <a:cs typeface="Tahoma"/>
            </a:endParaRPr>
          </a:p>
          <a:p>
            <a:pPr marL="206375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тобто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готують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асептичних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умовах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з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подальшою стерилізацією.</a:t>
            </a:r>
            <a:endParaRPr sz="1800">
              <a:latin typeface="Tahoma"/>
              <a:cs typeface="Tahoma"/>
            </a:endParaRPr>
          </a:p>
          <a:p>
            <a:pPr marL="206375" marR="52705" indent="285750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Спосіб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стерилізації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залежить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 стійкості лікарських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 в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розчинах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температурного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впливу.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Лікарські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речовини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можна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розділити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три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групи: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0" y="33273"/>
            <a:ext cx="9109075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95"/>
              </a:spcBef>
            </a:pPr>
            <a:r>
              <a:rPr sz="2400" spc="-5" dirty="0">
                <a:solidFill>
                  <a:schemeClr val="tx1"/>
                </a:solidFill>
              </a:rPr>
              <a:t>3.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spc="-5" dirty="0">
                <a:solidFill>
                  <a:schemeClr val="tx1"/>
                </a:solidFill>
              </a:rPr>
              <a:t>ОЧНІ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spc="-5" dirty="0">
                <a:solidFill>
                  <a:schemeClr val="tx1"/>
                </a:solidFill>
              </a:rPr>
              <a:t>КРАПЛІ</a:t>
            </a:r>
            <a:r>
              <a:rPr sz="2400" spc="40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(GUTTAE</a:t>
            </a:r>
            <a:r>
              <a:rPr sz="2400" spc="15" dirty="0">
                <a:solidFill>
                  <a:schemeClr val="tx1"/>
                </a:solidFill>
              </a:rPr>
              <a:t> </a:t>
            </a:r>
            <a:r>
              <a:rPr sz="2400" spc="-5" dirty="0">
                <a:solidFill>
                  <a:schemeClr val="tx1"/>
                </a:solidFill>
              </a:rPr>
              <a:t>OPHTALMICAE</a:t>
            </a:r>
            <a:r>
              <a:rPr sz="2400" spc="-5" dirty="0" smtClean="0">
                <a:solidFill>
                  <a:schemeClr val="tx1"/>
                </a:solidFill>
              </a:rPr>
              <a:t>).</a:t>
            </a:r>
            <a:r>
              <a:rPr lang="uk-UA" sz="2400" spc="-5" dirty="0" smtClean="0">
                <a:solidFill>
                  <a:schemeClr val="tx1"/>
                </a:solidFill>
              </a:rPr>
              <a:t>В</a:t>
            </a:r>
            <a:r>
              <a:rPr sz="2400" spc="-10" dirty="0" smtClean="0">
                <a:solidFill>
                  <a:schemeClr val="tx1"/>
                </a:solidFill>
              </a:rPr>
              <a:t>ИМОГИ</a:t>
            </a:r>
            <a:r>
              <a:rPr sz="2400" dirty="0" smtClean="0">
                <a:solidFill>
                  <a:schemeClr val="tx1"/>
                </a:solidFill>
              </a:rPr>
              <a:t> </a:t>
            </a:r>
            <a:r>
              <a:rPr sz="2400" spc="-5" dirty="0">
                <a:solidFill>
                  <a:schemeClr val="tx1"/>
                </a:solidFill>
              </a:rPr>
              <a:t>ДО</a:t>
            </a:r>
            <a:r>
              <a:rPr sz="2400" spc="-10" dirty="0">
                <a:solidFill>
                  <a:schemeClr val="tx1"/>
                </a:solidFill>
              </a:rPr>
              <a:t> </a:t>
            </a:r>
            <a:r>
              <a:rPr sz="2400" spc="-5" dirty="0">
                <a:solidFill>
                  <a:schemeClr val="tx1"/>
                </a:solidFill>
              </a:rPr>
              <a:t>ОЧНИХ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spc="-10" dirty="0">
                <a:solidFill>
                  <a:schemeClr val="tx1"/>
                </a:solidFill>
              </a:rPr>
              <a:t>КРАПЕЛЬ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00371" y="1701545"/>
            <a:ext cx="2952750" cy="129730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107950" marR="99695" indent="635" algn="ctr">
              <a:lnSpc>
                <a:spcPct val="100000"/>
              </a:lnSpc>
              <a:spcBef>
                <a:spcPts val="359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після інкубаційного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періоду,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тривалість якого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коливається від декількох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годин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декількох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днів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00371" y="3141726"/>
            <a:ext cx="2952750" cy="91630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241300" marR="232410" algn="ctr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 бактеріостатичній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фунгістатичній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дії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компонентів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розчину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00371" y="4149852"/>
            <a:ext cx="2952750" cy="8636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368935" marR="357505" indent="-3175" algn="ctr">
              <a:lnSpc>
                <a:spcPct val="100000"/>
              </a:lnSpc>
              <a:spcBef>
                <a:spcPts val="31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 бактерицидній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фунгіцидній дії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компонентів</a:t>
            </a:r>
            <a:r>
              <a:rPr sz="1800" spc="-6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розчину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21917" y="1797557"/>
            <a:ext cx="2270760" cy="3152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1658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розмноження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накопичення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окремих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видів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мікроор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г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анізмів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64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збереження</a:t>
            </a:r>
            <a:r>
              <a:rPr sz="1800" spc="-9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кількості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мікроорганізмів на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тому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ж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рівні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2700" marR="129539">
              <a:lnSpc>
                <a:spcPts val="1939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зниження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кількості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мікроорганізмів,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потрапили</a:t>
            </a:r>
            <a:r>
              <a:rPr sz="1800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5591" y="5103621"/>
            <a:ext cx="8472805" cy="167132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indent="213995">
              <a:lnSpc>
                <a:spcPts val="2160"/>
              </a:lnSpc>
              <a:spcBef>
                <a:spcPts val="17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Для збереження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стерильності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крапель, після відкриття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флакона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хворим,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можуть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бути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використані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u="heavy" spc="-65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консерванти</a:t>
            </a:r>
            <a:r>
              <a:rPr sz="1900" b="1" i="1" spc="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антимікробні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речовини,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що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перешкоджають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росту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мікроорганізмів.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Консерванти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повинні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бути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сумісні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іншими інгредієнтами очних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зберігати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свою ефективність протягом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усього періоду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застосування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препарату.</a:t>
            </a:r>
            <a:r>
              <a:rPr sz="1800" spc="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Консерванти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не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використовують,</a:t>
            </a:r>
            <a:r>
              <a:rPr sz="1800" spc="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якщо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ЛЗ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самостійно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забезпечує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достатню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антимікробну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дію.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8369" y="642365"/>
            <a:ext cx="72948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СТЕРИЛЬНІСТЬ</a:t>
            </a:r>
            <a:r>
              <a:rPr sz="1800" b="1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b="1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КРАПЕЛЬ</a:t>
            </a:r>
            <a:endParaRPr sz="1800">
              <a:latin typeface="Tahoma"/>
              <a:cs typeface="Tahoma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Мікроорганізми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потрапляють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очні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краплі при першому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ж розкритті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контейнера,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в залежності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 складу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розчину в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подальшому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може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відбуватися: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04800" y="52480"/>
            <a:ext cx="8305800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95"/>
              </a:spcBef>
            </a:pPr>
            <a:r>
              <a:rPr sz="2400" spc="-5" dirty="0" smtClean="0">
                <a:solidFill>
                  <a:schemeClr val="tx1"/>
                </a:solidFill>
              </a:rPr>
              <a:t>3.</a:t>
            </a:r>
            <a:r>
              <a:rPr sz="2400" dirty="0" smtClean="0">
                <a:solidFill>
                  <a:schemeClr val="tx1"/>
                </a:solidFill>
              </a:rPr>
              <a:t> </a:t>
            </a:r>
            <a:r>
              <a:rPr sz="2400" spc="-5" dirty="0" smtClean="0">
                <a:solidFill>
                  <a:schemeClr val="tx1"/>
                </a:solidFill>
              </a:rPr>
              <a:t>ОЧНІ</a:t>
            </a:r>
            <a:r>
              <a:rPr sz="2400" dirty="0" smtClean="0">
                <a:solidFill>
                  <a:schemeClr val="tx1"/>
                </a:solidFill>
              </a:rPr>
              <a:t> </a:t>
            </a:r>
            <a:r>
              <a:rPr sz="2400" spc="-5" dirty="0" smtClean="0">
                <a:solidFill>
                  <a:schemeClr val="tx1"/>
                </a:solidFill>
              </a:rPr>
              <a:t>КРАПЛІ</a:t>
            </a:r>
            <a:r>
              <a:rPr sz="2400" spc="40" dirty="0" smtClean="0">
                <a:solidFill>
                  <a:schemeClr val="tx1"/>
                </a:solidFill>
              </a:rPr>
              <a:t> </a:t>
            </a:r>
            <a:r>
              <a:rPr sz="2400" spc="-10" dirty="0" smtClean="0">
                <a:solidFill>
                  <a:schemeClr val="tx1"/>
                </a:solidFill>
              </a:rPr>
              <a:t>(GUTTAE</a:t>
            </a:r>
            <a:r>
              <a:rPr sz="2400" spc="10" dirty="0" smtClean="0">
                <a:solidFill>
                  <a:schemeClr val="tx1"/>
                </a:solidFill>
              </a:rPr>
              <a:t> </a:t>
            </a:r>
            <a:r>
              <a:rPr sz="2400" spc="-5" dirty="0" smtClean="0">
                <a:solidFill>
                  <a:schemeClr val="tx1"/>
                </a:solidFill>
              </a:rPr>
              <a:t>OPHTALMICAE)</a:t>
            </a:r>
            <a:r>
              <a:rPr lang="uk-UA" sz="2400" spc="-5" dirty="0" smtClean="0">
                <a:solidFill>
                  <a:schemeClr val="tx1"/>
                </a:solidFill>
              </a:rPr>
              <a:t>.</a:t>
            </a:r>
            <a:r>
              <a:rPr sz="2400" spc="-10" dirty="0" smtClean="0">
                <a:solidFill>
                  <a:schemeClr val="tx1"/>
                </a:solidFill>
              </a:rPr>
              <a:t>ВИМОГИ</a:t>
            </a:r>
            <a:r>
              <a:rPr sz="2400" spc="-5" dirty="0" smtClean="0">
                <a:solidFill>
                  <a:schemeClr val="tx1"/>
                </a:solidFill>
              </a:rPr>
              <a:t> ДО ОЧНИХ</a:t>
            </a:r>
            <a:r>
              <a:rPr sz="2400" dirty="0" smtClean="0">
                <a:solidFill>
                  <a:schemeClr val="tx1"/>
                </a:solidFill>
              </a:rPr>
              <a:t> </a:t>
            </a:r>
            <a:r>
              <a:rPr sz="2400" spc="-10" dirty="0" smtClean="0">
                <a:solidFill>
                  <a:schemeClr val="tx1"/>
                </a:solidFill>
              </a:rPr>
              <a:t>КРАПЕЛЬ</a:t>
            </a:r>
            <a:endParaRPr sz="2400" spc="-10" dirty="0">
              <a:solidFill>
                <a:schemeClr val="tx1"/>
              </a:solidFill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704082" y="2272283"/>
            <a:ext cx="466725" cy="2399665"/>
            <a:chOff x="3704082" y="2272283"/>
            <a:chExt cx="466725" cy="2399665"/>
          </a:xfrm>
        </p:grpSpPr>
        <p:sp>
          <p:nvSpPr>
            <p:cNvPr id="10" name="object 10"/>
            <p:cNvSpPr/>
            <p:nvPr/>
          </p:nvSpPr>
          <p:spPr>
            <a:xfrm>
              <a:off x="3737229" y="2276855"/>
              <a:ext cx="428625" cy="86995"/>
            </a:xfrm>
            <a:custGeom>
              <a:avLst/>
              <a:gdLst/>
              <a:ahLst/>
              <a:cxnLst/>
              <a:rect l="l" t="t" r="r" b="b"/>
              <a:pathLst>
                <a:path w="428625" h="86994">
                  <a:moveTo>
                    <a:pt x="28575" y="21717"/>
                  </a:moveTo>
                  <a:lnTo>
                    <a:pt x="0" y="21717"/>
                  </a:lnTo>
                  <a:lnTo>
                    <a:pt x="0" y="65151"/>
                  </a:lnTo>
                  <a:lnTo>
                    <a:pt x="28575" y="65151"/>
                  </a:lnTo>
                  <a:lnTo>
                    <a:pt x="28575" y="21717"/>
                  </a:lnTo>
                  <a:close/>
                </a:path>
                <a:path w="428625" h="86994">
                  <a:moveTo>
                    <a:pt x="428625" y="43434"/>
                  </a:moveTo>
                  <a:lnTo>
                    <a:pt x="314325" y="0"/>
                  </a:lnTo>
                  <a:lnTo>
                    <a:pt x="314325" y="21717"/>
                  </a:lnTo>
                  <a:lnTo>
                    <a:pt x="42799" y="21717"/>
                  </a:lnTo>
                  <a:lnTo>
                    <a:pt x="42799" y="65151"/>
                  </a:lnTo>
                  <a:lnTo>
                    <a:pt x="314325" y="65151"/>
                  </a:lnTo>
                  <a:lnTo>
                    <a:pt x="314325" y="86868"/>
                  </a:lnTo>
                  <a:lnTo>
                    <a:pt x="428625" y="43434"/>
                  </a:lnTo>
                  <a:close/>
                </a:path>
              </a:pathLst>
            </a:custGeom>
            <a:solidFill>
              <a:srgbClr val="1B91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08654" y="2276855"/>
              <a:ext cx="457200" cy="86995"/>
            </a:xfrm>
            <a:custGeom>
              <a:avLst/>
              <a:gdLst/>
              <a:ahLst/>
              <a:cxnLst/>
              <a:rect l="l" t="t" r="r" b="b"/>
              <a:pathLst>
                <a:path w="457200" h="86994">
                  <a:moveTo>
                    <a:pt x="342900" y="86868"/>
                  </a:moveTo>
                  <a:lnTo>
                    <a:pt x="342900" y="65151"/>
                  </a:lnTo>
                  <a:lnTo>
                    <a:pt x="71374" y="65151"/>
                  </a:lnTo>
                  <a:lnTo>
                    <a:pt x="71374" y="21717"/>
                  </a:lnTo>
                  <a:lnTo>
                    <a:pt x="342900" y="21717"/>
                  </a:lnTo>
                  <a:lnTo>
                    <a:pt x="342900" y="0"/>
                  </a:lnTo>
                  <a:lnTo>
                    <a:pt x="457200" y="43434"/>
                  </a:lnTo>
                  <a:lnTo>
                    <a:pt x="342900" y="86868"/>
                  </a:lnTo>
                  <a:close/>
                </a:path>
                <a:path w="457200" h="86994">
                  <a:moveTo>
                    <a:pt x="28575" y="65151"/>
                  </a:moveTo>
                  <a:lnTo>
                    <a:pt x="57150" y="65151"/>
                  </a:lnTo>
                  <a:lnTo>
                    <a:pt x="57150" y="21717"/>
                  </a:lnTo>
                  <a:lnTo>
                    <a:pt x="28575" y="21717"/>
                  </a:lnTo>
                  <a:lnTo>
                    <a:pt x="28575" y="65151"/>
                  </a:lnTo>
                  <a:close/>
                </a:path>
                <a:path w="457200" h="86994">
                  <a:moveTo>
                    <a:pt x="0" y="65151"/>
                  </a:moveTo>
                  <a:lnTo>
                    <a:pt x="14287" y="65151"/>
                  </a:lnTo>
                  <a:lnTo>
                    <a:pt x="14287" y="21717"/>
                  </a:lnTo>
                  <a:lnTo>
                    <a:pt x="0" y="21717"/>
                  </a:lnTo>
                  <a:lnTo>
                    <a:pt x="0" y="65151"/>
                  </a:lnTo>
                  <a:close/>
                </a:path>
              </a:pathLst>
            </a:custGeom>
            <a:ln w="9144">
              <a:solidFill>
                <a:srgbClr val="1B91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37229" y="3499103"/>
              <a:ext cx="428625" cy="86995"/>
            </a:xfrm>
            <a:custGeom>
              <a:avLst/>
              <a:gdLst/>
              <a:ahLst/>
              <a:cxnLst/>
              <a:rect l="l" t="t" r="r" b="b"/>
              <a:pathLst>
                <a:path w="428625" h="86995">
                  <a:moveTo>
                    <a:pt x="28575" y="21717"/>
                  </a:moveTo>
                  <a:lnTo>
                    <a:pt x="0" y="21717"/>
                  </a:lnTo>
                  <a:lnTo>
                    <a:pt x="0" y="65151"/>
                  </a:lnTo>
                  <a:lnTo>
                    <a:pt x="28575" y="65151"/>
                  </a:lnTo>
                  <a:lnTo>
                    <a:pt x="28575" y="21717"/>
                  </a:lnTo>
                  <a:close/>
                </a:path>
                <a:path w="428625" h="86995">
                  <a:moveTo>
                    <a:pt x="428625" y="43434"/>
                  </a:moveTo>
                  <a:lnTo>
                    <a:pt x="314325" y="0"/>
                  </a:lnTo>
                  <a:lnTo>
                    <a:pt x="314325" y="21717"/>
                  </a:lnTo>
                  <a:lnTo>
                    <a:pt x="42799" y="21717"/>
                  </a:lnTo>
                  <a:lnTo>
                    <a:pt x="42799" y="65151"/>
                  </a:lnTo>
                  <a:lnTo>
                    <a:pt x="314325" y="65151"/>
                  </a:lnTo>
                  <a:lnTo>
                    <a:pt x="314325" y="86868"/>
                  </a:lnTo>
                  <a:lnTo>
                    <a:pt x="428625" y="43434"/>
                  </a:lnTo>
                  <a:close/>
                </a:path>
              </a:pathLst>
            </a:custGeom>
            <a:solidFill>
              <a:srgbClr val="1B91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08654" y="3499103"/>
              <a:ext cx="457200" cy="86995"/>
            </a:xfrm>
            <a:custGeom>
              <a:avLst/>
              <a:gdLst/>
              <a:ahLst/>
              <a:cxnLst/>
              <a:rect l="l" t="t" r="r" b="b"/>
              <a:pathLst>
                <a:path w="457200" h="86995">
                  <a:moveTo>
                    <a:pt x="342900" y="86868"/>
                  </a:moveTo>
                  <a:lnTo>
                    <a:pt x="342900" y="65150"/>
                  </a:lnTo>
                  <a:lnTo>
                    <a:pt x="71374" y="65150"/>
                  </a:lnTo>
                  <a:lnTo>
                    <a:pt x="71374" y="21717"/>
                  </a:lnTo>
                  <a:lnTo>
                    <a:pt x="342900" y="21717"/>
                  </a:lnTo>
                  <a:lnTo>
                    <a:pt x="342900" y="0"/>
                  </a:lnTo>
                  <a:lnTo>
                    <a:pt x="457200" y="43434"/>
                  </a:lnTo>
                  <a:lnTo>
                    <a:pt x="342900" y="86868"/>
                  </a:lnTo>
                  <a:close/>
                </a:path>
                <a:path w="457200" h="86995">
                  <a:moveTo>
                    <a:pt x="28575" y="65150"/>
                  </a:moveTo>
                  <a:lnTo>
                    <a:pt x="57150" y="65150"/>
                  </a:lnTo>
                  <a:lnTo>
                    <a:pt x="57150" y="21716"/>
                  </a:lnTo>
                  <a:lnTo>
                    <a:pt x="28575" y="21716"/>
                  </a:lnTo>
                  <a:lnTo>
                    <a:pt x="28575" y="65150"/>
                  </a:lnTo>
                  <a:close/>
                </a:path>
                <a:path w="457200" h="86995">
                  <a:moveTo>
                    <a:pt x="0" y="65150"/>
                  </a:moveTo>
                  <a:lnTo>
                    <a:pt x="14287" y="65150"/>
                  </a:lnTo>
                  <a:lnTo>
                    <a:pt x="14287" y="21716"/>
                  </a:lnTo>
                  <a:lnTo>
                    <a:pt x="0" y="21716"/>
                  </a:lnTo>
                  <a:lnTo>
                    <a:pt x="0" y="65150"/>
                  </a:lnTo>
                  <a:close/>
                </a:path>
              </a:pathLst>
            </a:custGeom>
            <a:ln w="9144">
              <a:solidFill>
                <a:srgbClr val="1B91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37229" y="4579619"/>
              <a:ext cx="428625" cy="87630"/>
            </a:xfrm>
            <a:custGeom>
              <a:avLst/>
              <a:gdLst/>
              <a:ahLst/>
              <a:cxnLst/>
              <a:rect l="l" t="t" r="r" b="b"/>
              <a:pathLst>
                <a:path w="428625" h="87629">
                  <a:moveTo>
                    <a:pt x="28575" y="21856"/>
                  </a:moveTo>
                  <a:lnTo>
                    <a:pt x="0" y="21856"/>
                  </a:lnTo>
                  <a:lnTo>
                    <a:pt x="0" y="65659"/>
                  </a:lnTo>
                  <a:lnTo>
                    <a:pt x="28575" y="65659"/>
                  </a:lnTo>
                  <a:lnTo>
                    <a:pt x="28575" y="21856"/>
                  </a:lnTo>
                  <a:close/>
                </a:path>
                <a:path w="428625" h="87629">
                  <a:moveTo>
                    <a:pt x="428625" y="43815"/>
                  </a:moveTo>
                  <a:lnTo>
                    <a:pt x="314325" y="0"/>
                  </a:lnTo>
                  <a:lnTo>
                    <a:pt x="314325" y="21844"/>
                  </a:lnTo>
                  <a:lnTo>
                    <a:pt x="42799" y="21844"/>
                  </a:lnTo>
                  <a:lnTo>
                    <a:pt x="42799" y="65659"/>
                  </a:lnTo>
                  <a:lnTo>
                    <a:pt x="314325" y="65659"/>
                  </a:lnTo>
                  <a:lnTo>
                    <a:pt x="314325" y="87630"/>
                  </a:lnTo>
                  <a:lnTo>
                    <a:pt x="428625" y="43815"/>
                  </a:lnTo>
                  <a:close/>
                </a:path>
              </a:pathLst>
            </a:custGeom>
            <a:solidFill>
              <a:srgbClr val="1B91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08654" y="4579619"/>
              <a:ext cx="457200" cy="87630"/>
            </a:xfrm>
            <a:custGeom>
              <a:avLst/>
              <a:gdLst/>
              <a:ahLst/>
              <a:cxnLst/>
              <a:rect l="l" t="t" r="r" b="b"/>
              <a:pathLst>
                <a:path w="457200" h="87629">
                  <a:moveTo>
                    <a:pt x="342900" y="87629"/>
                  </a:moveTo>
                  <a:lnTo>
                    <a:pt x="342900" y="65658"/>
                  </a:lnTo>
                  <a:lnTo>
                    <a:pt x="71374" y="65658"/>
                  </a:lnTo>
                  <a:lnTo>
                    <a:pt x="71374" y="21843"/>
                  </a:lnTo>
                  <a:lnTo>
                    <a:pt x="342900" y="21843"/>
                  </a:lnTo>
                  <a:lnTo>
                    <a:pt x="342900" y="0"/>
                  </a:lnTo>
                  <a:lnTo>
                    <a:pt x="457200" y="43814"/>
                  </a:lnTo>
                  <a:lnTo>
                    <a:pt x="342900" y="87629"/>
                  </a:lnTo>
                  <a:close/>
                </a:path>
                <a:path w="457200" h="87629">
                  <a:moveTo>
                    <a:pt x="28575" y="65658"/>
                  </a:moveTo>
                  <a:lnTo>
                    <a:pt x="57150" y="65658"/>
                  </a:lnTo>
                  <a:lnTo>
                    <a:pt x="57150" y="21843"/>
                  </a:lnTo>
                  <a:lnTo>
                    <a:pt x="28575" y="21843"/>
                  </a:lnTo>
                  <a:lnTo>
                    <a:pt x="28575" y="65658"/>
                  </a:lnTo>
                  <a:close/>
                </a:path>
                <a:path w="457200" h="87629">
                  <a:moveTo>
                    <a:pt x="0" y="65658"/>
                  </a:moveTo>
                  <a:lnTo>
                    <a:pt x="14287" y="65658"/>
                  </a:lnTo>
                  <a:lnTo>
                    <a:pt x="14287" y="21843"/>
                  </a:lnTo>
                  <a:lnTo>
                    <a:pt x="0" y="21843"/>
                  </a:lnTo>
                  <a:lnTo>
                    <a:pt x="0" y="65658"/>
                  </a:lnTo>
                  <a:close/>
                </a:path>
              </a:pathLst>
            </a:custGeom>
            <a:ln w="9144">
              <a:solidFill>
                <a:srgbClr val="1B91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9495" y="1629155"/>
            <a:ext cx="2089785" cy="360045"/>
          </a:xfrm>
          <a:custGeom>
            <a:avLst/>
            <a:gdLst/>
            <a:ahLst/>
            <a:cxnLst/>
            <a:rect l="l" t="t" r="r" b="b"/>
            <a:pathLst>
              <a:path w="2089785" h="360044">
                <a:moveTo>
                  <a:pt x="0" y="359663"/>
                </a:moveTo>
                <a:lnTo>
                  <a:pt x="2089404" y="359663"/>
                </a:lnTo>
                <a:lnTo>
                  <a:pt x="2089404" y="0"/>
                </a:lnTo>
                <a:lnTo>
                  <a:pt x="0" y="0"/>
                </a:lnTo>
                <a:lnTo>
                  <a:pt x="0" y="35966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72997" y="1661160"/>
            <a:ext cx="1421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неорганічні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87801" y="1629155"/>
            <a:ext cx="5687695" cy="35814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кислота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борна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1,9-2%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(рН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близько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5,0)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4276" y="3573779"/>
            <a:ext cx="1800225" cy="4318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342900">
              <a:lnSpc>
                <a:spcPct val="100000"/>
              </a:lnSpc>
              <a:spcBef>
                <a:spcPts val="355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органічні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87801" y="2132076"/>
            <a:ext cx="5687695" cy="324167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342900" indent="-253365">
              <a:lnSpc>
                <a:spcPct val="100000"/>
              </a:lnSpc>
              <a:spcBef>
                <a:spcPts val="355"/>
              </a:spcBef>
              <a:buClr>
                <a:srgbClr val="000000"/>
              </a:buClr>
              <a:buFont typeface="Wingdings"/>
              <a:buChar char=""/>
              <a:tabLst>
                <a:tab pos="34353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спирт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фенілетіловий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0,3-0,5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%;</a:t>
            </a:r>
            <a:endParaRPr sz="1800">
              <a:latin typeface="Tahoma"/>
              <a:cs typeface="Tahoma"/>
            </a:endParaRPr>
          </a:p>
          <a:p>
            <a:pPr marL="342900" indent="-253365">
              <a:lnSpc>
                <a:spcPct val="100000"/>
              </a:lnSpc>
              <a:buClr>
                <a:srgbClr val="000066"/>
              </a:buClr>
              <a:buFont typeface="Wingdings"/>
              <a:buChar char=""/>
              <a:tabLst>
                <a:tab pos="34353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спирт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бензиловий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0,9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%;</a:t>
            </a:r>
            <a:endParaRPr sz="1800">
              <a:latin typeface="Tahoma"/>
              <a:cs typeface="Tahoma"/>
            </a:endParaRPr>
          </a:p>
          <a:p>
            <a:pPr marL="161290" marR="523240" indent="-71755">
              <a:lnSpc>
                <a:spcPct val="100000"/>
              </a:lnSpc>
              <a:buClr>
                <a:srgbClr val="000066"/>
              </a:buClr>
              <a:buFont typeface="Wingdings"/>
              <a:buChar char=""/>
              <a:tabLst>
                <a:tab pos="34353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складні ефіри кислоти п-гідроксибензойної: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ніпагін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0,05-0,23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%,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ніпазол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0,03-0,08%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або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їх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суміш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(ніпагін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0,18%,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ніпазол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0,02%);</a:t>
            </a:r>
            <a:endParaRPr sz="1800">
              <a:latin typeface="Tahoma"/>
              <a:cs typeface="Tahoma"/>
            </a:endParaRPr>
          </a:p>
          <a:p>
            <a:pPr marL="342900" indent="-253365">
              <a:lnSpc>
                <a:spcPct val="100000"/>
              </a:lnSpc>
              <a:buClr>
                <a:srgbClr val="000066"/>
              </a:buClr>
              <a:buFont typeface="Wingdings"/>
              <a:buChar char=""/>
              <a:tabLst>
                <a:tab pos="34353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левоміцетин</a:t>
            </a:r>
            <a:r>
              <a:rPr sz="1800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0,15%;</a:t>
            </a:r>
            <a:endParaRPr sz="1800">
              <a:latin typeface="Tahoma"/>
              <a:cs typeface="Tahoma"/>
            </a:endParaRPr>
          </a:p>
          <a:p>
            <a:pPr marL="161290" marR="603885" indent="-71755">
              <a:lnSpc>
                <a:spcPct val="100000"/>
              </a:lnSpc>
              <a:buClr>
                <a:srgbClr val="000066"/>
              </a:buClr>
              <a:buFont typeface="Wingdings"/>
              <a:buChar char=""/>
              <a:tabLst>
                <a:tab pos="34353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солі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четвертинних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амонієвих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основ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(бензалконію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хлорид,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цетилпіридинію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хлорид,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додецілдіметілбензиламмонію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хлорид)</a:t>
            </a:r>
            <a:endParaRPr sz="1800">
              <a:latin typeface="Tahoma"/>
              <a:cs typeface="Tahoma"/>
            </a:endParaRPr>
          </a:p>
          <a:p>
            <a:pPr marL="16129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концентрації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1: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10000;</a:t>
            </a:r>
            <a:endParaRPr sz="1800">
              <a:latin typeface="Tahoma"/>
              <a:cs typeface="Tahoma"/>
            </a:endParaRPr>
          </a:p>
          <a:p>
            <a:pPr marL="342900" indent="-253365">
              <a:lnSpc>
                <a:spcPct val="100000"/>
              </a:lnSpc>
              <a:buClr>
                <a:srgbClr val="000066"/>
              </a:buClr>
              <a:buFont typeface="Wingdings"/>
              <a:buChar char=""/>
              <a:tabLst>
                <a:tab pos="34353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сорбінова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кислота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0,05 -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0,1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%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84276" y="5373623"/>
            <a:ext cx="1800225" cy="647700"/>
          </a:xfrm>
          <a:custGeom>
            <a:avLst/>
            <a:gdLst/>
            <a:ahLst/>
            <a:cxnLst/>
            <a:rect l="l" t="t" r="r" b="b"/>
            <a:pathLst>
              <a:path w="1800225" h="647700">
                <a:moveTo>
                  <a:pt x="0" y="647700"/>
                </a:moveTo>
                <a:lnTo>
                  <a:pt x="1799844" y="647700"/>
                </a:lnTo>
                <a:lnTo>
                  <a:pt x="1799844" y="0"/>
                </a:lnTo>
                <a:lnTo>
                  <a:pt x="0" y="0"/>
                </a:lnTo>
                <a:lnTo>
                  <a:pt x="0" y="6477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14983" y="5378958"/>
            <a:ext cx="1139190" cy="54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55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метал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ts val="2055"/>
              </a:lnSpc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органічні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87801" y="5516879"/>
            <a:ext cx="5687695" cy="4318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етанолмеркурія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хлорид</a:t>
            </a:r>
            <a:r>
              <a:rPr sz="18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0,01%;</a:t>
            </a:r>
            <a:r>
              <a:rPr sz="18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мертіолат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0,005%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69354" y="5989891"/>
            <a:ext cx="8979535" cy="875030"/>
            <a:chOff x="169354" y="5989891"/>
            <a:chExt cx="8979535" cy="875030"/>
          </a:xfrm>
        </p:grpSpPr>
        <p:sp>
          <p:nvSpPr>
            <p:cNvPr id="11" name="object 11"/>
            <p:cNvSpPr/>
            <p:nvPr/>
          </p:nvSpPr>
          <p:spPr>
            <a:xfrm>
              <a:off x="176022" y="6050991"/>
              <a:ext cx="8968105" cy="807085"/>
            </a:xfrm>
            <a:custGeom>
              <a:avLst/>
              <a:gdLst/>
              <a:ahLst/>
              <a:cxnLst/>
              <a:rect l="l" t="t" r="r" b="b"/>
              <a:pathLst>
                <a:path w="8968105" h="807084">
                  <a:moveTo>
                    <a:pt x="8872855" y="0"/>
                  </a:moveTo>
                  <a:lnTo>
                    <a:pt x="8872855" y="56349"/>
                  </a:lnTo>
                  <a:lnTo>
                    <a:pt x="56337" y="56349"/>
                  </a:lnTo>
                  <a:lnTo>
                    <a:pt x="34407" y="60777"/>
                  </a:lnTo>
                  <a:lnTo>
                    <a:pt x="16500" y="72850"/>
                  </a:lnTo>
                  <a:lnTo>
                    <a:pt x="4427" y="90757"/>
                  </a:lnTo>
                  <a:lnTo>
                    <a:pt x="0" y="112687"/>
                  </a:lnTo>
                  <a:lnTo>
                    <a:pt x="0" y="788771"/>
                  </a:lnTo>
                  <a:lnTo>
                    <a:pt x="3681" y="807007"/>
                  </a:lnTo>
                  <a:lnTo>
                    <a:pt x="108992" y="807007"/>
                  </a:lnTo>
                  <a:lnTo>
                    <a:pt x="112674" y="788771"/>
                  </a:lnTo>
                  <a:lnTo>
                    <a:pt x="112687" y="732425"/>
                  </a:lnTo>
                  <a:lnTo>
                    <a:pt x="8929116" y="732425"/>
                  </a:lnTo>
                  <a:lnTo>
                    <a:pt x="8951053" y="727998"/>
                  </a:lnTo>
                  <a:lnTo>
                    <a:pt x="8967978" y="716597"/>
                  </a:lnTo>
                  <a:lnTo>
                    <a:pt x="8967978" y="169024"/>
                  </a:lnTo>
                  <a:lnTo>
                    <a:pt x="56337" y="169024"/>
                  </a:lnTo>
                  <a:lnTo>
                    <a:pt x="56324" y="112687"/>
                  </a:lnTo>
                  <a:lnTo>
                    <a:pt x="58538" y="101722"/>
                  </a:lnTo>
                  <a:lnTo>
                    <a:pt x="64576" y="92768"/>
                  </a:lnTo>
                  <a:lnTo>
                    <a:pt x="73533" y="86732"/>
                  </a:lnTo>
                  <a:lnTo>
                    <a:pt x="84505" y="84518"/>
                  </a:lnTo>
                  <a:lnTo>
                    <a:pt x="8967978" y="84518"/>
                  </a:lnTo>
                  <a:lnTo>
                    <a:pt x="8967978" y="56337"/>
                  </a:lnTo>
                  <a:lnTo>
                    <a:pt x="8929116" y="56337"/>
                  </a:lnTo>
                  <a:lnTo>
                    <a:pt x="8929116" y="28168"/>
                  </a:lnTo>
                  <a:lnTo>
                    <a:pt x="8901049" y="28168"/>
                  </a:lnTo>
                  <a:lnTo>
                    <a:pt x="8890053" y="25955"/>
                  </a:lnTo>
                  <a:lnTo>
                    <a:pt x="8881094" y="19918"/>
                  </a:lnTo>
                  <a:lnTo>
                    <a:pt x="8875063" y="10964"/>
                  </a:lnTo>
                  <a:lnTo>
                    <a:pt x="8872855" y="0"/>
                  </a:lnTo>
                  <a:close/>
                </a:path>
                <a:path w="8968105" h="807084">
                  <a:moveTo>
                    <a:pt x="8967978" y="84518"/>
                  </a:moveTo>
                  <a:lnTo>
                    <a:pt x="84505" y="84518"/>
                  </a:lnTo>
                  <a:lnTo>
                    <a:pt x="95470" y="86732"/>
                  </a:lnTo>
                  <a:lnTo>
                    <a:pt x="104424" y="92768"/>
                  </a:lnTo>
                  <a:lnTo>
                    <a:pt x="110460" y="101722"/>
                  </a:lnTo>
                  <a:lnTo>
                    <a:pt x="112674" y="112687"/>
                  </a:lnTo>
                  <a:lnTo>
                    <a:pt x="108247" y="134616"/>
                  </a:lnTo>
                  <a:lnTo>
                    <a:pt x="96173" y="152523"/>
                  </a:lnTo>
                  <a:lnTo>
                    <a:pt x="78266" y="164597"/>
                  </a:lnTo>
                  <a:lnTo>
                    <a:pt x="56337" y="169024"/>
                  </a:lnTo>
                  <a:lnTo>
                    <a:pt x="8967978" y="169024"/>
                  </a:lnTo>
                  <a:lnTo>
                    <a:pt x="8967978" y="84518"/>
                  </a:lnTo>
                  <a:close/>
                </a:path>
                <a:path w="8968105" h="807084">
                  <a:moveTo>
                    <a:pt x="8967978" y="40510"/>
                  </a:moveTo>
                  <a:lnTo>
                    <a:pt x="8951053" y="51910"/>
                  </a:lnTo>
                  <a:lnTo>
                    <a:pt x="8929116" y="56337"/>
                  </a:lnTo>
                  <a:lnTo>
                    <a:pt x="8967978" y="56337"/>
                  </a:lnTo>
                  <a:lnTo>
                    <a:pt x="8967978" y="40510"/>
                  </a:lnTo>
                  <a:close/>
                </a:path>
                <a:path w="8968105" h="807084">
                  <a:moveTo>
                    <a:pt x="8929116" y="0"/>
                  </a:moveTo>
                  <a:lnTo>
                    <a:pt x="8926909" y="10964"/>
                  </a:lnTo>
                  <a:lnTo>
                    <a:pt x="8920892" y="19918"/>
                  </a:lnTo>
                  <a:lnTo>
                    <a:pt x="8911971" y="25955"/>
                  </a:lnTo>
                  <a:lnTo>
                    <a:pt x="8901049" y="28168"/>
                  </a:lnTo>
                  <a:lnTo>
                    <a:pt x="8929116" y="28168"/>
                  </a:lnTo>
                  <a:lnTo>
                    <a:pt x="8929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2346" y="5994666"/>
              <a:ext cx="8912225" cy="225425"/>
            </a:xfrm>
            <a:custGeom>
              <a:avLst/>
              <a:gdLst/>
              <a:ahLst/>
              <a:cxnLst/>
              <a:rect l="l" t="t" r="r" b="b"/>
              <a:pathLst>
                <a:path w="8912225" h="225425">
                  <a:moveTo>
                    <a:pt x="28181" y="140842"/>
                  </a:moveTo>
                  <a:lnTo>
                    <a:pt x="17209" y="143056"/>
                  </a:lnTo>
                  <a:lnTo>
                    <a:pt x="8251" y="149093"/>
                  </a:lnTo>
                  <a:lnTo>
                    <a:pt x="2213" y="158046"/>
                  </a:lnTo>
                  <a:lnTo>
                    <a:pt x="0" y="169011"/>
                  </a:lnTo>
                  <a:lnTo>
                    <a:pt x="12" y="225348"/>
                  </a:lnTo>
                  <a:lnTo>
                    <a:pt x="21942" y="220921"/>
                  </a:lnTo>
                  <a:lnTo>
                    <a:pt x="39849" y="208848"/>
                  </a:lnTo>
                  <a:lnTo>
                    <a:pt x="51922" y="190940"/>
                  </a:lnTo>
                  <a:lnTo>
                    <a:pt x="56349" y="169011"/>
                  </a:lnTo>
                  <a:lnTo>
                    <a:pt x="54136" y="158046"/>
                  </a:lnTo>
                  <a:lnTo>
                    <a:pt x="48099" y="149093"/>
                  </a:lnTo>
                  <a:lnTo>
                    <a:pt x="39145" y="143056"/>
                  </a:lnTo>
                  <a:lnTo>
                    <a:pt x="28181" y="140842"/>
                  </a:lnTo>
                  <a:close/>
                </a:path>
                <a:path w="8912225" h="225425">
                  <a:moveTo>
                    <a:pt x="8911653" y="56337"/>
                  </a:moveTo>
                  <a:lnTo>
                    <a:pt x="8872791" y="56337"/>
                  </a:lnTo>
                  <a:lnTo>
                    <a:pt x="8872791" y="112674"/>
                  </a:lnTo>
                  <a:lnTo>
                    <a:pt x="8894728" y="108247"/>
                  </a:lnTo>
                  <a:lnTo>
                    <a:pt x="8911653" y="96847"/>
                  </a:lnTo>
                  <a:lnTo>
                    <a:pt x="8911653" y="56337"/>
                  </a:lnTo>
                  <a:close/>
                </a:path>
                <a:path w="8912225" h="225425">
                  <a:moveTo>
                    <a:pt x="8872791" y="0"/>
                  </a:moveTo>
                  <a:lnTo>
                    <a:pt x="8850874" y="4427"/>
                  </a:lnTo>
                  <a:lnTo>
                    <a:pt x="8832992" y="16500"/>
                  </a:lnTo>
                  <a:lnTo>
                    <a:pt x="8820945" y="34407"/>
                  </a:lnTo>
                  <a:lnTo>
                    <a:pt x="8816530" y="56337"/>
                  </a:lnTo>
                  <a:lnTo>
                    <a:pt x="8818739" y="67301"/>
                  </a:lnTo>
                  <a:lnTo>
                    <a:pt x="8824769" y="76255"/>
                  </a:lnTo>
                  <a:lnTo>
                    <a:pt x="8833729" y="82292"/>
                  </a:lnTo>
                  <a:lnTo>
                    <a:pt x="8844724" y="84505"/>
                  </a:lnTo>
                  <a:lnTo>
                    <a:pt x="8855646" y="82292"/>
                  </a:lnTo>
                  <a:lnTo>
                    <a:pt x="8864568" y="76255"/>
                  </a:lnTo>
                  <a:lnTo>
                    <a:pt x="8870584" y="67301"/>
                  </a:lnTo>
                  <a:lnTo>
                    <a:pt x="8872791" y="56337"/>
                  </a:lnTo>
                  <a:lnTo>
                    <a:pt x="8911653" y="56337"/>
                  </a:lnTo>
                  <a:lnTo>
                    <a:pt x="8911653" y="15826"/>
                  </a:lnTo>
                  <a:lnTo>
                    <a:pt x="8894728" y="4427"/>
                  </a:lnTo>
                  <a:lnTo>
                    <a:pt x="8872791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6022" y="5994653"/>
              <a:ext cx="8968105" cy="863600"/>
            </a:xfrm>
            <a:custGeom>
              <a:avLst/>
              <a:gdLst/>
              <a:ahLst/>
              <a:cxnLst/>
              <a:rect l="l" t="t" r="r" b="b"/>
              <a:pathLst>
                <a:path w="8968105" h="863600">
                  <a:moveTo>
                    <a:pt x="0" y="169024"/>
                  </a:moveTo>
                  <a:lnTo>
                    <a:pt x="4427" y="147094"/>
                  </a:lnTo>
                  <a:lnTo>
                    <a:pt x="16500" y="129187"/>
                  </a:lnTo>
                  <a:lnTo>
                    <a:pt x="34407" y="117114"/>
                  </a:lnTo>
                  <a:lnTo>
                    <a:pt x="56337" y="112687"/>
                  </a:lnTo>
                  <a:lnTo>
                    <a:pt x="8872855" y="112687"/>
                  </a:lnTo>
                  <a:lnTo>
                    <a:pt x="8872855" y="56337"/>
                  </a:lnTo>
                  <a:lnTo>
                    <a:pt x="8877270" y="34407"/>
                  </a:lnTo>
                  <a:lnTo>
                    <a:pt x="8889317" y="16500"/>
                  </a:lnTo>
                  <a:lnTo>
                    <a:pt x="8907198" y="4427"/>
                  </a:lnTo>
                  <a:lnTo>
                    <a:pt x="8929116" y="0"/>
                  </a:lnTo>
                  <a:lnTo>
                    <a:pt x="8951053" y="4427"/>
                  </a:lnTo>
                  <a:lnTo>
                    <a:pt x="8967978" y="15826"/>
                  </a:lnTo>
                </a:path>
                <a:path w="8968105" h="863600">
                  <a:moveTo>
                    <a:pt x="8967978" y="772934"/>
                  </a:moveTo>
                  <a:lnTo>
                    <a:pt x="8951053" y="784335"/>
                  </a:lnTo>
                  <a:lnTo>
                    <a:pt x="8929116" y="788762"/>
                  </a:lnTo>
                  <a:lnTo>
                    <a:pt x="112687" y="788762"/>
                  </a:lnTo>
                  <a:lnTo>
                    <a:pt x="112687" y="845108"/>
                  </a:lnTo>
                  <a:lnTo>
                    <a:pt x="109005" y="8633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6022" y="6163678"/>
              <a:ext cx="3810" cy="694690"/>
            </a:xfrm>
            <a:custGeom>
              <a:avLst/>
              <a:gdLst/>
              <a:ahLst/>
              <a:cxnLst/>
              <a:rect l="l" t="t" r="r" b="b"/>
              <a:pathLst>
                <a:path w="3810" h="694690">
                  <a:moveTo>
                    <a:pt x="1847" y="-4572"/>
                  </a:moveTo>
                  <a:lnTo>
                    <a:pt x="1847" y="698892"/>
                  </a:lnTo>
                </a:path>
              </a:pathLst>
            </a:custGeom>
            <a:ln w="128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44305" y="6046419"/>
              <a:ext cx="104267" cy="6549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462" y="6130924"/>
              <a:ext cx="121818" cy="9366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88709" y="6163678"/>
              <a:ext cx="0" cy="619760"/>
            </a:xfrm>
            <a:custGeom>
              <a:avLst/>
              <a:gdLst/>
              <a:ahLst/>
              <a:cxnLst/>
              <a:rect l="l" t="t" r="r" b="b"/>
              <a:pathLst>
                <a:path h="619759">
                  <a:moveTo>
                    <a:pt x="0" y="0"/>
                  </a:moveTo>
                  <a:lnTo>
                    <a:pt x="0" y="61973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13053" y="6127832"/>
            <a:ext cx="7763509" cy="58928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3395979" marR="5080" indent="-3383915">
              <a:lnSpc>
                <a:spcPts val="2160"/>
              </a:lnSpc>
              <a:spcBef>
                <a:spcPts val="27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Консерванти</a:t>
            </a:r>
            <a:r>
              <a:rPr sz="1800" b="1" spc="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1B4752"/>
                </a:solidFill>
                <a:latin typeface="Tahoma"/>
                <a:cs typeface="Tahoma"/>
              </a:rPr>
              <a:t>додаються</a:t>
            </a:r>
            <a:r>
              <a:rPr sz="1900" b="1" i="1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900" b="1" i="1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1B4752"/>
                </a:solidFill>
                <a:latin typeface="Tahoma"/>
                <a:cs typeface="Tahoma"/>
              </a:rPr>
              <a:t>лікарську</a:t>
            </a:r>
            <a:r>
              <a:rPr sz="1900" b="1" i="1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75" dirty="0">
                <a:solidFill>
                  <a:srgbClr val="1B4752"/>
                </a:solidFill>
                <a:latin typeface="Tahoma"/>
                <a:cs typeface="Tahoma"/>
              </a:rPr>
              <a:t>форму</a:t>
            </a:r>
            <a:r>
              <a:rPr sz="1900" b="1" i="1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70" dirty="0">
                <a:solidFill>
                  <a:srgbClr val="1B4752"/>
                </a:solidFill>
                <a:latin typeface="Tahoma"/>
                <a:cs typeface="Tahoma"/>
              </a:rPr>
              <a:t>перед</a:t>
            </a:r>
            <a:r>
              <a:rPr sz="1900" b="1" i="1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1B4752"/>
                </a:solidFill>
                <a:latin typeface="Tahoma"/>
                <a:cs typeface="Tahoma"/>
              </a:rPr>
              <a:t>стерилізацією </a:t>
            </a:r>
            <a:r>
              <a:rPr sz="1900" b="1" i="1" spc="-5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1B4752"/>
                </a:solidFill>
                <a:latin typeface="Tahoma"/>
                <a:cs typeface="Tahoma"/>
              </a:rPr>
              <a:t>розчину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477770" y="1807844"/>
            <a:ext cx="510540" cy="3964304"/>
          </a:xfrm>
          <a:custGeom>
            <a:avLst/>
            <a:gdLst/>
            <a:ahLst/>
            <a:cxnLst/>
            <a:rect l="l" t="t" r="r" b="b"/>
            <a:pathLst>
              <a:path w="510539" h="3964304">
                <a:moveTo>
                  <a:pt x="510032" y="3926205"/>
                </a:moveTo>
                <a:lnTo>
                  <a:pt x="433959" y="3887876"/>
                </a:lnTo>
                <a:lnTo>
                  <a:pt x="433844" y="3919626"/>
                </a:lnTo>
                <a:lnTo>
                  <a:pt x="0" y="3918305"/>
                </a:lnTo>
                <a:lnTo>
                  <a:pt x="0" y="3931005"/>
                </a:lnTo>
                <a:lnTo>
                  <a:pt x="433806" y="3932326"/>
                </a:lnTo>
                <a:lnTo>
                  <a:pt x="433705" y="3964076"/>
                </a:lnTo>
                <a:lnTo>
                  <a:pt x="497611" y="3932364"/>
                </a:lnTo>
                <a:lnTo>
                  <a:pt x="510032" y="3926205"/>
                </a:lnTo>
                <a:close/>
              </a:path>
              <a:path w="510539" h="3964304">
                <a:moveTo>
                  <a:pt x="510032" y="1983105"/>
                </a:moveTo>
                <a:lnTo>
                  <a:pt x="433959" y="1944751"/>
                </a:lnTo>
                <a:lnTo>
                  <a:pt x="433844" y="1976475"/>
                </a:lnTo>
                <a:lnTo>
                  <a:pt x="0" y="1975231"/>
                </a:lnTo>
                <a:lnTo>
                  <a:pt x="0" y="1987931"/>
                </a:lnTo>
                <a:lnTo>
                  <a:pt x="433806" y="1989175"/>
                </a:lnTo>
                <a:lnTo>
                  <a:pt x="433705" y="2020951"/>
                </a:lnTo>
                <a:lnTo>
                  <a:pt x="497725" y="1989201"/>
                </a:lnTo>
                <a:lnTo>
                  <a:pt x="510032" y="1983105"/>
                </a:lnTo>
                <a:close/>
              </a:path>
              <a:path w="510539" h="3964304">
                <a:moveTo>
                  <a:pt x="510032" y="38481"/>
                </a:moveTo>
                <a:lnTo>
                  <a:pt x="433959" y="0"/>
                </a:lnTo>
                <a:lnTo>
                  <a:pt x="433844" y="31826"/>
                </a:lnTo>
                <a:lnTo>
                  <a:pt x="143256" y="30607"/>
                </a:lnTo>
                <a:lnTo>
                  <a:pt x="143256" y="43307"/>
                </a:lnTo>
                <a:lnTo>
                  <a:pt x="433806" y="44526"/>
                </a:lnTo>
                <a:lnTo>
                  <a:pt x="433705" y="76200"/>
                </a:lnTo>
                <a:lnTo>
                  <a:pt x="497687" y="44577"/>
                </a:lnTo>
                <a:lnTo>
                  <a:pt x="510032" y="384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99211" y="724915"/>
            <a:ext cx="84740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СТЕРИЛЬНІСТЬ</a:t>
            </a:r>
            <a:r>
              <a:rPr sz="1800" b="1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b="1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КРАПЕЛЬ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У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офтальмологічних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ЛФ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використовується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обмежений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асортимент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консервантів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800" b="1" u="heavy" spc="-5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Класифікація</a:t>
            </a:r>
            <a:r>
              <a:rPr sz="1800" b="1" u="heavy" spc="-60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 </a:t>
            </a:r>
            <a:r>
              <a:rPr sz="1800" b="1" u="heavy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консервантів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219200" y="0"/>
            <a:ext cx="6347713" cy="7200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300" spc="-5" dirty="0">
                <a:solidFill>
                  <a:schemeClr val="tx1"/>
                </a:solidFill>
              </a:rPr>
              <a:t>3.</a:t>
            </a:r>
            <a:r>
              <a:rPr sz="2300" dirty="0">
                <a:solidFill>
                  <a:schemeClr val="tx1"/>
                </a:solidFill>
              </a:rPr>
              <a:t> </a:t>
            </a:r>
            <a:r>
              <a:rPr sz="2300" spc="-5" dirty="0">
                <a:solidFill>
                  <a:schemeClr val="tx1"/>
                </a:solidFill>
              </a:rPr>
              <a:t>ОЧНІ</a:t>
            </a:r>
            <a:r>
              <a:rPr sz="2300" dirty="0">
                <a:solidFill>
                  <a:schemeClr val="tx1"/>
                </a:solidFill>
              </a:rPr>
              <a:t> </a:t>
            </a:r>
            <a:r>
              <a:rPr sz="2300" spc="-5" dirty="0">
                <a:solidFill>
                  <a:schemeClr val="tx1"/>
                </a:solidFill>
              </a:rPr>
              <a:t>КРАПЛІ</a:t>
            </a:r>
            <a:r>
              <a:rPr sz="2300" spc="40" dirty="0">
                <a:solidFill>
                  <a:schemeClr val="tx1"/>
                </a:solidFill>
              </a:rPr>
              <a:t> </a:t>
            </a:r>
            <a:r>
              <a:rPr sz="2300" spc="-10" dirty="0">
                <a:solidFill>
                  <a:schemeClr val="tx1"/>
                </a:solidFill>
              </a:rPr>
              <a:t>(GUTTAE</a:t>
            </a:r>
            <a:r>
              <a:rPr sz="2300" spc="10" dirty="0">
                <a:solidFill>
                  <a:schemeClr val="tx1"/>
                </a:solidFill>
              </a:rPr>
              <a:t> </a:t>
            </a:r>
            <a:r>
              <a:rPr sz="2300" spc="-5" dirty="0">
                <a:solidFill>
                  <a:schemeClr val="tx1"/>
                </a:solidFill>
              </a:rPr>
              <a:t>OPHTALMICAE)</a:t>
            </a:r>
          </a:p>
          <a:p>
            <a:pPr marL="635" algn="ctr">
              <a:lnSpc>
                <a:spcPct val="100000"/>
              </a:lnSpc>
            </a:pPr>
            <a:r>
              <a:rPr sz="2300" spc="-10" dirty="0">
                <a:solidFill>
                  <a:schemeClr val="tx1"/>
                </a:solidFill>
              </a:rPr>
              <a:t>ВИМОГИ</a:t>
            </a:r>
            <a:r>
              <a:rPr sz="2300" spc="-5" dirty="0">
                <a:solidFill>
                  <a:schemeClr val="tx1"/>
                </a:solidFill>
              </a:rPr>
              <a:t> ДО ОЧНИХ</a:t>
            </a:r>
            <a:r>
              <a:rPr sz="2300" dirty="0">
                <a:solidFill>
                  <a:schemeClr val="tx1"/>
                </a:solidFill>
              </a:rPr>
              <a:t> </a:t>
            </a:r>
            <a:r>
              <a:rPr sz="2300" spc="-10" dirty="0">
                <a:solidFill>
                  <a:schemeClr val="tx1"/>
                </a:solidFill>
              </a:rPr>
              <a:t>КРАПЕЛЬ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1665" y="0"/>
            <a:ext cx="8772525" cy="6858000"/>
            <a:chOff x="371665" y="0"/>
            <a:chExt cx="8772525" cy="6858000"/>
          </a:xfrm>
        </p:grpSpPr>
        <p:sp>
          <p:nvSpPr>
            <p:cNvPr id="3" name="object 3"/>
            <p:cNvSpPr/>
            <p:nvPr/>
          </p:nvSpPr>
          <p:spPr>
            <a:xfrm>
              <a:off x="376427" y="1850898"/>
              <a:ext cx="1657350" cy="346075"/>
            </a:xfrm>
            <a:custGeom>
              <a:avLst/>
              <a:gdLst/>
              <a:ahLst/>
              <a:cxnLst/>
              <a:rect l="l" t="t" r="r" b="b"/>
              <a:pathLst>
                <a:path w="1657350" h="346075">
                  <a:moveTo>
                    <a:pt x="1657350" y="0"/>
                  </a:moveTo>
                  <a:lnTo>
                    <a:pt x="0" y="0"/>
                  </a:lnTo>
                  <a:lnTo>
                    <a:pt x="0" y="345948"/>
                  </a:lnTo>
                  <a:lnTo>
                    <a:pt x="1657350" y="345948"/>
                  </a:lnTo>
                  <a:lnTo>
                    <a:pt x="1657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6427" y="1850898"/>
              <a:ext cx="1657350" cy="346075"/>
            </a:xfrm>
            <a:custGeom>
              <a:avLst/>
              <a:gdLst/>
              <a:ahLst/>
              <a:cxnLst/>
              <a:rect l="l" t="t" r="r" b="b"/>
              <a:pathLst>
                <a:path w="1657350" h="346075">
                  <a:moveTo>
                    <a:pt x="0" y="345948"/>
                  </a:moveTo>
                  <a:lnTo>
                    <a:pt x="1657350" y="345948"/>
                  </a:lnTo>
                  <a:lnTo>
                    <a:pt x="1657350" y="0"/>
                  </a:lnTo>
                  <a:lnTo>
                    <a:pt x="0" y="0"/>
                  </a:lnTo>
                  <a:lnTo>
                    <a:pt x="0" y="34594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76427" y="1850898"/>
            <a:ext cx="1657350" cy="346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3200">
              <a:lnSpc>
                <a:spcPts val="2085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компоненти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02051" y="1677923"/>
            <a:ext cx="2089785" cy="34607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68605">
              <a:lnSpc>
                <a:spcPts val="2085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мета</a:t>
            </a:r>
            <a:r>
              <a:rPr sz="1800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введення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59729" y="1677923"/>
            <a:ext cx="2837180" cy="34607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00100">
              <a:lnSpc>
                <a:spcPts val="2085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механізм</a:t>
            </a:r>
            <a:r>
              <a:rPr sz="1800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дії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45935" y="2704909"/>
            <a:ext cx="1810385" cy="513715"/>
            <a:chOff x="245935" y="2704909"/>
            <a:chExt cx="1810385" cy="513715"/>
          </a:xfrm>
        </p:grpSpPr>
        <p:sp>
          <p:nvSpPr>
            <p:cNvPr id="9" name="object 9"/>
            <p:cNvSpPr/>
            <p:nvPr/>
          </p:nvSpPr>
          <p:spPr>
            <a:xfrm>
              <a:off x="250697" y="2709672"/>
              <a:ext cx="1800860" cy="504190"/>
            </a:xfrm>
            <a:custGeom>
              <a:avLst/>
              <a:gdLst/>
              <a:ahLst/>
              <a:cxnLst/>
              <a:rect l="l" t="t" r="r" b="b"/>
              <a:pathLst>
                <a:path w="1800860" h="504189">
                  <a:moveTo>
                    <a:pt x="1800606" y="0"/>
                  </a:moveTo>
                  <a:lnTo>
                    <a:pt x="0" y="0"/>
                  </a:lnTo>
                  <a:lnTo>
                    <a:pt x="0" y="503681"/>
                  </a:lnTo>
                  <a:lnTo>
                    <a:pt x="1800606" y="503681"/>
                  </a:lnTo>
                  <a:lnTo>
                    <a:pt x="18006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0697" y="2709672"/>
              <a:ext cx="1800860" cy="504190"/>
            </a:xfrm>
            <a:custGeom>
              <a:avLst/>
              <a:gdLst/>
              <a:ahLst/>
              <a:cxnLst/>
              <a:rect l="l" t="t" r="r" b="b"/>
              <a:pathLst>
                <a:path w="1800860" h="504189">
                  <a:moveTo>
                    <a:pt x="0" y="503681"/>
                  </a:moveTo>
                  <a:lnTo>
                    <a:pt x="1800606" y="503681"/>
                  </a:lnTo>
                  <a:lnTo>
                    <a:pt x="1800606" y="0"/>
                  </a:lnTo>
                  <a:lnTo>
                    <a:pt x="0" y="0"/>
                  </a:lnTo>
                  <a:lnTo>
                    <a:pt x="0" y="50368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50697" y="2709672"/>
            <a:ext cx="1800860" cy="50419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75895">
              <a:lnSpc>
                <a:spcPct val="100000"/>
              </a:lnSpc>
              <a:spcBef>
                <a:spcPts val="359"/>
              </a:spcBef>
            </a:pP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консерванти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68473" y="2349245"/>
            <a:ext cx="2950210" cy="144018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199390" marR="192405" algn="ctr">
              <a:lnSpc>
                <a:spcPct val="100000"/>
              </a:lnSpc>
              <a:spcBef>
                <a:spcPts val="359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попередження</a:t>
            </a:r>
            <a:r>
              <a:rPr sz="1800" spc="-9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розвитку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мікроорганізмів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лікарській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формі в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процесі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її зберігання і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використання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35346" y="2349245"/>
            <a:ext cx="3505200" cy="151193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261620" marR="252729" indent="-1905" algn="ctr">
              <a:lnSpc>
                <a:spcPct val="100000"/>
              </a:lnSpc>
              <a:spcBef>
                <a:spcPts val="359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порушення клітинної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мембрани,</a:t>
            </a:r>
            <a:r>
              <a:rPr sz="1800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коагуляція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білка,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блокування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вільних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сульфгідрильних груп,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хімічний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антагонізм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45935" y="4360735"/>
            <a:ext cx="1810385" cy="441959"/>
            <a:chOff x="245935" y="4360735"/>
            <a:chExt cx="1810385" cy="441959"/>
          </a:xfrm>
        </p:grpSpPr>
        <p:sp>
          <p:nvSpPr>
            <p:cNvPr id="15" name="object 15"/>
            <p:cNvSpPr/>
            <p:nvPr/>
          </p:nvSpPr>
          <p:spPr>
            <a:xfrm>
              <a:off x="250697" y="4365497"/>
              <a:ext cx="1800860" cy="432434"/>
            </a:xfrm>
            <a:custGeom>
              <a:avLst/>
              <a:gdLst/>
              <a:ahLst/>
              <a:cxnLst/>
              <a:rect l="l" t="t" r="r" b="b"/>
              <a:pathLst>
                <a:path w="1800860" h="432435">
                  <a:moveTo>
                    <a:pt x="1800606" y="0"/>
                  </a:moveTo>
                  <a:lnTo>
                    <a:pt x="0" y="0"/>
                  </a:lnTo>
                  <a:lnTo>
                    <a:pt x="0" y="432053"/>
                  </a:lnTo>
                  <a:lnTo>
                    <a:pt x="1800606" y="432053"/>
                  </a:lnTo>
                  <a:lnTo>
                    <a:pt x="18006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0697" y="4365497"/>
              <a:ext cx="1800860" cy="432434"/>
            </a:xfrm>
            <a:custGeom>
              <a:avLst/>
              <a:gdLst/>
              <a:ahLst/>
              <a:cxnLst/>
              <a:rect l="l" t="t" r="r" b="b"/>
              <a:pathLst>
                <a:path w="1800860" h="432435">
                  <a:moveTo>
                    <a:pt x="0" y="432053"/>
                  </a:moveTo>
                  <a:lnTo>
                    <a:pt x="1800606" y="432053"/>
                  </a:lnTo>
                  <a:lnTo>
                    <a:pt x="1800606" y="0"/>
                  </a:lnTo>
                  <a:lnTo>
                    <a:pt x="0" y="0"/>
                  </a:lnTo>
                  <a:lnTo>
                    <a:pt x="0" y="432053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50697" y="4365497"/>
            <a:ext cx="1800860" cy="43243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75"/>
              </a:spcBef>
            </a:pPr>
            <a:r>
              <a:rPr sz="1800" b="1" spc="-10" dirty="0">
                <a:solidFill>
                  <a:srgbClr val="1B4752"/>
                </a:solidFill>
                <a:latin typeface="Tahoma"/>
                <a:cs typeface="Tahoma"/>
              </a:rPr>
              <a:t>стабілізатори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68473" y="3861053"/>
            <a:ext cx="2951480" cy="158432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96520" marR="88265" indent="-2540" algn="ctr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підвищення хімічної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стабільності, підвищення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терапевтичної</a:t>
            </a:r>
            <a:r>
              <a:rPr sz="1800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активності,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зменшення</a:t>
            </a:r>
            <a:r>
              <a:rPr sz="1800" spc="-8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подразнюючої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дії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35346" y="4005071"/>
            <a:ext cx="3505200" cy="151066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7155" marR="88900" algn="ctr">
              <a:lnSpc>
                <a:spcPct val="100000"/>
              </a:lnSpc>
              <a:spcBef>
                <a:spcPts val="36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нейтралізація</a:t>
            </a:r>
            <a:r>
              <a:rPr sz="1800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кислих</a:t>
            </a:r>
            <a:r>
              <a:rPr sz="1800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продуктів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життєдіяльності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місці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застосування, підтримання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рН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розчину, нейтралізація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лужності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скла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03441" y="5872543"/>
            <a:ext cx="1952625" cy="441325"/>
            <a:chOff x="103441" y="5872543"/>
            <a:chExt cx="1952625" cy="441325"/>
          </a:xfrm>
        </p:grpSpPr>
        <p:sp>
          <p:nvSpPr>
            <p:cNvPr id="21" name="object 21"/>
            <p:cNvSpPr/>
            <p:nvPr/>
          </p:nvSpPr>
          <p:spPr>
            <a:xfrm>
              <a:off x="108204" y="5877305"/>
              <a:ext cx="1943100" cy="431800"/>
            </a:xfrm>
            <a:custGeom>
              <a:avLst/>
              <a:gdLst/>
              <a:ahLst/>
              <a:cxnLst/>
              <a:rect l="l" t="t" r="r" b="b"/>
              <a:pathLst>
                <a:path w="1943100" h="431800">
                  <a:moveTo>
                    <a:pt x="1943100" y="0"/>
                  </a:moveTo>
                  <a:lnTo>
                    <a:pt x="0" y="0"/>
                  </a:lnTo>
                  <a:lnTo>
                    <a:pt x="0" y="431292"/>
                  </a:lnTo>
                  <a:lnTo>
                    <a:pt x="1943100" y="431292"/>
                  </a:lnTo>
                  <a:lnTo>
                    <a:pt x="1943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8204" y="5877305"/>
              <a:ext cx="1943100" cy="431800"/>
            </a:xfrm>
            <a:custGeom>
              <a:avLst/>
              <a:gdLst/>
              <a:ahLst/>
              <a:cxnLst/>
              <a:rect l="l" t="t" r="r" b="b"/>
              <a:pathLst>
                <a:path w="1943100" h="431800">
                  <a:moveTo>
                    <a:pt x="0" y="431292"/>
                  </a:moveTo>
                  <a:lnTo>
                    <a:pt x="1943100" y="431292"/>
                  </a:lnTo>
                  <a:lnTo>
                    <a:pt x="1943100" y="0"/>
                  </a:lnTo>
                  <a:lnTo>
                    <a:pt x="0" y="0"/>
                  </a:lnTo>
                  <a:lnTo>
                    <a:pt x="0" y="43129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28345" y="5910071"/>
            <a:ext cx="1703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пролонгатори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68473" y="5589270"/>
            <a:ext cx="2950210" cy="118808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527685" marR="521970" algn="ctr">
              <a:lnSpc>
                <a:spcPct val="100000"/>
              </a:lnSpc>
              <a:spcBef>
                <a:spcPts val="36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пролонгація дії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препаратів,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скорочення</a:t>
            </a:r>
            <a:r>
              <a:rPr sz="1800" spc="-9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числа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інсталяцій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35346" y="5660897"/>
            <a:ext cx="3505200" cy="118618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144145" marR="132715" algn="ctr">
              <a:lnSpc>
                <a:spcPct val="100000"/>
              </a:lnSpc>
              <a:spcBef>
                <a:spcPts val="36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збільшення</a:t>
            </a:r>
            <a:r>
              <a:rPr sz="1800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в'язкості</a:t>
            </a:r>
            <a:r>
              <a:rPr sz="1800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розчинів,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продовження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часу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контакту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препарату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слизової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оболонки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ока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019555" y="2057400"/>
            <a:ext cx="6007100" cy="4074795"/>
            <a:chOff x="1019555" y="2057400"/>
            <a:chExt cx="6007100" cy="4074795"/>
          </a:xfrm>
        </p:grpSpPr>
        <p:sp>
          <p:nvSpPr>
            <p:cNvPr id="27" name="object 27"/>
            <p:cNvSpPr/>
            <p:nvPr/>
          </p:nvSpPr>
          <p:spPr>
            <a:xfrm>
              <a:off x="3606545" y="2092451"/>
              <a:ext cx="144780" cy="257175"/>
            </a:xfrm>
            <a:custGeom>
              <a:avLst/>
              <a:gdLst/>
              <a:ahLst/>
              <a:cxnLst/>
              <a:rect l="l" t="t" r="r" b="b"/>
              <a:pathLst>
                <a:path w="144779" h="257175">
                  <a:moveTo>
                    <a:pt x="108584" y="0"/>
                  </a:moveTo>
                  <a:lnTo>
                    <a:pt x="36194" y="0"/>
                  </a:lnTo>
                  <a:lnTo>
                    <a:pt x="36194" y="160147"/>
                  </a:lnTo>
                  <a:lnTo>
                    <a:pt x="0" y="160147"/>
                  </a:lnTo>
                  <a:lnTo>
                    <a:pt x="72389" y="256794"/>
                  </a:lnTo>
                  <a:lnTo>
                    <a:pt x="144779" y="160147"/>
                  </a:lnTo>
                  <a:lnTo>
                    <a:pt x="108584" y="160147"/>
                  </a:lnTo>
                  <a:lnTo>
                    <a:pt x="1085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06545" y="2092451"/>
              <a:ext cx="144780" cy="257175"/>
            </a:xfrm>
            <a:custGeom>
              <a:avLst/>
              <a:gdLst/>
              <a:ahLst/>
              <a:cxnLst/>
              <a:rect l="l" t="t" r="r" b="b"/>
              <a:pathLst>
                <a:path w="144779" h="257175">
                  <a:moveTo>
                    <a:pt x="0" y="160147"/>
                  </a:moveTo>
                  <a:lnTo>
                    <a:pt x="36194" y="160147"/>
                  </a:lnTo>
                  <a:lnTo>
                    <a:pt x="36194" y="0"/>
                  </a:lnTo>
                  <a:lnTo>
                    <a:pt x="108584" y="0"/>
                  </a:lnTo>
                  <a:lnTo>
                    <a:pt x="108584" y="160147"/>
                  </a:lnTo>
                  <a:lnTo>
                    <a:pt x="144779" y="160147"/>
                  </a:lnTo>
                  <a:lnTo>
                    <a:pt x="72389" y="256794"/>
                  </a:lnTo>
                  <a:lnTo>
                    <a:pt x="0" y="16014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4953" y="2958338"/>
              <a:ext cx="223519" cy="762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44827" y="4543044"/>
              <a:ext cx="223647" cy="7620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44953" y="6055842"/>
              <a:ext cx="223519" cy="762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13350" y="2958338"/>
              <a:ext cx="221996" cy="7620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13350" y="4615688"/>
              <a:ext cx="221996" cy="7620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13350" y="6055842"/>
              <a:ext cx="221996" cy="7618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024127" y="2240279"/>
              <a:ext cx="144145" cy="386080"/>
            </a:xfrm>
            <a:custGeom>
              <a:avLst/>
              <a:gdLst/>
              <a:ahLst/>
              <a:cxnLst/>
              <a:rect l="l" t="t" r="r" b="b"/>
              <a:pathLst>
                <a:path w="144144" h="386080">
                  <a:moveTo>
                    <a:pt x="108013" y="0"/>
                  </a:moveTo>
                  <a:lnTo>
                    <a:pt x="36004" y="0"/>
                  </a:lnTo>
                  <a:lnTo>
                    <a:pt x="36004" y="289433"/>
                  </a:lnTo>
                  <a:lnTo>
                    <a:pt x="0" y="289433"/>
                  </a:lnTo>
                  <a:lnTo>
                    <a:pt x="72009" y="385572"/>
                  </a:lnTo>
                  <a:lnTo>
                    <a:pt x="144018" y="289433"/>
                  </a:lnTo>
                  <a:lnTo>
                    <a:pt x="108013" y="289433"/>
                  </a:lnTo>
                  <a:lnTo>
                    <a:pt x="1080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24127" y="2240279"/>
              <a:ext cx="144145" cy="386080"/>
            </a:xfrm>
            <a:custGeom>
              <a:avLst/>
              <a:gdLst/>
              <a:ahLst/>
              <a:cxnLst/>
              <a:rect l="l" t="t" r="r" b="b"/>
              <a:pathLst>
                <a:path w="144144" h="386080">
                  <a:moveTo>
                    <a:pt x="0" y="289433"/>
                  </a:moveTo>
                  <a:lnTo>
                    <a:pt x="36004" y="289433"/>
                  </a:lnTo>
                  <a:lnTo>
                    <a:pt x="36004" y="0"/>
                  </a:lnTo>
                  <a:lnTo>
                    <a:pt x="108013" y="0"/>
                  </a:lnTo>
                  <a:lnTo>
                    <a:pt x="108013" y="289433"/>
                  </a:lnTo>
                  <a:lnTo>
                    <a:pt x="144018" y="289433"/>
                  </a:lnTo>
                  <a:lnTo>
                    <a:pt x="72009" y="385572"/>
                  </a:lnTo>
                  <a:lnTo>
                    <a:pt x="0" y="28943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72477" y="2057400"/>
              <a:ext cx="153924" cy="249174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995933" y="681990"/>
            <a:ext cx="7449184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СТАБІЛЬНІСТЬ</a:t>
            </a:r>
            <a:r>
              <a:rPr sz="1800" b="1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b="1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КРАПЕЛЬ</a:t>
            </a:r>
            <a:endParaRPr sz="1800">
              <a:latin typeface="Tahoma"/>
              <a:cs typeface="Tahoma"/>
            </a:endParaRPr>
          </a:p>
          <a:p>
            <a:pPr marL="12065" marR="5080" algn="ctr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Для забезпечення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стабільності до складу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 вводять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різні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допоміжні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речовини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609599" y="103124"/>
            <a:ext cx="8229601" cy="7200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300" spc="-5" dirty="0">
                <a:solidFill>
                  <a:schemeClr val="tx1"/>
                </a:solidFill>
              </a:rPr>
              <a:t>3.</a:t>
            </a:r>
            <a:r>
              <a:rPr sz="2300" dirty="0">
                <a:solidFill>
                  <a:schemeClr val="tx1"/>
                </a:solidFill>
              </a:rPr>
              <a:t> </a:t>
            </a:r>
            <a:r>
              <a:rPr sz="2300" spc="-5" dirty="0">
                <a:solidFill>
                  <a:schemeClr val="tx1"/>
                </a:solidFill>
              </a:rPr>
              <a:t>ОЧНІ</a:t>
            </a:r>
            <a:r>
              <a:rPr sz="2300" dirty="0">
                <a:solidFill>
                  <a:schemeClr val="tx1"/>
                </a:solidFill>
              </a:rPr>
              <a:t> </a:t>
            </a:r>
            <a:r>
              <a:rPr sz="2300" spc="-5" dirty="0">
                <a:solidFill>
                  <a:schemeClr val="tx1"/>
                </a:solidFill>
              </a:rPr>
              <a:t>КРАПЛІ</a:t>
            </a:r>
            <a:r>
              <a:rPr sz="2300" spc="40" dirty="0">
                <a:solidFill>
                  <a:schemeClr val="tx1"/>
                </a:solidFill>
              </a:rPr>
              <a:t> </a:t>
            </a:r>
            <a:r>
              <a:rPr sz="2300" spc="-10" dirty="0">
                <a:solidFill>
                  <a:schemeClr val="tx1"/>
                </a:solidFill>
              </a:rPr>
              <a:t>(GUTTAE</a:t>
            </a:r>
            <a:r>
              <a:rPr sz="2300" spc="10" dirty="0">
                <a:solidFill>
                  <a:schemeClr val="tx1"/>
                </a:solidFill>
              </a:rPr>
              <a:t> </a:t>
            </a:r>
            <a:r>
              <a:rPr sz="2300" spc="-5" dirty="0" smtClean="0">
                <a:solidFill>
                  <a:schemeClr val="tx1"/>
                </a:solidFill>
              </a:rPr>
              <a:t>OPHTALMICAE)</a:t>
            </a:r>
            <a:r>
              <a:rPr lang="uk-UA" sz="2300" spc="-5" dirty="0" smtClean="0">
                <a:solidFill>
                  <a:schemeClr val="tx1"/>
                </a:solidFill>
              </a:rPr>
              <a:t>. </a:t>
            </a:r>
            <a:r>
              <a:rPr sz="2300" spc="-10" dirty="0" smtClean="0">
                <a:solidFill>
                  <a:schemeClr val="tx1"/>
                </a:solidFill>
              </a:rPr>
              <a:t>ВИМОГИ</a:t>
            </a:r>
            <a:r>
              <a:rPr sz="2300" spc="-5" dirty="0" smtClean="0">
                <a:solidFill>
                  <a:schemeClr val="tx1"/>
                </a:solidFill>
              </a:rPr>
              <a:t> </a:t>
            </a:r>
            <a:r>
              <a:rPr sz="2300" spc="-5" dirty="0">
                <a:solidFill>
                  <a:schemeClr val="tx1"/>
                </a:solidFill>
              </a:rPr>
              <a:t>ДО ОЧНИХ</a:t>
            </a:r>
            <a:r>
              <a:rPr sz="2300" spc="5" dirty="0">
                <a:solidFill>
                  <a:schemeClr val="tx1"/>
                </a:solidFill>
              </a:rPr>
              <a:t> </a:t>
            </a:r>
            <a:r>
              <a:rPr sz="2300" spc="-10" dirty="0">
                <a:solidFill>
                  <a:schemeClr val="tx1"/>
                </a:solidFill>
              </a:rPr>
              <a:t>КРАПЕЛЬ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00527" y="982980"/>
            <a:ext cx="2951480" cy="1442720"/>
          </a:xfrm>
          <a:custGeom>
            <a:avLst/>
            <a:gdLst/>
            <a:ahLst/>
            <a:cxnLst/>
            <a:rect l="l" t="t" r="r" b="b"/>
            <a:pathLst>
              <a:path w="2951479" h="1442720">
                <a:moveTo>
                  <a:pt x="0" y="1442465"/>
                </a:moveTo>
                <a:lnTo>
                  <a:pt x="2951226" y="1442465"/>
                </a:lnTo>
                <a:lnTo>
                  <a:pt x="2951226" y="0"/>
                </a:lnTo>
                <a:lnTo>
                  <a:pt x="0" y="0"/>
                </a:lnTo>
                <a:lnTo>
                  <a:pt x="0" y="144246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24048" y="1014984"/>
            <a:ext cx="250317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Рекомендується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додавання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антиоксидантів</a:t>
            </a:r>
            <a:r>
              <a:rPr sz="1800" spc="-7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(натрію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сульфіту,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натрію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метабісульфіту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ін.)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2343" y="1049083"/>
            <a:ext cx="1882775" cy="1234440"/>
            <a:chOff x="462343" y="1049083"/>
            <a:chExt cx="1882775" cy="1234440"/>
          </a:xfrm>
        </p:grpSpPr>
        <p:sp>
          <p:nvSpPr>
            <p:cNvPr id="5" name="object 5"/>
            <p:cNvSpPr/>
            <p:nvPr/>
          </p:nvSpPr>
          <p:spPr>
            <a:xfrm>
              <a:off x="467105" y="1053846"/>
              <a:ext cx="1873250" cy="1224915"/>
            </a:xfrm>
            <a:custGeom>
              <a:avLst/>
              <a:gdLst/>
              <a:ahLst/>
              <a:cxnLst/>
              <a:rect l="l" t="t" r="r" b="b"/>
              <a:pathLst>
                <a:path w="1873250" h="1224914">
                  <a:moveTo>
                    <a:pt x="1872995" y="0"/>
                  </a:moveTo>
                  <a:lnTo>
                    <a:pt x="0" y="0"/>
                  </a:lnTo>
                  <a:lnTo>
                    <a:pt x="0" y="1224534"/>
                  </a:lnTo>
                  <a:lnTo>
                    <a:pt x="1872995" y="1224534"/>
                  </a:lnTo>
                  <a:lnTo>
                    <a:pt x="18729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7105" y="1053846"/>
              <a:ext cx="1873250" cy="1224915"/>
            </a:xfrm>
            <a:custGeom>
              <a:avLst/>
              <a:gdLst/>
              <a:ahLst/>
              <a:cxnLst/>
              <a:rect l="l" t="t" r="r" b="b"/>
              <a:pathLst>
                <a:path w="1873250" h="1224914">
                  <a:moveTo>
                    <a:pt x="0" y="1224534"/>
                  </a:moveTo>
                  <a:lnTo>
                    <a:pt x="1872995" y="1224534"/>
                  </a:lnTo>
                  <a:lnTo>
                    <a:pt x="1872995" y="0"/>
                  </a:lnTo>
                  <a:lnTo>
                    <a:pt x="0" y="0"/>
                  </a:lnTo>
                  <a:lnTo>
                    <a:pt x="0" y="122453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67105" y="1053846"/>
            <a:ext cx="1873250" cy="1224915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1285" marR="114300" indent="66040" algn="ctr">
              <a:lnSpc>
                <a:spcPct val="100000"/>
              </a:lnSpc>
              <a:spcBef>
                <a:spcPts val="359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Розчини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речовин,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що </a:t>
            </a:r>
            <a:r>
              <a:rPr sz="1800" b="1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легко </a:t>
            </a:r>
            <a:r>
              <a:rPr sz="1800" b="1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окислюються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12179" y="982980"/>
            <a:ext cx="2879725" cy="143637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27000" marR="119380" algn="ctr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Використовують при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приготуванні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розчинів: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фізостигміну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саліцилату,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адреналіну гідрохлориду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ін.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63867" y="2560891"/>
            <a:ext cx="2675255" cy="1017905"/>
            <a:chOff x="463867" y="2560891"/>
            <a:chExt cx="2675255" cy="1017905"/>
          </a:xfrm>
        </p:grpSpPr>
        <p:sp>
          <p:nvSpPr>
            <p:cNvPr id="10" name="object 10"/>
            <p:cNvSpPr/>
            <p:nvPr/>
          </p:nvSpPr>
          <p:spPr>
            <a:xfrm>
              <a:off x="468630" y="2565654"/>
              <a:ext cx="2665730" cy="1008380"/>
            </a:xfrm>
            <a:custGeom>
              <a:avLst/>
              <a:gdLst/>
              <a:ahLst/>
              <a:cxnLst/>
              <a:rect l="l" t="t" r="r" b="b"/>
              <a:pathLst>
                <a:path w="2665730" h="1008379">
                  <a:moveTo>
                    <a:pt x="2665476" y="0"/>
                  </a:moveTo>
                  <a:lnTo>
                    <a:pt x="0" y="0"/>
                  </a:lnTo>
                  <a:lnTo>
                    <a:pt x="0" y="1008126"/>
                  </a:lnTo>
                  <a:lnTo>
                    <a:pt x="2665476" y="1008126"/>
                  </a:lnTo>
                  <a:lnTo>
                    <a:pt x="2665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8630" y="2565654"/>
              <a:ext cx="2665730" cy="1008380"/>
            </a:xfrm>
            <a:custGeom>
              <a:avLst/>
              <a:gdLst/>
              <a:ahLst/>
              <a:cxnLst/>
              <a:rect l="l" t="t" r="r" b="b"/>
              <a:pathLst>
                <a:path w="2665730" h="1008379">
                  <a:moveTo>
                    <a:pt x="0" y="1008126"/>
                  </a:moveTo>
                  <a:lnTo>
                    <a:pt x="2665476" y="1008126"/>
                  </a:lnTo>
                  <a:lnTo>
                    <a:pt x="2665476" y="0"/>
                  </a:lnTo>
                  <a:lnTo>
                    <a:pt x="0" y="0"/>
                  </a:lnTo>
                  <a:lnTo>
                    <a:pt x="0" y="100812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68630" y="2565654"/>
            <a:ext cx="2665730" cy="100838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285750" marR="230504" indent="-48895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Розчини</a:t>
            </a:r>
            <a:r>
              <a:rPr sz="1800" spc="-8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сульфацилу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натрію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10,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20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30%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49752" y="2565654"/>
            <a:ext cx="5398770" cy="100711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5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1,0, 3,0,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5,0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г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натрію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метабісульфіту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endParaRPr sz="1800">
              <a:latin typeface="Tahoma"/>
              <a:cs typeface="Tahoma"/>
            </a:endParaRPr>
          </a:p>
          <a:p>
            <a:pPr marL="90170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5,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17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18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мл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0,1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розчину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натрію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гідроксиду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</a:t>
            </a:r>
            <a:endParaRPr sz="1800">
              <a:latin typeface="Tahoma"/>
              <a:cs typeface="Tahoma"/>
            </a:endParaRPr>
          </a:p>
          <a:p>
            <a:pPr marL="90170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л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розчину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відповідно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63867" y="3786187"/>
            <a:ext cx="2675255" cy="730885"/>
            <a:chOff x="463867" y="3786187"/>
            <a:chExt cx="2675255" cy="730885"/>
          </a:xfrm>
        </p:grpSpPr>
        <p:sp>
          <p:nvSpPr>
            <p:cNvPr id="15" name="object 15"/>
            <p:cNvSpPr/>
            <p:nvPr/>
          </p:nvSpPr>
          <p:spPr>
            <a:xfrm>
              <a:off x="468630" y="3790950"/>
              <a:ext cx="2665730" cy="721360"/>
            </a:xfrm>
            <a:custGeom>
              <a:avLst/>
              <a:gdLst/>
              <a:ahLst/>
              <a:cxnLst/>
              <a:rect l="l" t="t" r="r" b="b"/>
              <a:pathLst>
                <a:path w="2665730" h="721360">
                  <a:moveTo>
                    <a:pt x="2665476" y="0"/>
                  </a:moveTo>
                  <a:lnTo>
                    <a:pt x="0" y="0"/>
                  </a:lnTo>
                  <a:lnTo>
                    <a:pt x="0" y="720851"/>
                  </a:lnTo>
                  <a:lnTo>
                    <a:pt x="2665476" y="720851"/>
                  </a:lnTo>
                  <a:lnTo>
                    <a:pt x="2665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8630" y="3790950"/>
              <a:ext cx="2665730" cy="721360"/>
            </a:xfrm>
            <a:custGeom>
              <a:avLst/>
              <a:gdLst/>
              <a:ahLst/>
              <a:cxnLst/>
              <a:rect l="l" t="t" r="r" b="b"/>
              <a:pathLst>
                <a:path w="2665730" h="721360">
                  <a:moveTo>
                    <a:pt x="0" y="720851"/>
                  </a:moveTo>
                  <a:lnTo>
                    <a:pt x="2665476" y="720851"/>
                  </a:lnTo>
                  <a:lnTo>
                    <a:pt x="2665476" y="0"/>
                  </a:lnTo>
                  <a:lnTo>
                    <a:pt x="0" y="0"/>
                  </a:lnTo>
                  <a:lnTo>
                    <a:pt x="0" y="72085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68630" y="3790950"/>
            <a:ext cx="2665730" cy="72136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463550" marR="457200" indent="46990">
              <a:lnSpc>
                <a:spcPct val="100000"/>
              </a:lnSpc>
              <a:spcBef>
                <a:spcPts val="36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кислоти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аскорбінової</a:t>
            </a:r>
            <a:r>
              <a:rPr sz="1800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2%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49752" y="3790950"/>
            <a:ext cx="5398770" cy="72136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0170" marR="774065">
              <a:lnSpc>
                <a:spcPct val="100000"/>
              </a:lnSpc>
              <a:spcBef>
                <a:spcPts val="36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Розчини</a:t>
            </a:r>
            <a:r>
              <a:rPr sz="1800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натрію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метабісульфіту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(0,1%)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або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натрію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сульфіту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безводного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(0,2%)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98157" y="3031489"/>
            <a:ext cx="3119755" cy="3644265"/>
            <a:chOff x="498157" y="3031489"/>
            <a:chExt cx="3119755" cy="3644265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7755" y="3031489"/>
              <a:ext cx="234949" cy="762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7755" y="4114291"/>
              <a:ext cx="234949" cy="7620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02919" y="5338825"/>
              <a:ext cx="3110230" cy="1332230"/>
            </a:xfrm>
            <a:custGeom>
              <a:avLst/>
              <a:gdLst/>
              <a:ahLst/>
              <a:cxnLst/>
              <a:rect l="l" t="t" r="r" b="b"/>
              <a:pathLst>
                <a:path w="3110229" h="1332229">
                  <a:moveTo>
                    <a:pt x="2148967" y="395224"/>
                  </a:moveTo>
                  <a:lnTo>
                    <a:pt x="156083" y="395224"/>
                  </a:lnTo>
                  <a:lnTo>
                    <a:pt x="106746" y="403180"/>
                  </a:lnTo>
                  <a:lnTo>
                    <a:pt x="63900" y="425337"/>
                  </a:lnTo>
                  <a:lnTo>
                    <a:pt x="30113" y="459124"/>
                  </a:lnTo>
                  <a:lnTo>
                    <a:pt x="7956" y="501970"/>
                  </a:lnTo>
                  <a:lnTo>
                    <a:pt x="0" y="551307"/>
                  </a:lnTo>
                  <a:lnTo>
                    <a:pt x="0" y="1175639"/>
                  </a:lnTo>
                  <a:lnTo>
                    <a:pt x="7956" y="1224970"/>
                  </a:lnTo>
                  <a:lnTo>
                    <a:pt x="30113" y="1267816"/>
                  </a:lnTo>
                  <a:lnTo>
                    <a:pt x="63900" y="1301604"/>
                  </a:lnTo>
                  <a:lnTo>
                    <a:pt x="106746" y="1323764"/>
                  </a:lnTo>
                  <a:lnTo>
                    <a:pt x="156083" y="1331722"/>
                  </a:lnTo>
                  <a:lnTo>
                    <a:pt x="2148967" y="1331722"/>
                  </a:lnTo>
                  <a:lnTo>
                    <a:pt x="2198313" y="1323764"/>
                  </a:lnTo>
                  <a:lnTo>
                    <a:pt x="2241160" y="1301604"/>
                  </a:lnTo>
                  <a:lnTo>
                    <a:pt x="2274943" y="1267816"/>
                  </a:lnTo>
                  <a:lnTo>
                    <a:pt x="2297095" y="1224970"/>
                  </a:lnTo>
                  <a:lnTo>
                    <a:pt x="2305050" y="1175639"/>
                  </a:lnTo>
                  <a:lnTo>
                    <a:pt x="2305050" y="551307"/>
                  </a:lnTo>
                  <a:lnTo>
                    <a:pt x="2297095" y="501970"/>
                  </a:lnTo>
                  <a:lnTo>
                    <a:pt x="2274943" y="459124"/>
                  </a:lnTo>
                  <a:lnTo>
                    <a:pt x="2241160" y="425337"/>
                  </a:lnTo>
                  <a:lnTo>
                    <a:pt x="2198313" y="403180"/>
                  </a:lnTo>
                  <a:lnTo>
                    <a:pt x="2148967" y="395224"/>
                  </a:lnTo>
                  <a:close/>
                </a:path>
                <a:path w="3110229" h="1332229">
                  <a:moveTo>
                    <a:pt x="3109849" y="0"/>
                  </a:moveTo>
                  <a:lnTo>
                    <a:pt x="1344549" y="395224"/>
                  </a:lnTo>
                  <a:lnTo>
                    <a:pt x="1920875" y="395224"/>
                  </a:lnTo>
                  <a:lnTo>
                    <a:pt x="31098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2919" y="5338825"/>
              <a:ext cx="3110230" cy="1332230"/>
            </a:xfrm>
            <a:custGeom>
              <a:avLst/>
              <a:gdLst/>
              <a:ahLst/>
              <a:cxnLst/>
              <a:rect l="l" t="t" r="r" b="b"/>
              <a:pathLst>
                <a:path w="3110229" h="1332229">
                  <a:moveTo>
                    <a:pt x="0" y="551307"/>
                  </a:moveTo>
                  <a:lnTo>
                    <a:pt x="7956" y="501970"/>
                  </a:lnTo>
                  <a:lnTo>
                    <a:pt x="30113" y="459124"/>
                  </a:lnTo>
                  <a:lnTo>
                    <a:pt x="63900" y="425337"/>
                  </a:lnTo>
                  <a:lnTo>
                    <a:pt x="106746" y="403180"/>
                  </a:lnTo>
                  <a:lnTo>
                    <a:pt x="156083" y="395224"/>
                  </a:lnTo>
                  <a:lnTo>
                    <a:pt x="1344549" y="395224"/>
                  </a:lnTo>
                  <a:lnTo>
                    <a:pt x="3109849" y="0"/>
                  </a:lnTo>
                  <a:lnTo>
                    <a:pt x="1920875" y="395224"/>
                  </a:lnTo>
                  <a:lnTo>
                    <a:pt x="2148967" y="395224"/>
                  </a:lnTo>
                  <a:lnTo>
                    <a:pt x="2198313" y="403180"/>
                  </a:lnTo>
                  <a:lnTo>
                    <a:pt x="2241160" y="425337"/>
                  </a:lnTo>
                  <a:lnTo>
                    <a:pt x="2274943" y="459124"/>
                  </a:lnTo>
                  <a:lnTo>
                    <a:pt x="2297095" y="501970"/>
                  </a:lnTo>
                  <a:lnTo>
                    <a:pt x="2305050" y="551307"/>
                  </a:lnTo>
                  <a:lnTo>
                    <a:pt x="2305050" y="785431"/>
                  </a:lnTo>
                  <a:lnTo>
                    <a:pt x="2305050" y="1175639"/>
                  </a:lnTo>
                  <a:lnTo>
                    <a:pt x="2297095" y="1224970"/>
                  </a:lnTo>
                  <a:lnTo>
                    <a:pt x="2274943" y="1267816"/>
                  </a:lnTo>
                  <a:lnTo>
                    <a:pt x="2241160" y="1301604"/>
                  </a:lnTo>
                  <a:lnTo>
                    <a:pt x="2198313" y="1323764"/>
                  </a:lnTo>
                  <a:lnTo>
                    <a:pt x="2148967" y="1331722"/>
                  </a:lnTo>
                  <a:lnTo>
                    <a:pt x="1920875" y="1331722"/>
                  </a:lnTo>
                  <a:lnTo>
                    <a:pt x="1344549" y="1331722"/>
                  </a:lnTo>
                  <a:lnTo>
                    <a:pt x="156083" y="1331722"/>
                  </a:lnTo>
                  <a:lnTo>
                    <a:pt x="106746" y="1323764"/>
                  </a:lnTo>
                  <a:lnTo>
                    <a:pt x="63900" y="1301604"/>
                  </a:lnTo>
                  <a:lnTo>
                    <a:pt x="30113" y="1267816"/>
                  </a:lnTo>
                  <a:lnTo>
                    <a:pt x="7956" y="1224970"/>
                  </a:lnTo>
                  <a:lnTo>
                    <a:pt x="0" y="1175639"/>
                  </a:lnTo>
                  <a:lnTo>
                    <a:pt x="0" y="785431"/>
                  </a:lnTo>
                  <a:lnTo>
                    <a:pt x="0" y="5513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15518" y="5812790"/>
            <a:ext cx="18815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додавання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ви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с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окополімеров, 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комплексонів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353494" y="5340413"/>
            <a:ext cx="3471545" cy="1335405"/>
            <a:chOff x="5353494" y="5340413"/>
            <a:chExt cx="3471545" cy="1335405"/>
          </a:xfrm>
        </p:grpSpPr>
        <p:sp>
          <p:nvSpPr>
            <p:cNvPr id="26" name="object 26"/>
            <p:cNvSpPr/>
            <p:nvPr/>
          </p:nvSpPr>
          <p:spPr>
            <a:xfrm>
              <a:off x="5358257" y="5345176"/>
              <a:ext cx="3462020" cy="1325880"/>
            </a:xfrm>
            <a:custGeom>
              <a:avLst/>
              <a:gdLst/>
              <a:ahLst/>
              <a:cxnLst/>
              <a:rect l="l" t="t" r="r" b="b"/>
              <a:pathLst>
                <a:path w="3462020" h="1325879">
                  <a:moveTo>
                    <a:pt x="3305810" y="388874"/>
                  </a:moveTo>
                  <a:lnTo>
                    <a:pt x="810005" y="388874"/>
                  </a:lnTo>
                  <a:lnTo>
                    <a:pt x="760659" y="396831"/>
                  </a:lnTo>
                  <a:lnTo>
                    <a:pt x="717812" y="418991"/>
                  </a:lnTo>
                  <a:lnTo>
                    <a:pt x="684029" y="452779"/>
                  </a:lnTo>
                  <a:lnTo>
                    <a:pt x="661877" y="495625"/>
                  </a:lnTo>
                  <a:lnTo>
                    <a:pt x="653922" y="544957"/>
                  </a:lnTo>
                  <a:lnTo>
                    <a:pt x="653922" y="1169289"/>
                  </a:lnTo>
                  <a:lnTo>
                    <a:pt x="661877" y="1218620"/>
                  </a:lnTo>
                  <a:lnTo>
                    <a:pt x="684029" y="1261466"/>
                  </a:lnTo>
                  <a:lnTo>
                    <a:pt x="717812" y="1295254"/>
                  </a:lnTo>
                  <a:lnTo>
                    <a:pt x="760659" y="1317414"/>
                  </a:lnTo>
                  <a:lnTo>
                    <a:pt x="810005" y="1325372"/>
                  </a:lnTo>
                  <a:lnTo>
                    <a:pt x="3305810" y="1325372"/>
                  </a:lnTo>
                  <a:lnTo>
                    <a:pt x="3355156" y="1317414"/>
                  </a:lnTo>
                  <a:lnTo>
                    <a:pt x="3398003" y="1295254"/>
                  </a:lnTo>
                  <a:lnTo>
                    <a:pt x="3431786" y="1261466"/>
                  </a:lnTo>
                  <a:lnTo>
                    <a:pt x="3453938" y="1218620"/>
                  </a:lnTo>
                  <a:lnTo>
                    <a:pt x="3461892" y="1169289"/>
                  </a:lnTo>
                  <a:lnTo>
                    <a:pt x="3461892" y="544957"/>
                  </a:lnTo>
                  <a:lnTo>
                    <a:pt x="3453938" y="495625"/>
                  </a:lnTo>
                  <a:lnTo>
                    <a:pt x="3431786" y="452779"/>
                  </a:lnTo>
                  <a:lnTo>
                    <a:pt x="3398003" y="418991"/>
                  </a:lnTo>
                  <a:lnTo>
                    <a:pt x="3355156" y="396831"/>
                  </a:lnTo>
                  <a:lnTo>
                    <a:pt x="3305810" y="388874"/>
                  </a:lnTo>
                  <a:close/>
                </a:path>
                <a:path w="3462020" h="1325879">
                  <a:moveTo>
                    <a:pt x="0" y="0"/>
                  </a:moveTo>
                  <a:lnTo>
                    <a:pt x="1121917" y="388874"/>
                  </a:lnTo>
                  <a:lnTo>
                    <a:pt x="1823846" y="3888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358257" y="5345176"/>
              <a:ext cx="3462020" cy="1325880"/>
            </a:xfrm>
            <a:custGeom>
              <a:avLst/>
              <a:gdLst/>
              <a:ahLst/>
              <a:cxnLst/>
              <a:rect l="l" t="t" r="r" b="b"/>
              <a:pathLst>
                <a:path w="3462020" h="1325879">
                  <a:moveTo>
                    <a:pt x="3461892" y="544957"/>
                  </a:moveTo>
                  <a:lnTo>
                    <a:pt x="3453938" y="495625"/>
                  </a:lnTo>
                  <a:lnTo>
                    <a:pt x="3431786" y="452779"/>
                  </a:lnTo>
                  <a:lnTo>
                    <a:pt x="3398003" y="418991"/>
                  </a:lnTo>
                  <a:lnTo>
                    <a:pt x="3355156" y="396831"/>
                  </a:lnTo>
                  <a:lnTo>
                    <a:pt x="3305810" y="388874"/>
                  </a:lnTo>
                  <a:lnTo>
                    <a:pt x="1823846" y="388874"/>
                  </a:lnTo>
                  <a:lnTo>
                    <a:pt x="0" y="0"/>
                  </a:lnTo>
                  <a:lnTo>
                    <a:pt x="1121917" y="388874"/>
                  </a:lnTo>
                  <a:lnTo>
                    <a:pt x="810005" y="388874"/>
                  </a:lnTo>
                  <a:lnTo>
                    <a:pt x="760659" y="396831"/>
                  </a:lnTo>
                  <a:lnTo>
                    <a:pt x="717812" y="418991"/>
                  </a:lnTo>
                  <a:lnTo>
                    <a:pt x="684029" y="452779"/>
                  </a:lnTo>
                  <a:lnTo>
                    <a:pt x="661877" y="495625"/>
                  </a:lnTo>
                  <a:lnTo>
                    <a:pt x="653922" y="544957"/>
                  </a:lnTo>
                  <a:lnTo>
                    <a:pt x="653922" y="779081"/>
                  </a:lnTo>
                  <a:lnTo>
                    <a:pt x="653922" y="1169289"/>
                  </a:lnTo>
                  <a:lnTo>
                    <a:pt x="661877" y="1218620"/>
                  </a:lnTo>
                  <a:lnTo>
                    <a:pt x="684029" y="1261466"/>
                  </a:lnTo>
                  <a:lnTo>
                    <a:pt x="717812" y="1295254"/>
                  </a:lnTo>
                  <a:lnTo>
                    <a:pt x="760659" y="1317414"/>
                  </a:lnTo>
                  <a:lnTo>
                    <a:pt x="810005" y="1325372"/>
                  </a:lnTo>
                  <a:lnTo>
                    <a:pt x="1121917" y="1325372"/>
                  </a:lnTo>
                  <a:lnTo>
                    <a:pt x="1823846" y="1325372"/>
                  </a:lnTo>
                  <a:lnTo>
                    <a:pt x="3305810" y="1325372"/>
                  </a:lnTo>
                  <a:lnTo>
                    <a:pt x="3355156" y="1317414"/>
                  </a:lnTo>
                  <a:lnTo>
                    <a:pt x="3398003" y="1295254"/>
                  </a:lnTo>
                  <a:lnTo>
                    <a:pt x="3431786" y="1261466"/>
                  </a:lnTo>
                  <a:lnTo>
                    <a:pt x="3453938" y="1218620"/>
                  </a:lnTo>
                  <a:lnTo>
                    <a:pt x="3461892" y="1169289"/>
                  </a:lnTo>
                  <a:lnTo>
                    <a:pt x="3461892" y="779081"/>
                  </a:lnTo>
                  <a:lnTo>
                    <a:pt x="3461892" y="54495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6184138" y="5812790"/>
            <a:ext cx="24657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Виготовлення</a:t>
            </a:r>
            <a:r>
              <a:rPr sz="1800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розчинів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атмосфері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інертних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газів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031489" y="5657596"/>
            <a:ext cx="27203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3175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Ці способи стабілізації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дозволяють збільшити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термін</a:t>
            </a:r>
            <a:r>
              <a:rPr sz="1800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придатності</a:t>
            </a:r>
            <a:r>
              <a:rPr sz="1800" spc="-6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03526" y="4654296"/>
            <a:ext cx="4535805" cy="6858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751840" marR="403860" indent="-340995">
              <a:lnSpc>
                <a:spcPct val="100000"/>
              </a:lnSpc>
              <a:spcBef>
                <a:spcPts val="36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Для </a:t>
            </a:r>
            <a:r>
              <a:rPr sz="1800" b="1" spc="-10" dirty="0">
                <a:solidFill>
                  <a:srgbClr val="1B4752"/>
                </a:solidFill>
                <a:latin typeface="Tahoma"/>
                <a:cs typeface="Tahoma"/>
              </a:rPr>
              <a:t>стабілізації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очних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крапель </a:t>
            </a:r>
            <a:r>
              <a:rPr sz="1800" b="1" spc="-5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можуть</a:t>
            </a:r>
            <a:r>
              <a:rPr sz="1800" b="1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бути</a:t>
            </a:r>
            <a:r>
              <a:rPr sz="1800" b="1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використані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333752" y="1593722"/>
            <a:ext cx="3678554" cy="76835"/>
          </a:xfrm>
          <a:custGeom>
            <a:avLst/>
            <a:gdLst/>
            <a:ahLst/>
            <a:cxnLst/>
            <a:rect l="l" t="t" r="r" b="b"/>
            <a:pathLst>
              <a:path w="3678554" h="76835">
                <a:moveTo>
                  <a:pt x="366776" y="38481"/>
                </a:moveTo>
                <a:lnTo>
                  <a:pt x="290703" y="0"/>
                </a:lnTo>
                <a:lnTo>
                  <a:pt x="290588" y="31826"/>
                </a:lnTo>
                <a:lnTo>
                  <a:pt x="0" y="30607"/>
                </a:lnTo>
                <a:lnTo>
                  <a:pt x="0" y="43307"/>
                </a:lnTo>
                <a:lnTo>
                  <a:pt x="290550" y="44526"/>
                </a:lnTo>
                <a:lnTo>
                  <a:pt x="290449" y="76200"/>
                </a:lnTo>
                <a:lnTo>
                  <a:pt x="354431" y="44577"/>
                </a:lnTo>
                <a:lnTo>
                  <a:pt x="366776" y="38481"/>
                </a:lnTo>
                <a:close/>
              </a:path>
              <a:path w="3678554" h="76835">
                <a:moveTo>
                  <a:pt x="3602240" y="31838"/>
                </a:moveTo>
                <a:lnTo>
                  <a:pt x="3240024" y="30607"/>
                </a:lnTo>
                <a:lnTo>
                  <a:pt x="3240024" y="43307"/>
                </a:lnTo>
                <a:lnTo>
                  <a:pt x="3602202" y="44538"/>
                </a:lnTo>
                <a:lnTo>
                  <a:pt x="3602240" y="31838"/>
                </a:lnTo>
                <a:close/>
              </a:path>
              <a:path w="3678554" h="76835">
                <a:moveTo>
                  <a:pt x="3678428" y="38481"/>
                </a:moveTo>
                <a:lnTo>
                  <a:pt x="3665232" y="31838"/>
                </a:lnTo>
                <a:lnTo>
                  <a:pt x="3602355" y="127"/>
                </a:lnTo>
                <a:lnTo>
                  <a:pt x="3602240" y="31838"/>
                </a:lnTo>
                <a:lnTo>
                  <a:pt x="3602202" y="44538"/>
                </a:lnTo>
                <a:lnTo>
                  <a:pt x="3602101" y="76327"/>
                </a:lnTo>
                <a:lnTo>
                  <a:pt x="3666121" y="44577"/>
                </a:lnTo>
                <a:lnTo>
                  <a:pt x="3678428" y="384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304800" y="33273"/>
            <a:ext cx="7924800" cy="666336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747395" marR="5080" indent="-735330" algn="just">
              <a:lnSpc>
                <a:spcPct val="101800"/>
              </a:lnSpc>
              <a:spcBef>
                <a:spcPts val="55"/>
              </a:spcBef>
            </a:pPr>
            <a:r>
              <a:rPr sz="2100" b="1" spc="-5" dirty="0">
                <a:solidFill>
                  <a:schemeClr val="tx1"/>
                </a:solidFill>
              </a:rPr>
              <a:t>3.</a:t>
            </a:r>
            <a:r>
              <a:rPr sz="2100" b="1" dirty="0">
                <a:solidFill>
                  <a:schemeClr val="tx1"/>
                </a:solidFill>
              </a:rPr>
              <a:t> </a:t>
            </a:r>
            <a:r>
              <a:rPr sz="2100" b="1" spc="-5" dirty="0">
                <a:solidFill>
                  <a:schemeClr val="tx1"/>
                </a:solidFill>
              </a:rPr>
              <a:t>ОЧНІ</a:t>
            </a:r>
            <a:r>
              <a:rPr sz="2100" b="1" dirty="0">
                <a:solidFill>
                  <a:schemeClr val="tx1"/>
                </a:solidFill>
              </a:rPr>
              <a:t> </a:t>
            </a:r>
            <a:r>
              <a:rPr sz="2100" b="1" spc="-5" dirty="0">
                <a:solidFill>
                  <a:schemeClr val="tx1"/>
                </a:solidFill>
              </a:rPr>
              <a:t>КРАПЛІ</a:t>
            </a:r>
            <a:r>
              <a:rPr sz="2100" b="1" spc="40" dirty="0">
                <a:solidFill>
                  <a:schemeClr val="tx1"/>
                </a:solidFill>
              </a:rPr>
              <a:t> </a:t>
            </a:r>
            <a:r>
              <a:rPr sz="2100" b="1" spc="-10" dirty="0">
                <a:solidFill>
                  <a:schemeClr val="tx1"/>
                </a:solidFill>
              </a:rPr>
              <a:t>(GUTTAE</a:t>
            </a:r>
            <a:r>
              <a:rPr sz="2100" b="1" spc="10" dirty="0">
                <a:solidFill>
                  <a:schemeClr val="tx1"/>
                </a:solidFill>
              </a:rPr>
              <a:t> </a:t>
            </a:r>
            <a:r>
              <a:rPr sz="2100" b="1" spc="-5" dirty="0">
                <a:solidFill>
                  <a:schemeClr val="tx1"/>
                </a:solidFill>
              </a:rPr>
              <a:t>OPHTALMICAE) </a:t>
            </a:r>
            <a:r>
              <a:rPr sz="2100" b="1" spc="-570" dirty="0">
                <a:solidFill>
                  <a:schemeClr val="tx1"/>
                </a:solidFill>
              </a:rPr>
              <a:t> </a:t>
            </a:r>
            <a:r>
              <a:rPr sz="2100" b="1" spc="-10" dirty="0">
                <a:solidFill>
                  <a:schemeClr val="tx1"/>
                </a:solidFill>
              </a:rPr>
              <a:t>ВИМОГИ</a:t>
            </a:r>
            <a:r>
              <a:rPr sz="2100" b="1" dirty="0">
                <a:solidFill>
                  <a:schemeClr val="tx1"/>
                </a:solidFill>
              </a:rPr>
              <a:t> </a:t>
            </a:r>
            <a:r>
              <a:rPr sz="2100" b="1" spc="-5" dirty="0">
                <a:solidFill>
                  <a:schemeClr val="tx1"/>
                </a:solidFill>
              </a:rPr>
              <a:t>ДО</a:t>
            </a:r>
            <a:r>
              <a:rPr sz="2100" b="1" dirty="0">
                <a:solidFill>
                  <a:schemeClr val="tx1"/>
                </a:solidFill>
              </a:rPr>
              <a:t> </a:t>
            </a:r>
            <a:r>
              <a:rPr sz="2100" b="1" spc="-5" dirty="0">
                <a:solidFill>
                  <a:schemeClr val="tx1"/>
                </a:solidFill>
              </a:rPr>
              <a:t>ОЧНИХ</a:t>
            </a:r>
            <a:r>
              <a:rPr sz="2100" b="1" spc="5" dirty="0">
                <a:solidFill>
                  <a:schemeClr val="tx1"/>
                </a:solidFill>
              </a:rPr>
              <a:t> </a:t>
            </a:r>
            <a:r>
              <a:rPr sz="2100" b="1" spc="-10" dirty="0">
                <a:solidFill>
                  <a:schemeClr val="tx1"/>
                </a:solidFill>
              </a:rPr>
              <a:t>КРАПЕЛЬ </a:t>
            </a:r>
            <a:r>
              <a:rPr sz="2100" b="1" spc="-5" dirty="0">
                <a:solidFill>
                  <a:schemeClr val="tx1"/>
                </a:solidFill>
              </a:rPr>
              <a:t> СТАБІЛЬНІСТЬ</a:t>
            </a:r>
            <a:r>
              <a:rPr sz="2100" b="1" spc="-15" dirty="0">
                <a:solidFill>
                  <a:schemeClr val="tx1"/>
                </a:solidFill>
              </a:rPr>
              <a:t> </a:t>
            </a:r>
            <a:r>
              <a:rPr sz="2100" b="1" dirty="0">
                <a:solidFill>
                  <a:schemeClr val="tx1"/>
                </a:solidFill>
              </a:rPr>
              <a:t>ОЧНИХ </a:t>
            </a:r>
            <a:r>
              <a:rPr sz="2100" b="1" spc="-5" dirty="0">
                <a:solidFill>
                  <a:schemeClr val="tx1"/>
                </a:solidFill>
              </a:rPr>
              <a:t>КРАПЕЛЬ</a:t>
            </a:r>
            <a:endParaRPr sz="2100" b="1" dirty="0">
              <a:solidFill>
                <a:schemeClr val="tx1"/>
              </a:solidFill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7126" y="0"/>
            <a:ext cx="8517255" cy="6858000"/>
            <a:chOff x="627126" y="0"/>
            <a:chExt cx="8517255" cy="6858000"/>
          </a:xfrm>
        </p:grpSpPr>
        <p:sp>
          <p:nvSpPr>
            <p:cNvPr id="3" name="object 3"/>
            <p:cNvSpPr/>
            <p:nvPr/>
          </p:nvSpPr>
          <p:spPr>
            <a:xfrm>
              <a:off x="755904" y="3068573"/>
              <a:ext cx="7129780" cy="647700"/>
            </a:xfrm>
            <a:custGeom>
              <a:avLst/>
              <a:gdLst/>
              <a:ahLst/>
              <a:cxnLst/>
              <a:rect l="l" t="t" r="r" b="b"/>
              <a:pathLst>
                <a:path w="7129780" h="647700">
                  <a:moveTo>
                    <a:pt x="7129272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7048373" y="647700"/>
                  </a:lnTo>
                  <a:lnTo>
                    <a:pt x="7129272" y="566801"/>
                  </a:lnTo>
                  <a:lnTo>
                    <a:pt x="7129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04277" y="3635375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80899" y="0"/>
                  </a:moveTo>
                  <a:lnTo>
                    <a:pt x="16128" y="16129"/>
                  </a:lnTo>
                  <a:lnTo>
                    <a:pt x="0" y="80899"/>
                  </a:lnTo>
                  <a:lnTo>
                    <a:pt x="80899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5904" y="3068573"/>
              <a:ext cx="7129780" cy="647700"/>
            </a:xfrm>
            <a:custGeom>
              <a:avLst/>
              <a:gdLst/>
              <a:ahLst/>
              <a:cxnLst/>
              <a:rect l="l" t="t" r="r" b="b"/>
              <a:pathLst>
                <a:path w="7129780" h="647700">
                  <a:moveTo>
                    <a:pt x="7048373" y="647700"/>
                  </a:moveTo>
                  <a:lnTo>
                    <a:pt x="7064502" y="582930"/>
                  </a:lnTo>
                  <a:lnTo>
                    <a:pt x="7129272" y="566801"/>
                  </a:lnTo>
                  <a:lnTo>
                    <a:pt x="7048373" y="647700"/>
                  </a:lnTo>
                  <a:lnTo>
                    <a:pt x="0" y="647700"/>
                  </a:lnTo>
                  <a:lnTo>
                    <a:pt x="0" y="0"/>
                  </a:lnTo>
                  <a:lnTo>
                    <a:pt x="7129272" y="0"/>
                  </a:lnTo>
                  <a:lnTo>
                    <a:pt x="7129272" y="56680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5904" y="1773173"/>
              <a:ext cx="7129780" cy="719455"/>
            </a:xfrm>
            <a:custGeom>
              <a:avLst/>
              <a:gdLst/>
              <a:ahLst/>
              <a:cxnLst/>
              <a:rect l="l" t="t" r="r" b="b"/>
              <a:pathLst>
                <a:path w="7129780" h="719455">
                  <a:moveTo>
                    <a:pt x="7129272" y="0"/>
                  </a:moveTo>
                  <a:lnTo>
                    <a:pt x="0" y="0"/>
                  </a:lnTo>
                  <a:lnTo>
                    <a:pt x="0" y="719327"/>
                  </a:lnTo>
                  <a:lnTo>
                    <a:pt x="7039356" y="719327"/>
                  </a:lnTo>
                  <a:lnTo>
                    <a:pt x="7129272" y="629412"/>
                  </a:lnTo>
                  <a:lnTo>
                    <a:pt x="7129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95259" y="2402585"/>
              <a:ext cx="90170" cy="90170"/>
            </a:xfrm>
            <a:custGeom>
              <a:avLst/>
              <a:gdLst/>
              <a:ahLst/>
              <a:cxnLst/>
              <a:rect l="l" t="t" r="r" b="b"/>
              <a:pathLst>
                <a:path w="90170" h="90169">
                  <a:moveTo>
                    <a:pt x="89916" y="0"/>
                  </a:moveTo>
                  <a:lnTo>
                    <a:pt x="18034" y="18034"/>
                  </a:lnTo>
                  <a:lnTo>
                    <a:pt x="0" y="89915"/>
                  </a:lnTo>
                  <a:lnTo>
                    <a:pt x="89916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5904" y="1773173"/>
              <a:ext cx="7129780" cy="719455"/>
            </a:xfrm>
            <a:custGeom>
              <a:avLst/>
              <a:gdLst/>
              <a:ahLst/>
              <a:cxnLst/>
              <a:rect l="l" t="t" r="r" b="b"/>
              <a:pathLst>
                <a:path w="7129780" h="719455">
                  <a:moveTo>
                    <a:pt x="7039356" y="719327"/>
                  </a:moveTo>
                  <a:lnTo>
                    <a:pt x="7057390" y="647446"/>
                  </a:lnTo>
                  <a:lnTo>
                    <a:pt x="7129272" y="629412"/>
                  </a:lnTo>
                  <a:lnTo>
                    <a:pt x="7039356" y="719327"/>
                  </a:lnTo>
                  <a:lnTo>
                    <a:pt x="0" y="719327"/>
                  </a:lnTo>
                  <a:lnTo>
                    <a:pt x="0" y="0"/>
                  </a:lnTo>
                  <a:lnTo>
                    <a:pt x="7129272" y="0"/>
                  </a:lnTo>
                  <a:lnTo>
                    <a:pt x="7129272" y="62941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5904" y="2565654"/>
              <a:ext cx="7129780" cy="433070"/>
            </a:xfrm>
            <a:custGeom>
              <a:avLst/>
              <a:gdLst/>
              <a:ahLst/>
              <a:cxnLst/>
              <a:rect l="l" t="t" r="r" b="b"/>
              <a:pathLst>
                <a:path w="7129780" h="433069">
                  <a:moveTo>
                    <a:pt x="7129272" y="0"/>
                  </a:moveTo>
                  <a:lnTo>
                    <a:pt x="0" y="0"/>
                  </a:lnTo>
                  <a:lnTo>
                    <a:pt x="0" y="432816"/>
                  </a:lnTo>
                  <a:lnTo>
                    <a:pt x="7075170" y="432816"/>
                  </a:lnTo>
                  <a:lnTo>
                    <a:pt x="7129272" y="378713"/>
                  </a:lnTo>
                  <a:lnTo>
                    <a:pt x="7129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831073" y="2944367"/>
              <a:ext cx="54610" cy="54610"/>
            </a:xfrm>
            <a:custGeom>
              <a:avLst/>
              <a:gdLst/>
              <a:ahLst/>
              <a:cxnLst/>
              <a:rect l="l" t="t" r="r" b="b"/>
              <a:pathLst>
                <a:path w="54609" h="54610">
                  <a:moveTo>
                    <a:pt x="54101" y="0"/>
                  </a:moveTo>
                  <a:lnTo>
                    <a:pt x="10795" y="10795"/>
                  </a:lnTo>
                  <a:lnTo>
                    <a:pt x="0" y="54102"/>
                  </a:lnTo>
                  <a:lnTo>
                    <a:pt x="54101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55904" y="2565654"/>
              <a:ext cx="7129780" cy="433070"/>
            </a:xfrm>
            <a:custGeom>
              <a:avLst/>
              <a:gdLst/>
              <a:ahLst/>
              <a:cxnLst/>
              <a:rect l="l" t="t" r="r" b="b"/>
              <a:pathLst>
                <a:path w="7129780" h="433069">
                  <a:moveTo>
                    <a:pt x="7075170" y="432816"/>
                  </a:moveTo>
                  <a:lnTo>
                    <a:pt x="7085965" y="389509"/>
                  </a:lnTo>
                  <a:lnTo>
                    <a:pt x="7129272" y="378713"/>
                  </a:lnTo>
                  <a:lnTo>
                    <a:pt x="7075170" y="432816"/>
                  </a:lnTo>
                  <a:lnTo>
                    <a:pt x="0" y="432816"/>
                  </a:lnTo>
                  <a:lnTo>
                    <a:pt x="0" y="0"/>
                  </a:lnTo>
                  <a:lnTo>
                    <a:pt x="7129272" y="0"/>
                  </a:lnTo>
                  <a:lnTo>
                    <a:pt x="7129272" y="378713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81000" y="33273"/>
            <a:ext cx="822960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chemeClr val="tx1"/>
                </a:solidFill>
              </a:rPr>
              <a:t>3.</a:t>
            </a:r>
            <a:r>
              <a:rPr sz="2200" dirty="0">
                <a:solidFill>
                  <a:schemeClr val="tx1"/>
                </a:solidFill>
              </a:rPr>
              <a:t> </a:t>
            </a:r>
            <a:r>
              <a:rPr sz="2200" spc="-5" dirty="0">
                <a:solidFill>
                  <a:schemeClr val="tx1"/>
                </a:solidFill>
              </a:rPr>
              <a:t>ОЧНІ</a:t>
            </a:r>
            <a:r>
              <a:rPr sz="2200" dirty="0">
                <a:solidFill>
                  <a:schemeClr val="tx1"/>
                </a:solidFill>
              </a:rPr>
              <a:t> </a:t>
            </a:r>
            <a:r>
              <a:rPr sz="2200" spc="-5" dirty="0">
                <a:solidFill>
                  <a:schemeClr val="tx1"/>
                </a:solidFill>
              </a:rPr>
              <a:t>КРАПЛІ</a:t>
            </a:r>
            <a:r>
              <a:rPr sz="2200" spc="40" dirty="0">
                <a:solidFill>
                  <a:schemeClr val="tx1"/>
                </a:solidFill>
              </a:rPr>
              <a:t> </a:t>
            </a:r>
            <a:r>
              <a:rPr sz="2200" spc="-10" dirty="0">
                <a:solidFill>
                  <a:schemeClr val="tx1"/>
                </a:solidFill>
              </a:rPr>
              <a:t>(GUTTAE</a:t>
            </a:r>
            <a:r>
              <a:rPr sz="2200" spc="10" dirty="0">
                <a:solidFill>
                  <a:schemeClr val="tx1"/>
                </a:solidFill>
              </a:rPr>
              <a:t> </a:t>
            </a:r>
            <a:r>
              <a:rPr sz="2200" spc="-5" dirty="0">
                <a:solidFill>
                  <a:schemeClr val="tx1"/>
                </a:solidFill>
              </a:rPr>
              <a:t>OPHTALMICAE)</a:t>
            </a:r>
          </a:p>
          <a:p>
            <a:pPr marL="635" algn="ctr">
              <a:lnSpc>
                <a:spcPct val="100000"/>
              </a:lnSpc>
            </a:pPr>
            <a:r>
              <a:rPr sz="2200" spc="-10" dirty="0">
                <a:solidFill>
                  <a:schemeClr val="tx1"/>
                </a:solidFill>
              </a:rPr>
              <a:t>ВИМОГИ</a:t>
            </a:r>
            <a:r>
              <a:rPr sz="2200" spc="-5" dirty="0">
                <a:solidFill>
                  <a:schemeClr val="tx1"/>
                </a:solidFill>
              </a:rPr>
              <a:t> ДО ОЧНИХ</a:t>
            </a:r>
            <a:r>
              <a:rPr sz="2200" dirty="0">
                <a:solidFill>
                  <a:schemeClr val="tx1"/>
                </a:solidFill>
              </a:rPr>
              <a:t> </a:t>
            </a:r>
            <a:r>
              <a:rPr sz="2200" spc="-10" dirty="0">
                <a:solidFill>
                  <a:schemeClr val="tx1"/>
                </a:solidFill>
              </a:rPr>
              <a:t>КРАПЕЛЬ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80898" y="653288"/>
            <a:ext cx="8552180" cy="367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019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ВІДСУТНІСТЬ</a:t>
            </a:r>
            <a:r>
              <a:rPr sz="1800" b="1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МЕХАНІЧНИХ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ДОМІШОК</a:t>
            </a:r>
            <a:endParaRPr sz="1800">
              <a:latin typeface="Tahoma"/>
              <a:cs typeface="Tahoma"/>
            </a:endParaRPr>
          </a:p>
          <a:p>
            <a:pPr marL="257175" marR="248285" algn="ctr">
              <a:lnSpc>
                <a:spcPct val="100000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Всі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краплі, крім емульсій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найтонших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суспензій, повинні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бути ретельно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профільтровані.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фільтрування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використовують: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150">
              <a:latin typeface="Tahoma"/>
              <a:cs typeface="Tahoma"/>
            </a:endParaRPr>
          </a:p>
          <a:p>
            <a:pPr marL="264795" marR="1836420">
              <a:lnSpc>
                <a:spcPct val="100000"/>
              </a:lnSpc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складчасті паперові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фільтри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,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під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які в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лійки підкладають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грудочку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довговолокнистої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вати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Tahoma"/>
              <a:cs typeface="Tahoma"/>
            </a:endParaRPr>
          </a:p>
          <a:p>
            <a:pPr marL="264795">
              <a:lnSpc>
                <a:spcPct val="100000"/>
              </a:lnSpc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скляні фільтри</a:t>
            </a:r>
            <a:r>
              <a:rPr sz="1800" b="1" spc="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№3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№4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(величина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пор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20-30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мкм)</a:t>
            </a:r>
            <a:endParaRPr sz="1800">
              <a:latin typeface="Tahoma"/>
              <a:cs typeface="Tahoma"/>
            </a:endParaRPr>
          </a:p>
          <a:p>
            <a:pPr marL="264795" marR="2617470">
              <a:lnSpc>
                <a:spcPct val="100000"/>
              </a:lnSpc>
              <a:spcBef>
                <a:spcPts val="1805"/>
              </a:spcBef>
            </a:pP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мембранні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 з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одночасною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механічної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стерилізацією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(при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приготуванні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у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великих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обсягах)</a:t>
            </a:r>
            <a:endParaRPr sz="1800">
              <a:latin typeface="Tahoma"/>
              <a:cs typeface="Tahoma"/>
            </a:endParaRPr>
          </a:p>
          <a:p>
            <a:pPr marL="12700" marR="5080" algn="ctr">
              <a:lnSpc>
                <a:spcPct val="100000"/>
              </a:lnSpc>
              <a:spcBef>
                <a:spcPts val="78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 серійному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виготовленні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</a:t>
            </a:r>
            <a:r>
              <a:rPr sz="1800" spc="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аптеках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доцільно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використовувати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апарати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їх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фільтрування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подальшим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фасуванням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123" y="4365497"/>
            <a:ext cx="2615946" cy="227380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763777" y="5763259"/>
            <a:ext cx="175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0066"/>
                </a:solidFill>
                <a:latin typeface="Arial Narrow"/>
                <a:cs typeface="Arial Narrow"/>
              </a:rPr>
              <a:t>А</a:t>
            </a:r>
            <a:endParaRPr sz="2000">
              <a:latin typeface="Arial Narrow"/>
              <a:cs typeface="Arial Narrow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03897" y="4437126"/>
            <a:ext cx="1892807" cy="2006346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957059" y="5763259"/>
            <a:ext cx="1752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0066"/>
                </a:solidFill>
                <a:latin typeface="Arial Narrow"/>
                <a:cs typeface="Arial Narrow"/>
              </a:rPr>
              <a:t>Б</a:t>
            </a:r>
            <a:endParaRPr sz="200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29178" y="5243321"/>
            <a:ext cx="3303904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Схема</a:t>
            </a:r>
            <a:r>
              <a:rPr sz="1800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фільтраційної</a:t>
            </a:r>
            <a:r>
              <a:rPr sz="1800" spc="-5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установки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УСФ-293-7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(А)</a:t>
            </a:r>
            <a:endParaRPr sz="1800">
              <a:latin typeface="Tahoma"/>
              <a:cs typeface="Tahoma"/>
            </a:endParaRPr>
          </a:p>
          <a:p>
            <a:pPr marL="109220" marR="103505" algn="ctr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загальний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вигляд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фільтротримачем</a:t>
            </a:r>
            <a:r>
              <a:rPr sz="1800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ФД-293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(Б)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9004" y="2996945"/>
            <a:ext cx="3744595" cy="108013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89535" marR="245110">
              <a:lnSpc>
                <a:spcPct val="100000"/>
              </a:lnSpc>
              <a:spcBef>
                <a:spcPts val="359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краплі,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осмотичний тиск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яких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нижче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0,7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%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еквівалентної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концентрації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натрію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хлориду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91706" y="2797301"/>
            <a:ext cx="2352675" cy="1567180"/>
          </a:xfrm>
          <a:custGeom>
            <a:avLst/>
            <a:gdLst/>
            <a:ahLst/>
            <a:cxnLst/>
            <a:rect l="l" t="t" r="r" b="b"/>
            <a:pathLst>
              <a:path w="2352675" h="1567179">
                <a:moveTo>
                  <a:pt x="0" y="1566672"/>
                </a:moveTo>
                <a:lnTo>
                  <a:pt x="2352294" y="1566672"/>
                </a:lnTo>
              </a:path>
              <a:path w="2352675" h="1567179">
                <a:moveTo>
                  <a:pt x="2352294" y="0"/>
                </a:moveTo>
                <a:lnTo>
                  <a:pt x="0" y="0"/>
                </a:lnTo>
                <a:lnTo>
                  <a:pt x="0" y="1566672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063993" y="2830067"/>
            <a:ext cx="182562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ізотонуючих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розрахованою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кількістю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натрію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хлориду,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або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іншими</a:t>
            </a:r>
            <a:r>
              <a:rPr sz="1800" spc="-6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агентами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0715" y="3208591"/>
            <a:ext cx="1954530" cy="657225"/>
            <a:chOff x="390715" y="3208591"/>
            <a:chExt cx="1954530" cy="657225"/>
          </a:xfrm>
        </p:grpSpPr>
        <p:sp>
          <p:nvSpPr>
            <p:cNvPr id="6" name="object 6"/>
            <p:cNvSpPr/>
            <p:nvPr/>
          </p:nvSpPr>
          <p:spPr>
            <a:xfrm>
              <a:off x="395477" y="3213354"/>
              <a:ext cx="1945005" cy="647700"/>
            </a:xfrm>
            <a:custGeom>
              <a:avLst/>
              <a:gdLst/>
              <a:ahLst/>
              <a:cxnLst/>
              <a:rect l="l" t="t" r="r" b="b"/>
              <a:pathLst>
                <a:path w="1945005" h="647700">
                  <a:moveTo>
                    <a:pt x="1944624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1944624" y="647700"/>
                  </a:lnTo>
                  <a:lnTo>
                    <a:pt x="1944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5477" y="3213354"/>
              <a:ext cx="1945005" cy="647700"/>
            </a:xfrm>
            <a:custGeom>
              <a:avLst/>
              <a:gdLst/>
              <a:ahLst/>
              <a:cxnLst/>
              <a:rect l="l" t="t" r="r" b="b"/>
              <a:pathLst>
                <a:path w="1945005" h="647700">
                  <a:moveTo>
                    <a:pt x="0" y="647700"/>
                  </a:moveTo>
                  <a:lnTo>
                    <a:pt x="1944624" y="647700"/>
                  </a:lnTo>
                  <a:lnTo>
                    <a:pt x="1944624" y="0"/>
                  </a:lnTo>
                  <a:lnTo>
                    <a:pt x="0" y="0"/>
                  </a:lnTo>
                  <a:lnTo>
                    <a:pt x="0" y="6477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95477" y="3213354"/>
            <a:ext cx="1945005" cy="64770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гіпотонічні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розчини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35339" y="3495865"/>
            <a:ext cx="352425" cy="128905"/>
            <a:chOff x="2335339" y="3495865"/>
            <a:chExt cx="352425" cy="128905"/>
          </a:xfrm>
        </p:grpSpPr>
        <p:sp>
          <p:nvSpPr>
            <p:cNvPr id="10" name="object 10"/>
            <p:cNvSpPr/>
            <p:nvPr/>
          </p:nvSpPr>
          <p:spPr>
            <a:xfrm>
              <a:off x="2393695" y="3500628"/>
              <a:ext cx="289560" cy="119380"/>
            </a:xfrm>
            <a:custGeom>
              <a:avLst/>
              <a:gdLst/>
              <a:ahLst/>
              <a:cxnLst/>
              <a:rect l="l" t="t" r="r" b="b"/>
              <a:pathLst>
                <a:path w="289560" h="119379">
                  <a:moveTo>
                    <a:pt x="203581" y="0"/>
                  </a:moveTo>
                  <a:lnTo>
                    <a:pt x="203581" y="29718"/>
                  </a:lnTo>
                  <a:lnTo>
                    <a:pt x="0" y="29718"/>
                  </a:lnTo>
                  <a:lnTo>
                    <a:pt x="0" y="89154"/>
                  </a:lnTo>
                  <a:lnTo>
                    <a:pt x="203581" y="89154"/>
                  </a:lnTo>
                  <a:lnTo>
                    <a:pt x="203581" y="118872"/>
                  </a:lnTo>
                  <a:lnTo>
                    <a:pt x="289306" y="59436"/>
                  </a:lnTo>
                  <a:lnTo>
                    <a:pt x="2035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40101" y="3500628"/>
              <a:ext cx="342900" cy="119380"/>
            </a:xfrm>
            <a:custGeom>
              <a:avLst/>
              <a:gdLst/>
              <a:ahLst/>
              <a:cxnLst/>
              <a:rect l="l" t="t" r="r" b="b"/>
              <a:pathLst>
                <a:path w="342900" h="119379">
                  <a:moveTo>
                    <a:pt x="257175" y="0"/>
                  </a:moveTo>
                  <a:lnTo>
                    <a:pt x="257175" y="29718"/>
                  </a:lnTo>
                  <a:lnTo>
                    <a:pt x="53593" y="29718"/>
                  </a:lnTo>
                  <a:lnTo>
                    <a:pt x="53593" y="89154"/>
                  </a:lnTo>
                  <a:lnTo>
                    <a:pt x="257175" y="89154"/>
                  </a:lnTo>
                  <a:lnTo>
                    <a:pt x="257175" y="118872"/>
                  </a:lnTo>
                  <a:lnTo>
                    <a:pt x="342900" y="59436"/>
                  </a:lnTo>
                  <a:lnTo>
                    <a:pt x="257175" y="0"/>
                  </a:lnTo>
                  <a:close/>
                </a:path>
                <a:path w="342900" h="119379">
                  <a:moveTo>
                    <a:pt x="21462" y="89154"/>
                  </a:moveTo>
                  <a:lnTo>
                    <a:pt x="42894" y="89154"/>
                  </a:lnTo>
                  <a:lnTo>
                    <a:pt x="42894" y="29718"/>
                  </a:lnTo>
                  <a:lnTo>
                    <a:pt x="21462" y="29718"/>
                  </a:lnTo>
                  <a:lnTo>
                    <a:pt x="21462" y="89154"/>
                  </a:lnTo>
                  <a:close/>
                </a:path>
                <a:path w="342900" h="119379">
                  <a:moveTo>
                    <a:pt x="0" y="89154"/>
                  </a:moveTo>
                  <a:lnTo>
                    <a:pt x="10715" y="89154"/>
                  </a:lnTo>
                  <a:lnTo>
                    <a:pt x="10715" y="29718"/>
                  </a:lnTo>
                  <a:lnTo>
                    <a:pt x="0" y="29718"/>
                  </a:lnTo>
                  <a:lnTo>
                    <a:pt x="0" y="8915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700527" y="5516879"/>
            <a:ext cx="3743325" cy="9906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9535" marR="355600">
              <a:lnSpc>
                <a:spcPct val="100000"/>
              </a:lnSpc>
              <a:spcBef>
                <a:spcPts val="35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краплі,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осмотичний тиск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яких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вище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1,1 %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еквівалентної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концентрації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натрію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хлориду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03897" y="5589270"/>
            <a:ext cx="2016760" cy="91821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212090" marR="205104" algn="ctr">
              <a:lnSpc>
                <a:spcPct val="100000"/>
              </a:lnSpc>
              <a:spcBef>
                <a:spcPts val="36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НЕ ізотонують,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так як є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гі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п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ертонічн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ими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19087" y="5759767"/>
            <a:ext cx="2080260" cy="638175"/>
            <a:chOff x="319087" y="5759767"/>
            <a:chExt cx="2080260" cy="638175"/>
          </a:xfrm>
        </p:grpSpPr>
        <p:sp>
          <p:nvSpPr>
            <p:cNvPr id="15" name="object 15"/>
            <p:cNvSpPr/>
            <p:nvPr/>
          </p:nvSpPr>
          <p:spPr>
            <a:xfrm>
              <a:off x="323850" y="5764529"/>
              <a:ext cx="2070735" cy="628650"/>
            </a:xfrm>
            <a:custGeom>
              <a:avLst/>
              <a:gdLst/>
              <a:ahLst/>
              <a:cxnLst/>
              <a:rect l="l" t="t" r="r" b="b"/>
              <a:pathLst>
                <a:path w="2070735" h="628650">
                  <a:moveTo>
                    <a:pt x="2070354" y="0"/>
                  </a:moveTo>
                  <a:lnTo>
                    <a:pt x="0" y="0"/>
                  </a:lnTo>
                  <a:lnTo>
                    <a:pt x="0" y="628650"/>
                  </a:lnTo>
                  <a:lnTo>
                    <a:pt x="2070354" y="628650"/>
                  </a:lnTo>
                  <a:lnTo>
                    <a:pt x="2070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3850" y="5764529"/>
              <a:ext cx="2070735" cy="628650"/>
            </a:xfrm>
            <a:custGeom>
              <a:avLst/>
              <a:gdLst/>
              <a:ahLst/>
              <a:cxnLst/>
              <a:rect l="l" t="t" r="r" b="b"/>
              <a:pathLst>
                <a:path w="2070735" h="628650">
                  <a:moveTo>
                    <a:pt x="0" y="628650"/>
                  </a:moveTo>
                  <a:lnTo>
                    <a:pt x="2070354" y="628650"/>
                  </a:lnTo>
                  <a:lnTo>
                    <a:pt x="2070354" y="0"/>
                  </a:lnTo>
                  <a:lnTo>
                    <a:pt x="0" y="0"/>
                  </a:lnTo>
                  <a:lnTo>
                    <a:pt x="0" y="62865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23850" y="5764529"/>
            <a:ext cx="2070735" cy="62865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538480" marR="303530" indent="-228600">
              <a:lnSpc>
                <a:spcPct val="100000"/>
              </a:lnSpc>
              <a:spcBef>
                <a:spcPts val="355"/>
              </a:spcBef>
            </a:pP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гі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пе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ртоніч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ні  розчини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406967" y="6088189"/>
            <a:ext cx="298450" cy="153670"/>
            <a:chOff x="2406967" y="6088189"/>
            <a:chExt cx="298450" cy="153670"/>
          </a:xfrm>
        </p:grpSpPr>
        <p:sp>
          <p:nvSpPr>
            <p:cNvPr id="19" name="object 19"/>
            <p:cNvSpPr/>
            <p:nvPr/>
          </p:nvSpPr>
          <p:spPr>
            <a:xfrm>
              <a:off x="2456814" y="6092952"/>
              <a:ext cx="243840" cy="144145"/>
            </a:xfrm>
            <a:custGeom>
              <a:avLst/>
              <a:gdLst/>
              <a:ahLst/>
              <a:cxnLst/>
              <a:rect l="l" t="t" r="r" b="b"/>
              <a:pathLst>
                <a:path w="243839" h="144145">
                  <a:moveTo>
                    <a:pt x="171450" y="0"/>
                  </a:moveTo>
                  <a:lnTo>
                    <a:pt x="171450" y="36004"/>
                  </a:lnTo>
                  <a:lnTo>
                    <a:pt x="0" y="36004"/>
                  </a:lnTo>
                  <a:lnTo>
                    <a:pt x="0" y="108013"/>
                  </a:lnTo>
                  <a:lnTo>
                    <a:pt x="171450" y="108013"/>
                  </a:lnTo>
                  <a:lnTo>
                    <a:pt x="171450" y="144018"/>
                  </a:lnTo>
                  <a:lnTo>
                    <a:pt x="243712" y="72009"/>
                  </a:lnTo>
                  <a:lnTo>
                    <a:pt x="171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11729" y="6092952"/>
              <a:ext cx="288925" cy="144145"/>
            </a:xfrm>
            <a:custGeom>
              <a:avLst/>
              <a:gdLst/>
              <a:ahLst/>
              <a:cxnLst/>
              <a:rect l="l" t="t" r="r" b="b"/>
              <a:pathLst>
                <a:path w="288925" h="144145">
                  <a:moveTo>
                    <a:pt x="216534" y="0"/>
                  </a:moveTo>
                  <a:lnTo>
                    <a:pt x="216534" y="36004"/>
                  </a:lnTo>
                  <a:lnTo>
                    <a:pt x="45084" y="36004"/>
                  </a:lnTo>
                  <a:lnTo>
                    <a:pt x="45084" y="108013"/>
                  </a:lnTo>
                  <a:lnTo>
                    <a:pt x="216534" y="108013"/>
                  </a:lnTo>
                  <a:lnTo>
                    <a:pt x="216534" y="144018"/>
                  </a:lnTo>
                  <a:lnTo>
                    <a:pt x="288797" y="72009"/>
                  </a:lnTo>
                  <a:lnTo>
                    <a:pt x="216534" y="0"/>
                  </a:lnTo>
                  <a:close/>
                </a:path>
                <a:path w="288925" h="144145">
                  <a:moveTo>
                    <a:pt x="18033" y="108013"/>
                  </a:moveTo>
                  <a:lnTo>
                    <a:pt x="36083" y="108013"/>
                  </a:lnTo>
                  <a:lnTo>
                    <a:pt x="36083" y="36004"/>
                  </a:lnTo>
                  <a:lnTo>
                    <a:pt x="18033" y="36004"/>
                  </a:lnTo>
                  <a:lnTo>
                    <a:pt x="18033" y="108013"/>
                  </a:lnTo>
                  <a:close/>
                </a:path>
                <a:path w="288925" h="144145">
                  <a:moveTo>
                    <a:pt x="0" y="108013"/>
                  </a:moveTo>
                  <a:lnTo>
                    <a:pt x="9025" y="108013"/>
                  </a:lnTo>
                  <a:lnTo>
                    <a:pt x="9025" y="36004"/>
                  </a:lnTo>
                  <a:lnTo>
                    <a:pt x="0" y="36004"/>
                  </a:lnTo>
                  <a:lnTo>
                    <a:pt x="0" y="10801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699004" y="4221479"/>
            <a:ext cx="3743325" cy="11811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9535" marR="86995">
              <a:lnSpc>
                <a:spcPct val="100000"/>
              </a:lnSpc>
              <a:spcBef>
                <a:spcPts val="35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краплі,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осмотичний тиск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яких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знаходиться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межах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0,7-1,1</a:t>
            </a:r>
            <a:endParaRPr sz="1800">
              <a:latin typeface="Tahoma"/>
              <a:cs typeface="Tahoma"/>
            </a:endParaRPr>
          </a:p>
          <a:p>
            <a:pPr marL="89535" marR="509270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%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еквівалентної концентрації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натрію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хлориду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05421" y="4586478"/>
            <a:ext cx="1945005" cy="36195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220345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НЕ</a:t>
            </a:r>
            <a:r>
              <a:rPr sz="1800" spc="-5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ізотонують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89191" y="4359211"/>
            <a:ext cx="1952625" cy="657225"/>
            <a:chOff x="389191" y="4359211"/>
            <a:chExt cx="1952625" cy="657225"/>
          </a:xfrm>
        </p:grpSpPr>
        <p:sp>
          <p:nvSpPr>
            <p:cNvPr id="24" name="object 24"/>
            <p:cNvSpPr/>
            <p:nvPr/>
          </p:nvSpPr>
          <p:spPr>
            <a:xfrm>
              <a:off x="393954" y="4363973"/>
              <a:ext cx="1943100" cy="647700"/>
            </a:xfrm>
            <a:custGeom>
              <a:avLst/>
              <a:gdLst/>
              <a:ahLst/>
              <a:cxnLst/>
              <a:rect l="l" t="t" r="r" b="b"/>
              <a:pathLst>
                <a:path w="1943100" h="647700">
                  <a:moveTo>
                    <a:pt x="194310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1943100" y="647700"/>
                  </a:lnTo>
                  <a:lnTo>
                    <a:pt x="1943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93954" y="4363973"/>
              <a:ext cx="1943100" cy="647700"/>
            </a:xfrm>
            <a:custGeom>
              <a:avLst/>
              <a:gdLst/>
              <a:ahLst/>
              <a:cxnLst/>
              <a:rect l="l" t="t" r="r" b="b"/>
              <a:pathLst>
                <a:path w="1943100" h="647700">
                  <a:moveTo>
                    <a:pt x="0" y="647700"/>
                  </a:moveTo>
                  <a:lnTo>
                    <a:pt x="1943100" y="647700"/>
                  </a:lnTo>
                  <a:lnTo>
                    <a:pt x="1943100" y="0"/>
                  </a:lnTo>
                  <a:lnTo>
                    <a:pt x="0" y="0"/>
                  </a:lnTo>
                  <a:lnTo>
                    <a:pt x="0" y="6477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93954" y="4363973"/>
            <a:ext cx="1943100" cy="6477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474980" marR="380365" indent="-86995">
              <a:lnSpc>
                <a:spcPts val="1939"/>
              </a:lnSpc>
              <a:spcBef>
                <a:spcPts val="390"/>
              </a:spcBef>
            </a:pP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ізотонічні 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розчини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334005" y="3496055"/>
            <a:ext cx="4457065" cy="2644140"/>
            <a:chOff x="2334005" y="3496055"/>
            <a:chExt cx="4457065" cy="2644140"/>
          </a:xfrm>
        </p:grpSpPr>
        <p:sp>
          <p:nvSpPr>
            <p:cNvPr id="28" name="object 28"/>
            <p:cNvSpPr/>
            <p:nvPr/>
          </p:nvSpPr>
          <p:spPr>
            <a:xfrm>
              <a:off x="2392171" y="4652772"/>
              <a:ext cx="289560" cy="114300"/>
            </a:xfrm>
            <a:custGeom>
              <a:avLst/>
              <a:gdLst/>
              <a:ahLst/>
              <a:cxnLst/>
              <a:rect l="l" t="t" r="r" b="b"/>
              <a:pathLst>
                <a:path w="289560" h="114300">
                  <a:moveTo>
                    <a:pt x="203580" y="0"/>
                  </a:moveTo>
                  <a:lnTo>
                    <a:pt x="203580" y="28575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203580" y="85725"/>
                  </a:lnTo>
                  <a:lnTo>
                    <a:pt x="203580" y="114300"/>
                  </a:lnTo>
                  <a:lnTo>
                    <a:pt x="289305" y="57150"/>
                  </a:lnTo>
                  <a:lnTo>
                    <a:pt x="2035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338577" y="4652772"/>
              <a:ext cx="342900" cy="114300"/>
            </a:xfrm>
            <a:custGeom>
              <a:avLst/>
              <a:gdLst/>
              <a:ahLst/>
              <a:cxnLst/>
              <a:rect l="l" t="t" r="r" b="b"/>
              <a:pathLst>
                <a:path w="342900" h="114300">
                  <a:moveTo>
                    <a:pt x="257175" y="0"/>
                  </a:moveTo>
                  <a:lnTo>
                    <a:pt x="257175" y="28575"/>
                  </a:lnTo>
                  <a:lnTo>
                    <a:pt x="53594" y="28575"/>
                  </a:lnTo>
                  <a:lnTo>
                    <a:pt x="53594" y="85725"/>
                  </a:lnTo>
                  <a:lnTo>
                    <a:pt x="257175" y="85725"/>
                  </a:lnTo>
                  <a:lnTo>
                    <a:pt x="257175" y="114300"/>
                  </a:lnTo>
                  <a:lnTo>
                    <a:pt x="342900" y="57150"/>
                  </a:lnTo>
                  <a:lnTo>
                    <a:pt x="257175" y="0"/>
                  </a:lnTo>
                  <a:close/>
                </a:path>
                <a:path w="342900" h="114300">
                  <a:moveTo>
                    <a:pt x="21463" y="85725"/>
                  </a:moveTo>
                  <a:lnTo>
                    <a:pt x="42894" y="85725"/>
                  </a:lnTo>
                  <a:lnTo>
                    <a:pt x="42894" y="28575"/>
                  </a:lnTo>
                  <a:lnTo>
                    <a:pt x="21463" y="28575"/>
                  </a:lnTo>
                  <a:lnTo>
                    <a:pt x="21463" y="85725"/>
                  </a:lnTo>
                  <a:close/>
                </a:path>
                <a:path w="342900" h="114300">
                  <a:moveTo>
                    <a:pt x="0" y="85725"/>
                  </a:moveTo>
                  <a:lnTo>
                    <a:pt x="10715" y="85725"/>
                  </a:lnTo>
                  <a:lnTo>
                    <a:pt x="10715" y="28575"/>
                  </a:lnTo>
                  <a:lnTo>
                    <a:pt x="0" y="28575"/>
                  </a:lnTo>
                  <a:lnTo>
                    <a:pt x="0" y="8572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497065" y="3500627"/>
              <a:ext cx="289560" cy="119380"/>
            </a:xfrm>
            <a:custGeom>
              <a:avLst/>
              <a:gdLst/>
              <a:ahLst/>
              <a:cxnLst/>
              <a:rect l="l" t="t" r="r" b="b"/>
              <a:pathLst>
                <a:path w="289559" h="119379">
                  <a:moveTo>
                    <a:pt x="203581" y="0"/>
                  </a:moveTo>
                  <a:lnTo>
                    <a:pt x="203581" y="29718"/>
                  </a:lnTo>
                  <a:lnTo>
                    <a:pt x="0" y="29718"/>
                  </a:lnTo>
                  <a:lnTo>
                    <a:pt x="0" y="89154"/>
                  </a:lnTo>
                  <a:lnTo>
                    <a:pt x="203581" y="89154"/>
                  </a:lnTo>
                  <a:lnTo>
                    <a:pt x="203581" y="118872"/>
                  </a:lnTo>
                  <a:lnTo>
                    <a:pt x="289306" y="59436"/>
                  </a:lnTo>
                  <a:lnTo>
                    <a:pt x="2035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443471" y="3500627"/>
              <a:ext cx="342900" cy="119380"/>
            </a:xfrm>
            <a:custGeom>
              <a:avLst/>
              <a:gdLst/>
              <a:ahLst/>
              <a:cxnLst/>
              <a:rect l="l" t="t" r="r" b="b"/>
              <a:pathLst>
                <a:path w="342900" h="119379">
                  <a:moveTo>
                    <a:pt x="257175" y="0"/>
                  </a:moveTo>
                  <a:lnTo>
                    <a:pt x="257175" y="29718"/>
                  </a:lnTo>
                  <a:lnTo>
                    <a:pt x="53593" y="29718"/>
                  </a:lnTo>
                  <a:lnTo>
                    <a:pt x="53593" y="89154"/>
                  </a:lnTo>
                  <a:lnTo>
                    <a:pt x="257175" y="89154"/>
                  </a:lnTo>
                  <a:lnTo>
                    <a:pt x="257175" y="118872"/>
                  </a:lnTo>
                  <a:lnTo>
                    <a:pt x="342900" y="59436"/>
                  </a:lnTo>
                  <a:lnTo>
                    <a:pt x="257175" y="0"/>
                  </a:lnTo>
                  <a:close/>
                </a:path>
                <a:path w="342900" h="119379">
                  <a:moveTo>
                    <a:pt x="21462" y="89154"/>
                  </a:moveTo>
                  <a:lnTo>
                    <a:pt x="42894" y="89154"/>
                  </a:lnTo>
                  <a:lnTo>
                    <a:pt x="42894" y="29718"/>
                  </a:lnTo>
                  <a:lnTo>
                    <a:pt x="21462" y="29718"/>
                  </a:lnTo>
                  <a:lnTo>
                    <a:pt x="21462" y="89154"/>
                  </a:lnTo>
                  <a:close/>
                </a:path>
                <a:path w="342900" h="119379">
                  <a:moveTo>
                    <a:pt x="0" y="89154"/>
                  </a:moveTo>
                  <a:lnTo>
                    <a:pt x="10715" y="89154"/>
                  </a:lnTo>
                  <a:lnTo>
                    <a:pt x="10715" y="29718"/>
                  </a:lnTo>
                  <a:lnTo>
                    <a:pt x="0" y="29718"/>
                  </a:lnTo>
                  <a:lnTo>
                    <a:pt x="0" y="8915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497065" y="4724400"/>
              <a:ext cx="289560" cy="114300"/>
            </a:xfrm>
            <a:custGeom>
              <a:avLst/>
              <a:gdLst/>
              <a:ahLst/>
              <a:cxnLst/>
              <a:rect l="l" t="t" r="r" b="b"/>
              <a:pathLst>
                <a:path w="289559" h="114300">
                  <a:moveTo>
                    <a:pt x="203581" y="0"/>
                  </a:moveTo>
                  <a:lnTo>
                    <a:pt x="203581" y="28575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203581" y="85725"/>
                  </a:lnTo>
                  <a:lnTo>
                    <a:pt x="203581" y="114300"/>
                  </a:lnTo>
                  <a:lnTo>
                    <a:pt x="289306" y="57150"/>
                  </a:lnTo>
                  <a:lnTo>
                    <a:pt x="2035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443471" y="4724400"/>
              <a:ext cx="342900" cy="114300"/>
            </a:xfrm>
            <a:custGeom>
              <a:avLst/>
              <a:gdLst/>
              <a:ahLst/>
              <a:cxnLst/>
              <a:rect l="l" t="t" r="r" b="b"/>
              <a:pathLst>
                <a:path w="342900" h="114300">
                  <a:moveTo>
                    <a:pt x="257175" y="0"/>
                  </a:moveTo>
                  <a:lnTo>
                    <a:pt x="257175" y="28575"/>
                  </a:lnTo>
                  <a:lnTo>
                    <a:pt x="53593" y="28575"/>
                  </a:lnTo>
                  <a:lnTo>
                    <a:pt x="53593" y="85725"/>
                  </a:lnTo>
                  <a:lnTo>
                    <a:pt x="257175" y="85725"/>
                  </a:lnTo>
                  <a:lnTo>
                    <a:pt x="257175" y="114300"/>
                  </a:lnTo>
                  <a:lnTo>
                    <a:pt x="342900" y="57150"/>
                  </a:lnTo>
                  <a:lnTo>
                    <a:pt x="257175" y="0"/>
                  </a:lnTo>
                  <a:close/>
                </a:path>
                <a:path w="342900" h="114300">
                  <a:moveTo>
                    <a:pt x="21462" y="85725"/>
                  </a:moveTo>
                  <a:lnTo>
                    <a:pt x="42894" y="85725"/>
                  </a:lnTo>
                  <a:lnTo>
                    <a:pt x="42894" y="28575"/>
                  </a:lnTo>
                  <a:lnTo>
                    <a:pt x="21462" y="28575"/>
                  </a:lnTo>
                  <a:lnTo>
                    <a:pt x="21462" y="85725"/>
                  </a:lnTo>
                  <a:close/>
                </a:path>
                <a:path w="342900" h="114300">
                  <a:moveTo>
                    <a:pt x="0" y="85725"/>
                  </a:moveTo>
                  <a:lnTo>
                    <a:pt x="10715" y="85725"/>
                  </a:lnTo>
                  <a:lnTo>
                    <a:pt x="10715" y="28575"/>
                  </a:lnTo>
                  <a:lnTo>
                    <a:pt x="0" y="28575"/>
                  </a:lnTo>
                  <a:lnTo>
                    <a:pt x="0" y="8572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497065" y="6021323"/>
              <a:ext cx="289560" cy="114300"/>
            </a:xfrm>
            <a:custGeom>
              <a:avLst/>
              <a:gdLst/>
              <a:ahLst/>
              <a:cxnLst/>
              <a:rect l="l" t="t" r="r" b="b"/>
              <a:pathLst>
                <a:path w="289559" h="114300">
                  <a:moveTo>
                    <a:pt x="203581" y="0"/>
                  </a:moveTo>
                  <a:lnTo>
                    <a:pt x="203581" y="28574"/>
                  </a:lnTo>
                  <a:lnTo>
                    <a:pt x="0" y="28574"/>
                  </a:lnTo>
                  <a:lnTo>
                    <a:pt x="0" y="85724"/>
                  </a:lnTo>
                  <a:lnTo>
                    <a:pt x="203581" y="85724"/>
                  </a:lnTo>
                  <a:lnTo>
                    <a:pt x="203581" y="114299"/>
                  </a:lnTo>
                  <a:lnTo>
                    <a:pt x="289306" y="57149"/>
                  </a:lnTo>
                  <a:lnTo>
                    <a:pt x="2035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443471" y="6021323"/>
              <a:ext cx="342900" cy="114300"/>
            </a:xfrm>
            <a:custGeom>
              <a:avLst/>
              <a:gdLst/>
              <a:ahLst/>
              <a:cxnLst/>
              <a:rect l="l" t="t" r="r" b="b"/>
              <a:pathLst>
                <a:path w="342900" h="114300">
                  <a:moveTo>
                    <a:pt x="257175" y="0"/>
                  </a:moveTo>
                  <a:lnTo>
                    <a:pt x="257175" y="28574"/>
                  </a:lnTo>
                  <a:lnTo>
                    <a:pt x="53593" y="28574"/>
                  </a:lnTo>
                  <a:lnTo>
                    <a:pt x="53593" y="85724"/>
                  </a:lnTo>
                  <a:lnTo>
                    <a:pt x="257175" y="85724"/>
                  </a:lnTo>
                  <a:lnTo>
                    <a:pt x="257175" y="114299"/>
                  </a:lnTo>
                  <a:lnTo>
                    <a:pt x="342900" y="57149"/>
                  </a:lnTo>
                  <a:lnTo>
                    <a:pt x="257175" y="0"/>
                  </a:lnTo>
                  <a:close/>
                </a:path>
                <a:path w="342900" h="114300">
                  <a:moveTo>
                    <a:pt x="21462" y="85724"/>
                  </a:moveTo>
                  <a:lnTo>
                    <a:pt x="42894" y="85724"/>
                  </a:lnTo>
                  <a:lnTo>
                    <a:pt x="42894" y="28574"/>
                  </a:lnTo>
                  <a:lnTo>
                    <a:pt x="21462" y="28574"/>
                  </a:lnTo>
                  <a:lnTo>
                    <a:pt x="21462" y="85724"/>
                  </a:lnTo>
                  <a:close/>
                </a:path>
                <a:path w="342900" h="114300">
                  <a:moveTo>
                    <a:pt x="0" y="85724"/>
                  </a:moveTo>
                  <a:lnTo>
                    <a:pt x="10715" y="85724"/>
                  </a:lnTo>
                  <a:lnTo>
                    <a:pt x="10715" y="28574"/>
                  </a:lnTo>
                  <a:lnTo>
                    <a:pt x="0" y="28574"/>
                  </a:lnTo>
                  <a:lnTo>
                    <a:pt x="0" y="857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688594" y="33273"/>
            <a:ext cx="7630159" cy="666336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748030" marR="5080" indent="-735330" algn="just">
              <a:lnSpc>
                <a:spcPct val="101800"/>
              </a:lnSpc>
              <a:spcBef>
                <a:spcPts val="55"/>
              </a:spcBef>
            </a:pPr>
            <a:r>
              <a:rPr sz="2100" spc="-5" dirty="0">
                <a:solidFill>
                  <a:schemeClr val="tx1"/>
                </a:solidFill>
              </a:rPr>
              <a:t>3.</a:t>
            </a:r>
            <a:r>
              <a:rPr sz="210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ОЧНІ</a:t>
            </a:r>
            <a:r>
              <a:rPr sz="210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КРАПЛІ</a:t>
            </a:r>
            <a:r>
              <a:rPr sz="2100" spc="40" dirty="0">
                <a:solidFill>
                  <a:schemeClr val="tx1"/>
                </a:solidFill>
              </a:rPr>
              <a:t> </a:t>
            </a:r>
            <a:r>
              <a:rPr sz="2100" spc="-10" dirty="0">
                <a:solidFill>
                  <a:schemeClr val="tx1"/>
                </a:solidFill>
              </a:rPr>
              <a:t>(GUTTAE</a:t>
            </a:r>
            <a:r>
              <a:rPr sz="2100" spc="1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OPHTALMICAE) </a:t>
            </a:r>
            <a:r>
              <a:rPr sz="2100" spc="-570" dirty="0">
                <a:solidFill>
                  <a:schemeClr val="tx1"/>
                </a:solidFill>
              </a:rPr>
              <a:t> </a:t>
            </a:r>
            <a:r>
              <a:rPr sz="2100" spc="-10" dirty="0">
                <a:solidFill>
                  <a:schemeClr val="tx1"/>
                </a:solidFill>
              </a:rPr>
              <a:t>ВИМОГИ</a:t>
            </a:r>
            <a:r>
              <a:rPr sz="210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ДО</a:t>
            </a:r>
            <a:r>
              <a:rPr sz="210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ОЧНИХ</a:t>
            </a:r>
            <a:r>
              <a:rPr sz="2100" spc="5" dirty="0">
                <a:solidFill>
                  <a:schemeClr val="tx1"/>
                </a:solidFill>
              </a:rPr>
              <a:t> </a:t>
            </a:r>
            <a:r>
              <a:rPr sz="2100" spc="-10" dirty="0">
                <a:solidFill>
                  <a:schemeClr val="tx1"/>
                </a:solidFill>
              </a:rPr>
              <a:t>КРАПЕЛЬ </a:t>
            </a:r>
            <a:r>
              <a:rPr sz="2100" spc="-5" dirty="0">
                <a:solidFill>
                  <a:schemeClr val="tx1"/>
                </a:solidFill>
              </a:rPr>
              <a:t> ІЗОТОНІЧНІСТЬ</a:t>
            </a:r>
            <a:r>
              <a:rPr sz="210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ОЧНИХ</a:t>
            </a:r>
            <a:r>
              <a:rPr sz="2100" spc="5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КРАПЕЛЬ</a:t>
            </a:r>
            <a:endParaRPr sz="2100" dirty="0">
              <a:solidFill>
                <a:schemeClr val="tx1"/>
              </a:solidFill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88594" y="1013714"/>
            <a:ext cx="820737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5687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краплі, щоб уникнути дискомфорту повинні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бути ізотонічни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слізної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рідини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людини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відповідати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осмотичного тиску розчинів натрію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хлориду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концентрації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0,9</a:t>
            </a:r>
            <a:r>
              <a:rPr sz="1800" dirty="0">
                <a:solidFill>
                  <a:srgbClr val="1B4752"/>
                </a:solidFill>
                <a:latin typeface="Verdana"/>
                <a:cs typeface="Verdana"/>
              </a:rPr>
              <a:t>±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0,2</a:t>
            </a:r>
            <a:r>
              <a:rPr sz="1800" spc="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%.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Допускається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виробництво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застосування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гіпертонічних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або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гіпотонічних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розчинів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осмоляльность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(осмолярність) яких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знаходиться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межах осмоляльности (осмолярності) 0,6 % -2 % розчину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натрію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хлориду.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Залежно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величини осмотичного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тиску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краплі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можна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88594" y="2659888"/>
            <a:ext cx="2314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розділити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3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групи: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6755" y="1268730"/>
            <a:ext cx="6193155" cy="6477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273050" marR="268605" indent="529590">
              <a:lnSpc>
                <a:spcPct val="100000"/>
              </a:lnSpc>
              <a:spcBef>
                <a:spcPts val="35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Для ізотонування застосовують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речовини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урахуванням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їх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сумісності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лікарськими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речовинами: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288089" y="2200465"/>
            <a:ext cx="2385060" cy="873125"/>
            <a:chOff x="5288089" y="2200465"/>
            <a:chExt cx="2385060" cy="873125"/>
          </a:xfrm>
        </p:grpSpPr>
        <p:sp>
          <p:nvSpPr>
            <p:cNvPr id="4" name="object 4"/>
            <p:cNvSpPr/>
            <p:nvPr/>
          </p:nvSpPr>
          <p:spPr>
            <a:xfrm>
              <a:off x="5292852" y="2205227"/>
              <a:ext cx="2375535" cy="863600"/>
            </a:xfrm>
            <a:custGeom>
              <a:avLst/>
              <a:gdLst/>
              <a:ahLst/>
              <a:cxnLst/>
              <a:rect l="l" t="t" r="r" b="b"/>
              <a:pathLst>
                <a:path w="2375534" h="863600">
                  <a:moveTo>
                    <a:pt x="2231263" y="0"/>
                  </a:moveTo>
                  <a:lnTo>
                    <a:pt x="143890" y="0"/>
                  </a:lnTo>
                  <a:lnTo>
                    <a:pt x="136558" y="45493"/>
                  </a:lnTo>
                  <a:lnTo>
                    <a:pt x="116137" y="84994"/>
                  </a:lnTo>
                  <a:lnTo>
                    <a:pt x="84994" y="116137"/>
                  </a:lnTo>
                  <a:lnTo>
                    <a:pt x="45493" y="136558"/>
                  </a:lnTo>
                  <a:lnTo>
                    <a:pt x="0" y="143891"/>
                  </a:lnTo>
                  <a:lnTo>
                    <a:pt x="0" y="719455"/>
                  </a:lnTo>
                  <a:lnTo>
                    <a:pt x="45493" y="726787"/>
                  </a:lnTo>
                  <a:lnTo>
                    <a:pt x="84994" y="747208"/>
                  </a:lnTo>
                  <a:lnTo>
                    <a:pt x="116137" y="778351"/>
                  </a:lnTo>
                  <a:lnTo>
                    <a:pt x="136558" y="817852"/>
                  </a:lnTo>
                  <a:lnTo>
                    <a:pt x="143890" y="863346"/>
                  </a:lnTo>
                  <a:lnTo>
                    <a:pt x="2231263" y="863346"/>
                  </a:lnTo>
                  <a:lnTo>
                    <a:pt x="2238595" y="817852"/>
                  </a:lnTo>
                  <a:lnTo>
                    <a:pt x="2259016" y="778351"/>
                  </a:lnTo>
                  <a:lnTo>
                    <a:pt x="2290159" y="747208"/>
                  </a:lnTo>
                  <a:lnTo>
                    <a:pt x="2329660" y="726787"/>
                  </a:lnTo>
                  <a:lnTo>
                    <a:pt x="2375154" y="719455"/>
                  </a:lnTo>
                  <a:lnTo>
                    <a:pt x="2375154" y="143891"/>
                  </a:lnTo>
                  <a:lnTo>
                    <a:pt x="2329660" y="136558"/>
                  </a:lnTo>
                  <a:lnTo>
                    <a:pt x="2290159" y="116137"/>
                  </a:lnTo>
                  <a:lnTo>
                    <a:pt x="2259016" y="84994"/>
                  </a:lnTo>
                  <a:lnTo>
                    <a:pt x="2238595" y="45493"/>
                  </a:lnTo>
                  <a:lnTo>
                    <a:pt x="22312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292852" y="2205227"/>
              <a:ext cx="2375535" cy="863600"/>
            </a:xfrm>
            <a:custGeom>
              <a:avLst/>
              <a:gdLst/>
              <a:ahLst/>
              <a:cxnLst/>
              <a:rect l="l" t="t" r="r" b="b"/>
              <a:pathLst>
                <a:path w="2375534" h="863600">
                  <a:moveTo>
                    <a:pt x="0" y="143891"/>
                  </a:moveTo>
                  <a:lnTo>
                    <a:pt x="45493" y="136558"/>
                  </a:lnTo>
                  <a:lnTo>
                    <a:pt x="84994" y="116137"/>
                  </a:lnTo>
                  <a:lnTo>
                    <a:pt x="116137" y="84994"/>
                  </a:lnTo>
                  <a:lnTo>
                    <a:pt x="136558" y="45493"/>
                  </a:lnTo>
                  <a:lnTo>
                    <a:pt x="143890" y="0"/>
                  </a:lnTo>
                  <a:lnTo>
                    <a:pt x="2231263" y="0"/>
                  </a:lnTo>
                  <a:lnTo>
                    <a:pt x="2238595" y="45493"/>
                  </a:lnTo>
                  <a:lnTo>
                    <a:pt x="2259016" y="84994"/>
                  </a:lnTo>
                  <a:lnTo>
                    <a:pt x="2290159" y="116137"/>
                  </a:lnTo>
                  <a:lnTo>
                    <a:pt x="2329660" y="136558"/>
                  </a:lnTo>
                  <a:lnTo>
                    <a:pt x="2375154" y="143891"/>
                  </a:lnTo>
                  <a:lnTo>
                    <a:pt x="2375154" y="719455"/>
                  </a:lnTo>
                  <a:lnTo>
                    <a:pt x="2329660" y="726787"/>
                  </a:lnTo>
                  <a:lnTo>
                    <a:pt x="2290159" y="747208"/>
                  </a:lnTo>
                  <a:lnTo>
                    <a:pt x="2259016" y="778351"/>
                  </a:lnTo>
                  <a:lnTo>
                    <a:pt x="2238595" y="817852"/>
                  </a:lnTo>
                  <a:lnTo>
                    <a:pt x="2231263" y="863346"/>
                  </a:lnTo>
                  <a:lnTo>
                    <a:pt x="143890" y="863346"/>
                  </a:lnTo>
                  <a:lnTo>
                    <a:pt x="136558" y="817852"/>
                  </a:lnTo>
                  <a:lnTo>
                    <a:pt x="116137" y="778351"/>
                  </a:lnTo>
                  <a:lnTo>
                    <a:pt x="84994" y="747208"/>
                  </a:lnTo>
                  <a:lnTo>
                    <a:pt x="45493" y="726787"/>
                  </a:lnTo>
                  <a:lnTo>
                    <a:pt x="0" y="719455"/>
                  </a:lnTo>
                  <a:lnTo>
                    <a:pt x="0" y="14389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02046" y="2303526"/>
            <a:ext cx="15570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Борна</a:t>
            </a:r>
            <a:r>
              <a:rPr sz="1800" spc="-6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кислота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глюкоза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471993" y="2055685"/>
            <a:ext cx="2181225" cy="1152525"/>
            <a:chOff x="1471993" y="2055685"/>
            <a:chExt cx="2181225" cy="1152525"/>
          </a:xfrm>
        </p:grpSpPr>
        <p:sp>
          <p:nvSpPr>
            <p:cNvPr id="8" name="object 8"/>
            <p:cNvSpPr/>
            <p:nvPr/>
          </p:nvSpPr>
          <p:spPr>
            <a:xfrm>
              <a:off x="1476755" y="2060448"/>
              <a:ext cx="2171700" cy="1143000"/>
            </a:xfrm>
            <a:custGeom>
              <a:avLst/>
              <a:gdLst/>
              <a:ahLst/>
              <a:cxnLst/>
              <a:rect l="l" t="t" r="r" b="b"/>
              <a:pathLst>
                <a:path w="2171700" h="1143000">
                  <a:moveTo>
                    <a:pt x="1981199" y="0"/>
                  </a:moveTo>
                  <a:lnTo>
                    <a:pt x="190500" y="0"/>
                  </a:lnTo>
                  <a:lnTo>
                    <a:pt x="185465" y="43662"/>
                  </a:lnTo>
                  <a:lnTo>
                    <a:pt x="171127" y="83753"/>
                  </a:lnTo>
                  <a:lnTo>
                    <a:pt x="148632" y="119125"/>
                  </a:lnTo>
                  <a:lnTo>
                    <a:pt x="119125" y="148632"/>
                  </a:lnTo>
                  <a:lnTo>
                    <a:pt x="83753" y="171127"/>
                  </a:lnTo>
                  <a:lnTo>
                    <a:pt x="43662" y="185465"/>
                  </a:lnTo>
                  <a:lnTo>
                    <a:pt x="0" y="190500"/>
                  </a:lnTo>
                  <a:lnTo>
                    <a:pt x="0" y="952500"/>
                  </a:lnTo>
                  <a:lnTo>
                    <a:pt x="43662" y="957534"/>
                  </a:lnTo>
                  <a:lnTo>
                    <a:pt x="83753" y="971872"/>
                  </a:lnTo>
                  <a:lnTo>
                    <a:pt x="119125" y="994367"/>
                  </a:lnTo>
                  <a:lnTo>
                    <a:pt x="148632" y="1023874"/>
                  </a:lnTo>
                  <a:lnTo>
                    <a:pt x="171127" y="1059246"/>
                  </a:lnTo>
                  <a:lnTo>
                    <a:pt x="185465" y="1099337"/>
                  </a:lnTo>
                  <a:lnTo>
                    <a:pt x="190500" y="1143000"/>
                  </a:lnTo>
                  <a:lnTo>
                    <a:pt x="1981199" y="1143000"/>
                  </a:lnTo>
                  <a:lnTo>
                    <a:pt x="1986234" y="1099337"/>
                  </a:lnTo>
                  <a:lnTo>
                    <a:pt x="2000572" y="1059246"/>
                  </a:lnTo>
                  <a:lnTo>
                    <a:pt x="2023067" y="1023874"/>
                  </a:lnTo>
                  <a:lnTo>
                    <a:pt x="2052574" y="994367"/>
                  </a:lnTo>
                  <a:lnTo>
                    <a:pt x="2087946" y="971872"/>
                  </a:lnTo>
                  <a:lnTo>
                    <a:pt x="2128037" y="957534"/>
                  </a:lnTo>
                  <a:lnTo>
                    <a:pt x="2171699" y="952500"/>
                  </a:lnTo>
                  <a:lnTo>
                    <a:pt x="2171699" y="190500"/>
                  </a:lnTo>
                  <a:lnTo>
                    <a:pt x="2128037" y="185465"/>
                  </a:lnTo>
                  <a:lnTo>
                    <a:pt x="2087946" y="171127"/>
                  </a:lnTo>
                  <a:lnTo>
                    <a:pt x="2052574" y="148632"/>
                  </a:lnTo>
                  <a:lnTo>
                    <a:pt x="2023067" y="119125"/>
                  </a:lnTo>
                  <a:lnTo>
                    <a:pt x="2000572" y="83753"/>
                  </a:lnTo>
                  <a:lnTo>
                    <a:pt x="1986234" y="43662"/>
                  </a:lnTo>
                  <a:lnTo>
                    <a:pt x="1981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76755" y="2060448"/>
              <a:ext cx="2171700" cy="1143000"/>
            </a:xfrm>
            <a:custGeom>
              <a:avLst/>
              <a:gdLst/>
              <a:ahLst/>
              <a:cxnLst/>
              <a:rect l="l" t="t" r="r" b="b"/>
              <a:pathLst>
                <a:path w="2171700" h="1143000">
                  <a:moveTo>
                    <a:pt x="0" y="190500"/>
                  </a:moveTo>
                  <a:lnTo>
                    <a:pt x="43662" y="185465"/>
                  </a:lnTo>
                  <a:lnTo>
                    <a:pt x="83753" y="171127"/>
                  </a:lnTo>
                  <a:lnTo>
                    <a:pt x="119125" y="148632"/>
                  </a:lnTo>
                  <a:lnTo>
                    <a:pt x="148632" y="119125"/>
                  </a:lnTo>
                  <a:lnTo>
                    <a:pt x="171127" y="83753"/>
                  </a:lnTo>
                  <a:lnTo>
                    <a:pt x="185465" y="43662"/>
                  </a:lnTo>
                  <a:lnTo>
                    <a:pt x="190500" y="0"/>
                  </a:lnTo>
                  <a:lnTo>
                    <a:pt x="1981199" y="0"/>
                  </a:lnTo>
                  <a:lnTo>
                    <a:pt x="1986234" y="43662"/>
                  </a:lnTo>
                  <a:lnTo>
                    <a:pt x="2000572" y="83753"/>
                  </a:lnTo>
                  <a:lnTo>
                    <a:pt x="2023067" y="119125"/>
                  </a:lnTo>
                  <a:lnTo>
                    <a:pt x="2052574" y="148632"/>
                  </a:lnTo>
                  <a:lnTo>
                    <a:pt x="2087946" y="171127"/>
                  </a:lnTo>
                  <a:lnTo>
                    <a:pt x="2128037" y="185465"/>
                  </a:lnTo>
                  <a:lnTo>
                    <a:pt x="2171699" y="190500"/>
                  </a:lnTo>
                  <a:lnTo>
                    <a:pt x="2171699" y="952500"/>
                  </a:lnTo>
                  <a:lnTo>
                    <a:pt x="2128037" y="957534"/>
                  </a:lnTo>
                  <a:lnTo>
                    <a:pt x="2087946" y="971872"/>
                  </a:lnTo>
                  <a:lnTo>
                    <a:pt x="2052574" y="994367"/>
                  </a:lnTo>
                  <a:lnTo>
                    <a:pt x="2023067" y="1023874"/>
                  </a:lnTo>
                  <a:lnTo>
                    <a:pt x="2000572" y="1059246"/>
                  </a:lnTo>
                  <a:lnTo>
                    <a:pt x="1986234" y="1099337"/>
                  </a:lnTo>
                  <a:lnTo>
                    <a:pt x="1981199" y="1143000"/>
                  </a:lnTo>
                  <a:lnTo>
                    <a:pt x="190500" y="1143000"/>
                  </a:lnTo>
                  <a:lnTo>
                    <a:pt x="185465" y="1099337"/>
                  </a:lnTo>
                  <a:lnTo>
                    <a:pt x="171127" y="1059246"/>
                  </a:lnTo>
                  <a:lnTo>
                    <a:pt x="148632" y="1023874"/>
                  </a:lnTo>
                  <a:lnTo>
                    <a:pt x="119125" y="994367"/>
                  </a:lnTo>
                  <a:lnTo>
                    <a:pt x="83753" y="971872"/>
                  </a:lnTo>
                  <a:lnTo>
                    <a:pt x="43662" y="957534"/>
                  </a:lnTo>
                  <a:lnTo>
                    <a:pt x="0" y="952500"/>
                  </a:lnTo>
                  <a:lnTo>
                    <a:pt x="0" y="1905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728977" y="2164588"/>
            <a:ext cx="1666239" cy="7937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indent="55880" algn="just">
              <a:lnSpc>
                <a:spcPts val="1939"/>
              </a:lnSpc>
              <a:spcBef>
                <a:spcPts val="34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натрію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хлорид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натрію</a:t>
            </a:r>
            <a:r>
              <a:rPr sz="1800" spc="-9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сульфат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натрію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нітрат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11567" y="3136963"/>
            <a:ext cx="6994525" cy="1952625"/>
            <a:chOff x="1111567" y="3136963"/>
            <a:chExt cx="6994525" cy="1952625"/>
          </a:xfrm>
        </p:grpSpPr>
        <p:sp>
          <p:nvSpPr>
            <p:cNvPr id="12" name="object 12"/>
            <p:cNvSpPr/>
            <p:nvPr/>
          </p:nvSpPr>
          <p:spPr>
            <a:xfrm>
              <a:off x="1116330" y="3263138"/>
              <a:ext cx="6985000" cy="1821814"/>
            </a:xfrm>
            <a:custGeom>
              <a:avLst/>
              <a:gdLst/>
              <a:ahLst/>
              <a:cxnLst/>
              <a:rect l="l" t="t" r="r" b="b"/>
              <a:pathLst>
                <a:path w="6985000" h="1821814">
                  <a:moveTo>
                    <a:pt x="6984492" y="0"/>
                  </a:moveTo>
                  <a:lnTo>
                    <a:pt x="6974951" y="47259"/>
                  </a:lnTo>
                  <a:lnTo>
                    <a:pt x="6948932" y="85851"/>
                  </a:lnTo>
                  <a:lnTo>
                    <a:pt x="6910339" y="111871"/>
                  </a:lnTo>
                  <a:lnTo>
                    <a:pt x="6863080" y="121412"/>
                  </a:lnTo>
                  <a:lnTo>
                    <a:pt x="121437" y="121412"/>
                  </a:lnTo>
                  <a:lnTo>
                    <a:pt x="74168" y="130972"/>
                  </a:lnTo>
                  <a:lnTo>
                    <a:pt x="35567" y="157035"/>
                  </a:lnTo>
                  <a:lnTo>
                    <a:pt x="9543" y="195671"/>
                  </a:lnTo>
                  <a:lnTo>
                    <a:pt x="0" y="242950"/>
                  </a:lnTo>
                  <a:lnTo>
                    <a:pt x="0" y="1700276"/>
                  </a:lnTo>
                  <a:lnTo>
                    <a:pt x="9543" y="1747535"/>
                  </a:lnTo>
                  <a:lnTo>
                    <a:pt x="35567" y="1786127"/>
                  </a:lnTo>
                  <a:lnTo>
                    <a:pt x="74168" y="1812147"/>
                  </a:lnTo>
                  <a:lnTo>
                    <a:pt x="121437" y="1821688"/>
                  </a:lnTo>
                  <a:lnTo>
                    <a:pt x="168682" y="1812147"/>
                  </a:lnTo>
                  <a:lnTo>
                    <a:pt x="207267" y="1786127"/>
                  </a:lnTo>
                  <a:lnTo>
                    <a:pt x="233283" y="1747535"/>
                  </a:lnTo>
                  <a:lnTo>
                    <a:pt x="242823" y="1700276"/>
                  </a:lnTo>
                  <a:lnTo>
                    <a:pt x="242823" y="1578864"/>
                  </a:lnTo>
                  <a:lnTo>
                    <a:pt x="6863080" y="1578864"/>
                  </a:lnTo>
                  <a:lnTo>
                    <a:pt x="6910339" y="1569303"/>
                  </a:lnTo>
                  <a:lnTo>
                    <a:pt x="6948932" y="1543240"/>
                  </a:lnTo>
                  <a:lnTo>
                    <a:pt x="6974951" y="1504604"/>
                  </a:lnTo>
                  <a:lnTo>
                    <a:pt x="6984492" y="1457325"/>
                  </a:lnTo>
                  <a:lnTo>
                    <a:pt x="6984492" y="364363"/>
                  </a:lnTo>
                  <a:lnTo>
                    <a:pt x="121437" y="364363"/>
                  </a:lnTo>
                  <a:lnTo>
                    <a:pt x="121437" y="242950"/>
                  </a:lnTo>
                  <a:lnTo>
                    <a:pt x="126207" y="219321"/>
                  </a:lnTo>
                  <a:lnTo>
                    <a:pt x="139214" y="200025"/>
                  </a:lnTo>
                  <a:lnTo>
                    <a:pt x="158502" y="187015"/>
                  </a:lnTo>
                  <a:lnTo>
                    <a:pt x="182117" y="182245"/>
                  </a:lnTo>
                  <a:lnTo>
                    <a:pt x="6984492" y="182245"/>
                  </a:lnTo>
                  <a:lnTo>
                    <a:pt x="6984492" y="0"/>
                  </a:lnTo>
                  <a:close/>
                </a:path>
                <a:path w="6985000" h="1821814">
                  <a:moveTo>
                    <a:pt x="6984492" y="182245"/>
                  </a:moveTo>
                  <a:lnTo>
                    <a:pt x="182117" y="182245"/>
                  </a:lnTo>
                  <a:lnTo>
                    <a:pt x="205747" y="187015"/>
                  </a:lnTo>
                  <a:lnTo>
                    <a:pt x="225043" y="200025"/>
                  </a:lnTo>
                  <a:lnTo>
                    <a:pt x="238053" y="219321"/>
                  </a:lnTo>
                  <a:lnTo>
                    <a:pt x="242823" y="242950"/>
                  </a:lnTo>
                  <a:lnTo>
                    <a:pt x="233283" y="290210"/>
                  </a:lnTo>
                  <a:lnTo>
                    <a:pt x="207267" y="328802"/>
                  </a:lnTo>
                  <a:lnTo>
                    <a:pt x="168682" y="354822"/>
                  </a:lnTo>
                  <a:lnTo>
                    <a:pt x="121437" y="364363"/>
                  </a:lnTo>
                  <a:lnTo>
                    <a:pt x="6984492" y="364363"/>
                  </a:lnTo>
                  <a:lnTo>
                    <a:pt x="6984492" y="182245"/>
                  </a:lnTo>
                  <a:close/>
                </a:path>
                <a:path w="6985000" h="1821814">
                  <a:moveTo>
                    <a:pt x="6741541" y="0"/>
                  </a:moveTo>
                  <a:lnTo>
                    <a:pt x="6741668" y="121412"/>
                  </a:lnTo>
                  <a:lnTo>
                    <a:pt x="6863080" y="121412"/>
                  </a:lnTo>
                  <a:lnTo>
                    <a:pt x="6863080" y="60706"/>
                  </a:lnTo>
                  <a:lnTo>
                    <a:pt x="6802374" y="60706"/>
                  </a:lnTo>
                  <a:lnTo>
                    <a:pt x="6778724" y="55935"/>
                  </a:lnTo>
                  <a:lnTo>
                    <a:pt x="6759384" y="42925"/>
                  </a:lnTo>
                  <a:lnTo>
                    <a:pt x="6746331" y="23629"/>
                  </a:lnTo>
                  <a:lnTo>
                    <a:pt x="6741541" y="0"/>
                  </a:lnTo>
                  <a:close/>
                </a:path>
                <a:path w="6985000" h="1821814">
                  <a:moveTo>
                    <a:pt x="6863080" y="0"/>
                  </a:moveTo>
                  <a:lnTo>
                    <a:pt x="6858309" y="23629"/>
                  </a:lnTo>
                  <a:lnTo>
                    <a:pt x="6845300" y="42925"/>
                  </a:lnTo>
                  <a:lnTo>
                    <a:pt x="6826003" y="55935"/>
                  </a:lnTo>
                  <a:lnTo>
                    <a:pt x="6802374" y="60706"/>
                  </a:lnTo>
                  <a:lnTo>
                    <a:pt x="6863080" y="60706"/>
                  </a:lnTo>
                  <a:lnTo>
                    <a:pt x="68630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7767" y="3141726"/>
              <a:ext cx="6863080" cy="485775"/>
            </a:xfrm>
            <a:custGeom>
              <a:avLst/>
              <a:gdLst/>
              <a:ahLst/>
              <a:cxnLst/>
              <a:rect l="l" t="t" r="r" b="b"/>
              <a:pathLst>
                <a:path w="6863080" h="485775">
                  <a:moveTo>
                    <a:pt x="60680" y="303657"/>
                  </a:moveTo>
                  <a:lnTo>
                    <a:pt x="37065" y="308427"/>
                  </a:lnTo>
                  <a:lnTo>
                    <a:pt x="17776" y="321437"/>
                  </a:lnTo>
                  <a:lnTo>
                    <a:pt x="4770" y="340733"/>
                  </a:lnTo>
                  <a:lnTo>
                    <a:pt x="0" y="364363"/>
                  </a:lnTo>
                  <a:lnTo>
                    <a:pt x="0" y="485775"/>
                  </a:lnTo>
                  <a:lnTo>
                    <a:pt x="47245" y="476234"/>
                  </a:lnTo>
                  <a:lnTo>
                    <a:pt x="85829" y="450214"/>
                  </a:lnTo>
                  <a:lnTo>
                    <a:pt x="111846" y="411622"/>
                  </a:lnTo>
                  <a:lnTo>
                    <a:pt x="121386" y="364363"/>
                  </a:lnTo>
                  <a:lnTo>
                    <a:pt x="116616" y="340733"/>
                  </a:lnTo>
                  <a:lnTo>
                    <a:pt x="103606" y="321437"/>
                  </a:lnTo>
                  <a:lnTo>
                    <a:pt x="84310" y="308427"/>
                  </a:lnTo>
                  <a:lnTo>
                    <a:pt x="60680" y="303657"/>
                  </a:lnTo>
                  <a:close/>
                </a:path>
                <a:path w="6863080" h="485775">
                  <a:moveTo>
                    <a:pt x="6863054" y="121412"/>
                  </a:moveTo>
                  <a:lnTo>
                    <a:pt x="6741642" y="121412"/>
                  </a:lnTo>
                  <a:lnTo>
                    <a:pt x="6741642" y="242824"/>
                  </a:lnTo>
                  <a:lnTo>
                    <a:pt x="6788902" y="233283"/>
                  </a:lnTo>
                  <a:lnTo>
                    <a:pt x="6827494" y="207264"/>
                  </a:lnTo>
                  <a:lnTo>
                    <a:pt x="6853513" y="168671"/>
                  </a:lnTo>
                  <a:lnTo>
                    <a:pt x="6863054" y="121412"/>
                  </a:lnTo>
                  <a:close/>
                </a:path>
                <a:path w="6863080" h="485775">
                  <a:moveTo>
                    <a:pt x="6741642" y="0"/>
                  </a:moveTo>
                  <a:lnTo>
                    <a:pt x="6694382" y="9540"/>
                  </a:lnTo>
                  <a:lnTo>
                    <a:pt x="6655790" y="35560"/>
                  </a:lnTo>
                  <a:lnTo>
                    <a:pt x="6629771" y="74152"/>
                  </a:lnTo>
                  <a:lnTo>
                    <a:pt x="6620230" y="121412"/>
                  </a:lnTo>
                  <a:lnTo>
                    <a:pt x="6625001" y="145041"/>
                  </a:lnTo>
                  <a:lnTo>
                    <a:pt x="6638010" y="164337"/>
                  </a:lnTo>
                  <a:lnTo>
                    <a:pt x="6657306" y="177347"/>
                  </a:lnTo>
                  <a:lnTo>
                    <a:pt x="6680936" y="182118"/>
                  </a:lnTo>
                  <a:lnTo>
                    <a:pt x="6704566" y="177347"/>
                  </a:lnTo>
                  <a:lnTo>
                    <a:pt x="6723862" y="164337"/>
                  </a:lnTo>
                  <a:lnTo>
                    <a:pt x="6736872" y="145041"/>
                  </a:lnTo>
                  <a:lnTo>
                    <a:pt x="6741642" y="121412"/>
                  </a:lnTo>
                  <a:lnTo>
                    <a:pt x="6863054" y="121412"/>
                  </a:lnTo>
                  <a:lnTo>
                    <a:pt x="6853513" y="74152"/>
                  </a:lnTo>
                  <a:lnTo>
                    <a:pt x="6827494" y="35560"/>
                  </a:lnTo>
                  <a:lnTo>
                    <a:pt x="6788902" y="9540"/>
                  </a:lnTo>
                  <a:lnTo>
                    <a:pt x="6741642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16330" y="3141726"/>
              <a:ext cx="6985000" cy="1943100"/>
            </a:xfrm>
            <a:custGeom>
              <a:avLst/>
              <a:gdLst/>
              <a:ahLst/>
              <a:cxnLst/>
              <a:rect l="l" t="t" r="r" b="b"/>
              <a:pathLst>
                <a:path w="6985000" h="1943100">
                  <a:moveTo>
                    <a:pt x="0" y="364363"/>
                  </a:moveTo>
                  <a:lnTo>
                    <a:pt x="9543" y="317103"/>
                  </a:lnTo>
                  <a:lnTo>
                    <a:pt x="35567" y="278511"/>
                  </a:lnTo>
                  <a:lnTo>
                    <a:pt x="74168" y="252491"/>
                  </a:lnTo>
                  <a:lnTo>
                    <a:pt x="121437" y="242950"/>
                  </a:lnTo>
                  <a:lnTo>
                    <a:pt x="6741668" y="242824"/>
                  </a:lnTo>
                  <a:lnTo>
                    <a:pt x="6741668" y="121412"/>
                  </a:lnTo>
                  <a:lnTo>
                    <a:pt x="6751208" y="74152"/>
                  </a:lnTo>
                  <a:lnTo>
                    <a:pt x="6777228" y="35560"/>
                  </a:lnTo>
                  <a:lnTo>
                    <a:pt x="6815820" y="9540"/>
                  </a:lnTo>
                  <a:lnTo>
                    <a:pt x="6863080" y="0"/>
                  </a:lnTo>
                  <a:lnTo>
                    <a:pt x="6910339" y="9540"/>
                  </a:lnTo>
                  <a:lnTo>
                    <a:pt x="6948932" y="35560"/>
                  </a:lnTo>
                  <a:lnTo>
                    <a:pt x="6974951" y="74152"/>
                  </a:lnTo>
                  <a:lnTo>
                    <a:pt x="6984492" y="121412"/>
                  </a:lnTo>
                  <a:lnTo>
                    <a:pt x="6984492" y="1578737"/>
                  </a:lnTo>
                  <a:lnTo>
                    <a:pt x="6974951" y="1625996"/>
                  </a:lnTo>
                  <a:lnTo>
                    <a:pt x="6948932" y="1664589"/>
                  </a:lnTo>
                  <a:lnTo>
                    <a:pt x="6910339" y="1690608"/>
                  </a:lnTo>
                  <a:lnTo>
                    <a:pt x="6863080" y="1700149"/>
                  </a:lnTo>
                  <a:lnTo>
                    <a:pt x="242823" y="1700276"/>
                  </a:lnTo>
                  <a:lnTo>
                    <a:pt x="242823" y="1821688"/>
                  </a:lnTo>
                  <a:lnTo>
                    <a:pt x="233283" y="1868947"/>
                  </a:lnTo>
                  <a:lnTo>
                    <a:pt x="207267" y="1907539"/>
                  </a:lnTo>
                  <a:lnTo>
                    <a:pt x="168682" y="1933559"/>
                  </a:lnTo>
                  <a:lnTo>
                    <a:pt x="121437" y="1943100"/>
                  </a:lnTo>
                  <a:lnTo>
                    <a:pt x="74168" y="1933559"/>
                  </a:lnTo>
                  <a:lnTo>
                    <a:pt x="35567" y="1907539"/>
                  </a:lnTo>
                  <a:lnTo>
                    <a:pt x="9543" y="1868947"/>
                  </a:lnTo>
                  <a:lnTo>
                    <a:pt x="0" y="1821688"/>
                  </a:lnTo>
                  <a:lnTo>
                    <a:pt x="0" y="3643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53298" y="3258566"/>
              <a:ext cx="252095" cy="13055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1770" y="3440811"/>
              <a:ext cx="252082" cy="19126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359154" y="3506089"/>
              <a:ext cx="0" cy="1336040"/>
            </a:xfrm>
            <a:custGeom>
              <a:avLst/>
              <a:gdLst/>
              <a:ahLst/>
              <a:cxnLst/>
              <a:rect l="l" t="t" r="r" b="b"/>
              <a:pathLst>
                <a:path h="1336039">
                  <a:moveTo>
                    <a:pt x="0" y="0"/>
                  </a:moveTo>
                  <a:lnTo>
                    <a:pt x="0" y="133591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04800" y="222250"/>
            <a:ext cx="8153399" cy="667619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744855" marR="5080" indent="-732790" algn="just">
              <a:lnSpc>
                <a:spcPct val="103299"/>
              </a:lnSpc>
              <a:spcBef>
                <a:spcPts val="15"/>
              </a:spcBef>
            </a:pPr>
            <a:r>
              <a:rPr sz="2100" spc="-5" dirty="0">
                <a:solidFill>
                  <a:schemeClr val="tx1"/>
                </a:solidFill>
              </a:rPr>
              <a:t>3.</a:t>
            </a:r>
            <a:r>
              <a:rPr sz="210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ОЧНІ</a:t>
            </a:r>
            <a:r>
              <a:rPr sz="210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КРАПЛІ</a:t>
            </a:r>
            <a:r>
              <a:rPr sz="2100" spc="5" dirty="0">
                <a:solidFill>
                  <a:schemeClr val="tx1"/>
                </a:solidFill>
              </a:rPr>
              <a:t> </a:t>
            </a:r>
            <a:r>
              <a:rPr sz="2100" spc="-10" dirty="0">
                <a:solidFill>
                  <a:schemeClr val="tx1"/>
                </a:solidFill>
              </a:rPr>
              <a:t>(GUTTAE</a:t>
            </a:r>
            <a:r>
              <a:rPr sz="2100" spc="1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OPHTALMICAE) </a:t>
            </a:r>
            <a:r>
              <a:rPr sz="2100" spc="-570" dirty="0">
                <a:solidFill>
                  <a:schemeClr val="tx1"/>
                </a:solidFill>
              </a:rPr>
              <a:t> </a:t>
            </a:r>
            <a:r>
              <a:rPr sz="2100" spc="-10" dirty="0">
                <a:solidFill>
                  <a:schemeClr val="tx1"/>
                </a:solidFill>
              </a:rPr>
              <a:t>ВИМОГИ</a:t>
            </a:r>
            <a:r>
              <a:rPr sz="210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ДО</a:t>
            </a:r>
            <a:r>
              <a:rPr sz="210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ОЧНИХ</a:t>
            </a:r>
            <a:r>
              <a:rPr sz="2100" spc="5" dirty="0">
                <a:solidFill>
                  <a:schemeClr val="tx1"/>
                </a:solidFill>
              </a:rPr>
              <a:t> </a:t>
            </a:r>
            <a:r>
              <a:rPr sz="2100" spc="-10" dirty="0">
                <a:solidFill>
                  <a:schemeClr val="tx1"/>
                </a:solidFill>
              </a:rPr>
              <a:t>КРАПЕЛЬ </a:t>
            </a:r>
            <a:r>
              <a:rPr sz="2100" spc="-5" dirty="0">
                <a:solidFill>
                  <a:schemeClr val="tx1"/>
                </a:solidFill>
              </a:rPr>
              <a:t> ІЗОТОНІЧНІСТЬ</a:t>
            </a:r>
            <a:r>
              <a:rPr sz="210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ОЧНИХ</a:t>
            </a:r>
            <a:r>
              <a:rPr sz="2100" spc="5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КРАПЕЛЬ</a:t>
            </a:r>
            <a:endParaRPr sz="2100" dirty="0">
              <a:solidFill>
                <a:schemeClr val="tx1"/>
              </a:solidFill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20394" y="3417570"/>
            <a:ext cx="7173595" cy="3097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0695" marR="551815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краплі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не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ізотонують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разі, якщо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прописані колоїдні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лікарські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речовини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(колларгол,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протаргол),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так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як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ізотонуючі речовини,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будучи сильними електролітами,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можуть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викликати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коагуляцію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діючих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речовин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Ізотонічна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концентрація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може бути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розрахована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тими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ж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методами,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що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розчинах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ін'єкцій:</a:t>
            </a:r>
            <a:endParaRPr sz="1800">
              <a:latin typeface="Tahoma"/>
              <a:cs typeface="Tahoma"/>
            </a:endParaRPr>
          </a:p>
          <a:p>
            <a:pPr marL="238125" indent="-154940">
              <a:lnSpc>
                <a:spcPct val="100000"/>
              </a:lnSpc>
              <a:buChar char="-"/>
              <a:tabLst>
                <a:tab pos="23876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використанням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еквівалента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за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натрію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хлоридом;</a:t>
            </a:r>
            <a:endParaRPr sz="1800">
              <a:latin typeface="Tahoma"/>
              <a:cs typeface="Tahoma"/>
            </a:endParaRPr>
          </a:p>
          <a:p>
            <a:pPr marL="238125" indent="-154940">
              <a:lnSpc>
                <a:spcPct val="100000"/>
              </a:lnSpc>
              <a:buChar char="-"/>
              <a:tabLst>
                <a:tab pos="23876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згідно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законом Рауля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(кріоскопічний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метод);</a:t>
            </a:r>
            <a:endParaRPr sz="1800">
              <a:latin typeface="Tahoma"/>
              <a:cs typeface="Tahoma"/>
            </a:endParaRPr>
          </a:p>
          <a:p>
            <a:pPr marL="238125" indent="-154940">
              <a:lnSpc>
                <a:spcPct val="100000"/>
              </a:lnSpc>
              <a:buChar char="-"/>
              <a:tabLst>
                <a:tab pos="23876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згідно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законом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Вант-Гоффа.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99783" y="1557527"/>
            <a:ext cx="7488313" cy="1270000"/>
            <a:chOff x="899783" y="1557527"/>
            <a:chExt cx="7488313" cy="1270000"/>
          </a:xfrm>
        </p:grpSpPr>
        <p:sp>
          <p:nvSpPr>
            <p:cNvPr id="21" name="object 21"/>
            <p:cNvSpPr/>
            <p:nvPr/>
          </p:nvSpPr>
          <p:spPr>
            <a:xfrm>
              <a:off x="899922" y="2010663"/>
              <a:ext cx="577215" cy="816610"/>
            </a:xfrm>
            <a:custGeom>
              <a:avLst/>
              <a:gdLst/>
              <a:ahLst/>
              <a:cxnLst/>
              <a:rect l="l" t="t" r="r" b="b"/>
              <a:pathLst>
                <a:path w="577215" h="816610">
                  <a:moveTo>
                    <a:pt x="0" y="0"/>
                  </a:moveTo>
                  <a:lnTo>
                    <a:pt x="0" y="259461"/>
                  </a:lnTo>
                  <a:lnTo>
                    <a:pt x="2699" y="303365"/>
                  </a:lnTo>
                  <a:lnTo>
                    <a:pt x="10658" y="346294"/>
                  </a:lnTo>
                  <a:lnTo>
                    <a:pt x="23662" y="388011"/>
                  </a:lnTo>
                  <a:lnTo>
                    <a:pt x="41501" y="428282"/>
                  </a:lnTo>
                  <a:lnTo>
                    <a:pt x="63961" y="466870"/>
                  </a:lnTo>
                  <a:lnTo>
                    <a:pt x="90830" y="503539"/>
                  </a:lnTo>
                  <a:lnTo>
                    <a:pt x="121897" y="538054"/>
                  </a:lnTo>
                  <a:lnTo>
                    <a:pt x="156949" y="570178"/>
                  </a:lnTo>
                  <a:lnTo>
                    <a:pt x="195774" y="599676"/>
                  </a:lnTo>
                  <a:lnTo>
                    <a:pt x="238159" y="626312"/>
                  </a:lnTo>
                  <a:lnTo>
                    <a:pt x="283892" y="649850"/>
                  </a:lnTo>
                  <a:lnTo>
                    <a:pt x="332762" y="670054"/>
                  </a:lnTo>
                  <a:lnTo>
                    <a:pt x="384556" y="686688"/>
                  </a:lnTo>
                  <a:lnTo>
                    <a:pt x="384556" y="816356"/>
                  </a:lnTo>
                  <a:lnTo>
                    <a:pt x="576834" y="582930"/>
                  </a:lnTo>
                  <a:lnTo>
                    <a:pt x="384556" y="297688"/>
                  </a:lnTo>
                  <a:lnTo>
                    <a:pt x="384556" y="427355"/>
                  </a:lnTo>
                  <a:lnTo>
                    <a:pt x="332762" y="410720"/>
                  </a:lnTo>
                  <a:lnTo>
                    <a:pt x="283892" y="390515"/>
                  </a:lnTo>
                  <a:lnTo>
                    <a:pt x="238159" y="366976"/>
                  </a:lnTo>
                  <a:lnTo>
                    <a:pt x="195774" y="340338"/>
                  </a:lnTo>
                  <a:lnTo>
                    <a:pt x="156949" y="310837"/>
                  </a:lnTo>
                  <a:lnTo>
                    <a:pt x="121897" y="278707"/>
                  </a:lnTo>
                  <a:lnTo>
                    <a:pt x="90830" y="244185"/>
                  </a:lnTo>
                  <a:lnTo>
                    <a:pt x="63961" y="207506"/>
                  </a:lnTo>
                  <a:lnTo>
                    <a:pt x="41501" y="168906"/>
                  </a:lnTo>
                  <a:lnTo>
                    <a:pt x="23662" y="128620"/>
                  </a:lnTo>
                  <a:lnTo>
                    <a:pt x="10658" y="86883"/>
                  </a:lnTo>
                  <a:lnTo>
                    <a:pt x="2699" y="439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99783" y="1557527"/>
              <a:ext cx="577215" cy="582930"/>
            </a:xfrm>
            <a:custGeom>
              <a:avLst/>
              <a:gdLst/>
              <a:ahLst/>
              <a:cxnLst/>
              <a:rect l="l" t="t" r="r" b="b"/>
              <a:pathLst>
                <a:path w="577215" h="582930">
                  <a:moveTo>
                    <a:pt x="576972" y="0"/>
                  </a:moveTo>
                  <a:lnTo>
                    <a:pt x="535137" y="1188"/>
                  </a:lnTo>
                  <a:lnTo>
                    <a:pt x="493565" y="4746"/>
                  </a:lnTo>
                  <a:lnTo>
                    <a:pt x="452421" y="10662"/>
                  </a:lnTo>
                  <a:lnTo>
                    <a:pt x="411872" y="18923"/>
                  </a:lnTo>
                  <a:lnTo>
                    <a:pt x="359406" y="33401"/>
                  </a:lnTo>
                  <a:lnTo>
                    <a:pt x="309835" y="51397"/>
                  </a:lnTo>
                  <a:lnTo>
                    <a:pt x="263323" y="72675"/>
                  </a:lnTo>
                  <a:lnTo>
                    <a:pt x="220031" y="96999"/>
                  </a:lnTo>
                  <a:lnTo>
                    <a:pt x="180122" y="124132"/>
                  </a:lnTo>
                  <a:lnTo>
                    <a:pt x="143759" y="153838"/>
                  </a:lnTo>
                  <a:lnTo>
                    <a:pt x="111105" y="185880"/>
                  </a:lnTo>
                  <a:lnTo>
                    <a:pt x="82320" y="220022"/>
                  </a:lnTo>
                  <a:lnTo>
                    <a:pt x="57569" y="256028"/>
                  </a:lnTo>
                  <a:lnTo>
                    <a:pt x="37014" y="293661"/>
                  </a:lnTo>
                  <a:lnTo>
                    <a:pt x="20817" y="332685"/>
                  </a:lnTo>
                  <a:lnTo>
                    <a:pt x="9141" y="372864"/>
                  </a:lnTo>
                  <a:lnTo>
                    <a:pt x="2147" y="413961"/>
                  </a:lnTo>
                  <a:lnTo>
                    <a:pt x="0" y="455739"/>
                  </a:lnTo>
                  <a:lnTo>
                    <a:pt x="2860" y="497964"/>
                  </a:lnTo>
                  <a:lnTo>
                    <a:pt x="10891" y="540397"/>
                  </a:lnTo>
                  <a:lnTo>
                    <a:pt x="24255" y="582802"/>
                  </a:lnTo>
                  <a:lnTo>
                    <a:pt x="42169" y="542631"/>
                  </a:lnTo>
                  <a:lnTo>
                    <a:pt x="64463" y="504462"/>
                  </a:lnTo>
                  <a:lnTo>
                    <a:pt x="90873" y="468451"/>
                  </a:lnTo>
                  <a:lnTo>
                    <a:pt x="121132" y="434755"/>
                  </a:lnTo>
                  <a:lnTo>
                    <a:pt x="154975" y="403528"/>
                  </a:lnTo>
                  <a:lnTo>
                    <a:pt x="192135" y="374926"/>
                  </a:lnTo>
                  <a:lnTo>
                    <a:pt x="232348" y="349107"/>
                  </a:lnTo>
                  <a:lnTo>
                    <a:pt x="275347" y="326224"/>
                  </a:lnTo>
                  <a:lnTo>
                    <a:pt x="320866" y="306434"/>
                  </a:lnTo>
                  <a:lnTo>
                    <a:pt x="368641" y="289893"/>
                  </a:lnTo>
                  <a:lnTo>
                    <a:pt x="418404" y="276757"/>
                  </a:lnTo>
                  <a:lnTo>
                    <a:pt x="469891" y="267181"/>
                  </a:lnTo>
                  <a:lnTo>
                    <a:pt x="522836" y="261321"/>
                  </a:lnTo>
                  <a:lnTo>
                    <a:pt x="576972" y="259334"/>
                  </a:lnTo>
                  <a:lnTo>
                    <a:pt x="576972" y="0"/>
                  </a:lnTo>
                  <a:close/>
                </a:path>
              </a:pathLst>
            </a:custGeom>
            <a:solidFill>
              <a:srgbClr val="A3B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99922" y="1557527"/>
              <a:ext cx="577215" cy="1270000"/>
            </a:xfrm>
            <a:custGeom>
              <a:avLst/>
              <a:gdLst/>
              <a:ahLst/>
              <a:cxnLst/>
              <a:rect l="l" t="t" r="r" b="b"/>
              <a:pathLst>
                <a:path w="577215" h="1270000">
                  <a:moveTo>
                    <a:pt x="0" y="453136"/>
                  </a:moveTo>
                  <a:lnTo>
                    <a:pt x="2699" y="497067"/>
                  </a:lnTo>
                  <a:lnTo>
                    <a:pt x="10658" y="540019"/>
                  </a:lnTo>
                  <a:lnTo>
                    <a:pt x="23662" y="581756"/>
                  </a:lnTo>
                  <a:lnTo>
                    <a:pt x="41501" y="622042"/>
                  </a:lnTo>
                  <a:lnTo>
                    <a:pt x="63961" y="660642"/>
                  </a:lnTo>
                  <a:lnTo>
                    <a:pt x="90830" y="697321"/>
                  </a:lnTo>
                  <a:lnTo>
                    <a:pt x="121897" y="731843"/>
                  </a:lnTo>
                  <a:lnTo>
                    <a:pt x="156949" y="763973"/>
                  </a:lnTo>
                  <a:lnTo>
                    <a:pt x="195774" y="793474"/>
                  </a:lnTo>
                  <a:lnTo>
                    <a:pt x="238159" y="820112"/>
                  </a:lnTo>
                  <a:lnTo>
                    <a:pt x="283892" y="843651"/>
                  </a:lnTo>
                  <a:lnTo>
                    <a:pt x="332762" y="863856"/>
                  </a:lnTo>
                  <a:lnTo>
                    <a:pt x="384556" y="880491"/>
                  </a:lnTo>
                  <a:lnTo>
                    <a:pt x="384556" y="750824"/>
                  </a:lnTo>
                  <a:lnTo>
                    <a:pt x="576834" y="1036066"/>
                  </a:lnTo>
                  <a:lnTo>
                    <a:pt x="384556" y="1269492"/>
                  </a:lnTo>
                  <a:lnTo>
                    <a:pt x="384556" y="1139825"/>
                  </a:lnTo>
                  <a:lnTo>
                    <a:pt x="332762" y="1123190"/>
                  </a:lnTo>
                  <a:lnTo>
                    <a:pt x="283892" y="1102986"/>
                  </a:lnTo>
                  <a:lnTo>
                    <a:pt x="238159" y="1079448"/>
                  </a:lnTo>
                  <a:lnTo>
                    <a:pt x="195774" y="1052812"/>
                  </a:lnTo>
                  <a:lnTo>
                    <a:pt x="156949" y="1023314"/>
                  </a:lnTo>
                  <a:lnTo>
                    <a:pt x="121897" y="991190"/>
                  </a:lnTo>
                  <a:lnTo>
                    <a:pt x="90830" y="956675"/>
                  </a:lnTo>
                  <a:lnTo>
                    <a:pt x="63961" y="920006"/>
                  </a:lnTo>
                  <a:lnTo>
                    <a:pt x="41501" y="881418"/>
                  </a:lnTo>
                  <a:lnTo>
                    <a:pt x="23662" y="841147"/>
                  </a:lnTo>
                  <a:lnTo>
                    <a:pt x="10658" y="799430"/>
                  </a:lnTo>
                  <a:lnTo>
                    <a:pt x="2699" y="756501"/>
                  </a:lnTo>
                  <a:lnTo>
                    <a:pt x="0" y="712597"/>
                  </a:lnTo>
                  <a:lnTo>
                    <a:pt x="0" y="453136"/>
                  </a:lnTo>
                  <a:lnTo>
                    <a:pt x="2357" y="411901"/>
                  </a:lnTo>
                  <a:lnTo>
                    <a:pt x="9293" y="371702"/>
                  </a:lnTo>
                  <a:lnTo>
                    <a:pt x="20604" y="332698"/>
                  </a:lnTo>
                  <a:lnTo>
                    <a:pt x="36087" y="295050"/>
                  </a:lnTo>
                  <a:lnTo>
                    <a:pt x="55538" y="258917"/>
                  </a:lnTo>
                  <a:lnTo>
                    <a:pt x="78754" y="224460"/>
                  </a:lnTo>
                  <a:lnTo>
                    <a:pt x="105530" y="191839"/>
                  </a:lnTo>
                  <a:lnTo>
                    <a:pt x="135663" y="161215"/>
                  </a:lnTo>
                  <a:lnTo>
                    <a:pt x="168949" y="132746"/>
                  </a:lnTo>
                  <a:lnTo>
                    <a:pt x="205186" y="106594"/>
                  </a:lnTo>
                  <a:lnTo>
                    <a:pt x="244168" y="82919"/>
                  </a:lnTo>
                  <a:lnTo>
                    <a:pt x="285693" y="61881"/>
                  </a:lnTo>
                  <a:lnTo>
                    <a:pt x="329557" y="43641"/>
                  </a:lnTo>
                  <a:lnTo>
                    <a:pt x="375556" y="28357"/>
                  </a:lnTo>
                  <a:lnTo>
                    <a:pt x="423487" y="16191"/>
                  </a:lnTo>
                  <a:lnTo>
                    <a:pt x="473146" y="7302"/>
                  </a:lnTo>
                  <a:lnTo>
                    <a:pt x="524329" y="1852"/>
                  </a:lnTo>
                  <a:lnTo>
                    <a:pt x="576834" y="0"/>
                  </a:lnTo>
                  <a:lnTo>
                    <a:pt x="576834" y="259334"/>
                  </a:lnTo>
                  <a:lnTo>
                    <a:pt x="522697" y="261321"/>
                  </a:lnTo>
                  <a:lnTo>
                    <a:pt x="469753" y="267181"/>
                  </a:lnTo>
                  <a:lnTo>
                    <a:pt x="418266" y="276757"/>
                  </a:lnTo>
                  <a:lnTo>
                    <a:pt x="368502" y="289893"/>
                  </a:lnTo>
                  <a:lnTo>
                    <a:pt x="320728" y="306434"/>
                  </a:lnTo>
                  <a:lnTo>
                    <a:pt x="275208" y="326224"/>
                  </a:lnTo>
                  <a:lnTo>
                    <a:pt x="232209" y="349107"/>
                  </a:lnTo>
                  <a:lnTo>
                    <a:pt x="191997" y="374926"/>
                  </a:lnTo>
                  <a:lnTo>
                    <a:pt x="154836" y="403528"/>
                  </a:lnTo>
                  <a:lnTo>
                    <a:pt x="120994" y="434755"/>
                  </a:lnTo>
                  <a:lnTo>
                    <a:pt x="90735" y="468451"/>
                  </a:lnTo>
                  <a:lnTo>
                    <a:pt x="64325" y="504462"/>
                  </a:lnTo>
                  <a:lnTo>
                    <a:pt x="42030" y="542631"/>
                  </a:lnTo>
                  <a:lnTo>
                    <a:pt x="24117" y="58280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68006" y="2140457"/>
              <a:ext cx="720090" cy="687070"/>
            </a:xfrm>
            <a:custGeom>
              <a:avLst/>
              <a:gdLst/>
              <a:ahLst/>
              <a:cxnLst/>
              <a:rect l="l" t="t" r="r" b="b"/>
              <a:pathLst>
                <a:path w="720090" h="687069">
                  <a:moveTo>
                    <a:pt x="690118" y="0"/>
                  </a:moveTo>
                  <a:lnTo>
                    <a:pt x="669727" y="37201"/>
                  </a:lnTo>
                  <a:lnTo>
                    <a:pt x="644528" y="72850"/>
                  </a:lnTo>
                  <a:lnTo>
                    <a:pt x="614753" y="106791"/>
                  </a:lnTo>
                  <a:lnTo>
                    <a:pt x="580639" y="138867"/>
                  </a:lnTo>
                  <a:lnTo>
                    <a:pt x="542419" y="168926"/>
                  </a:lnTo>
                  <a:lnTo>
                    <a:pt x="500328" y="196810"/>
                  </a:lnTo>
                  <a:lnTo>
                    <a:pt x="454601" y="222366"/>
                  </a:lnTo>
                  <a:lnTo>
                    <a:pt x="405473" y="245437"/>
                  </a:lnTo>
                  <a:lnTo>
                    <a:pt x="353179" y="265869"/>
                  </a:lnTo>
                  <a:lnTo>
                    <a:pt x="297953" y="283507"/>
                  </a:lnTo>
                  <a:lnTo>
                    <a:pt x="240029" y="298195"/>
                  </a:lnTo>
                  <a:lnTo>
                    <a:pt x="240029" y="168782"/>
                  </a:lnTo>
                  <a:lnTo>
                    <a:pt x="0" y="453643"/>
                  </a:lnTo>
                  <a:lnTo>
                    <a:pt x="240029" y="686562"/>
                  </a:lnTo>
                  <a:lnTo>
                    <a:pt x="240029" y="557149"/>
                  </a:lnTo>
                  <a:lnTo>
                    <a:pt x="295757" y="543094"/>
                  </a:lnTo>
                  <a:lnTo>
                    <a:pt x="348636" y="526462"/>
                  </a:lnTo>
                  <a:lnTo>
                    <a:pt x="398541" y="507408"/>
                  </a:lnTo>
                  <a:lnTo>
                    <a:pt x="445347" y="486086"/>
                  </a:lnTo>
                  <a:lnTo>
                    <a:pt x="488927" y="462653"/>
                  </a:lnTo>
                  <a:lnTo>
                    <a:pt x="529157" y="437265"/>
                  </a:lnTo>
                  <a:lnTo>
                    <a:pt x="565910" y="410076"/>
                  </a:lnTo>
                  <a:lnTo>
                    <a:pt x="599062" y="381242"/>
                  </a:lnTo>
                  <a:lnTo>
                    <a:pt x="628487" y="350919"/>
                  </a:lnTo>
                  <a:lnTo>
                    <a:pt x="654059" y="319262"/>
                  </a:lnTo>
                  <a:lnTo>
                    <a:pt x="675652" y="286428"/>
                  </a:lnTo>
                  <a:lnTo>
                    <a:pt x="693142" y="252570"/>
                  </a:lnTo>
                  <a:lnTo>
                    <a:pt x="715308" y="182410"/>
                  </a:lnTo>
                  <a:lnTo>
                    <a:pt x="719733" y="146418"/>
                  </a:lnTo>
                  <a:lnTo>
                    <a:pt x="719552" y="110025"/>
                  </a:lnTo>
                  <a:lnTo>
                    <a:pt x="714639" y="73387"/>
                  </a:lnTo>
                  <a:lnTo>
                    <a:pt x="704870" y="36660"/>
                  </a:lnTo>
                  <a:lnTo>
                    <a:pt x="690118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668006" y="1557527"/>
              <a:ext cx="720090" cy="712470"/>
            </a:xfrm>
            <a:custGeom>
              <a:avLst/>
              <a:gdLst/>
              <a:ahLst/>
              <a:cxnLst/>
              <a:rect l="l" t="t" r="r" b="b"/>
              <a:pathLst>
                <a:path w="720090" h="712469">
                  <a:moveTo>
                    <a:pt x="0" y="0"/>
                  </a:moveTo>
                  <a:lnTo>
                    <a:pt x="0" y="258825"/>
                  </a:lnTo>
                  <a:lnTo>
                    <a:pt x="59050" y="260329"/>
                  </a:lnTo>
                  <a:lnTo>
                    <a:pt x="116788" y="264762"/>
                  </a:lnTo>
                  <a:lnTo>
                    <a:pt x="173027" y="272008"/>
                  </a:lnTo>
                  <a:lnTo>
                    <a:pt x="227581" y="281950"/>
                  </a:lnTo>
                  <a:lnTo>
                    <a:pt x="280267" y="294471"/>
                  </a:lnTo>
                  <a:lnTo>
                    <a:pt x="330897" y="309455"/>
                  </a:lnTo>
                  <a:lnTo>
                    <a:pt x="379287" y="326785"/>
                  </a:lnTo>
                  <a:lnTo>
                    <a:pt x="425250" y="346344"/>
                  </a:lnTo>
                  <a:lnTo>
                    <a:pt x="468603" y="368016"/>
                  </a:lnTo>
                  <a:lnTo>
                    <a:pt x="509158" y="391683"/>
                  </a:lnTo>
                  <a:lnTo>
                    <a:pt x="546732" y="417230"/>
                  </a:lnTo>
                  <a:lnTo>
                    <a:pt x="581137" y="444540"/>
                  </a:lnTo>
                  <a:lnTo>
                    <a:pt x="612190" y="473496"/>
                  </a:lnTo>
                  <a:lnTo>
                    <a:pt x="639703" y="503981"/>
                  </a:lnTo>
                  <a:lnTo>
                    <a:pt x="663493" y="535878"/>
                  </a:lnTo>
                  <a:lnTo>
                    <a:pt x="683373" y="569071"/>
                  </a:lnTo>
                  <a:lnTo>
                    <a:pt x="710663" y="638879"/>
                  </a:lnTo>
                  <a:lnTo>
                    <a:pt x="720090" y="712470"/>
                  </a:lnTo>
                  <a:lnTo>
                    <a:pt x="720090" y="453517"/>
                  </a:lnTo>
                  <a:lnTo>
                    <a:pt x="710663" y="379960"/>
                  </a:lnTo>
                  <a:lnTo>
                    <a:pt x="683373" y="310180"/>
                  </a:lnTo>
                  <a:lnTo>
                    <a:pt x="663493" y="276998"/>
                  </a:lnTo>
                  <a:lnTo>
                    <a:pt x="639703" y="245111"/>
                  </a:lnTo>
                  <a:lnTo>
                    <a:pt x="612190" y="214635"/>
                  </a:lnTo>
                  <a:lnTo>
                    <a:pt x="581137" y="185687"/>
                  </a:lnTo>
                  <a:lnTo>
                    <a:pt x="546732" y="158383"/>
                  </a:lnTo>
                  <a:lnTo>
                    <a:pt x="509158" y="132841"/>
                  </a:lnTo>
                  <a:lnTo>
                    <a:pt x="468603" y="109178"/>
                  </a:lnTo>
                  <a:lnTo>
                    <a:pt x="425250" y="87510"/>
                  </a:lnTo>
                  <a:lnTo>
                    <a:pt x="379287" y="67953"/>
                  </a:lnTo>
                  <a:lnTo>
                    <a:pt x="330897" y="50625"/>
                  </a:lnTo>
                  <a:lnTo>
                    <a:pt x="280267" y="35643"/>
                  </a:lnTo>
                  <a:lnTo>
                    <a:pt x="227581" y="23123"/>
                  </a:lnTo>
                  <a:lnTo>
                    <a:pt x="173027" y="13181"/>
                  </a:lnTo>
                  <a:lnTo>
                    <a:pt x="116788" y="5936"/>
                  </a:lnTo>
                  <a:lnTo>
                    <a:pt x="59050" y="15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B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668006" y="1557527"/>
              <a:ext cx="720090" cy="1270000"/>
            </a:xfrm>
            <a:custGeom>
              <a:avLst/>
              <a:gdLst/>
              <a:ahLst/>
              <a:cxnLst/>
              <a:rect l="l" t="t" r="r" b="b"/>
              <a:pathLst>
                <a:path w="720090" h="1270000">
                  <a:moveTo>
                    <a:pt x="720090" y="712470"/>
                  </a:moveTo>
                  <a:lnTo>
                    <a:pt x="710663" y="638879"/>
                  </a:lnTo>
                  <a:lnTo>
                    <a:pt x="683373" y="569071"/>
                  </a:lnTo>
                  <a:lnTo>
                    <a:pt x="663493" y="535878"/>
                  </a:lnTo>
                  <a:lnTo>
                    <a:pt x="639703" y="503981"/>
                  </a:lnTo>
                  <a:lnTo>
                    <a:pt x="612190" y="473496"/>
                  </a:lnTo>
                  <a:lnTo>
                    <a:pt x="581137" y="444540"/>
                  </a:lnTo>
                  <a:lnTo>
                    <a:pt x="546732" y="417230"/>
                  </a:lnTo>
                  <a:lnTo>
                    <a:pt x="509158" y="391683"/>
                  </a:lnTo>
                  <a:lnTo>
                    <a:pt x="468603" y="368016"/>
                  </a:lnTo>
                  <a:lnTo>
                    <a:pt x="425250" y="346344"/>
                  </a:lnTo>
                  <a:lnTo>
                    <a:pt x="379287" y="326785"/>
                  </a:lnTo>
                  <a:lnTo>
                    <a:pt x="330897" y="309455"/>
                  </a:lnTo>
                  <a:lnTo>
                    <a:pt x="280267" y="294471"/>
                  </a:lnTo>
                  <a:lnTo>
                    <a:pt x="227581" y="281950"/>
                  </a:lnTo>
                  <a:lnTo>
                    <a:pt x="173027" y="272008"/>
                  </a:lnTo>
                  <a:lnTo>
                    <a:pt x="116788" y="264762"/>
                  </a:lnTo>
                  <a:lnTo>
                    <a:pt x="59050" y="260329"/>
                  </a:lnTo>
                  <a:lnTo>
                    <a:pt x="0" y="258825"/>
                  </a:lnTo>
                  <a:lnTo>
                    <a:pt x="0" y="0"/>
                  </a:lnTo>
                  <a:lnTo>
                    <a:pt x="59050" y="1503"/>
                  </a:lnTo>
                  <a:lnTo>
                    <a:pt x="116788" y="5936"/>
                  </a:lnTo>
                  <a:lnTo>
                    <a:pt x="173027" y="13181"/>
                  </a:lnTo>
                  <a:lnTo>
                    <a:pt x="227581" y="23123"/>
                  </a:lnTo>
                  <a:lnTo>
                    <a:pt x="280267" y="35643"/>
                  </a:lnTo>
                  <a:lnTo>
                    <a:pt x="330897" y="50625"/>
                  </a:lnTo>
                  <a:lnTo>
                    <a:pt x="379287" y="67953"/>
                  </a:lnTo>
                  <a:lnTo>
                    <a:pt x="425250" y="87510"/>
                  </a:lnTo>
                  <a:lnTo>
                    <a:pt x="468603" y="109178"/>
                  </a:lnTo>
                  <a:lnTo>
                    <a:pt x="509158" y="132841"/>
                  </a:lnTo>
                  <a:lnTo>
                    <a:pt x="546732" y="158383"/>
                  </a:lnTo>
                  <a:lnTo>
                    <a:pt x="581137" y="185687"/>
                  </a:lnTo>
                  <a:lnTo>
                    <a:pt x="612190" y="214635"/>
                  </a:lnTo>
                  <a:lnTo>
                    <a:pt x="639703" y="245111"/>
                  </a:lnTo>
                  <a:lnTo>
                    <a:pt x="663493" y="276998"/>
                  </a:lnTo>
                  <a:lnTo>
                    <a:pt x="683373" y="310180"/>
                  </a:lnTo>
                  <a:lnTo>
                    <a:pt x="710663" y="379960"/>
                  </a:lnTo>
                  <a:lnTo>
                    <a:pt x="720090" y="453517"/>
                  </a:lnTo>
                  <a:lnTo>
                    <a:pt x="720090" y="712470"/>
                  </a:lnTo>
                  <a:lnTo>
                    <a:pt x="717553" y="750596"/>
                  </a:lnTo>
                  <a:lnTo>
                    <a:pt x="710058" y="788014"/>
                  </a:lnTo>
                  <a:lnTo>
                    <a:pt x="697778" y="824570"/>
                  </a:lnTo>
                  <a:lnTo>
                    <a:pt x="680885" y="860109"/>
                  </a:lnTo>
                  <a:lnTo>
                    <a:pt x="659553" y="894479"/>
                  </a:lnTo>
                  <a:lnTo>
                    <a:pt x="633953" y="927526"/>
                  </a:lnTo>
                  <a:lnTo>
                    <a:pt x="604259" y="959097"/>
                  </a:lnTo>
                  <a:lnTo>
                    <a:pt x="570643" y="989037"/>
                  </a:lnTo>
                  <a:lnTo>
                    <a:pt x="533278" y="1017193"/>
                  </a:lnTo>
                  <a:lnTo>
                    <a:pt x="492336" y="1043413"/>
                  </a:lnTo>
                  <a:lnTo>
                    <a:pt x="447991" y="1067541"/>
                  </a:lnTo>
                  <a:lnTo>
                    <a:pt x="400415" y="1089426"/>
                  </a:lnTo>
                  <a:lnTo>
                    <a:pt x="349781" y="1108913"/>
                  </a:lnTo>
                  <a:lnTo>
                    <a:pt x="296262" y="1125848"/>
                  </a:lnTo>
                  <a:lnTo>
                    <a:pt x="240029" y="1140079"/>
                  </a:lnTo>
                  <a:lnTo>
                    <a:pt x="240029" y="1269492"/>
                  </a:lnTo>
                  <a:lnTo>
                    <a:pt x="0" y="1036574"/>
                  </a:lnTo>
                  <a:lnTo>
                    <a:pt x="240029" y="751713"/>
                  </a:lnTo>
                  <a:lnTo>
                    <a:pt x="240029" y="881126"/>
                  </a:lnTo>
                  <a:lnTo>
                    <a:pt x="297953" y="866437"/>
                  </a:lnTo>
                  <a:lnTo>
                    <a:pt x="353179" y="848799"/>
                  </a:lnTo>
                  <a:lnTo>
                    <a:pt x="405473" y="828367"/>
                  </a:lnTo>
                  <a:lnTo>
                    <a:pt x="454601" y="805296"/>
                  </a:lnTo>
                  <a:lnTo>
                    <a:pt x="500328" y="779740"/>
                  </a:lnTo>
                  <a:lnTo>
                    <a:pt x="542419" y="751856"/>
                  </a:lnTo>
                  <a:lnTo>
                    <a:pt x="580639" y="721797"/>
                  </a:lnTo>
                  <a:lnTo>
                    <a:pt x="614753" y="689721"/>
                  </a:lnTo>
                  <a:lnTo>
                    <a:pt x="644528" y="655780"/>
                  </a:lnTo>
                  <a:lnTo>
                    <a:pt x="669727" y="620131"/>
                  </a:lnTo>
                  <a:lnTo>
                    <a:pt x="690118" y="58293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1975" y="1700022"/>
            <a:ext cx="6121400" cy="64325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1236345" marR="273685" indent="-954405">
              <a:lnSpc>
                <a:spcPct val="100000"/>
              </a:lnSpc>
              <a:spcBef>
                <a:spcPts val="359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Для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пролонгування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терапевтичної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дії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використовують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в'язкі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розчинники</a:t>
            </a:r>
            <a:endParaRPr sz="1800" dirty="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90715" y="2560891"/>
            <a:ext cx="2458720" cy="368935"/>
            <a:chOff x="390715" y="2560891"/>
            <a:chExt cx="2458720" cy="368935"/>
          </a:xfrm>
        </p:grpSpPr>
        <p:sp>
          <p:nvSpPr>
            <p:cNvPr id="4" name="object 4"/>
            <p:cNvSpPr/>
            <p:nvPr/>
          </p:nvSpPr>
          <p:spPr>
            <a:xfrm>
              <a:off x="395477" y="2565654"/>
              <a:ext cx="2449195" cy="359410"/>
            </a:xfrm>
            <a:custGeom>
              <a:avLst/>
              <a:gdLst/>
              <a:ahLst/>
              <a:cxnLst/>
              <a:rect l="l" t="t" r="r" b="b"/>
              <a:pathLst>
                <a:path w="2449195" h="359410">
                  <a:moveTo>
                    <a:pt x="2449068" y="0"/>
                  </a:moveTo>
                  <a:lnTo>
                    <a:pt x="0" y="0"/>
                  </a:lnTo>
                  <a:lnTo>
                    <a:pt x="0" y="358901"/>
                  </a:lnTo>
                  <a:lnTo>
                    <a:pt x="2449068" y="358901"/>
                  </a:lnTo>
                  <a:lnTo>
                    <a:pt x="2449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5477" y="2565654"/>
              <a:ext cx="2449195" cy="359410"/>
            </a:xfrm>
            <a:custGeom>
              <a:avLst/>
              <a:gdLst/>
              <a:ahLst/>
              <a:cxnLst/>
              <a:rect l="l" t="t" r="r" b="b"/>
              <a:pathLst>
                <a:path w="2449195" h="359410">
                  <a:moveTo>
                    <a:pt x="0" y="358901"/>
                  </a:moveTo>
                  <a:lnTo>
                    <a:pt x="2449068" y="358901"/>
                  </a:lnTo>
                  <a:lnTo>
                    <a:pt x="2449068" y="0"/>
                  </a:lnTo>
                  <a:lnTo>
                    <a:pt x="0" y="0"/>
                  </a:lnTo>
                  <a:lnTo>
                    <a:pt x="0" y="35890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95477" y="2565654"/>
            <a:ext cx="2449195" cy="35941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Рослинні</a:t>
            </a:r>
            <a:r>
              <a:rPr sz="1800" spc="-6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олії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03448" y="2565654"/>
            <a:ext cx="5761990" cy="35941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гідрофільні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високомолекулярні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сполуки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3441" y="3101911"/>
            <a:ext cx="3394075" cy="800735"/>
            <a:chOff x="103441" y="3101911"/>
            <a:chExt cx="3394075" cy="800735"/>
          </a:xfrm>
        </p:grpSpPr>
        <p:sp>
          <p:nvSpPr>
            <p:cNvPr id="9" name="object 9"/>
            <p:cNvSpPr/>
            <p:nvPr/>
          </p:nvSpPr>
          <p:spPr>
            <a:xfrm>
              <a:off x="108204" y="3106673"/>
              <a:ext cx="3384550" cy="791210"/>
            </a:xfrm>
            <a:custGeom>
              <a:avLst/>
              <a:gdLst/>
              <a:ahLst/>
              <a:cxnLst/>
              <a:rect l="l" t="t" r="r" b="b"/>
              <a:pathLst>
                <a:path w="3384550" h="791210">
                  <a:moveTo>
                    <a:pt x="3384041" y="0"/>
                  </a:moveTo>
                  <a:lnTo>
                    <a:pt x="0" y="0"/>
                  </a:lnTo>
                  <a:lnTo>
                    <a:pt x="0" y="790956"/>
                  </a:lnTo>
                  <a:lnTo>
                    <a:pt x="3384041" y="790956"/>
                  </a:lnTo>
                  <a:lnTo>
                    <a:pt x="33840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8204" y="3106673"/>
              <a:ext cx="3384550" cy="791210"/>
            </a:xfrm>
            <a:custGeom>
              <a:avLst/>
              <a:gdLst/>
              <a:ahLst/>
              <a:cxnLst/>
              <a:rect l="l" t="t" r="r" b="b"/>
              <a:pathLst>
                <a:path w="3384550" h="791210">
                  <a:moveTo>
                    <a:pt x="0" y="790956"/>
                  </a:moveTo>
                  <a:lnTo>
                    <a:pt x="3384041" y="790956"/>
                  </a:lnTo>
                  <a:lnTo>
                    <a:pt x="3384041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99389" y="3139694"/>
            <a:ext cx="3201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3401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персикова,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абрикосова,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рафінована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соняшникова</a:t>
            </a:r>
            <a:r>
              <a:rPr sz="1800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олія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35502" y="3103626"/>
            <a:ext cx="5328285" cy="830580"/>
          </a:xfrm>
          <a:custGeom>
            <a:avLst/>
            <a:gdLst/>
            <a:ahLst/>
            <a:cxnLst/>
            <a:rect l="l" t="t" r="r" b="b"/>
            <a:pathLst>
              <a:path w="5328284" h="830579">
                <a:moveTo>
                  <a:pt x="0" y="830580"/>
                </a:moveTo>
                <a:lnTo>
                  <a:pt x="5327904" y="830580"/>
                </a:lnTo>
                <a:lnTo>
                  <a:pt x="5327904" y="0"/>
                </a:lnTo>
                <a:lnTo>
                  <a:pt x="0" y="0"/>
                </a:lnTo>
                <a:lnTo>
                  <a:pt x="0" y="83058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28720" y="3136391"/>
            <a:ext cx="51415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розчини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метилцелюлози,натрій-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карбоксиметилцелюлози,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полівінілового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спирту,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поліакриламіду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45935" y="2343150"/>
            <a:ext cx="6637655" cy="3395979"/>
            <a:chOff x="245935" y="2343150"/>
            <a:chExt cx="6637655" cy="3395979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89676" y="2343150"/>
              <a:ext cx="155448" cy="2270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27697" y="2919983"/>
              <a:ext cx="155448" cy="22631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3902" y="2344673"/>
              <a:ext cx="155448" cy="2270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72184" y="2919983"/>
              <a:ext cx="154685" cy="22631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87830" y="3929633"/>
              <a:ext cx="155448" cy="22631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27697" y="3929633"/>
              <a:ext cx="155448" cy="22631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0697" y="4149851"/>
              <a:ext cx="2521585" cy="1584325"/>
            </a:xfrm>
            <a:custGeom>
              <a:avLst/>
              <a:gdLst/>
              <a:ahLst/>
              <a:cxnLst/>
              <a:rect l="l" t="t" r="r" b="b"/>
              <a:pathLst>
                <a:path w="2521585" h="1584325">
                  <a:moveTo>
                    <a:pt x="2521458" y="0"/>
                  </a:moveTo>
                  <a:lnTo>
                    <a:pt x="0" y="0"/>
                  </a:lnTo>
                  <a:lnTo>
                    <a:pt x="0" y="1584198"/>
                  </a:lnTo>
                  <a:lnTo>
                    <a:pt x="2521458" y="1584198"/>
                  </a:lnTo>
                  <a:lnTo>
                    <a:pt x="25214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0697" y="4149851"/>
              <a:ext cx="2521585" cy="1584325"/>
            </a:xfrm>
            <a:custGeom>
              <a:avLst/>
              <a:gdLst/>
              <a:ahLst/>
              <a:cxnLst/>
              <a:rect l="l" t="t" r="r" b="b"/>
              <a:pathLst>
                <a:path w="2521585" h="1584325">
                  <a:moveTo>
                    <a:pt x="0" y="1584198"/>
                  </a:moveTo>
                  <a:lnTo>
                    <a:pt x="2521458" y="1584198"/>
                  </a:lnTo>
                  <a:lnTo>
                    <a:pt x="2521458" y="0"/>
                  </a:lnTo>
                  <a:lnTo>
                    <a:pt x="0" y="0"/>
                  </a:lnTo>
                  <a:lnTo>
                    <a:pt x="0" y="158419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990600" y="13243"/>
            <a:ext cx="7467600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100" b="1" spc="-5" dirty="0">
                <a:solidFill>
                  <a:schemeClr val="tx1"/>
                </a:solidFill>
              </a:rPr>
              <a:t>3.</a:t>
            </a:r>
            <a:r>
              <a:rPr sz="2100" b="1" dirty="0">
                <a:solidFill>
                  <a:schemeClr val="tx1"/>
                </a:solidFill>
              </a:rPr>
              <a:t> </a:t>
            </a:r>
            <a:r>
              <a:rPr sz="2100" b="1" spc="-5" dirty="0">
                <a:solidFill>
                  <a:schemeClr val="tx1"/>
                </a:solidFill>
              </a:rPr>
              <a:t>ОЧНІ</a:t>
            </a:r>
            <a:r>
              <a:rPr sz="2100" b="1" dirty="0">
                <a:solidFill>
                  <a:schemeClr val="tx1"/>
                </a:solidFill>
              </a:rPr>
              <a:t> </a:t>
            </a:r>
            <a:r>
              <a:rPr sz="2100" b="1" spc="-5" dirty="0">
                <a:solidFill>
                  <a:schemeClr val="tx1"/>
                </a:solidFill>
              </a:rPr>
              <a:t>КРАПЛІ</a:t>
            </a:r>
            <a:r>
              <a:rPr sz="2100" b="1" spc="40" dirty="0">
                <a:solidFill>
                  <a:schemeClr val="tx1"/>
                </a:solidFill>
              </a:rPr>
              <a:t> </a:t>
            </a:r>
            <a:r>
              <a:rPr sz="2100" b="1" spc="-10" dirty="0">
                <a:solidFill>
                  <a:schemeClr val="tx1"/>
                </a:solidFill>
              </a:rPr>
              <a:t>(GUTTAE</a:t>
            </a:r>
            <a:r>
              <a:rPr sz="2100" b="1" spc="10" dirty="0">
                <a:solidFill>
                  <a:schemeClr val="tx1"/>
                </a:solidFill>
              </a:rPr>
              <a:t> </a:t>
            </a:r>
            <a:r>
              <a:rPr sz="2100" b="1" spc="-5" dirty="0">
                <a:solidFill>
                  <a:schemeClr val="tx1"/>
                </a:solidFill>
              </a:rPr>
              <a:t>OPHTALMICAE)</a:t>
            </a:r>
          </a:p>
          <a:p>
            <a:pPr marL="635" algn="ctr">
              <a:lnSpc>
                <a:spcPct val="100000"/>
              </a:lnSpc>
            </a:pPr>
            <a:r>
              <a:rPr sz="2100" b="1" spc="-10" dirty="0">
                <a:solidFill>
                  <a:schemeClr val="tx1"/>
                </a:solidFill>
              </a:rPr>
              <a:t>ВИМОГИ</a:t>
            </a:r>
            <a:r>
              <a:rPr sz="2100" b="1" spc="-5" dirty="0">
                <a:solidFill>
                  <a:schemeClr val="tx1"/>
                </a:solidFill>
              </a:rPr>
              <a:t> ДО ОЧНИХ</a:t>
            </a:r>
            <a:r>
              <a:rPr sz="2100" b="1" dirty="0">
                <a:solidFill>
                  <a:schemeClr val="tx1"/>
                </a:solidFill>
              </a:rPr>
              <a:t> </a:t>
            </a:r>
            <a:r>
              <a:rPr sz="2100" b="1" spc="-10" dirty="0">
                <a:solidFill>
                  <a:schemeClr val="tx1"/>
                </a:solidFill>
              </a:rPr>
              <a:t>КРАПЕЛЬ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359156" y="496236"/>
            <a:ext cx="8424545" cy="1163320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R="46355" algn="ctr">
              <a:lnSpc>
                <a:spcPct val="100000"/>
              </a:lnSpc>
              <a:spcBef>
                <a:spcPts val="1335"/>
              </a:spcBef>
              <a:tabLst>
                <a:tab pos="4349115" algn="l"/>
              </a:tabLst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ПРОЛОНГУВАННЯ</a:t>
            </a:r>
            <a:r>
              <a:rPr sz="1800" b="1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ТЕРАПЕВТИЧНОЇ	ДІЇ</a:t>
            </a:r>
            <a:r>
              <a:rPr sz="1800" b="1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b="1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КРАПЕЛЬ</a:t>
            </a:r>
            <a:endParaRPr sz="18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24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Часті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інстиляції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водного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розчину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змивають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сльозну рідину,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що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містить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лізоцим,</a:t>
            </a:r>
            <a:endParaRPr sz="18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тим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самим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створюють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умови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виникнення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інфекційного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процесу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0697" y="4149852"/>
            <a:ext cx="2521585" cy="158432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678815">
              <a:lnSpc>
                <a:spcPct val="100000"/>
              </a:lnSpc>
              <a:spcBef>
                <a:spcPts val="355"/>
              </a:spcBef>
            </a:pPr>
            <a:r>
              <a:rPr sz="1800" b="1" u="heavy" spc="-5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недоліки:</a:t>
            </a:r>
            <a:endParaRPr sz="1800">
              <a:latin typeface="Tahoma"/>
              <a:cs typeface="Tahoma"/>
            </a:endParaRPr>
          </a:p>
          <a:p>
            <a:pPr marL="243840" indent="-154305">
              <a:lnSpc>
                <a:spcPct val="100000"/>
              </a:lnSpc>
              <a:buChar char="-"/>
              <a:tabLst>
                <a:tab pos="24447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хімічна</a:t>
            </a:r>
            <a:r>
              <a:rPr sz="1800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нестійкість;</a:t>
            </a:r>
            <a:endParaRPr sz="1800">
              <a:latin typeface="Tahoma"/>
              <a:cs typeface="Tahoma"/>
            </a:endParaRPr>
          </a:p>
          <a:p>
            <a:pPr marL="161290" marR="387350" indent="-71755">
              <a:lnSpc>
                <a:spcPct val="100000"/>
              </a:lnSpc>
              <a:spcBef>
                <a:spcPts val="5"/>
              </a:spcBef>
              <a:buChar char="-"/>
              <a:tabLst>
                <a:tab pos="24447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високий</a:t>
            </a:r>
            <a:r>
              <a:rPr sz="1800" spc="-8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показник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заломлення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03448" y="4149852"/>
            <a:ext cx="5761990" cy="1687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2326005">
              <a:lnSpc>
                <a:spcPct val="100000"/>
              </a:lnSpc>
              <a:spcBef>
                <a:spcPts val="320"/>
              </a:spcBef>
            </a:pPr>
            <a:r>
              <a:rPr sz="1800" b="1" u="heavy" spc="-5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Arial"/>
                <a:cs typeface="Arial"/>
              </a:rPr>
              <a:t>переваги:</a:t>
            </a:r>
            <a:endParaRPr sz="1800">
              <a:latin typeface="Arial"/>
              <a:cs typeface="Arial"/>
            </a:endParaRPr>
          </a:p>
          <a:p>
            <a:pPr marL="229870" indent="-139700">
              <a:lnSpc>
                <a:spcPct val="100000"/>
              </a:lnSpc>
              <a:buChar char="-"/>
              <a:tabLst>
                <a:tab pos="229870" algn="l"/>
              </a:tabLst>
            </a:pPr>
            <a:r>
              <a:rPr sz="1800" spc="-5" dirty="0">
                <a:solidFill>
                  <a:srgbClr val="1B4752"/>
                </a:solidFill>
                <a:latin typeface="Arial"/>
                <a:cs typeface="Arial"/>
              </a:rPr>
              <a:t>не </a:t>
            </a:r>
            <a:r>
              <a:rPr sz="1800" spc="-15" dirty="0">
                <a:solidFill>
                  <a:srgbClr val="1B4752"/>
                </a:solidFill>
                <a:latin typeface="Arial"/>
                <a:cs typeface="Arial"/>
              </a:rPr>
              <a:t>подразнюють</a:t>
            </a:r>
            <a:r>
              <a:rPr sz="1800" spc="-10" dirty="0">
                <a:solidFill>
                  <a:srgbClr val="1B4752"/>
                </a:solidFill>
                <a:latin typeface="Arial"/>
                <a:cs typeface="Arial"/>
              </a:rPr>
              <a:t> слизову </a:t>
            </a:r>
            <a:r>
              <a:rPr sz="1800" spc="-5" dirty="0">
                <a:solidFill>
                  <a:srgbClr val="1B4752"/>
                </a:solidFill>
                <a:latin typeface="Arial"/>
                <a:cs typeface="Arial"/>
              </a:rPr>
              <a:t>оболонку</a:t>
            </a:r>
            <a:r>
              <a:rPr sz="1800" spc="-10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1B4752"/>
                </a:solidFill>
                <a:latin typeface="Arial"/>
                <a:cs typeface="Arial"/>
              </a:rPr>
              <a:t>ока;</a:t>
            </a:r>
            <a:endParaRPr sz="1800">
              <a:latin typeface="Arial"/>
              <a:cs typeface="Arial"/>
            </a:endParaRPr>
          </a:p>
          <a:p>
            <a:pPr marL="229870" indent="-139700">
              <a:lnSpc>
                <a:spcPct val="100000"/>
              </a:lnSpc>
              <a:buChar char="-"/>
              <a:tabLst>
                <a:tab pos="229870" algn="l"/>
              </a:tabLst>
            </a:pPr>
            <a:r>
              <a:rPr sz="1800" dirty="0">
                <a:solidFill>
                  <a:srgbClr val="1B4752"/>
                </a:solidFill>
                <a:latin typeface="Arial"/>
                <a:cs typeface="Arial"/>
              </a:rPr>
              <a:t>показник</a:t>
            </a:r>
            <a:r>
              <a:rPr sz="1800" spc="-15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Arial"/>
                <a:cs typeface="Arial"/>
              </a:rPr>
              <a:t>заломлення не</a:t>
            </a:r>
            <a:r>
              <a:rPr sz="1800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Arial"/>
                <a:cs typeface="Arial"/>
              </a:rPr>
              <a:t>впливає </a:t>
            </a:r>
            <a:r>
              <a:rPr sz="1800" dirty="0">
                <a:solidFill>
                  <a:srgbClr val="1B4752"/>
                </a:solidFill>
                <a:latin typeface="Arial"/>
                <a:cs typeface="Arial"/>
              </a:rPr>
              <a:t>на</a:t>
            </a:r>
            <a:r>
              <a:rPr sz="1800" spc="-5" dirty="0">
                <a:solidFill>
                  <a:srgbClr val="1B4752"/>
                </a:solidFill>
                <a:latin typeface="Arial"/>
                <a:cs typeface="Arial"/>
              </a:rPr>
              <a:t> якість</a:t>
            </a:r>
            <a:r>
              <a:rPr sz="1800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Arial"/>
                <a:cs typeface="Arial"/>
              </a:rPr>
              <a:t>зору;</a:t>
            </a:r>
            <a:endParaRPr sz="1800">
              <a:latin typeface="Arial"/>
              <a:cs typeface="Arial"/>
            </a:endParaRPr>
          </a:p>
          <a:p>
            <a:pPr marL="229870" indent="-139700">
              <a:lnSpc>
                <a:spcPct val="100000"/>
              </a:lnSpc>
              <a:spcBef>
                <a:spcPts val="5"/>
              </a:spcBef>
              <a:buChar char="-"/>
              <a:tabLst>
                <a:tab pos="229870" algn="l"/>
              </a:tabLst>
            </a:pPr>
            <a:r>
              <a:rPr sz="1800" spc="-5" dirty="0">
                <a:solidFill>
                  <a:srgbClr val="1B4752"/>
                </a:solidFill>
                <a:latin typeface="Arial"/>
                <a:cs typeface="Arial"/>
              </a:rPr>
              <a:t>можуть </a:t>
            </a:r>
            <a:r>
              <a:rPr sz="1800" spc="-10" dirty="0">
                <a:solidFill>
                  <a:srgbClr val="1B4752"/>
                </a:solidFill>
                <a:latin typeface="Arial"/>
                <a:cs typeface="Arial"/>
              </a:rPr>
              <a:t>прискорювати</a:t>
            </a:r>
            <a:r>
              <a:rPr sz="1800" spc="10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Arial"/>
                <a:cs typeface="Arial"/>
              </a:rPr>
              <a:t>процес</a:t>
            </a:r>
            <a:r>
              <a:rPr sz="1800" spc="-5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1B4752"/>
                </a:solidFill>
                <a:latin typeface="Arial"/>
                <a:cs typeface="Arial"/>
              </a:rPr>
              <a:t>епітелізації</a:t>
            </a:r>
            <a:r>
              <a:rPr sz="1800" spc="-5" dirty="0">
                <a:solidFill>
                  <a:srgbClr val="1B4752"/>
                </a:solidFill>
                <a:latin typeface="Arial"/>
                <a:cs typeface="Arial"/>
              </a:rPr>
              <a:t> рогівки;</a:t>
            </a:r>
            <a:endParaRPr sz="1800">
              <a:latin typeface="Arial"/>
              <a:cs typeface="Arial"/>
            </a:endParaRPr>
          </a:p>
          <a:p>
            <a:pPr marL="153035" marR="910590" indent="-63500">
              <a:lnSpc>
                <a:spcPct val="100000"/>
              </a:lnSpc>
              <a:buChar char="-"/>
              <a:tabLst>
                <a:tab pos="229870" algn="l"/>
              </a:tabLst>
            </a:pPr>
            <a:r>
              <a:rPr sz="1800" spc="-5" dirty="0">
                <a:solidFill>
                  <a:srgbClr val="1B4752"/>
                </a:solidFill>
                <a:latin typeface="Arial"/>
                <a:cs typeface="Arial"/>
              </a:rPr>
              <a:t>сумісні</a:t>
            </a:r>
            <a:r>
              <a:rPr sz="1800" spc="5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B4752"/>
                </a:solidFill>
                <a:latin typeface="Arial"/>
                <a:cs typeface="Arial"/>
              </a:rPr>
              <a:t>з</a:t>
            </a:r>
            <a:r>
              <a:rPr sz="1800" spc="-5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1B4752"/>
                </a:solidFill>
                <a:latin typeface="Arial"/>
                <a:cs typeface="Arial"/>
              </a:rPr>
              <a:t>багатьма</a:t>
            </a:r>
            <a:r>
              <a:rPr sz="1800" spc="5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Arial"/>
                <a:cs typeface="Arial"/>
              </a:rPr>
              <a:t>лікарськими</a:t>
            </a:r>
            <a:r>
              <a:rPr sz="1800" spc="-25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Arial"/>
                <a:cs typeface="Arial"/>
              </a:rPr>
              <a:t>речовинами </a:t>
            </a:r>
            <a:r>
              <a:rPr sz="1800" spc="-484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B4752"/>
                </a:solidFill>
                <a:latin typeface="Arial"/>
                <a:cs typeface="Arial"/>
              </a:rPr>
              <a:t>і</a:t>
            </a:r>
            <a:r>
              <a:rPr sz="1800" spc="-10" dirty="0">
                <a:solidFill>
                  <a:srgbClr val="1B4752"/>
                </a:solidFill>
                <a:latin typeface="Arial"/>
                <a:cs typeface="Arial"/>
              </a:rPr>
              <a:t> консервантами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82511" y="6005893"/>
            <a:ext cx="8503285" cy="857250"/>
            <a:chOff x="282511" y="6005893"/>
            <a:chExt cx="8503285" cy="857250"/>
          </a:xfrm>
        </p:grpSpPr>
        <p:sp>
          <p:nvSpPr>
            <p:cNvPr id="28" name="object 28"/>
            <p:cNvSpPr/>
            <p:nvPr/>
          </p:nvSpPr>
          <p:spPr>
            <a:xfrm>
              <a:off x="287274" y="6064808"/>
              <a:ext cx="8493760" cy="793750"/>
            </a:xfrm>
            <a:custGeom>
              <a:avLst/>
              <a:gdLst/>
              <a:ahLst/>
              <a:cxnLst/>
              <a:rect l="l" t="t" r="r" b="b"/>
              <a:pathLst>
                <a:path w="8493760" h="793750">
                  <a:moveTo>
                    <a:pt x="8493252" y="0"/>
                  </a:moveTo>
                  <a:lnTo>
                    <a:pt x="8488995" y="21079"/>
                  </a:lnTo>
                  <a:lnTo>
                    <a:pt x="8477392" y="38292"/>
                  </a:lnTo>
                  <a:lnTo>
                    <a:pt x="8460194" y="49897"/>
                  </a:lnTo>
                  <a:lnTo>
                    <a:pt x="8439150" y="54152"/>
                  </a:lnTo>
                  <a:lnTo>
                    <a:pt x="54152" y="54152"/>
                  </a:lnTo>
                  <a:lnTo>
                    <a:pt x="33073" y="58408"/>
                  </a:lnTo>
                  <a:lnTo>
                    <a:pt x="15860" y="70013"/>
                  </a:lnTo>
                  <a:lnTo>
                    <a:pt x="4255" y="87226"/>
                  </a:lnTo>
                  <a:lnTo>
                    <a:pt x="2" y="108292"/>
                  </a:lnTo>
                  <a:lnTo>
                    <a:pt x="0" y="758089"/>
                  </a:lnTo>
                  <a:lnTo>
                    <a:pt x="4255" y="779167"/>
                  </a:lnTo>
                  <a:lnTo>
                    <a:pt x="13709" y="793189"/>
                  </a:lnTo>
                  <a:lnTo>
                    <a:pt x="94595" y="793189"/>
                  </a:lnTo>
                  <a:lnTo>
                    <a:pt x="104050" y="779167"/>
                  </a:lnTo>
                  <a:lnTo>
                    <a:pt x="108305" y="758089"/>
                  </a:lnTo>
                  <a:lnTo>
                    <a:pt x="108305" y="703938"/>
                  </a:lnTo>
                  <a:lnTo>
                    <a:pt x="8439150" y="703938"/>
                  </a:lnTo>
                  <a:lnTo>
                    <a:pt x="8460194" y="699682"/>
                  </a:lnTo>
                  <a:lnTo>
                    <a:pt x="8477392" y="688077"/>
                  </a:lnTo>
                  <a:lnTo>
                    <a:pt x="8488995" y="670863"/>
                  </a:lnTo>
                  <a:lnTo>
                    <a:pt x="8493252" y="649782"/>
                  </a:lnTo>
                  <a:lnTo>
                    <a:pt x="8493252" y="162445"/>
                  </a:lnTo>
                  <a:lnTo>
                    <a:pt x="54152" y="162445"/>
                  </a:lnTo>
                  <a:lnTo>
                    <a:pt x="54152" y="108292"/>
                  </a:lnTo>
                  <a:lnTo>
                    <a:pt x="56279" y="97750"/>
                  </a:lnTo>
                  <a:lnTo>
                    <a:pt x="62080" y="89144"/>
                  </a:lnTo>
                  <a:lnTo>
                    <a:pt x="70687" y="83343"/>
                  </a:lnTo>
                  <a:lnTo>
                    <a:pt x="81229" y="81216"/>
                  </a:lnTo>
                  <a:lnTo>
                    <a:pt x="8493252" y="81216"/>
                  </a:lnTo>
                  <a:lnTo>
                    <a:pt x="8493252" y="0"/>
                  </a:lnTo>
                  <a:close/>
                </a:path>
                <a:path w="8493760" h="793750">
                  <a:moveTo>
                    <a:pt x="8493252" y="81216"/>
                  </a:moveTo>
                  <a:lnTo>
                    <a:pt x="81229" y="81216"/>
                  </a:lnTo>
                  <a:lnTo>
                    <a:pt x="91766" y="83343"/>
                  </a:lnTo>
                  <a:lnTo>
                    <a:pt x="100372" y="89144"/>
                  </a:lnTo>
                  <a:lnTo>
                    <a:pt x="106176" y="97750"/>
                  </a:lnTo>
                  <a:lnTo>
                    <a:pt x="108303" y="108305"/>
                  </a:lnTo>
                  <a:lnTo>
                    <a:pt x="104050" y="129371"/>
                  </a:lnTo>
                  <a:lnTo>
                    <a:pt x="92444" y="146584"/>
                  </a:lnTo>
                  <a:lnTo>
                    <a:pt x="75231" y="158190"/>
                  </a:lnTo>
                  <a:lnTo>
                    <a:pt x="54152" y="162445"/>
                  </a:lnTo>
                  <a:lnTo>
                    <a:pt x="8493252" y="162445"/>
                  </a:lnTo>
                  <a:lnTo>
                    <a:pt x="8493252" y="81216"/>
                  </a:lnTo>
                  <a:close/>
                </a:path>
                <a:path w="8493760" h="793750">
                  <a:moveTo>
                    <a:pt x="8384921" y="0"/>
                  </a:moveTo>
                  <a:lnTo>
                    <a:pt x="8384921" y="54152"/>
                  </a:lnTo>
                  <a:lnTo>
                    <a:pt x="8439150" y="54152"/>
                  </a:lnTo>
                  <a:lnTo>
                    <a:pt x="8439150" y="27076"/>
                  </a:lnTo>
                  <a:lnTo>
                    <a:pt x="8411972" y="27076"/>
                  </a:lnTo>
                  <a:lnTo>
                    <a:pt x="8401476" y="24947"/>
                  </a:lnTo>
                  <a:lnTo>
                    <a:pt x="8392874" y="19143"/>
                  </a:lnTo>
                  <a:lnTo>
                    <a:pt x="8387058" y="10536"/>
                  </a:lnTo>
                  <a:lnTo>
                    <a:pt x="8384921" y="0"/>
                  </a:lnTo>
                  <a:close/>
                </a:path>
                <a:path w="8493760" h="793750">
                  <a:moveTo>
                    <a:pt x="8439150" y="0"/>
                  </a:moveTo>
                  <a:lnTo>
                    <a:pt x="8437010" y="10536"/>
                  </a:lnTo>
                  <a:lnTo>
                    <a:pt x="8431180" y="19143"/>
                  </a:lnTo>
                  <a:lnTo>
                    <a:pt x="8422540" y="24947"/>
                  </a:lnTo>
                  <a:lnTo>
                    <a:pt x="8411972" y="27076"/>
                  </a:lnTo>
                  <a:lnTo>
                    <a:pt x="8439150" y="27076"/>
                  </a:lnTo>
                  <a:lnTo>
                    <a:pt x="8439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1426" y="6010655"/>
              <a:ext cx="8439150" cy="217170"/>
            </a:xfrm>
            <a:custGeom>
              <a:avLst/>
              <a:gdLst/>
              <a:ahLst/>
              <a:cxnLst/>
              <a:rect l="l" t="t" r="r" b="b"/>
              <a:pathLst>
                <a:path w="8439150" h="217170">
                  <a:moveTo>
                    <a:pt x="27076" y="135369"/>
                  </a:moveTo>
                  <a:lnTo>
                    <a:pt x="16534" y="137496"/>
                  </a:lnTo>
                  <a:lnTo>
                    <a:pt x="7927" y="143297"/>
                  </a:lnTo>
                  <a:lnTo>
                    <a:pt x="2126" y="151903"/>
                  </a:lnTo>
                  <a:lnTo>
                    <a:pt x="0" y="162445"/>
                  </a:lnTo>
                  <a:lnTo>
                    <a:pt x="0" y="216598"/>
                  </a:lnTo>
                  <a:lnTo>
                    <a:pt x="21079" y="212343"/>
                  </a:lnTo>
                  <a:lnTo>
                    <a:pt x="38292" y="200737"/>
                  </a:lnTo>
                  <a:lnTo>
                    <a:pt x="49897" y="183524"/>
                  </a:lnTo>
                  <a:lnTo>
                    <a:pt x="54152" y="162445"/>
                  </a:lnTo>
                  <a:lnTo>
                    <a:pt x="52024" y="151903"/>
                  </a:lnTo>
                  <a:lnTo>
                    <a:pt x="46220" y="143297"/>
                  </a:lnTo>
                  <a:lnTo>
                    <a:pt x="37613" y="137496"/>
                  </a:lnTo>
                  <a:lnTo>
                    <a:pt x="27076" y="135369"/>
                  </a:lnTo>
                  <a:close/>
                </a:path>
                <a:path w="8439150" h="217170">
                  <a:moveTo>
                    <a:pt x="8439099" y="54152"/>
                  </a:moveTo>
                  <a:lnTo>
                    <a:pt x="8384997" y="54152"/>
                  </a:lnTo>
                  <a:lnTo>
                    <a:pt x="8384997" y="108305"/>
                  </a:lnTo>
                  <a:lnTo>
                    <a:pt x="8406041" y="104050"/>
                  </a:lnTo>
                  <a:lnTo>
                    <a:pt x="8423240" y="92444"/>
                  </a:lnTo>
                  <a:lnTo>
                    <a:pt x="8434842" y="75231"/>
                  </a:lnTo>
                  <a:lnTo>
                    <a:pt x="8439099" y="54152"/>
                  </a:lnTo>
                  <a:close/>
                </a:path>
                <a:path w="8439150" h="217170">
                  <a:moveTo>
                    <a:pt x="8384997" y="0"/>
                  </a:moveTo>
                  <a:lnTo>
                    <a:pt x="8363879" y="4255"/>
                  </a:lnTo>
                  <a:lnTo>
                    <a:pt x="8346643" y="15860"/>
                  </a:lnTo>
                  <a:lnTo>
                    <a:pt x="8335026" y="33073"/>
                  </a:lnTo>
                  <a:lnTo>
                    <a:pt x="8330768" y="54152"/>
                  </a:lnTo>
                  <a:lnTo>
                    <a:pt x="8332905" y="64689"/>
                  </a:lnTo>
                  <a:lnTo>
                    <a:pt x="8338721" y="73296"/>
                  </a:lnTo>
                  <a:lnTo>
                    <a:pt x="8347323" y="79100"/>
                  </a:lnTo>
                  <a:lnTo>
                    <a:pt x="8357819" y="81229"/>
                  </a:lnTo>
                  <a:lnTo>
                    <a:pt x="8368387" y="79100"/>
                  </a:lnTo>
                  <a:lnTo>
                    <a:pt x="8377027" y="73296"/>
                  </a:lnTo>
                  <a:lnTo>
                    <a:pt x="8382858" y="64689"/>
                  </a:lnTo>
                  <a:lnTo>
                    <a:pt x="8384997" y="54152"/>
                  </a:lnTo>
                  <a:lnTo>
                    <a:pt x="8439099" y="54152"/>
                  </a:lnTo>
                  <a:lnTo>
                    <a:pt x="8434842" y="33073"/>
                  </a:lnTo>
                  <a:lnTo>
                    <a:pt x="8423240" y="15860"/>
                  </a:lnTo>
                  <a:lnTo>
                    <a:pt x="8406041" y="4255"/>
                  </a:lnTo>
                  <a:lnTo>
                    <a:pt x="8384997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87274" y="6010655"/>
              <a:ext cx="8493760" cy="847725"/>
            </a:xfrm>
            <a:custGeom>
              <a:avLst/>
              <a:gdLst/>
              <a:ahLst/>
              <a:cxnLst/>
              <a:rect l="l" t="t" r="r" b="b"/>
              <a:pathLst>
                <a:path w="8493760" h="847725">
                  <a:moveTo>
                    <a:pt x="0" y="162445"/>
                  </a:moveTo>
                  <a:lnTo>
                    <a:pt x="4255" y="141366"/>
                  </a:lnTo>
                  <a:lnTo>
                    <a:pt x="15860" y="124153"/>
                  </a:lnTo>
                  <a:lnTo>
                    <a:pt x="33073" y="112548"/>
                  </a:lnTo>
                  <a:lnTo>
                    <a:pt x="54152" y="108292"/>
                  </a:lnTo>
                  <a:lnTo>
                    <a:pt x="8384921" y="108305"/>
                  </a:lnTo>
                  <a:lnTo>
                    <a:pt x="8384921" y="54152"/>
                  </a:lnTo>
                  <a:lnTo>
                    <a:pt x="8389179" y="33073"/>
                  </a:lnTo>
                  <a:lnTo>
                    <a:pt x="8400796" y="15860"/>
                  </a:lnTo>
                  <a:lnTo>
                    <a:pt x="8418032" y="4255"/>
                  </a:lnTo>
                  <a:lnTo>
                    <a:pt x="8439150" y="0"/>
                  </a:lnTo>
                  <a:lnTo>
                    <a:pt x="8460194" y="4255"/>
                  </a:lnTo>
                  <a:lnTo>
                    <a:pt x="8477392" y="15860"/>
                  </a:lnTo>
                  <a:lnTo>
                    <a:pt x="8488995" y="33073"/>
                  </a:lnTo>
                  <a:lnTo>
                    <a:pt x="8493252" y="54152"/>
                  </a:lnTo>
                  <a:lnTo>
                    <a:pt x="8493252" y="703948"/>
                  </a:lnTo>
                  <a:lnTo>
                    <a:pt x="8488995" y="725026"/>
                  </a:lnTo>
                  <a:lnTo>
                    <a:pt x="8477392" y="742239"/>
                  </a:lnTo>
                  <a:lnTo>
                    <a:pt x="8460194" y="753844"/>
                  </a:lnTo>
                  <a:lnTo>
                    <a:pt x="8439150" y="758099"/>
                  </a:lnTo>
                  <a:lnTo>
                    <a:pt x="108305" y="758090"/>
                  </a:lnTo>
                  <a:lnTo>
                    <a:pt x="108305" y="812242"/>
                  </a:lnTo>
                  <a:lnTo>
                    <a:pt x="104050" y="833320"/>
                  </a:lnTo>
                  <a:lnTo>
                    <a:pt x="94595" y="847342"/>
                  </a:lnTo>
                </a:path>
                <a:path w="8493760" h="847725">
                  <a:moveTo>
                    <a:pt x="13709" y="847342"/>
                  </a:moveTo>
                  <a:lnTo>
                    <a:pt x="4255" y="833320"/>
                  </a:lnTo>
                  <a:lnTo>
                    <a:pt x="0" y="812242"/>
                  </a:lnTo>
                  <a:lnTo>
                    <a:pt x="0" y="162445"/>
                  </a:lnTo>
                </a:path>
                <a:path w="8493760" h="847725">
                  <a:moveTo>
                    <a:pt x="8384921" y="108305"/>
                  </a:moveTo>
                  <a:lnTo>
                    <a:pt x="8439150" y="108305"/>
                  </a:lnTo>
                  <a:lnTo>
                    <a:pt x="8460194" y="104050"/>
                  </a:lnTo>
                  <a:lnTo>
                    <a:pt x="8477392" y="92444"/>
                  </a:lnTo>
                  <a:lnTo>
                    <a:pt x="8488995" y="75231"/>
                  </a:lnTo>
                  <a:lnTo>
                    <a:pt x="8493252" y="54152"/>
                  </a:lnTo>
                </a:path>
                <a:path w="8493760" h="847725">
                  <a:moveTo>
                    <a:pt x="8439150" y="108305"/>
                  </a:moveTo>
                  <a:lnTo>
                    <a:pt x="8439150" y="54152"/>
                  </a:lnTo>
                  <a:lnTo>
                    <a:pt x="8437010" y="64689"/>
                  </a:lnTo>
                  <a:lnTo>
                    <a:pt x="8431180" y="73296"/>
                  </a:lnTo>
                  <a:lnTo>
                    <a:pt x="8422540" y="79100"/>
                  </a:lnTo>
                  <a:lnTo>
                    <a:pt x="8411972" y="81229"/>
                  </a:lnTo>
                  <a:lnTo>
                    <a:pt x="8401476" y="79100"/>
                  </a:lnTo>
                  <a:lnTo>
                    <a:pt x="8392874" y="73296"/>
                  </a:lnTo>
                  <a:lnTo>
                    <a:pt x="8387058" y="64689"/>
                  </a:lnTo>
                  <a:lnTo>
                    <a:pt x="8384921" y="541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2702" y="6141453"/>
              <a:ext cx="117449" cy="9037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95579" y="6173101"/>
              <a:ext cx="0" cy="596265"/>
            </a:xfrm>
            <a:custGeom>
              <a:avLst/>
              <a:gdLst/>
              <a:ahLst/>
              <a:cxnLst/>
              <a:rect l="l" t="t" r="r" b="b"/>
              <a:pathLst>
                <a:path h="596265">
                  <a:moveTo>
                    <a:pt x="0" y="0"/>
                  </a:moveTo>
                  <a:lnTo>
                    <a:pt x="0" y="59564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58951" y="5791780"/>
            <a:ext cx="7600315" cy="93662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619250">
              <a:lnSpc>
                <a:spcPct val="100000"/>
              </a:lnSpc>
              <a:spcBef>
                <a:spcPts val="380"/>
              </a:spcBef>
            </a:pP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Застосування</a:t>
            </a:r>
            <a:r>
              <a:rPr sz="1800" b="1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олій</a:t>
            </a:r>
            <a:r>
              <a:rPr sz="1800" b="1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обмежене</a:t>
            </a:r>
            <a:endParaRPr sz="1800">
              <a:latin typeface="Tahoma"/>
              <a:cs typeface="Tahoma"/>
            </a:endParaRPr>
          </a:p>
          <a:p>
            <a:pPr marL="1148715" marR="5080" indent="-1136650">
              <a:lnSpc>
                <a:spcPts val="2160"/>
              </a:lnSpc>
              <a:spcBef>
                <a:spcPts val="465"/>
              </a:spcBef>
            </a:pPr>
            <a:r>
              <a:rPr sz="1900" b="1" i="1" spc="-60" dirty="0">
                <a:solidFill>
                  <a:srgbClr val="1B4752"/>
                </a:solidFill>
                <a:latin typeface="Tahoma"/>
                <a:cs typeface="Tahoma"/>
              </a:rPr>
              <a:t>NB!</a:t>
            </a:r>
            <a:r>
              <a:rPr sz="1900" b="1" i="1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55" dirty="0">
                <a:solidFill>
                  <a:srgbClr val="1B4752"/>
                </a:solidFill>
                <a:latin typeface="Tahoma"/>
                <a:cs typeface="Tahoma"/>
              </a:rPr>
              <a:t>Всі</a:t>
            </a:r>
            <a:r>
              <a:rPr sz="1900" b="1" i="1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1B4752"/>
                </a:solidFill>
                <a:latin typeface="Tahoma"/>
                <a:cs typeface="Tahoma"/>
              </a:rPr>
              <a:t>зазначені</a:t>
            </a:r>
            <a:r>
              <a:rPr sz="1900" b="1" i="1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1B4752"/>
                </a:solidFill>
                <a:latin typeface="Tahoma"/>
                <a:cs typeface="Tahoma"/>
              </a:rPr>
              <a:t>пролонгуючі</a:t>
            </a:r>
            <a:r>
              <a:rPr sz="1900" b="1" i="1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70" dirty="0">
                <a:solidFill>
                  <a:srgbClr val="1B4752"/>
                </a:solidFill>
                <a:latin typeface="Tahoma"/>
                <a:cs typeface="Tahoma"/>
              </a:rPr>
              <a:t>компоненти</a:t>
            </a:r>
            <a:r>
              <a:rPr sz="1900" b="1" i="1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70" dirty="0">
                <a:solidFill>
                  <a:srgbClr val="1B4752"/>
                </a:solidFill>
                <a:latin typeface="Tahoma"/>
                <a:cs typeface="Tahoma"/>
              </a:rPr>
              <a:t>можуть</a:t>
            </a:r>
            <a:r>
              <a:rPr sz="1900" b="1" i="1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1B4752"/>
                </a:solidFill>
                <a:latin typeface="Tahoma"/>
                <a:cs typeface="Tahoma"/>
              </a:rPr>
              <a:t>додаватися </a:t>
            </a:r>
            <a:r>
              <a:rPr sz="1900" b="1" i="1" spc="-5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1B4752"/>
                </a:solidFill>
                <a:latin typeface="Tahoma"/>
                <a:cs typeface="Tahoma"/>
              </a:rPr>
              <a:t>до</a:t>
            </a:r>
            <a:r>
              <a:rPr sz="1900" b="1" i="1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900" b="1" i="1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1B4752"/>
                </a:solidFill>
                <a:latin typeface="Tahoma"/>
                <a:cs typeface="Tahoma"/>
              </a:rPr>
              <a:t>крапель</a:t>
            </a:r>
            <a:r>
              <a:rPr sz="1900" b="1" i="1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70" dirty="0">
                <a:solidFill>
                  <a:srgbClr val="1B4752"/>
                </a:solidFill>
                <a:latin typeface="Tahoma"/>
                <a:cs typeface="Tahoma"/>
              </a:rPr>
              <a:t>лише</a:t>
            </a:r>
            <a:r>
              <a:rPr sz="1900" b="1" i="1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1B4752"/>
                </a:solidFill>
                <a:latin typeface="Tahoma"/>
                <a:cs typeface="Tahoma"/>
              </a:rPr>
              <a:t>за</a:t>
            </a:r>
            <a:r>
              <a:rPr sz="1900" b="1" i="1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1B4752"/>
                </a:solidFill>
                <a:latin typeface="Tahoma"/>
                <a:cs typeface="Tahoma"/>
              </a:rPr>
              <a:t>вказівкою</a:t>
            </a:r>
            <a:r>
              <a:rPr sz="1900" b="1" i="1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1B4752"/>
                </a:solidFill>
                <a:latin typeface="Tahoma"/>
                <a:cs typeface="Tahoma"/>
              </a:rPr>
              <a:t>лікаря</a:t>
            </a:r>
            <a:endParaRPr sz="1900">
              <a:latin typeface="Tahoma"/>
              <a:cs typeface="Tahoma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769870" y="3927855"/>
            <a:ext cx="257556" cy="1949450"/>
            <a:chOff x="2769870" y="3927855"/>
            <a:chExt cx="257556" cy="1949450"/>
          </a:xfrm>
        </p:grpSpPr>
        <p:sp>
          <p:nvSpPr>
            <p:cNvPr id="35" name="object 35"/>
            <p:cNvSpPr/>
            <p:nvPr/>
          </p:nvSpPr>
          <p:spPr>
            <a:xfrm>
              <a:off x="2951226" y="3927855"/>
              <a:ext cx="76200" cy="1949450"/>
            </a:xfrm>
            <a:custGeom>
              <a:avLst/>
              <a:gdLst/>
              <a:ahLst/>
              <a:cxnLst/>
              <a:rect l="l" t="t" r="r" b="b"/>
              <a:pathLst>
                <a:path w="76200" h="1949450">
                  <a:moveTo>
                    <a:pt x="31739" y="1873248"/>
                  </a:moveTo>
                  <a:lnTo>
                    <a:pt x="0" y="1873275"/>
                  </a:lnTo>
                  <a:lnTo>
                    <a:pt x="38100" y="1949450"/>
                  </a:lnTo>
                  <a:lnTo>
                    <a:pt x="69827" y="1885962"/>
                  </a:lnTo>
                  <a:lnTo>
                    <a:pt x="31750" y="1885962"/>
                  </a:lnTo>
                  <a:lnTo>
                    <a:pt x="31739" y="1873248"/>
                  </a:lnTo>
                  <a:close/>
                </a:path>
                <a:path w="76200" h="1949450">
                  <a:moveTo>
                    <a:pt x="76200" y="1873211"/>
                  </a:moveTo>
                  <a:lnTo>
                    <a:pt x="31739" y="1873248"/>
                  </a:lnTo>
                  <a:lnTo>
                    <a:pt x="31750" y="1885962"/>
                  </a:lnTo>
                  <a:lnTo>
                    <a:pt x="44450" y="1885950"/>
                  </a:lnTo>
                  <a:lnTo>
                    <a:pt x="44439" y="1873238"/>
                  </a:lnTo>
                  <a:lnTo>
                    <a:pt x="76186" y="1873238"/>
                  </a:lnTo>
                  <a:close/>
                </a:path>
                <a:path w="76200" h="1949450">
                  <a:moveTo>
                    <a:pt x="76186" y="1873238"/>
                  </a:moveTo>
                  <a:lnTo>
                    <a:pt x="44439" y="1873238"/>
                  </a:lnTo>
                  <a:lnTo>
                    <a:pt x="44450" y="1885950"/>
                  </a:lnTo>
                  <a:lnTo>
                    <a:pt x="31750" y="1885962"/>
                  </a:lnTo>
                  <a:lnTo>
                    <a:pt x="69834" y="1885950"/>
                  </a:lnTo>
                  <a:lnTo>
                    <a:pt x="76186" y="1873238"/>
                  </a:lnTo>
                  <a:close/>
                </a:path>
                <a:path w="76200" h="1949450">
                  <a:moveTo>
                    <a:pt x="42925" y="0"/>
                  </a:moveTo>
                  <a:lnTo>
                    <a:pt x="30225" y="0"/>
                  </a:lnTo>
                  <a:lnTo>
                    <a:pt x="31739" y="1873248"/>
                  </a:lnTo>
                  <a:lnTo>
                    <a:pt x="44439" y="1873238"/>
                  </a:lnTo>
                  <a:lnTo>
                    <a:pt x="429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69870" y="4832095"/>
              <a:ext cx="225806" cy="762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38099"/>
            <a:ext cx="7030466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tx1"/>
                </a:solidFill>
              </a:rPr>
              <a:t>4. </a:t>
            </a:r>
            <a:r>
              <a:rPr sz="3200" spc="-10" dirty="0">
                <a:solidFill>
                  <a:schemeClr val="tx1"/>
                </a:solidFill>
              </a:rPr>
              <a:t>ТЕХНОЛОГІЯ</a:t>
            </a:r>
            <a:r>
              <a:rPr sz="3200" spc="-5" dirty="0">
                <a:solidFill>
                  <a:schemeClr val="tx1"/>
                </a:solidFill>
              </a:rPr>
              <a:t> </a:t>
            </a:r>
            <a:r>
              <a:rPr sz="3200" spc="-10" dirty="0">
                <a:solidFill>
                  <a:schemeClr val="tx1"/>
                </a:solidFill>
              </a:rPr>
              <a:t>ОЧНИХ</a:t>
            </a:r>
            <a:r>
              <a:rPr sz="3200" spc="5" dirty="0">
                <a:solidFill>
                  <a:schemeClr val="tx1"/>
                </a:solidFill>
              </a:rPr>
              <a:t> </a:t>
            </a:r>
            <a:r>
              <a:rPr sz="3200" spc="-10" dirty="0">
                <a:solidFill>
                  <a:schemeClr val="tx1"/>
                </a:solidFill>
              </a:rPr>
              <a:t>КРАПЕЛЬ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6551" y="4000500"/>
            <a:ext cx="8147050" cy="2857500"/>
            <a:chOff x="606551" y="4000500"/>
            <a:chExt cx="8147050" cy="2857500"/>
          </a:xfrm>
        </p:grpSpPr>
        <p:sp>
          <p:nvSpPr>
            <p:cNvPr id="4" name="object 4"/>
            <p:cNvSpPr/>
            <p:nvPr/>
          </p:nvSpPr>
          <p:spPr>
            <a:xfrm>
              <a:off x="611123" y="4005072"/>
              <a:ext cx="8137525" cy="1153160"/>
            </a:xfrm>
            <a:custGeom>
              <a:avLst/>
              <a:gdLst/>
              <a:ahLst/>
              <a:cxnLst/>
              <a:rect l="l" t="t" r="r" b="b"/>
              <a:pathLst>
                <a:path w="8137525" h="1153160">
                  <a:moveTo>
                    <a:pt x="8137398" y="0"/>
                  </a:moveTo>
                  <a:lnTo>
                    <a:pt x="0" y="0"/>
                  </a:lnTo>
                  <a:lnTo>
                    <a:pt x="0" y="1152905"/>
                  </a:lnTo>
                  <a:lnTo>
                    <a:pt x="7993253" y="1152905"/>
                  </a:lnTo>
                  <a:lnTo>
                    <a:pt x="8137398" y="1008760"/>
                  </a:lnTo>
                  <a:lnTo>
                    <a:pt x="8137398" y="0"/>
                  </a:lnTo>
                  <a:close/>
                </a:path>
              </a:pathLst>
            </a:custGeom>
            <a:solidFill>
              <a:srgbClr val="CDE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376" y="5013833"/>
              <a:ext cx="144145" cy="144145"/>
            </a:xfrm>
            <a:custGeom>
              <a:avLst/>
              <a:gdLst/>
              <a:ahLst/>
              <a:cxnLst/>
              <a:rect l="l" t="t" r="r" b="b"/>
              <a:pathLst>
                <a:path w="144145" h="144145">
                  <a:moveTo>
                    <a:pt x="144145" y="0"/>
                  </a:moveTo>
                  <a:lnTo>
                    <a:pt x="28828" y="28829"/>
                  </a:lnTo>
                  <a:lnTo>
                    <a:pt x="0" y="144145"/>
                  </a:lnTo>
                  <a:lnTo>
                    <a:pt x="144145" y="0"/>
                  </a:lnTo>
                  <a:close/>
                </a:path>
              </a:pathLst>
            </a:custGeom>
            <a:solidFill>
              <a:srgbClr val="A4B8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1123" y="4005072"/>
              <a:ext cx="8137525" cy="1153160"/>
            </a:xfrm>
            <a:custGeom>
              <a:avLst/>
              <a:gdLst/>
              <a:ahLst/>
              <a:cxnLst/>
              <a:rect l="l" t="t" r="r" b="b"/>
              <a:pathLst>
                <a:path w="8137525" h="1153160">
                  <a:moveTo>
                    <a:pt x="7993253" y="1152905"/>
                  </a:moveTo>
                  <a:lnTo>
                    <a:pt x="8022082" y="1037589"/>
                  </a:lnTo>
                  <a:lnTo>
                    <a:pt x="8137398" y="1008760"/>
                  </a:lnTo>
                  <a:lnTo>
                    <a:pt x="7993253" y="1152905"/>
                  </a:lnTo>
                  <a:lnTo>
                    <a:pt x="0" y="1152905"/>
                  </a:lnTo>
                  <a:lnTo>
                    <a:pt x="0" y="0"/>
                  </a:lnTo>
                  <a:lnTo>
                    <a:pt x="8137398" y="0"/>
                  </a:lnTo>
                  <a:lnTo>
                    <a:pt x="8137398" y="100876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1123" y="5300472"/>
              <a:ext cx="8137525" cy="1553210"/>
            </a:xfrm>
            <a:custGeom>
              <a:avLst/>
              <a:gdLst/>
              <a:ahLst/>
              <a:cxnLst/>
              <a:rect l="l" t="t" r="r" b="b"/>
              <a:pathLst>
                <a:path w="8137525" h="1553209">
                  <a:moveTo>
                    <a:pt x="8137398" y="0"/>
                  </a:moveTo>
                  <a:lnTo>
                    <a:pt x="0" y="0"/>
                  </a:lnTo>
                  <a:lnTo>
                    <a:pt x="0" y="1552955"/>
                  </a:lnTo>
                  <a:lnTo>
                    <a:pt x="7943342" y="1552955"/>
                  </a:lnTo>
                  <a:lnTo>
                    <a:pt x="8137398" y="1358836"/>
                  </a:lnTo>
                  <a:lnTo>
                    <a:pt x="81373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54466" y="6659308"/>
              <a:ext cx="194310" cy="194310"/>
            </a:xfrm>
            <a:custGeom>
              <a:avLst/>
              <a:gdLst/>
              <a:ahLst/>
              <a:cxnLst/>
              <a:rect l="l" t="t" r="r" b="b"/>
              <a:pathLst>
                <a:path w="194309" h="194309">
                  <a:moveTo>
                    <a:pt x="194055" y="0"/>
                  </a:moveTo>
                  <a:lnTo>
                    <a:pt x="38734" y="38823"/>
                  </a:lnTo>
                  <a:lnTo>
                    <a:pt x="0" y="194118"/>
                  </a:lnTo>
                  <a:lnTo>
                    <a:pt x="194055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1123" y="5300472"/>
              <a:ext cx="8137525" cy="1553210"/>
            </a:xfrm>
            <a:custGeom>
              <a:avLst/>
              <a:gdLst/>
              <a:ahLst/>
              <a:cxnLst/>
              <a:rect l="l" t="t" r="r" b="b"/>
              <a:pathLst>
                <a:path w="8137525" h="1553209">
                  <a:moveTo>
                    <a:pt x="7943342" y="1552955"/>
                  </a:moveTo>
                  <a:lnTo>
                    <a:pt x="7982077" y="1397660"/>
                  </a:lnTo>
                  <a:lnTo>
                    <a:pt x="8137398" y="1358836"/>
                  </a:lnTo>
                  <a:lnTo>
                    <a:pt x="7943342" y="1552955"/>
                  </a:lnTo>
                  <a:lnTo>
                    <a:pt x="0" y="1552955"/>
                  </a:lnTo>
                  <a:lnTo>
                    <a:pt x="0" y="0"/>
                  </a:lnTo>
                  <a:lnTo>
                    <a:pt x="8137398" y="0"/>
                  </a:lnTo>
                  <a:lnTo>
                    <a:pt x="8137398" y="135883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88594" y="375666"/>
            <a:ext cx="8291195" cy="6357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краплі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готують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масо-об'ємним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способом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асептичних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умовах</a:t>
            </a:r>
            <a:endParaRPr sz="1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подальшою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стерилізацією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розчинів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термостабільних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речовин.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 dirty="0">
              <a:latin typeface="Tahoma"/>
              <a:cs typeface="Tahoma"/>
            </a:endParaRPr>
          </a:p>
          <a:p>
            <a:pPr marL="12700" marR="80645">
              <a:lnSpc>
                <a:spcPct val="100000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 виробництві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 використовують стерильні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розчинники: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воду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очищену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або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воду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ін'єкцій,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ізотонічні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буферні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розчини,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олії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ін.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 dirty="0">
              <a:latin typeface="Tahoma"/>
              <a:cs typeface="Tahoma"/>
            </a:endParaRPr>
          </a:p>
          <a:p>
            <a:pPr marL="12700" marR="5080">
              <a:lnSpc>
                <a:spcPts val="1939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приготуванні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невеликих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кількостях,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відбуваються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значні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втрати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речовини:</a:t>
            </a:r>
            <a:endParaRPr sz="1800" dirty="0">
              <a:latin typeface="Tahoma"/>
              <a:cs typeface="Tahoma"/>
            </a:endParaRPr>
          </a:p>
          <a:p>
            <a:pPr marL="166370" indent="-154305">
              <a:lnSpc>
                <a:spcPts val="1810"/>
              </a:lnSpc>
              <a:buChar char="-"/>
              <a:tabLst>
                <a:tab pos="167005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рахунок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адсорбції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його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фільтруючих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матеріалах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(до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4,7%);</a:t>
            </a:r>
            <a:endParaRPr sz="1800" dirty="0">
              <a:latin typeface="Tahoma"/>
              <a:cs typeface="Tahoma"/>
            </a:endParaRPr>
          </a:p>
          <a:p>
            <a:pPr marL="83820" marR="924560" indent="-71755">
              <a:lnSpc>
                <a:spcPts val="1939"/>
              </a:lnSpc>
              <a:spcBef>
                <a:spcPts val="140"/>
              </a:spcBef>
              <a:buChar char="-"/>
              <a:tabLst>
                <a:tab pos="167005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за рахунок розведення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вихідних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розчинів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 фільтруванні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їх через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промиті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водою паперові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фільтри.</a:t>
            </a:r>
            <a:endParaRPr sz="1800" dirty="0">
              <a:latin typeface="Tahoma"/>
              <a:cs typeface="Tahoma"/>
            </a:endParaRPr>
          </a:p>
          <a:p>
            <a:pPr marL="530860" marR="1069975" indent="-265430">
              <a:lnSpc>
                <a:spcPct val="100000"/>
              </a:lnSpc>
              <a:spcBef>
                <a:spcPts val="62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Для того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щоб максимально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зменшити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втрату лікарської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речовини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 виготовленні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використовують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2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способи:</a:t>
            </a:r>
            <a:endParaRPr sz="1800" dirty="0">
              <a:latin typeface="Tahoma"/>
              <a:cs typeface="Tahoma"/>
            </a:endParaRPr>
          </a:p>
          <a:p>
            <a:pPr marL="12700" marR="312420" algn="just">
              <a:lnSpc>
                <a:spcPct val="100000"/>
              </a:lnSpc>
              <a:spcBef>
                <a:spcPts val="1190"/>
              </a:spcBef>
              <a:buAutoNum type="arabicPeriod"/>
              <a:tabLst>
                <a:tab pos="35433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Лікарська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речовина,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добре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розчинна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у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воді,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розчиняють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частині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(половинній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кількості)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розчинника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фільтрують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розчин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у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флакон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відпуску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через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промитий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стерильною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водою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ін'єкцій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складчастий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фільтр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вату,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потім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фільтр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промивають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рештою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кількості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розчинника</a:t>
            </a:r>
            <a:endParaRPr sz="1800" dirty="0">
              <a:latin typeface="Tahoma"/>
              <a:cs typeface="Tahoma"/>
            </a:endParaRPr>
          </a:p>
          <a:p>
            <a:pPr marL="12700" marR="311150" algn="just">
              <a:lnSpc>
                <a:spcPts val="2160"/>
              </a:lnSpc>
              <a:spcBef>
                <a:spcPts val="1635"/>
              </a:spcBef>
              <a:buAutoNum type="arabicPeriod"/>
              <a:tabLst>
                <a:tab pos="347980" algn="l"/>
              </a:tabLst>
            </a:pPr>
            <a:r>
              <a:rPr sz="1900" i="1" spc="-60" dirty="0">
                <a:solidFill>
                  <a:srgbClr val="1B4752"/>
                </a:solidFill>
                <a:latin typeface="Tahoma"/>
                <a:cs typeface="Tahoma"/>
              </a:rPr>
              <a:t>У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 випадках,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60" dirty="0">
                <a:solidFill>
                  <a:srgbClr val="1B4752"/>
                </a:solidFill>
                <a:latin typeface="Tahoma"/>
                <a:cs typeface="Tahoma"/>
              </a:rPr>
              <a:t>коли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60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 розчинення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 лікарської</a:t>
            </a:r>
            <a:r>
              <a:rPr sz="1900" i="1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речовини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недостатньо </a:t>
            </a:r>
            <a:r>
              <a:rPr sz="1900" i="1" spc="-58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60" dirty="0">
                <a:solidFill>
                  <a:srgbClr val="1B4752"/>
                </a:solidFill>
                <a:latin typeface="Tahoma"/>
                <a:cs typeface="Tahoma"/>
              </a:rPr>
              <a:t>половинного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кількості</a:t>
            </a:r>
            <a:r>
              <a:rPr sz="1900" i="1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розчинника,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45" dirty="0">
                <a:solidFill>
                  <a:srgbClr val="1B4752"/>
                </a:solidFill>
                <a:latin typeface="Tahoma"/>
                <a:cs typeface="Tahoma"/>
              </a:rPr>
              <a:t>тоді</a:t>
            </a:r>
            <a:r>
              <a:rPr sz="1900" i="1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речовина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розчиняють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 у</a:t>
            </a:r>
            <a:r>
              <a:rPr sz="1900" i="1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всій </a:t>
            </a:r>
            <a:r>
              <a:rPr sz="1900" i="1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прописаній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 кількості</a:t>
            </a:r>
            <a:r>
              <a:rPr sz="1900" i="1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розчинника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25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900" i="1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фільтрують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мірний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60" dirty="0">
                <a:solidFill>
                  <a:srgbClr val="1B4752"/>
                </a:solidFill>
                <a:latin typeface="Tahoma"/>
                <a:cs typeface="Tahoma"/>
              </a:rPr>
              <a:t>циліндр</a:t>
            </a:r>
            <a:r>
              <a:rPr sz="1900" i="1" spc="47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через </a:t>
            </a:r>
            <a:r>
              <a:rPr sz="1900" i="1" spc="-58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60" dirty="0">
                <a:solidFill>
                  <a:srgbClr val="1B4752"/>
                </a:solidFill>
                <a:latin typeface="Tahoma"/>
                <a:cs typeface="Tahoma"/>
              </a:rPr>
              <a:t>сухий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фільтр </a:t>
            </a:r>
            <a:r>
              <a:rPr sz="1900" i="1" spc="-25" dirty="0">
                <a:solidFill>
                  <a:srgbClr val="1B4752"/>
                </a:solidFill>
                <a:latin typeface="Tahoma"/>
                <a:cs typeface="Tahoma"/>
              </a:rPr>
              <a:t>і 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вату,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а </a:t>
            </a:r>
            <a:r>
              <a:rPr sz="1900" i="1" spc="-60" dirty="0">
                <a:solidFill>
                  <a:srgbClr val="1B4752"/>
                </a:solidFill>
                <a:latin typeface="Tahoma"/>
                <a:cs typeface="Tahoma"/>
              </a:rPr>
              <a:t>решту води </a:t>
            </a:r>
            <a:r>
              <a:rPr sz="1900" i="1" spc="-65" dirty="0">
                <a:solidFill>
                  <a:srgbClr val="1B4752"/>
                </a:solidFill>
                <a:latin typeface="Tahoma"/>
                <a:cs typeface="Tahoma"/>
              </a:rPr>
              <a:t>додають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через той </a:t>
            </a:r>
            <a:r>
              <a:rPr sz="1900" i="1" spc="-70" dirty="0">
                <a:solidFill>
                  <a:srgbClr val="1B4752"/>
                </a:solidFill>
                <a:latin typeface="Tahoma"/>
                <a:cs typeface="Tahoma"/>
              </a:rPr>
              <a:t>же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фільтр </a:t>
            </a:r>
            <a:r>
              <a:rPr sz="1900" i="1" spc="-25" dirty="0">
                <a:solidFill>
                  <a:srgbClr val="1B4752"/>
                </a:solidFill>
                <a:latin typeface="Tahoma"/>
                <a:cs typeface="Tahoma"/>
              </a:rPr>
              <a:t>і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вату </a:t>
            </a:r>
            <a:r>
              <a:rPr sz="1900" i="1" spc="-60" dirty="0">
                <a:solidFill>
                  <a:srgbClr val="1B4752"/>
                </a:solidFill>
                <a:latin typeface="Tahoma"/>
                <a:cs typeface="Tahoma"/>
              </a:rPr>
              <a:t>до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 необхідного 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об'єму</a:t>
            </a:r>
            <a:r>
              <a:rPr sz="1900" i="1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розчину</a:t>
            </a:r>
            <a:endParaRPr sz="19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48609" y="1305686"/>
            <a:ext cx="2089150" cy="576580"/>
          </a:xfrm>
          <a:prstGeom prst="rect">
            <a:avLst/>
          </a:prstGeom>
          <a:ln w="6857">
            <a:solidFill>
              <a:srgbClr val="0000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619125" marR="255904" indent="-356235">
              <a:lnSpc>
                <a:spcPts val="2160"/>
              </a:lnSpc>
              <a:spcBef>
                <a:spcPts val="55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Ре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цепт</a:t>
            </a:r>
            <a:r>
              <a:rPr sz="1800" b="1" spc="5" dirty="0">
                <a:solidFill>
                  <a:srgbClr val="1B4752"/>
                </a:solidFill>
                <a:latin typeface="Tahoma"/>
                <a:cs typeface="Tahoma"/>
              </a:rPr>
              <a:t>у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рн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ий 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пропис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12110" y="3618357"/>
            <a:ext cx="4239895" cy="638175"/>
          </a:xfrm>
          <a:prstGeom prst="rect">
            <a:avLst/>
          </a:prstGeom>
          <a:ln w="6857">
            <a:solidFill>
              <a:srgbClr val="0000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790575" marR="156210" indent="-628650">
              <a:lnSpc>
                <a:spcPts val="2160"/>
              </a:lnSpc>
              <a:spcBef>
                <a:spcPts val="55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Розрахунок кількості лікарських </a:t>
            </a:r>
            <a:r>
              <a:rPr sz="1800" b="1" spc="-5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b="1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допоміжних</a:t>
            </a:r>
            <a:r>
              <a:rPr sz="1800" b="1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речовин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24836" y="2240660"/>
            <a:ext cx="4535805" cy="1190625"/>
          </a:xfrm>
          <a:prstGeom prst="rect">
            <a:avLst/>
          </a:prstGeom>
          <a:ln w="6857">
            <a:solidFill>
              <a:srgbClr val="0000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231775" marR="229870" indent="-1905" algn="ctr">
              <a:lnSpc>
                <a:spcPts val="2160"/>
              </a:lnSpc>
              <a:spcBef>
                <a:spcPts val="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Перевірка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правильності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оформлення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рецептурного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бланка, прописування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сумісності інгредієнтів,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норми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відпуску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лікарських засобів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247515" y="1942845"/>
            <a:ext cx="174625" cy="1675130"/>
            <a:chOff x="4247515" y="1942845"/>
            <a:chExt cx="174625" cy="16751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5940" y="1942845"/>
              <a:ext cx="76200" cy="22275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7515" y="3424173"/>
              <a:ext cx="76200" cy="193801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401316" y="222250"/>
            <a:ext cx="4383405" cy="3353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00" spc="-5" dirty="0">
                <a:solidFill>
                  <a:schemeClr val="tx1"/>
                </a:solidFill>
              </a:rPr>
              <a:t>4. </a:t>
            </a:r>
            <a:r>
              <a:rPr sz="2100" spc="-10" dirty="0">
                <a:solidFill>
                  <a:schemeClr val="tx1"/>
                </a:solidFill>
              </a:rPr>
              <a:t>ТЕХНОЛОГІЯ</a:t>
            </a:r>
            <a:r>
              <a:rPr sz="2100" spc="-5" dirty="0">
                <a:solidFill>
                  <a:schemeClr val="tx1"/>
                </a:solidFill>
              </a:rPr>
              <a:t> </a:t>
            </a:r>
            <a:r>
              <a:rPr sz="2100" spc="-10" dirty="0">
                <a:solidFill>
                  <a:schemeClr val="tx1"/>
                </a:solidFill>
              </a:rPr>
              <a:t>ОЧНИХ</a:t>
            </a:r>
            <a:r>
              <a:rPr sz="2100" spc="5" dirty="0">
                <a:solidFill>
                  <a:schemeClr val="tx1"/>
                </a:solidFill>
              </a:rPr>
              <a:t> </a:t>
            </a:r>
            <a:r>
              <a:rPr sz="2100" spc="-10" dirty="0">
                <a:solidFill>
                  <a:schemeClr val="tx1"/>
                </a:solidFill>
              </a:rPr>
              <a:t>КРАПЕЛЬ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30096" y="653288"/>
            <a:ext cx="59804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БЛОК-СХЕМА</a:t>
            </a:r>
            <a:r>
              <a:rPr sz="1800" b="1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ТЕХНОЛОГІЇ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ТА</a:t>
            </a:r>
            <a:r>
              <a:rPr sz="1800" b="1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КОНТРОЛЮ</a:t>
            </a:r>
            <a:r>
              <a:rPr sz="1800" b="1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ЯКОСТІ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b="1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ЛІКАРСЬКИХ</a:t>
            </a:r>
            <a:r>
              <a:rPr sz="1800" b="1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ЗАСОБІВ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24836" y="4547234"/>
            <a:ext cx="4525645" cy="1540510"/>
          </a:xfrm>
          <a:prstGeom prst="rect">
            <a:avLst/>
          </a:prstGeom>
          <a:ln w="6857">
            <a:solidFill>
              <a:srgbClr val="0000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34925" marR="29209" indent="635" algn="ctr">
              <a:lnSpc>
                <a:spcPts val="2160"/>
              </a:lnSpc>
              <a:spcBef>
                <a:spcPts val="5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Технологія очних ЛЗ: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відмірювання,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відвантажування,</a:t>
            </a:r>
            <a:r>
              <a:rPr sz="1800" spc="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стабілізація,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ізотонування,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первинний контроль якості,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фільтрування,</a:t>
            </a:r>
            <a:r>
              <a:rPr sz="1800" spc="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фасування,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закупорювання,</a:t>
            </a:r>
            <a:r>
              <a:rPr sz="1800" spc="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стерилізація</a:t>
            </a:r>
            <a:endParaRPr sz="1800">
              <a:latin typeface="Tahoma"/>
              <a:cs typeface="Tahoma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324231" y="2207132"/>
          <a:ext cx="1511300" cy="15125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2979">
                <a:tc>
                  <a:txBody>
                    <a:bodyPr/>
                    <a:lstStyle/>
                    <a:p>
                      <a:pPr algn="ctr">
                        <a:lnSpc>
                          <a:spcPts val="2050"/>
                        </a:lnSpc>
                      </a:pPr>
                      <a:r>
                        <a:rPr sz="1800" spc="-5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Санітарна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00"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підготовка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420"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персоналу,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приміщень</a:t>
                      </a:r>
                      <a:r>
                        <a:rPr sz="1800" spc="-45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та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248">
                <a:tc>
                  <a:txBody>
                    <a:bodyPr/>
                    <a:lstStyle/>
                    <a:p>
                      <a:pPr marL="71120" algn="ctr">
                        <a:lnSpc>
                          <a:spcPts val="2155"/>
                        </a:lnSpc>
                      </a:pPr>
                      <a:r>
                        <a:rPr sz="1800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обладнання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324231" y="2207132"/>
            <a:ext cx="1511300" cy="1512570"/>
          </a:xfrm>
          <a:custGeom>
            <a:avLst/>
            <a:gdLst/>
            <a:ahLst/>
            <a:cxnLst/>
            <a:rect l="l" t="t" r="r" b="b"/>
            <a:pathLst>
              <a:path w="1511300" h="1512570">
                <a:moveTo>
                  <a:pt x="0" y="1512570"/>
                </a:moveTo>
                <a:lnTo>
                  <a:pt x="1511045" y="1512570"/>
                </a:lnTo>
                <a:lnTo>
                  <a:pt x="1511045" y="0"/>
                </a:lnTo>
                <a:lnTo>
                  <a:pt x="0" y="0"/>
                </a:lnTo>
                <a:lnTo>
                  <a:pt x="0" y="1512570"/>
                </a:lnTo>
                <a:close/>
              </a:path>
            </a:pathLst>
          </a:custGeom>
          <a:ln w="68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949058" y="2133980"/>
            <a:ext cx="1801495" cy="1722120"/>
          </a:xfrm>
          <a:prstGeom prst="rect">
            <a:avLst/>
          </a:prstGeom>
          <a:ln w="6857">
            <a:solidFill>
              <a:srgbClr val="0000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194310" marR="186055" indent="-1905" algn="ctr">
              <a:lnSpc>
                <a:spcPts val="2160"/>
              </a:lnSpc>
              <a:spcBef>
                <a:spcPts val="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підготовка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сировини,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матеріалів,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лікарських</a:t>
            </a:r>
            <a:r>
              <a:rPr sz="1800" spc="-9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та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допоміжних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речовин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64705" y="4583810"/>
            <a:ext cx="1295400" cy="649605"/>
          </a:xfrm>
          <a:prstGeom prst="rect">
            <a:avLst/>
          </a:prstGeom>
          <a:ln w="6857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5090">
              <a:lnSpc>
                <a:spcPts val="2140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письмовий</a:t>
            </a:r>
            <a:endParaRPr sz="1800">
              <a:latin typeface="Tahoma"/>
              <a:cs typeface="Tahoma"/>
            </a:endParaRPr>
          </a:p>
          <a:p>
            <a:pPr marL="200025">
              <a:lnSpc>
                <a:spcPct val="100000"/>
              </a:lnSpc>
              <a:spcBef>
                <a:spcPts val="21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контроль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833372" y="2745866"/>
            <a:ext cx="5331460" cy="4063226"/>
            <a:chOff x="1833372" y="2745866"/>
            <a:chExt cx="5331460" cy="4063226"/>
          </a:xfrm>
        </p:grpSpPr>
        <p:sp>
          <p:nvSpPr>
            <p:cNvPr id="16" name="object 16"/>
            <p:cNvSpPr/>
            <p:nvPr/>
          </p:nvSpPr>
          <p:spPr>
            <a:xfrm>
              <a:off x="4246498" y="6082017"/>
              <a:ext cx="76200" cy="727075"/>
            </a:xfrm>
            <a:custGeom>
              <a:avLst/>
              <a:gdLst/>
              <a:ahLst/>
              <a:cxnLst/>
              <a:rect l="l" t="t" r="r" b="b"/>
              <a:pathLst>
                <a:path w="76200" h="727075">
                  <a:moveTo>
                    <a:pt x="31723" y="650265"/>
                  </a:moveTo>
                  <a:lnTo>
                    <a:pt x="0" y="650332"/>
                  </a:lnTo>
                  <a:lnTo>
                    <a:pt x="38226" y="726451"/>
                  </a:lnTo>
                  <a:lnTo>
                    <a:pt x="69831" y="662964"/>
                  </a:lnTo>
                  <a:lnTo>
                    <a:pt x="31750" y="662964"/>
                  </a:lnTo>
                  <a:lnTo>
                    <a:pt x="31723" y="650265"/>
                  </a:lnTo>
                  <a:close/>
                </a:path>
                <a:path w="76200" h="727075">
                  <a:moveTo>
                    <a:pt x="44423" y="650237"/>
                  </a:moveTo>
                  <a:lnTo>
                    <a:pt x="31723" y="650265"/>
                  </a:lnTo>
                  <a:lnTo>
                    <a:pt x="31750" y="662964"/>
                  </a:lnTo>
                  <a:lnTo>
                    <a:pt x="44450" y="662937"/>
                  </a:lnTo>
                  <a:lnTo>
                    <a:pt x="44423" y="650237"/>
                  </a:lnTo>
                  <a:close/>
                </a:path>
                <a:path w="76200" h="727075">
                  <a:moveTo>
                    <a:pt x="76200" y="650170"/>
                  </a:moveTo>
                  <a:lnTo>
                    <a:pt x="44423" y="650237"/>
                  </a:lnTo>
                  <a:lnTo>
                    <a:pt x="44450" y="662937"/>
                  </a:lnTo>
                  <a:lnTo>
                    <a:pt x="31750" y="662964"/>
                  </a:lnTo>
                  <a:lnTo>
                    <a:pt x="69831" y="662964"/>
                  </a:lnTo>
                  <a:lnTo>
                    <a:pt x="76200" y="650170"/>
                  </a:lnTo>
                  <a:close/>
                </a:path>
                <a:path w="76200" h="727075">
                  <a:moveTo>
                    <a:pt x="43052" y="0"/>
                  </a:moveTo>
                  <a:lnTo>
                    <a:pt x="30352" y="25"/>
                  </a:lnTo>
                  <a:lnTo>
                    <a:pt x="31723" y="650265"/>
                  </a:lnTo>
                  <a:lnTo>
                    <a:pt x="44423" y="650237"/>
                  </a:lnTo>
                  <a:lnTo>
                    <a:pt x="430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47642" y="4285996"/>
              <a:ext cx="76200" cy="22275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833372" y="2745866"/>
              <a:ext cx="5331460" cy="2235835"/>
            </a:xfrm>
            <a:custGeom>
              <a:avLst/>
              <a:gdLst/>
              <a:ahLst/>
              <a:cxnLst/>
              <a:rect l="l" t="t" r="r" b="b"/>
              <a:pathLst>
                <a:path w="5331459" h="2235835">
                  <a:moveTo>
                    <a:pt x="298958" y="102235"/>
                  </a:moveTo>
                  <a:lnTo>
                    <a:pt x="76149" y="103327"/>
                  </a:lnTo>
                  <a:lnTo>
                    <a:pt x="75946" y="71628"/>
                  </a:lnTo>
                  <a:lnTo>
                    <a:pt x="0" y="110109"/>
                  </a:lnTo>
                  <a:lnTo>
                    <a:pt x="76454" y="147828"/>
                  </a:lnTo>
                  <a:lnTo>
                    <a:pt x="76238" y="116078"/>
                  </a:lnTo>
                  <a:lnTo>
                    <a:pt x="298958" y="114935"/>
                  </a:lnTo>
                  <a:lnTo>
                    <a:pt x="298958" y="102235"/>
                  </a:lnTo>
                  <a:close/>
                </a:path>
                <a:path w="5331459" h="2235835">
                  <a:moveTo>
                    <a:pt x="5103203" y="44450"/>
                  </a:moveTo>
                  <a:lnTo>
                    <a:pt x="5051806" y="44450"/>
                  </a:lnTo>
                  <a:lnTo>
                    <a:pt x="5039055" y="44450"/>
                  </a:lnTo>
                  <a:lnTo>
                    <a:pt x="5038852" y="76200"/>
                  </a:lnTo>
                  <a:lnTo>
                    <a:pt x="5103203" y="44450"/>
                  </a:lnTo>
                  <a:close/>
                </a:path>
                <a:path w="5331459" h="2235835">
                  <a:moveTo>
                    <a:pt x="5115306" y="38481"/>
                  </a:moveTo>
                  <a:lnTo>
                    <a:pt x="5039360" y="0"/>
                  </a:lnTo>
                  <a:lnTo>
                    <a:pt x="5039144" y="31699"/>
                  </a:lnTo>
                  <a:lnTo>
                    <a:pt x="4820158" y="30607"/>
                  </a:lnTo>
                  <a:lnTo>
                    <a:pt x="4820158" y="43307"/>
                  </a:lnTo>
                  <a:lnTo>
                    <a:pt x="5039055" y="44399"/>
                  </a:lnTo>
                  <a:lnTo>
                    <a:pt x="5051806" y="44450"/>
                  </a:lnTo>
                  <a:lnTo>
                    <a:pt x="5103330" y="44399"/>
                  </a:lnTo>
                  <a:lnTo>
                    <a:pt x="5115306" y="38481"/>
                  </a:lnTo>
                  <a:close/>
                </a:path>
                <a:path w="5331459" h="2235835">
                  <a:moveTo>
                    <a:pt x="5330952" y="2197989"/>
                  </a:moveTo>
                  <a:lnTo>
                    <a:pt x="5254879" y="2159508"/>
                  </a:lnTo>
                  <a:lnTo>
                    <a:pt x="5254764" y="2191334"/>
                  </a:lnTo>
                  <a:lnTo>
                    <a:pt x="4820158" y="2189353"/>
                  </a:lnTo>
                  <a:lnTo>
                    <a:pt x="4820158" y="2202053"/>
                  </a:lnTo>
                  <a:lnTo>
                    <a:pt x="5254726" y="2204034"/>
                  </a:lnTo>
                  <a:lnTo>
                    <a:pt x="5254625" y="2235708"/>
                  </a:lnTo>
                  <a:lnTo>
                    <a:pt x="5318607" y="2204085"/>
                  </a:lnTo>
                  <a:lnTo>
                    <a:pt x="5330952" y="21979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64254" y="2059304"/>
            <a:ext cx="1649730" cy="1442085"/>
          </a:xfrm>
          <a:prstGeom prst="rect">
            <a:avLst/>
          </a:prstGeom>
          <a:ln w="6857">
            <a:solidFill>
              <a:srgbClr val="0000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68580" marR="62230" indent="635" algn="ctr">
              <a:lnSpc>
                <a:spcPts val="2160"/>
              </a:lnSpc>
              <a:spcBef>
                <a:spcPts val="55"/>
              </a:spcBef>
            </a:pP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вторинний </a:t>
            </a:r>
            <a:r>
              <a:rPr sz="1800" b="1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контроль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якості</a:t>
            </a:r>
            <a:r>
              <a:rPr sz="1800" b="1" spc="-8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очних </a:t>
            </a:r>
            <a:r>
              <a:rPr sz="1800" b="1" spc="-5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лікарських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засобів</a:t>
            </a:r>
            <a:endParaRPr sz="1800">
              <a:latin typeface="Tahoma"/>
              <a:cs typeface="Tahom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864352" y="1338072"/>
          <a:ext cx="2879725" cy="25671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9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1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98755" marR="191770" indent="1270" algn="ctr">
                        <a:lnSpc>
                          <a:spcPts val="2160"/>
                        </a:lnSpc>
                      </a:pPr>
                      <a:r>
                        <a:rPr sz="1800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фізичний </a:t>
                      </a:r>
                      <a:r>
                        <a:rPr sz="1800" spc="-5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контроль </a:t>
                      </a:r>
                      <a:r>
                        <a:rPr sz="1800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(відхилення</a:t>
                      </a:r>
                      <a:r>
                        <a:rPr sz="1800" spc="-30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1800" spc="-15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об'ємі </a:t>
                      </a:r>
                      <a:r>
                        <a:rPr sz="1800" spc="-550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або</a:t>
                      </a:r>
                      <a:r>
                        <a:rPr sz="1800" spc="-10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масі)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2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851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862965" marR="297180" indent="-558800">
                        <a:lnSpc>
                          <a:spcPts val="2160"/>
                        </a:lnSpc>
                        <a:spcBef>
                          <a:spcPts val="60"/>
                        </a:spcBef>
                      </a:pPr>
                      <a:r>
                        <a:rPr sz="1800" spc="-5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хімічний</a:t>
                      </a:r>
                      <a:r>
                        <a:rPr sz="1800" spc="-70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контроль </a:t>
                      </a:r>
                      <a:r>
                        <a:rPr sz="1800" spc="-550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(якісний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259715">
                        <a:lnSpc>
                          <a:spcPts val="2090"/>
                        </a:lnSpc>
                      </a:pPr>
                      <a:r>
                        <a:rPr sz="1800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і</a:t>
                      </a:r>
                      <a:r>
                        <a:rPr sz="1800" spc="-30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кількісний</a:t>
                      </a:r>
                      <a:r>
                        <a:rPr sz="1800" spc="-30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B4752"/>
                          </a:solidFill>
                          <a:latin typeface="Tahoma"/>
                          <a:cs typeface="Tahoma"/>
                        </a:rPr>
                        <a:t>аналіз)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392366" y="1698434"/>
            <a:ext cx="2312035" cy="2023745"/>
            <a:chOff x="392366" y="1698434"/>
            <a:chExt cx="2312035" cy="2023745"/>
          </a:xfrm>
        </p:grpSpPr>
        <p:sp>
          <p:nvSpPr>
            <p:cNvPr id="5" name="object 5"/>
            <p:cNvSpPr/>
            <p:nvPr/>
          </p:nvSpPr>
          <p:spPr>
            <a:xfrm>
              <a:off x="395859" y="1701927"/>
              <a:ext cx="2305050" cy="2016760"/>
            </a:xfrm>
            <a:custGeom>
              <a:avLst/>
              <a:gdLst/>
              <a:ahLst/>
              <a:cxnLst/>
              <a:rect l="l" t="t" r="r" b="b"/>
              <a:pathLst>
                <a:path w="2305050" h="2016760">
                  <a:moveTo>
                    <a:pt x="2305050" y="0"/>
                  </a:moveTo>
                  <a:lnTo>
                    <a:pt x="0" y="0"/>
                  </a:lnTo>
                  <a:lnTo>
                    <a:pt x="0" y="2016252"/>
                  </a:lnTo>
                  <a:lnTo>
                    <a:pt x="2305050" y="2016252"/>
                  </a:lnTo>
                  <a:lnTo>
                    <a:pt x="2305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5859" y="1701927"/>
              <a:ext cx="2305050" cy="2016760"/>
            </a:xfrm>
            <a:custGeom>
              <a:avLst/>
              <a:gdLst/>
              <a:ahLst/>
              <a:cxnLst/>
              <a:rect l="l" t="t" r="r" b="b"/>
              <a:pathLst>
                <a:path w="2305050" h="2016760">
                  <a:moveTo>
                    <a:pt x="0" y="2016252"/>
                  </a:moveTo>
                  <a:lnTo>
                    <a:pt x="2305050" y="2016252"/>
                  </a:lnTo>
                  <a:lnTo>
                    <a:pt x="2305050" y="0"/>
                  </a:lnTo>
                  <a:lnTo>
                    <a:pt x="0" y="0"/>
                  </a:lnTo>
                  <a:lnTo>
                    <a:pt x="0" y="2016252"/>
                  </a:lnTo>
                  <a:close/>
                </a:path>
              </a:pathLst>
            </a:custGeom>
            <a:ln w="68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95859" y="1701926"/>
            <a:ext cx="2305050" cy="20167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60960" marR="55244" indent="3175" algn="ctr">
              <a:lnSpc>
                <a:spcPts val="2160"/>
              </a:lnSpc>
              <a:spcBef>
                <a:spcPts val="6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Органолептичний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контроль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(колір,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прозорість,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відсутність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механічних</a:t>
            </a:r>
            <a:r>
              <a:rPr sz="1800" spc="-10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домішок,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герметичність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закупорювання)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92366" y="2672969"/>
            <a:ext cx="5483225" cy="3856354"/>
            <a:chOff x="392366" y="2672969"/>
            <a:chExt cx="5483225" cy="3856354"/>
          </a:xfrm>
        </p:grpSpPr>
        <p:sp>
          <p:nvSpPr>
            <p:cNvPr id="9" name="object 9"/>
            <p:cNvSpPr/>
            <p:nvPr/>
          </p:nvSpPr>
          <p:spPr>
            <a:xfrm>
              <a:off x="2694178" y="2672968"/>
              <a:ext cx="3181350" cy="2126615"/>
            </a:xfrm>
            <a:custGeom>
              <a:avLst/>
              <a:gdLst/>
              <a:ahLst/>
              <a:cxnLst/>
              <a:rect l="l" t="t" r="r" b="b"/>
              <a:pathLst>
                <a:path w="3181350" h="2126615">
                  <a:moveTo>
                    <a:pt x="869696" y="38227"/>
                  </a:moveTo>
                  <a:lnTo>
                    <a:pt x="793623" y="0"/>
                  </a:lnTo>
                  <a:lnTo>
                    <a:pt x="793508" y="31737"/>
                  </a:lnTo>
                  <a:lnTo>
                    <a:pt x="0" y="30353"/>
                  </a:lnTo>
                  <a:lnTo>
                    <a:pt x="0" y="43053"/>
                  </a:lnTo>
                  <a:lnTo>
                    <a:pt x="793470" y="44437"/>
                  </a:lnTo>
                  <a:lnTo>
                    <a:pt x="793369" y="76200"/>
                  </a:lnTo>
                  <a:lnTo>
                    <a:pt x="857186" y="44450"/>
                  </a:lnTo>
                  <a:lnTo>
                    <a:pt x="869696" y="38227"/>
                  </a:lnTo>
                  <a:close/>
                </a:path>
                <a:path w="3181350" h="2126615">
                  <a:moveTo>
                    <a:pt x="1701673" y="2049907"/>
                  </a:moveTo>
                  <a:lnTo>
                    <a:pt x="1669897" y="2049907"/>
                  </a:lnTo>
                  <a:lnTo>
                    <a:pt x="1668526" y="821309"/>
                  </a:lnTo>
                  <a:lnTo>
                    <a:pt x="1655826" y="821309"/>
                  </a:lnTo>
                  <a:lnTo>
                    <a:pt x="1657197" y="2049907"/>
                  </a:lnTo>
                  <a:lnTo>
                    <a:pt x="1625473" y="2049907"/>
                  </a:lnTo>
                  <a:lnTo>
                    <a:pt x="1663700" y="2126107"/>
                  </a:lnTo>
                  <a:lnTo>
                    <a:pt x="1695335" y="2062607"/>
                  </a:lnTo>
                  <a:lnTo>
                    <a:pt x="1701673" y="2049907"/>
                  </a:lnTo>
                  <a:close/>
                </a:path>
                <a:path w="3181350" h="2126615">
                  <a:moveTo>
                    <a:pt x="3181096" y="30353"/>
                  </a:moveTo>
                  <a:lnTo>
                    <a:pt x="2600172" y="31724"/>
                  </a:lnTo>
                  <a:lnTo>
                    <a:pt x="2600071" y="0"/>
                  </a:lnTo>
                  <a:lnTo>
                    <a:pt x="2523998" y="38227"/>
                  </a:lnTo>
                  <a:lnTo>
                    <a:pt x="2600325" y="76200"/>
                  </a:lnTo>
                  <a:lnTo>
                    <a:pt x="2600210" y="44450"/>
                  </a:lnTo>
                  <a:lnTo>
                    <a:pt x="3181096" y="43053"/>
                  </a:lnTo>
                  <a:lnTo>
                    <a:pt x="3181096" y="303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5859" y="5950077"/>
              <a:ext cx="2230755" cy="575310"/>
            </a:xfrm>
            <a:custGeom>
              <a:avLst/>
              <a:gdLst/>
              <a:ahLst/>
              <a:cxnLst/>
              <a:rect l="l" t="t" r="r" b="b"/>
              <a:pathLst>
                <a:path w="2230755" h="575309">
                  <a:moveTo>
                    <a:pt x="2230374" y="0"/>
                  </a:moveTo>
                  <a:lnTo>
                    <a:pt x="0" y="0"/>
                  </a:lnTo>
                  <a:lnTo>
                    <a:pt x="0" y="575310"/>
                  </a:lnTo>
                  <a:lnTo>
                    <a:pt x="2230374" y="575310"/>
                  </a:lnTo>
                  <a:lnTo>
                    <a:pt x="2230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5859" y="5950077"/>
              <a:ext cx="2230755" cy="575310"/>
            </a:xfrm>
            <a:custGeom>
              <a:avLst/>
              <a:gdLst/>
              <a:ahLst/>
              <a:cxnLst/>
              <a:rect l="l" t="t" r="r" b="b"/>
              <a:pathLst>
                <a:path w="2230755" h="575309">
                  <a:moveTo>
                    <a:pt x="0" y="575310"/>
                  </a:moveTo>
                  <a:lnTo>
                    <a:pt x="2230374" y="575310"/>
                  </a:lnTo>
                  <a:lnTo>
                    <a:pt x="2230374" y="0"/>
                  </a:lnTo>
                  <a:lnTo>
                    <a:pt x="0" y="0"/>
                  </a:lnTo>
                  <a:lnTo>
                    <a:pt x="0" y="575310"/>
                  </a:lnTo>
                  <a:close/>
                </a:path>
              </a:pathLst>
            </a:custGeom>
            <a:ln w="68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95859" y="5950077"/>
            <a:ext cx="2230755" cy="57531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631825" marR="355600" indent="-270510">
              <a:lnSpc>
                <a:spcPts val="2160"/>
              </a:lnSpc>
              <a:spcBef>
                <a:spcPts val="6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Опитув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льний  контроль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83255" y="5936233"/>
            <a:ext cx="375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2585" algn="l"/>
              </a:tabLst>
            </a:pPr>
            <a:r>
              <a:rPr sz="1800" u="sng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48609" y="4799457"/>
            <a:ext cx="2232025" cy="647700"/>
          </a:xfrm>
          <a:prstGeom prst="rect">
            <a:avLst/>
          </a:prstGeom>
          <a:ln w="6857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145"/>
              </a:lnSpc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маркування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(оформлення)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417183" y="4726304"/>
            <a:ext cx="1647825" cy="925830"/>
          </a:xfrm>
          <a:custGeom>
            <a:avLst/>
            <a:gdLst/>
            <a:ahLst/>
            <a:cxnLst/>
            <a:rect l="l" t="t" r="r" b="b"/>
            <a:pathLst>
              <a:path w="1647825" h="925829">
                <a:moveTo>
                  <a:pt x="0" y="925830"/>
                </a:moveTo>
                <a:lnTo>
                  <a:pt x="1647443" y="925830"/>
                </a:lnTo>
                <a:lnTo>
                  <a:pt x="1647443" y="0"/>
                </a:lnTo>
                <a:lnTo>
                  <a:pt x="0" y="0"/>
                </a:lnTo>
                <a:lnTo>
                  <a:pt x="0" y="925830"/>
                </a:lnTo>
                <a:close/>
              </a:path>
            </a:pathLst>
          </a:custGeom>
          <a:ln w="68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417183" y="4726304"/>
            <a:ext cx="1647825" cy="925830"/>
          </a:xfrm>
          <a:prstGeom prst="rect">
            <a:avLst/>
          </a:prstGeom>
          <a:ln w="6857">
            <a:solidFill>
              <a:srgbClr val="000000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314960" marR="269875" indent="-36830" algn="just">
              <a:lnSpc>
                <a:spcPts val="2160"/>
              </a:lnSpc>
              <a:spcBef>
                <a:spcPts val="25"/>
              </a:spcBef>
            </a:pPr>
            <a:r>
              <a:rPr sz="1800" dirty="0">
                <a:solidFill>
                  <a:srgbClr val="1B4752"/>
                </a:solidFill>
                <a:latin typeface="Arial"/>
                <a:cs typeface="Arial"/>
              </a:rPr>
              <a:t>під</a:t>
            </a:r>
            <a:r>
              <a:rPr sz="1800" spc="-45" dirty="0">
                <a:solidFill>
                  <a:srgbClr val="1B4752"/>
                </a:solidFill>
                <a:latin typeface="Arial"/>
                <a:cs typeface="Arial"/>
              </a:rPr>
              <a:t>го</a:t>
            </a:r>
            <a:r>
              <a:rPr sz="1800" spc="-20" dirty="0">
                <a:solidFill>
                  <a:srgbClr val="1B4752"/>
                </a:solidFill>
                <a:latin typeface="Arial"/>
                <a:cs typeface="Arial"/>
              </a:rPr>
              <a:t>т</a:t>
            </a:r>
            <a:r>
              <a:rPr sz="1800" spc="-5" dirty="0">
                <a:solidFill>
                  <a:srgbClr val="1B4752"/>
                </a:solidFill>
                <a:latin typeface="Arial"/>
                <a:cs typeface="Arial"/>
              </a:rPr>
              <a:t>ов</a:t>
            </a:r>
            <a:r>
              <a:rPr sz="1800" spc="35" dirty="0">
                <a:solidFill>
                  <a:srgbClr val="1B4752"/>
                </a:solidFill>
                <a:latin typeface="Arial"/>
                <a:cs typeface="Arial"/>
              </a:rPr>
              <a:t>к</a:t>
            </a:r>
            <a:r>
              <a:rPr sz="1800" dirty="0">
                <a:solidFill>
                  <a:srgbClr val="1B4752"/>
                </a:solidFill>
                <a:latin typeface="Arial"/>
                <a:cs typeface="Arial"/>
              </a:rPr>
              <a:t>а  </a:t>
            </a:r>
            <a:r>
              <a:rPr sz="1800" spc="-20" dirty="0">
                <a:solidFill>
                  <a:srgbClr val="1B4752"/>
                </a:solidFill>
                <a:latin typeface="Arial"/>
                <a:cs typeface="Arial"/>
              </a:rPr>
              <a:t>етикеток </a:t>
            </a:r>
            <a:r>
              <a:rPr sz="1800" dirty="0">
                <a:solidFill>
                  <a:srgbClr val="1B4752"/>
                </a:solidFill>
                <a:latin typeface="Arial"/>
                <a:cs typeface="Arial"/>
              </a:rPr>
              <a:t>і </a:t>
            </a:r>
            <a:r>
              <a:rPr sz="1800" spc="-490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Arial"/>
                <a:cs typeface="Arial"/>
              </a:rPr>
              <a:t>сигнатур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92366" y="3931094"/>
            <a:ext cx="2223135" cy="1724660"/>
            <a:chOff x="392366" y="3931094"/>
            <a:chExt cx="2223135" cy="1724660"/>
          </a:xfrm>
        </p:grpSpPr>
        <p:sp>
          <p:nvSpPr>
            <p:cNvPr id="18" name="object 18"/>
            <p:cNvSpPr/>
            <p:nvPr/>
          </p:nvSpPr>
          <p:spPr>
            <a:xfrm>
              <a:off x="395859" y="3934587"/>
              <a:ext cx="2216150" cy="1717675"/>
            </a:xfrm>
            <a:custGeom>
              <a:avLst/>
              <a:gdLst/>
              <a:ahLst/>
              <a:cxnLst/>
              <a:rect l="l" t="t" r="r" b="b"/>
              <a:pathLst>
                <a:path w="2216150" h="1717675">
                  <a:moveTo>
                    <a:pt x="2215895" y="0"/>
                  </a:moveTo>
                  <a:lnTo>
                    <a:pt x="0" y="0"/>
                  </a:lnTo>
                  <a:lnTo>
                    <a:pt x="0" y="1717548"/>
                  </a:lnTo>
                  <a:lnTo>
                    <a:pt x="2215895" y="1717548"/>
                  </a:lnTo>
                  <a:lnTo>
                    <a:pt x="22158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5859" y="3934587"/>
              <a:ext cx="2216150" cy="1717675"/>
            </a:xfrm>
            <a:custGeom>
              <a:avLst/>
              <a:gdLst/>
              <a:ahLst/>
              <a:cxnLst/>
              <a:rect l="l" t="t" r="r" b="b"/>
              <a:pathLst>
                <a:path w="2216150" h="1717675">
                  <a:moveTo>
                    <a:pt x="0" y="1717548"/>
                  </a:moveTo>
                  <a:lnTo>
                    <a:pt x="2215895" y="1717548"/>
                  </a:lnTo>
                  <a:lnTo>
                    <a:pt x="2215895" y="0"/>
                  </a:lnTo>
                  <a:lnTo>
                    <a:pt x="0" y="0"/>
                  </a:lnTo>
                  <a:lnTo>
                    <a:pt x="0" y="1717548"/>
                  </a:lnTo>
                  <a:close/>
                </a:path>
              </a:pathLst>
            </a:custGeom>
            <a:ln w="68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95859" y="3934586"/>
            <a:ext cx="2216150" cy="171767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284480" marR="276860" indent="-635" algn="ctr">
              <a:lnSpc>
                <a:spcPts val="2160"/>
              </a:lnSpc>
              <a:spcBef>
                <a:spcPts val="5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Контроль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відпуску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(відповідність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рецепта 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ППК,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якість</a:t>
            </a:r>
            <a:r>
              <a:rPr sz="1800" spc="-7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упаковки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оформлення)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700527" y="4292346"/>
            <a:ext cx="3746500" cy="1873885"/>
          </a:xfrm>
          <a:custGeom>
            <a:avLst/>
            <a:gdLst/>
            <a:ahLst/>
            <a:cxnLst/>
            <a:rect l="l" t="t" r="r" b="b"/>
            <a:pathLst>
              <a:path w="3746500" h="1873885">
                <a:moveTo>
                  <a:pt x="647700" y="865631"/>
                </a:moveTo>
                <a:lnTo>
                  <a:pt x="285750" y="867155"/>
                </a:lnTo>
              </a:path>
              <a:path w="3746500" h="1873885">
                <a:moveTo>
                  <a:pt x="287274" y="0"/>
                </a:moveTo>
                <a:lnTo>
                  <a:pt x="288798" y="1873758"/>
                </a:lnTo>
              </a:path>
              <a:path w="3746500" h="1873885">
                <a:moveTo>
                  <a:pt x="3745992" y="865631"/>
                </a:moveTo>
                <a:lnTo>
                  <a:pt x="2878074" y="867155"/>
                </a:lnTo>
              </a:path>
              <a:path w="3746500" h="1873885">
                <a:moveTo>
                  <a:pt x="0" y="0"/>
                </a:moveTo>
                <a:lnTo>
                  <a:pt x="287274" y="1523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453896" y="161012"/>
            <a:ext cx="7080504" cy="110363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947419" algn="ctr">
              <a:lnSpc>
                <a:spcPct val="109000"/>
              </a:lnSpc>
              <a:spcBef>
                <a:spcPts val="365"/>
              </a:spcBef>
            </a:pPr>
            <a:r>
              <a:rPr sz="2100" spc="-5" dirty="0">
                <a:solidFill>
                  <a:schemeClr val="tx1"/>
                </a:solidFill>
              </a:rPr>
              <a:t>4. </a:t>
            </a:r>
            <a:r>
              <a:rPr sz="2100" spc="-10" dirty="0">
                <a:solidFill>
                  <a:schemeClr val="tx1"/>
                </a:solidFill>
              </a:rPr>
              <a:t>ТЕХНОЛОГІЯ</a:t>
            </a:r>
            <a:r>
              <a:rPr sz="2100" spc="-5" dirty="0">
                <a:solidFill>
                  <a:schemeClr val="tx1"/>
                </a:solidFill>
              </a:rPr>
              <a:t> </a:t>
            </a:r>
            <a:r>
              <a:rPr sz="2100" spc="-10" dirty="0">
                <a:solidFill>
                  <a:schemeClr val="tx1"/>
                </a:solidFill>
              </a:rPr>
              <a:t>ОЧНИХ</a:t>
            </a:r>
            <a:r>
              <a:rPr sz="2100" spc="5" dirty="0">
                <a:solidFill>
                  <a:schemeClr val="tx1"/>
                </a:solidFill>
              </a:rPr>
              <a:t> </a:t>
            </a:r>
            <a:r>
              <a:rPr sz="2100" spc="-10" dirty="0">
                <a:solidFill>
                  <a:schemeClr val="tx1"/>
                </a:solidFill>
              </a:rPr>
              <a:t>КРАПЕЛЬ </a:t>
            </a:r>
            <a:r>
              <a:rPr sz="2100" spc="-5" dirty="0">
                <a:solidFill>
                  <a:schemeClr val="tx1"/>
                </a:solidFill>
              </a:rPr>
              <a:t> БЛОК-СХЕМА</a:t>
            </a:r>
            <a:r>
              <a:rPr sz="2100" spc="1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ТЕХНОЛОГІЇ</a:t>
            </a:r>
            <a:r>
              <a:rPr sz="210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ТА</a:t>
            </a:r>
            <a:r>
              <a:rPr sz="2100" spc="-1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КОНТРОЛЮ</a:t>
            </a:r>
            <a:r>
              <a:rPr sz="2100" spc="-15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ЯКОСТІ </a:t>
            </a:r>
            <a:r>
              <a:rPr sz="2100" spc="-515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ОЧНИХ</a:t>
            </a:r>
            <a:r>
              <a:rPr sz="2100" spc="-1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ЛІКАРСЬКИХ</a:t>
            </a:r>
            <a:r>
              <a:rPr sz="2100" spc="5" dirty="0">
                <a:solidFill>
                  <a:schemeClr val="tx1"/>
                </a:solidFill>
              </a:rPr>
              <a:t> </a:t>
            </a:r>
            <a:r>
              <a:rPr sz="2100" dirty="0">
                <a:solidFill>
                  <a:schemeClr val="tx1"/>
                </a:solidFill>
              </a:rPr>
              <a:t>ЗАСОБІВ </a:t>
            </a:r>
            <a:r>
              <a:rPr sz="2100" spc="-5" dirty="0">
                <a:solidFill>
                  <a:schemeClr val="tx1"/>
                </a:solidFill>
              </a:rPr>
              <a:t>(ПРОДОВЖЕННЯ)</a:t>
            </a:r>
            <a:endParaRPr sz="2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5960" y="293370"/>
            <a:ext cx="5542915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5" dirty="0">
                <a:solidFill>
                  <a:schemeClr val="tx1"/>
                </a:solidFill>
              </a:rPr>
              <a:t>5.</a:t>
            </a:r>
            <a:r>
              <a:rPr sz="2100" b="1" dirty="0">
                <a:solidFill>
                  <a:schemeClr val="tx1"/>
                </a:solidFill>
              </a:rPr>
              <a:t> </a:t>
            </a:r>
            <a:r>
              <a:rPr sz="2100" b="1" spc="-5" dirty="0">
                <a:solidFill>
                  <a:schemeClr val="tx1"/>
                </a:solidFill>
              </a:rPr>
              <a:t>ВЛАСНА</a:t>
            </a:r>
            <a:r>
              <a:rPr sz="2100" b="1" spc="5" dirty="0">
                <a:solidFill>
                  <a:schemeClr val="tx1"/>
                </a:solidFill>
              </a:rPr>
              <a:t> </a:t>
            </a:r>
            <a:r>
              <a:rPr sz="2100" b="1" spc="-10" dirty="0">
                <a:solidFill>
                  <a:schemeClr val="tx1"/>
                </a:solidFill>
              </a:rPr>
              <a:t>ТЕХНОЛОГІЯ </a:t>
            </a:r>
            <a:r>
              <a:rPr sz="2100" b="1" spc="-5" dirty="0">
                <a:solidFill>
                  <a:schemeClr val="tx1"/>
                </a:solidFill>
              </a:rPr>
              <a:t>ОЧНИХ</a:t>
            </a:r>
            <a:r>
              <a:rPr sz="2100" b="1" spc="10" dirty="0">
                <a:solidFill>
                  <a:schemeClr val="tx1"/>
                </a:solidFill>
              </a:rPr>
              <a:t> </a:t>
            </a:r>
            <a:r>
              <a:rPr sz="2100" b="1" spc="-10" dirty="0">
                <a:solidFill>
                  <a:schemeClr val="tx1"/>
                </a:solidFill>
              </a:rPr>
              <a:t>КРАПЕЛЬ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5591" y="724915"/>
            <a:ext cx="3632835" cy="1399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375" marR="121285" indent="-6731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Rp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.:</a:t>
            </a:r>
            <a:r>
              <a:rPr sz="1800" b="1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Sol.</a:t>
            </a:r>
            <a:r>
              <a:rPr sz="1800" b="1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Kalii</a:t>
            </a:r>
            <a:r>
              <a:rPr sz="1800" b="1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iodidi</a:t>
            </a:r>
            <a:r>
              <a:rPr sz="1800" b="1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2%</a:t>
            </a:r>
            <a:r>
              <a:rPr sz="1800" b="1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10 ml </a:t>
            </a:r>
            <a:r>
              <a:rPr sz="1800" b="1" spc="-5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Riboflavini</a:t>
            </a:r>
            <a:r>
              <a:rPr sz="1800" b="1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0,001</a:t>
            </a:r>
            <a:endParaRPr sz="1800" dirty="0">
              <a:latin typeface="Tahoma"/>
              <a:cs typeface="Tahoma"/>
            </a:endParaRPr>
          </a:p>
          <a:p>
            <a:pPr marL="79375">
              <a:lnSpc>
                <a:spcPct val="100000"/>
              </a:lnSpc>
            </a:pP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Acidi</a:t>
            </a:r>
            <a:r>
              <a:rPr sz="1800" b="1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ascorbinici</a:t>
            </a:r>
            <a:r>
              <a:rPr sz="1800" b="1" spc="-6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0,02</a:t>
            </a:r>
            <a:endParaRPr sz="1800" dirty="0">
              <a:latin typeface="Tahoma"/>
              <a:cs typeface="Tahoma"/>
            </a:endParaRPr>
          </a:p>
          <a:p>
            <a:pPr marL="79375">
              <a:lnSpc>
                <a:spcPts val="2110"/>
              </a:lnSpc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Glucosi</a:t>
            </a:r>
            <a:r>
              <a:rPr sz="1800" b="1" spc="-7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0,2</a:t>
            </a:r>
            <a:endParaRPr sz="1800" dirty="0">
              <a:latin typeface="Tahoma"/>
              <a:cs typeface="Tahoma"/>
            </a:endParaRPr>
          </a:p>
          <a:p>
            <a:pPr marL="79375">
              <a:lnSpc>
                <a:spcPts val="2230"/>
              </a:lnSpc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М.D.S.:</a:t>
            </a:r>
            <a:r>
              <a:rPr sz="1800" b="1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По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2</a:t>
            </a:r>
            <a:r>
              <a:rPr sz="1900" i="1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краплі</a:t>
            </a:r>
            <a:r>
              <a:rPr sz="1900" i="1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900" i="1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обидва</a:t>
            </a:r>
            <a:r>
              <a:rPr sz="1900" i="1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ока</a:t>
            </a:r>
            <a:endParaRPr sz="19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26050" y="1661160"/>
            <a:ext cx="302895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658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ППК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(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зворотній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бік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)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розчину</a:t>
            </a:r>
            <a:r>
              <a:rPr sz="1800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рибофлавіну</a:t>
            </a:r>
            <a:r>
              <a:rPr sz="1800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0,02%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0,02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100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мл</a:t>
            </a:r>
            <a:endParaRPr sz="1800">
              <a:latin typeface="Tahoma"/>
              <a:cs typeface="Tahoma"/>
            </a:endParaRPr>
          </a:p>
          <a:p>
            <a:pPr marL="12700" marR="1135380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0,001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х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х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=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5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мл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калію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йодиду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0,2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кислоти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аскорбінової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0,02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26050" y="3581907"/>
            <a:ext cx="974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глюкози: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31535" y="4178045"/>
            <a:ext cx="3178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1B4752"/>
                </a:solidFill>
                <a:latin typeface="Arial"/>
                <a:cs typeface="Arial"/>
              </a:rPr>
              <a:t>води</a:t>
            </a:r>
            <a:r>
              <a:rPr sz="1800" spc="-10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Arial"/>
                <a:cs typeface="Arial"/>
              </a:rPr>
              <a:t>для</a:t>
            </a:r>
            <a:r>
              <a:rPr sz="1800" spc="-10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Arial"/>
                <a:cs typeface="Arial"/>
              </a:rPr>
              <a:t>ін'єкцій</a:t>
            </a:r>
            <a:r>
              <a:rPr sz="1800" spc="-25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Arial"/>
                <a:cs typeface="Arial"/>
              </a:rPr>
              <a:t>10</a:t>
            </a:r>
            <a:r>
              <a:rPr sz="1800" spc="-15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B4752"/>
                </a:solidFill>
                <a:latin typeface="Arial"/>
                <a:cs typeface="Arial"/>
              </a:rPr>
              <a:t>-</a:t>
            </a:r>
            <a:r>
              <a:rPr sz="1800" spc="-10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Arial"/>
                <a:cs typeface="Arial"/>
              </a:rPr>
              <a:t>5</a:t>
            </a:r>
            <a:r>
              <a:rPr sz="1800" spc="-10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B4752"/>
                </a:solidFill>
                <a:latin typeface="Arial"/>
                <a:cs typeface="Arial"/>
              </a:rPr>
              <a:t>=</a:t>
            </a:r>
            <a:r>
              <a:rPr sz="1800" spc="-10" dirty="0">
                <a:solidFill>
                  <a:srgbClr val="1B475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Arial"/>
                <a:cs typeface="Arial"/>
              </a:rPr>
              <a:t>5 мл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76066" y="3679487"/>
            <a:ext cx="1360805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796925" algn="l"/>
              </a:tabLst>
            </a:pPr>
            <a:r>
              <a:rPr sz="1500" dirty="0">
                <a:latin typeface="Times New Roman"/>
                <a:cs typeface="Times New Roman"/>
              </a:rPr>
              <a:t>10</a:t>
            </a:r>
            <a:r>
              <a:rPr sz="1500" spc="25" dirty="0">
                <a:latin typeface="Times New Roman"/>
                <a:cs typeface="Times New Roman"/>
              </a:rPr>
              <a:t>0</a:t>
            </a:r>
            <a:r>
              <a:rPr sz="1500" spc="-160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</a:t>
            </a:r>
            <a:r>
              <a:rPr sz="1500" spc="-165" dirty="0">
                <a:latin typeface="Times New Roman"/>
                <a:cs typeface="Times New Roman"/>
              </a:rPr>
              <a:t> </a:t>
            </a:r>
            <a:r>
              <a:rPr sz="1500" i="1" spc="25" dirty="0">
                <a:latin typeface="Times New Roman"/>
                <a:cs typeface="Times New Roman"/>
              </a:rPr>
              <a:t>в</a:t>
            </a:r>
            <a:r>
              <a:rPr sz="1500" i="1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Times New Roman"/>
                <a:cs typeface="Times New Roman"/>
              </a:rPr>
              <a:t>10</a:t>
            </a:r>
            <a:r>
              <a:rPr sz="1500" spc="25" dirty="0">
                <a:latin typeface="Times New Roman"/>
                <a:cs typeface="Times New Roman"/>
              </a:rPr>
              <a:t>0</a:t>
            </a:r>
            <a:r>
              <a:rPr sz="1500" spc="-160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</a:t>
            </a:r>
            <a:r>
              <a:rPr sz="1500" spc="-190" dirty="0">
                <a:latin typeface="Times New Roman"/>
                <a:cs typeface="Times New Roman"/>
              </a:rPr>
              <a:t> </a:t>
            </a:r>
            <a:r>
              <a:rPr sz="1500" spc="25" dirty="0">
                <a:latin typeface="Times New Roman"/>
                <a:cs typeface="Times New Roman"/>
              </a:rPr>
              <a:t>9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72523" y="3407231"/>
            <a:ext cx="2265045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250" i="1" spc="37" baseline="-35185" dirty="0">
                <a:latin typeface="Times New Roman"/>
                <a:cs typeface="Times New Roman"/>
              </a:rPr>
              <a:t>x</a:t>
            </a:r>
            <a:r>
              <a:rPr sz="2250" i="1" spc="-37" baseline="-35185" dirty="0">
                <a:latin typeface="Times New Roman"/>
                <a:cs typeface="Times New Roman"/>
              </a:rPr>
              <a:t> </a:t>
            </a:r>
            <a:r>
              <a:rPr sz="2250" spc="44" baseline="-35185" dirty="0">
                <a:latin typeface="Symbol"/>
                <a:cs typeface="Symbol"/>
              </a:rPr>
              <a:t></a:t>
            </a:r>
            <a:r>
              <a:rPr sz="2250" spc="-37" baseline="-35185" dirty="0">
                <a:latin typeface="Times New Roman"/>
                <a:cs typeface="Times New Roman"/>
              </a:rPr>
              <a:t> </a:t>
            </a:r>
            <a:r>
              <a:rPr sz="1500" i="1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i="1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1500" i="1" u="sng" spc="-1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u="sng" spc="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10</a:t>
            </a:r>
            <a:r>
              <a:rPr sz="150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55" dirty="0">
                <a:latin typeface="Times New Roman"/>
                <a:cs typeface="Times New Roman"/>
              </a:rPr>
              <a:t> </a:t>
            </a:r>
            <a:r>
              <a:rPr sz="2250" spc="44" baseline="-35185" dirty="0">
                <a:latin typeface="Symbol"/>
                <a:cs typeface="Symbol"/>
              </a:rPr>
              <a:t></a:t>
            </a:r>
            <a:r>
              <a:rPr sz="2250" spc="82" baseline="-35185" dirty="0">
                <a:latin typeface="Times New Roman"/>
                <a:cs typeface="Times New Roman"/>
              </a:rPr>
              <a:t> </a:t>
            </a:r>
            <a:r>
              <a:rPr sz="15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50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,</a:t>
            </a:r>
            <a:r>
              <a:rPr sz="1500" u="sng" spc="1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1500" u="sng" spc="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10</a:t>
            </a:r>
            <a:r>
              <a:rPr sz="150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500" spc="85" dirty="0">
                <a:latin typeface="Times New Roman"/>
                <a:cs typeface="Times New Roman"/>
              </a:rPr>
              <a:t> </a:t>
            </a:r>
            <a:r>
              <a:rPr sz="2250" spc="44" baseline="-35185" dirty="0">
                <a:latin typeface="Symbol"/>
                <a:cs typeface="Symbol"/>
              </a:rPr>
              <a:t></a:t>
            </a:r>
            <a:r>
              <a:rPr sz="2250" spc="-104" baseline="-35185" dirty="0">
                <a:latin typeface="Times New Roman"/>
                <a:cs typeface="Times New Roman"/>
              </a:rPr>
              <a:t> </a:t>
            </a:r>
            <a:r>
              <a:rPr sz="2250" spc="-30" baseline="-35185" dirty="0">
                <a:latin typeface="Times New Roman"/>
                <a:cs typeface="Times New Roman"/>
              </a:rPr>
              <a:t>0</a:t>
            </a:r>
            <a:r>
              <a:rPr sz="2250" spc="30" baseline="-35185" dirty="0">
                <a:latin typeface="Times New Roman"/>
                <a:cs typeface="Times New Roman"/>
              </a:rPr>
              <a:t>,</a:t>
            </a:r>
            <a:r>
              <a:rPr sz="2250" baseline="-35185" dirty="0">
                <a:latin typeface="Times New Roman"/>
                <a:cs typeface="Times New Roman"/>
              </a:rPr>
              <a:t>22</a:t>
            </a:r>
            <a:endParaRPr sz="2250" baseline="-35185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92776" y="3893820"/>
            <a:ext cx="1588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(вологість</a:t>
            </a:r>
            <a:r>
              <a:rPr sz="1800" spc="-9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9%)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30172" y="2957067"/>
            <a:ext cx="2248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ППК</a:t>
            </a:r>
            <a:r>
              <a:rPr sz="1800" b="1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(лицевий</a:t>
            </a:r>
            <a:r>
              <a:rPr sz="1800" b="1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бік)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7240" y="3231388"/>
            <a:ext cx="39547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5590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Дата	№</a:t>
            </a:r>
            <a:r>
              <a:rPr sz="1800" spc="-9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рецепта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5591" y="3505707"/>
            <a:ext cx="35083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Sol.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Riboflavini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0,02 % 5 ml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sterile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Acidi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ascorbinici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0,02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Glucosi</a:t>
            </a:r>
            <a:r>
              <a:rPr sz="1800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0,22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(вол.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9%)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5591" y="4328667"/>
            <a:ext cx="3683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69665" algn="l"/>
              </a:tabLst>
            </a:pPr>
            <a:r>
              <a:rPr sz="1800" u="heavy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Aquae</a:t>
            </a:r>
            <a:r>
              <a:rPr sz="1800" u="heavy" spc="-20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 </a:t>
            </a:r>
            <a:r>
              <a:rPr sz="1800" u="heavy" spc="-5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pro</a:t>
            </a:r>
            <a:r>
              <a:rPr sz="1800" u="heavy" spc="-15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 </a:t>
            </a:r>
            <a:r>
              <a:rPr sz="1800" u="heavy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injectionibus</a:t>
            </a:r>
            <a:r>
              <a:rPr sz="1800" u="heavy" spc="-35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 </a:t>
            </a:r>
            <a:r>
              <a:rPr sz="1800" u="heavy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5</a:t>
            </a:r>
            <a:r>
              <a:rPr sz="1800" u="heavy" spc="-10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 </a:t>
            </a:r>
            <a:r>
              <a:rPr sz="1800" u="heavy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ml	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1341" y="4602734"/>
            <a:ext cx="34956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70150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Sterilis	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V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=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10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ml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5591" y="4877561"/>
            <a:ext cx="15601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Kalii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iodidi 0,2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Addita</a:t>
            </a:r>
            <a:r>
              <a:rPr sz="1800" spc="-10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aseptice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5591" y="5700521"/>
            <a:ext cx="193230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Виготовив: підпис </a:t>
            </a:r>
            <a:r>
              <a:rPr sz="1800" spc="-55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Перевірив: підпис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Вiдпустив:</a:t>
            </a:r>
            <a:r>
              <a:rPr sz="1800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підпис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41114" y="5046471"/>
            <a:ext cx="3989704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 спільній стерилізації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кислотиаскорбінової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калію йодидом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відбувається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зміна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забарвлення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розчину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внаслідок окисно-відновної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реакції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7126" y="0"/>
            <a:ext cx="8517255" cy="6858000"/>
            <a:chOff x="627126" y="0"/>
            <a:chExt cx="8517255" cy="6858000"/>
          </a:xfrm>
        </p:grpSpPr>
        <p:sp>
          <p:nvSpPr>
            <p:cNvPr id="3" name="object 3"/>
            <p:cNvSpPr/>
            <p:nvPr/>
          </p:nvSpPr>
          <p:spPr>
            <a:xfrm>
              <a:off x="4571999" y="691895"/>
              <a:ext cx="4321810" cy="1224915"/>
            </a:xfrm>
            <a:custGeom>
              <a:avLst/>
              <a:gdLst/>
              <a:ahLst/>
              <a:cxnLst/>
              <a:rect l="l" t="t" r="r" b="b"/>
              <a:pathLst>
                <a:path w="4321809" h="1224914">
                  <a:moveTo>
                    <a:pt x="4117213" y="0"/>
                  </a:moveTo>
                  <a:lnTo>
                    <a:pt x="204088" y="0"/>
                  </a:lnTo>
                  <a:lnTo>
                    <a:pt x="157274" y="5386"/>
                  </a:lnTo>
                  <a:lnTo>
                    <a:pt x="114309" y="20733"/>
                  </a:lnTo>
                  <a:lnTo>
                    <a:pt x="76416" y="44816"/>
                  </a:lnTo>
                  <a:lnTo>
                    <a:pt x="44816" y="76416"/>
                  </a:lnTo>
                  <a:lnTo>
                    <a:pt x="20733" y="114309"/>
                  </a:lnTo>
                  <a:lnTo>
                    <a:pt x="5386" y="157274"/>
                  </a:lnTo>
                  <a:lnTo>
                    <a:pt x="0" y="204088"/>
                  </a:lnTo>
                  <a:lnTo>
                    <a:pt x="0" y="1020444"/>
                  </a:lnTo>
                  <a:lnTo>
                    <a:pt x="5386" y="1067259"/>
                  </a:lnTo>
                  <a:lnTo>
                    <a:pt x="20733" y="1110224"/>
                  </a:lnTo>
                  <a:lnTo>
                    <a:pt x="44816" y="1148117"/>
                  </a:lnTo>
                  <a:lnTo>
                    <a:pt x="76416" y="1179717"/>
                  </a:lnTo>
                  <a:lnTo>
                    <a:pt x="114309" y="1203800"/>
                  </a:lnTo>
                  <a:lnTo>
                    <a:pt x="157274" y="1219147"/>
                  </a:lnTo>
                  <a:lnTo>
                    <a:pt x="204088" y="1224533"/>
                  </a:lnTo>
                  <a:lnTo>
                    <a:pt x="4117213" y="1224533"/>
                  </a:lnTo>
                  <a:lnTo>
                    <a:pt x="4164027" y="1219147"/>
                  </a:lnTo>
                  <a:lnTo>
                    <a:pt x="4206992" y="1203800"/>
                  </a:lnTo>
                  <a:lnTo>
                    <a:pt x="4244885" y="1179717"/>
                  </a:lnTo>
                  <a:lnTo>
                    <a:pt x="4276485" y="1148117"/>
                  </a:lnTo>
                  <a:lnTo>
                    <a:pt x="4300568" y="1110224"/>
                  </a:lnTo>
                  <a:lnTo>
                    <a:pt x="4315915" y="1067259"/>
                  </a:lnTo>
                  <a:lnTo>
                    <a:pt x="4321302" y="1020444"/>
                  </a:lnTo>
                  <a:lnTo>
                    <a:pt x="4321302" y="204088"/>
                  </a:lnTo>
                  <a:lnTo>
                    <a:pt x="4315915" y="157274"/>
                  </a:lnTo>
                  <a:lnTo>
                    <a:pt x="4300568" y="114309"/>
                  </a:lnTo>
                  <a:lnTo>
                    <a:pt x="4276485" y="76416"/>
                  </a:lnTo>
                  <a:lnTo>
                    <a:pt x="4244885" y="44816"/>
                  </a:lnTo>
                  <a:lnTo>
                    <a:pt x="4206992" y="20733"/>
                  </a:lnTo>
                  <a:lnTo>
                    <a:pt x="4164027" y="5386"/>
                  </a:lnTo>
                  <a:lnTo>
                    <a:pt x="4117213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1999" y="691895"/>
              <a:ext cx="4321810" cy="1224915"/>
            </a:xfrm>
            <a:custGeom>
              <a:avLst/>
              <a:gdLst/>
              <a:ahLst/>
              <a:cxnLst/>
              <a:rect l="l" t="t" r="r" b="b"/>
              <a:pathLst>
                <a:path w="4321809" h="1224914">
                  <a:moveTo>
                    <a:pt x="0" y="204088"/>
                  </a:moveTo>
                  <a:lnTo>
                    <a:pt x="5386" y="157274"/>
                  </a:lnTo>
                  <a:lnTo>
                    <a:pt x="20733" y="114309"/>
                  </a:lnTo>
                  <a:lnTo>
                    <a:pt x="44816" y="76416"/>
                  </a:lnTo>
                  <a:lnTo>
                    <a:pt x="76416" y="44816"/>
                  </a:lnTo>
                  <a:lnTo>
                    <a:pt x="114309" y="20733"/>
                  </a:lnTo>
                  <a:lnTo>
                    <a:pt x="157274" y="5386"/>
                  </a:lnTo>
                  <a:lnTo>
                    <a:pt x="204088" y="0"/>
                  </a:lnTo>
                  <a:lnTo>
                    <a:pt x="4117213" y="0"/>
                  </a:lnTo>
                  <a:lnTo>
                    <a:pt x="4164027" y="5386"/>
                  </a:lnTo>
                  <a:lnTo>
                    <a:pt x="4206992" y="20733"/>
                  </a:lnTo>
                  <a:lnTo>
                    <a:pt x="4244885" y="44816"/>
                  </a:lnTo>
                  <a:lnTo>
                    <a:pt x="4276485" y="76416"/>
                  </a:lnTo>
                  <a:lnTo>
                    <a:pt x="4300568" y="114309"/>
                  </a:lnTo>
                  <a:lnTo>
                    <a:pt x="4315915" y="157274"/>
                  </a:lnTo>
                  <a:lnTo>
                    <a:pt x="4321302" y="204088"/>
                  </a:lnTo>
                  <a:lnTo>
                    <a:pt x="4321302" y="1020444"/>
                  </a:lnTo>
                  <a:lnTo>
                    <a:pt x="4315915" y="1067259"/>
                  </a:lnTo>
                  <a:lnTo>
                    <a:pt x="4300568" y="1110224"/>
                  </a:lnTo>
                  <a:lnTo>
                    <a:pt x="4276485" y="1148117"/>
                  </a:lnTo>
                  <a:lnTo>
                    <a:pt x="4244885" y="1179717"/>
                  </a:lnTo>
                  <a:lnTo>
                    <a:pt x="4206992" y="1203800"/>
                  </a:lnTo>
                  <a:lnTo>
                    <a:pt x="4164027" y="1219147"/>
                  </a:lnTo>
                  <a:lnTo>
                    <a:pt x="4117213" y="1224533"/>
                  </a:lnTo>
                  <a:lnTo>
                    <a:pt x="204088" y="1224533"/>
                  </a:lnTo>
                  <a:lnTo>
                    <a:pt x="157274" y="1219147"/>
                  </a:lnTo>
                  <a:lnTo>
                    <a:pt x="114309" y="1203800"/>
                  </a:lnTo>
                  <a:lnTo>
                    <a:pt x="76416" y="1179717"/>
                  </a:lnTo>
                  <a:lnTo>
                    <a:pt x="44816" y="1148117"/>
                  </a:lnTo>
                  <a:lnTo>
                    <a:pt x="20733" y="1110224"/>
                  </a:lnTo>
                  <a:lnTo>
                    <a:pt x="5386" y="1067259"/>
                  </a:lnTo>
                  <a:lnTo>
                    <a:pt x="0" y="1020444"/>
                  </a:lnTo>
                  <a:lnTo>
                    <a:pt x="0" y="2040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938267" y="724407"/>
            <a:ext cx="3587115" cy="106172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5080" indent="1270" algn="ctr">
              <a:lnSpc>
                <a:spcPts val="1920"/>
              </a:lnSpc>
              <a:spcBef>
                <a:spcPts val="560"/>
              </a:spcBef>
            </a:pPr>
            <a:r>
              <a:rPr sz="2000" b="1" spc="-10" dirty="0">
                <a:solidFill>
                  <a:srgbClr val="1B4752"/>
                </a:solidFill>
                <a:latin typeface="Tahoma"/>
                <a:cs typeface="Tahoma"/>
              </a:rPr>
              <a:t>являють</a:t>
            </a:r>
            <a:r>
              <a:rPr sz="2000" b="1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1B4752"/>
                </a:solidFill>
                <a:latin typeface="Tahoma"/>
                <a:cs typeface="Tahoma"/>
              </a:rPr>
              <a:t>собою</a:t>
            </a:r>
            <a:r>
              <a:rPr sz="2000" b="1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1B4752"/>
                </a:solidFill>
                <a:latin typeface="Tahoma"/>
                <a:cs typeface="Tahoma"/>
              </a:rPr>
              <a:t>однорідні </a:t>
            </a:r>
            <a:r>
              <a:rPr sz="2000" b="1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1B4752"/>
                </a:solidFill>
                <a:latin typeface="Tahoma"/>
                <a:cs typeface="Tahoma"/>
              </a:rPr>
              <a:t>стерильні</a:t>
            </a:r>
            <a:r>
              <a:rPr sz="2000" b="1" spc="-5" dirty="0">
                <a:solidFill>
                  <a:srgbClr val="1B4752"/>
                </a:solidFill>
                <a:latin typeface="Tahoma"/>
                <a:cs typeface="Tahoma"/>
              </a:rPr>
              <a:t> мазі, креми або </a:t>
            </a:r>
            <a:r>
              <a:rPr sz="2000" b="1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1B4752"/>
                </a:solidFill>
                <a:latin typeface="Tahoma"/>
                <a:cs typeface="Tahoma"/>
              </a:rPr>
              <a:t>гелі, призначені</a:t>
            </a:r>
            <a:r>
              <a:rPr sz="2000" b="1" spc="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1B4752"/>
                </a:solidFill>
                <a:latin typeface="Tahoma"/>
                <a:cs typeface="Tahoma"/>
              </a:rPr>
              <a:t>для </a:t>
            </a:r>
            <a:r>
              <a:rPr sz="2000" b="1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1B4752"/>
                </a:solidFill>
                <a:latin typeface="Tahoma"/>
                <a:cs typeface="Tahoma"/>
              </a:rPr>
              <a:t>нанесення</a:t>
            </a:r>
            <a:r>
              <a:rPr sz="2000" b="1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1B4752"/>
                </a:solidFill>
                <a:latin typeface="Tahoma"/>
                <a:cs typeface="Tahoma"/>
              </a:rPr>
              <a:t>на</a:t>
            </a:r>
            <a:r>
              <a:rPr sz="2000" b="1" spc="-10" dirty="0">
                <a:solidFill>
                  <a:srgbClr val="1B4752"/>
                </a:solidFill>
                <a:latin typeface="Tahoma"/>
                <a:cs typeface="Tahoma"/>
              </a:rPr>
              <a:t> кон'юнктиву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4231" y="908685"/>
            <a:ext cx="3497579" cy="864869"/>
          </a:xfrm>
          <a:custGeom>
            <a:avLst/>
            <a:gdLst/>
            <a:ahLst/>
            <a:cxnLst/>
            <a:rect l="l" t="t" r="r" b="b"/>
            <a:pathLst>
              <a:path w="3497579" h="864869">
                <a:moveTo>
                  <a:pt x="0" y="864870"/>
                </a:moveTo>
                <a:lnTo>
                  <a:pt x="3497579" y="864870"/>
                </a:lnTo>
                <a:lnTo>
                  <a:pt x="3497579" y="0"/>
                </a:lnTo>
                <a:lnTo>
                  <a:pt x="0" y="0"/>
                </a:lnTo>
                <a:lnTo>
                  <a:pt x="0" y="864870"/>
                </a:lnTo>
                <a:close/>
              </a:path>
            </a:pathLst>
          </a:custGeom>
          <a:ln w="160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1669" y="904747"/>
            <a:ext cx="28200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ОЧНІ М'ЯКІ ЛІКАРСЬКІ </a:t>
            </a:r>
            <a:r>
              <a:rPr sz="1800" b="1" spc="-5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ЗАСОБИ</a:t>
            </a:r>
            <a:endParaRPr sz="1800">
              <a:latin typeface="Tahoma"/>
              <a:cs typeface="Tahoma"/>
            </a:endParaRPr>
          </a:p>
          <a:p>
            <a:pPr marL="1270" algn="ctr">
              <a:lnSpc>
                <a:spcPct val="100000"/>
              </a:lnSpc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(ДФУ</a:t>
            </a:r>
            <a:r>
              <a:rPr sz="1800" b="1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2</a:t>
            </a:r>
            <a:r>
              <a:rPr sz="1800" b="1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ВИД.)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63867" y="1192339"/>
            <a:ext cx="4077970" cy="5267325"/>
            <a:chOff x="463867" y="1192339"/>
            <a:chExt cx="4077970" cy="5267325"/>
          </a:xfrm>
        </p:grpSpPr>
        <p:sp>
          <p:nvSpPr>
            <p:cNvPr id="9" name="object 9"/>
            <p:cNvSpPr/>
            <p:nvPr/>
          </p:nvSpPr>
          <p:spPr>
            <a:xfrm>
              <a:off x="3851148" y="1197101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21424" y="57150"/>
                  </a:moveTo>
                  <a:lnTo>
                    <a:pt x="0" y="57150"/>
                  </a:lnTo>
                  <a:lnTo>
                    <a:pt x="0" y="171450"/>
                  </a:lnTo>
                  <a:lnTo>
                    <a:pt x="21424" y="171450"/>
                  </a:lnTo>
                  <a:lnTo>
                    <a:pt x="21424" y="57150"/>
                  </a:lnTo>
                  <a:close/>
                </a:path>
                <a:path w="685800" h="228600">
                  <a:moveTo>
                    <a:pt x="85661" y="57150"/>
                  </a:moveTo>
                  <a:lnTo>
                    <a:pt x="42799" y="57150"/>
                  </a:lnTo>
                  <a:lnTo>
                    <a:pt x="42799" y="171450"/>
                  </a:lnTo>
                  <a:lnTo>
                    <a:pt x="85661" y="171450"/>
                  </a:lnTo>
                  <a:lnTo>
                    <a:pt x="85661" y="57150"/>
                  </a:lnTo>
                  <a:close/>
                </a:path>
                <a:path w="685800" h="228600">
                  <a:moveTo>
                    <a:pt x="685800" y="114300"/>
                  </a:moveTo>
                  <a:lnTo>
                    <a:pt x="514350" y="0"/>
                  </a:lnTo>
                  <a:lnTo>
                    <a:pt x="514350" y="57150"/>
                  </a:lnTo>
                  <a:lnTo>
                    <a:pt x="107188" y="57150"/>
                  </a:lnTo>
                  <a:lnTo>
                    <a:pt x="107188" y="171450"/>
                  </a:lnTo>
                  <a:lnTo>
                    <a:pt x="514350" y="171450"/>
                  </a:lnTo>
                  <a:lnTo>
                    <a:pt x="514350" y="228600"/>
                  </a:lnTo>
                  <a:lnTo>
                    <a:pt x="685800" y="114300"/>
                  </a:lnTo>
                  <a:close/>
                </a:path>
              </a:pathLst>
            </a:custGeom>
            <a:solidFill>
              <a:srgbClr val="1B91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8630" y="1197102"/>
              <a:ext cx="4068445" cy="5257800"/>
            </a:xfrm>
            <a:custGeom>
              <a:avLst/>
              <a:gdLst/>
              <a:ahLst/>
              <a:cxnLst/>
              <a:rect l="l" t="t" r="r" b="b"/>
              <a:pathLst>
                <a:path w="4068445" h="5257800">
                  <a:moveTo>
                    <a:pt x="3896868" y="0"/>
                  </a:moveTo>
                  <a:lnTo>
                    <a:pt x="3896868" y="57150"/>
                  </a:lnTo>
                  <a:lnTo>
                    <a:pt x="3489706" y="57150"/>
                  </a:lnTo>
                  <a:lnTo>
                    <a:pt x="3489706" y="171450"/>
                  </a:lnTo>
                  <a:lnTo>
                    <a:pt x="3896868" y="171450"/>
                  </a:lnTo>
                  <a:lnTo>
                    <a:pt x="3896868" y="228600"/>
                  </a:lnTo>
                  <a:lnTo>
                    <a:pt x="4068318" y="114300"/>
                  </a:lnTo>
                  <a:lnTo>
                    <a:pt x="3896868" y="0"/>
                  </a:lnTo>
                  <a:close/>
                </a:path>
                <a:path w="4068445" h="5257800">
                  <a:moveTo>
                    <a:pt x="3425317" y="171450"/>
                  </a:moveTo>
                  <a:lnTo>
                    <a:pt x="3468179" y="171450"/>
                  </a:lnTo>
                  <a:lnTo>
                    <a:pt x="3468179" y="57150"/>
                  </a:lnTo>
                  <a:lnTo>
                    <a:pt x="3425317" y="57150"/>
                  </a:lnTo>
                  <a:lnTo>
                    <a:pt x="3425317" y="171450"/>
                  </a:lnTo>
                  <a:close/>
                </a:path>
                <a:path w="4068445" h="5257800">
                  <a:moveTo>
                    <a:pt x="3382518" y="171450"/>
                  </a:moveTo>
                  <a:lnTo>
                    <a:pt x="3403949" y="171450"/>
                  </a:lnTo>
                  <a:lnTo>
                    <a:pt x="3403949" y="57150"/>
                  </a:lnTo>
                  <a:lnTo>
                    <a:pt x="3382518" y="57150"/>
                  </a:lnTo>
                  <a:lnTo>
                    <a:pt x="3382518" y="171450"/>
                  </a:lnTo>
                  <a:close/>
                </a:path>
                <a:path w="4068445" h="5257800">
                  <a:moveTo>
                    <a:pt x="0" y="2807970"/>
                  </a:moveTo>
                  <a:lnTo>
                    <a:pt x="3744467" y="2807970"/>
                  </a:lnTo>
                  <a:lnTo>
                    <a:pt x="3744467" y="2158746"/>
                  </a:lnTo>
                  <a:lnTo>
                    <a:pt x="0" y="2158746"/>
                  </a:lnTo>
                  <a:lnTo>
                    <a:pt x="0" y="2807970"/>
                  </a:lnTo>
                  <a:close/>
                </a:path>
                <a:path w="4068445" h="5257800">
                  <a:moveTo>
                    <a:pt x="0" y="2087118"/>
                  </a:moveTo>
                  <a:lnTo>
                    <a:pt x="3744467" y="2087118"/>
                  </a:lnTo>
                  <a:lnTo>
                    <a:pt x="3744467" y="1511046"/>
                  </a:lnTo>
                  <a:lnTo>
                    <a:pt x="0" y="1511046"/>
                  </a:lnTo>
                  <a:lnTo>
                    <a:pt x="0" y="2087118"/>
                  </a:lnTo>
                  <a:close/>
                </a:path>
                <a:path w="4068445" h="5257800">
                  <a:moveTo>
                    <a:pt x="0" y="5257800"/>
                  </a:moveTo>
                  <a:lnTo>
                    <a:pt x="3744467" y="5257800"/>
                  </a:lnTo>
                  <a:lnTo>
                    <a:pt x="3744467" y="4895850"/>
                  </a:lnTo>
                  <a:lnTo>
                    <a:pt x="0" y="4895850"/>
                  </a:lnTo>
                  <a:lnTo>
                    <a:pt x="0" y="5257800"/>
                  </a:lnTo>
                  <a:close/>
                </a:path>
                <a:path w="4068445" h="5257800">
                  <a:moveTo>
                    <a:pt x="0" y="3742944"/>
                  </a:moveTo>
                  <a:lnTo>
                    <a:pt x="3744467" y="3742944"/>
                  </a:lnTo>
                  <a:lnTo>
                    <a:pt x="3744467" y="2879598"/>
                  </a:lnTo>
                  <a:lnTo>
                    <a:pt x="0" y="2879598"/>
                  </a:lnTo>
                  <a:lnTo>
                    <a:pt x="0" y="3742944"/>
                  </a:lnTo>
                  <a:close/>
                </a:path>
                <a:path w="4068445" h="5257800">
                  <a:moveTo>
                    <a:pt x="0" y="4392168"/>
                  </a:moveTo>
                  <a:lnTo>
                    <a:pt x="3744467" y="4392168"/>
                  </a:lnTo>
                  <a:lnTo>
                    <a:pt x="3744467" y="3816096"/>
                  </a:lnTo>
                  <a:lnTo>
                    <a:pt x="0" y="3816096"/>
                  </a:lnTo>
                  <a:lnTo>
                    <a:pt x="0" y="4392168"/>
                  </a:lnTo>
                  <a:close/>
                </a:path>
                <a:path w="4068445" h="5257800">
                  <a:moveTo>
                    <a:pt x="0" y="4824222"/>
                  </a:moveTo>
                  <a:lnTo>
                    <a:pt x="3744467" y="4824222"/>
                  </a:lnTo>
                  <a:lnTo>
                    <a:pt x="3744467" y="4463796"/>
                  </a:lnTo>
                  <a:lnTo>
                    <a:pt x="0" y="4463796"/>
                  </a:lnTo>
                  <a:lnTo>
                    <a:pt x="0" y="482422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61669" y="217170"/>
            <a:ext cx="871093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chemeClr val="tx1"/>
                </a:solidFill>
              </a:rPr>
              <a:t>6. </a:t>
            </a:r>
            <a:r>
              <a:rPr sz="2400" b="1" spc="-5" dirty="0">
                <a:solidFill>
                  <a:schemeClr val="tx1"/>
                </a:solidFill>
              </a:rPr>
              <a:t>ОЧНІ</a:t>
            </a:r>
            <a:r>
              <a:rPr sz="2400" b="1" spc="-10" dirty="0">
                <a:solidFill>
                  <a:schemeClr val="tx1"/>
                </a:solidFill>
              </a:rPr>
              <a:t> </a:t>
            </a:r>
            <a:r>
              <a:rPr sz="2400" b="1" spc="-5" dirty="0">
                <a:solidFill>
                  <a:schemeClr val="tx1"/>
                </a:solidFill>
              </a:rPr>
              <a:t>МАЗІ</a:t>
            </a:r>
            <a:r>
              <a:rPr sz="2400" b="1" spc="10" dirty="0">
                <a:solidFill>
                  <a:schemeClr val="tx1"/>
                </a:solidFill>
              </a:rPr>
              <a:t> </a:t>
            </a:r>
            <a:r>
              <a:rPr sz="2400" b="1" dirty="0">
                <a:solidFill>
                  <a:schemeClr val="tx1"/>
                </a:solidFill>
              </a:rPr>
              <a:t>І</a:t>
            </a:r>
            <a:r>
              <a:rPr sz="2400" b="1" spc="-10" dirty="0">
                <a:solidFill>
                  <a:schemeClr val="tx1"/>
                </a:solidFill>
              </a:rPr>
              <a:t> ВИМОГИ</a:t>
            </a:r>
            <a:r>
              <a:rPr sz="2400" b="1" spc="5" dirty="0">
                <a:solidFill>
                  <a:schemeClr val="tx1"/>
                </a:solidFill>
              </a:rPr>
              <a:t> </a:t>
            </a:r>
            <a:r>
              <a:rPr sz="2400" b="1" spc="-5" dirty="0">
                <a:solidFill>
                  <a:schemeClr val="tx1"/>
                </a:solidFill>
              </a:rPr>
              <a:t>ДО НИХ</a:t>
            </a:r>
            <a:r>
              <a:rPr sz="2400" b="1" spc="10" dirty="0">
                <a:solidFill>
                  <a:schemeClr val="tx1"/>
                </a:solidFill>
              </a:rPr>
              <a:t> </a:t>
            </a:r>
            <a:r>
              <a:rPr sz="2400" b="1" spc="-5" dirty="0">
                <a:solidFill>
                  <a:schemeClr val="tx1"/>
                </a:solidFill>
              </a:rPr>
              <a:t>ДФ</a:t>
            </a:r>
            <a:r>
              <a:rPr sz="2400" b="1" dirty="0">
                <a:solidFill>
                  <a:schemeClr val="tx1"/>
                </a:solidFill>
              </a:rPr>
              <a:t> </a:t>
            </a:r>
            <a:r>
              <a:rPr sz="2400" b="1" spc="-5" dirty="0">
                <a:solidFill>
                  <a:schemeClr val="tx1"/>
                </a:solidFill>
              </a:rPr>
              <a:t>УКРАЇНИ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45591" y="2713735"/>
            <a:ext cx="3557904" cy="3684904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29590">
              <a:lnSpc>
                <a:spcPts val="1939"/>
              </a:lnSpc>
              <a:spcBef>
                <a:spcPts val="34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максимальне диспергування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лікарських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речовин</a:t>
            </a:r>
            <a:endParaRPr sz="1800">
              <a:latin typeface="Tahoma"/>
              <a:cs typeface="Tahoma"/>
            </a:endParaRPr>
          </a:p>
          <a:p>
            <a:pPr marL="12700" marR="789305">
              <a:lnSpc>
                <a:spcPct val="100000"/>
              </a:lnSpc>
              <a:spcBef>
                <a:spcPts val="119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рівномірність розподілу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лікарських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мазі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ts val="1939"/>
              </a:lnSpc>
              <a:spcBef>
                <a:spcPts val="139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рівномірний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розподіл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слизовій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оболонці ока з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утворенням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найтоншої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плівки</a:t>
            </a:r>
            <a:endParaRPr sz="1800">
              <a:latin typeface="Tahoma"/>
              <a:cs typeface="Tahoma"/>
            </a:endParaRPr>
          </a:p>
          <a:p>
            <a:pPr marL="12700" marR="396875">
              <a:lnSpc>
                <a:spcPts val="1939"/>
              </a:lnSpc>
              <a:spcBef>
                <a:spcPts val="15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відсутність подразнюючої дії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злипання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повік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стерильність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стабільність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72681" y="2344483"/>
            <a:ext cx="302260" cy="4003675"/>
            <a:chOff x="172681" y="2344483"/>
            <a:chExt cx="302260" cy="4003675"/>
          </a:xfrm>
        </p:grpSpPr>
        <p:sp>
          <p:nvSpPr>
            <p:cNvPr id="14" name="object 14"/>
            <p:cNvSpPr/>
            <p:nvPr/>
          </p:nvSpPr>
          <p:spPr>
            <a:xfrm>
              <a:off x="177546" y="2349245"/>
              <a:ext cx="292735" cy="3959860"/>
            </a:xfrm>
            <a:custGeom>
              <a:avLst/>
              <a:gdLst/>
              <a:ahLst/>
              <a:cxnLst/>
              <a:rect l="l" t="t" r="r" b="b"/>
              <a:pathLst>
                <a:path w="292734" h="3959860">
                  <a:moveTo>
                    <a:pt x="292608" y="0"/>
                  </a:moveTo>
                  <a:lnTo>
                    <a:pt x="0" y="1524"/>
                  </a:lnTo>
                </a:path>
                <a:path w="292734" h="3959860">
                  <a:moveTo>
                    <a:pt x="1523" y="0"/>
                  </a:moveTo>
                  <a:lnTo>
                    <a:pt x="3809" y="39593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2669" y="2959988"/>
              <a:ext cx="296545" cy="3388360"/>
            </a:xfrm>
            <a:custGeom>
              <a:avLst/>
              <a:gdLst/>
              <a:ahLst/>
              <a:cxnLst/>
              <a:rect l="l" t="t" r="r" b="b"/>
              <a:pathLst>
                <a:path w="296545" h="3388360">
                  <a:moveTo>
                    <a:pt x="283756" y="2924860"/>
                  </a:moveTo>
                  <a:lnTo>
                    <a:pt x="232422" y="2924860"/>
                  </a:lnTo>
                  <a:lnTo>
                    <a:pt x="219722" y="2924860"/>
                  </a:lnTo>
                  <a:lnTo>
                    <a:pt x="219557" y="2956534"/>
                  </a:lnTo>
                  <a:lnTo>
                    <a:pt x="283756" y="2924860"/>
                  </a:lnTo>
                  <a:close/>
                </a:path>
                <a:path w="296545" h="3388360">
                  <a:moveTo>
                    <a:pt x="283781" y="3356140"/>
                  </a:moveTo>
                  <a:lnTo>
                    <a:pt x="232422" y="3356140"/>
                  </a:lnTo>
                  <a:lnTo>
                    <a:pt x="219722" y="3356140"/>
                  </a:lnTo>
                  <a:lnTo>
                    <a:pt x="219557" y="3387826"/>
                  </a:lnTo>
                  <a:lnTo>
                    <a:pt x="283781" y="3356140"/>
                  </a:lnTo>
                  <a:close/>
                </a:path>
                <a:path w="296545" h="3388360">
                  <a:moveTo>
                    <a:pt x="283857" y="2421128"/>
                  </a:moveTo>
                  <a:lnTo>
                    <a:pt x="232422" y="2421128"/>
                  </a:lnTo>
                  <a:lnTo>
                    <a:pt x="219722" y="2421128"/>
                  </a:lnTo>
                  <a:lnTo>
                    <a:pt x="219557" y="2452878"/>
                  </a:lnTo>
                  <a:lnTo>
                    <a:pt x="283857" y="2421128"/>
                  </a:lnTo>
                  <a:close/>
                </a:path>
                <a:path w="296545" h="3388360">
                  <a:moveTo>
                    <a:pt x="283857" y="1556258"/>
                  </a:moveTo>
                  <a:lnTo>
                    <a:pt x="232422" y="1556258"/>
                  </a:lnTo>
                  <a:lnTo>
                    <a:pt x="219722" y="1556258"/>
                  </a:lnTo>
                  <a:lnTo>
                    <a:pt x="219557" y="1588008"/>
                  </a:lnTo>
                  <a:lnTo>
                    <a:pt x="283857" y="1556258"/>
                  </a:lnTo>
                  <a:close/>
                </a:path>
                <a:path w="296545" h="3388360">
                  <a:moveTo>
                    <a:pt x="283857" y="692150"/>
                  </a:moveTo>
                  <a:lnTo>
                    <a:pt x="232422" y="692150"/>
                  </a:lnTo>
                  <a:lnTo>
                    <a:pt x="219722" y="692150"/>
                  </a:lnTo>
                  <a:lnTo>
                    <a:pt x="219557" y="723900"/>
                  </a:lnTo>
                  <a:lnTo>
                    <a:pt x="283857" y="692150"/>
                  </a:lnTo>
                  <a:close/>
                </a:path>
                <a:path w="296545" h="3388360">
                  <a:moveTo>
                    <a:pt x="283857" y="44450"/>
                  </a:moveTo>
                  <a:lnTo>
                    <a:pt x="232422" y="44450"/>
                  </a:lnTo>
                  <a:lnTo>
                    <a:pt x="219722" y="44450"/>
                  </a:lnTo>
                  <a:lnTo>
                    <a:pt x="219557" y="76200"/>
                  </a:lnTo>
                  <a:lnTo>
                    <a:pt x="283857" y="44450"/>
                  </a:lnTo>
                  <a:close/>
                </a:path>
                <a:path w="296545" h="3388360">
                  <a:moveTo>
                    <a:pt x="295960" y="3350133"/>
                  </a:moveTo>
                  <a:lnTo>
                    <a:pt x="219964" y="3311626"/>
                  </a:lnTo>
                  <a:lnTo>
                    <a:pt x="219786" y="3343376"/>
                  </a:lnTo>
                  <a:lnTo>
                    <a:pt x="88" y="3342221"/>
                  </a:lnTo>
                  <a:lnTo>
                    <a:pt x="0" y="3354921"/>
                  </a:lnTo>
                  <a:lnTo>
                    <a:pt x="219722" y="3356076"/>
                  </a:lnTo>
                  <a:lnTo>
                    <a:pt x="232422" y="3356140"/>
                  </a:lnTo>
                  <a:lnTo>
                    <a:pt x="283908" y="3356076"/>
                  </a:lnTo>
                  <a:lnTo>
                    <a:pt x="295960" y="3350133"/>
                  </a:lnTo>
                  <a:close/>
                </a:path>
                <a:path w="296545" h="3388360">
                  <a:moveTo>
                    <a:pt x="295960" y="2918841"/>
                  </a:moveTo>
                  <a:lnTo>
                    <a:pt x="219964" y="2880334"/>
                  </a:lnTo>
                  <a:lnTo>
                    <a:pt x="219786" y="2912097"/>
                  </a:lnTo>
                  <a:lnTo>
                    <a:pt x="88" y="2910929"/>
                  </a:lnTo>
                  <a:lnTo>
                    <a:pt x="0" y="2923629"/>
                  </a:lnTo>
                  <a:lnTo>
                    <a:pt x="219722" y="2924797"/>
                  </a:lnTo>
                  <a:lnTo>
                    <a:pt x="232422" y="2924860"/>
                  </a:lnTo>
                  <a:lnTo>
                    <a:pt x="283883" y="2924797"/>
                  </a:lnTo>
                  <a:lnTo>
                    <a:pt x="295960" y="2918841"/>
                  </a:lnTo>
                  <a:close/>
                </a:path>
                <a:path w="296545" h="3388360">
                  <a:moveTo>
                    <a:pt x="295960" y="2415159"/>
                  </a:moveTo>
                  <a:lnTo>
                    <a:pt x="219964" y="2376678"/>
                  </a:lnTo>
                  <a:lnTo>
                    <a:pt x="219786" y="2408377"/>
                  </a:lnTo>
                  <a:lnTo>
                    <a:pt x="88" y="2407285"/>
                  </a:lnTo>
                  <a:lnTo>
                    <a:pt x="0" y="2419985"/>
                  </a:lnTo>
                  <a:lnTo>
                    <a:pt x="219722" y="2421077"/>
                  </a:lnTo>
                  <a:lnTo>
                    <a:pt x="232422" y="2421128"/>
                  </a:lnTo>
                  <a:lnTo>
                    <a:pt x="283984" y="2421077"/>
                  </a:lnTo>
                  <a:lnTo>
                    <a:pt x="295960" y="2415159"/>
                  </a:lnTo>
                  <a:close/>
                </a:path>
                <a:path w="296545" h="3388360">
                  <a:moveTo>
                    <a:pt x="295960" y="1550289"/>
                  </a:moveTo>
                  <a:lnTo>
                    <a:pt x="219964" y="1511808"/>
                  </a:lnTo>
                  <a:lnTo>
                    <a:pt x="219786" y="1543507"/>
                  </a:lnTo>
                  <a:lnTo>
                    <a:pt x="88" y="1542415"/>
                  </a:lnTo>
                  <a:lnTo>
                    <a:pt x="0" y="1555115"/>
                  </a:lnTo>
                  <a:lnTo>
                    <a:pt x="219722" y="1556207"/>
                  </a:lnTo>
                  <a:lnTo>
                    <a:pt x="232422" y="1556258"/>
                  </a:lnTo>
                  <a:lnTo>
                    <a:pt x="283984" y="1556207"/>
                  </a:lnTo>
                  <a:lnTo>
                    <a:pt x="295960" y="1550289"/>
                  </a:lnTo>
                  <a:close/>
                </a:path>
                <a:path w="296545" h="3388360">
                  <a:moveTo>
                    <a:pt x="295960" y="686181"/>
                  </a:moveTo>
                  <a:lnTo>
                    <a:pt x="219964" y="647700"/>
                  </a:lnTo>
                  <a:lnTo>
                    <a:pt x="219786" y="679399"/>
                  </a:lnTo>
                  <a:lnTo>
                    <a:pt x="88" y="678307"/>
                  </a:lnTo>
                  <a:lnTo>
                    <a:pt x="0" y="691007"/>
                  </a:lnTo>
                  <a:lnTo>
                    <a:pt x="219722" y="692099"/>
                  </a:lnTo>
                  <a:lnTo>
                    <a:pt x="232422" y="692150"/>
                  </a:lnTo>
                  <a:lnTo>
                    <a:pt x="283984" y="692099"/>
                  </a:lnTo>
                  <a:lnTo>
                    <a:pt x="295960" y="686181"/>
                  </a:lnTo>
                  <a:close/>
                </a:path>
                <a:path w="296545" h="3388360">
                  <a:moveTo>
                    <a:pt x="295960" y="38481"/>
                  </a:moveTo>
                  <a:lnTo>
                    <a:pt x="219964" y="0"/>
                  </a:lnTo>
                  <a:lnTo>
                    <a:pt x="219786" y="31699"/>
                  </a:lnTo>
                  <a:lnTo>
                    <a:pt x="88" y="30607"/>
                  </a:lnTo>
                  <a:lnTo>
                    <a:pt x="0" y="43307"/>
                  </a:lnTo>
                  <a:lnTo>
                    <a:pt x="219722" y="44399"/>
                  </a:lnTo>
                  <a:lnTo>
                    <a:pt x="232422" y="44450"/>
                  </a:lnTo>
                  <a:lnTo>
                    <a:pt x="283984" y="44399"/>
                  </a:lnTo>
                  <a:lnTo>
                    <a:pt x="295960" y="384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148841" y="2166365"/>
            <a:ext cx="7211695" cy="546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3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ВИМОГИ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мазей:</a:t>
            </a:r>
            <a:endParaRPr sz="1800">
              <a:latin typeface="Tahoma"/>
              <a:cs typeface="Tahoma"/>
            </a:endParaRPr>
          </a:p>
          <a:p>
            <a:pPr marL="3740150">
              <a:lnSpc>
                <a:spcPts val="2170"/>
              </a:lnSpc>
            </a:pPr>
            <a:r>
              <a:rPr sz="2000" spc="-5" dirty="0">
                <a:solidFill>
                  <a:srgbClr val="1B4752"/>
                </a:solidFill>
                <a:latin typeface="Tahoma"/>
                <a:cs typeface="Tahoma"/>
              </a:rPr>
              <a:t>ОСНОВИ</a:t>
            </a:r>
            <a:r>
              <a:rPr sz="20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20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B4752"/>
                </a:solidFill>
                <a:latin typeface="Tahoma"/>
                <a:cs typeface="Tahoma"/>
              </a:rPr>
              <a:t>ОЧНИХ МАЗЕЙ: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40552" y="2781300"/>
            <a:ext cx="2376805" cy="43243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гідрофільні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40552" y="3429000"/>
            <a:ext cx="2376805" cy="43243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6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гідрофобні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40552" y="4076700"/>
            <a:ext cx="2376805" cy="43243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6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емульсійні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/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783073" y="2561082"/>
            <a:ext cx="4044950" cy="3895725"/>
            <a:chOff x="4783073" y="2561082"/>
            <a:chExt cx="4044950" cy="3895725"/>
          </a:xfrm>
        </p:grpSpPr>
        <p:sp>
          <p:nvSpPr>
            <p:cNvPr id="21" name="object 21"/>
            <p:cNvSpPr/>
            <p:nvPr/>
          </p:nvSpPr>
          <p:spPr>
            <a:xfrm>
              <a:off x="8531352" y="2565654"/>
              <a:ext cx="290830" cy="1727200"/>
            </a:xfrm>
            <a:custGeom>
              <a:avLst/>
              <a:gdLst/>
              <a:ahLst/>
              <a:cxnLst/>
              <a:rect l="l" t="t" r="r" b="b"/>
              <a:pathLst>
                <a:path w="290829" h="1727200">
                  <a:moveTo>
                    <a:pt x="0" y="0"/>
                  </a:moveTo>
                  <a:lnTo>
                    <a:pt x="288798" y="1524"/>
                  </a:lnTo>
                </a:path>
                <a:path w="290829" h="1727200">
                  <a:moveTo>
                    <a:pt x="288798" y="0"/>
                  </a:moveTo>
                  <a:lnTo>
                    <a:pt x="290322" y="17266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313420" y="2960115"/>
              <a:ext cx="514984" cy="1371600"/>
            </a:xfrm>
            <a:custGeom>
              <a:avLst/>
              <a:gdLst/>
              <a:ahLst/>
              <a:cxnLst/>
              <a:rect l="l" t="t" r="r" b="b"/>
              <a:pathLst>
                <a:path w="514984" h="1371600">
                  <a:moveTo>
                    <a:pt x="514604" y="1325880"/>
                  </a:moveTo>
                  <a:lnTo>
                    <a:pt x="76174" y="1327124"/>
                  </a:lnTo>
                  <a:lnTo>
                    <a:pt x="76073" y="1295400"/>
                  </a:lnTo>
                  <a:lnTo>
                    <a:pt x="0" y="1333754"/>
                  </a:lnTo>
                  <a:lnTo>
                    <a:pt x="76327" y="1371600"/>
                  </a:lnTo>
                  <a:lnTo>
                    <a:pt x="76212" y="1339850"/>
                  </a:lnTo>
                  <a:lnTo>
                    <a:pt x="514604" y="1338580"/>
                  </a:lnTo>
                  <a:lnTo>
                    <a:pt x="514604" y="1325880"/>
                  </a:lnTo>
                  <a:close/>
                </a:path>
                <a:path w="514984" h="1371600">
                  <a:moveTo>
                    <a:pt x="514604" y="678180"/>
                  </a:moveTo>
                  <a:lnTo>
                    <a:pt x="76174" y="679424"/>
                  </a:lnTo>
                  <a:lnTo>
                    <a:pt x="76073" y="647700"/>
                  </a:lnTo>
                  <a:lnTo>
                    <a:pt x="0" y="686054"/>
                  </a:lnTo>
                  <a:lnTo>
                    <a:pt x="76327" y="723900"/>
                  </a:lnTo>
                  <a:lnTo>
                    <a:pt x="76212" y="692150"/>
                  </a:lnTo>
                  <a:lnTo>
                    <a:pt x="514604" y="690880"/>
                  </a:lnTo>
                  <a:lnTo>
                    <a:pt x="514604" y="678180"/>
                  </a:lnTo>
                  <a:close/>
                </a:path>
                <a:path w="514984" h="1371600">
                  <a:moveTo>
                    <a:pt x="514604" y="30480"/>
                  </a:moveTo>
                  <a:lnTo>
                    <a:pt x="76174" y="31724"/>
                  </a:lnTo>
                  <a:lnTo>
                    <a:pt x="76073" y="0"/>
                  </a:lnTo>
                  <a:lnTo>
                    <a:pt x="0" y="38354"/>
                  </a:lnTo>
                  <a:lnTo>
                    <a:pt x="76327" y="76200"/>
                  </a:lnTo>
                  <a:lnTo>
                    <a:pt x="76212" y="44450"/>
                  </a:lnTo>
                  <a:lnTo>
                    <a:pt x="514604" y="43180"/>
                  </a:lnTo>
                  <a:lnTo>
                    <a:pt x="514604" y="304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87645" y="4724400"/>
              <a:ext cx="4032885" cy="1727835"/>
            </a:xfrm>
            <a:custGeom>
              <a:avLst/>
              <a:gdLst/>
              <a:ahLst/>
              <a:cxnLst/>
              <a:rect l="l" t="t" r="r" b="b"/>
              <a:pathLst>
                <a:path w="4032884" h="1727835">
                  <a:moveTo>
                    <a:pt x="4032504" y="0"/>
                  </a:moveTo>
                  <a:lnTo>
                    <a:pt x="0" y="0"/>
                  </a:lnTo>
                  <a:lnTo>
                    <a:pt x="0" y="1727454"/>
                  </a:lnTo>
                  <a:lnTo>
                    <a:pt x="3816604" y="1727454"/>
                  </a:lnTo>
                  <a:lnTo>
                    <a:pt x="4032504" y="1511515"/>
                  </a:lnTo>
                  <a:lnTo>
                    <a:pt x="40325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604250" y="6235915"/>
              <a:ext cx="215900" cy="216535"/>
            </a:xfrm>
            <a:custGeom>
              <a:avLst/>
              <a:gdLst/>
              <a:ahLst/>
              <a:cxnLst/>
              <a:rect l="l" t="t" r="r" b="b"/>
              <a:pathLst>
                <a:path w="215900" h="216535">
                  <a:moveTo>
                    <a:pt x="215900" y="0"/>
                  </a:moveTo>
                  <a:lnTo>
                    <a:pt x="43179" y="43192"/>
                  </a:lnTo>
                  <a:lnTo>
                    <a:pt x="0" y="215938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787645" y="4724400"/>
              <a:ext cx="4032885" cy="1727835"/>
            </a:xfrm>
            <a:custGeom>
              <a:avLst/>
              <a:gdLst/>
              <a:ahLst/>
              <a:cxnLst/>
              <a:rect l="l" t="t" r="r" b="b"/>
              <a:pathLst>
                <a:path w="4032884" h="1727835">
                  <a:moveTo>
                    <a:pt x="3816604" y="1727454"/>
                  </a:moveTo>
                  <a:lnTo>
                    <a:pt x="3859783" y="1554708"/>
                  </a:lnTo>
                  <a:lnTo>
                    <a:pt x="4032504" y="1511515"/>
                  </a:lnTo>
                  <a:lnTo>
                    <a:pt x="3816604" y="1727454"/>
                  </a:lnTo>
                  <a:lnTo>
                    <a:pt x="0" y="1727454"/>
                  </a:lnTo>
                  <a:lnTo>
                    <a:pt x="0" y="0"/>
                  </a:lnTo>
                  <a:lnTo>
                    <a:pt x="4032504" y="0"/>
                  </a:lnTo>
                  <a:lnTo>
                    <a:pt x="4032504" y="151151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994147" y="4757420"/>
            <a:ext cx="361886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Гідрофобні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основи: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вазелін «Для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очних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мазей», вазелінове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масло,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парафін,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касторова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олія,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холестерол, ланолін, ланоліновий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спирт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стабільні при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тепловій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обробці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4307" y="0"/>
            <a:ext cx="8974455" cy="6858000"/>
            <a:chOff x="174307" y="0"/>
            <a:chExt cx="8974455" cy="6858000"/>
          </a:xfrm>
        </p:grpSpPr>
        <p:sp>
          <p:nvSpPr>
            <p:cNvPr id="3" name="object 3"/>
            <p:cNvSpPr/>
            <p:nvPr/>
          </p:nvSpPr>
          <p:spPr>
            <a:xfrm>
              <a:off x="179070" y="6092952"/>
              <a:ext cx="8714740" cy="649605"/>
            </a:xfrm>
            <a:custGeom>
              <a:avLst/>
              <a:gdLst/>
              <a:ahLst/>
              <a:cxnLst/>
              <a:rect l="l" t="t" r="r" b="b"/>
              <a:pathLst>
                <a:path w="8714740" h="649604">
                  <a:moveTo>
                    <a:pt x="8714232" y="0"/>
                  </a:moveTo>
                  <a:lnTo>
                    <a:pt x="0" y="0"/>
                  </a:lnTo>
                  <a:lnTo>
                    <a:pt x="0" y="649224"/>
                  </a:lnTo>
                  <a:lnTo>
                    <a:pt x="8633079" y="649224"/>
                  </a:lnTo>
                  <a:lnTo>
                    <a:pt x="8714232" y="568071"/>
                  </a:lnTo>
                  <a:lnTo>
                    <a:pt x="8714232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12149" y="6661022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81152" y="0"/>
                  </a:moveTo>
                  <a:lnTo>
                    <a:pt x="16255" y="16230"/>
                  </a:lnTo>
                  <a:lnTo>
                    <a:pt x="0" y="81152"/>
                  </a:lnTo>
                  <a:lnTo>
                    <a:pt x="81152" y="0"/>
                  </a:lnTo>
                  <a:close/>
                </a:path>
              </a:pathLst>
            </a:custGeom>
            <a:solidFill>
              <a:srgbClr val="9EB8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070" y="6092952"/>
              <a:ext cx="8714740" cy="649605"/>
            </a:xfrm>
            <a:custGeom>
              <a:avLst/>
              <a:gdLst/>
              <a:ahLst/>
              <a:cxnLst/>
              <a:rect l="l" t="t" r="r" b="b"/>
              <a:pathLst>
                <a:path w="8714740" h="649604">
                  <a:moveTo>
                    <a:pt x="8633079" y="649224"/>
                  </a:moveTo>
                  <a:lnTo>
                    <a:pt x="8649335" y="584301"/>
                  </a:lnTo>
                  <a:lnTo>
                    <a:pt x="8714232" y="568071"/>
                  </a:lnTo>
                  <a:lnTo>
                    <a:pt x="8633079" y="649224"/>
                  </a:lnTo>
                  <a:lnTo>
                    <a:pt x="0" y="649224"/>
                  </a:lnTo>
                  <a:lnTo>
                    <a:pt x="0" y="0"/>
                  </a:lnTo>
                  <a:lnTo>
                    <a:pt x="8714232" y="0"/>
                  </a:lnTo>
                  <a:lnTo>
                    <a:pt x="8714232" y="56807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9070" y="4516373"/>
              <a:ext cx="8964930" cy="1504950"/>
            </a:xfrm>
            <a:custGeom>
              <a:avLst/>
              <a:gdLst/>
              <a:ahLst/>
              <a:cxnLst/>
              <a:rect l="l" t="t" r="r" b="b"/>
              <a:pathLst>
                <a:path w="8964930" h="1504950">
                  <a:moveTo>
                    <a:pt x="8964930" y="0"/>
                  </a:moveTo>
                  <a:lnTo>
                    <a:pt x="0" y="0"/>
                  </a:lnTo>
                  <a:lnTo>
                    <a:pt x="0" y="1504950"/>
                  </a:lnTo>
                  <a:lnTo>
                    <a:pt x="8776843" y="1504950"/>
                  </a:lnTo>
                  <a:lnTo>
                    <a:pt x="8964930" y="1316824"/>
                  </a:lnTo>
                  <a:lnTo>
                    <a:pt x="8964930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955913" y="5833198"/>
              <a:ext cx="188595" cy="188595"/>
            </a:xfrm>
            <a:custGeom>
              <a:avLst/>
              <a:gdLst/>
              <a:ahLst/>
              <a:cxnLst/>
              <a:rect l="l" t="t" r="r" b="b"/>
              <a:pathLst>
                <a:path w="188595" h="188595">
                  <a:moveTo>
                    <a:pt x="188086" y="0"/>
                  </a:moveTo>
                  <a:lnTo>
                    <a:pt x="37591" y="37630"/>
                  </a:lnTo>
                  <a:lnTo>
                    <a:pt x="0" y="188125"/>
                  </a:lnTo>
                  <a:lnTo>
                    <a:pt x="188086" y="0"/>
                  </a:lnTo>
                  <a:close/>
                </a:path>
              </a:pathLst>
            </a:custGeom>
            <a:solidFill>
              <a:srgbClr val="B3C4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9070" y="4516373"/>
              <a:ext cx="8964930" cy="1504950"/>
            </a:xfrm>
            <a:custGeom>
              <a:avLst/>
              <a:gdLst/>
              <a:ahLst/>
              <a:cxnLst/>
              <a:rect l="l" t="t" r="r" b="b"/>
              <a:pathLst>
                <a:path w="8964930" h="1504950">
                  <a:moveTo>
                    <a:pt x="8776843" y="1504950"/>
                  </a:moveTo>
                  <a:lnTo>
                    <a:pt x="8814435" y="1354455"/>
                  </a:lnTo>
                  <a:lnTo>
                    <a:pt x="8964930" y="1316824"/>
                  </a:lnTo>
                  <a:lnTo>
                    <a:pt x="8776843" y="1504950"/>
                  </a:lnTo>
                  <a:lnTo>
                    <a:pt x="0" y="1504950"/>
                  </a:lnTo>
                  <a:lnTo>
                    <a:pt x="0" y="0"/>
                  </a:lnTo>
                  <a:lnTo>
                    <a:pt x="8964930" y="0"/>
                  </a:lnTo>
                  <a:lnTo>
                    <a:pt x="8964930" y="131682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905000" y="38736"/>
            <a:ext cx="607377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solidFill>
                  <a:schemeClr val="tx1"/>
                </a:solidFill>
              </a:rPr>
              <a:t>6.</a:t>
            </a:r>
            <a:r>
              <a:rPr sz="2200" b="1" dirty="0">
                <a:solidFill>
                  <a:schemeClr val="tx1"/>
                </a:solidFill>
              </a:rPr>
              <a:t> </a:t>
            </a:r>
            <a:r>
              <a:rPr sz="2200" b="1" spc="-5" dirty="0">
                <a:solidFill>
                  <a:schemeClr val="tx1"/>
                </a:solidFill>
              </a:rPr>
              <a:t>ОЧНІ МАЗІ</a:t>
            </a:r>
            <a:r>
              <a:rPr sz="2200" b="1" spc="5" dirty="0">
                <a:solidFill>
                  <a:schemeClr val="tx1"/>
                </a:solidFill>
              </a:rPr>
              <a:t> </a:t>
            </a:r>
            <a:r>
              <a:rPr sz="2200" b="1" dirty="0">
                <a:solidFill>
                  <a:schemeClr val="tx1"/>
                </a:solidFill>
              </a:rPr>
              <a:t>І</a:t>
            </a:r>
            <a:r>
              <a:rPr sz="2200" b="1" spc="-5" dirty="0">
                <a:solidFill>
                  <a:schemeClr val="tx1"/>
                </a:solidFill>
              </a:rPr>
              <a:t> </a:t>
            </a:r>
            <a:r>
              <a:rPr sz="2200" b="1" spc="-10" dirty="0">
                <a:solidFill>
                  <a:schemeClr val="tx1"/>
                </a:solidFill>
              </a:rPr>
              <a:t>ВИМОГИ</a:t>
            </a:r>
            <a:r>
              <a:rPr sz="2200" b="1" spc="5" dirty="0">
                <a:solidFill>
                  <a:schemeClr val="tx1"/>
                </a:solidFill>
              </a:rPr>
              <a:t> </a:t>
            </a:r>
            <a:r>
              <a:rPr sz="2200" b="1" spc="-5" dirty="0">
                <a:solidFill>
                  <a:schemeClr val="tx1"/>
                </a:solidFill>
              </a:rPr>
              <a:t>ДО НИХ</a:t>
            </a:r>
            <a:r>
              <a:rPr sz="2200" b="1" spc="10" dirty="0">
                <a:solidFill>
                  <a:schemeClr val="tx1"/>
                </a:solidFill>
              </a:rPr>
              <a:t> </a:t>
            </a:r>
            <a:r>
              <a:rPr sz="2200" b="1" spc="-5" dirty="0">
                <a:solidFill>
                  <a:schemeClr val="tx1"/>
                </a:solidFill>
              </a:rPr>
              <a:t>ДФ</a:t>
            </a:r>
            <a:r>
              <a:rPr sz="2200" b="1" dirty="0">
                <a:solidFill>
                  <a:schemeClr val="tx1"/>
                </a:solidFill>
              </a:rPr>
              <a:t> </a:t>
            </a:r>
            <a:r>
              <a:rPr sz="2200" b="1" spc="-5" dirty="0">
                <a:solidFill>
                  <a:schemeClr val="tx1"/>
                </a:solidFill>
              </a:rPr>
              <a:t>УКРАЇНИ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174497" y="760476"/>
            <a:ext cx="8723630" cy="3565525"/>
            <a:chOff x="174497" y="760476"/>
            <a:chExt cx="8723630" cy="3565525"/>
          </a:xfrm>
        </p:grpSpPr>
        <p:sp>
          <p:nvSpPr>
            <p:cNvPr id="11" name="object 11"/>
            <p:cNvSpPr/>
            <p:nvPr/>
          </p:nvSpPr>
          <p:spPr>
            <a:xfrm>
              <a:off x="179069" y="3079749"/>
              <a:ext cx="8714740" cy="1242060"/>
            </a:xfrm>
            <a:custGeom>
              <a:avLst/>
              <a:gdLst/>
              <a:ahLst/>
              <a:cxnLst/>
              <a:rect l="l" t="t" r="r" b="b"/>
              <a:pathLst>
                <a:path w="8714740" h="1242060">
                  <a:moveTo>
                    <a:pt x="8548624" y="0"/>
                  </a:moveTo>
                  <a:lnTo>
                    <a:pt x="8548624" y="82803"/>
                  </a:lnTo>
                  <a:lnTo>
                    <a:pt x="82765" y="82803"/>
                  </a:lnTo>
                  <a:lnTo>
                    <a:pt x="50550" y="89292"/>
                  </a:lnTo>
                  <a:lnTo>
                    <a:pt x="24242" y="106997"/>
                  </a:lnTo>
                  <a:lnTo>
                    <a:pt x="6504" y="133274"/>
                  </a:lnTo>
                  <a:lnTo>
                    <a:pt x="0" y="165480"/>
                  </a:lnTo>
                  <a:lnTo>
                    <a:pt x="0" y="1158748"/>
                  </a:lnTo>
                  <a:lnTo>
                    <a:pt x="6504" y="1190974"/>
                  </a:lnTo>
                  <a:lnTo>
                    <a:pt x="24242" y="1217295"/>
                  </a:lnTo>
                  <a:lnTo>
                    <a:pt x="50550" y="1235043"/>
                  </a:lnTo>
                  <a:lnTo>
                    <a:pt x="82765" y="1241552"/>
                  </a:lnTo>
                  <a:lnTo>
                    <a:pt x="114986" y="1235043"/>
                  </a:lnTo>
                  <a:lnTo>
                    <a:pt x="141293" y="1217295"/>
                  </a:lnTo>
                  <a:lnTo>
                    <a:pt x="159029" y="1190974"/>
                  </a:lnTo>
                  <a:lnTo>
                    <a:pt x="165531" y="1158748"/>
                  </a:lnTo>
                  <a:lnTo>
                    <a:pt x="165544" y="1075944"/>
                  </a:lnTo>
                  <a:lnTo>
                    <a:pt x="8631428" y="1075944"/>
                  </a:lnTo>
                  <a:lnTo>
                    <a:pt x="8663654" y="1069455"/>
                  </a:lnTo>
                  <a:lnTo>
                    <a:pt x="8689975" y="1051750"/>
                  </a:lnTo>
                  <a:lnTo>
                    <a:pt x="8707723" y="1025473"/>
                  </a:lnTo>
                  <a:lnTo>
                    <a:pt x="8714232" y="993267"/>
                  </a:lnTo>
                  <a:lnTo>
                    <a:pt x="8714232" y="248285"/>
                  </a:lnTo>
                  <a:lnTo>
                    <a:pt x="82765" y="248285"/>
                  </a:lnTo>
                  <a:lnTo>
                    <a:pt x="82753" y="165480"/>
                  </a:lnTo>
                  <a:lnTo>
                    <a:pt x="86007" y="149367"/>
                  </a:lnTo>
                  <a:lnTo>
                    <a:pt x="94880" y="136207"/>
                  </a:lnTo>
                  <a:lnTo>
                    <a:pt x="108036" y="127333"/>
                  </a:lnTo>
                  <a:lnTo>
                    <a:pt x="124142" y="124078"/>
                  </a:lnTo>
                  <a:lnTo>
                    <a:pt x="8714232" y="124078"/>
                  </a:lnTo>
                  <a:lnTo>
                    <a:pt x="8714232" y="82676"/>
                  </a:lnTo>
                  <a:lnTo>
                    <a:pt x="8631428" y="82676"/>
                  </a:lnTo>
                  <a:lnTo>
                    <a:pt x="8631428" y="41401"/>
                  </a:lnTo>
                  <a:lnTo>
                    <a:pt x="8590026" y="41401"/>
                  </a:lnTo>
                  <a:lnTo>
                    <a:pt x="8573912" y="38147"/>
                  </a:lnTo>
                  <a:lnTo>
                    <a:pt x="8560752" y="29273"/>
                  </a:lnTo>
                  <a:lnTo>
                    <a:pt x="8551878" y="16113"/>
                  </a:lnTo>
                  <a:lnTo>
                    <a:pt x="8548624" y="0"/>
                  </a:lnTo>
                  <a:close/>
                </a:path>
                <a:path w="8714740" h="1242060">
                  <a:moveTo>
                    <a:pt x="8714232" y="124078"/>
                  </a:moveTo>
                  <a:lnTo>
                    <a:pt x="124142" y="124078"/>
                  </a:lnTo>
                  <a:lnTo>
                    <a:pt x="140253" y="127333"/>
                  </a:lnTo>
                  <a:lnTo>
                    <a:pt x="153409" y="136207"/>
                  </a:lnTo>
                  <a:lnTo>
                    <a:pt x="162279" y="149367"/>
                  </a:lnTo>
                  <a:lnTo>
                    <a:pt x="165531" y="165480"/>
                  </a:lnTo>
                  <a:lnTo>
                    <a:pt x="159029" y="197707"/>
                  </a:lnTo>
                  <a:lnTo>
                    <a:pt x="141293" y="224027"/>
                  </a:lnTo>
                  <a:lnTo>
                    <a:pt x="114986" y="241776"/>
                  </a:lnTo>
                  <a:lnTo>
                    <a:pt x="82765" y="248285"/>
                  </a:lnTo>
                  <a:lnTo>
                    <a:pt x="8714232" y="248285"/>
                  </a:lnTo>
                  <a:lnTo>
                    <a:pt x="8714232" y="124078"/>
                  </a:lnTo>
                  <a:close/>
                </a:path>
                <a:path w="8714740" h="1242060">
                  <a:moveTo>
                    <a:pt x="8714232" y="0"/>
                  </a:moveTo>
                  <a:lnTo>
                    <a:pt x="8707723" y="32206"/>
                  </a:lnTo>
                  <a:lnTo>
                    <a:pt x="8689974" y="58483"/>
                  </a:lnTo>
                  <a:lnTo>
                    <a:pt x="8663654" y="76188"/>
                  </a:lnTo>
                  <a:lnTo>
                    <a:pt x="8631428" y="82676"/>
                  </a:lnTo>
                  <a:lnTo>
                    <a:pt x="8714232" y="82676"/>
                  </a:lnTo>
                  <a:lnTo>
                    <a:pt x="8714232" y="0"/>
                  </a:lnTo>
                  <a:close/>
                </a:path>
                <a:path w="8714740" h="1242060">
                  <a:moveTo>
                    <a:pt x="8631428" y="0"/>
                  </a:moveTo>
                  <a:lnTo>
                    <a:pt x="8628173" y="16113"/>
                  </a:lnTo>
                  <a:lnTo>
                    <a:pt x="8619299" y="29273"/>
                  </a:lnTo>
                  <a:lnTo>
                    <a:pt x="8606139" y="38147"/>
                  </a:lnTo>
                  <a:lnTo>
                    <a:pt x="8590026" y="41401"/>
                  </a:lnTo>
                  <a:lnTo>
                    <a:pt x="8631428" y="41401"/>
                  </a:lnTo>
                  <a:lnTo>
                    <a:pt x="8631428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61823" y="2996946"/>
              <a:ext cx="8631555" cy="331470"/>
            </a:xfrm>
            <a:custGeom>
              <a:avLst/>
              <a:gdLst/>
              <a:ahLst/>
              <a:cxnLst/>
              <a:rect l="l" t="t" r="r" b="b"/>
              <a:pathLst>
                <a:path w="8631555" h="331470">
                  <a:moveTo>
                    <a:pt x="41389" y="206882"/>
                  </a:moveTo>
                  <a:lnTo>
                    <a:pt x="25283" y="210137"/>
                  </a:lnTo>
                  <a:lnTo>
                    <a:pt x="12126" y="219011"/>
                  </a:lnTo>
                  <a:lnTo>
                    <a:pt x="3254" y="232171"/>
                  </a:lnTo>
                  <a:lnTo>
                    <a:pt x="0" y="248284"/>
                  </a:lnTo>
                  <a:lnTo>
                    <a:pt x="12" y="331088"/>
                  </a:lnTo>
                  <a:lnTo>
                    <a:pt x="32232" y="324580"/>
                  </a:lnTo>
                  <a:lnTo>
                    <a:pt x="58540" y="306831"/>
                  </a:lnTo>
                  <a:lnTo>
                    <a:pt x="76275" y="280511"/>
                  </a:lnTo>
                  <a:lnTo>
                    <a:pt x="82778" y="248284"/>
                  </a:lnTo>
                  <a:lnTo>
                    <a:pt x="79526" y="232171"/>
                  </a:lnTo>
                  <a:lnTo>
                    <a:pt x="70656" y="219011"/>
                  </a:lnTo>
                  <a:lnTo>
                    <a:pt x="57500" y="210137"/>
                  </a:lnTo>
                  <a:lnTo>
                    <a:pt x="41389" y="206882"/>
                  </a:lnTo>
                  <a:close/>
                </a:path>
                <a:path w="8631555" h="331470">
                  <a:moveTo>
                    <a:pt x="8631478" y="82803"/>
                  </a:moveTo>
                  <a:lnTo>
                    <a:pt x="8548674" y="82803"/>
                  </a:lnTo>
                  <a:lnTo>
                    <a:pt x="8548674" y="165607"/>
                  </a:lnTo>
                  <a:lnTo>
                    <a:pt x="8580901" y="159099"/>
                  </a:lnTo>
                  <a:lnTo>
                    <a:pt x="8607221" y="141350"/>
                  </a:lnTo>
                  <a:lnTo>
                    <a:pt x="8624970" y="115030"/>
                  </a:lnTo>
                  <a:lnTo>
                    <a:pt x="8631478" y="82803"/>
                  </a:lnTo>
                  <a:close/>
                </a:path>
                <a:path w="8631555" h="331470">
                  <a:moveTo>
                    <a:pt x="8548674" y="0"/>
                  </a:moveTo>
                  <a:lnTo>
                    <a:pt x="8516468" y="6508"/>
                  </a:lnTo>
                  <a:lnTo>
                    <a:pt x="8490191" y="24256"/>
                  </a:lnTo>
                  <a:lnTo>
                    <a:pt x="8472486" y="50577"/>
                  </a:lnTo>
                  <a:lnTo>
                    <a:pt x="8465997" y="82803"/>
                  </a:lnTo>
                  <a:lnTo>
                    <a:pt x="8469232" y="98917"/>
                  </a:lnTo>
                  <a:lnTo>
                    <a:pt x="8478062" y="112077"/>
                  </a:lnTo>
                  <a:lnTo>
                    <a:pt x="8491179" y="120951"/>
                  </a:lnTo>
                  <a:lnTo>
                    <a:pt x="8507272" y="124205"/>
                  </a:lnTo>
                  <a:lnTo>
                    <a:pt x="8523385" y="120951"/>
                  </a:lnTo>
                  <a:lnTo>
                    <a:pt x="8536546" y="112077"/>
                  </a:lnTo>
                  <a:lnTo>
                    <a:pt x="8545420" y="98917"/>
                  </a:lnTo>
                  <a:lnTo>
                    <a:pt x="8548674" y="82803"/>
                  </a:lnTo>
                  <a:lnTo>
                    <a:pt x="8631478" y="82803"/>
                  </a:lnTo>
                  <a:lnTo>
                    <a:pt x="8624970" y="50577"/>
                  </a:lnTo>
                  <a:lnTo>
                    <a:pt x="8607221" y="24256"/>
                  </a:lnTo>
                  <a:lnTo>
                    <a:pt x="8580901" y="6508"/>
                  </a:lnTo>
                  <a:lnTo>
                    <a:pt x="8548674" y="0"/>
                  </a:lnTo>
                  <a:close/>
                </a:path>
              </a:pathLst>
            </a:custGeom>
            <a:solidFill>
              <a:srgbClr val="9EB8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9069" y="2996946"/>
              <a:ext cx="8714740" cy="1324610"/>
            </a:xfrm>
            <a:custGeom>
              <a:avLst/>
              <a:gdLst/>
              <a:ahLst/>
              <a:cxnLst/>
              <a:rect l="l" t="t" r="r" b="b"/>
              <a:pathLst>
                <a:path w="8714740" h="1324610">
                  <a:moveTo>
                    <a:pt x="0" y="248284"/>
                  </a:moveTo>
                  <a:lnTo>
                    <a:pt x="6504" y="216078"/>
                  </a:lnTo>
                  <a:lnTo>
                    <a:pt x="24242" y="189801"/>
                  </a:lnTo>
                  <a:lnTo>
                    <a:pt x="50550" y="172096"/>
                  </a:lnTo>
                  <a:lnTo>
                    <a:pt x="82765" y="165607"/>
                  </a:lnTo>
                  <a:lnTo>
                    <a:pt x="8548624" y="165607"/>
                  </a:lnTo>
                  <a:lnTo>
                    <a:pt x="8548624" y="82803"/>
                  </a:lnTo>
                  <a:lnTo>
                    <a:pt x="8555132" y="50577"/>
                  </a:lnTo>
                  <a:lnTo>
                    <a:pt x="8572881" y="24256"/>
                  </a:lnTo>
                  <a:lnTo>
                    <a:pt x="8599201" y="6508"/>
                  </a:lnTo>
                  <a:lnTo>
                    <a:pt x="8631428" y="0"/>
                  </a:lnTo>
                  <a:lnTo>
                    <a:pt x="8663654" y="6508"/>
                  </a:lnTo>
                  <a:lnTo>
                    <a:pt x="8689975" y="24256"/>
                  </a:lnTo>
                  <a:lnTo>
                    <a:pt x="8707723" y="50577"/>
                  </a:lnTo>
                  <a:lnTo>
                    <a:pt x="8714232" y="82803"/>
                  </a:lnTo>
                  <a:lnTo>
                    <a:pt x="8714232" y="1076070"/>
                  </a:lnTo>
                  <a:lnTo>
                    <a:pt x="8707723" y="1108277"/>
                  </a:lnTo>
                  <a:lnTo>
                    <a:pt x="8689974" y="1134554"/>
                  </a:lnTo>
                  <a:lnTo>
                    <a:pt x="8663654" y="1152259"/>
                  </a:lnTo>
                  <a:lnTo>
                    <a:pt x="8631428" y="1158747"/>
                  </a:lnTo>
                  <a:lnTo>
                    <a:pt x="165544" y="1158747"/>
                  </a:lnTo>
                  <a:lnTo>
                    <a:pt x="165544" y="1241552"/>
                  </a:lnTo>
                  <a:lnTo>
                    <a:pt x="159039" y="1273778"/>
                  </a:lnTo>
                  <a:lnTo>
                    <a:pt x="141301" y="1300098"/>
                  </a:lnTo>
                  <a:lnTo>
                    <a:pt x="114993" y="1317847"/>
                  </a:lnTo>
                  <a:lnTo>
                    <a:pt x="82778" y="1324355"/>
                  </a:lnTo>
                  <a:lnTo>
                    <a:pt x="50563" y="1317847"/>
                  </a:lnTo>
                  <a:lnTo>
                    <a:pt x="24255" y="1300098"/>
                  </a:lnTo>
                  <a:lnTo>
                    <a:pt x="6517" y="1273778"/>
                  </a:lnTo>
                  <a:lnTo>
                    <a:pt x="12" y="1241552"/>
                  </a:lnTo>
                  <a:lnTo>
                    <a:pt x="0" y="24828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23121" y="3075177"/>
              <a:ext cx="174751" cy="9194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510" y="3199256"/>
              <a:ext cx="174675" cy="1333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44614" y="3245230"/>
              <a:ext cx="0" cy="910590"/>
            </a:xfrm>
            <a:custGeom>
              <a:avLst/>
              <a:gdLst/>
              <a:ahLst/>
              <a:cxnLst/>
              <a:rect l="l" t="t" r="r" b="b"/>
              <a:pathLst>
                <a:path h="910589">
                  <a:moveTo>
                    <a:pt x="0" y="0"/>
                  </a:moveTo>
                  <a:lnTo>
                    <a:pt x="0" y="91046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9069" y="765048"/>
              <a:ext cx="8714740" cy="2303780"/>
            </a:xfrm>
            <a:custGeom>
              <a:avLst/>
              <a:gdLst/>
              <a:ahLst/>
              <a:cxnLst/>
              <a:rect l="l" t="t" r="r" b="b"/>
              <a:pathLst>
                <a:path w="8714740" h="2303780">
                  <a:moveTo>
                    <a:pt x="8714232" y="0"/>
                  </a:moveTo>
                  <a:lnTo>
                    <a:pt x="0" y="0"/>
                  </a:lnTo>
                  <a:lnTo>
                    <a:pt x="0" y="2303526"/>
                  </a:lnTo>
                  <a:lnTo>
                    <a:pt x="8426323" y="2303526"/>
                  </a:lnTo>
                  <a:lnTo>
                    <a:pt x="8714232" y="2015616"/>
                  </a:lnTo>
                  <a:lnTo>
                    <a:pt x="8714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605392" y="2780665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287908" y="0"/>
                  </a:moveTo>
                  <a:lnTo>
                    <a:pt x="57530" y="57531"/>
                  </a:lnTo>
                  <a:lnTo>
                    <a:pt x="0" y="287909"/>
                  </a:lnTo>
                  <a:lnTo>
                    <a:pt x="287908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79069" y="765048"/>
              <a:ext cx="8714740" cy="2303780"/>
            </a:xfrm>
            <a:custGeom>
              <a:avLst/>
              <a:gdLst/>
              <a:ahLst/>
              <a:cxnLst/>
              <a:rect l="l" t="t" r="r" b="b"/>
              <a:pathLst>
                <a:path w="8714740" h="2303780">
                  <a:moveTo>
                    <a:pt x="8426323" y="2303526"/>
                  </a:moveTo>
                  <a:lnTo>
                    <a:pt x="8483854" y="2073148"/>
                  </a:lnTo>
                  <a:lnTo>
                    <a:pt x="8714232" y="2015616"/>
                  </a:lnTo>
                  <a:lnTo>
                    <a:pt x="8426323" y="2303526"/>
                  </a:lnTo>
                  <a:lnTo>
                    <a:pt x="0" y="2303526"/>
                  </a:lnTo>
                  <a:lnTo>
                    <a:pt x="0" y="0"/>
                  </a:lnTo>
                  <a:lnTo>
                    <a:pt x="8714232" y="0"/>
                  </a:lnTo>
                  <a:lnTo>
                    <a:pt x="8714232" y="20156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56793" y="797814"/>
            <a:ext cx="8656955" cy="5902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242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ДФУ</a:t>
            </a:r>
            <a:r>
              <a:rPr sz="1800" b="1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пред'являє</a:t>
            </a:r>
            <a:r>
              <a:rPr sz="1800" b="1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до</a:t>
            </a:r>
            <a:r>
              <a:rPr sz="1800" b="1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очних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мазей додаткові</a:t>
            </a:r>
            <a:r>
              <a:rPr sz="1800" b="1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вимоги: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мазі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необхідно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виготовляти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асептичних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умовах;</a:t>
            </a:r>
            <a:endParaRPr sz="1800">
              <a:latin typeface="Tahoma"/>
              <a:cs typeface="Tahoma"/>
            </a:endParaRPr>
          </a:p>
          <a:p>
            <a:pPr marL="83820" marR="698500" indent="-71755">
              <a:lnSpc>
                <a:spcPct val="100000"/>
              </a:lnSpc>
              <a:buClr>
                <a:srgbClr val="003300"/>
              </a:buClr>
              <a:buFont typeface="Arial"/>
              <a:buChar char="-"/>
              <a:tabLst>
                <a:tab pos="160655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мазева основа не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повинна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містити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будь-яких сторонніх домішок, повинна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бути нейтральною,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стерильною,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рівномірно розподілятися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слизовій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оболонці;</a:t>
            </a:r>
            <a:endParaRPr sz="1800">
              <a:latin typeface="Tahoma"/>
              <a:cs typeface="Tahoma"/>
            </a:endParaRPr>
          </a:p>
          <a:p>
            <a:pPr marL="83820" marR="897255" indent="-71755">
              <a:lnSpc>
                <a:spcPct val="100000"/>
              </a:lnSpc>
              <a:buClr>
                <a:srgbClr val="003300"/>
              </a:buClr>
              <a:buFont typeface="Arial"/>
              <a:buChar char="-"/>
              <a:tabLst>
                <a:tab pos="16065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речовини в очних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мазях повинні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знаходитися в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оптимальному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ступені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дисперсності,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щоб уникнути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пошкодження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слизової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оболонки;</a:t>
            </a:r>
            <a:endParaRPr sz="1800">
              <a:latin typeface="Tahoma"/>
              <a:cs typeface="Tahoma"/>
            </a:endParaRPr>
          </a:p>
          <a:p>
            <a:pPr marL="160020" indent="-147955">
              <a:lnSpc>
                <a:spcPct val="100000"/>
              </a:lnSpc>
              <a:buClr>
                <a:srgbClr val="003300"/>
              </a:buClr>
              <a:buFont typeface="Arial"/>
              <a:buChar char="-"/>
              <a:tabLst>
                <a:tab pos="160655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мазі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повинні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легко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швидко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розподілятися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вологій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слизовій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оболонці</a:t>
            </a:r>
            <a:endParaRPr sz="1800">
              <a:latin typeface="Tahoma"/>
              <a:cs typeface="Tahoma"/>
            </a:endParaRPr>
          </a:p>
          <a:p>
            <a:pPr marL="236220" marR="245110" algn="ctr">
              <a:lnSpc>
                <a:spcPct val="100000"/>
              </a:lnSpc>
              <a:spcBef>
                <a:spcPts val="16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Якщо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рецепті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або НТД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очну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мазь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основа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не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вказана,</a:t>
            </a:r>
            <a:r>
              <a:rPr sz="1800" spc="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то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використовують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основу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складається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з: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вазеліну</a:t>
            </a:r>
            <a:r>
              <a:rPr sz="1800" spc="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марки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«Для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очних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мазей»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9 або 8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частин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ланоліну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безводного 1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або 2 частини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відповідно</a:t>
            </a:r>
            <a:endParaRPr sz="1800">
              <a:latin typeface="Tahoma"/>
              <a:cs typeface="Tahoma"/>
            </a:endParaRPr>
          </a:p>
          <a:p>
            <a:pPr marL="1816100">
              <a:lnSpc>
                <a:spcPct val="100000"/>
              </a:lnSpc>
              <a:spcBef>
                <a:spcPts val="129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Недоліки</a:t>
            </a:r>
            <a:r>
              <a:rPr sz="1800" b="1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гідрофільних</a:t>
            </a:r>
            <a:r>
              <a:rPr sz="1800" b="1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b="1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емульсійних</a:t>
            </a:r>
            <a:r>
              <a:rPr sz="1800" b="1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основ: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73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Гідрофільні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основи: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гідрогель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(натрію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альгінат,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натрію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карбоксиметилцелюлоза),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гелі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основі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поліетиленоксиду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застосування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обмежено,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так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як:</a:t>
            </a:r>
            <a:endParaRPr sz="1800">
              <a:latin typeface="Tahoma"/>
              <a:cs typeface="Tahoma"/>
            </a:endParaRPr>
          </a:p>
          <a:p>
            <a:pPr marL="166370" indent="-154305">
              <a:lnSpc>
                <a:spcPct val="100000"/>
              </a:lnSpc>
              <a:buChar char="-"/>
              <a:tabLst>
                <a:tab pos="167005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можуть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служити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середовищем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розвитку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мікроорганізмів;</a:t>
            </a:r>
            <a:endParaRPr sz="1800">
              <a:latin typeface="Tahoma"/>
              <a:cs typeface="Tahoma"/>
            </a:endParaRPr>
          </a:p>
          <a:p>
            <a:pPr marL="166370" indent="-154305">
              <a:lnSpc>
                <a:spcPct val="100000"/>
              </a:lnSpc>
              <a:buChar char="-"/>
              <a:tabLst>
                <a:tab pos="16700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викликають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неприємне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відчуття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«піску»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очах,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можуть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склеювати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повіки;</a:t>
            </a:r>
            <a:endParaRPr sz="1800">
              <a:latin typeface="Tahoma"/>
              <a:cs typeface="Tahoma"/>
            </a:endParaRPr>
          </a:p>
          <a:p>
            <a:pPr marL="166370" indent="-154305">
              <a:lnSpc>
                <a:spcPct val="100000"/>
              </a:lnSpc>
              <a:buChar char="-"/>
              <a:tabLst>
                <a:tab pos="167005" algn="l"/>
              </a:tabLst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ПЕО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основа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має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подразнюючу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дію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внаслідок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високої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осмолярності</a:t>
            </a:r>
            <a:endParaRPr sz="1800">
              <a:latin typeface="Tahoma"/>
              <a:cs typeface="Tahoma"/>
            </a:endParaRPr>
          </a:p>
          <a:p>
            <a:pPr marR="87630" algn="ctr">
              <a:lnSpc>
                <a:spcPct val="100000"/>
              </a:lnSpc>
              <a:spcBef>
                <a:spcPts val="161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Емульсійні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основи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типу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 /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мало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придатні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через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сильне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затуманення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зору.</a:t>
            </a:r>
            <a:endParaRPr sz="1800">
              <a:latin typeface="Tahoma"/>
              <a:cs typeface="Tahoma"/>
            </a:endParaRPr>
          </a:p>
          <a:p>
            <a:pPr marR="86995" algn="ctr">
              <a:lnSpc>
                <a:spcPct val="100000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Подразнююча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дія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залежить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властивостей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застосованих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емульгаторів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7376" y="1844801"/>
            <a:ext cx="4465320" cy="4572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431800">
              <a:lnSpc>
                <a:spcPct val="100000"/>
              </a:lnSpc>
              <a:spcBef>
                <a:spcPts val="355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Введення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лікарських</a:t>
            </a:r>
            <a:r>
              <a:rPr sz="1800" b="1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речовин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1550" y="2492501"/>
            <a:ext cx="2286000" cy="6477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38200" marR="105410" indent="-725170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Речовини,</a:t>
            </a:r>
            <a:r>
              <a:rPr sz="1800" spc="-9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розчинні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у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воді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1550" y="3284220"/>
            <a:ext cx="2280285" cy="125603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264795" marR="258445" indent="-1270" algn="ctr">
              <a:lnSpc>
                <a:spcPct val="100000"/>
              </a:lnSpc>
              <a:spcBef>
                <a:spcPts val="36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Речовини,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не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розчинні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або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важкорозчинні</a:t>
            </a:r>
            <a:r>
              <a:rPr sz="1800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у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воді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основі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51147" y="2492501"/>
            <a:ext cx="4969510" cy="64960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90170" marR="480059">
              <a:lnSpc>
                <a:spcPct val="100000"/>
              </a:lnSpc>
              <a:spcBef>
                <a:spcPts val="355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розчиняють в мінімальній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кількості води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</a:t>
            </a:r>
            <a:r>
              <a:rPr sz="1800" spc="-55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змішують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мазевою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основою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51147" y="3244595"/>
            <a:ext cx="4969510" cy="94678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90170" marR="188595">
              <a:lnSpc>
                <a:spcPct val="100000"/>
              </a:lnSpc>
              <a:spcBef>
                <a:spcPts val="359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розтирають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сухому вигляді,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потім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половинною кількістю підходящої до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основи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рідини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або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розплавленої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основою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04748" y="2055685"/>
            <a:ext cx="3248660" cy="3466465"/>
            <a:chOff x="604748" y="2055685"/>
            <a:chExt cx="3248660" cy="3466465"/>
          </a:xfrm>
        </p:grpSpPr>
        <p:sp>
          <p:nvSpPr>
            <p:cNvPr id="8" name="object 8"/>
            <p:cNvSpPr/>
            <p:nvPr/>
          </p:nvSpPr>
          <p:spPr>
            <a:xfrm>
              <a:off x="3276600" y="2779776"/>
              <a:ext cx="571500" cy="228600"/>
            </a:xfrm>
            <a:custGeom>
              <a:avLst/>
              <a:gdLst/>
              <a:ahLst/>
              <a:cxnLst/>
              <a:rect l="l" t="t" r="r" b="b"/>
              <a:pathLst>
                <a:path w="571500" h="228600">
                  <a:moveTo>
                    <a:pt x="428625" y="0"/>
                  </a:moveTo>
                  <a:lnTo>
                    <a:pt x="428625" y="57150"/>
                  </a:lnTo>
                  <a:lnTo>
                    <a:pt x="0" y="57150"/>
                  </a:lnTo>
                  <a:lnTo>
                    <a:pt x="71374" y="114300"/>
                  </a:lnTo>
                  <a:lnTo>
                    <a:pt x="0" y="171450"/>
                  </a:lnTo>
                  <a:lnTo>
                    <a:pt x="428625" y="171450"/>
                  </a:lnTo>
                  <a:lnTo>
                    <a:pt x="428625" y="228600"/>
                  </a:lnTo>
                  <a:lnTo>
                    <a:pt x="571500" y="114300"/>
                  </a:lnTo>
                  <a:lnTo>
                    <a:pt x="428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76600" y="2779776"/>
              <a:ext cx="571500" cy="228600"/>
            </a:xfrm>
            <a:custGeom>
              <a:avLst/>
              <a:gdLst/>
              <a:ahLst/>
              <a:cxnLst/>
              <a:rect l="l" t="t" r="r" b="b"/>
              <a:pathLst>
                <a:path w="571500" h="228600">
                  <a:moveTo>
                    <a:pt x="0" y="57150"/>
                  </a:moveTo>
                  <a:lnTo>
                    <a:pt x="428625" y="57150"/>
                  </a:lnTo>
                  <a:lnTo>
                    <a:pt x="428625" y="0"/>
                  </a:lnTo>
                  <a:lnTo>
                    <a:pt x="571500" y="114300"/>
                  </a:lnTo>
                  <a:lnTo>
                    <a:pt x="428625" y="228600"/>
                  </a:lnTo>
                  <a:lnTo>
                    <a:pt x="428625" y="171450"/>
                  </a:lnTo>
                  <a:lnTo>
                    <a:pt x="0" y="171450"/>
                  </a:lnTo>
                  <a:lnTo>
                    <a:pt x="71374" y="114300"/>
                  </a:lnTo>
                  <a:lnTo>
                    <a:pt x="0" y="5715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76600" y="3643122"/>
              <a:ext cx="571500" cy="228600"/>
            </a:xfrm>
            <a:custGeom>
              <a:avLst/>
              <a:gdLst/>
              <a:ahLst/>
              <a:cxnLst/>
              <a:rect l="l" t="t" r="r" b="b"/>
              <a:pathLst>
                <a:path w="571500" h="228600">
                  <a:moveTo>
                    <a:pt x="428625" y="0"/>
                  </a:moveTo>
                  <a:lnTo>
                    <a:pt x="428625" y="57150"/>
                  </a:lnTo>
                  <a:lnTo>
                    <a:pt x="0" y="57150"/>
                  </a:lnTo>
                  <a:lnTo>
                    <a:pt x="71374" y="114300"/>
                  </a:lnTo>
                  <a:lnTo>
                    <a:pt x="0" y="171450"/>
                  </a:lnTo>
                  <a:lnTo>
                    <a:pt x="428625" y="171450"/>
                  </a:lnTo>
                  <a:lnTo>
                    <a:pt x="428625" y="228600"/>
                  </a:lnTo>
                  <a:lnTo>
                    <a:pt x="571500" y="114300"/>
                  </a:lnTo>
                  <a:lnTo>
                    <a:pt x="428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9600" y="2060448"/>
              <a:ext cx="3238500" cy="3456940"/>
            </a:xfrm>
            <a:custGeom>
              <a:avLst/>
              <a:gdLst/>
              <a:ahLst/>
              <a:cxnLst/>
              <a:rect l="l" t="t" r="r" b="b"/>
              <a:pathLst>
                <a:path w="3238500" h="3456940">
                  <a:moveTo>
                    <a:pt x="2667000" y="1639824"/>
                  </a:moveTo>
                  <a:lnTo>
                    <a:pt x="3095625" y="1639824"/>
                  </a:lnTo>
                  <a:lnTo>
                    <a:pt x="3095625" y="1582674"/>
                  </a:lnTo>
                  <a:lnTo>
                    <a:pt x="3238500" y="1696974"/>
                  </a:lnTo>
                  <a:lnTo>
                    <a:pt x="3095625" y="1811274"/>
                  </a:lnTo>
                  <a:lnTo>
                    <a:pt x="3095625" y="1754124"/>
                  </a:lnTo>
                  <a:lnTo>
                    <a:pt x="2667000" y="1754124"/>
                  </a:lnTo>
                  <a:lnTo>
                    <a:pt x="2738374" y="1696974"/>
                  </a:lnTo>
                  <a:lnTo>
                    <a:pt x="2667000" y="1639824"/>
                  </a:lnTo>
                  <a:close/>
                </a:path>
                <a:path w="3238500" h="3456940">
                  <a:moveTo>
                    <a:pt x="2011680" y="0"/>
                  </a:moveTo>
                  <a:lnTo>
                    <a:pt x="0" y="1524"/>
                  </a:lnTo>
                </a:path>
                <a:path w="3238500" h="3456940">
                  <a:moveTo>
                    <a:pt x="1523" y="0"/>
                  </a:moveTo>
                  <a:lnTo>
                    <a:pt x="3048" y="345643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04748" y="2815970"/>
              <a:ext cx="367030" cy="1011555"/>
            </a:xfrm>
            <a:custGeom>
              <a:avLst/>
              <a:gdLst/>
              <a:ahLst/>
              <a:cxnLst/>
              <a:rect l="l" t="t" r="r" b="b"/>
              <a:pathLst>
                <a:path w="367030" h="1011554">
                  <a:moveTo>
                    <a:pt x="354457" y="979551"/>
                  </a:moveTo>
                  <a:lnTo>
                    <a:pt x="303276" y="979551"/>
                  </a:lnTo>
                  <a:lnTo>
                    <a:pt x="290563" y="979551"/>
                  </a:lnTo>
                  <a:lnTo>
                    <a:pt x="290436" y="1011174"/>
                  </a:lnTo>
                  <a:lnTo>
                    <a:pt x="354457" y="979551"/>
                  </a:lnTo>
                  <a:close/>
                </a:path>
                <a:path w="367030" h="1011554">
                  <a:moveTo>
                    <a:pt x="354457" y="44577"/>
                  </a:moveTo>
                  <a:lnTo>
                    <a:pt x="303276" y="44577"/>
                  </a:lnTo>
                  <a:lnTo>
                    <a:pt x="290563" y="44577"/>
                  </a:lnTo>
                  <a:lnTo>
                    <a:pt x="290436" y="76200"/>
                  </a:lnTo>
                  <a:lnTo>
                    <a:pt x="354457" y="44577"/>
                  </a:lnTo>
                  <a:close/>
                </a:path>
                <a:path w="367030" h="1011554">
                  <a:moveTo>
                    <a:pt x="366801" y="973455"/>
                  </a:moveTo>
                  <a:lnTo>
                    <a:pt x="290766" y="934974"/>
                  </a:lnTo>
                  <a:lnTo>
                    <a:pt x="290626" y="966800"/>
                  </a:lnTo>
                  <a:lnTo>
                    <a:pt x="50" y="965581"/>
                  </a:lnTo>
                  <a:lnTo>
                    <a:pt x="0" y="978281"/>
                  </a:lnTo>
                  <a:lnTo>
                    <a:pt x="290563" y="979500"/>
                  </a:lnTo>
                  <a:lnTo>
                    <a:pt x="303276" y="979551"/>
                  </a:lnTo>
                  <a:lnTo>
                    <a:pt x="354558" y="979500"/>
                  </a:lnTo>
                  <a:lnTo>
                    <a:pt x="366801" y="973455"/>
                  </a:lnTo>
                  <a:close/>
                </a:path>
                <a:path w="367030" h="1011554">
                  <a:moveTo>
                    <a:pt x="366801" y="38481"/>
                  </a:moveTo>
                  <a:lnTo>
                    <a:pt x="290766" y="0"/>
                  </a:lnTo>
                  <a:lnTo>
                    <a:pt x="290626" y="31826"/>
                  </a:lnTo>
                  <a:lnTo>
                    <a:pt x="50" y="30607"/>
                  </a:lnTo>
                  <a:lnTo>
                    <a:pt x="0" y="43307"/>
                  </a:lnTo>
                  <a:lnTo>
                    <a:pt x="290563" y="44526"/>
                  </a:lnTo>
                  <a:lnTo>
                    <a:pt x="303276" y="44577"/>
                  </a:lnTo>
                  <a:lnTo>
                    <a:pt x="354558" y="44526"/>
                  </a:lnTo>
                  <a:lnTo>
                    <a:pt x="366801" y="384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851147" y="4437126"/>
            <a:ext cx="4316730" cy="6172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90170" marR="636270">
              <a:lnSpc>
                <a:spcPct val="100000"/>
              </a:lnSpc>
              <a:spcBef>
                <a:spcPts val="359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розмір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часток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твердої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фази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мазі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повинен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бути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не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більше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90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мкм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999291" y="4216717"/>
            <a:ext cx="298450" cy="225425"/>
            <a:chOff x="4999291" y="4216717"/>
            <a:chExt cx="298450" cy="225425"/>
          </a:xfrm>
        </p:grpSpPr>
        <p:sp>
          <p:nvSpPr>
            <p:cNvPr id="15" name="object 15"/>
            <p:cNvSpPr/>
            <p:nvPr/>
          </p:nvSpPr>
          <p:spPr>
            <a:xfrm>
              <a:off x="5004053" y="4221479"/>
              <a:ext cx="288925" cy="215900"/>
            </a:xfrm>
            <a:custGeom>
              <a:avLst/>
              <a:gdLst/>
              <a:ahLst/>
              <a:cxnLst/>
              <a:rect l="l" t="t" r="r" b="b"/>
              <a:pathLst>
                <a:path w="288925" h="215900">
                  <a:moveTo>
                    <a:pt x="216535" y="0"/>
                  </a:moveTo>
                  <a:lnTo>
                    <a:pt x="72136" y="0"/>
                  </a:lnTo>
                  <a:lnTo>
                    <a:pt x="72136" y="161671"/>
                  </a:lnTo>
                  <a:lnTo>
                    <a:pt x="0" y="161671"/>
                  </a:lnTo>
                  <a:lnTo>
                    <a:pt x="144399" y="215646"/>
                  </a:lnTo>
                  <a:lnTo>
                    <a:pt x="288798" y="161671"/>
                  </a:lnTo>
                  <a:lnTo>
                    <a:pt x="216535" y="161671"/>
                  </a:lnTo>
                  <a:lnTo>
                    <a:pt x="216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04053" y="4221479"/>
              <a:ext cx="288925" cy="215900"/>
            </a:xfrm>
            <a:custGeom>
              <a:avLst/>
              <a:gdLst/>
              <a:ahLst/>
              <a:cxnLst/>
              <a:rect l="l" t="t" r="r" b="b"/>
              <a:pathLst>
                <a:path w="288925" h="215900">
                  <a:moveTo>
                    <a:pt x="0" y="161671"/>
                  </a:moveTo>
                  <a:lnTo>
                    <a:pt x="72136" y="161671"/>
                  </a:lnTo>
                  <a:lnTo>
                    <a:pt x="72136" y="0"/>
                  </a:lnTo>
                  <a:lnTo>
                    <a:pt x="216535" y="0"/>
                  </a:lnTo>
                  <a:lnTo>
                    <a:pt x="216535" y="161671"/>
                  </a:lnTo>
                  <a:lnTo>
                    <a:pt x="288798" y="161671"/>
                  </a:lnTo>
                  <a:lnTo>
                    <a:pt x="144399" y="215646"/>
                  </a:lnTo>
                  <a:lnTo>
                    <a:pt x="0" y="161671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272794" y="496061"/>
            <a:ext cx="68719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69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Очні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мазі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необхідно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виготовляти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асептичних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умовах.</a:t>
            </a:r>
            <a:endParaRPr sz="1800">
              <a:latin typeface="Tahoma"/>
              <a:cs typeface="Tahoma"/>
            </a:endParaRPr>
          </a:p>
          <a:p>
            <a:pPr marL="12700" marR="5080" indent="116205">
              <a:lnSpc>
                <a:spcPct val="100000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Всі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допоміжні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матеріали,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мазеві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основи, лікарські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речовини,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що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витримують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дію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високої температури,</a:t>
            </a:r>
            <a:r>
              <a:rPr sz="1800" spc="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контейнери для відпуску</a:t>
            </a:r>
            <a:endParaRPr sz="1800">
              <a:latin typeface="Tahoma"/>
              <a:cs typeface="Tahoma"/>
            </a:endParaRPr>
          </a:p>
          <a:p>
            <a:pPr marL="909955">
              <a:lnSpc>
                <a:spcPct val="100000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стерилізують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по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способам,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зазначеним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ДФУ.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258533" y="14313"/>
            <a:ext cx="7114157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400" b="1" spc="-5" dirty="0">
                <a:solidFill>
                  <a:schemeClr val="tx1"/>
                </a:solidFill>
              </a:rPr>
              <a:t>7.</a:t>
            </a:r>
            <a:r>
              <a:rPr sz="2400" b="1" dirty="0">
                <a:solidFill>
                  <a:schemeClr val="tx1"/>
                </a:solidFill>
              </a:rPr>
              <a:t> </a:t>
            </a:r>
            <a:r>
              <a:rPr sz="2400" b="1" spc="-10" dirty="0">
                <a:solidFill>
                  <a:schemeClr val="tx1"/>
                </a:solidFill>
              </a:rPr>
              <a:t>ТЕХНОЛОГІЯ ОЧНИХ</a:t>
            </a:r>
            <a:r>
              <a:rPr sz="2400" b="1" dirty="0">
                <a:solidFill>
                  <a:schemeClr val="tx1"/>
                </a:solidFill>
              </a:rPr>
              <a:t> </a:t>
            </a:r>
            <a:r>
              <a:rPr sz="2400" b="1" spc="-10" dirty="0">
                <a:solidFill>
                  <a:schemeClr val="tx1"/>
                </a:solidFill>
              </a:rPr>
              <a:t>МАЗЕЙ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971550" y="5102352"/>
            <a:ext cx="2305050" cy="68897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728980" marR="115570" indent="-607060">
              <a:lnSpc>
                <a:spcPct val="100000"/>
              </a:lnSpc>
              <a:spcBef>
                <a:spcPts val="36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Речовини,</a:t>
            </a:r>
            <a:r>
              <a:rPr sz="1800" spc="-9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розчинні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основі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51147" y="5229605"/>
            <a:ext cx="4535805" cy="6477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90170" marR="81915">
              <a:lnSpc>
                <a:spcPct val="100000"/>
              </a:lnSpc>
              <a:spcBef>
                <a:spcPts val="355"/>
              </a:spcBef>
              <a:tabLst>
                <a:tab pos="1553845" algn="l"/>
                <a:tab pos="1879600" algn="l"/>
                <a:tab pos="3253104" algn="l"/>
                <a:tab pos="3715385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розчиняють	у	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відпов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дні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й	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	ос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н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ови  рідини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або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 частині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основи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04748" y="5373624"/>
            <a:ext cx="7927112" cy="1295400"/>
            <a:chOff x="604748" y="5373624"/>
            <a:chExt cx="7927112" cy="1295400"/>
          </a:xfrm>
        </p:grpSpPr>
        <p:sp>
          <p:nvSpPr>
            <p:cNvPr id="22" name="object 22"/>
            <p:cNvSpPr/>
            <p:nvPr/>
          </p:nvSpPr>
          <p:spPr>
            <a:xfrm>
              <a:off x="3276600" y="5373624"/>
              <a:ext cx="571500" cy="228600"/>
            </a:xfrm>
            <a:custGeom>
              <a:avLst/>
              <a:gdLst/>
              <a:ahLst/>
              <a:cxnLst/>
              <a:rect l="l" t="t" r="r" b="b"/>
              <a:pathLst>
                <a:path w="571500" h="228600">
                  <a:moveTo>
                    <a:pt x="428625" y="0"/>
                  </a:moveTo>
                  <a:lnTo>
                    <a:pt x="428625" y="57150"/>
                  </a:lnTo>
                  <a:lnTo>
                    <a:pt x="0" y="57150"/>
                  </a:lnTo>
                  <a:lnTo>
                    <a:pt x="71374" y="114300"/>
                  </a:lnTo>
                  <a:lnTo>
                    <a:pt x="0" y="171450"/>
                  </a:lnTo>
                  <a:lnTo>
                    <a:pt x="428625" y="171450"/>
                  </a:lnTo>
                  <a:lnTo>
                    <a:pt x="428625" y="228600"/>
                  </a:lnTo>
                  <a:lnTo>
                    <a:pt x="571500" y="114300"/>
                  </a:lnTo>
                  <a:lnTo>
                    <a:pt x="428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76600" y="5373624"/>
              <a:ext cx="571500" cy="228600"/>
            </a:xfrm>
            <a:custGeom>
              <a:avLst/>
              <a:gdLst/>
              <a:ahLst/>
              <a:cxnLst/>
              <a:rect l="l" t="t" r="r" b="b"/>
              <a:pathLst>
                <a:path w="571500" h="228600">
                  <a:moveTo>
                    <a:pt x="0" y="57150"/>
                  </a:moveTo>
                  <a:lnTo>
                    <a:pt x="428625" y="57150"/>
                  </a:lnTo>
                  <a:lnTo>
                    <a:pt x="428625" y="0"/>
                  </a:lnTo>
                  <a:lnTo>
                    <a:pt x="571500" y="114300"/>
                  </a:lnTo>
                  <a:lnTo>
                    <a:pt x="428625" y="228600"/>
                  </a:lnTo>
                  <a:lnTo>
                    <a:pt x="428625" y="171450"/>
                  </a:lnTo>
                  <a:lnTo>
                    <a:pt x="0" y="171450"/>
                  </a:lnTo>
                  <a:lnTo>
                    <a:pt x="71374" y="114300"/>
                  </a:lnTo>
                  <a:lnTo>
                    <a:pt x="0" y="5715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04748" y="5479923"/>
              <a:ext cx="367030" cy="76200"/>
            </a:xfrm>
            <a:custGeom>
              <a:avLst/>
              <a:gdLst/>
              <a:ahLst/>
              <a:cxnLst/>
              <a:rect l="l" t="t" r="r" b="b"/>
              <a:pathLst>
                <a:path w="367030" h="76200">
                  <a:moveTo>
                    <a:pt x="290766" y="0"/>
                  </a:moveTo>
                  <a:lnTo>
                    <a:pt x="290628" y="31823"/>
                  </a:lnTo>
                  <a:lnTo>
                    <a:pt x="303326" y="31876"/>
                  </a:lnTo>
                  <a:lnTo>
                    <a:pt x="303276" y="44576"/>
                  </a:lnTo>
                  <a:lnTo>
                    <a:pt x="290573" y="44576"/>
                  </a:lnTo>
                  <a:lnTo>
                    <a:pt x="290436" y="76199"/>
                  </a:lnTo>
                  <a:lnTo>
                    <a:pt x="354459" y="44576"/>
                  </a:lnTo>
                  <a:lnTo>
                    <a:pt x="303276" y="44576"/>
                  </a:lnTo>
                  <a:lnTo>
                    <a:pt x="354567" y="44523"/>
                  </a:lnTo>
                  <a:lnTo>
                    <a:pt x="366801" y="38480"/>
                  </a:lnTo>
                  <a:lnTo>
                    <a:pt x="290766" y="0"/>
                  </a:lnTo>
                  <a:close/>
                </a:path>
                <a:path w="367030" h="76200">
                  <a:moveTo>
                    <a:pt x="290628" y="31823"/>
                  </a:moveTo>
                  <a:lnTo>
                    <a:pt x="290573" y="44523"/>
                  </a:lnTo>
                  <a:lnTo>
                    <a:pt x="303276" y="44576"/>
                  </a:lnTo>
                  <a:lnTo>
                    <a:pt x="303326" y="31876"/>
                  </a:lnTo>
                  <a:lnTo>
                    <a:pt x="290628" y="31823"/>
                  </a:lnTo>
                  <a:close/>
                </a:path>
                <a:path w="367030" h="76200">
                  <a:moveTo>
                    <a:pt x="50" y="30606"/>
                  </a:moveTo>
                  <a:lnTo>
                    <a:pt x="0" y="43306"/>
                  </a:lnTo>
                  <a:lnTo>
                    <a:pt x="290573" y="44523"/>
                  </a:lnTo>
                  <a:lnTo>
                    <a:pt x="290628" y="31823"/>
                  </a:lnTo>
                  <a:lnTo>
                    <a:pt x="50" y="306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26770" y="6021324"/>
              <a:ext cx="7705090" cy="647700"/>
            </a:xfrm>
            <a:custGeom>
              <a:avLst/>
              <a:gdLst/>
              <a:ahLst/>
              <a:cxnLst/>
              <a:rect l="l" t="t" r="r" b="b"/>
              <a:pathLst>
                <a:path w="7705090" h="647700">
                  <a:moveTo>
                    <a:pt x="7596632" y="0"/>
                  </a:moveTo>
                  <a:lnTo>
                    <a:pt x="107950" y="0"/>
                  </a:lnTo>
                  <a:lnTo>
                    <a:pt x="65933" y="8483"/>
                  </a:lnTo>
                  <a:lnTo>
                    <a:pt x="31619" y="31619"/>
                  </a:lnTo>
                  <a:lnTo>
                    <a:pt x="8483" y="65933"/>
                  </a:lnTo>
                  <a:lnTo>
                    <a:pt x="0" y="107949"/>
                  </a:lnTo>
                  <a:lnTo>
                    <a:pt x="0" y="539750"/>
                  </a:lnTo>
                  <a:lnTo>
                    <a:pt x="8483" y="581766"/>
                  </a:lnTo>
                  <a:lnTo>
                    <a:pt x="31619" y="616080"/>
                  </a:lnTo>
                  <a:lnTo>
                    <a:pt x="65933" y="639216"/>
                  </a:lnTo>
                  <a:lnTo>
                    <a:pt x="107950" y="647699"/>
                  </a:lnTo>
                  <a:lnTo>
                    <a:pt x="7596632" y="647699"/>
                  </a:lnTo>
                  <a:lnTo>
                    <a:pt x="7638627" y="639216"/>
                  </a:lnTo>
                  <a:lnTo>
                    <a:pt x="7672943" y="616080"/>
                  </a:lnTo>
                  <a:lnTo>
                    <a:pt x="7696090" y="581766"/>
                  </a:lnTo>
                  <a:lnTo>
                    <a:pt x="7704582" y="539750"/>
                  </a:lnTo>
                  <a:lnTo>
                    <a:pt x="7704582" y="107949"/>
                  </a:lnTo>
                  <a:lnTo>
                    <a:pt x="7696090" y="65933"/>
                  </a:lnTo>
                  <a:lnTo>
                    <a:pt x="7672943" y="31619"/>
                  </a:lnTo>
                  <a:lnTo>
                    <a:pt x="7638627" y="8483"/>
                  </a:lnTo>
                  <a:lnTo>
                    <a:pt x="75966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880003" y="6086094"/>
            <a:ext cx="759840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На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відміну від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дерматологічних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мазей</a:t>
            </a:r>
            <a:r>
              <a:rPr sz="1800" spc="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u="heavy" spc="-5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резорцин</a:t>
            </a:r>
            <a:r>
              <a:rPr sz="1800" b="1" spc="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</a:t>
            </a:r>
            <a:r>
              <a:rPr sz="1800" b="1" u="heavy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цинку</a:t>
            </a:r>
            <a:r>
              <a:rPr sz="1800" b="1" u="heavy" spc="-5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 сульфат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tabLst>
                <a:tab pos="943610" algn="l"/>
                <a:tab pos="7572375" algn="l"/>
              </a:tabLst>
            </a:pPr>
            <a:r>
              <a:rPr sz="1800" u="sng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800" u="sng" spc="-5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вводять</a:t>
            </a:r>
            <a:r>
              <a:rPr sz="1800" u="sng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в</a:t>
            </a:r>
            <a:r>
              <a:rPr sz="1800" u="sng" spc="-15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1800" u="sng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очні</a:t>
            </a:r>
            <a:r>
              <a:rPr sz="1800" u="sng" spc="-20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1800" u="sng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мазі, </a:t>
            </a:r>
            <a:r>
              <a:rPr sz="1800" u="sng" spc="-5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попередньо</a:t>
            </a:r>
            <a:r>
              <a:rPr sz="1800" u="sng" spc="-15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1800" u="sng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розчинивши</a:t>
            </a:r>
            <a:r>
              <a:rPr sz="1800" u="sng" spc="-10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1800" u="sng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їх</a:t>
            </a:r>
            <a:r>
              <a:rPr sz="1800" u="sng" spc="-10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1800" u="sng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у</a:t>
            </a:r>
            <a:r>
              <a:rPr sz="1800" u="sng" spc="-10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1800" u="sng" spc="-5" dirty="0">
                <a:solidFill>
                  <a:srgbClr val="1B4752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воді	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1065" y="1014221"/>
            <a:ext cx="42754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Rp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 .:</a:t>
            </a:r>
            <a:r>
              <a:rPr sz="1800" b="1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Ung.</a:t>
            </a:r>
            <a:r>
              <a:rPr sz="1800" b="1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Hydrargyri</a:t>
            </a:r>
            <a:r>
              <a:rPr sz="1800" b="1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oxydi</a:t>
            </a:r>
            <a:r>
              <a:rPr sz="1800" b="1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flavi</a:t>
            </a:r>
            <a:r>
              <a:rPr sz="1800" b="1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10,0 </a:t>
            </a:r>
            <a:r>
              <a:rPr sz="1800" b="1" spc="-5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DS</a:t>
            </a:r>
            <a:r>
              <a:rPr sz="1800" b="1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Закладати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 ніч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за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нижню</a:t>
            </a:r>
            <a:endParaRPr sz="1800">
              <a:latin typeface="Tahoma"/>
              <a:cs typeface="Tahoma"/>
            </a:endParaRPr>
          </a:p>
          <a:p>
            <a:pPr marL="84455">
              <a:lnSpc>
                <a:spcPct val="100000"/>
              </a:lnSpc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повіку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правого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ока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90623" y="222250"/>
            <a:ext cx="52203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8.</a:t>
            </a:r>
            <a:r>
              <a:rPr spc="5" dirty="0"/>
              <a:t> </a:t>
            </a:r>
            <a:r>
              <a:rPr spc="-10" dirty="0"/>
              <a:t>ВЛАСНА</a:t>
            </a:r>
            <a:r>
              <a:rPr spc="20" dirty="0"/>
              <a:t> </a:t>
            </a:r>
            <a:r>
              <a:rPr spc="-10" dirty="0"/>
              <a:t>ТЕХНОЛОГІЯ</a:t>
            </a:r>
            <a:r>
              <a:rPr spc="-5" dirty="0"/>
              <a:t> </a:t>
            </a:r>
            <a:r>
              <a:rPr spc="-10" dirty="0"/>
              <a:t>ОЧНИХ</a:t>
            </a:r>
            <a:r>
              <a:rPr spc="15" dirty="0"/>
              <a:t> </a:t>
            </a:r>
            <a:r>
              <a:rPr spc="-10" dirty="0"/>
              <a:t>МАЗЕЙ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98644" y="926084"/>
            <a:ext cx="395477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ППК</a:t>
            </a:r>
            <a:r>
              <a:rPr sz="1800" b="1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(лицевий</a:t>
            </a:r>
            <a:r>
              <a:rPr sz="1800" b="1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бік)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tabLst>
                <a:tab pos="274320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Дата	№</a:t>
            </a:r>
            <a:r>
              <a:rPr sz="1800" spc="-8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рецепта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21097" y="1475232"/>
            <a:ext cx="25476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Hydrargyri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oxydi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flavi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0,2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21097" y="1749552"/>
            <a:ext cx="414655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Olei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vaselini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sterile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gtts.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V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(1,0-23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крап.)</a:t>
            </a:r>
            <a:endParaRPr sz="1800">
              <a:latin typeface="Tahoma"/>
              <a:cs typeface="Tahoma"/>
            </a:endParaRPr>
          </a:p>
          <a:p>
            <a:pPr marL="12700" marR="1310640" algn="just">
              <a:lnSpc>
                <a:spcPct val="100000"/>
              </a:lnSpc>
            </a:pP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Vaselini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pro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oculi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sterile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8,0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u="heavy" spc="-5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Lanolini anhydrici sterile </a:t>
            </a:r>
            <a:r>
              <a:rPr sz="1800" u="heavy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1,6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m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=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10,0</a:t>
            </a:r>
            <a:endParaRPr sz="180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Addita</a:t>
            </a:r>
            <a:r>
              <a:rPr sz="1800" spc="-5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aseptice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50152" y="3108788"/>
            <a:ext cx="696595" cy="58928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270"/>
              </a:spcBef>
            </a:pP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підпис  підпис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21097" y="3108788"/>
            <a:ext cx="1186815" cy="86360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27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иготовив:  Перевірив: </a:t>
            </a:r>
            <a:r>
              <a:rPr sz="1900" i="1" spc="-58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Відпустив: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18226" y="3657429"/>
            <a:ext cx="6965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підпис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1065" y="4110228"/>
            <a:ext cx="3864610" cy="850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Rp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.:</a:t>
            </a:r>
            <a:r>
              <a:rPr sz="1800" b="1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Ung.</a:t>
            </a:r>
            <a:r>
              <a:rPr sz="1800" b="1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Thiamini</a:t>
            </a:r>
            <a:r>
              <a:rPr sz="1800" b="1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bromidi</a:t>
            </a:r>
            <a:r>
              <a:rPr sz="1800" b="1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0,5%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ts val="2110"/>
              </a:lnSpc>
            </a:pP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b="1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10,0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ts val="2230"/>
              </a:lnSpc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D.S.:</a:t>
            </a:r>
            <a:r>
              <a:rPr sz="1800" b="1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Закладати</a:t>
            </a:r>
            <a:r>
              <a:rPr sz="1900" i="1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за</a:t>
            </a:r>
            <a:r>
              <a:rPr sz="1900" i="1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повіку</a:t>
            </a:r>
            <a:r>
              <a:rPr sz="1900" i="1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на</a:t>
            </a:r>
            <a:r>
              <a:rPr sz="1900" i="1" spc="-45" dirty="0">
                <a:solidFill>
                  <a:srgbClr val="1B4752"/>
                </a:solidFill>
                <a:latin typeface="Tahoma"/>
                <a:cs typeface="Tahoma"/>
              </a:rPr>
              <a:t> ніч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71997" y="4000245"/>
            <a:ext cx="2249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ППК</a:t>
            </a:r>
            <a:r>
              <a:rPr sz="1800" b="1" spc="-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(лицевий</a:t>
            </a:r>
            <a:r>
              <a:rPr sz="1800" b="1" spc="-4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бік)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19320" y="4274566"/>
            <a:ext cx="39547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5590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Дата	№</a:t>
            </a:r>
            <a:r>
              <a:rPr sz="1800" spc="-9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рецепта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05197" y="4548885"/>
            <a:ext cx="2225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Thiamini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bromidi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0,05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05197" y="4823205"/>
            <a:ext cx="39465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Aquae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purificatae sterile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qs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seu gtts. II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u="heavy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Basis</a:t>
            </a:r>
            <a:r>
              <a:rPr sz="1800" u="heavy" spc="-5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 </a:t>
            </a:r>
            <a:r>
              <a:rPr sz="1800" u="heavy" spc="-10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pro</a:t>
            </a:r>
            <a:r>
              <a:rPr sz="1800" u="heavy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 oculi</a:t>
            </a:r>
            <a:r>
              <a:rPr sz="1800" u="heavy" spc="-15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 </a:t>
            </a:r>
            <a:r>
              <a:rPr sz="1800" u="heavy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(9:</a:t>
            </a:r>
            <a:r>
              <a:rPr sz="1800" u="heavy" spc="-5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 </a:t>
            </a:r>
            <a:r>
              <a:rPr sz="1800" u="heavy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1)</a:t>
            </a:r>
            <a:r>
              <a:rPr sz="1800" u="heavy" spc="-5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 sterile </a:t>
            </a:r>
            <a:r>
              <a:rPr sz="1800" u="heavy" dirty="0">
                <a:solidFill>
                  <a:srgbClr val="1B4752"/>
                </a:solidFill>
                <a:uFill>
                  <a:solidFill>
                    <a:srgbClr val="1B4752"/>
                  </a:solidFill>
                </a:uFill>
                <a:latin typeface="Tahoma"/>
                <a:cs typeface="Tahoma"/>
              </a:rPr>
              <a:t>10,0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m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=</a:t>
            </a:r>
            <a:r>
              <a:rPr sz="1800" spc="-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10,0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05197" y="5646166"/>
            <a:ext cx="1560195" cy="112522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17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Addita</a:t>
            </a:r>
            <a:r>
              <a:rPr sz="1800" spc="-10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aseptice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Виготовив: 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Перевірив: 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Відпустив: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17086" y="5908122"/>
            <a:ext cx="714375" cy="86360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16510" algn="just">
              <a:lnSpc>
                <a:spcPts val="2160"/>
              </a:lnSpc>
              <a:spcBef>
                <a:spcPts val="270"/>
              </a:spcBef>
            </a:pP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під</a:t>
            </a:r>
            <a:r>
              <a:rPr sz="1900" i="1" spc="-60" dirty="0">
                <a:solidFill>
                  <a:srgbClr val="1B4752"/>
                </a:solidFill>
                <a:latin typeface="Tahoma"/>
                <a:cs typeface="Tahoma"/>
              </a:rPr>
              <a:t>п</a:t>
            </a:r>
            <a:r>
              <a:rPr sz="1900" i="1" spc="-50" dirty="0">
                <a:solidFill>
                  <a:srgbClr val="1B4752"/>
                </a:solidFill>
                <a:latin typeface="Tahoma"/>
                <a:cs typeface="Tahoma"/>
              </a:rPr>
              <a:t>ис 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підпис </a:t>
            </a:r>
            <a:r>
              <a:rPr sz="1900" i="1" spc="-58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1B4752"/>
                </a:solidFill>
                <a:latin typeface="Tahoma"/>
                <a:cs typeface="Tahoma"/>
              </a:rPr>
              <a:t>підпис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7219" y="2306828"/>
            <a:ext cx="331152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Очна мазь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суспензійного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типу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із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вмістом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твердої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фази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5%,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 складу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якої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входить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сильнодіюча забарвлена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речовина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ртуті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оксид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жовтий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5935" y="0"/>
            <a:ext cx="8898255" cy="6858000"/>
            <a:chOff x="245935" y="0"/>
            <a:chExt cx="8898255" cy="6858000"/>
          </a:xfrm>
        </p:grpSpPr>
        <p:sp>
          <p:nvSpPr>
            <p:cNvPr id="3" name="object 3"/>
            <p:cNvSpPr/>
            <p:nvPr/>
          </p:nvSpPr>
          <p:spPr>
            <a:xfrm>
              <a:off x="250697" y="832103"/>
              <a:ext cx="8780780" cy="863600"/>
            </a:xfrm>
            <a:custGeom>
              <a:avLst/>
              <a:gdLst/>
              <a:ahLst/>
              <a:cxnLst/>
              <a:rect l="l" t="t" r="r" b="b"/>
              <a:pathLst>
                <a:path w="8780780" h="863600">
                  <a:moveTo>
                    <a:pt x="8780526" y="0"/>
                  </a:moveTo>
                  <a:lnTo>
                    <a:pt x="0" y="0"/>
                  </a:lnTo>
                  <a:lnTo>
                    <a:pt x="0" y="863346"/>
                  </a:lnTo>
                  <a:lnTo>
                    <a:pt x="8672576" y="863346"/>
                  </a:lnTo>
                  <a:lnTo>
                    <a:pt x="8780526" y="755396"/>
                  </a:lnTo>
                  <a:lnTo>
                    <a:pt x="87805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923274" y="1587500"/>
              <a:ext cx="107950" cy="107950"/>
            </a:xfrm>
            <a:custGeom>
              <a:avLst/>
              <a:gdLst/>
              <a:ahLst/>
              <a:cxnLst/>
              <a:rect l="l" t="t" r="r" b="b"/>
              <a:pathLst>
                <a:path w="107950" h="107950">
                  <a:moveTo>
                    <a:pt x="107950" y="0"/>
                  </a:moveTo>
                  <a:lnTo>
                    <a:pt x="21590" y="21589"/>
                  </a:lnTo>
                  <a:lnTo>
                    <a:pt x="0" y="107950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0697" y="832103"/>
              <a:ext cx="8780780" cy="863600"/>
            </a:xfrm>
            <a:custGeom>
              <a:avLst/>
              <a:gdLst/>
              <a:ahLst/>
              <a:cxnLst/>
              <a:rect l="l" t="t" r="r" b="b"/>
              <a:pathLst>
                <a:path w="8780780" h="863600">
                  <a:moveTo>
                    <a:pt x="8672576" y="863346"/>
                  </a:moveTo>
                  <a:lnTo>
                    <a:pt x="8694166" y="776986"/>
                  </a:lnTo>
                  <a:lnTo>
                    <a:pt x="8780526" y="755396"/>
                  </a:lnTo>
                  <a:lnTo>
                    <a:pt x="8672576" y="863346"/>
                  </a:lnTo>
                  <a:lnTo>
                    <a:pt x="0" y="863346"/>
                  </a:lnTo>
                  <a:lnTo>
                    <a:pt x="0" y="0"/>
                  </a:lnTo>
                  <a:lnTo>
                    <a:pt x="8780526" y="0"/>
                  </a:lnTo>
                  <a:lnTo>
                    <a:pt x="8780526" y="75539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0697" y="1751076"/>
              <a:ext cx="8780780" cy="1224280"/>
            </a:xfrm>
            <a:custGeom>
              <a:avLst/>
              <a:gdLst/>
              <a:ahLst/>
              <a:cxnLst/>
              <a:rect l="l" t="t" r="r" b="b"/>
              <a:pathLst>
                <a:path w="8780780" h="1224280">
                  <a:moveTo>
                    <a:pt x="8780526" y="0"/>
                  </a:moveTo>
                  <a:lnTo>
                    <a:pt x="0" y="0"/>
                  </a:lnTo>
                  <a:lnTo>
                    <a:pt x="0" y="1223772"/>
                  </a:lnTo>
                  <a:lnTo>
                    <a:pt x="8627618" y="1223772"/>
                  </a:lnTo>
                  <a:lnTo>
                    <a:pt x="8780526" y="1070864"/>
                  </a:lnTo>
                  <a:lnTo>
                    <a:pt x="87805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878316" y="2821939"/>
              <a:ext cx="153035" cy="153035"/>
            </a:xfrm>
            <a:custGeom>
              <a:avLst/>
              <a:gdLst/>
              <a:ahLst/>
              <a:cxnLst/>
              <a:rect l="l" t="t" r="r" b="b"/>
              <a:pathLst>
                <a:path w="153034" h="153035">
                  <a:moveTo>
                    <a:pt x="152907" y="0"/>
                  </a:moveTo>
                  <a:lnTo>
                    <a:pt x="30479" y="30480"/>
                  </a:lnTo>
                  <a:lnTo>
                    <a:pt x="0" y="152908"/>
                  </a:lnTo>
                  <a:lnTo>
                    <a:pt x="152907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0697" y="1751076"/>
              <a:ext cx="8780780" cy="1224280"/>
            </a:xfrm>
            <a:custGeom>
              <a:avLst/>
              <a:gdLst/>
              <a:ahLst/>
              <a:cxnLst/>
              <a:rect l="l" t="t" r="r" b="b"/>
              <a:pathLst>
                <a:path w="8780780" h="1224280">
                  <a:moveTo>
                    <a:pt x="8627618" y="1223772"/>
                  </a:moveTo>
                  <a:lnTo>
                    <a:pt x="8658098" y="1101344"/>
                  </a:lnTo>
                  <a:lnTo>
                    <a:pt x="8780526" y="1070864"/>
                  </a:lnTo>
                  <a:lnTo>
                    <a:pt x="8627618" y="1223772"/>
                  </a:lnTo>
                  <a:lnTo>
                    <a:pt x="0" y="1223772"/>
                  </a:lnTo>
                  <a:lnTo>
                    <a:pt x="0" y="0"/>
                  </a:lnTo>
                  <a:lnTo>
                    <a:pt x="8780526" y="0"/>
                  </a:lnTo>
                  <a:lnTo>
                    <a:pt x="8780526" y="107086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33932" y="79501"/>
            <a:ext cx="6798945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14094">
              <a:lnSpc>
                <a:spcPct val="100000"/>
              </a:lnSpc>
              <a:spcBef>
                <a:spcPts val="95"/>
              </a:spcBef>
            </a:pPr>
            <a:r>
              <a:rPr sz="2100" spc="-5" dirty="0">
                <a:solidFill>
                  <a:schemeClr val="tx1"/>
                </a:solidFill>
              </a:rPr>
              <a:t>9.</a:t>
            </a:r>
            <a:r>
              <a:rPr sz="2100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ОЧНІ </a:t>
            </a:r>
            <a:r>
              <a:rPr sz="2100" spc="-10" dirty="0">
                <a:solidFill>
                  <a:schemeClr val="tx1"/>
                </a:solidFill>
              </a:rPr>
              <a:t>ПРИМОЧКИ,</a:t>
            </a:r>
            <a:r>
              <a:rPr sz="2100" spc="15" dirty="0">
                <a:solidFill>
                  <a:schemeClr val="tx1"/>
                </a:solidFill>
              </a:rPr>
              <a:t> </a:t>
            </a:r>
            <a:r>
              <a:rPr sz="2100" spc="-10" dirty="0">
                <a:solidFill>
                  <a:schemeClr val="tx1"/>
                </a:solidFill>
              </a:rPr>
              <a:t>ПРОМИВАННЯ. </a:t>
            </a:r>
            <a:r>
              <a:rPr sz="2100" spc="-5" dirty="0">
                <a:solidFill>
                  <a:schemeClr val="tx1"/>
                </a:solidFill>
              </a:rPr>
              <a:t> </a:t>
            </a:r>
            <a:r>
              <a:rPr sz="2100" spc="-10" dirty="0">
                <a:solidFill>
                  <a:schemeClr val="tx1"/>
                </a:solidFill>
              </a:rPr>
              <a:t>СУСПЕНЗІЇ,</a:t>
            </a:r>
            <a:r>
              <a:rPr sz="2100" spc="10" dirty="0">
                <a:solidFill>
                  <a:schemeClr val="tx1"/>
                </a:solidFill>
              </a:rPr>
              <a:t> </a:t>
            </a:r>
            <a:r>
              <a:rPr sz="2100" spc="-10" dirty="0">
                <a:solidFill>
                  <a:schemeClr val="tx1"/>
                </a:solidFill>
              </a:rPr>
              <a:t>ЕМУЛЬСІЇ</a:t>
            </a:r>
            <a:r>
              <a:rPr sz="2100" spc="5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ТА</a:t>
            </a:r>
            <a:r>
              <a:rPr sz="2100" spc="10" dirty="0">
                <a:solidFill>
                  <a:schemeClr val="tx1"/>
                </a:solidFill>
              </a:rPr>
              <a:t> </a:t>
            </a:r>
            <a:r>
              <a:rPr sz="2100" spc="-10" dirty="0">
                <a:solidFill>
                  <a:schemeClr val="tx1"/>
                </a:solidFill>
              </a:rPr>
              <a:t>ІНШІ</a:t>
            </a:r>
            <a:r>
              <a:rPr sz="2100" spc="-5" dirty="0">
                <a:solidFill>
                  <a:schemeClr val="tx1"/>
                </a:solidFill>
              </a:rPr>
              <a:t> </a:t>
            </a:r>
            <a:r>
              <a:rPr sz="2100" spc="-10" dirty="0">
                <a:solidFill>
                  <a:schemeClr val="tx1"/>
                </a:solidFill>
              </a:rPr>
              <a:t>ЛІКАРСЬКІ</a:t>
            </a:r>
            <a:r>
              <a:rPr sz="2100" spc="15" dirty="0">
                <a:solidFill>
                  <a:schemeClr val="tx1"/>
                </a:solidFill>
              </a:rPr>
              <a:t> </a:t>
            </a:r>
            <a:r>
              <a:rPr sz="2100" spc="-5" dirty="0">
                <a:solidFill>
                  <a:schemeClr val="tx1"/>
                </a:solidFill>
              </a:rPr>
              <a:t>ФОРМИ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241554" y="3054857"/>
            <a:ext cx="8794750" cy="3484245"/>
            <a:chOff x="241554" y="3054857"/>
            <a:chExt cx="8794750" cy="3484245"/>
          </a:xfrm>
        </p:grpSpPr>
        <p:sp>
          <p:nvSpPr>
            <p:cNvPr id="11" name="object 11"/>
            <p:cNvSpPr/>
            <p:nvPr/>
          </p:nvSpPr>
          <p:spPr>
            <a:xfrm>
              <a:off x="246126" y="3059429"/>
              <a:ext cx="8785225" cy="1221105"/>
            </a:xfrm>
            <a:custGeom>
              <a:avLst/>
              <a:gdLst/>
              <a:ahLst/>
              <a:cxnLst/>
              <a:rect l="l" t="t" r="r" b="b"/>
              <a:pathLst>
                <a:path w="8785225" h="1221104">
                  <a:moveTo>
                    <a:pt x="8785098" y="0"/>
                  </a:moveTo>
                  <a:lnTo>
                    <a:pt x="0" y="0"/>
                  </a:lnTo>
                  <a:lnTo>
                    <a:pt x="0" y="1220724"/>
                  </a:lnTo>
                  <a:lnTo>
                    <a:pt x="8632571" y="1220724"/>
                  </a:lnTo>
                  <a:lnTo>
                    <a:pt x="8785098" y="1068197"/>
                  </a:lnTo>
                  <a:lnTo>
                    <a:pt x="87850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878697" y="4127626"/>
              <a:ext cx="153035" cy="153035"/>
            </a:xfrm>
            <a:custGeom>
              <a:avLst/>
              <a:gdLst/>
              <a:ahLst/>
              <a:cxnLst/>
              <a:rect l="l" t="t" r="r" b="b"/>
              <a:pathLst>
                <a:path w="153034" h="153035">
                  <a:moveTo>
                    <a:pt x="152526" y="0"/>
                  </a:moveTo>
                  <a:lnTo>
                    <a:pt x="30479" y="30480"/>
                  </a:lnTo>
                  <a:lnTo>
                    <a:pt x="0" y="152527"/>
                  </a:lnTo>
                  <a:lnTo>
                    <a:pt x="152526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6126" y="3059429"/>
              <a:ext cx="8785225" cy="1221105"/>
            </a:xfrm>
            <a:custGeom>
              <a:avLst/>
              <a:gdLst/>
              <a:ahLst/>
              <a:cxnLst/>
              <a:rect l="l" t="t" r="r" b="b"/>
              <a:pathLst>
                <a:path w="8785225" h="1221104">
                  <a:moveTo>
                    <a:pt x="8632571" y="1220724"/>
                  </a:moveTo>
                  <a:lnTo>
                    <a:pt x="8663051" y="1098677"/>
                  </a:lnTo>
                  <a:lnTo>
                    <a:pt x="8785098" y="1068197"/>
                  </a:lnTo>
                  <a:lnTo>
                    <a:pt x="8632571" y="1220724"/>
                  </a:lnTo>
                  <a:lnTo>
                    <a:pt x="0" y="1220724"/>
                  </a:lnTo>
                  <a:lnTo>
                    <a:pt x="0" y="0"/>
                  </a:lnTo>
                  <a:lnTo>
                    <a:pt x="8785098" y="0"/>
                  </a:lnTo>
                  <a:lnTo>
                    <a:pt x="8785098" y="106819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0698" y="4362449"/>
              <a:ext cx="8780780" cy="867410"/>
            </a:xfrm>
            <a:custGeom>
              <a:avLst/>
              <a:gdLst/>
              <a:ahLst/>
              <a:cxnLst/>
              <a:rect l="l" t="t" r="r" b="b"/>
              <a:pathLst>
                <a:path w="8780780" h="867410">
                  <a:moveTo>
                    <a:pt x="8780526" y="0"/>
                  </a:moveTo>
                  <a:lnTo>
                    <a:pt x="0" y="0"/>
                  </a:lnTo>
                  <a:lnTo>
                    <a:pt x="0" y="867156"/>
                  </a:lnTo>
                  <a:lnTo>
                    <a:pt x="8672195" y="867156"/>
                  </a:lnTo>
                  <a:lnTo>
                    <a:pt x="8780526" y="758825"/>
                  </a:lnTo>
                  <a:lnTo>
                    <a:pt x="87805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922893" y="5121275"/>
              <a:ext cx="108585" cy="108585"/>
            </a:xfrm>
            <a:custGeom>
              <a:avLst/>
              <a:gdLst/>
              <a:ahLst/>
              <a:cxnLst/>
              <a:rect l="l" t="t" r="r" b="b"/>
              <a:pathLst>
                <a:path w="108584" h="108585">
                  <a:moveTo>
                    <a:pt x="108330" y="0"/>
                  </a:moveTo>
                  <a:lnTo>
                    <a:pt x="21589" y="21589"/>
                  </a:lnTo>
                  <a:lnTo>
                    <a:pt x="0" y="108331"/>
                  </a:lnTo>
                  <a:lnTo>
                    <a:pt x="10833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0698" y="4362449"/>
              <a:ext cx="8780780" cy="867410"/>
            </a:xfrm>
            <a:custGeom>
              <a:avLst/>
              <a:gdLst/>
              <a:ahLst/>
              <a:cxnLst/>
              <a:rect l="l" t="t" r="r" b="b"/>
              <a:pathLst>
                <a:path w="8780780" h="867410">
                  <a:moveTo>
                    <a:pt x="8672195" y="867156"/>
                  </a:moveTo>
                  <a:lnTo>
                    <a:pt x="8693785" y="780414"/>
                  </a:lnTo>
                  <a:lnTo>
                    <a:pt x="8780526" y="758825"/>
                  </a:lnTo>
                  <a:lnTo>
                    <a:pt x="8672195" y="867156"/>
                  </a:lnTo>
                  <a:lnTo>
                    <a:pt x="0" y="867156"/>
                  </a:lnTo>
                  <a:lnTo>
                    <a:pt x="0" y="0"/>
                  </a:lnTo>
                  <a:lnTo>
                    <a:pt x="8780526" y="0"/>
                  </a:lnTo>
                  <a:lnTo>
                    <a:pt x="8780526" y="75882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126" y="5313425"/>
              <a:ext cx="8780780" cy="1221105"/>
            </a:xfrm>
            <a:custGeom>
              <a:avLst/>
              <a:gdLst/>
              <a:ahLst/>
              <a:cxnLst/>
              <a:rect l="l" t="t" r="r" b="b"/>
              <a:pathLst>
                <a:path w="8780780" h="1221104">
                  <a:moveTo>
                    <a:pt x="8780526" y="0"/>
                  </a:moveTo>
                  <a:lnTo>
                    <a:pt x="0" y="0"/>
                  </a:lnTo>
                  <a:lnTo>
                    <a:pt x="0" y="1220724"/>
                  </a:lnTo>
                  <a:lnTo>
                    <a:pt x="8627872" y="1220724"/>
                  </a:lnTo>
                  <a:lnTo>
                    <a:pt x="8780526" y="1068133"/>
                  </a:lnTo>
                  <a:lnTo>
                    <a:pt x="87805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873997" y="6381559"/>
              <a:ext cx="153035" cy="153035"/>
            </a:xfrm>
            <a:custGeom>
              <a:avLst/>
              <a:gdLst/>
              <a:ahLst/>
              <a:cxnLst/>
              <a:rect l="l" t="t" r="r" b="b"/>
              <a:pathLst>
                <a:path w="153034" h="153034">
                  <a:moveTo>
                    <a:pt x="152653" y="0"/>
                  </a:moveTo>
                  <a:lnTo>
                    <a:pt x="30606" y="30518"/>
                  </a:lnTo>
                  <a:lnTo>
                    <a:pt x="0" y="152590"/>
                  </a:lnTo>
                  <a:lnTo>
                    <a:pt x="152653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6126" y="5313425"/>
              <a:ext cx="8780780" cy="1221105"/>
            </a:xfrm>
            <a:custGeom>
              <a:avLst/>
              <a:gdLst/>
              <a:ahLst/>
              <a:cxnLst/>
              <a:rect l="l" t="t" r="r" b="b"/>
              <a:pathLst>
                <a:path w="8780780" h="1221104">
                  <a:moveTo>
                    <a:pt x="8627872" y="1220724"/>
                  </a:moveTo>
                  <a:lnTo>
                    <a:pt x="8658479" y="1098651"/>
                  </a:lnTo>
                  <a:lnTo>
                    <a:pt x="8780526" y="1068133"/>
                  </a:lnTo>
                  <a:lnTo>
                    <a:pt x="8627872" y="1220724"/>
                  </a:lnTo>
                  <a:lnTo>
                    <a:pt x="0" y="1220724"/>
                  </a:lnTo>
                  <a:lnTo>
                    <a:pt x="0" y="0"/>
                  </a:lnTo>
                  <a:lnTo>
                    <a:pt x="8780526" y="0"/>
                  </a:lnTo>
                  <a:lnTo>
                    <a:pt x="8780526" y="106813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23341" y="864615"/>
            <a:ext cx="8594090" cy="5604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 marR="54419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Очні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примочки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стерильні водні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розчини,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призначені для змочування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промивання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очей, а також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просочування матеріалів,</a:t>
            </a:r>
            <a:r>
              <a:rPr sz="1800" spc="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які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накладають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повіку.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Технологія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примочок аналогічна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технології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</a:t>
            </a:r>
            <a:endParaRPr sz="1800" dirty="0">
              <a:latin typeface="Tahoma"/>
              <a:cs typeface="Tahoma"/>
            </a:endParaRPr>
          </a:p>
          <a:p>
            <a:pPr marL="17145" marR="197485">
              <a:lnSpc>
                <a:spcPct val="100000"/>
              </a:lnSpc>
              <a:spcBef>
                <a:spcPts val="755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Рідини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для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обробки 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контактних лінз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-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стерильні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змочують, зволожуючі та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дезінфікуючі водні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розчини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зберігання, очищення 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полегшення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аплікації 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контактних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лінз або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контактних стекол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офтальмологічних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приладів,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застосовуваних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досліджень</a:t>
            </a:r>
            <a:endParaRPr sz="1800" dirty="0">
              <a:latin typeface="Tahoma"/>
              <a:cs typeface="Tahoma"/>
            </a:endParaRPr>
          </a:p>
          <a:p>
            <a:pPr marL="12700" marR="254000">
              <a:lnSpc>
                <a:spcPct val="100000"/>
              </a:lnSpc>
              <a:spcBef>
                <a:spcPts val="1660"/>
              </a:spcBef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Суспензії</a:t>
            </a:r>
            <a:r>
              <a:rPr sz="1800" b="1" spc="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та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емульсії</a:t>
            </a:r>
            <a:r>
              <a:rPr sz="1800" b="1" spc="3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готують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в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заводських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умовах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 в аптеці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їх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розводять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водою до необхідної концентрації.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У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разі подолання седиментаційною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нестійкості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суспензій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збереження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них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частинок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розміром не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більше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10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мкм,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препарати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не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відчуваються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пацієнтом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надають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такий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же ефект,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як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очні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краплі.</a:t>
            </a:r>
            <a:endParaRPr sz="1800" dirty="0">
              <a:latin typeface="Tahoma"/>
              <a:cs typeface="Tahoma"/>
            </a:endParaRPr>
          </a:p>
          <a:p>
            <a:pPr marL="17145">
              <a:lnSpc>
                <a:spcPts val="1625"/>
              </a:lnSpc>
            </a:pP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Присипки</a:t>
            </a: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використовують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припудривания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тканин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ока.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Їх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готують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endParaRPr sz="1800" dirty="0">
              <a:latin typeface="Tahoma"/>
              <a:cs typeface="Tahoma"/>
            </a:endParaRPr>
          </a:p>
          <a:p>
            <a:pPr marL="17145" marR="526415">
              <a:lnSpc>
                <a:spcPct val="100000"/>
              </a:lnSpc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асептичних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умовах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з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лікарських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речовин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найтоншого ступеня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дисперсності,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піддаючи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термостабільні речовини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стерилізації</a:t>
            </a:r>
            <a:endParaRPr sz="18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010"/>
              </a:spcBef>
            </a:pPr>
            <a:r>
              <a:rPr sz="1800" b="1" dirty="0">
                <a:solidFill>
                  <a:srgbClr val="1B4752"/>
                </a:solidFill>
                <a:latin typeface="Tahoma"/>
                <a:cs typeface="Tahoma"/>
              </a:rPr>
              <a:t>Очні</a:t>
            </a:r>
            <a:r>
              <a:rPr sz="1800" b="1" spc="-5" dirty="0">
                <a:solidFill>
                  <a:srgbClr val="1B4752"/>
                </a:solidFill>
                <a:latin typeface="Tahoma"/>
                <a:cs typeface="Tahoma"/>
              </a:rPr>
              <a:t> спреї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-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розчини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впорскування,</a:t>
            </a:r>
            <a:r>
              <a:rPr sz="1800" spc="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які наносяться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на око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безконтактним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способом.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Для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дозуючих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аерозолів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якості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носія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застосовуються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азот і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діоксид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азоту.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Обмежується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показник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тиску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балоні, так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щоб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точно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дозований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викид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не </a:t>
            </a:r>
            <a:r>
              <a:rPr sz="1800" spc="-54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струменем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потрапляв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око</a:t>
            </a:r>
            <a:endParaRPr sz="1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126" y="0"/>
            <a:ext cx="8516874" cy="68580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65117" y="420623"/>
            <a:ext cx="14154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0" dirty="0">
                <a:solidFill>
                  <a:srgbClr val="164A4F"/>
                </a:solidFill>
                <a:latin typeface="Calibri"/>
                <a:cs typeface="Calibri"/>
              </a:rPr>
              <a:t>Висновки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4341" y="1055877"/>
            <a:ext cx="7586980" cy="39579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1156970" indent="-184150">
              <a:lnSpc>
                <a:spcPct val="110000"/>
              </a:lnSpc>
              <a:spcBef>
                <a:spcPts val="100"/>
              </a:spcBef>
              <a:buFont typeface="Arial"/>
              <a:buChar char="•"/>
              <a:tabLst>
                <a:tab pos="18415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1.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Представлена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характеристика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лікарських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засобів, </a:t>
            </a:r>
            <a:r>
              <a:rPr sz="1800" spc="-55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їх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класифікація.</a:t>
            </a:r>
            <a:endParaRPr sz="1800">
              <a:latin typeface="Tahoma"/>
              <a:cs typeface="Tahoma"/>
            </a:endParaRPr>
          </a:p>
          <a:p>
            <a:pPr marL="184150" marR="1332230" indent="-184150">
              <a:lnSpc>
                <a:spcPct val="110000"/>
              </a:lnSpc>
              <a:spcBef>
                <a:spcPts val="1200"/>
              </a:spcBef>
              <a:buFont typeface="Arial"/>
              <a:buChar char="•"/>
              <a:tabLst>
                <a:tab pos="184150" algn="l"/>
                <a:tab pos="278003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2.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Проаналізовано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сучасний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стан виробництва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Україні.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лікарських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засобів,</a:t>
            </a:r>
            <a:r>
              <a:rPr sz="1800" spc="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що	застосовуються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в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офтальмології.</a:t>
            </a:r>
            <a:endParaRPr sz="1800">
              <a:latin typeface="Tahoma"/>
              <a:cs typeface="Tahoma"/>
            </a:endParaRPr>
          </a:p>
          <a:p>
            <a:pPr marL="184150" indent="-171450">
              <a:lnSpc>
                <a:spcPct val="100000"/>
              </a:lnSpc>
              <a:spcBef>
                <a:spcPts val="1415"/>
              </a:spcBef>
              <a:buFont typeface="Arial"/>
              <a:buChar char="•"/>
              <a:tabLst>
                <a:tab pos="18415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3.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Надана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характеристика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та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вимоги до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них.</a:t>
            </a:r>
            <a:endParaRPr sz="1800">
              <a:latin typeface="Tahoma"/>
              <a:cs typeface="Tahoma"/>
            </a:endParaRPr>
          </a:p>
          <a:p>
            <a:pPr marL="184150" indent="-171450">
              <a:lnSpc>
                <a:spcPct val="100000"/>
              </a:lnSpc>
              <a:spcBef>
                <a:spcPts val="1415"/>
              </a:spcBef>
              <a:buFont typeface="Arial"/>
              <a:buChar char="•"/>
              <a:tabLst>
                <a:tab pos="184150" algn="l"/>
              </a:tabLst>
            </a:pP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4.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 Приведена технологія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крапель.</a:t>
            </a:r>
            <a:endParaRPr sz="1800">
              <a:latin typeface="Tahoma"/>
              <a:cs typeface="Tahoma"/>
            </a:endParaRPr>
          </a:p>
          <a:p>
            <a:pPr marL="184150" indent="-171450">
              <a:lnSpc>
                <a:spcPct val="100000"/>
              </a:lnSpc>
              <a:spcBef>
                <a:spcPts val="1420"/>
              </a:spcBef>
              <a:buFont typeface="Arial"/>
              <a:buChar char="•"/>
              <a:tabLst>
                <a:tab pos="18415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5.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Наведена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характеристика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та</a:t>
            </a:r>
            <a:r>
              <a:rPr sz="1800" spc="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вимоги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ДФ України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до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мазей.</a:t>
            </a:r>
            <a:endParaRPr sz="1800">
              <a:latin typeface="Tahoma"/>
              <a:cs typeface="Tahoma"/>
            </a:endParaRPr>
          </a:p>
          <a:p>
            <a:pPr marL="184150" indent="-171450">
              <a:lnSpc>
                <a:spcPct val="100000"/>
              </a:lnSpc>
              <a:spcBef>
                <a:spcPts val="1415"/>
              </a:spcBef>
              <a:buFont typeface="Arial"/>
              <a:buChar char="•"/>
              <a:tabLst>
                <a:tab pos="184150" algn="l"/>
              </a:tabLst>
            </a:pP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6.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Представлена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технологія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1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мазей.</a:t>
            </a:r>
            <a:endParaRPr sz="1800">
              <a:latin typeface="Tahoma"/>
              <a:cs typeface="Tahoma"/>
            </a:endParaRPr>
          </a:p>
          <a:p>
            <a:pPr marL="184150" indent="-171450">
              <a:lnSpc>
                <a:spcPct val="100000"/>
              </a:lnSpc>
              <a:spcBef>
                <a:spcPts val="1415"/>
              </a:spcBef>
              <a:buFont typeface="Arial"/>
              <a:buChar char="•"/>
              <a:tabLst>
                <a:tab pos="184150" algn="l"/>
                <a:tab pos="505459" algn="l"/>
              </a:tabLst>
            </a:pPr>
            <a:r>
              <a:rPr sz="1800" spc="-70" dirty="0">
                <a:solidFill>
                  <a:srgbClr val="1B4752"/>
                </a:solidFill>
                <a:latin typeface="Tahoma"/>
                <a:cs typeface="Tahoma"/>
              </a:rPr>
              <a:t>7.	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Надана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характеристика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та</a:t>
            </a:r>
            <a:r>
              <a:rPr sz="1800" spc="-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особливості</a:t>
            </a:r>
            <a:r>
              <a:rPr sz="1800" spc="-3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технології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2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примочок,</a:t>
            </a:r>
            <a:endParaRPr sz="1800">
              <a:latin typeface="Tahoma"/>
              <a:cs typeface="Tahoma"/>
            </a:endParaRPr>
          </a:p>
          <a:p>
            <a:pPr marL="179070">
              <a:lnSpc>
                <a:spcPct val="100000"/>
              </a:lnSpc>
              <a:spcBef>
                <a:spcPts val="215"/>
              </a:spcBef>
            </a:pP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промивань,</a:t>
            </a:r>
            <a:r>
              <a:rPr sz="1800" spc="5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суспензій, емульсій, </a:t>
            </a:r>
            <a:r>
              <a:rPr sz="1800" dirty="0">
                <a:solidFill>
                  <a:srgbClr val="1B4752"/>
                </a:solidFill>
                <a:latin typeface="Tahoma"/>
                <a:cs typeface="Tahoma"/>
              </a:rPr>
              <a:t>очних</a:t>
            </a:r>
            <a:r>
              <a:rPr sz="1800" spc="-2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вставок</a:t>
            </a:r>
            <a:r>
              <a:rPr sz="1800" spc="10" dirty="0">
                <a:solidFill>
                  <a:srgbClr val="1B475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B4752"/>
                </a:solidFill>
                <a:latin typeface="Tahoma"/>
                <a:cs typeface="Tahoma"/>
              </a:rPr>
              <a:t>та ін.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9863" y="136652"/>
            <a:ext cx="8341995" cy="65376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164A4F"/>
                </a:solidFill>
                <a:latin typeface="Tahoma"/>
                <a:cs typeface="Tahoma"/>
              </a:rPr>
              <a:t>ПЕРЕЛІК</a:t>
            </a:r>
            <a:r>
              <a:rPr sz="1500" b="1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500" b="1" spc="-5" dirty="0">
                <a:solidFill>
                  <a:srgbClr val="164A4F"/>
                </a:solidFill>
                <a:latin typeface="Tahoma"/>
                <a:cs typeface="Tahoma"/>
              </a:rPr>
              <a:t>ІНФОРМАЦІЙНИХ</a:t>
            </a:r>
            <a:r>
              <a:rPr sz="1500" b="1" spc="-4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500" b="1" spc="-5" dirty="0">
                <a:solidFill>
                  <a:srgbClr val="164A4F"/>
                </a:solidFill>
                <a:latin typeface="Tahoma"/>
                <a:cs typeface="Tahoma"/>
              </a:rPr>
              <a:t>ДЖЕРЕЛ</a:t>
            </a:r>
            <a:endParaRPr sz="15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latin typeface="Tahoma"/>
              <a:cs typeface="Tahoma"/>
            </a:endParaRPr>
          </a:p>
          <a:p>
            <a:pPr marL="281305" marR="169545" indent="-269240" algn="just">
              <a:lnSpc>
                <a:spcPts val="1300"/>
              </a:lnSpc>
              <a:buAutoNum type="arabicPeriod"/>
              <a:tabLst>
                <a:tab pos="281940" algn="l"/>
              </a:tabLst>
            </a:pP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Асептичні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лікарські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форми: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Екстемпоральна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рецептура: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Методичні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рекомендації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/О.І.Тихонов, Л.В.Бондарева,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Т.Г.Ярних,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Н.Ф.Орловецька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та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ін.;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За ред.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О.І.Тихонова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і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Т.Г.Ярних.</a:t>
            </a:r>
            <a:r>
              <a:rPr sz="12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 Х.: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Вид-во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НФаУ;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Оригінал,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2005.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 184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с.</a:t>
            </a:r>
            <a:endParaRPr sz="1200" dirty="0">
              <a:latin typeface="Tahoma"/>
              <a:cs typeface="Tahoma"/>
            </a:endParaRPr>
          </a:p>
          <a:p>
            <a:pPr marL="281940" indent="-269240" algn="just">
              <a:lnSpc>
                <a:spcPts val="985"/>
              </a:lnSpc>
              <a:buAutoNum type="arabicPeriod"/>
              <a:tabLst>
                <a:tab pos="281940" algn="l"/>
              </a:tabLst>
            </a:pP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Державна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Фармакопея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України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/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Державне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підприємство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«Український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науковий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фармакопейний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центр</a:t>
            </a:r>
            <a:r>
              <a:rPr sz="12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якості</a:t>
            </a:r>
            <a:endParaRPr sz="1200" dirty="0">
              <a:latin typeface="Tahoma"/>
              <a:cs typeface="Tahoma"/>
            </a:endParaRPr>
          </a:p>
          <a:p>
            <a:pPr marL="281305" marR="222250" algn="just">
              <a:lnSpc>
                <a:spcPts val="1150"/>
              </a:lnSpc>
              <a:spcBef>
                <a:spcPts val="135"/>
              </a:spcBef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лікарських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засобів» –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2-е вид.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 Харків: Державне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підприємство «Український науковий фармакопейний центр </a:t>
            </a:r>
            <a:r>
              <a:rPr sz="1200" spc="-36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якості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лікарських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засобів»,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2015.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Т.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1.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1128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с.</a:t>
            </a:r>
            <a:endParaRPr sz="1200" dirty="0">
              <a:latin typeface="Tahoma"/>
              <a:cs typeface="Tahoma"/>
            </a:endParaRPr>
          </a:p>
          <a:p>
            <a:pPr marL="281305" marR="222250" indent="-269240" algn="just">
              <a:lnSpc>
                <a:spcPts val="1150"/>
              </a:lnSpc>
              <a:spcBef>
                <a:spcPts val="5"/>
              </a:spcBef>
              <a:buAutoNum type="arabicPeriod" startAt="3"/>
              <a:tabLst>
                <a:tab pos="281940" algn="l"/>
              </a:tabLst>
            </a:pP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Державна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Фармакопея України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/ Державне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підприємство «Український науковий фармакопейний центр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якості 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лікарських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засобів» –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2-е вид.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 Харків: Державне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підприємство «Український науковий фармакопейний центр </a:t>
            </a:r>
            <a:r>
              <a:rPr sz="1200" spc="-36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якості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лікарських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засобів»,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2014.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Т.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2.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724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с.</a:t>
            </a:r>
            <a:endParaRPr sz="1200" dirty="0">
              <a:latin typeface="Tahoma"/>
              <a:cs typeface="Tahoma"/>
            </a:endParaRPr>
          </a:p>
          <a:p>
            <a:pPr marL="281305" marR="160020" indent="-269240">
              <a:lnSpc>
                <a:spcPts val="1300"/>
              </a:lnSpc>
              <a:spcBef>
                <a:spcPts val="30"/>
              </a:spcBef>
              <a:buAutoNum type="arabicPeriod" startAt="3"/>
              <a:tabLst>
                <a:tab pos="281305" algn="l"/>
                <a:tab pos="281940" algn="l"/>
              </a:tabLst>
            </a:pP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Державна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фармакопея України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/ Державне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підприємство «Науковий фармакопейний центр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якості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лікарських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засобів». –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2-е вид.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 Х. : Державне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підприємство «Науковий фармакопейний центр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якості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лікарських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засобів», </a:t>
            </a:r>
            <a:r>
              <a:rPr sz="1200" spc="-36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2015.</a:t>
            </a:r>
            <a:r>
              <a:rPr sz="12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Т.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3.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732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с.</a:t>
            </a:r>
            <a:endParaRPr sz="1200" dirty="0">
              <a:latin typeface="Tahoma"/>
              <a:cs typeface="Tahoma"/>
            </a:endParaRPr>
          </a:p>
          <a:p>
            <a:pPr marL="281940" indent="-269240">
              <a:lnSpc>
                <a:spcPts val="1195"/>
              </a:lnSpc>
              <a:buAutoNum type="arabicPeriod" startAt="3"/>
              <a:tabLst>
                <a:tab pos="281305" algn="l"/>
                <a:tab pos="281940" algn="l"/>
              </a:tabLst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Практикум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з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аптечної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технології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ліків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: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навч.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посіб. для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студ.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вищ.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навч.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Закладів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/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О.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І.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Тихонов,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С.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О.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Тихонова,</a:t>
            </a:r>
            <a:endParaRPr sz="1200" dirty="0">
              <a:latin typeface="Tahoma"/>
              <a:cs typeface="Tahoma"/>
            </a:endParaRPr>
          </a:p>
          <a:p>
            <a:pPr marL="281305">
              <a:lnSpc>
                <a:spcPts val="1295"/>
              </a:lnSpc>
            </a:pP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О.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П.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Гудзенко</a:t>
            </a:r>
            <a:r>
              <a:rPr sz="12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та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ін.;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за ред.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О.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І.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Тихонова,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С. О.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Тихонової.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–Х.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: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Оригінал,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2014.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 448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с.</a:t>
            </a:r>
            <a:endParaRPr sz="1200" dirty="0">
              <a:latin typeface="Tahoma"/>
              <a:cs typeface="Tahoma"/>
            </a:endParaRPr>
          </a:p>
          <a:p>
            <a:pPr marL="281940" indent="-269240">
              <a:lnSpc>
                <a:spcPts val="1295"/>
              </a:lnSpc>
              <a:buAutoNum type="arabicPeriod" startAt="6"/>
              <a:tabLst>
                <a:tab pos="281305" algn="l"/>
                <a:tab pos="281940" algn="l"/>
              </a:tabLst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Про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затвердження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Інструкції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із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санітарно-протиепідемічного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режиму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аптечних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закладів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: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наказ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МОЗ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України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від</a:t>
            </a:r>
            <a:endParaRPr sz="1200" dirty="0">
              <a:latin typeface="Tahoma"/>
              <a:cs typeface="Tahoma"/>
            </a:endParaRPr>
          </a:p>
          <a:p>
            <a:pPr marL="281305">
              <a:lnSpc>
                <a:spcPts val="1295"/>
              </a:lnSpc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15.05.2006</a:t>
            </a:r>
            <a:r>
              <a:rPr sz="12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р.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№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275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//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Офіційний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вісник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України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від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2006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№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35" dirty="0">
                <a:solidFill>
                  <a:srgbClr val="164A4F"/>
                </a:solidFill>
                <a:latin typeface="Tahoma"/>
                <a:cs typeface="Tahoma"/>
              </a:rPr>
              <a:t>47.</a:t>
            </a:r>
            <a:endParaRPr sz="1200" dirty="0">
              <a:latin typeface="Tahoma"/>
              <a:cs typeface="Tahoma"/>
            </a:endParaRPr>
          </a:p>
          <a:p>
            <a:pPr marL="281305" marR="93345" indent="-269240">
              <a:lnSpc>
                <a:spcPts val="1300"/>
              </a:lnSpc>
              <a:spcBef>
                <a:spcPts val="85"/>
              </a:spcBef>
              <a:buAutoNum type="arabicPeriod" startAt="7"/>
              <a:tabLst>
                <a:tab pos="281305" algn="l"/>
                <a:tab pos="281940" algn="l"/>
              </a:tabLst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Про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затвердження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Інструкції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по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приготуванню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в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аптеках</a:t>
            </a:r>
            <a:r>
              <a:rPr sz="12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лікарських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форм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з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рідким дисперсійним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середовищем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: </a:t>
            </a:r>
            <a:r>
              <a:rPr sz="1200" spc="-36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наказ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МОЗ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України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від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07.09.93</a:t>
            </a:r>
            <a:r>
              <a:rPr sz="12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р.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№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197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//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Відомості Верховної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Ради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України,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1993.</a:t>
            </a:r>
            <a:endParaRPr sz="1200" dirty="0">
              <a:latin typeface="Tahoma"/>
              <a:cs typeface="Tahoma"/>
            </a:endParaRPr>
          </a:p>
          <a:p>
            <a:pPr marL="281940" indent="-269240">
              <a:lnSpc>
                <a:spcPts val="1200"/>
              </a:lnSpc>
              <a:buAutoNum type="arabicPeriod" startAt="7"/>
              <a:tabLst>
                <a:tab pos="281305" algn="l"/>
                <a:tab pos="281940" algn="l"/>
              </a:tabLst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Про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затвердження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правил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виробництва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(виготовлення)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лікарських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засобів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в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умовах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аптеки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: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наказ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МОЗ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України</a:t>
            </a:r>
            <a:endParaRPr sz="1200" dirty="0">
              <a:latin typeface="Tahoma"/>
              <a:cs typeface="Tahoma"/>
            </a:endParaRPr>
          </a:p>
          <a:p>
            <a:pPr marL="281305">
              <a:lnSpc>
                <a:spcPts val="1295"/>
              </a:lnSpc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від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17.10.2012</a:t>
            </a:r>
            <a:r>
              <a:rPr sz="12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р.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№ 812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//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Офіційний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вісник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України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від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23.11.2012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р.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№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35" dirty="0">
                <a:solidFill>
                  <a:srgbClr val="164A4F"/>
                </a:solidFill>
                <a:latin typeface="Tahoma"/>
                <a:cs typeface="Tahoma"/>
              </a:rPr>
              <a:t>87.</a:t>
            </a:r>
            <a:endParaRPr sz="1200" dirty="0">
              <a:latin typeface="Tahoma"/>
              <a:cs typeface="Tahoma"/>
            </a:endParaRPr>
          </a:p>
          <a:p>
            <a:pPr marL="281305" marR="498475" indent="-269240">
              <a:lnSpc>
                <a:spcPts val="1300"/>
              </a:lnSpc>
              <a:spcBef>
                <a:spcPts val="90"/>
              </a:spcBef>
              <a:buAutoNum type="arabicPeriod" startAt="9"/>
              <a:tabLst>
                <a:tab pos="281305" algn="l"/>
                <a:tab pos="281940" algn="l"/>
              </a:tabLst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Руководство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к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учебным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занятиям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по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аптечной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технологии лекарств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: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учеб.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пособие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для студ. вузов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/ Л. И. </a:t>
            </a:r>
            <a:r>
              <a:rPr sz="1200" spc="-36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Вишневская,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Н.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П. Половко,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Р.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С. Корытнюк,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С.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С.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Зуйкина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и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др.</a:t>
            </a:r>
            <a:r>
              <a:rPr sz="12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Х.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: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НФаУ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: Оригинал,</a:t>
            </a:r>
            <a:r>
              <a:rPr sz="12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2016.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378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с.</a:t>
            </a:r>
            <a:endParaRPr sz="1200" dirty="0">
              <a:latin typeface="Tahoma"/>
              <a:cs typeface="Tahoma"/>
            </a:endParaRPr>
          </a:p>
          <a:p>
            <a:pPr marL="281940" indent="-269240">
              <a:lnSpc>
                <a:spcPts val="1200"/>
              </a:lnSpc>
              <a:buAutoNum type="arabicPeriod" startAt="9"/>
              <a:tabLst>
                <a:tab pos="281940" algn="l"/>
              </a:tabLst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Стандарт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МОЗ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України «Вимоги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до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виготовлення стерильних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і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асептичних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лікарських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засобів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в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умовах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аптек»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СТ-</a:t>
            </a:r>
            <a:endParaRPr sz="1200" dirty="0">
              <a:latin typeface="Tahoma"/>
              <a:cs typeface="Tahoma"/>
            </a:endParaRPr>
          </a:p>
          <a:p>
            <a:pPr marL="281305">
              <a:lnSpc>
                <a:spcPts val="1295"/>
              </a:lnSpc>
            </a:pP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Н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МОЗУ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42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4.6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: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2015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//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За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ред.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О.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І.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Тихонова</a:t>
            </a:r>
            <a:r>
              <a:rPr sz="12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і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проф.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Т.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Г. Ярних.</a:t>
            </a:r>
            <a:r>
              <a:rPr sz="12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Київ,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2015.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76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с.</a:t>
            </a:r>
            <a:endParaRPr sz="1200" dirty="0">
              <a:latin typeface="Tahoma"/>
              <a:cs typeface="Tahoma"/>
            </a:endParaRPr>
          </a:p>
          <a:p>
            <a:pPr marL="281305" marR="127000" indent="-269240">
              <a:lnSpc>
                <a:spcPts val="1300"/>
              </a:lnSpc>
              <a:spcBef>
                <a:spcPts val="90"/>
              </a:spcBef>
              <a:buAutoNum type="arabicPeriod" startAt="11"/>
              <a:tabLst>
                <a:tab pos="281940" algn="l"/>
              </a:tabLst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Теоретичні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основи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фармацевтичної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технології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: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навчальний</a:t>
            </a:r>
            <a:r>
              <a:rPr sz="1200" spc="35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посібник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/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Є.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Гладух,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І.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Сайко.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А.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А.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Січкар,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Д. </a:t>
            </a:r>
            <a:r>
              <a:rPr sz="1200" spc="-36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П.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Салдатов.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Х. :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НФаУ,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2016.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203</a:t>
            </a:r>
            <a:r>
              <a:rPr sz="12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с.</a:t>
            </a:r>
            <a:endParaRPr sz="1200" dirty="0">
              <a:latin typeface="Tahoma"/>
              <a:cs typeface="Tahoma"/>
            </a:endParaRPr>
          </a:p>
          <a:p>
            <a:pPr marL="281940" indent="-269240">
              <a:lnSpc>
                <a:spcPts val="1200"/>
              </a:lnSpc>
              <a:buAutoNum type="arabicPeriod" startAt="11"/>
              <a:tabLst>
                <a:tab pos="281940" algn="l"/>
              </a:tabLst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Технологія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ліків. Навчально-методичний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посібник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: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навч.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посіб.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для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студ.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вищ.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навч.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закл.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/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О.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І.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Тихонов,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А.</a:t>
            </a:r>
            <a:endParaRPr sz="1200" dirty="0">
              <a:latin typeface="Tahoma"/>
              <a:cs typeface="Tahoma"/>
            </a:endParaRPr>
          </a:p>
          <a:p>
            <a:pPr marL="281305">
              <a:lnSpc>
                <a:spcPts val="1295"/>
              </a:lnSpc>
            </a:pP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Логвин,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С. О.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Тихонова,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О.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В.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Базулін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та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ін.;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за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ред.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О.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І.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Тихонова.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Х. :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Оригінал,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2009.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432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с.</a:t>
            </a:r>
            <a:endParaRPr sz="1200" dirty="0">
              <a:latin typeface="Tahoma"/>
              <a:cs typeface="Tahoma"/>
            </a:endParaRPr>
          </a:p>
          <a:p>
            <a:pPr marL="281305" marR="38100" indent="-269240" algn="just">
              <a:lnSpc>
                <a:spcPts val="1300"/>
              </a:lnSpc>
              <a:spcBef>
                <a:spcPts val="85"/>
              </a:spcBef>
              <a:buAutoNum type="arabicPeriod" startAt="13"/>
              <a:tabLst>
                <a:tab pos="281940" algn="l"/>
              </a:tabLst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Тихонов,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О.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І.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Технологія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ліків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: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підручник для студентів фармацевтичних факультетів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ВМНЗ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України ІІІ-IV рівнів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акредитації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: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Переклад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з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російської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/ О.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І.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Тихонов, Т.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Г. Ярних; під 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ред.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О.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І. Тихонова.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Вінниця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: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Вид-во НОВА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КНИГА,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2016.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536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с.</a:t>
            </a:r>
            <a:endParaRPr sz="1200" dirty="0">
              <a:latin typeface="Tahoma"/>
              <a:cs typeface="Tahoma"/>
            </a:endParaRPr>
          </a:p>
          <a:p>
            <a:pPr marL="281940" indent="-269240" algn="just">
              <a:lnSpc>
                <a:spcPts val="1195"/>
              </a:lnSpc>
              <a:buAutoNum type="arabicPeriod" startAt="13"/>
              <a:tabLst>
                <a:tab pos="281940" algn="l"/>
              </a:tabLst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Фармацевтична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енциклопедія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/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Голова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ред.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ради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та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автор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передмови В.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П.</a:t>
            </a:r>
            <a:r>
              <a:rPr sz="12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Черних.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3-тє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вид.,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переробл.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і</a:t>
            </a:r>
            <a:endParaRPr sz="1200" dirty="0">
              <a:latin typeface="Tahoma"/>
              <a:cs typeface="Tahoma"/>
            </a:endParaRPr>
          </a:p>
          <a:p>
            <a:pPr marL="281305" algn="just">
              <a:lnSpc>
                <a:spcPts val="1295"/>
              </a:lnSpc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дополн.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К.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: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«МОРІОН», 2016.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1952</a:t>
            </a:r>
            <a:r>
              <a:rPr sz="12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с.</a:t>
            </a:r>
            <a:endParaRPr sz="1200" dirty="0">
              <a:latin typeface="Tahoma"/>
              <a:cs typeface="Tahoma"/>
            </a:endParaRPr>
          </a:p>
          <a:p>
            <a:pPr marL="281305" marR="574040" indent="-269240">
              <a:lnSpc>
                <a:spcPts val="1300"/>
              </a:lnSpc>
              <a:spcBef>
                <a:spcPts val="90"/>
              </a:spcBef>
              <a:buAutoNum type="arabicPeriod" startAt="15"/>
              <a:tabLst>
                <a:tab pos="281940" algn="l"/>
              </a:tabLst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Ярних,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Т.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Г.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Екстемпоральна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рецептура</a:t>
            </a:r>
            <a:r>
              <a:rPr sz="12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(технологія,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аналіз,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застосування):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метод.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рек.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/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Т.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Г.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Ярних,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О.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І. </a:t>
            </a:r>
            <a:r>
              <a:rPr sz="1200" spc="-36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Тихонов,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І.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С.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Грищенко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та ін.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30" dirty="0">
                <a:solidFill>
                  <a:srgbClr val="164A4F"/>
                </a:solidFill>
                <a:latin typeface="Tahoma"/>
                <a:cs typeface="Tahoma"/>
              </a:rPr>
              <a:t>Х.,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2015.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–379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с.</a:t>
            </a:r>
            <a:endParaRPr sz="1200" dirty="0">
              <a:latin typeface="Tahoma"/>
              <a:cs typeface="Tahoma"/>
            </a:endParaRPr>
          </a:p>
          <a:p>
            <a:pPr marL="281940" indent="-269240">
              <a:lnSpc>
                <a:spcPts val="1200"/>
              </a:lnSpc>
              <a:buAutoNum type="arabicPeriod" startAt="15"/>
              <a:tabLst>
                <a:tab pos="281940" algn="l"/>
              </a:tabLst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European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Pharmacopoeia,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8th Ed. </a:t>
            </a:r>
            <a:r>
              <a:rPr sz="1200" spc="-25" dirty="0">
                <a:solidFill>
                  <a:srgbClr val="164A4F"/>
                </a:solidFill>
                <a:latin typeface="Tahoma"/>
                <a:cs typeface="Tahoma"/>
              </a:rPr>
              <a:t>7.0,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Vol.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.Council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of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Europe,</a:t>
            </a:r>
            <a:r>
              <a:rPr sz="12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Strasbourg,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2014.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Vol.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1 –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1380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p.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20.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The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British</a:t>
            </a:r>
            <a:endParaRPr sz="1200" dirty="0">
              <a:latin typeface="Tahoma"/>
              <a:cs typeface="Tahoma"/>
            </a:endParaRPr>
          </a:p>
          <a:p>
            <a:pPr marL="281305">
              <a:lnSpc>
                <a:spcPts val="1295"/>
              </a:lnSpc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Pharmacopoeia</a:t>
            </a:r>
            <a:r>
              <a:rPr sz="12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2012.</a:t>
            </a:r>
            <a:r>
              <a:rPr sz="12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p.</a:t>
            </a:r>
            <a:endParaRPr sz="1200" dirty="0">
              <a:latin typeface="Tahoma"/>
              <a:cs typeface="Tahoma"/>
            </a:endParaRPr>
          </a:p>
          <a:p>
            <a:pPr marL="281940" indent="-269240">
              <a:lnSpc>
                <a:spcPts val="1370"/>
              </a:lnSpc>
              <a:buAutoNum type="arabicPeriod" startAt="17"/>
              <a:tabLst>
                <a:tab pos="281940" algn="l"/>
              </a:tabLst>
            </a:pP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British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Pharmacopoeia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Commission,</a:t>
            </a:r>
            <a:r>
              <a:rPr sz="12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The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Stationery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Office,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Norwich, </a:t>
            </a:r>
            <a:r>
              <a:rPr sz="1200" spc="-10" dirty="0">
                <a:solidFill>
                  <a:srgbClr val="164A4F"/>
                </a:solidFill>
                <a:latin typeface="Tahoma"/>
                <a:cs typeface="Tahoma"/>
              </a:rPr>
              <a:t>Great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Britain,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 2011.</a:t>
            </a:r>
            <a:r>
              <a:rPr sz="12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</a:t>
            </a:r>
            <a:r>
              <a:rPr sz="1200" spc="-15" dirty="0">
                <a:solidFill>
                  <a:srgbClr val="164A4F"/>
                </a:solidFill>
                <a:latin typeface="Tahoma"/>
                <a:cs typeface="Tahoma"/>
              </a:rPr>
              <a:t> Vol.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64A4F"/>
                </a:solidFill>
                <a:latin typeface="Tahoma"/>
                <a:cs typeface="Tahoma"/>
              </a:rPr>
              <a:t>–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1825</a:t>
            </a:r>
            <a:r>
              <a:rPr sz="12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164A4F"/>
                </a:solidFill>
                <a:latin typeface="Tahoma"/>
                <a:cs typeface="Tahoma"/>
              </a:rPr>
              <a:t>p.</a:t>
            </a:r>
            <a:endParaRPr sz="12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3717" y="1951989"/>
            <a:ext cx="487680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0" dirty="0"/>
              <a:t>Дякую </a:t>
            </a:r>
            <a:r>
              <a:rPr sz="4400" spc="-5" dirty="0"/>
              <a:t>за</a:t>
            </a:r>
            <a:r>
              <a:rPr sz="4400" spc="-20" dirty="0"/>
              <a:t> </a:t>
            </a:r>
            <a:r>
              <a:rPr sz="4400" spc="-5" dirty="0"/>
              <a:t>увагу !</a:t>
            </a:r>
            <a:endParaRPr sz="4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</TotalTime>
  <Words>3641</Words>
  <Application>Microsoft Office PowerPoint</Application>
  <PresentationFormat>Экран (4:3)</PresentationFormat>
  <Paragraphs>399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9" baseType="lpstr">
      <vt:lpstr>Symbol</vt:lpstr>
      <vt:lpstr>Trebuchet MS</vt:lpstr>
      <vt:lpstr>Wingdings</vt:lpstr>
      <vt:lpstr>Calibri</vt:lpstr>
      <vt:lpstr>Tahoma</vt:lpstr>
      <vt:lpstr>Verdana</vt:lpstr>
      <vt:lpstr>Arial Narrow</vt:lpstr>
      <vt:lpstr>Wingdings 3</vt:lpstr>
      <vt:lpstr>Times New Roman</vt:lpstr>
      <vt:lpstr>Arial</vt:lpstr>
      <vt:lpstr>Аспект</vt:lpstr>
      <vt:lpstr>Презентация PowerPoint</vt:lpstr>
      <vt:lpstr>Презентация PowerPoint</vt:lpstr>
      <vt:lpstr>1. ХАРАКТЕРИСТИКА ОЧНИХ ЛІКАРСЬКИХ ЗАСОБІВ,  ЇХ КЛАСИФІКАЦІЯ</vt:lpstr>
      <vt:lpstr>1. ХАРАКТЕРИСТИКА ОЧНИХ ЛІКАРСЬКИХ ЗАСОБІВ, ЇХ КЛАСИФІКАЦІЯ</vt:lpstr>
      <vt:lpstr>1. ХАРАКТЕРИСТИКА ОЧНИХ ЛІКАРСЬКИХ ЗАСОБІВ, ЇХ КЛАСИФІКАЦІЯ</vt:lpstr>
      <vt:lpstr>2. СУЧАСНИЙ СТАН ВИРОБНИЦТВА В УКРАЇНІ ЛІКАРСЬКИХ  ЗАСОБІВ,ЩО ЗАСТОСОВУЮТЬСЯ В ОФТАЛЬМОЛОГІЇ</vt:lpstr>
      <vt:lpstr>3. ОЧНІ КРАПЛІ (GUTTAE OPHTALMICAE)  ВИМОГИ ДО ОЧНИХ КРАПЕЛЬ</vt:lpstr>
      <vt:lpstr>3. ОЧНІ КРАПЛІ (GUTTAE OPHTALMICAE).ВИМОГИ ДО ОЧНИХ КРАПЕЛЬ</vt:lpstr>
      <vt:lpstr>3. ОЧНІ КРАПЛІ (GUTTAE OPHTALMICAE).ВИМОГИ ДО ОЧНИХ КРАПЕЛЬ</vt:lpstr>
      <vt:lpstr>3. ОЧНІ КРАПЛІ (GUTTAE OPHTALMICAE) ВИМОГИ ДО ОЧНИХ КРАПЕЛЬ</vt:lpstr>
      <vt:lpstr>3. ОЧНІ КРАПЛІ (GUTTAE OPHTALMICAE). ВИМОГИ ДО ОЧНИХ КРАПЕЛЬ</vt:lpstr>
      <vt:lpstr>3. ОЧНІ КРАПЛІ (GUTTAE OPHTALMICAE)  ВИМОГИ ДО ОЧНИХ КРАПЕЛЬ  СТАБІЛЬНІСТЬ ОЧНИХ КРАПЕЛЬ</vt:lpstr>
      <vt:lpstr>3. ОЧНІ КРАПЛІ (GUTTAE OPHTALMICAE) ВИМОГИ ДО ОЧНИХ КРАПЕЛЬ</vt:lpstr>
      <vt:lpstr>3. ОЧНІ КРАПЛІ (GUTTAE OPHTALMICAE)  ВИМОГИ ДО ОЧНИХ КРАПЕЛЬ  ІЗОТОНІЧНІСТЬ ОЧНИХ КРАПЕЛЬ</vt:lpstr>
      <vt:lpstr>3. ОЧНІ КРАПЛІ (GUTTAE OPHTALMICAE)  ВИМОГИ ДО ОЧНИХ КРАПЕЛЬ  ІЗОТОНІЧНІСТЬ ОЧНИХ КРАПЕЛЬ</vt:lpstr>
      <vt:lpstr>3. ОЧНІ КРАПЛІ (GUTTAE OPHTALMICAE) ВИМОГИ ДО ОЧНИХ КРАПЕЛЬ</vt:lpstr>
      <vt:lpstr>4. ТЕХНОЛОГІЯ ОЧНИХ КРАПЕЛЬ</vt:lpstr>
      <vt:lpstr>4. ТЕХНОЛОГІЯ ОЧНИХ КРАПЕЛЬ</vt:lpstr>
      <vt:lpstr>4. ТЕХНОЛОГІЯ ОЧНИХ КРАПЕЛЬ  БЛОК-СХЕМА ТЕХНОЛОГІЇ ТА КОНТРОЛЮ ЯКОСТІ  ОЧНИХ ЛІКАРСЬКИХ ЗАСОБІВ (ПРОДОВЖЕННЯ)</vt:lpstr>
      <vt:lpstr>5. ВЛАСНА ТЕХНОЛОГІЯ ОЧНИХ КРАПЕЛЬ</vt:lpstr>
      <vt:lpstr>6. ОЧНІ МАЗІ І ВИМОГИ ДО НИХ ДФ УКРАЇНИ</vt:lpstr>
      <vt:lpstr>6. ОЧНІ МАЗІ І ВИМОГИ ДО НИХ ДФ УКРАЇНИ</vt:lpstr>
      <vt:lpstr>7. ТЕХНОЛОГІЯ ОЧНИХ МАЗЕЙ</vt:lpstr>
      <vt:lpstr>8. ВЛАСНА ТЕХНОЛОГІЯ ОЧНИХ МАЗЕЙ</vt:lpstr>
      <vt:lpstr>9. ОЧНІ ПРИМОЧКИ, ПРОМИВАННЯ.  СУСПЕНЗІЇ, ЕМУЛЬСІЇ ТА ІНШІ ЛІКАРСЬКІ ФОРМИ</vt:lpstr>
      <vt:lpstr>Висновки</vt:lpstr>
      <vt:lpstr>Презентация PowerPoint</vt:lpstr>
      <vt:lpstr>Дякую за увагу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Юлія Олегівна Молодан</cp:lastModifiedBy>
  <cp:revision>2</cp:revision>
  <dcterms:created xsi:type="dcterms:W3CDTF">2021-02-06T09:27:32Z</dcterms:created>
  <dcterms:modified xsi:type="dcterms:W3CDTF">2021-02-27T23:33:57Z</dcterms:modified>
</cp:coreProperties>
</file>