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06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653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00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515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1320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45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096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50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466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10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669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4B1130A-6974-48B2-8E12-3621472EFA45}" type="datetimeFigureOut">
              <a:rPr lang="uk-UA" smtClean="0"/>
              <a:t>24.08.2021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52526F-A3FD-459B-B74F-6F10B33F5983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48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9048" y="205654"/>
            <a:ext cx="9472273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bg1"/>
                </a:solidFill>
              </a:rPr>
              <a:t>І</a:t>
            </a:r>
            <a:r>
              <a:rPr lang="ru-RU" sz="2800" b="1" dirty="0" smtClean="0">
                <a:solidFill>
                  <a:schemeClr val="bg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bg1"/>
                </a:solidFill>
              </a:rPr>
              <a:t>ЛІКІВ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321" y="0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319041" y="2178213"/>
            <a:ext cx="9202280" cy="1310710"/>
          </a:xfrm>
        </p:spPr>
        <p:txBody>
          <a:bodyPr>
            <a:normAutofit/>
          </a:bodyPr>
          <a:lstStyle/>
          <a:p>
            <a:pPr algn="ctr"/>
            <a:r>
              <a:rPr lang="uk-UA" sz="4400" b="1" dirty="0">
                <a:solidFill>
                  <a:schemeClr val="tx2">
                    <a:lumMod val="75000"/>
                  </a:schemeClr>
                </a:solidFill>
              </a:rPr>
              <a:t>Рідкі лікарські форми. Виготовлення концентрованих розчинів.</a:t>
            </a:r>
            <a:endParaRPr lang="uk-UA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0598" y="3868184"/>
            <a:ext cx="6889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</a:rPr>
              <a:t>Практичні заняття з дисципліни «Технологія ліків»</a:t>
            </a:r>
            <a:endParaRPr lang="uk-UA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86420" y="4571720"/>
            <a:ext cx="2920801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uk-UA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д.фарм.н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доц. </a:t>
            </a:r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Фізор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ас. </a:t>
            </a:r>
            <a:r>
              <a:rPr lang="uk-UA" sz="2000" dirty="0" err="1" smtClean="0">
                <a:solidFill>
                  <a:schemeClr val="tx2">
                    <a:lumMod val="75000"/>
                  </a:schemeClr>
                </a:solidFill>
              </a:rPr>
              <a:t>Акішева</a:t>
            </a:r>
            <a:r>
              <a:rPr lang="uk-UA" sz="2000" dirty="0" smtClean="0">
                <a:solidFill>
                  <a:schemeClr val="tx2">
                    <a:lumMod val="75000"/>
                  </a:schemeClr>
                </a:solidFill>
              </a:rPr>
              <a:t> А.С. </a:t>
            </a:r>
            <a:endParaRPr lang="uk-UA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90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38" y="193214"/>
            <a:ext cx="10058400" cy="5495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1. Характеристика РЛФ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866" y="837065"/>
            <a:ext cx="11572345" cy="14630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536575" algn="just"/>
            <a:r>
              <a:rPr lang="uk-UA" sz="2800" b="1" i="1" u="sng" dirty="0" smtClean="0">
                <a:solidFill>
                  <a:schemeClr val="bg2">
                    <a:lumMod val="10000"/>
                  </a:schemeClr>
                </a:solidFill>
              </a:rPr>
              <a:t>Рідкі лікарські форми</a:t>
            </a:r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</a:rPr>
              <a:t>- це форма відпуску ліків, одержаних шляхом змішування або розчинення діючих речовин у воді, спирті, оліях та інших розчинниках, а також шляхом екстрагування діючих речовин із рослинного матеріалу.</a:t>
            </a:r>
            <a:endParaRPr lang="uk-UA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48" y="2394408"/>
            <a:ext cx="4438321" cy="38820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531" y="2394408"/>
            <a:ext cx="2545698" cy="38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7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8171" y="230042"/>
            <a:ext cx="10058400" cy="87289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2. Переваги та недоліки РЛФ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2" y="2158738"/>
            <a:ext cx="6155486" cy="38367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808" y="2158738"/>
            <a:ext cx="6007192" cy="3836710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>
            <a:off x="2168165" y="1178351"/>
            <a:ext cx="546755" cy="90497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>
            <a:off x="8641649" y="1178350"/>
            <a:ext cx="546755" cy="90497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121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1" y="1103699"/>
            <a:ext cx="5869939" cy="4806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180" y="1311173"/>
            <a:ext cx="5322306" cy="4882114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18171" y="230042"/>
            <a:ext cx="10058400" cy="87289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3. Класифікація рідких лікарських форм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928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10601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4. Розчинники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720" y="1351153"/>
            <a:ext cx="11402663" cy="12274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400" b="1" i="1" dirty="0">
                <a:solidFill>
                  <a:schemeClr val="bg2">
                    <a:lumMod val="10000"/>
                  </a:schemeClr>
                </a:solidFill>
              </a:rPr>
              <a:t>Розчинники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 — це індивідуальні хімічні сполуки або їх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суміші, здатні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розчиняти різні речовини і утворювати з ними однорідні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системи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— розчини, що складаються з однієї або декількох </a:t>
            </a:r>
            <a:r>
              <a:rPr lang="uk-UA" sz="2400" dirty="0" smtClean="0">
                <a:solidFill>
                  <a:schemeClr val="bg2">
                    <a:lumMod val="10000"/>
                  </a:schemeClr>
                </a:solidFill>
              </a:rPr>
              <a:t>субстанцій (речовин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</a:rPr>
              <a:t>).</a:t>
            </a:r>
          </a:p>
          <a:p>
            <a:pPr algn="just"/>
            <a:endParaRPr lang="uk-UA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9" y="2657092"/>
            <a:ext cx="5643461" cy="327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59" y="2732506"/>
            <a:ext cx="5589885" cy="341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5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8435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5. Вода очищена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14" y="1149074"/>
            <a:ext cx="5322603" cy="5110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017" y="1487488"/>
            <a:ext cx="6414055" cy="443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04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" y="1232896"/>
            <a:ext cx="5986021" cy="3861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862" y="1232896"/>
            <a:ext cx="5719787" cy="334853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97280" y="286604"/>
            <a:ext cx="10058400" cy="6843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6. Вода очищена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3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117" y="842690"/>
            <a:ext cx="9049732" cy="5390603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74732" y="158332"/>
            <a:ext cx="10058400" cy="6843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>
                <a:solidFill>
                  <a:schemeClr val="bg2">
                    <a:lumMod val="10000"/>
                  </a:schemeClr>
                </a:solidFill>
              </a:rPr>
              <a:t>7</a:t>
            </a:r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. Вимоги до отримання води очищеної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2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5269" y="828170"/>
            <a:ext cx="8515680" cy="581959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31293" y="143812"/>
            <a:ext cx="10058400" cy="6843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8. Контроль якості води очищеної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588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439" y="461914"/>
            <a:ext cx="10058400" cy="804106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9. Розчини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18" y="1827409"/>
            <a:ext cx="6915255" cy="4022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006" y="1827409"/>
            <a:ext cx="529075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6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411" y="141403"/>
            <a:ext cx="10552365" cy="669304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10. </a:t>
            </a:r>
            <a:r>
              <a:rPr lang="ru-RU" sz="4000" b="1" i="1" dirty="0" err="1" smtClean="0">
                <a:solidFill>
                  <a:schemeClr val="bg2">
                    <a:lumMod val="10000"/>
                  </a:schemeClr>
                </a:solidFill>
              </a:rPr>
              <a:t>Позначення</a:t>
            </a:r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4000" b="1" i="1" dirty="0" err="1">
                <a:solidFill>
                  <a:schemeClr val="bg2">
                    <a:lumMod val="10000"/>
                  </a:schemeClr>
                </a:solidFill>
              </a:rPr>
              <a:t>концентрації</a:t>
            </a:r>
            <a:r>
              <a:rPr lang="ru-RU" sz="4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4000" b="1" i="1" dirty="0" err="1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r>
              <a:rPr lang="ru-RU" sz="4000" b="1" i="1" dirty="0">
                <a:solidFill>
                  <a:schemeClr val="bg2">
                    <a:lumMod val="10000"/>
                  </a:schemeClr>
                </a:solidFill>
              </a:rPr>
              <a:t> у </a:t>
            </a:r>
            <a:r>
              <a:rPr lang="ru-RU" sz="4000" b="1" i="1" dirty="0" err="1" smtClean="0">
                <a:solidFill>
                  <a:schemeClr val="bg2">
                    <a:lumMod val="10000"/>
                  </a:schemeClr>
                </a:solidFill>
              </a:rPr>
              <a:t>прописах</a:t>
            </a:r>
            <a:endParaRPr lang="uk-UA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681" y="735291"/>
            <a:ext cx="7181824" cy="60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5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523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11. Способи виготовлення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2629" y="1011981"/>
            <a:ext cx="7852967" cy="52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12. Розчинення лікарських речовин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93" y="2217946"/>
            <a:ext cx="7270365" cy="32752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273" y="2217946"/>
            <a:ext cx="4576042" cy="152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03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087" y="28280"/>
            <a:ext cx="11094720" cy="5847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13. Алгоритм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загальних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стадій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приготування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справжніх</a:t>
            </a: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endParaRPr lang="uk-UA" sz="32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540" y="526028"/>
            <a:ext cx="4223082" cy="63319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012" y="612994"/>
            <a:ext cx="3710244" cy="45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69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9" y="71506"/>
            <a:ext cx="4390082" cy="61475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561" y="707011"/>
            <a:ext cx="7085213" cy="5139988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4496586" y="71506"/>
            <a:ext cx="556181" cy="4941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911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310" y="801278"/>
            <a:ext cx="3886551" cy="54090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644" y="716436"/>
            <a:ext cx="3965962" cy="5351498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5090474" y="160255"/>
            <a:ext cx="499621" cy="641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577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433" y="135880"/>
            <a:ext cx="10058400" cy="54958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14. Концентровані розчини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353" y="664724"/>
            <a:ext cx="9677873" cy="20566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33" y="2827852"/>
            <a:ext cx="6400800" cy="388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06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14.1. Виготовлення концентрованих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99" y="1841054"/>
            <a:ext cx="6067749" cy="3985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922" y="1841055"/>
            <a:ext cx="5886722" cy="398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85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621" y="286603"/>
            <a:ext cx="11312165" cy="948308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14.2. Контроль якості концентрованих 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74341"/>
            <a:ext cx="5816048" cy="3852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08" y="1474341"/>
            <a:ext cx="6233404" cy="38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52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645" y="211188"/>
            <a:ext cx="1115568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14.3. </a:t>
            </a:r>
            <a:r>
              <a:rPr lang="ru-RU" b="1" i="1" dirty="0" err="1" smtClean="0">
                <a:solidFill>
                  <a:schemeClr val="bg2">
                    <a:lumMod val="10000"/>
                  </a:schemeClr>
                </a:solidFill>
              </a:rPr>
              <a:t>Розведення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та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укріплення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концентрованих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b="1" i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21" y="2321312"/>
            <a:ext cx="5674680" cy="3035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01" y="2321312"/>
            <a:ext cx="6387999" cy="303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88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2936" y="820131"/>
            <a:ext cx="10058400" cy="64385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chemeClr val="bg2">
                    <a:lumMod val="10000"/>
                  </a:schemeClr>
                </a:solidFill>
              </a:rPr>
              <a:t>Питання для самостійної роботи</a:t>
            </a:r>
            <a:endParaRPr lang="uk-UA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206" y="1845733"/>
            <a:ext cx="11415860" cy="432882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1. Нормативна документація, що регламентує виготовлення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рідких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лікарських препаратів.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2. Характеристика рідких лікарських форм, їх класифікація.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3. Розчинники, які використовуються у технології рідких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лікарських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форм,  вимоги та класифікація. Характеристика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води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очищеної, способи її отримання.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4. Теоретичні аспекти утворення водних розчинів.  Способи 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прописування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розчинів у рецептах. Способи виготовлення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. Технологія водних розчинів.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5. Способи розрахунків лікарських речовин  і води очищеної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при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виготовленні концентрованих  розчинів. Формули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розведення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та укріплення розчинів.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6. Технологія концентрованих розчинів, оцінка їх якості та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оформлення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7. Засоби малої механізації, що застосовуються для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виготовлення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рідких лікарських засобів.</a:t>
            </a:r>
          </a:p>
          <a:p>
            <a:pPr algn="just"/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• 8. Оцінка якості та зберігання концентрованих розчинів у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відповідності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з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вимогами нормативних </a:t>
            </a:r>
            <a:r>
              <a:rPr lang="uk-UA" dirty="0">
                <a:solidFill>
                  <a:schemeClr val="bg2">
                    <a:lumMod val="10000"/>
                  </a:schemeClr>
                </a:solidFill>
              </a:rPr>
              <a:t>документів.</a:t>
            </a:r>
          </a:p>
        </p:txBody>
      </p:sp>
    </p:spTree>
    <p:extLst>
      <p:ext uri="{BB962C8B-B14F-4D97-AF65-F5344CB8AC3E}">
        <p14:creationId xmlns:p14="http://schemas.microsoft.com/office/powerpoint/2010/main" val="702262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87680"/>
            <a:ext cx="10058400" cy="9550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Список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літератури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:</a:t>
            </a:r>
            <a:endParaRPr lang="uk-UA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63951" y="1735852"/>
            <a:ext cx="11378151" cy="4038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1. Технологія ліків: Навчальний посібник / О. С. Марчук, Н. Б. Андрощук – Київ: Медицина, 2008. – 488 с.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2. 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Мазулін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Т. Г.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Ярних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О. С. Шпичак, О. М.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Котенко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За редакцією О. І. Тихонова –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Оригінал, 2009. – 432 с.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Практикум з аптечної технології ліків/ О. І. Тихонов, С.О. Тихонов, О.П.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Гудзенко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За редакцією О. І. Тихонова –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; Оригінал, 2014-448с.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Лекція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для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студентів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спеціальності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«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Фармація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»/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</a:rPr>
              <a:t>Шпичак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О. С.-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 Харківський: </a:t>
            </a:r>
            <a:r>
              <a:rPr lang="uk-UA" dirty="0" err="1" smtClean="0">
                <a:solidFill>
                  <a:schemeClr val="bg2">
                    <a:lumMod val="10000"/>
                  </a:schemeClr>
                </a:solidFill>
              </a:rPr>
              <a:t>НФаУ</a:t>
            </a:r>
            <a:r>
              <a:rPr lang="uk-UA" dirty="0" smtClean="0">
                <a:solidFill>
                  <a:schemeClr val="bg2">
                    <a:lumMod val="10000"/>
                  </a:schemeClr>
                </a:solidFill>
              </a:rPr>
              <a:t>, 24с.</a:t>
            </a:r>
            <a:endParaRPr lang="uk-UA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Другая 2">
      <a:dk1>
        <a:srgbClr val="AABBC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73</TotalTime>
  <Words>514</Words>
  <Application>Microsoft Office PowerPoint</Application>
  <PresentationFormat>Широкоэкранный</PresentationFormat>
  <Paragraphs>42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Calibri</vt:lpstr>
      <vt:lpstr>Calibri Light</vt:lpstr>
      <vt:lpstr>Ретро</vt:lpstr>
      <vt:lpstr>Рідкі лікарські форми. Виготовлення концентрованих розчинів.</vt:lpstr>
      <vt:lpstr>1. Характеристика РЛФ</vt:lpstr>
      <vt:lpstr>2. Переваги та недоліки РЛФ</vt:lpstr>
      <vt:lpstr>3. Класифікація рідких лікарських форм</vt:lpstr>
      <vt:lpstr>4. Розчинники</vt:lpstr>
      <vt:lpstr>5. Вода очищена</vt:lpstr>
      <vt:lpstr>Презентация PowerPoint</vt:lpstr>
      <vt:lpstr>Презентация PowerPoint</vt:lpstr>
      <vt:lpstr>Презентация PowerPoint</vt:lpstr>
      <vt:lpstr>9. Розчини</vt:lpstr>
      <vt:lpstr>10. Позначення концентрації розчинів у прописах</vt:lpstr>
      <vt:lpstr>11. Способи виготовлення розчинів</vt:lpstr>
      <vt:lpstr>12. Розчинення лікарських речовин</vt:lpstr>
      <vt:lpstr>13. Алгоритм загальних стадій приготування справжніх розчинів</vt:lpstr>
      <vt:lpstr>Презентация PowerPoint</vt:lpstr>
      <vt:lpstr>Презентация PowerPoint</vt:lpstr>
      <vt:lpstr>14. Концентровані розчини</vt:lpstr>
      <vt:lpstr>14.1. Виготовлення концентрованих розчинів</vt:lpstr>
      <vt:lpstr>14.2. Контроль якості концентрованих розчинів</vt:lpstr>
      <vt:lpstr>14.3. Розведення та укріплення концентрованих  розчинів</vt:lpstr>
      <vt:lpstr>Питання для самостійної роботи</vt:lpstr>
      <vt:lpstr>Список літератури: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форми. Виготовлення концентрованих розчинів.</dc:title>
  <dc:creator>User</dc:creator>
  <cp:lastModifiedBy>User</cp:lastModifiedBy>
  <cp:revision>9</cp:revision>
  <dcterms:created xsi:type="dcterms:W3CDTF">2021-08-24T13:33:17Z</dcterms:created>
  <dcterms:modified xsi:type="dcterms:W3CDTF">2021-08-24T14:46:47Z</dcterms:modified>
</cp:coreProperties>
</file>