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1"/>
  </p:notesMasterIdLst>
  <p:sldIdLst>
    <p:sldId id="256" r:id="rId2"/>
    <p:sldId id="282" r:id="rId3"/>
    <p:sldId id="257" r:id="rId4"/>
    <p:sldId id="258" r:id="rId5"/>
    <p:sldId id="261" r:id="rId6"/>
    <p:sldId id="259" r:id="rId7"/>
    <p:sldId id="260" r:id="rId8"/>
    <p:sldId id="263" r:id="rId9"/>
    <p:sldId id="264" r:id="rId10"/>
    <p:sldId id="273" r:id="rId11"/>
    <p:sldId id="274" r:id="rId12"/>
    <p:sldId id="276" r:id="rId13"/>
    <p:sldId id="267" r:id="rId14"/>
    <p:sldId id="265" r:id="rId15"/>
    <p:sldId id="271" r:id="rId16"/>
    <p:sldId id="272" r:id="rId17"/>
    <p:sldId id="278" r:id="rId18"/>
    <p:sldId id="279" r:id="rId19"/>
    <p:sldId id="280" r:id="rId20"/>
    <p:sldId id="281" r:id="rId21"/>
    <p:sldId id="277" r:id="rId22"/>
    <p:sldId id="275" r:id="rId23"/>
    <p:sldId id="268" r:id="rId24"/>
    <p:sldId id="266" r:id="rId25"/>
    <p:sldId id="269" r:id="rId26"/>
    <p:sldId id="270" r:id="rId27"/>
    <p:sldId id="283" r:id="rId28"/>
    <p:sldId id="284" r:id="rId29"/>
    <p:sldId id="285"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84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BD0C84-AB8E-4C2E-AC95-CFD386FE45A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3D458E62-66F4-4CF2-81D2-CA097D069501}">
      <dgm:prSet/>
      <dgm:spPr/>
      <dgm:t>
        <a:bodyPr/>
        <a:lstStyle/>
        <a:p>
          <a:pPr rtl="0"/>
          <a:r>
            <a:rPr lang="uk-UA" b="1" dirty="0" smtClean="0">
              <a:solidFill>
                <a:schemeClr val="tx1"/>
              </a:solidFill>
            </a:rPr>
            <a:t>Переваги:</a:t>
          </a:r>
          <a:endParaRPr lang="ru-RU" b="1" dirty="0">
            <a:solidFill>
              <a:schemeClr val="tx1"/>
            </a:solidFill>
          </a:endParaRPr>
        </a:p>
      </dgm:t>
    </dgm:pt>
    <dgm:pt modelId="{502F0F3A-1DE0-4C14-900F-4B8A3852A3A6}" type="parTrans" cxnId="{CE1131EA-A900-46C5-9604-800267DA216C}">
      <dgm:prSet/>
      <dgm:spPr/>
      <dgm:t>
        <a:bodyPr/>
        <a:lstStyle/>
        <a:p>
          <a:endParaRPr lang="ru-RU"/>
        </a:p>
      </dgm:t>
    </dgm:pt>
    <dgm:pt modelId="{DB82066B-CF93-4AB1-83CB-B571730268FB}" type="sibTrans" cxnId="{CE1131EA-A900-46C5-9604-800267DA216C}">
      <dgm:prSet/>
      <dgm:spPr/>
      <dgm:t>
        <a:bodyPr/>
        <a:lstStyle/>
        <a:p>
          <a:endParaRPr lang="ru-RU"/>
        </a:p>
      </dgm:t>
    </dgm:pt>
    <dgm:pt modelId="{2313528F-4EEC-43C9-926F-D2BFDB075EFD}">
      <dgm:prSet/>
      <dgm:spPr/>
      <dgm:t>
        <a:bodyPr/>
        <a:lstStyle/>
        <a:p>
          <a:pPr algn="just" rtl="0"/>
          <a:r>
            <a:rPr lang="uk-UA" dirty="0" smtClean="0"/>
            <a:t>•	дозволяє готувати </a:t>
          </a:r>
          <a:r>
            <a:rPr lang="uk-UA" dirty="0" err="1" smtClean="0"/>
            <a:t>супозиторії</a:t>
          </a:r>
          <a:r>
            <a:rPr lang="uk-UA" dirty="0" smtClean="0"/>
            <a:t>:</a:t>
          </a:r>
          <a:endParaRPr lang="ru-RU" dirty="0"/>
        </a:p>
      </dgm:t>
    </dgm:pt>
    <dgm:pt modelId="{7D07027D-6436-43F7-AF12-3A31981B1510}" type="parTrans" cxnId="{4F55FA47-316D-498E-B5F0-383F545B4031}">
      <dgm:prSet/>
      <dgm:spPr/>
      <dgm:t>
        <a:bodyPr/>
        <a:lstStyle/>
        <a:p>
          <a:endParaRPr lang="ru-RU"/>
        </a:p>
      </dgm:t>
    </dgm:pt>
    <dgm:pt modelId="{8F9DF2C5-F020-4FA1-BD78-C03236F6CA0B}" type="sibTrans" cxnId="{4F55FA47-316D-498E-B5F0-383F545B4031}">
      <dgm:prSet/>
      <dgm:spPr/>
      <dgm:t>
        <a:bodyPr/>
        <a:lstStyle/>
        <a:p>
          <a:endParaRPr lang="ru-RU"/>
        </a:p>
      </dgm:t>
    </dgm:pt>
    <dgm:pt modelId="{06BD086C-866A-4F9F-B46B-6E2B1517BE7A}">
      <dgm:prSet/>
      <dgm:spPr/>
      <dgm:t>
        <a:bodyPr/>
        <a:lstStyle/>
        <a:p>
          <a:pPr algn="just" rtl="0"/>
          <a:r>
            <a:rPr lang="uk-UA" dirty="0" smtClean="0"/>
            <a:t>—	використовувати всі основи (жирні, жироподібні, водорозчинні).</a:t>
          </a:r>
          <a:endParaRPr lang="ru-RU" dirty="0"/>
        </a:p>
      </dgm:t>
    </dgm:pt>
    <dgm:pt modelId="{E5FD4D52-5E7D-4631-903B-90D62155BC0E}" type="parTrans" cxnId="{BC73DBED-DB1C-4081-8E02-A18D7A13F33A}">
      <dgm:prSet/>
      <dgm:spPr/>
      <dgm:t>
        <a:bodyPr/>
        <a:lstStyle/>
        <a:p>
          <a:endParaRPr lang="ru-RU"/>
        </a:p>
      </dgm:t>
    </dgm:pt>
    <dgm:pt modelId="{B257665E-EA20-4A00-ACAB-F1F9E3D2AA32}" type="sibTrans" cxnId="{BC73DBED-DB1C-4081-8E02-A18D7A13F33A}">
      <dgm:prSet/>
      <dgm:spPr/>
      <dgm:t>
        <a:bodyPr/>
        <a:lstStyle/>
        <a:p>
          <a:endParaRPr lang="ru-RU"/>
        </a:p>
      </dgm:t>
    </dgm:pt>
    <dgm:pt modelId="{314F6240-5A7E-4D6F-8D42-B28E4C7DABD4}">
      <dgm:prSet/>
      <dgm:spPr/>
      <dgm:t>
        <a:bodyPr/>
        <a:lstStyle/>
        <a:p>
          <a:pPr algn="just" rtl="0"/>
          <a:r>
            <a:rPr lang="uk-UA" dirty="0" smtClean="0"/>
            <a:t>•	зручніший, швидший і більш гігієнічний у приготуванні;</a:t>
          </a:r>
          <a:endParaRPr lang="ru-RU" dirty="0"/>
        </a:p>
      </dgm:t>
    </dgm:pt>
    <dgm:pt modelId="{928754C7-EB62-41C1-A69D-09BA0B9DAEEA}" type="parTrans" cxnId="{5542BC72-FA9A-46C0-9D15-9C0577B69C53}">
      <dgm:prSet/>
      <dgm:spPr/>
      <dgm:t>
        <a:bodyPr/>
        <a:lstStyle/>
        <a:p>
          <a:endParaRPr lang="ru-RU"/>
        </a:p>
      </dgm:t>
    </dgm:pt>
    <dgm:pt modelId="{64298CF8-FE63-4806-966D-559743D2614D}" type="sibTrans" cxnId="{5542BC72-FA9A-46C0-9D15-9C0577B69C53}">
      <dgm:prSet/>
      <dgm:spPr/>
      <dgm:t>
        <a:bodyPr/>
        <a:lstStyle/>
        <a:p>
          <a:endParaRPr lang="ru-RU"/>
        </a:p>
      </dgm:t>
    </dgm:pt>
    <dgm:pt modelId="{3736BDE1-DC09-48C4-ABA7-308E27501462}">
      <dgm:prSet/>
      <dgm:spPr/>
      <dgm:t>
        <a:bodyPr/>
        <a:lstStyle/>
        <a:p>
          <a:pPr algn="just" rtl="0"/>
          <a:r>
            <a:rPr lang="uk-UA" dirty="0" smtClean="0"/>
            <a:t>•	свічки точно дозовані, однакової форми, естетичного вигляду.</a:t>
          </a:r>
          <a:endParaRPr lang="ru-RU" dirty="0"/>
        </a:p>
      </dgm:t>
    </dgm:pt>
    <dgm:pt modelId="{29CDE82A-07F4-4D86-A8CF-4D2C6D60427F}" type="parTrans" cxnId="{CC3B4170-5465-449C-88F0-3C4664F31D0C}">
      <dgm:prSet/>
      <dgm:spPr/>
      <dgm:t>
        <a:bodyPr/>
        <a:lstStyle/>
        <a:p>
          <a:endParaRPr lang="ru-RU"/>
        </a:p>
      </dgm:t>
    </dgm:pt>
    <dgm:pt modelId="{BA1B585E-7CD4-43EB-91F5-0B47FAC7DAE6}" type="sibTrans" cxnId="{CC3B4170-5465-449C-88F0-3C4664F31D0C}">
      <dgm:prSet/>
      <dgm:spPr/>
      <dgm:t>
        <a:bodyPr/>
        <a:lstStyle/>
        <a:p>
          <a:endParaRPr lang="ru-RU"/>
        </a:p>
      </dgm:t>
    </dgm:pt>
    <dgm:pt modelId="{43C648CE-00D0-40F6-9801-66CAC4213892}">
      <dgm:prSet/>
      <dgm:spPr/>
      <dgm:t>
        <a:bodyPr/>
        <a:lstStyle/>
        <a:p>
          <a:pPr rtl="0"/>
          <a:r>
            <a:rPr lang="uk-UA" b="1" dirty="0" smtClean="0">
              <a:solidFill>
                <a:schemeClr val="tx1"/>
              </a:solidFill>
            </a:rPr>
            <a:t>Недоліки:</a:t>
          </a:r>
          <a:endParaRPr lang="ru-RU" b="1" dirty="0">
            <a:solidFill>
              <a:schemeClr val="tx1"/>
            </a:solidFill>
          </a:endParaRPr>
        </a:p>
      </dgm:t>
    </dgm:pt>
    <dgm:pt modelId="{C456A5ED-0AE6-4A3E-A70D-6F05650F26BA}" type="parTrans" cxnId="{97FD9546-C56A-4FB7-AEBF-3506AC7367C9}">
      <dgm:prSet/>
      <dgm:spPr/>
      <dgm:t>
        <a:bodyPr/>
        <a:lstStyle/>
        <a:p>
          <a:endParaRPr lang="ru-RU"/>
        </a:p>
      </dgm:t>
    </dgm:pt>
    <dgm:pt modelId="{E9BE6082-B706-47CF-9E1D-5F21D8C8C779}" type="sibTrans" cxnId="{97FD9546-C56A-4FB7-AEBF-3506AC7367C9}">
      <dgm:prSet/>
      <dgm:spPr/>
      <dgm:t>
        <a:bodyPr/>
        <a:lstStyle/>
        <a:p>
          <a:endParaRPr lang="ru-RU"/>
        </a:p>
      </dgm:t>
    </dgm:pt>
    <dgm:pt modelId="{33415170-8B8D-492E-9CF5-4CCFC531F5F6}">
      <dgm:prSet/>
      <dgm:spPr/>
      <dgm:t>
        <a:bodyPr/>
        <a:lstStyle/>
        <a:p>
          <a:pPr algn="just" rtl="0"/>
          <a:r>
            <a:rPr lang="uk-UA" dirty="0" smtClean="0"/>
            <a:t>•	порушення однорідності суміші при застиганні (за рахунок різної питомої ваги субстанцій).</a:t>
          </a:r>
          <a:endParaRPr lang="ru-RU" dirty="0"/>
        </a:p>
      </dgm:t>
    </dgm:pt>
    <dgm:pt modelId="{7AC3E178-B202-49F6-BF85-662369870409}" type="parTrans" cxnId="{3FD190BC-38A7-428A-B86E-3048988EE818}">
      <dgm:prSet/>
      <dgm:spPr/>
      <dgm:t>
        <a:bodyPr/>
        <a:lstStyle/>
        <a:p>
          <a:endParaRPr lang="ru-RU"/>
        </a:p>
      </dgm:t>
    </dgm:pt>
    <dgm:pt modelId="{3ADBF026-A815-4B70-9365-73F5FE5B8F62}" type="sibTrans" cxnId="{3FD190BC-38A7-428A-B86E-3048988EE818}">
      <dgm:prSet/>
      <dgm:spPr/>
      <dgm:t>
        <a:bodyPr/>
        <a:lstStyle/>
        <a:p>
          <a:endParaRPr lang="ru-RU"/>
        </a:p>
      </dgm:t>
    </dgm:pt>
    <dgm:pt modelId="{381F5E90-429E-4A22-A389-2AB306F6D70B}">
      <dgm:prSet/>
      <dgm:spPr/>
      <dgm:t>
        <a:bodyPr/>
        <a:lstStyle/>
        <a:p>
          <a:pPr algn="just" rtl="0"/>
          <a:r>
            <a:rPr lang="uk-UA" dirty="0" smtClean="0"/>
            <a:t>—	однакової форми;</a:t>
          </a:r>
          <a:endParaRPr lang="ru-RU" dirty="0"/>
        </a:p>
      </dgm:t>
    </dgm:pt>
    <dgm:pt modelId="{0909204F-94FC-4E65-855E-401B1E91583C}" type="sibTrans" cxnId="{88A3E83E-6390-46E5-96CF-3F6DCE812170}">
      <dgm:prSet/>
      <dgm:spPr/>
      <dgm:t>
        <a:bodyPr/>
        <a:lstStyle/>
        <a:p>
          <a:endParaRPr lang="ru-RU"/>
        </a:p>
      </dgm:t>
    </dgm:pt>
    <dgm:pt modelId="{1937F363-5089-4D60-B971-E28D488C8A80}" type="parTrans" cxnId="{88A3E83E-6390-46E5-96CF-3F6DCE812170}">
      <dgm:prSet/>
      <dgm:spPr/>
      <dgm:t>
        <a:bodyPr/>
        <a:lstStyle/>
        <a:p>
          <a:endParaRPr lang="ru-RU"/>
        </a:p>
      </dgm:t>
    </dgm:pt>
    <dgm:pt modelId="{EDFAD8B2-D834-4CB0-AC7A-D25A804CA59D}" type="pres">
      <dgm:prSet presAssocID="{53BD0C84-AB8E-4C2E-AC95-CFD386FE45A0}" presName="Name0" presStyleCnt="0">
        <dgm:presLayoutVars>
          <dgm:dir/>
          <dgm:animLvl val="lvl"/>
          <dgm:resizeHandles val="exact"/>
        </dgm:presLayoutVars>
      </dgm:prSet>
      <dgm:spPr/>
    </dgm:pt>
    <dgm:pt modelId="{F77F3220-12FA-40DF-8A48-344D6C2DB436}" type="pres">
      <dgm:prSet presAssocID="{3D458E62-66F4-4CF2-81D2-CA097D069501}" presName="composite" presStyleCnt="0"/>
      <dgm:spPr/>
    </dgm:pt>
    <dgm:pt modelId="{92144B58-91B8-43E3-95EF-35A394B4D0D5}" type="pres">
      <dgm:prSet presAssocID="{3D458E62-66F4-4CF2-81D2-CA097D069501}" presName="parTx" presStyleLbl="alignNode1" presStyleIdx="0" presStyleCnt="2">
        <dgm:presLayoutVars>
          <dgm:chMax val="0"/>
          <dgm:chPref val="0"/>
          <dgm:bulletEnabled val="1"/>
        </dgm:presLayoutVars>
      </dgm:prSet>
      <dgm:spPr/>
    </dgm:pt>
    <dgm:pt modelId="{5DC606AD-5ACA-4FA1-ACC0-16BB942DE412}" type="pres">
      <dgm:prSet presAssocID="{3D458E62-66F4-4CF2-81D2-CA097D069501}" presName="desTx" presStyleLbl="alignAccFollowNode1" presStyleIdx="0" presStyleCnt="2">
        <dgm:presLayoutVars>
          <dgm:bulletEnabled val="1"/>
        </dgm:presLayoutVars>
      </dgm:prSet>
      <dgm:spPr/>
      <dgm:t>
        <a:bodyPr/>
        <a:lstStyle/>
        <a:p>
          <a:endParaRPr lang="ru-RU"/>
        </a:p>
      </dgm:t>
    </dgm:pt>
    <dgm:pt modelId="{346459E3-EA75-4E2D-8EF1-46A6FC42123B}" type="pres">
      <dgm:prSet presAssocID="{DB82066B-CF93-4AB1-83CB-B571730268FB}" presName="space" presStyleCnt="0"/>
      <dgm:spPr/>
    </dgm:pt>
    <dgm:pt modelId="{E80B4BA6-51E3-43A8-B2EF-8F07691B1FF3}" type="pres">
      <dgm:prSet presAssocID="{43C648CE-00D0-40F6-9801-66CAC4213892}" presName="composite" presStyleCnt="0"/>
      <dgm:spPr/>
    </dgm:pt>
    <dgm:pt modelId="{8EE1A049-B850-4A37-BA3D-D8FDEC5F6D08}" type="pres">
      <dgm:prSet presAssocID="{43C648CE-00D0-40F6-9801-66CAC4213892}" presName="parTx" presStyleLbl="alignNode1" presStyleIdx="1" presStyleCnt="2">
        <dgm:presLayoutVars>
          <dgm:chMax val="0"/>
          <dgm:chPref val="0"/>
          <dgm:bulletEnabled val="1"/>
        </dgm:presLayoutVars>
      </dgm:prSet>
      <dgm:spPr/>
    </dgm:pt>
    <dgm:pt modelId="{0B7FD647-FA22-41EA-8B6C-B046E88CB875}" type="pres">
      <dgm:prSet presAssocID="{43C648CE-00D0-40F6-9801-66CAC4213892}" presName="desTx" presStyleLbl="alignAccFollowNode1" presStyleIdx="1" presStyleCnt="2">
        <dgm:presLayoutVars>
          <dgm:bulletEnabled val="1"/>
        </dgm:presLayoutVars>
      </dgm:prSet>
      <dgm:spPr/>
    </dgm:pt>
  </dgm:ptLst>
  <dgm:cxnLst>
    <dgm:cxn modelId="{BC73DBED-DB1C-4081-8E02-A18D7A13F33A}" srcId="{2313528F-4EEC-43C9-926F-D2BFDB075EFD}" destId="{06BD086C-866A-4F9F-B46B-6E2B1517BE7A}" srcOrd="1" destOrd="0" parTransId="{E5FD4D52-5E7D-4631-903B-90D62155BC0E}" sibTransId="{B257665E-EA20-4A00-ACAB-F1F9E3D2AA32}"/>
    <dgm:cxn modelId="{4FEA3845-7D41-4C63-B1DD-741D1012CE30}" type="presOf" srcId="{43C648CE-00D0-40F6-9801-66CAC4213892}" destId="{8EE1A049-B850-4A37-BA3D-D8FDEC5F6D08}" srcOrd="0" destOrd="0" presId="urn:microsoft.com/office/officeart/2005/8/layout/hList1"/>
    <dgm:cxn modelId="{CC3B4170-5465-449C-88F0-3C4664F31D0C}" srcId="{3D458E62-66F4-4CF2-81D2-CA097D069501}" destId="{3736BDE1-DC09-48C4-ABA7-308E27501462}" srcOrd="2" destOrd="0" parTransId="{29CDE82A-07F4-4D86-A8CF-4D2C6D60427F}" sibTransId="{BA1B585E-7CD4-43EB-91F5-0B47FAC7DAE6}"/>
    <dgm:cxn modelId="{97FD9546-C56A-4FB7-AEBF-3506AC7367C9}" srcId="{53BD0C84-AB8E-4C2E-AC95-CFD386FE45A0}" destId="{43C648CE-00D0-40F6-9801-66CAC4213892}" srcOrd="1" destOrd="0" parTransId="{C456A5ED-0AE6-4A3E-A70D-6F05650F26BA}" sibTransId="{E9BE6082-B706-47CF-9E1D-5F21D8C8C779}"/>
    <dgm:cxn modelId="{5542BC72-FA9A-46C0-9D15-9C0577B69C53}" srcId="{3D458E62-66F4-4CF2-81D2-CA097D069501}" destId="{314F6240-5A7E-4D6F-8D42-B28E4C7DABD4}" srcOrd="1" destOrd="0" parTransId="{928754C7-EB62-41C1-A69D-09BA0B9DAEEA}" sibTransId="{64298CF8-FE63-4806-966D-559743D2614D}"/>
    <dgm:cxn modelId="{F88F7164-8957-4B2B-A5B1-3DA332F8407B}" type="presOf" srcId="{33415170-8B8D-492E-9CF5-4CCFC531F5F6}" destId="{0B7FD647-FA22-41EA-8B6C-B046E88CB875}" srcOrd="0" destOrd="0" presId="urn:microsoft.com/office/officeart/2005/8/layout/hList1"/>
    <dgm:cxn modelId="{4F55FA47-316D-498E-B5F0-383F545B4031}" srcId="{3D458E62-66F4-4CF2-81D2-CA097D069501}" destId="{2313528F-4EEC-43C9-926F-D2BFDB075EFD}" srcOrd="0" destOrd="0" parTransId="{7D07027D-6436-43F7-AF12-3A31981B1510}" sibTransId="{8F9DF2C5-F020-4FA1-BD78-C03236F6CA0B}"/>
    <dgm:cxn modelId="{1C8A4379-C7CC-418D-B3ED-8C5B52E1C007}" type="presOf" srcId="{314F6240-5A7E-4D6F-8D42-B28E4C7DABD4}" destId="{5DC606AD-5ACA-4FA1-ACC0-16BB942DE412}" srcOrd="0" destOrd="3" presId="urn:microsoft.com/office/officeart/2005/8/layout/hList1"/>
    <dgm:cxn modelId="{3FD190BC-38A7-428A-B86E-3048988EE818}" srcId="{43C648CE-00D0-40F6-9801-66CAC4213892}" destId="{33415170-8B8D-492E-9CF5-4CCFC531F5F6}" srcOrd="0" destOrd="0" parTransId="{7AC3E178-B202-49F6-BF85-662369870409}" sibTransId="{3ADBF026-A815-4B70-9365-73F5FE5B8F62}"/>
    <dgm:cxn modelId="{CE1131EA-A900-46C5-9604-800267DA216C}" srcId="{53BD0C84-AB8E-4C2E-AC95-CFD386FE45A0}" destId="{3D458E62-66F4-4CF2-81D2-CA097D069501}" srcOrd="0" destOrd="0" parTransId="{502F0F3A-1DE0-4C14-900F-4B8A3852A3A6}" sibTransId="{DB82066B-CF93-4AB1-83CB-B571730268FB}"/>
    <dgm:cxn modelId="{B7DBCDF3-7144-4A16-BAF6-F5335E39DDFB}" type="presOf" srcId="{3D458E62-66F4-4CF2-81D2-CA097D069501}" destId="{92144B58-91B8-43E3-95EF-35A394B4D0D5}" srcOrd="0" destOrd="0" presId="urn:microsoft.com/office/officeart/2005/8/layout/hList1"/>
    <dgm:cxn modelId="{88A3E83E-6390-46E5-96CF-3F6DCE812170}" srcId="{2313528F-4EEC-43C9-926F-D2BFDB075EFD}" destId="{381F5E90-429E-4A22-A389-2AB306F6D70B}" srcOrd="0" destOrd="0" parTransId="{1937F363-5089-4D60-B971-E28D488C8A80}" sibTransId="{0909204F-94FC-4E65-855E-401B1E91583C}"/>
    <dgm:cxn modelId="{94719673-A77C-4F13-9D9C-67F6F7E70D26}" type="presOf" srcId="{2313528F-4EEC-43C9-926F-D2BFDB075EFD}" destId="{5DC606AD-5ACA-4FA1-ACC0-16BB942DE412}" srcOrd="0" destOrd="0" presId="urn:microsoft.com/office/officeart/2005/8/layout/hList1"/>
    <dgm:cxn modelId="{DABF186F-D513-4EA0-982A-12B0C307E8BD}" type="presOf" srcId="{3736BDE1-DC09-48C4-ABA7-308E27501462}" destId="{5DC606AD-5ACA-4FA1-ACC0-16BB942DE412}" srcOrd="0" destOrd="4" presId="urn:microsoft.com/office/officeart/2005/8/layout/hList1"/>
    <dgm:cxn modelId="{93B9FA46-6705-4C21-BC7E-467210F77B7D}" type="presOf" srcId="{06BD086C-866A-4F9F-B46B-6E2B1517BE7A}" destId="{5DC606AD-5ACA-4FA1-ACC0-16BB942DE412}" srcOrd="0" destOrd="2" presId="urn:microsoft.com/office/officeart/2005/8/layout/hList1"/>
    <dgm:cxn modelId="{7E8AB11E-8B1E-4C2D-96CC-BBD3DD2CED6B}" type="presOf" srcId="{381F5E90-429E-4A22-A389-2AB306F6D70B}" destId="{5DC606AD-5ACA-4FA1-ACC0-16BB942DE412}" srcOrd="0" destOrd="1" presId="urn:microsoft.com/office/officeart/2005/8/layout/hList1"/>
    <dgm:cxn modelId="{E7290811-BCED-49F3-B793-66D329370220}" type="presOf" srcId="{53BD0C84-AB8E-4C2E-AC95-CFD386FE45A0}" destId="{EDFAD8B2-D834-4CB0-AC7A-D25A804CA59D}" srcOrd="0" destOrd="0" presId="urn:microsoft.com/office/officeart/2005/8/layout/hList1"/>
    <dgm:cxn modelId="{86988192-2EF7-4EFD-B7FB-E7EEECB258A0}" type="presParOf" srcId="{EDFAD8B2-D834-4CB0-AC7A-D25A804CA59D}" destId="{F77F3220-12FA-40DF-8A48-344D6C2DB436}" srcOrd="0" destOrd="0" presId="urn:microsoft.com/office/officeart/2005/8/layout/hList1"/>
    <dgm:cxn modelId="{919DDECB-6DFB-4576-BB34-157EFC13D7E6}" type="presParOf" srcId="{F77F3220-12FA-40DF-8A48-344D6C2DB436}" destId="{92144B58-91B8-43E3-95EF-35A394B4D0D5}" srcOrd="0" destOrd="0" presId="urn:microsoft.com/office/officeart/2005/8/layout/hList1"/>
    <dgm:cxn modelId="{EE95CCAC-B7BD-4368-B9BD-A4CEE920C652}" type="presParOf" srcId="{F77F3220-12FA-40DF-8A48-344D6C2DB436}" destId="{5DC606AD-5ACA-4FA1-ACC0-16BB942DE412}" srcOrd="1" destOrd="0" presId="urn:microsoft.com/office/officeart/2005/8/layout/hList1"/>
    <dgm:cxn modelId="{B732223D-FD65-41EA-AD32-CE16C34BAE19}" type="presParOf" srcId="{EDFAD8B2-D834-4CB0-AC7A-D25A804CA59D}" destId="{346459E3-EA75-4E2D-8EF1-46A6FC42123B}" srcOrd="1" destOrd="0" presId="urn:microsoft.com/office/officeart/2005/8/layout/hList1"/>
    <dgm:cxn modelId="{24C413C0-F630-49D8-A5F3-F420FBC3A667}" type="presParOf" srcId="{EDFAD8B2-D834-4CB0-AC7A-D25A804CA59D}" destId="{E80B4BA6-51E3-43A8-B2EF-8F07691B1FF3}" srcOrd="2" destOrd="0" presId="urn:microsoft.com/office/officeart/2005/8/layout/hList1"/>
    <dgm:cxn modelId="{413259F3-20AA-482E-A352-CAB2D3ECCF50}" type="presParOf" srcId="{E80B4BA6-51E3-43A8-B2EF-8F07691B1FF3}" destId="{8EE1A049-B850-4A37-BA3D-D8FDEC5F6D08}" srcOrd="0" destOrd="0" presId="urn:microsoft.com/office/officeart/2005/8/layout/hList1"/>
    <dgm:cxn modelId="{F93C716A-91DA-4045-9A24-71A89833A430}" type="presParOf" srcId="{E80B4BA6-51E3-43A8-B2EF-8F07691B1FF3}" destId="{0B7FD647-FA22-41EA-8B6C-B046E88CB87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ECA665-3CE1-4CEB-86D5-D41088C2529B}"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RU"/>
        </a:p>
      </dgm:t>
    </dgm:pt>
    <dgm:pt modelId="{41EE0057-72BF-411C-9D42-CA52D386E76E}">
      <dgm:prSet>
        <dgm:style>
          <a:lnRef idx="1">
            <a:schemeClr val="accent1"/>
          </a:lnRef>
          <a:fillRef idx="2">
            <a:schemeClr val="accent1"/>
          </a:fillRef>
          <a:effectRef idx="1">
            <a:schemeClr val="accent1"/>
          </a:effectRef>
          <a:fontRef idx="minor">
            <a:schemeClr val="dk1"/>
          </a:fontRef>
        </dgm:style>
      </dgm:prSet>
      <dgm:spPr/>
      <dgm:t>
        <a:bodyPr/>
        <a:lstStyle/>
        <a:p>
          <a:pPr rtl="0"/>
          <a:r>
            <a:rPr lang="uk-UA" b="1" dirty="0" smtClean="0"/>
            <a:t>Стадії приготування:</a:t>
          </a:r>
          <a:endParaRPr lang="ru-RU" dirty="0"/>
        </a:p>
      </dgm:t>
    </dgm:pt>
    <dgm:pt modelId="{438871A2-5BA6-4875-9E28-E5D99AB5F018}" type="parTrans" cxnId="{5A23E0DC-CC1C-4AD8-BEED-4FD52460368C}">
      <dgm:prSet/>
      <dgm:spPr/>
      <dgm:t>
        <a:bodyPr/>
        <a:lstStyle/>
        <a:p>
          <a:endParaRPr lang="ru-RU"/>
        </a:p>
      </dgm:t>
    </dgm:pt>
    <dgm:pt modelId="{C6FDF7B5-D404-49AE-8E7A-187AE5417888}" type="sibTrans" cxnId="{5A23E0DC-CC1C-4AD8-BEED-4FD52460368C}">
      <dgm:prSet/>
      <dgm:spPr/>
      <dgm:t>
        <a:bodyPr/>
        <a:lstStyle/>
        <a:p>
          <a:endParaRPr lang="ru-RU"/>
        </a:p>
      </dgm:t>
    </dgm:pt>
    <dgm:pt modelId="{06729324-74FC-4FA7-9F66-FB76C2013B29}">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en-US" sz="1800" b="1" dirty="0" smtClean="0"/>
            <a:t>1.   	</a:t>
          </a:r>
          <a:r>
            <a:rPr lang="uk-UA" sz="1800" b="1" dirty="0" smtClean="0"/>
            <a:t>Підготовка і розплавлення основи.</a:t>
          </a:r>
          <a:endParaRPr lang="ru-RU" sz="1800" b="1" dirty="0"/>
        </a:p>
      </dgm:t>
    </dgm:pt>
    <dgm:pt modelId="{233F02A5-FE4C-427B-87C2-C71D6839E6BA}" type="parTrans" cxnId="{432A1641-C345-4227-8888-BF5F5FCCB5B7}">
      <dgm:prSet/>
      <dgm:spPr/>
      <dgm:t>
        <a:bodyPr/>
        <a:lstStyle/>
        <a:p>
          <a:endParaRPr lang="ru-RU"/>
        </a:p>
      </dgm:t>
    </dgm:pt>
    <dgm:pt modelId="{8D1ECDF8-CA65-482C-AD75-98203416E763}" type="sibTrans" cxnId="{432A1641-C345-4227-8888-BF5F5FCCB5B7}">
      <dgm:prSet/>
      <dgm:spPr/>
      <dgm:t>
        <a:bodyPr/>
        <a:lstStyle/>
        <a:p>
          <a:endParaRPr lang="ru-RU"/>
        </a:p>
      </dgm:t>
    </dgm:pt>
    <dgm:pt modelId="{6B15B627-42CF-49B5-813E-15FCF349E38D}">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en-US" sz="1800" b="1" dirty="0" smtClean="0"/>
            <a:t>2. </a:t>
          </a:r>
          <a:r>
            <a:rPr lang="uk-UA" sz="1800" b="1" dirty="0" smtClean="0"/>
            <a:t>Змішування з розплавленою основою лікарських засобів.</a:t>
          </a:r>
          <a:endParaRPr lang="ru-RU" sz="1800" b="1" dirty="0"/>
        </a:p>
      </dgm:t>
    </dgm:pt>
    <dgm:pt modelId="{2396AF76-6D2B-4DD3-AF8A-6B926976493E}" type="parTrans" cxnId="{534A5A64-0341-436B-9E6E-3BDF3D9DEF85}">
      <dgm:prSet/>
      <dgm:spPr/>
      <dgm:t>
        <a:bodyPr/>
        <a:lstStyle/>
        <a:p>
          <a:endParaRPr lang="ru-RU"/>
        </a:p>
      </dgm:t>
    </dgm:pt>
    <dgm:pt modelId="{4739734A-5DF5-4EC4-8627-8B5987C4AFF1}" type="sibTrans" cxnId="{534A5A64-0341-436B-9E6E-3BDF3D9DEF85}">
      <dgm:prSet/>
      <dgm:spPr/>
      <dgm:t>
        <a:bodyPr/>
        <a:lstStyle/>
        <a:p>
          <a:endParaRPr lang="ru-RU"/>
        </a:p>
      </dgm:t>
    </dgm:pt>
    <dgm:pt modelId="{C7FA27C7-D578-42A5-914B-7873CEA1BA58}">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i="0" dirty="0" smtClean="0"/>
            <a:t>3.	Підготовка форм (змащування).</a:t>
          </a:r>
          <a:endParaRPr lang="ru-RU" sz="1800" b="1" i="0" dirty="0"/>
        </a:p>
      </dgm:t>
    </dgm:pt>
    <dgm:pt modelId="{DBAEAF44-8AAE-4483-AE00-359D1804F77E}" type="parTrans" cxnId="{16BE293C-EC79-44A8-BF5A-6614882E15A4}">
      <dgm:prSet/>
      <dgm:spPr/>
      <dgm:t>
        <a:bodyPr/>
        <a:lstStyle/>
        <a:p>
          <a:endParaRPr lang="ru-RU"/>
        </a:p>
      </dgm:t>
    </dgm:pt>
    <dgm:pt modelId="{F1D4FB92-BBD4-456C-B43F-15708C4442C5}" type="sibTrans" cxnId="{16BE293C-EC79-44A8-BF5A-6614882E15A4}">
      <dgm:prSet/>
      <dgm:spPr/>
      <dgm:t>
        <a:bodyPr/>
        <a:lstStyle/>
        <a:p>
          <a:endParaRPr lang="ru-RU"/>
        </a:p>
      </dgm:t>
    </dgm:pt>
    <dgm:pt modelId="{3A3E0807-B7AF-41E8-A20F-D2D0C7247FF8}">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dirty="0" smtClean="0"/>
            <a:t>4.	Виливання у форми приготовленої </a:t>
          </a:r>
          <a:r>
            <a:rPr lang="uk-UA" sz="1800" b="1" dirty="0" err="1" smtClean="0"/>
            <a:t>напівзастиглої</a:t>
          </a:r>
          <a:r>
            <a:rPr lang="uk-UA" sz="1800" b="1" dirty="0" smtClean="0"/>
            <a:t> маси.</a:t>
          </a:r>
          <a:endParaRPr lang="ru-RU" sz="1800" b="1" dirty="0"/>
        </a:p>
      </dgm:t>
    </dgm:pt>
    <dgm:pt modelId="{364A5556-4A51-40B2-81C0-2DF203574F23}" type="parTrans" cxnId="{7F8919B5-86EE-4043-9EA1-32935593C948}">
      <dgm:prSet/>
      <dgm:spPr/>
      <dgm:t>
        <a:bodyPr/>
        <a:lstStyle/>
        <a:p>
          <a:endParaRPr lang="ru-RU"/>
        </a:p>
      </dgm:t>
    </dgm:pt>
    <dgm:pt modelId="{8BD8FFAC-B275-4DED-8C9B-F2F24EA9E82F}" type="sibTrans" cxnId="{7F8919B5-86EE-4043-9EA1-32935593C948}">
      <dgm:prSet/>
      <dgm:spPr/>
      <dgm:t>
        <a:bodyPr/>
        <a:lstStyle/>
        <a:p>
          <a:endParaRPr lang="ru-RU"/>
        </a:p>
      </dgm:t>
    </dgm:pt>
    <dgm:pt modelId="{7CA2592A-052E-42A9-BEDA-3C994FB5C4E1}">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dirty="0" smtClean="0"/>
            <a:t>5.	Охолодження.</a:t>
          </a:r>
          <a:endParaRPr lang="ru-RU" sz="1800" b="1" dirty="0"/>
        </a:p>
      </dgm:t>
    </dgm:pt>
    <dgm:pt modelId="{F82D8AB5-43FA-44EB-8884-3E493C4057C2}" type="parTrans" cxnId="{D8563A22-D8BA-4088-ABBD-AFC773D89388}">
      <dgm:prSet/>
      <dgm:spPr/>
      <dgm:t>
        <a:bodyPr/>
        <a:lstStyle/>
        <a:p>
          <a:endParaRPr lang="ru-RU"/>
        </a:p>
      </dgm:t>
    </dgm:pt>
    <dgm:pt modelId="{34027BC8-BEF2-46F1-9CFE-794FC45A9A4A}" type="sibTrans" cxnId="{D8563A22-D8BA-4088-ABBD-AFC773D89388}">
      <dgm:prSet/>
      <dgm:spPr/>
      <dgm:t>
        <a:bodyPr/>
        <a:lstStyle/>
        <a:p>
          <a:endParaRPr lang="ru-RU"/>
        </a:p>
      </dgm:t>
    </dgm:pt>
    <dgm:pt modelId="{87AC3B86-524A-45B8-9F2E-6DA333D4E927}">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dirty="0" smtClean="0"/>
            <a:t>6.	Випробування.</a:t>
          </a:r>
          <a:endParaRPr lang="ru-RU" sz="1800" b="1" dirty="0"/>
        </a:p>
      </dgm:t>
    </dgm:pt>
    <dgm:pt modelId="{C36073C6-6B1E-4AD3-AC2B-7EA6BCAD752D}" type="parTrans" cxnId="{878D8FEC-32A3-432A-8014-FECCE941ADDE}">
      <dgm:prSet/>
      <dgm:spPr/>
      <dgm:t>
        <a:bodyPr/>
        <a:lstStyle/>
        <a:p>
          <a:endParaRPr lang="ru-RU"/>
        </a:p>
      </dgm:t>
    </dgm:pt>
    <dgm:pt modelId="{C97EE4EC-7D19-42F1-947E-C10B2511501B}" type="sibTrans" cxnId="{878D8FEC-32A3-432A-8014-FECCE941ADDE}">
      <dgm:prSet/>
      <dgm:spPr/>
      <dgm:t>
        <a:bodyPr/>
        <a:lstStyle/>
        <a:p>
          <a:endParaRPr lang="ru-RU"/>
        </a:p>
      </dgm:t>
    </dgm:pt>
    <dgm:pt modelId="{11EFF7FA-2782-484F-ABC3-F0B9859A118C}">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dirty="0" smtClean="0"/>
            <a:t>7.	Пакування.</a:t>
          </a:r>
          <a:endParaRPr lang="ru-RU" sz="1800" b="1" dirty="0"/>
        </a:p>
      </dgm:t>
    </dgm:pt>
    <dgm:pt modelId="{79770214-B547-431C-AE90-74B59EE04297}" type="parTrans" cxnId="{74542C67-CFA4-4E72-8C1E-7534176B7692}">
      <dgm:prSet/>
      <dgm:spPr/>
      <dgm:t>
        <a:bodyPr/>
        <a:lstStyle/>
        <a:p>
          <a:endParaRPr lang="ru-RU"/>
        </a:p>
      </dgm:t>
    </dgm:pt>
    <dgm:pt modelId="{0839C42C-BA5E-4B15-AC59-BBDD62F9FFCD}" type="sibTrans" cxnId="{74542C67-CFA4-4E72-8C1E-7534176B7692}">
      <dgm:prSet/>
      <dgm:spPr/>
      <dgm:t>
        <a:bodyPr/>
        <a:lstStyle/>
        <a:p>
          <a:endParaRPr lang="ru-RU"/>
        </a:p>
      </dgm:t>
    </dgm:pt>
    <dgm:pt modelId="{C2E2999F-1855-4596-8719-F6F622BD4313}">
      <dgm:prSet custT="1">
        <dgm:style>
          <a:lnRef idx="1">
            <a:schemeClr val="accent1"/>
          </a:lnRef>
          <a:fillRef idx="2">
            <a:schemeClr val="accent1"/>
          </a:fillRef>
          <a:effectRef idx="1">
            <a:schemeClr val="accent1"/>
          </a:effectRef>
          <a:fontRef idx="minor">
            <a:schemeClr val="dk1"/>
          </a:fontRef>
        </dgm:style>
      </dgm:prSet>
      <dgm:spPr/>
      <dgm:t>
        <a:bodyPr/>
        <a:lstStyle/>
        <a:p>
          <a:pPr marL="0" indent="361950" algn="just" rtl="0"/>
          <a:r>
            <a:rPr lang="uk-UA" sz="1800" b="1" dirty="0" smtClean="0"/>
            <a:t>8.	Маркування.</a:t>
          </a:r>
          <a:endParaRPr lang="ru-RU" sz="1800" b="1" dirty="0"/>
        </a:p>
      </dgm:t>
    </dgm:pt>
    <dgm:pt modelId="{BF2D6B0E-2A01-4882-8A6A-D26636ACD7E6}" type="parTrans" cxnId="{3C050F53-7440-4843-BEFE-5109229A0BC6}">
      <dgm:prSet/>
      <dgm:spPr/>
      <dgm:t>
        <a:bodyPr/>
        <a:lstStyle/>
        <a:p>
          <a:endParaRPr lang="ru-RU"/>
        </a:p>
      </dgm:t>
    </dgm:pt>
    <dgm:pt modelId="{3465D8A1-8B04-43B2-8950-CC72206645CC}" type="sibTrans" cxnId="{3C050F53-7440-4843-BEFE-5109229A0BC6}">
      <dgm:prSet/>
      <dgm:spPr/>
      <dgm:t>
        <a:bodyPr/>
        <a:lstStyle/>
        <a:p>
          <a:endParaRPr lang="ru-RU"/>
        </a:p>
      </dgm:t>
    </dgm:pt>
    <dgm:pt modelId="{BD9B125A-2195-4C09-87FB-88B74DD7FA26}" type="pres">
      <dgm:prSet presAssocID="{8CECA665-3CE1-4CEB-86D5-D41088C2529B}" presName="Name0" presStyleCnt="0">
        <dgm:presLayoutVars>
          <dgm:chPref val="1"/>
          <dgm:dir/>
          <dgm:animOne val="branch"/>
          <dgm:animLvl val="lvl"/>
          <dgm:resizeHandles val="exact"/>
        </dgm:presLayoutVars>
      </dgm:prSet>
      <dgm:spPr/>
    </dgm:pt>
    <dgm:pt modelId="{CEE49A66-3953-4D7D-84D0-CE568F83D54C}" type="pres">
      <dgm:prSet presAssocID="{41EE0057-72BF-411C-9D42-CA52D386E76E}" presName="root1" presStyleCnt="0"/>
      <dgm:spPr/>
    </dgm:pt>
    <dgm:pt modelId="{F7CEA7E4-69D4-445F-9916-A30BF4AC3EB0}" type="pres">
      <dgm:prSet presAssocID="{41EE0057-72BF-411C-9D42-CA52D386E76E}" presName="LevelOneTextNode" presStyleLbl="node0" presStyleIdx="0" presStyleCnt="1" custLinFactNeighborX="-7642" custLinFactNeighborY="1218">
        <dgm:presLayoutVars>
          <dgm:chPref val="3"/>
        </dgm:presLayoutVars>
      </dgm:prSet>
      <dgm:spPr/>
    </dgm:pt>
    <dgm:pt modelId="{2296D9C6-5430-4894-A3EF-121D006646CD}" type="pres">
      <dgm:prSet presAssocID="{41EE0057-72BF-411C-9D42-CA52D386E76E}" presName="level2hierChild" presStyleCnt="0"/>
      <dgm:spPr/>
    </dgm:pt>
    <dgm:pt modelId="{33E27DC1-BA9E-46E1-A70F-4366CE775170}" type="pres">
      <dgm:prSet presAssocID="{233F02A5-FE4C-427B-87C2-C71D6839E6BA}" presName="conn2-1" presStyleLbl="parChTrans1D2" presStyleIdx="0" presStyleCnt="8"/>
      <dgm:spPr/>
    </dgm:pt>
    <dgm:pt modelId="{5341A8A4-D010-4853-A946-A32B8F8B0279}" type="pres">
      <dgm:prSet presAssocID="{233F02A5-FE4C-427B-87C2-C71D6839E6BA}" presName="connTx" presStyleLbl="parChTrans1D2" presStyleIdx="0" presStyleCnt="8"/>
      <dgm:spPr/>
    </dgm:pt>
    <dgm:pt modelId="{D171525C-F2F1-4220-A6B3-0BA5543612B3}" type="pres">
      <dgm:prSet presAssocID="{06729324-74FC-4FA7-9F66-FB76C2013B29}" presName="root2" presStyleCnt="0"/>
      <dgm:spPr/>
    </dgm:pt>
    <dgm:pt modelId="{83951507-EA57-41D2-872B-D1DAF03BB5D9}" type="pres">
      <dgm:prSet presAssocID="{06729324-74FC-4FA7-9F66-FB76C2013B29}" presName="LevelTwoTextNode" presStyleLbl="node2" presStyleIdx="0" presStyleCnt="8" custScaleX="199292" custLinFactNeighborX="-4000" custLinFactNeighborY="6409">
        <dgm:presLayoutVars>
          <dgm:chPref val="3"/>
        </dgm:presLayoutVars>
      </dgm:prSet>
      <dgm:spPr/>
      <dgm:t>
        <a:bodyPr/>
        <a:lstStyle/>
        <a:p>
          <a:endParaRPr lang="ru-RU"/>
        </a:p>
      </dgm:t>
    </dgm:pt>
    <dgm:pt modelId="{6B8FA7BC-D81B-482D-AC7C-1029C990A17B}" type="pres">
      <dgm:prSet presAssocID="{06729324-74FC-4FA7-9F66-FB76C2013B29}" presName="level3hierChild" presStyleCnt="0"/>
      <dgm:spPr/>
    </dgm:pt>
    <dgm:pt modelId="{A3EA44BD-C123-422D-8615-72513222ED09}" type="pres">
      <dgm:prSet presAssocID="{2396AF76-6D2B-4DD3-AF8A-6B926976493E}" presName="conn2-1" presStyleLbl="parChTrans1D2" presStyleIdx="1" presStyleCnt="8"/>
      <dgm:spPr/>
    </dgm:pt>
    <dgm:pt modelId="{B2900E67-8164-4FCA-B683-287F151B2997}" type="pres">
      <dgm:prSet presAssocID="{2396AF76-6D2B-4DD3-AF8A-6B926976493E}" presName="connTx" presStyleLbl="parChTrans1D2" presStyleIdx="1" presStyleCnt="8"/>
      <dgm:spPr/>
    </dgm:pt>
    <dgm:pt modelId="{FF098B9F-2CB7-42D2-B139-AFF8F75D3017}" type="pres">
      <dgm:prSet presAssocID="{6B15B627-42CF-49B5-813E-15FCF349E38D}" presName="root2" presStyleCnt="0"/>
      <dgm:spPr/>
    </dgm:pt>
    <dgm:pt modelId="{887F638E-2C7C-4996-8218-50461897EDBD}" type="pres">
      <dgm:prSet presAssocID="{6B15B627-42CF-49B5-813E-15FCF349E38D}" presName="LevelTwoTextNode" presStyleLbl="node2" presStyleIdx="1" presStyleCnt="8" custScaleX="199292" custLinFactNeighborX="-4000" custLinFactNeighborY="6409">
        <dgm:presLayoutVars>
          <dgm:chPref val="3"/>
        </dgm:presLayoutVars>
      </dgm:prSet>
      <dgm:spPr/>
      <dgm:t>
        <a:bodyPr/>
        <a:lstStyle/>
        <a:p>
          <a:endParaRPr lang="ru-RU"/>
        </a:p>
      </dgm:t>
    </dgm:pt>
    <dgm:pt modelId="{0AFAD390-5E02-41D8-A2CB-447C6204262D}" type="pres">
      <dgm:prSet presAssocID="{6B15B627-42CF-49B5-813E-15FCF349E38D}" presName="level3hierChild" presStyleCnt="0"/>
      <dgm:spPr/>
    </dgm:pt>
    <dgm:pt modelId="{E57A9C1A-A386-49F2-9562-C5A6932FF6DE}" type="pres">
      <dgm:prSet presAssocID="{DBAEAF44-8AAE-4483-AE00-359D1804F77E}" presName="conn2-1" presStyleLbl="parChTrans1D2" presStyleIdx="2" presStyleCnt="8"/>
      <dgm:spPr/>
    </dgm:pt>
    <dgm:pt modelId="{E95FA4F1-75B2-45C6-A3EA-7399E3FD71C6}" type="pres">
      <dgm:prSet presAssocID="{DBAEAF44-8AAE-4483-AE00-359D1804F77E}" presName="connTx" presStyleLbl="parChTrans1D2" presStyleIdx="2" presStyleCnt="8"/>
      <dgm:spPr/>
    </dgm:pt>
    <dgm:pt modelId="{486D1ED2-5500-455C-B353-47BD8FA69E28}" type="pres">
      <dgm:prSet presAssocID="{C7FA27C7-D578-42A5-914B-7873CEA1BA58}" presName="root2" presStyleCnt="0"/>
      <dgm:spPr/>
    </dgm:pt>
    <dgm:pt modelId="{62F897E1-2C6B-4F96-8062-A3E4AD0F1054}" type="pres">
      <dgm:prSet presAssocID="{C7FA27C7-D578-42A5-914B-7873CEA1BA58}" presName="LevelTwoTextNode" presStyleLbl="node2" presStyleIdx="2" presStyleCnt="8" custScaleX="199292" custLinFactNeighborX="-4000" custLinFactNeighborY="6409">
        <dgm:presLayoutVars>
          <dgm:chPref val="3"/>
        </dgm:presLayoutVars>
      </dgm:prSet>
      <dgm:spPr/>
      <dgm:t>
        <a:bodyPr/>
        <a:lstStyle/>
        <a:p>
          <a:endParaRPr lang="ru-RU"/>
        </a:p>
      </dgm:t>
    </dgm:pt>
    <dgm:pt modelId="{4C5EE4AC-C270-4BE9-8AD9-D745269B0924}" type="pres">
      <dgm:prSet presAssocID="{C7FA27C7-D578-42A5-914B-7873CEA1BA58}" presName="level3hierChild" presStyleCnt="0"/>
      <dgm:spPr/>
    </dgm:pt>
    <dgm:pt modelId="{F0ACB8C3-A35E-4361-BE53-135EBF572C76}" type="pres">
      <dgm:prSet presAssocID="{364A5556-4A51-40B2-81C0-2DF203574F23}" presName="conn2-1" presStyleLbl="parChTrans1D2" presStyleIdx="3" presStyleCnt="8"/>
      <dgm:spPr/>
    </dgm:pt>
    <dgm:pt modelId="{0D15AB9D-50C0-480F-BA13-4A8958DF62C8}" type="pres">
      <dgm:prSet presAssocID="{364A5556-4A51-40B2-81C0-2DF203574F23}" presName="connTx" presStyleLbl="parChTrans1D2" presStyleIdx="3" presStyleCnt="8"/>
      <dgm:spPr/>
    </dgm:pt>
    <dgm:pt modelId="{16BBDE9B-9E86-455A-A684-D63F33DF7FCC}" type="pres">
      <dgm:prSet presAssocID="{3A3E0807-B7AF-41E8-A20F-D2D0C7247FF8}" presName="root2" presStyleCnt="0"/>
      <dgm:spPr/>
    </dgm:pt>
    <dgm:pt modelId="{46516605-C8C1-42B8-9768-7BF5F0E8AD90}" type="pres">
      <dgm:prSet presAssocID="{3A3E0807-B7AF-41E8-A20F-D2D0C7247FF8}" presName="LevelTwoTextNode" presStyleLbl="node2" presStyleIdx="3" presStyleCnt="8" custScaleX="199292" custLinFactNeighborX="-4000" custLinFactNeighborY="6409">
        <dgm:presLayoutVars>
          <dgm:chPref val="3"/>
        </dgm:presLayoutVars>
      </dgm:prSet>
      <dgm:spPr/>
    </dgm:pt>
    <dgm:pt modelId="{65448713-8355-4D62-B859-A252A6174A58}" type="pres">
      <dgm:prSet presAssocID="{3A3E0807-B7AF-41E8-A20F-D2D0C7247FF8}" presName="level3hierChild" presStyleCnt="0"/>
      <dgm:spPr/>
    </dgm:pt>
    <dgm:pt modelId="{6C1B0404-A726-45AD-AA56-70851508D6D0}" type="pres">
      <dgm:prSet presAssocID="{F82D8AB5-43FA-44EB-8884-3E493C4057C2}" presName="conn2-1" presStyleLbl="parChTrans1D2" presStyleIdx="4" presStyleCnt="8"/>
      <dgm:spPr/>
    </dgm:pt>
    <dgm:pt modelId="{D8BEDE7A-1900-4BAC-A473-A3FA123B5DEC}" type="pres">
      <dgm:prSet presAssocID="{F82D8AB5-43FA-44EB-8884-3E493C4057C2}" presName="connTx" presStyleLbl="parChTrans1D2" presStyleIdx="4" presStyleCnt="8"/>
      <dgm:spPr/>
    </dgm:pt>
    <dgm:pt modelId="{344491C9-6C62-4883-AC17-1A4D80F45670}" type="pres">
      <dgm:prSet presAssocID="{7CA2592A-052E-42A9-BEDA-3C994FB5C4E1}" presName="root2" presStyleCnt="0"/>
      <dgm:spPr/>
    </dgm:pt>
    <dgm:pt modelId="{1AD8D5B7-A04A-45C4-9BE8-6DE02CB6C1E4}" type="pres">
      <dgm:prSet presAssocID="{7CA2592A-052E-42A9-BEDA-3C994FB5C4E1}" presName="LevelTwoTextNode" presStyleLbl="node2" presStyleIdx="4" presStyleCnt="8" custScaleX="199292" custLinFactNeighborX="-4000" custLinFactNeighborY="6409">
        <dgm:presLayoutVars>
          <dgm:chPref val="3"/>
        </dgm:presLayoutVars>
      </dgm:prSet>
      <dgm:spPr/>
    </dgm:pt>
    <dgm:pt modelId="{2C455462-9F42-4FB4-AE83-BEF25A6E9B6B}" type="pres">
      <dgm:prSet presAssocID="{7CA2592A-052E-42A9-BEDA-3C994FB5C4E1}" presName="level3hierChild" presStyleCnt="0"/>
      <dgm:spPr/>
    </dgm:pt>
    <dgm:pt modelId="{B900D76F-46EB-44B3-B364-70AAB4EE257C}" type="pres">
      <dgm:prSet presAssocID="{C36073C6-6B1E-4AD3-AC2B-7EA6BCAD752D}" presName="conn2-1" presStyleLbl="parChTrans1D2" presStyleIdx="5" presStyleCnt="8"/>
      <dgm:spPr/>
    </dgm:pt>
    <dgm:pt modelId="{5434CDBF-599F-423B-94E8-546832FF48EC}" type="pres">
      <dgm:prSet presAssocID="{C36073C6-6B1E-4AD3-AC2B-7EA6BCAD752D}" presName="connTx" presStyleLbl="parChTrans1D2" presStyleIdx="5" presStyleCnt="8"/>
      <dgm:spPr/>
    </dgm:pt>
    <dgm:pt modelId="{B16DFA29-6128-4C1C-BA2F-DE4DA8CEB2D7}" type="pres">
      <dgm:prSet presAssocID="{87AC3B86-524A-45B8-9F2E-6DA333D4E927}" presName="root2" presStyleCnt="0"/>
      <dgm:spPr/>
    </dgm:pt>
    <dgm:pt modelId="{24C7B523-8615-4F25-B79B-A3E4A11B243C}" type="pres">
      <dgm:prSet presAssocID="{87AC3B86-524A-45B8-9F2E-6DA333D4E927}" presName="LevelTwoTextNode" presStyleLbl="node2" presStyleIdx="5" presStyleCnt="8" custScaleX="199292" custLinFactNeighborX="-2835" custLinFactNeighborY="677">
        <dgm:presLayoutVars>
          <dgm:chPref val="3"/>
        </dgm:presLayoutVars>
      </dgm:prSet>
      <dgm:spPr/>
    </dgm:pt>
    <dgm:pt modelId="{67979D1D-A61C-48CD-87BD-7C1CE600291E}" type="pres">
      <dgm:prSet presAssocID="{87AC3B86-524A-45B8-9F2E-6DA333D4E927}" presName="level3hierChild" presStyleCnt="0"/>
      <dgm:spPr/>
    </dgm:pt>
    <dgm:pt modelId="{0A3F1913-3DCE-4871-9C98-B9DEED9BCD84}" type="pres">
      <dgm:prSet presAssocID="{79770214-B547-431C-AE90-74B59EE04297}" presName="conn2-1" presStyleLbl="parChTrans1D2" presStyleIdx="6" presStyleCnt="8"/>
      <dgm:spPr/>
    </dgm:pt>
    <dgm:pt modelId="{2571069F-B56B-47E4-A0A4-633FA0CE90E1}" type="pres">
      <dgm:prSet presAssocID="{79770214-B547-431C-AE90-74B59EE04297}" presName="connTx" presStyleLbl="parChTrans1D2" presStyleIdx="6" presStyleCnt="8"/>
      <dgm:spPr/>
    </dgm:pt>
    <dgm:pt modelId="{083597F3-5A78-4E98-A103-BF880F0C3066}" type="pres">
      <dgm:prSet presAssocID="{11EFF7FA-2782-484F-ABC3-F0B9859A118C}" presName="root2" presStyleCnt="0"/>
      <dgm:spPr/>
    </dgm:pt>
    <dgm:pt modelId="{9E4F0F37-6C78-42D0-ACB8-A9598C1A1B47}" type="pres">
      <dgm:prSet presAssocID="{11EFF7FA-2782-484F-ABC3-F0B9859A118C}" presName="LevelTwoTextNode" presStyleLbl="node2" presStyleIdx="6" presStyleCnt="8" custScaleX="199292" custLinFactNeighborX="-2835" custLinFactNeighborY="677">
        <dgm:presLayoutVars>
          <dgm:chPref val="3"/>
        </dgm:presLayoutVars>
      </dgm:prSet>
      <dgm:spPr/>
    </dgm:pt>
    <dgm:pt modelId="{C0CEDCFA-8D88-4639-B115-262FDBA95653}" type="pres">
      <dgm:prSet presAssocID="{11EFF7FA-2782-484F-ABC3-F0B9859A118C}" presName="level3hierChild" presStyleCnt="0"/>
      <dgm:spPr/>
    </dgm:pt>
    <dgm:pt modelId="{766A904E-D1EF-4517-BDB4-2F31A0EF924E}" type="pres">
      <dgm:prSet presAssocID="{BF2D6B0E-2A01-4882-8A6A-D26636ACD7E6}" presName="conn2-1" presStyleLbl="parChTrans1D2" presStyleIdx="7" presStyleCnt="8"/>
      <dgm:spPr/>
    </dgm:pt>
    <dgm:pt modelId="{369C2A42-281B-42B3-B94C-4C6DC0F74732}" type="pres">
      <dgm:prSet presAssocID="{BF2D6B0E-2A01-4882-8A6A-D26636ACD7E6}" presName="connTx" presStyleLbl="parChTrans1D2" presStyleIdx="7" presStyleCnt="8"/>
      <dgm:spPr/>
    </dgm:pt>
    <dgm:pt modelId="{FDF32559-0086-4855-9401-A480B26702E6}" type="pres">
      <dgm:prSet presAssocID="{C2E2999F-1855-4596-8719-F6F622BD4313}" presName="root2" presStyleCnt="0"/>
      <dgm:spPr/>
    </dgm:pt>
    <dgm:pt modelId="{56BC3C81-FCEB-4C97-9009-DFFC6C38A1FE}" type="pres">
      <dgm:prSet presAssocID="{C2E2999F-1855-4596-8719-F6F622BD4313}" presName="LevelTwoTextNode" presStyleLbl="node2" presStyleIdx="7" presStyleCnt="8" custScaleX="199292" custLinFactNeighborX="-2835" custLinFactNeighborY="677">
        <dgm:presLayoutVars>
          <dgm:chPref val="3"/>
        </dgm:presLayoutVars>
      </dgm:prSet>
      <dgm:spPr/>
    </dgm:pt>
    <dgm:pt modelId="{832A4BB8-F8E7-48D6-BDD5-7E650C86ECA5}" type="pres">
      <dgm:prSet presAssocID="{C2E2999F-1855-4596-8719-F6F622BD4313}" presName="level3hierChild" presStyleCnt="0"/>
      <dgm:spPr/>
    </dgm:pt>
  </dgm:ptLst>
  <dgm:cxnLst>
    <dgm:cxn modelId="{C772B209-9820-43FF-91F9-163608ACC369}" type="presOf" srcId="{BF2D6B0E-2A01-4882-8A6A-D26636ACD7E6}" destId="{369C2A42-281B-42B3-B94C-4C6DC0F74732}" srcOrd="1" destOrd="0" presId="urn:microsoft.com/office/officeart/2008/layout/HorizontalMultiLevelHierarchy"/>
    <dgm:cxn modelId="{3998628B-DD25-4F5E-8263-5FA8244F4534}" type="presOf" srcId="{C2E2999F-1855-4596-8719-F6F622BD4313}" destId="{56BC3C81-FCEB-4C97-9009-DFFC6C38A1FE}" srcOrd="0" destOrd="0" presId="urn:microsoft.com/office/officeart/2008/layout/HorizontalMultiLevelHierarchy"/>
    <dgm:cxn modelId="{5A23E0DC-CC1C-4AD8-BEED-4FD52460368C}" srcId="{8CECA665-3CE1-4CEB-86D5-D41088C2529B}" destId="{41EE0057-72BF-411C-9D42-CA52D386E76E}" srcOrd="0" destOrd="0" parTransId="{438871A2-5BA6-4875-9E28-E5D99AB5F018}" sibTransId="{C6FDF7B5-D404-49AE-8E7A-187AE5417888}"/>
    <dgm:cxn modelId="{122F5688-E0DF-43F0-9F7D-9665248AFEB2}" type="presOf" srcId="{BF2D6B0E-2A01-4882-8A6A-D26636ACD7E6}" destId="{766A904E-D1EF-4517-BDB4-2F31A0EF924E}" srcOrd="0" destOrd="0" presId="urn:microsoft.com/office/officeart/2008/layout/HorizontalMultiLevelHierarchy"/>
    <dgm:cxn modelId="{AA52707E-61BD-442F-B558-7C086C23C652}" type="presOf" srcId="{C7FA27C7-D578-42A5-914B-7873CEA1BA58}" destId="{62F897E1-2C6B-4F96-8062-A3E4AD0F1054}" srcOrd="0" destOrd="0" presId="urn:microsoft.com/office/officeart/2008/layout/HorizontalMultiLevelHierarchy"/>
    <dgm:cxn modelId="{6B8D83E5-2537-42EA-9AB9-9E06BA7EDA8A}" type="presOf" srcId="{8CECA665-3CE1-4CEB-86D5-D41088C2529B}" destId="{BD9B125A-2195-4C09-87FB-88B74DD7FA26}" srcOrd="0" destOrd="0" presId="urn:microsoft.com/office/officeart/2008/layout/HorizontalMultiLevelHierarchy"/>
    <dgm:cxn modelId="{878D8FEC-32A3-432A-8014-FECCE941ADDE}" srcId="{41EE0057-72BF-411C-9D42-CA52D386E76E}" destId="{87AC3B86-524A-45B8-9F2E-6DA333D4E927}" srcOrd="5" destOrd="0" parTransId="{C36073C6-6B1E-4AD3-AC2B-7EA6BCAD752D}" sibTransId="{C97EE4EC-7D19-42F1-947E-C10B2511501B}"/>
    <dgm:cxn modelId="{C36C7B38-A035-4ED5-B259-F0B696B2926E}" type="presOf" srcId="{6B15B627-42CF-49B5-813E-15FCF349E38D}" destId="{887F638E-2C7C-4996-8218-50461897EDBD}" srcOrd="0" destOrd="0" presId="urn:microsoft.com/office/officeart/2008/layout/HorizontalMultiLevelHierarchy"/>
    <dgm:cxn modelId="{7F8919B5-86EE-4043-9EA1-32935593C948}" srcId="{41EE0057-72BF-411C-9D42-CA52D386E76E}" destId="{3A3E0807-B7AF-41E8-A20F-D2D0C7247FF8}" srcOrd="3" destOrd="0" parTransId="{364A5556-4A51-40B2-81C0-2DF203574F23}" sibTransId="{8BD8FFAC-B275-4DED-8C9B-F2F24EA9E82F}"/>
    <dgm:cxn modelId="{53D98184-A4A5-4B72-A617-49285FC58DC2}" type="presOf" srcId="{DBAEAF44-8AAE-4483-AE00-359D1804F77E}" destId="{E95FA4F1-75B2-45C6-A3EA-7399E3FD71C6}" srcOrd="1" destOrd="0" presId="urn:microsoft.com/office/officeart/2008/layout/HorizontalMultiLevelHierarchy"/>
    <dgm:cxn modelId="{4E97C13F-05E9-4319-AD03-3C410E9F81E3}" type="presOf" srcId="{7CA2592A-052E-42A9-BEDA-3C994FB5C4E1}" destId="{1AD8D5B7-A04A-45C4-9BE8-6DE02CB6C1E4}" srcOrd="0" destOrd="0" presId="urn:microsoft.com/office/officeart/2008/layout/HorizontalMultiLevelHierarchy"/>
    <dgm:cxn modelId="{FD7868EE-9288-4DE3-9ACD-5D38F5000347}" type="presOf" srcId="{C36073C6-6B1E-4AD3-AC2B-7EA6BCAD752D}" destId="{B900D76F-46EB-44B3-B364-70AAB4EE257C}" srcOrd="0" destOrd="0" presId="urn:microsoft.com/office/officeart/2008/layout/HorizontalMultiLevelHierarchy"/>
    <dgm:cxn modelId="{1028FEF9-4066-4C4F-A589-473E41FC3BB0}" type="presOf" srcId="{233F02A5-FE4C-427B-87C2-C71D6839E6BA}" destId="{5341A8A4-D010-4853-A946-A32B8F8B0279}" srcOrd="1" destOrd="0" presId="urn:microsoft.com/office/officeart/2008/layout/HorizontalMultiLevelHierarchy"/>
    <dgm:cxn modelId="{6CE55FDB-6637-44FD-B7CA-1D649E5FCCA1}" type="presOf" srcId="{DBAEAF44-8AAE-4483-AE00-359D1804F77E}" destId="{E57A9C1A-A386-49F2-9562-C5A6932FF6DE}" srcOrd="0" destOrd="0" presId="urn:microsoft.com/office/officeart/2008/layout/HorizontalMultiLevelHierarchy"/>
    <dgm:cxn modelId="{41DCCD08-775C-45C5-B528-D7C40D4F1429}" type="presOf" srcId="{11EFF7FA-2782-484F-ABC3-F0B9859A118C}" destId="{9E4F0F37-6C78-42D0-ACB8-A9598C1A1B47}" srcOrd="0" destOrd="0" presId="urn:microsoft.com/office/officeart/2008/layout/HorizontalMultiLevelHierarchy"/>
    <dgm:cxn modelId="{E41ACCF5-E89E-4110-9541-111175196D62}" type="presOf" srcId="{233F02A5-FE4C-427B-87C2-C71D6839E6BA}" destId="{33E27DC1-BA9E-46E1-A70F-4366CE775170}" srcOrd="0" destOrd="0" presId="urn:microsoft.com/office/officeart/2008/layout/HorizontalMultiLevelHierarchy"/>
    <dgm:cxn modelId="{67F0CE88-B7FE-4D97-A09A-F6A705232BD7}" type="presOf" srcId="{41EE0057-72BF-411C-9D42-CA52D386E76E}" destId="{F7CEA7E4-69D4-445F-9916-A30BF4AC3EB0}" srcOrd="0" destOrd="0" presId="urn:microsoft.com/office/officeart/2008/layout/HorizontalMultiLevelHierarchy"/>
    <dgm:cxn modelId="{432A1641-C345-4227-8888-BF5F5FCCB5B7}" srcId="{41EE0057-72BF-411C-9D42-CA52D386E76E}" destId="{06729324-74FC-4FA7-9F66-FB76C2013B29}" srcOrd="0" destOrd="0" parTransId="{233F02A5-FE4C-427B-87C2-C71D6839E6BA}" sibTransId="{8D1ECDF8-CA65-482C-AD75-98203416E763}"/>
    <dgm:cxn modelId="{78F415EB-352F-4EBA-A10D-E6E000C1BABA}" type="presOf" srcId="{C36073C6-6B1E-4AD3-AC2B-7EA6BCAD752D}" destId="{5434CDBF-599F-423B-94E8-546832FF48EC}" srcOrd="1" destOrd="0" presId="urn:microsoft.com/office/officeart/2008/layout/HorizontalMultiLevelHierarchy"/>
    <dgm:cxn modelId="{74542C67-CFA4-4E72-8C1E-7534176B7692}" srcId="{41EE0057-72BF-411C-9D42-CA52D386E76E}" destId="{11EFF7FA-2782-484F-ABC3-F0B9859A118C}" srcOrd="6" destOrd="0" parTransId="{79770214-B547-431C-AE90-74B59EE04297}" sibTransId="{0839C42C-BA5E-4B15-AC59-BBDD62F9FFCD}"/>
    <dgm:cxn modelId="{16BE293C-EC79-44A8-BF5A-6614882E15A4}" srcId="{41EE0057-72BF-411C-9D42-CA52D386E76E}" destId="{C7FA27C7-D578-42A5-914B-7873CEA1BA58}" srcOrd="2" destOrd="0" parTransId="{DBAEAF44-8AAE-4483-AE00-359D1804F77E}" sibTransId="{F1D4FB92-BBD4-456C-B43F-15708C4442C5}"/>
    <dgm:cxn modelId="{D8563A22-D8BA-4088-ABBD-AFC773D89388}" srcId="{41EE0057-72BF-411C-9D42-CA52D386E76E}" destId="{7CA2592A-052E-42A9-BEDA-3C994FB5C4E1}" srcOrd="4" destOrd="0" parTransId="{F82D8AB5-43FA-44EB-8884-3E493C4057C2}" sibTransId="{34027BC8-BEF2-46F1-9CFE-794FC45A9A4A}"/>
    <dgm:cxn modelId="{39A6894D-E776-4B9C-A22A-1EFB2E6DEE86}" type="presOf" srcId="{364A5556-4A51-40B2-81C0-2DF203574F23}" destId="{0D15AB9D-50C0-480F-BA13-4A8958DF62C8}" srcOrd="1" destOrd="0" presId="urn:microsoft.com/office/officeart/2008/layout/HorizontalMultiLevelHierarchy"/>
    <dgm:cxn modelId="{1A5C847E-DD0C-4FFA-B1CD-DDAD81F04895}" type="presOf" srcId="{2396AF76-6D2B-4DD3-AF8A-6B926976493E}" destId="{A3EA44BD-C123-422D-8615-72513222ED09}" srcOrd="0" destOrd="0" presId="urn:microsoft.com/office/officeart/2008/layout/HorizontalMultiLevelHierarchy"/>
    <dgm:cxn modelId="{863622F7-8FD4-41AB-9513-A4E039D60E88}" type="presOf" srcId="{364A5556-4A51-40B2-81C0-2DF203574F23}" destId="{F0ACB8C3-A35E-4361-BE53-135EBF572C76}" srcOrd="0" destOrd="0" presId="urn:microsoft.com/office/officeart/2008/layout/HorizontalMultiLevelHierarchy"/>
    <dgm:cxn modelId="{39D46C5F-8378-4F02-A339-EB48F0DE7500}" type="presOf" srcId="{79770214-B547-431C-AE90-74B59EE04297}" destId="{0A3F1913-3DCE-4871-9C98-B9DEED9BCD84}" srcOrd="0" destOrd="0" presId="urn:microsoft.com/office/officeart/2008/layout/HorizontalMultiLevelHierarchy"/>
    <dgm:cxn modelId="{D787A728-18B7-4943-A78E-A62F0EB9FAD7}" type="presOf" srcId="{F82D8AB5-43FA-44EB-8884-3E493C4057C2}" destId="{D8BEDE7A-1900-4BAC-A473-A3FA123B5DEC}" srcOrd="1" destOrd="0" presId="urn:microsoft.com/office/officeart/2008/layout/HorizontalMultiLevelHierarchy"/>
    <dgm:cxn modelId="{534A5A64-0341-436B-9E6E-3BDF3D9DEF85}" srcId="{41EE0057-72BF-411C-9D42-CA52D386E76E}" destId="{6B15B627-42CF-49B5-813E-15FCF349E38D}" srcOrd="1" destOrd="0" parTransId="{2396AF76-6D2B-4DD3-AF8A-6B926976493E}" sibTransId="{4739734A-5DF5-4EC4-8627-8B5987C4AFF1}"/>
    <dgm:cxn modelId="{EA9BC10E-B18E-49C4-B36A-A6A20F755390}" type="presOf" srcId="{2396AF76-6D2B-4DD3-AF8A-6B926976493E}" destId="{B2900E67-8164-4FCA-B683-287F151B2997}" srcOrd="1" destOrd="0" presId="urn:microsoft.com/office/officeart/2008/layout/HorizontalMultiLevelHierarchy"/>
    <dgm:cxn modelId="{5D940A11-E565-4DBF-84D5-02BF00559D6D}" type="presOf" srcId="{F82D8AB5-43FA-44EB-8884-3E493C4057C2}" destId="{6C1B0404-A726-45AD-AA56-70851508D6D0}" srcOrd="0" destOrd="0" presId="urn:microsoft.com/office/officeart/2008/layout/HorizontalMultiLevelHierarchy"/>
    <dgm:cxn modelId="{3C050F53-7440-4843-BEFE-5109229A0BC6}" srcId="{41EE0057-72BF-411C-9D42-CA52D386E76E}" destId="{C2E2999F-1855-4596-8719-F6F622BD4313}" srcOrd="7" destOrd="0" parTransId="{BF2D6B0E-2A01-4882-8A6A-D26636ACD7E6}" sibTransId="{3465D8A1-8B04-43B2-8950-CC72206645CC}"/>
    <dgm:cxn modelId="{B742E3D1-84CF-4E97-AEEF-CCE130475C74}" type="presOf" srcId="{79770214-B547-431C-AE90-74B59EE04297}" destId="{2571069F-B56B-47E4-A0A4-633FA0CE90E1}" srcOrd="1" destOrd="0" presId="urn:microsoft.com/office/officeart/2008/layout/HorizontalMultiLevelHierarchy"/>
    <dgm:cxn modelId="{593C548C-BACC-44B5-8C35-EC80EED3F8EC}" type="presOf" srcId="{3A3E0807-B7AF-41E8-A20F-D2D0C7247FF8}" destId="{46516605-C8C1-42B8-9768-7BF5F0E8AD90}" srcOrd="0" destOrd="0" presId="urn:microsoft.com/office/officeart/2008/layout/HorizontalMultiLevelHierarchy"/>
    <dgm:cxn modelId="{C70342A4-6EE8-4541-B1F4-7A6FEBFCB8E8}" type="presOf" srcId="{06729324-74FC-4FA7-9F66-FB76C2013B29}" destId="{83951507-EA57-41D2-872B-D1DAF03BB5D9}" srcOrd="0" destOrd="0" presId="urn:microsoft.com/office/officeart/2008/layout/HorizontalMultiLevelHierarchy"/>
    <dgm:cxn modelId="{B440B7DE-5932-438D-8FBA-792C7858F595}" type="presOf" srcId="{87AC3B86-524A-45B8-9F2E-6DA333D4E927}" destId="{24C7B523-8615-4F25-B79B-A3E4A11B243C}" srcOrd="0" destOrd="0" presId="urn:microsoft.com/office/officeart/2008/layout/HorizontalMultiLevelHierarchy"/>
    <dgm:cxn modelId="{88F4A088-4C9C-4EF1-A9F3-D44F4C4F1E33}" type="presParOf" srcId="{BD9B125A-2195-4C09-87FB-88B74DD7FA26}" destId="{CEE49A66-3953-4D7D-84D0-CE568F83D54C}" srcOrd="0" destOrd="0" presId="urn:microsoft.com/office/officeart/2008/layout/HorizontalMultiLevelHierarchy"/>
    <dgm:cxn modelId="{BE913451-3E07-44BF-AEBE-DF5533EAE104}" type="presParOf" srcId="{CEE49A66-3953-4D7D-84D0-CE568F83D54C}" destId="{F7CEA7E4-69D4-445F-9916-A30BF4AC3EB0}" srcOrd="0" destOrd="0" presId="urn:microsoft.com/office/officeart/2008/layout/HorizontalMultiLevelHierarchy"/>
    <dgm:cxn modelId="{8C911437-97E7-4F7C-B31D-B6C24BF4DB73}" type="presParOf" srcId="{CEE49A66-3953-4D7D-84D0-CE568F83D54C}" destId="{2296D9C6-5430-4894-A3EF-121D006646CD}" srcOrd="1" destOrd="0" presId="urn:microsoft.com/office/officeart/2008/layout/HorizontalMultiLevelHierarchy"/>
    <dgm:cxn modelId="{9943D9CA-8F88-4DA4-A489-A9A925ACBFE0}" type="presParOf" srcId="{2296D9C6-5430-4894-A3EF-121D006646CD}" destId="{33E27DC1-BA9E-46E1-A70F-4366CE775170}" srcOrd="0" destOrd="0" presId="urn:microsoft.com/office/officeart/2008/layout/HorizontalMultiLevelHierarchy"/>
    <dgm:cxn modelId="{408AA58F-0AEF-4D0B-BBE0-A17FB3C1CB04}" type="presParOf" srcId="{33E27DC1-BA9E-46E1-A70F-4366CE775170}" destId="{5341A8A4-D010-4853-A946-A32B8F8B0279}" srcOrd="0" destOrd="0" presId="urn:microsoft.com/office/officeart/2008/layout/HorizontalMultiLevelHierarchy"/>
    <dgm:cxn modelId="{D4B3AE73-E6DA-4EEC-A452-41824FD5385C}" type="presParOf" srcId="{2296D9C6-5430-4894-A3EF-121D006646CD}" destId="{D171525C-F2F1-4220-A6B3-0BA5543612B3}" srcOrd="1" destOrd="0" presId="urn:microsoft.com/office/officeart/2008/layout/HorizontalMultiLevelHierarchy"/>
    <dgm:cxn modelId="{DE834A6B-9BF0-4F92-96AA-EAFD716CF1AE}" type="presParOf" srcId="{D171525C-F2F1-4220-A6B3-0BA5543612B3}" destId="{83951507-EA57-41D2-872B-D1DAF03BB5D9}" srcOrd="0" destOrd="0" presId="urn:microsoft.com/office/officeart/2008/layout/HorizontalMultiLevelHierarchy"/>
    <dgm:cxn modelId="{49002961-FFF4-458B-958B-310F077A93B5}" type="presParOf" srcId="{D171525C-F2F1-4220-A6B3-0BA5543612B3}" destId="{6B8FA7BC-D81B-482D-AC7C-1029C990A17B}" srcOrd="1" destOrd="0" presId="urn:microsoft.com/office/officeart/2008/layout/HorizontalMultiLevelHierarchy"/>
    <dgm:cxn modelId="{F1C9F8DD-E650-4A53-9841-FA72BA3D43EF}" type="presParOf" srcId="{2296D9C6-5430-4894-A3EF-121D006646CD}" destId="{A3EA44BD-C123-422D-8615-72513222ED09}" srcOrd="2" destOrd="0" presId="urn:microsoft.com/office/officeart/2008/layout/HorizontalMultiLevelHierarchy"/>
    <dgm:cxn modelId="{5BA8DEBB-2804-4B56-AE65-9C3A6FBC5679}" type="presParOf" srcId="{A3EA44BD-C123-422D-8615-72513222ED09}" destId="{B2900E67-8164-4FCA-B683-287F151B2997}" srcOrd="0" destOrd="0" presId="urn:microsoft.com/office/officeart/2008/layout/HorizontalMultiLevelHierarchy"/>
    <dgm:cxn modelId="{C7C876E6-3F66-41BD-A84D-6997024EADE4}" type="presParOf" srcId="{2296D9C6-5430-4894-A3EF-121D006646CD}" destId="{FF098B9F-2CB7-42D2-B139-AFF8F75D3017}" srcOrd="3" destOrd="0" presId="urn:microsoft.com/office/officeart/2008/layout/HorizontalMultiLevelHierarchy"/>
    <dgm:cxn modelId="{BA24C12D-048B-46D0-85C0-652D9F29C988}" type="presParOf" srcId="{FF098B9F-2CB7-42D2-B139-AFF8F75D3017}" destId="{887F638E-2C7C-4996-8218-50461897EDBD}" srcOrd="0" destOrd="0" presId="urn:microsoft.com/office/officeart/2008/layout/HorizontalMultiLevelHierarchy"/>
    <dgm:cxn modelId="{8C8C7B9E-A61B-44B2-AC12-4BF22857FCE1}" type="presParOf" srcId="{FF098B9F-2CB7-42D2-B139-AFF8F75D3017}" destId="{0AFAD390-5E02-41D8-A2CB-447C6204262D}" srcOrd="1" destOrd="0" presId="urn:microsoft.com/office/officeart/2008/layout/HorizontalMultiLevelHierarchy"/>
    <dgm:cxn modelId="{18871146-096D-4046-A13B-608888F3CDF1}" type="presParOf" srcId="{2296D9C6-5430-4894-A3EF-121D006646CD}" destId="{E57A9C1A-A386-49F2-9562-C5A6932FF6DE}" srcOrd="4" destOrd="0" presId="urn:microsoft.com/office/officeart/2008/layout/HorizontalMultiLevelHierarchy"/>
    <dgm:cxn modelId="{27ED6185-6FF0-48F5-A117-3114EAF709A0}" type="presParOf" srcId="{E57A9C1A-A386-49F2-9562-C5A6932FF6DE}" destId="{E95FA4F1-75B2-45C6-A3EA-7399E3FD71C6}" srcOrd="0" destOrd="0" presId="urn:microsoft.com/office/officeart/2008/layout/HorizontalMultiLevelHierarchy"/>
    <dgm:cxn modelId="{B398015C-4CDC-4DB7-8639-58FCF7103F96}" type="presParOf" srcId="{2296D9C6-5430-4894-A3EF-121D006646CD}" destId="{486D1ED2-5500-455C-B353-47BD8FA69E28}" srcOrd="5" destOrd="0" presId="urn:microsoft.com/office/officeart/2008/layout/HorizontalMultiLevelHierarchy"/>
    <dgm:cxn modelId="{074A53BE-1761-45EF-980C-B57EF8682D22}" type="presParOf" srcId="{486D1ED2-5500-455C-B353-47BD8FA69E28}" destId="{62F897E1-2C6B-4F96-8062-A3E4AD0F1054}" srcOrd="0" destOrd="0" presId="urn:microsoft.com/office/officeart/2008/layout/HorizontalMultiLevelHierarchy"/>
    <dgm:cxn modelId="{24DEE983-8118-4F26-A48C-C82E41D96118}" type="presParOf" srcId="{486D1ED2-5500-455C-B353-47BD8FA69E28}" destId="{4C5EE4AC-C270-4BE9-8AD9-D745269B0924}" srcOrd="1" destOrd="0" presId="urn:microsoft.com/office/officeart/2008/layout/HorizontalMultiLevelHierarchy"/>
    <dgm:cxn modelId="{E4CAF51F-A040-4099-BEF1-4F8EEFE9E7FF}" type="presParOf" srcId="{2296D9C6-5430-4894-A3EF-121D006646CD}" destId="{F0ACB8C3-A35E-4361-BE53-135EBF572C76}" srcOrd="6" destOrd="0" presId="urn:microsoft.com/office/officeart/2008/layout/HorizontalMultiLevelHierarchy"/>
    <dgm:cxn modelId="{7A6CB21A-69E4-4A55-9035-068C1EBBE2CB}" type="presParOf" srcId="{F0ACB8C3-A35E-4361-BE53-135EBF572C76}" destId="{0D15AB9D-50C0-480F-BA13-4A8958DF62C8}" srcOrd="0" destOrd="0" presId="urn:microsoft.com/office/officeart/2008/layout/HorizontalMultiLevelHierarchy"/>
    <dgm:cxn modelId="{EEE945AF-3C73-4FCD-BB36-F43CFD09BDC2}" type="presParOf" srcId="{2296D9C6-5430-4894-A3EF-121D006646CD}" destId="{16BBDE9B-9E86-455A-A684-D63F33DF7FCC}" srcOrd="7" destOrd="0" presId="urn:microsoft.com/office/officeart/2008/layout/HorizontalMultiLevelHierarchy"/>
    <dgm:cxn modelId="{9C33BDE6-84C2-40ED-B517-0A8D79A79055}" type="presParOf" srcId="{16BBDE9B-9E86-455A-A684-D63F33DF7FCC}" destId="{46516605-C8C1-42B8-9768-7BF5F0E8AD90}" srcOrd="0" destOrd="0" presId="urn:microsoft.com/office/officeart/2008/layout/HorizontalMultiLevelHierarchy"/>
    <dgm:cxn modelId="{5FE0AA3D-5CF7-4435-8807-97780D647DE5}" type="presParOf" srcId="{16BBDE9B-9E86-455A-A684-D63F33DF7FCC}" destId="{65448713-8355-4D62-B859-A252A6174A58}" srcOrd="1" destOrd="0" presId="urn:microsoft.com/office/officeart/2008/layout/HorizontalMultiLevelHierarchy"/>
    <dgm:cxn modelId="{73CF8B91-B78E-495E-9C2E-B58A0B5EFD04}" type="presParOf" srcId="{2296D9C6-5430-4894-A3EF-121D006646CD}" destId="{6C1B0404-A726-45AD-AA56-70851508D6D0}" srcOrd="8" destOrd="0" presId="urn:microsoft.com/office/officeart/2008/layout/HorizontalMultiLevelHierarchy"/>
    <dgm:cxn modelId="{1D05D042-F3BB-4A57-BC29-3C3718803A69}" type="presParOf" srcId="{6C1B0404-A726-45AD-AA56-70851508D6D0}" destId="{D8BEDE7A-1900-4BAC-A473-A3FA123B5DEC}" srcOrd="0" destOrd="0" presId="urn:microsoft.com/office/officeart/2008/layout/HorizontalMultiLevelHierarchy"/>
    <dgm:cxn modelId="{8987B572-5A7F-4621-8995-B26A3AA1000A}" type="presParOf" srcId="{2296D9C6-5430-4894-A3EF-121D006646CD}" destId="{344491C9-6C62-4883-AC17-1A4D80F45670}" srcOrd="9" destOrd="0" presId="urn:microsoft.com/office/officeart/2008/layout/HorizontalMultiLevelHierarchy"/>
    <dgm:cxn modelId="{20645576-EA0C-4379-BCED-AFF942E970AC}" type="presParOf" srcId="{344491C9-6C62-4883-AC17-1A4D80F45670}" destId="{1AD8D5B7-A04A-45C4-9BE8-6DE02CB6C1E4}" srcOrd="0" destOrd="0" presId="urn:microsoft.com/office/officeart/2008/layout/HorizontalMultiLevelHierarchy"/>
    <dgm:cxn modelId="{ACC75C41-8202-4314-8BE2-48E98D4FE8C0}" type="presParOf" srcId="{344491C9-6C62-4883-AC17-1A4D80F45670}" destId="{2C455462-9F42-4FB4-AE83-BEF25A6E9B6B}" srcOrd="1" destOrd="0" presId="urn:microsoft.com/office/officeart/2008/layout/HorizontalMultiLevelHierarchy"/>
    <dgm:cxn modelId="{69F480D9-409E-4E24-892A-1AEC3AE6293E}" type="presParOf" srcId="{2296D9C6-5430-4894-A3EF-121D006646CD}" destId="{B900D76F-46EB-44B3-B364-70AAB4EE257C}" srcOrd="10" destOrd="0" presId="urn:microsoft.com/office/officeart/2008/layout/HorizontalMultiLevelHierarchy"/>
    <dgm:cxn modelId="{9256A61F-E106-4829-AA55-D0D995B3B805}" type="presParOf" srcId="{B900D76F-46EB-44B3-B364-70AAB4EE257C}" destId="{5434CDBF-599F-423B-94E8-546832FF48EC}" srcOrd="0" destOrd="0" presId="urn:microsoft.com/office/officeart/2008/layout/HorizontalMultiLevelHierarchy"/>
    <dgm:cxn modelId="{A8847497-BE1F-4AFE-A27C-0CDA2E1D35A4}" type="presParOf" srcId="{2296D9C6-5430-4894-A3EF-121D006646CD}" destId="{B16DFA29-6128-4C1C-BA2F-DE4DA8CEB2D7}" srcOrd="11" destOrd="0" presId="urn:microsoft.com/office/officeart/2008/layout/HorizontalMultiLevelHierarchy"/>
    <dgm:cxn modelId="{E20AFD74-7C71-4453-9CB1-F1A535538067}" type="presParOf" srcId="{B16DFA29-6128-4C1C-BA2F-DE4DA8CEB2D7}" destId="{24C7B523-8615-4F25-B79B-A3E4A11B243C}" srcOrd="0" destOrd="0" presId="urn:microsoft.com/office/officeart/2008/layout/HorizontalMultiLevelHierarchy"/>
    <dgm:cxn modelId="{53D42366-2443-44A0-9B0D-0372FE0055F3}" type="presParOf" srcId="{B16DFA29-6128-4C1C-BA2F-DE4DA8CEB2D7}" destId="{67979D1D-A61C-48CD-87BD-7C1CE600291E}" srcOrd="1" destOrd="0" presId="urn:microsoft.com/office/officeart/2008/layout/HorizontalMultiLevelHierarchy"/>
    <dgm:cxn modelId="{71E24DF8-6263-4C0C-BE41-ADF0BFDCDF1A}" type="presParOf" srcId="{2296D9C6-5430-4894-A3EF-121D006646CD}" destId="{0A3F1913-3DCE-4871-9C98-B9DEED9BCD84}" srcOrd="12" destOrd="0" presId="urn:microsoft.com/office/officeart/2008/layout/HorizontalMultiLevelHierarchy"/>
    <dgm:cxn modelId="{0C887780-C33A-48B1-9E8D-28EA1759DA89}" type="presParOf" srcId="{0A3F1913-3DCE-4871-9C98-B9DEED9BCD84}" destId="{2571069F-B56B-47E4-A0A4-633FA0CE90E1}" srcOrd="0" destOrd="0" presId="urn:microsoft.com/office/officeart/2008/layout/HorizontalMultiLevelHierarchy"/>
    <dgm:cxn modelId="{B028E31B-34BB-47D1-9C0F-1040576FCFFB}" type="presParOf" srcId="{2296D9C6-5430-4894-A3EF-121D006646CD}" destId="{083597F3-5A78-4E98-A103-BF880F0C3066}" srcOrd="13" destOrd="0" presId="urn:microsoft.com/office/officeart/2008/layout/HorizontalMultiLevelHierarchy"/>
    <dgm:cxn modelId="{8A5C572E-05E2-4A3F-97AA-56B8444DC990}" type="presParOf" srcId="{083597F3-5A78-4E98-A103-BF880F0C3066}" destId="{9E4F0F37-6C78-42D0-ACB8-A9598C1A1B47}" srcOrd="0" destOrd="0" presId="urn:microsoft.com/office/officeart/2008/layout/HorizontalMultiLevelHierarchy"/>
    <dgm:cxn modelId="{A2B55012-7C87-4A46-B7FC-C8A69330D641}" type="presParOf" srcId="{083597F3-5A78-4E98-A103-BF880F0C3066}" destId="{C0CEDCFA-8D88-4639-B115-262FDBA95653}" srcOrd="1" destOrd="0" presId="urn:microsoft.com/office/officeart/2008/layout/HorizontalMultiLevelHierarchy"/>
    <dgm:cxn modelId="{2C529EE5-2ECA-4D7C-A12A-A4572501B75A}" type="presParOf" srcId="{2296D9C6-5430-4894-A3EF-121D006646CD}" destId="{766A904E-D1EF-4517-BDB4-2F31A0EF924E}" srcOrd="14" destOrd="0" presId="urn:microsoft.com/office/officeart/2008/layout/HorizontalMultiLevelHierarchy"/>
    <dgm:cxn modelId="{5C0F51D1-6DBA-48ED-B607-065B534706D2}" type="presParOf" srcId="{766A904E-D1EF-4517-BDB4-2F31A0EF924E}" destId="{369C2A42-281B-42B3-B94C-4C6DC0F74732}" srcOrd="0" destOrd="0" presId="urn:microsoft.com/office/officeart/2008/layout/HorizontalMultiLevelHierarchy"/>
    <dgm:cxn modelId="{8FEBC6D2-F557-4067-B66F-CA01BE285B8F}" type="presParOf" srcId="{2296D9C6-5430-4894-A3EF-121D006646CD}" destId="{FDF32559-0086-4855-9401-A480B26702E6}" srcOrd="15" destOrd="0" presId="urn:microsoft.com/office/officeart/2008/layout/HorizontalMultiLevelHierarchy"/>
    <dgm:cxn modelId="{92D8695B-2A91-4CAE-9F15-937B9766787D}" type="presParOf" srcId="{FDF32559-0086-4855-9401-A480B26702E6}" destId="{56BC3C81-FCEB-4C97-9009-DFFC6C38A1FE}" srcOrd="0" destOrd="0" presId="urn:microsoft.com/office/officeart/2008/layout/HorizontalMultiLevelHierarchy"/>
    <dgm:cxn modelId="{6598614A-0E04-454D-B0A1-FC16428AC501}" type="presParOf" srcId="{FDF32559-0086-4855-9401-A480B26702E6}" destId="{832A4BB8-F8E7-48D6-BDD5-7E650C86ECA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4DC78A-FC1A-43A5-9BF5-172DF9581D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5DAA940F-C277-4379-8C6B-DBE4444EB5A3}">
      <dgm:prSet>
        <dgm:style>
          <a:lnRef idx="1">
            <a:schemeClr val="accent1"/>
          </a:lnRef>
          <a:fillRef idx="2">
            <a:schemeClr val="accent1"/>
          </a:fillRef>
          <a:effectRef idx="1">
            <a:schemeClr val="accent1"/>
          </a:effectRef>
          <a:fontRef idx="minor">
            <a:schemeClr val="dk1"/>
          </a:fontRef>
        </dgm:style>
      </dgm:prSet>
      <dgm:spPr/>
      <dgm:t>
        <a:bodyPr/>
        <a:lstStyle/>
        <a:p>
          <a:pPr rtl="0"/>
          <a:r>
            <a:rPr lang="uk-UA" i="1" dirty="0" smtClean="0"/>
            <a:t>Діючі Активні компоненти: </a:t>
          </a:r>
          <a:endParaRPr lang="ru-RU" dirty="0"/>
        </a:p>
      </dgm:t>
    </dgm:pt>
    <dgm:pt modelId="{D8465160-019E-45BD-805E-F82BA253360B}" type="parTrans" cxnId="{13715F7E-D496-4CB4-8092-92918B5E1B11}">
      <dgm:prSet/>
      <dgm:spPr/>
      <dgm:t>
        <a:bodyPr/>
        <a:lstStyle/>
        <a:p>
          <a:endParaRPr lang="ru-RU"/>
        </a:p>
      </dgm:t>
    </dgm:pt>
    <dgm:pt modelId="{EE3CB688-B8D0-484C-AB0C-D3883BF9FA9A}" type="sibTrans" cxnId="{13715F7E-D496-4CB4-8092-92918B5E1B11}">
      <dgm:prSet/>
      <dgm:spPr/>
      <dgm:t>
        <a:bodyPr/>
        <a:lstStyle/>
        <a:p>
          <a:endParaRPr lang="ru-RU"/>
        </a:p>
      </dgm:t>
    </dgm:pt>
    <dgm:pt modelId="{EE0FA632-8A46-402E-881E-0FAB6F0DC6A6}">
      <dgm:prSet/>
      <dgm:spPr/>
      <dgm:t>
        <a:bodyPr/>
        <a:lstStyle/>
        <a:p>
          <a:pPr algn="just" rtl="0"/>
          <a:r>
            <a:rPr lang="uk-UA" b="1" dirty="0" smtClean="0"/>
            <a:t>ЕКСТРАКТ БЕЛАДОНИ </a:t>
          </a:r>
          <a:r>
            <a:rPr lang="uk-UA" dirty="0" smtClean="0"/>
            <a:t>знижує тонус м'язів травного тракту і підвищує при цьому тонус сфінктера. Надає </a:t>
          </a:r>
          <a:r>
            <a:rPr lang="uk-UA" dirty="0" err="1" smtClean="0"/>
            <a:t>спазмолітичну</a:t>
          </a:r>
          <a:r>
            <a:rPr lang="uk-UA" dirty="0" smtClean="0"/>
            <a:t> і </a:t>
          </a:r>
          <a:r>
            <a:rPr lang="uk-UA" dirty="0" err="1" smtClean="0"/>
            <a:t>холіноблокуючу</a:t>
          </a:r>
          <a:r>
            <a:rPr lang="uk-UA" dirty="0" smtClean="0"/>
            <a:t> дію.</a:t>
          </a:r>
          <a:endParaRPr lang="ru-RU" dirty="0"/>
        </a:p>
      </dgm:t>
    </dgm:pt>
    <dgm:pt modelId="{61EE71C2-07E4-4FFF-909A-86444C980EF5}" type="parTrans" cxnId="{EE4DCDA7-584F-43AE-8ECE-FFA8EA1A3386}">
      <dgm:prSet/>
      <dgm:spPr/>
      <dgm:t>
        <a:bodyPr/>
        <a:lstStyle/>
        <a:p>
          <a:endParaRPr lang="ru-RU"/>
        </a:p>
      </dgm:t>
    </dgm:pt>
    <dgm:pt modelId="{0C7D0CF3-4A94-4CAE-975C-EED97B7266DA}" type="sibTrans" cxnId="{EE4DCDA7-584F-43AE-8ECE-FFA8EA1A3386}">
      <dgm:prSet/>
      <dgm:spPr/>
      <dgm:t>
        <a:bodyPr/>
        <a:lstStyle/>
        <a:p>
          <a:endParaRPr lang="ru-RU"/>
        </a:p>
      </dgm:t>
    </dgm:pt>
    <dgm:pt modelId="{DF0E2BCC-5A3A-4F34-BB2D-71E3093C6030}">
      <dgm:prSet/>
      <dgm:spPr/>
      <dgm:t>
        <a:bodyPr/>
        <a:lstStyle/>
        <a:p>
          <a:pPr algn="just" rtl="0"/>
          <a:r>
            <a:rPr lang="uk-UA" b="1" dirty="0" smtClean="0"/>
            <a:t>ЦИНКУ СУЛЬФАТ</a:t>
          </a:r>
          <a:r>
            <a:rPr lang="uk-UA" dirty="0" smtClean="0"/>
            <a:t> має підсушують і виражену протизапальну дію.</a:t>
          </a:r>
          <a:endParaRPr lang="ru-RU" dirty="0"/>
        </a:p>
      </dgm:t>
    </dgm:pt>
    <dgm:pt modelId="{8461E422-D973-478E-8420-9D46DC95B929}" type="parTrans" cxnId="{B8DD71DC-7AC9-494C-A932-41B27001DC1F}">
      <dgm:prSet/>
      <dgm:spPr/>
      <dgm:t>
        <a:bodyPr/>
        <a:lstStyle/>
        <a:p>
          <a:endParaRPr lang="ru-RU"/>
        </a:p>
      </dgm:t>
    </dgm:pt>
    <dgm:pt modelId="{0D0F7244-D94C-4EFB-8450-20F9A2B3F48B}" type="sibTrans" cxnId="{B8DD71DC-7AC9-494C-A932-41B27001DC1F}">
      <dgm:prSet/>
      <dgm:spPr/>
      <dgm:t>
        <a:bodyPr/>
        <a:lstStyle/>
        <a:p>
          <a:endParaRPr lang="ru-RU"/>
        </a:p>
      </dgm:t>
    </dgm:pt>
    <dgm:pt modelId="{8CF3D668-BDE1-4C42-882F-745088A92466}">
      <dgm:prSet/>
      <dgm:spPr/>
      <dgm:t>
        <a:bodyPr/>
        <a:lstStyle/>
        <a:p>
          <a:pPr algn="just" rtl="0"/>
          <a:r>
            <a:rPr lang="uk-UA" b="1" dirty="0" smtClean="0"/>
            <a:t>КСЕРОФОРМ</a:t>
          </a:r>
          <a:r>
            <a:rPr lang="uk-UA" dirty="0" smtClean="0"/>
            <a:t> є </a:t>
          </a:r>
          <a:r>
            <a:rPr lang="uk-UA" dirty="0" err="1" smtClean="0"/>
            <a:t>дезинфікуючим</a:t>
          </a:r>
          <a:r>
            <a:rPr lang="uk-UA" dirty="0" smtClean="0"/>
            <a:t> </a:t>
          </a:r>
          <a:r>
            <a:rPr lang="uk-UA" dirty="0" err="1" smtClean="0"/>
            <a:t>дерматотропним</a:t>
          </a:r>
          <a:r>
            <a:rPr lang="uk-UA" dirty="0" smtClean="0"/>
            <a:t> засобом з в'язким антисептичним і </a:t>
          </a:r>
          <a:r>
            <a:rPr lang="uk-UA" dirty="0" err="1" smtClean="0"/>
            <a:t>підсушуючим</a:t>
          </a:r>
          <a:r>
            <a:rPr lang="uk-UA" dirty="0" smtClean="0"/>
            <a:t> ефектом.</a:t>
          </a:r>
          <a:endParaRPr lang="ru-RU" dirty="0"/>
        </a:p>
      </dgm:t>
    </dgm:pt>
    <dgm:pt modelId="{67D8ED84-EFE9-4108-8329-88B86312364C}" type="parTrans" cxnId="{BB3C7F1B-B0CF-4C28-B4FB-CA0735688B7D}">
      <dgm:prSet/>
      <dgm:spPr/>
      <dgm:t>
        <a:bodyPr/>
        <a:lstStyle/>
        <a:p>
          <a:endParaRPr lang="ru-RU"/>
        </a:p>
      </dgm:t>
    </dgm:pt>
    <dgm:pt modelId="{21048A8F-8F36-4DE0-AC20-A5913358741C}" type="sibTrans" cxnId="{BB3C7F1B-B0CF-4C28-B4FB-CA0735688B7D}">
      <dgm:prSet/>
      <dgm:spPr/>
      <dgm:t>
        <a:bodyPr/>
        <a:lstStyle/>
        <a:p>
          <a:endParaRPr lang="ru-RU"/>
        </a:p>
      </dgm:t>
    </dgm:pt>
    <dgm:pt modelId="{6B9E0399-DCAA-48AF-ADDD-4F5AAD11E9E0}" type="pres">
      <dgm:prSet presAssocID="{184DC78A-FC1A-43A5-9BF5-172DF9581D80}" presName="linear" presStyleCnt="0">
        <dgm:presLayoutVars>
          <dgm:animLvl val="lvl"/>
          <dgm:resizeHandles val="exact"/>
        </dgm:presLayoutVars>
      </dgm:prSet>
      <dgm:spPr/>
    </dgm:pt>
    <dgm:pt modelId="{6ED7281E-00A0-49F9-8A2A-6E4CFD04A894}" type="pres">
      <dgm:prSet presAssocID="{5DAA940F-C277-4379-8C6B-DBE4444EB5A3}" presName="parentText" presStyleLbl="node1" presStyleIdx="0" presStyleCnt="1">
        <dgm:presLayoutVars>
          <dgm:chMax val="0"/>
          <dgm:bulletEnabled val="1"/>
        </dgm:presLayoutVars>
      </dgm:prSet>
      <dgm:spPr/>
    </dgm:pt>
    <dgm:pt modelId="{A58D9805-7302-4A64-A343-CEF900A1A781}" type="pres">
      <dgm:prSet presAssocID="{5DAA940F-C277-4379-8C6B-DBE4444EB5A3}" presName="childText" presStyleLbl="revTx" presStyleIdx="0" presStyleCnt="1">
        <dgm:presLayoutVars>
          <dgm:bulletEnabled val="1"/>
        </dgm:presLayoutVars>
      </dgm:prSet>
      <dgm:spPr/>
      <dgm:t>
        <a:bodyPr/>
        <a:lstStyle/>
        <a:p>
          <a:endParaRPr lang="ru-RU"/>
        </a:p>
      </dgm:t>
    </dgm:pt>
  </dgm:ptLst>
  <dgm:cxnLst>
    <dgm:cxn modelId="{EE4DCDA7-584F-43AE-8ECE-FFA8EA1A3386}" srcId="{5DAA940F-C277-4379-8C6B-DBE4444EB5A3}" destId="{EE0FA632-8A46-402E-881E-0FAB6F0DC6A6}" srcOrd="0" destOrd="0" parTransId="{61EE71C2-07E4-4FFF-909A-86444C980EF5}" sibTransId="{0C7D0CF3-4A94-4CAE-975C-EED97B7266DA}"/>
    <dgm:cxn modelId="{13715F7E-D496-4CB4-8092-92918B5E1B11}" srcId="{184DC78A-FC1A-43A5-9BF5-172DF9581D80}" destId="{5DAA940F-C277-4379-8C6B-DBE4444EB5A3}" srcOrd="0" destOrd="0" parTransId="{D8465160-019E-45BD-805E-F82BA253360B}" sibTransId="{EE3CB688-B8D0-484C-AB0C-D3883BF9FA9A}"/>
    <dgm:cxn modelId="{BB3C7F1B-B0CF-4C28-B4FB-CA0735688B7D}" srcId="{5DAA940F-C277-4379-8C6B-DBE4444EB5A3}" destId="{8CF3D668-BDE1-4C42-882F-745088A92466}" srcOrd="2" destOrd="0" parTransId="{67D8ED84-EFE9-4108-8329-88B86312364C}" sibTransId="{21048A8F-8F36-4DE0-AC20-A5913358741C}"/>
    <dgm:cxn modelId="{B8DD71DC-7AC9-494C-A932-41B27001DC1F}" srcId="{5DAA940F-C277-4379-8C6B-DBE4444EB5A3}" destId="{DF0E2BCC-5A3A-4F34-BB2D-71E3093C6030}" srcOrd="1" destOrd="0" parTransId="{8461E422-D973-478E-8420-9D46DC95B929}" sibTransId="{0D0F7244-D94C-4EFB-8450-20F9A2B3F48B}"/>
    <dgm:cxn modelId="{AF8521F3-7534-4D6E-9583-39FA1329F8F9}" type="presOf" srcId="{5DAA940F-C277-4379-8C6B-DBE4444EB5A3}" destId="{6ED7281E-00A0-49F9-8A2A-6E4CFD04A894}" srcOrd="0" destOrd="0" presId="urn:microsoft.com/office/officeart/2005/8/layout/vList2"/>
    <dgm:cxn modelId="{CA17A9AC-352E-487D-B418-C9349118D26F}" type="presOf" srcId="{8CF3D668-BDE1-4C42-882F-745088A92466}" destId="{A58D9805-7302-4A64-A343-CEF900A1A781}" srcOrd="0" destOrd="2" presId="urn:microsoft.com/office/officeart/2005/8/layout/vList2"/>
    <dgm:cxn modelId="{77733EFF-7420-445B-83C9-05C58D907767}" type="presOf" srcId="{EE0FA632-8A46-402E-881E-0FAB6F0DC6A6}" destId="{A58D9805-7302-4A64-A343-CEF900A1A781}" srcOrd="0" destOrd="0" presId="urn:microsoft.com/office/officeart/2005/8/layout/vList2"/>
    <dgm:cxn modelId="{7D0C1397-DF1C-48EB-B55F-30566EA3BD05}" type="presOf" srcId="{184DC78A-FC1A-43A5-9BF5-172DF9581D80}" destId="{6B9E0399-DCAA-48AF-ADDD-4F5AAD11E9E0}" srcOrd="0" destOrd="0" presId="urn:microsoft.com/office/officeart/2005/8/layout/vList2"/>
    <dgm:cxn modelId="{BEB00F5A-C28D-4D97-B157-D6D95B9A379E}" type="presOf" srcId="{DF0E2BCC-5A3A-4F34-BB2D-71E3093C6030}" destId="{A58D9805-7302-4A64-A343-CEF900A1A781}" srcOrd="0" destOrd="1" presId="urn:microsoft.com/office/officeart/2005/8/layout/vList2"/>
    <dgm:cxn modelId="{758EBFF2-AEBC-403D-8F65-DFFBEF9A5103}" type="presParOf" srcId="{6B9E0399-DCAA-48AF-ADDD-4F5AAD11E9E0}" destId="{6ED7281E-00A0-49F9-8A2A-6E4CFD04A894}" srcOrd="0" destOrd="0" presId="urn:microsoft.com/office/officeart/2005/8/layout/vList2"/>
    <dgm:cxn modelId="{B8ECBCB8-119E-43D7-A075-5194D1BFF235}" type="presParOf" srcId="{6B9E0399-DCAA-48AF-ADDD-4F5AAD11E9E0}" destId="{A58D9805-7302-4A64-A343-CEF900A1A78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5C0B0E-F89A-4619-8FDF-148CE26EBF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498380BF-217A-4D0A-BDB8-48E4A0A0D874}">
      <dgm:prSet>
        <dgm:style>
          <a:lnRef idx="1">
            <a:schemeClr val="accent1"/>
          </a:lnRef>
          <a:fillRef idx="2">
            <a:schemeClr val="accent1"/>
          </a:fillRef>
          <a:effectRef idx="1">
            <a:schemeClr val="accent1"/>
          </a:effectRef>
          <a:fontRef idx="minor">
            <a:schemeClr val="dk1"/>
          </a:fontRef>
        </dgm:style>
      </dgm:prSet>
      <dgm:spPr/>
      <dgm:t>
        <a:bodyPr/>
        <a:lstStyle/>
        <a:p>
          <a:pPr rtl="0"/>
          <a:r>
            <a:rPr lang="ru-RU" dirty="0" err="1" smtClean="0"/>
            <a:t>Офіцинальною</a:t>
          </a:r>
          <a:r>
            <a:rPr lang="ru-RU" dirty="0" smtClean="0"/>
            <a:t> </a:t>
          </a:r>
          <a:r>
            <a:rPr lang="ru-RU" dirty="0" err="1" smtClean="0"/>
            <a:t>пропис</a:t>
          </a:r>
          <a:r>
            <a:rPr lang="ru-RU" dirty="0" smtClean="0"/>
            <a:t> </a:t>
          </a:r>
          <a:r>
            <a:rPr lang="ru-RU" dirty="0" err="1" smtClean="0"/>
            <a:t>желатино-гліцеринової</a:t>
          </a:r>
          <a:r>
            <a:rPr lang="ru-RU" dirty="0" smtClean="0"/>
            <a:t> </a:t>
          </a:r>
          <a:r>
            <a:rPr lang="ru-RU" dirty="0" err="1" smtClean="0"/>
            <a:t>основи</a:t>
          </a:r>
          <a:r>
            <a:rPr lang="ru-RU" dirty="0" smtClean="0"/>
            <a:t>:</a:t>
          </a:r>
          <a:endParaRPr lang="ru-RU" dirty="0"/>
        </a:p>
      </dgm:t>
    </dgm:pt>
    <dgm:pt modelId="{3D2251A2-08E1-44EA-8869-39F24FA32873}" type="parTrans" cxnId="{E9635103-48DB-4AB0-817D-550182D3EFF4}">
      <dgm:prSet/>
      <dgm:spPr/>
      <dgm:t>
        <a:bodyPr/>
        <a:lstStyle/>
        <a:p>
          <a:endParaRPr lang="ru-RU"/>
        </a:p>
      </dgm:t>
    </dgm:pt>
    <dgm:pt modelId="{18A6C145-D5D0-4A30-B231-B08FFB0226C5}" type="sibTrans" cxnId="{E9635103-48DB-4AB0-817D-550182D3EFF4}">
      <dgm:prSet/>
      <dgm:spPr/>
      <dgm:t>
        <a:bodyPr/>
        <a:lstStyle/>
        <a:p>
          <a:endParaRPr lang="ru-RU"/>
        </a:p>
      </dgm:t>
    </dgm:pt>
    <dgm:pt modelId="{BA0114E9-691E-4874-A1C5-8122DB67EAD3}">
      <dgm:prSet/>
      <dgm:spPr/>
      <dgm:t>
        <a:bodyPr/>
        <a:lstStyle/>
        <a:p>
          <a:pPr rtl="0"/>
          <a:r>
            <a:rPr lang="ru-RU" smtClean="0"/>
            <a:t>желатину - 1 частина, </a:t>
          </a:r>
          <a:endParaRPr lang="ru-RU"/>
        </a:p>
      </dgm:t>
    </dgm:pt>
    <dgm:pt modelId="{780D5A8E-A811-4CA6-B669-597F9E224660}" type="parTrans" cxnId="{C3C8B4A8-F1EF-4523-BF0C-A6AD4D7D688C}">
      <dgm:prSet/>
      <dgm:spPr/>
      <dgm:t>
        <a:bodyPr/>
        <a:lstStyle/>
        <a:p>
          <a:endParaRPr lang="ru-RU"/>
        </a:p>
      </dgm:t>
    </dgm:pt>
    <dgm:pt modelId="{2AA19F88-8994-4BCC-805F-8F9FEA869950}" type="sibTrans" cxnId="{C3C8B4A8-F1EF-4523-BF0C-A6AD4D7D688C}">
      <dgm:prSet/>
      <dgm:spPr/>
      <dgm:t>
        <a:bodyPr/>
        <a:lstStyle/>
        <a:p>
          <a:endParaRPr lang="ru-RU"/>
        </a:p>
      </dgm:t>
    </dgm:pt>
    <dgm:pt modelId="{5A2DADA1-0CBF-498A-B0A4-E0BB389B4C9C}">
      <dgm:prSet/>
      <dgm:spPr/>
      <dgm:t>
        <a:bodyPr/>
        <a:lstStyle/>
        <a:p>
          <a:pPr rtl="0"/>
          <a:r>
            <a:rPr lang="ru-RU" smtClean="0"/>
            <a:t>води - 2 частини,</a:t>
          </a:r>
          <a:endParaRPr lang="ru-RU"/>
        </a:p>
      </dgm:t>
    </dgm:pt>
    <dgm:pt modelId="{E631583C-9B67-4FB6-8C67-A4457E045882}" type="parTrans" cxnId="{72329246-FF91-4F27-9F82-6EC673AEE021}">
      <dgm:prSet/>
      <dgm:spPr/>
      <dgm:t>
        <a:bodyPr/>
        <a:lstStyle/>
        <a:p>
          <a:endParaRPr lang="ru-RU"/>
        </a:p>
      </dgm:t>
    </dgm:pt>
    <dgm:pt modelId="{053702A2-35C5-43E6-94FA-530DDB5426EA}" type="sibTrans" cxnId="{72329246-FF91-4F27-9F82-6EC673AEE021}">
      <dgm:prSet/>
      <dgm:spPr/>
      <dgm:t>
        <a:bodyPr/>
        <a:lstStyle/>
        <a:p>
          <a:endParaRPr lang="ru-RU"/>
        </a:p>
      </dgm:t>
    </dgm:pt>
    <dgm:pt modelId="{A297B628-2066-45FC-AF71-A7D7D0158381}">
      <dgm:prSet/>
      <dgm:spPr/>
      <dgm:t>
        <a:bodyPr/>
        <a:lstStyle/>
        <a:p>
          <a:pPr rtl="0"/>
          <a:r>
            <a:rPr lang="ru-RU" smtClean="0"/>
            <a:t>гліцерину - 5 частин.</a:t>
          </a:r>
          <a:endParaRPr lang="ru-RU"/>
        </a:p>
      </dgm:t>
    </dgm:pt>
    <dgm:pt modelId="{920D75E1-F208-478A-BFD6-0D7947B8EF4A}" type="parTrans" cxnId="{18B76ACA-1618-4323-9103-A35C5087C551}">
      <dgm:prSet/>
      <dgm:spPr/>
      <dgm:t>
        <a:bodyPr/>
        <a:lstStyle/>
        <a:p>
          <a:endParaRPr lang="ru-RU"/>
        </a:p>
      </dgm:t>
    </dgm:pt>
    <dgm:pt modelId="{1FB0C86E-EADE-4800-A7AD-660C644B7B5D}" type="sibTrans" cxnId="{18B76ACA-1618-4323-9103-A35C5087C551}">
      <dgm:prSet/>
      <dgm:spPr/>
      <dgm:t>
        <a:bodyPr/>
        <a:lstStyle/>
        <a:p>
          <a:endParaRPr lang="ru-RU"/>
        </a:p>
      </dgm:t>
    </dgm:pt>
    <dgm:pt modelId="{22BCAF87-C696-49DE-99DD-FD29E91606B3}" type="pres">
      <dgm:prSet presAssocID="{FC5C0B0E-F89A-4619-8FDF-148CE26EBFD3}" presName="linear" presStyleCnt="0">
        <dgm:presLayoutVars>
          <dgm:animLvl val="lvl"/>
          <dgm:resizeHandles val="exact"/>
        </dgm:presLayoutVars>
      </dgm:prSet>
      <dgm:spPr/>
    </dgm:pt>
    <dgm:pt modelId="{973EE9F7-E453-4C9C-8FFD-130AC5A783E4}" type="pres">
      <dgm:prSet presAssocID="{498380BF-217A-4D0A-BDB8-48E4A0A0D874}" presName="parentText" presStyleLbl="node1" presStyleIdx="0" presStyleCnt="1">
        <dgm:presLayoutVars>
          <dgm:chMax val="0"/>
          <dgm:bulletEnabled val="1"/>
        </dgm:presLayoutVars>
      </dgm:prSet>
      <dgm:spPr/>
    </dgm:pt>
    <dgm:pt modelId="{84F84E97-4F85-4F47-BB61-35BADC426DD7}" type="pres">
      <dgm:prSet presAssocID="{498380BF-217A-4D0A-BDB8-48E4A0A0D874}" presName="childText" presStyleLbl="revTx" presStyleIdx="0" presStyleCnt="1">
        <dgm:presLayoutVars>
          <dgm:bulletEnabled val="1"/>
        </dgm:presLayoutVars>
      </dgm:prSet>
      <dgm:spPr/>
    </dgm:pt>
  </dgm:ptLst>
  <dgm:cxnLst>
    <dgm:cxn modelId="{72329246-FF91-4F27-9F82-6EC673AEE021}" srcId="{498380BF-217A-4D0A-BDB8-48E4A0A0D874}" destId="{5A2DADA1-0CBF-498A-B0A4-E0BB389B4C9C}" srcOrd="1" destOrd="0" parTransId="{E631583C-9B67-4FB6-8C67-A4457E045882}" sibTransId="{053702A2-35C5-43E6-94FA-530DDB5426EA}"/>
    <dgm:cxn modelId="{7631755D-AE45-4FD6-AE86-A8DE78580373}" type="presOf" srcId="{5A2DADA1-0CBF-498A-B0A4-E0BB389B4C9C}" destId="{84F84E97-4F85-4F47-BB61-35BADC426DD7}" srcOrd="0" destOrd="1" presId="urn:microsoft.com/office/officeart/2005/8/layout/vList2"/>
    <dgm:cxn modelId="{18B76ACA-1618-4323-9103-A35C5087C551}" srcId="{498380BF-217A-4D0A-BDB8-48E4A0A0D874}" destId="{A297B628-2066-45FC-AF71-A7D7D0158381}" srcOrd="2" destOrd="0" parTransId="{920D75E1-F208-478A-BFD6-0D7947B8EF4A}" sibTransId="{1FB0C86E-EADE-4800-A7AD-660C644B7B5D}"/>
    <dgm:cxn modelId="{E9635103-48DB-4AB0-817D-550182D3EFF4}" srcId="{FC5C0B0E-F89A-4619-8FDF-148CE26EBFD3}" destId="{498380BF-217A-4D0A-BDB8-48E4A0A0D874}" srcOrd="0" destOrd="0" parTransId="{3D2251A2-08E1-44EA-8869-39F24FA32873}" sibTransId="{18A6C145-D5D0-4A30-B231-B08FFB0226C5}"/>
    <dgm:cxn modelId="{256C7C26-234E-4914-8B91-3E364D47022E}" type="presOf" srcId="{498380BF-217A-4D0A-BDB8-48E4A0A0D874}" destId="{973EE9F7-E453-4C9C-8FFD-130AC5A783E4}" srcOrd="0" destOrd="0" presId="urn:microsoft.com/office/officeart/2005/8/layout/vList2"/>
    <dgm:cxn modelId="{E701B495-7048-49F6-96DD-0F2FBB2D7808}" type="presOf" srcId="{FC5C0B0E-F89A-4619-8FDF-148CE26EBFD3}" destId="{22BCAF87-C696-49DE-99DD-FD29E91606B3}" srcOrd="0" destOrd="0" presId="urn:microsoft.com/office/officeart/2005/8/layout/vList2"/>
    <dgm:cxn modelId="{61A05AEA-D5F5-4E6D-B30D-18F8081D04AD}" type="presOf" srcId="{A297B628-2066-45FC-AF71-A7D7D0158381}" destId="{84F84E97-4F85-4F47-BB61-35BADC426DD7}" srcOrd="0" destOrd="2" presId="urn:microsoft.com/office/officeart/2005/8/layout/vList2"/>
    <dgm:cxn modelId="{6DC7D422-5F3A-4123-9DEC-EA12C507785E}" type="presOf" srcId="{BA0114E9-691E-4874-A1C5-8122DB67EAD3}" destId="{84F84E97-4F85-4F47-BB61-35BADC426DD7}" srcOrd="0" destOrd="0" presId="urn:microsoft.com/office/officeart/2005/8/layout/vList2"/>
    <dgm:cxn modelId="{C3C8B4A8-F1EF-4523-BF0C-A6AD4D7D688C}" srcId="{498380BF-217A-4D0A-BDB8-48E4A0A0D874}" destId="{BA0114E9-691E-4874-A1C5-8122DB67EAD3}" srcOrd="0" destOrd="0" parTransId="{780D5A8E-A811-4CA6-B669-597F9E224660}" sibTransId="{2AA19F88-8994-4BCC-805F-8F9FEA869950}"/>
    <dgm:cxn modelId="{58B57C26-556E-438A-972C-283B45759119}" type="presParOf" srcId="{22BCAF87-C696-49DE-99DD-FD29E91606B3}" destId="{973EE9F7-E453-4C9C-8FFD-130AC5A783E4}" srcOrd="0" destOrd="0" presId="urn:microsoft.com/office/officeart/2005/8/layout/vList2"/>
    <dgm:cxn modelId="{EE9DE326-073D-4F21-9D3B-A8369A199271}" type="presParOf" srcId="{22BCAF87-C696-49DE-99DD-FD29E91606B3}" destId="{84F84E97-4F85-4F47-BB61-35BADC426DD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D54D0-3013-4E74-80C8-05E76706EF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2BC4B379-9A61-4D95-9E6F-51ABCAD6B1C2}">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1.  Внутрішньоаптечний контроль: </a:t>
          </a:r>
          <a:endParaRPr lang="ru-RU"/>
        </a:p>
      </dgm:t>
    </dgm:pt>
    <dgm:pt modelId="{3886BD36-A229-43F0-9237-BDFB5AC63295}" type="parTrans" cxnId="{ACC9736B-1A68-4593-ADB2-7E7E86487F6E}">
      <dgm:prSet/>
      <dgm:spPr/>
      <dgm:t>
        <a:bodyPr/>
        <a:lstStyle/>
        <a:p>
          <a:endParaRPr lang="ru-RU"/>
        </a:p>
      </dgm:t>
    </dgm:pt>
    <dgm:pt modelId="{E7BF5BE4-F7D6-45C3-86A8-62551EA22DB3}" type="sibTrans" cxnId="{ACC9736B-1A68-4593-ADB2-7E7E86487F6E}">
      <dgm:prSet/>
      <dgm:spPr/>
      <dgm:t>
        <a:bodyPr/>
        <a:lstStyle/>
        <a:p>
          <a:endParaRPr lang="ru-RU"/>
        </a:p>
      </dgm:t>
    </dgm:pt>
    <dgm:pt modelId="{A1ED0313-14B8-4F66-B49E-E30B34F5006B}">
      <dgm:prSet/>
      <dgm:spPr/>
      <dgm:t>
        <a:bodyPr/>
        <a:lstStyle/>
        <a:p>
          <a:pPr rtl="0"/>
          <a:r>
            <a:rPr lang="uk-UA" smtClean="0"/>
            <a:t>•  перевіряють документацію (рецепт, паспорт); </a:t>
          </a:r>
          <a:endParaRPr lang="ru-RU"/>
        </a:p>
      </dgm:t>
    </dgm:pt>
    <dgm:pt modelId="{19C53570-1601-458D-A022-3BB6524411BC}" type="parTrans" cxnId="{D535E243-33C0-40C7-A83C-6D499AC08791}">
      <dgm:prSet/>
      <dgm:spPr/>
      <dgm:t>
        <a:bodyPr/>
        <a:lstStyle/>
        <a:p>
          <a:endParaRPr lang="ru-RU"/>
        </a:p>
      </dgm:t>
    </dgm:pt>
    <dgm:pt modelId="{238A4BFA-2D94-45D4-9644-13F4DADB0F96}" type="sibTrans" cxnId="{D535E243-33C0-40C7-A83C-6D499AC08791}">
      <dgm:prSet/>
      <dgm:spPr/>
      <dgm:t>
        <a:bodyPr/>
        <a:lstStyle/>
        <a:p>
          <a:endParaRPr lang="ru-RU"/>
        </a:p>
      </dgm:t>
    </dgm:pt>
    <dgm:pt modelId="{FCF659ED-97B7-433D-BEF8-D5865C3895A7}">
      <dgm:prSet/>
      <dgm:spPr/>
      <dgm:t>
        <a:bodyPr/>
        <a:lstStyle/>
        <a:p>
          <a:pPr rtl="0"/>
          <a:r>
            <a:rPr lang="uk-UA" smtClean="0"/>
            <a:t>•  органолептичний  контроль  (колір,  запах,  відсутність  механічних включень, розмір, форма); </a:t>
          </a:r>
          <a:endParaRPr lang="ru-RU"/>
        </a:p>
      </dgm:t>
    </dgm:pt>
    <dgm:pt modelId="{A9C73047-F658-438A-980D-2F9A92E2E717}" type="parTrans" cxnId="{1329378B-7BF1-44F6-A68E-6DFE4EF63E71}">
      <dgm:prSet/>
      <dgm:spPr/>
      <dgm:t>
        <a:bodyPr/>
        <a:lstStyle/>
        <a:p>
          <a:endParaRPr lang="ru-RU"/>
        </a:p>
      </dgm:t>
    </dgm:pt>
    <dgm:pt modelId="{2AE3D89A-2827-4D25-81F7-90BB602FB6C4}" type="sibTrans" cxnId="{1329378B-7BF1-44F6-A68E-6DFE4EF63E71}">
      <dgm:prSet/>
      <dgm:spPr/>
      <dgm:t>
        <a:bodyPr/>
        <a:lstStyle/>
        <a:p>
          <a:endParaRPr lang="ru-RU"/>
        </a:p>
      </dgm:t>
    </dgm:pt>
    <dgm:pt modelId="{EFA6BF6C-791B-4441-B9AD-AF4D6B6FDCBA}">
      <dgm:prSet/>
      <dgm:spPr/>
      <dgm:t>
        <a:bodyPr/>
        <a:lstStyle/>
        <a:p>
          <a:pPr rtl="0"/>
          <a:r>
            <a:rPr lang="uk-UA" smtClean="0"/>
            <a:t>•  перевіряють упаковку; </a:t>
          </a:r>
          <a:endParaRPr lang="ru-RU"/>
        </a:p>
      </dgm:t>
    </dgm:pt>
    <dgm:pt modelId="{8F5D2F4B-118B-4233-AB63-D04F092483D9}" type="parTrans" cxnId="{4583B164-1A62-4965-8F31-7679038279DB}">
      <dgm:prSet/>
      <dgm:spPr/>
      <dgm:t>
        <a:bodyPr/>
        <a:lstStyle/>
        <a:p>
          <a:endParaRPr lang="ru-RU"/>
        </a:p>
      </dgm:t>
    </dgm:pt>
    <dgm:pt modelId="{47C29445-4EA5-4F8B-B8F4-8838527E1D8E}" type="sibTrans" cxnId="{4583B164-1A62-4965-8F31-7679038279DB}">
      <dgm:prSet/>
      <dgm:spPr/>
      <dgm:t>
        <a:bodyPr/>
        <a:lstStyle/>
        <a:p>
          <a:endParaRPr lang="ru-RU"/>
        </a:p>
      </dgm:t>
    </dgm:pt>
    <dgm:pt modelId="{510CFED2-358F-4AE3-B59B-51E8A4141E9A}">
      <dgm:prSet/>
      <dgm:spPr/>
      <dgm:t>
        <a:bodyPr/>
        <a:lstStyle/>
        <a:p>
          <a:pPr rtl="0"/>
          <a:r>
            <a:rPr lang="uk-UA" smtClean="0"/>
            <a:t>•  перевіряють оформлення. </a:t>
          </a:r>
          <a:endParaRPr lang="ru-RU"/>
        </a:p>
      </dgm:t>
    </dgm:pt>
    <dgm:pt modelId="{C2B8A48E-DCDB-441A-87A3-07CCE1EA5639}" type="parTrans" cxnId="{5598C564-C956-4A8C-B78C-9B3AC6F2E315}">
      <dgm:prSet/>
      <dgm:spPr/>
      <dgm:t>
        <a:bodyPr/>
        <a:lstStyle/>
        <a:p>
          <a:endParaRPr lang="ru-RU"/>
        </a:p>
      </dgm:t>
    </dgm:pt>
    <dgm:pt modelId="{EDBB360D-8466-4EB1-A69A-C3172663EE8C}" type="sibTrans" cxnId="{5598C564-C956-4A8C-B78C-9B3AC6F2E315}">
      <dgm:prSet/>
      <dgm:spPr/>
      <dgm:t>
        <a:bodyPr/>
        <a:lstStyle/>
        <a:p>
          <a:endParaRPr lang="ru-RU"/>
        </a:p>
      </dgm:t>
    </dgm:pt>
    <dgm:pt modelId="{96877007-8BE2-4E5A-A422-4F00F6752EA9}">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2.  Однорідність  маси  (по  ДФ  України)  –  на  продольному  зрізі  супозиторна маса повинна бути однорідна без вкраплень; допускається наявність повітряного стрижня або воронкоподібного поглиблення. </a:t>
          </a:r>
          <a:endParaRPr lang="ru-RU"/>
        </a:p>
      </dgm:t>
    </dgm:pt>
    <dgm:pt modelId="{06C51D79-E1B5-4F21-B046-1FDE6189CD7A}" type="parTrans" cxnId="{636A4300-86E1-402D-91AB-158B2649E359}">
      <dgm:prSet/>
      <dgm:spPr/>
      <dgm:t>
        <a:bodyPr/>
        <a:lstStyle/>
        <a:p>
          <a:endParaRPr lang="ru-RU"/>
        </a:p>
      </dgm:t>
    </dgm:pt>
    <dgm:pt modelId="{5A91F47A-4D1F-443A-AB07-11BB2EC61E96}" type="sibTrans" cxnId="{636A4300-86E1-402D-91AB-158B2649E359}">
      <dgm:prSet/>
      <dgm:spPr/>
      <dgm:t>
        <a:bodyPr/>
        <a:lstStyle/>
        <a:p>
          <a:endParaRPr lang="ru-RU"/>
        </a:p>
      </dgm:t>
    </dgm:pt>
    <dgm:pt modelId="{CD3C090F-2597-4839-A23E-A85BE88178BB}">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3.  Середня вага (по ДФ України) окремих свічок не повинна перевищувати ± 5 %,  якщо немає інших вказівок в окремій статті. </a:t>
          </a:r>
          <a:endParaRPr lang="ru-RU"/>
        </a:p>
      </dgm:t>
    </dgm:pt>
    <dgm:pt modelId="{1A2C43BE-B43F-428F-9C2B-CC2986EFC267}" type="parTrans" cxnId="{D377AE5D-D2FC-446C-85B8-5A57F139520C}">
      <dgm:prSet/>
      <dgm:spPr/>
      <dgm:t>
        <a:bodyPr/>
        <a:lstStyle/>
        <a:p>
          <a:endParaRPr lang="ru-RU"/>
        </a:p>
      </dgm:t>
    </dgm:pt>
    <dgm:pt modelId="{DAA3D294-F32B-412B-8D77-033737612F9B}" type="sibTrans" cxnId="{D377AE5D-D2FC-446C-85B8-5A57F139520C}">
      <dgm:prSet/>
      <dgm:spPr/>
      <dgm:t>
        <a:bodyPr/>
        <a:lstStyle/>
        <a:p>
          <a:endParaRPr lang="ru-RU"/>
        </a:p>
      </dgm:t>
    </dgm:pt>
    <dgm:pt modelId="{8D2B44E0-0616-42CC-8F6E-F47690447F14}">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4.  Температуру  плавлення  (по  ДФ  України)  для  супозиторіїв,  виготовлених на ліпофільній основі, яка не повинна перевищувати 37 С, визначають  відкритим  капілярним  методом,  якщо  немає  інших  вказівок  в окремій статті. </a:t>
          </a:r>
          <a:endParaRPr lang="ru-RU"/>
        </a:p>
      </dgm:t>
    </dgm:pt>
    <dgm:pt modelId="{3BC5A855-4018-428F-A6CE-27BF08DF1FF4}" type="parTrans" cxnId="{E069713D-35A9-403D-91E9-392E22E56355}">
      <dgm:prSet/>
      <dgm:spPr/>
      <dgm:t>
        <a:bodyPr/>
        <a:lstStyle/>
        <a:p>
          <a:endParaRPr lang="ru-RU"/>
        </a:p>
      </dgm:t>
    </dgm:pt>
    <dgm:pt modelId="{447E2E39-9D07-41B4-98F3-BBD7B627595D}" type="sibTrans" cxnId="{E069713D-35A9-403D-91E9-392E22E56355}">
      <dgm:prSet/>
      <dgm:spPr/>
      <dgm:t>
        <a:bodyPr/>
        <a:lstStyle/>
        <a:p>
          <a:endParaRPr lang="ru-RU"/>
        </a:p>
      </dgm:t>
    </dgm:pt>
    <dgm:pt modelId="{F69A4C94-7CA5-4AEC-8D11-1B7A855F5609}">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5.  Час повної деформації (по ДФ України) повинен бути не більший ніж 15 хв, якщо немає інших вказівок в окремій статті. </a:t>
          </a:r>
          <a:endParaRPr lang="ru-RU"/>
        </a:p>
      </dgm:t>
    </dgm:pt>
    <dgm:pt modelId="{87CF959A-FEF0-4B7E-A41A-B5B8EF99FC90}" type="parTrans" cxnId="{1EA5516A-47F7-431D-8D98-871719B81612}">
      <dgm:prSet/>
      <dgm:spPr/>
      <dgm:t>
        <a:bodyPr/>
        <a:lstStyle/>
        <a:p>
          <a:endParaRPr lang="ru-RU"/>
        </a:p>
      </dgm:t>
    </dgm:pt>
    <dgm:pt modelId="{8BA9B15E-D9DB-4FD4-AFF9-FF6F465D447B}" type="sibTrans" cxnId="{1EA5516A-47F7-431D-8D98-871719B81612}">
      <dgm:prSet/>
      <dgm:spPr/>
      <dgm:t>
        <a:bodyPr/>
        <a:lstStyle/>
        <a:p>
          <a:endParaRPr lang="ru-RU"/>
        </a:p>
      </dgm:t>
    </dgm:pt>
    <dgm:pt modelId="{526A25A8-1348-445C-B5BF-06C7333251E9}">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6.  Для супозиторіїв на гідрофільних основах визначають час розчинення (по ГФ України), повинен розчинитись на протязі 60 хв. </a:t>
          </a:r>
          <a:endParaRPr lang="ru-RU"/>
        </a:p>
      </dgm:t>
    </dgm:pt>
    <dgm:pt modelId="{B8D63343-3001-446C-9E7D-6E8876AE45B2}" type="parTrans" cxnId="{DC1E34E3-D1E6-430A-BD05-5E3DF8E781FF}">
      <dgm:prSet/>
      <dgm:spPr/>
      <dgm:t>
        <a:bodyPr/>
        <a:lstStyle/>
        <a:p>
          <a:endParaRPr lang="ru-RU"/>
        </a:p>
      </dgm:t>
    </dgm:pt>
    <dgm:pt modelId="{D896A674-69E7-4DE5-866E-23B30312FDB7}" type="sibTrans" cxnId="{DC1E34E3-D1E6-430A-BD05-5E3DF8E781FF}">
      <dgm:prSet/>
      <dgm:spPr/>
      <dgm:t>
        <a:bodyPr/>
        <a:lstStyle/>
        <a:p>
          <a:endParaRPr lang="ru-RU"/>
        </a:p>
      </dgm:t>
    </dgm:pt>
    <dgm:pt modelId="{D9A17CA7-61CA-4F50-BF51-B9B7EA7E7D37}">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7.  Розпадання супозиторіїв і песаріїв (по ДФ України) – стан супозиторіїв досліджують через 60 хв. </a:t>
          </a:r>
          <a:endParaRPr lang="ru-RU"/>
        </a:p>
      </dgm:t>
    </dgm:pt>
    <dgm:pt modelId="{F06914B0-0757-4496-91B1-BEC91076BE7E}" type="parTrans" cxnId="{961F6591-3DF1-45AD-B1CB-28EA05D7580D}">
      <dgm:prSet/>
      <dgm:spPr/>
      <dgm:t>
        <a:bodyPr/>
        <a:lstStyle/>
        <a:p>
          <a:endParaRPr lang="ru-RU"/>
        </a:p>
      </dgm:t>
    </dgm:pt>
    <dgm:pt modelId="{C304CFBF-A64B-4A88-BE7C-1D68D2A9B3D8}" type="sibTrans" cxnId="{961F6591-3DF1-45AD-B1CB-28EA05D7580D}">
      <dgm:prSet/>
      <dgm:spPr/>
      <dgm:t>
        <a:bodyPr/>
        <a:lstStyle/>
        <a:p>
          <a:endParaRPr lang="ru-RU"/>
        </a:p>
      </dgm:t>
    </dgm:pt>
    <dgm:pt modelId="{15CC3D98-E509-486B-B692-24845BBEEBC5}">
      <dgm:prSet>
        <dgm:style>
          <a:lnRef idx="1">
            <a:schemeClr val="accent1"/>
          </a:lnRef>
          <a:fillRef idx="2">
            <a:schemeClr val="accent1"/>
          </a:fillRef>
          <a:effectRef idx="1">
            <a:schemeClr val="accent1"/>
          </a:effectRef>
          <a:fontRef idx="minor">
            <a:schemeClr val="dk1"/>
          </a:fontRef>
        </dgm:style>
      </dgm:prSet>
      <dgm:spPr/>
      <dgm:t>
        <a:bodyPr/>
        <a:lstStyle/>
        <a:p>
          <a:pPr rtl="0"/>
          <a:r>
            <a:rPr lang="uk-UA" smtClean="0"/>
            <a:t>8.  Оформлення  до  відпуску  –  основна  етикетка  «Зовнішнє»,  додаткова етикетка «Зберігати в прохолодному місці». </a:t>
          </a:r>
          <a:endParaRPr lang="ru-RU"/>
        </a:p>
      </dgm:t>
    </dgm:pt>
    <dgm:pt modelId="{6A071C64-1B1E-4ECF-B6D5-54A859C2E358}" type="parTrans" cxnId="{C2A841CF-8C0C-450F-86FD-DE8AA4ACFF90}">
      <dgm:prSet/>
      <dgm:spPr/>
      <dgm:t>
        <a:bodyPr/>
        <a:lstStyle/>
        <a:p>
          <a:endParaRPr lang="ru-RU"/>
        </a:p>
      </dgm:t>
    </dgm:pt>
    <dgm:pt modelId="{5A7AFB5F-3D83-4C67-8DE2-D98516D01072}" type="sibTrans" cxnId="{C2A841CF-8C0C-450F-86FD-DE8AA4ACFF90}">
      <dgm:prSet/>
      <dgm:spPr/>
      <dgm:t>
        <a:bodyPr/>
        <a:lstStyle/>
        <a:p>
          <a:endParaRPr lang="ru-RU"/>
        </a:p>
      </dgm:t>
    </dgm:pt>
    <dgm:pt modelId="{0CAE8D54-ED5A-4838-B2AD-0584555A9DE2}" type="pres">
      <dgm:prSet presAssocID="{A42D54D0-3013-4E74-80C8-05E76706EF28}" presName="linear" presStyleCnt="0">
        <dgm:presLayoutVars>
          <dgm:animLvl val="lvl"/>
          <dgm:resizeHandles val="exact"/>
        </dgm:presLayoutVars>
      </dgm:prSet>
      <dgm:spPr/>
    </dgm:pt>
    <dgm:pt modelId="{8FF32DAD-AF8D-4CD4-BB30-E70B8974708F}" type="pres">
      <dgm:prSet presAssocID="{2BC4B379-9A61-4D95-9E6F-51ABCAD6B1C2}" presName="parentText" presStyleLbl="node1" presStyleIdx="0" presStyleCnt="8">
        <dgm:presLayoutVars>
          <dgm:chMax val="0"/>
          <dgm:bulletEnabled val="1"/>
        </dgm:presLayoutVars>
      </dgm:prSet>
      <dgm:spPr/>
    </dgm:pt>
    <dgm:pt modelId="{CBDB44E0-52B6-4E78-82B4-4A3623324728}" type="pres">
      <dgm:prSet presAssocID="{2BC4B379-9A61-4D95-9E6F-51ABCAD6B1C2}" presName="childText" presStyleLbl="revTx" presStyleIdx="0" presStyleCnt="1">
        <dgm:presLayoutVars>
          <dgm:bulletEnabled val="1"/>
        </dgm:presLayoutVars>
      </dgm:prSet>
      <dgm:spPr/>
    </dgm:pt>
    <dgm:pt modelId="{00AC6C7D-F86D-4A0A-89D0-5A1A64C70F87}" type="pres">
      <dgm:prSet presAssocID="{96877007-8BE2-4E5A-A422-4F00F6752EA9}" presName="parentText" presStyleLbl="node1" presStyleIdx="1" presStyleCnt="8">
        <dgm:presLayoutVars>
          <dgm:chMax val="0"/>
          <dgm:bulletEnabled val="1"/>
        </dgm:presLayoutVars>
      </dgm:prSet>
      <dgm:spPr/>
    </dgm:pt>
    <dgm:pt modelId="{4FA3C3A2-E22D-4E09-9DCF-CEC9B367663E}" type="pres">
      <dgm:prSet presAssocID="{5A91F47A-4D1F-443A-AB07-11BB2EC61E96}" presName="spacer" presStyleCnt="0"/>
      <dgm:spPr/>
    </dgm:pt>
    <dgm:pt modelId="{DC7E6236-A971-415D-8A5D-1C0516893AD4}" type="pres">
      <dgm:prSet presAssocID="{CD3C090F-2597-4839-A23E-A85BE88178BB}" presName="parentText" presStyleLbl="node1" presStyleIdx="2" presStyleCnt="8">
        <dgm:presLayoutVars>
          <dgm:chMax val="0"/>
          <dgm:bulletEnabled val="1"/>
        </dgm:presLayoutVars>
      </dgm:prSet>
      <dgm:spPr/>
    </dgm:pt>
    <dgm:pt modelId="{0C8B1340-D969-4516-A7DE-84C9AA6DF3FB}" type="pres">
      <dgm:prSet presAssocID="{DAA3D294-F32B-412B-8D77-033737612F9B}" presName="spacer" presStyleCnt="0"/>
      <dgm:spPr/>
    </dgm:pt>
    <dgm:pt modelId="{723BBA05-59C5-45B9-8F88-1D83049C2C5E}" type="pres">
      <dgm:prSet presAssocID="{8D2B44E0-0616-42CC-8F6E-F47690447F14}" presName="parentText" presStyleLbl="node1" presStyleIdx="3" presStyleCnt="8">
        <dgm:presLayoutVars>
          <dgm:chMax val="0"/>
          <dgm:bulletEnabled val="1"/>
        </dgm:presLayoutVars>
      </dgm:prSet>
      <dgm:spPr/>
    </dgm:pt>
    <dgm:pt modelId="{4F3DD072-34E8-434F-A864-B2A9EC9F5985}" type="pres">
      <dgm:prSet presAssocID="{447E2E39-9D07-41B4-98F3-BBD7B627595D}" presName="spacer" presStyleCnt="0"/>
      <dgm:spPr/>
    </dgm:pt>
    <dgm:pt modelId="{49EE332C-E8AD-47C6-93A6-E4E26987771E}" type="pres">
      <dgm:prSet presAssocID="{F69A4C94-7CA5-4AEC-8D11-1B7A855F5609}" presName="parentText" presStyleLbl="node1" presStyleIdx="4" presStyleCnt="8">
        <dgm:presLayoutVars>
          <dgm:chMax val="0"/>
          <dgm:bulletEnabled val="1"/>
        </dgm:presLayoutVars>
      </dgm:prSet>
      <dgm:spPr/>
    </dgm:pt>
    <dgm:pt modelId="{F95ED986-D09F-4556-8588-CE7FB9DD28EE}" type="pres">
      <dgm:prSet presAssocID="{8BA9B15E-D9DB-4FD4-AFF9-FF6F465D447B}" presName="spacer" presStyleCnt="0"/>
      <dgm:spPr/>
    </dgm:pt>
    <dgm:pt modelId="{4C827A38-0246-42F6-86FB-AD866F63F29C}" type="pres">
      <dgm:prSet presAssocID="{526A25A8-1348-445C-B5BF-06C7333251E9}" presName="parentText" presStyleLbl="node1" presStyleIdx="5" presStyleCnt="8">
        <dgm:presLayoutVars>
          <dgm:chMax val="0"/>
          <dgm:bulletEnabled val="1"/>
        </dgm:presLayoutVars>
      </dgm:prSet>
      <dgm:spPr/>
    </dgm:pt>
    <dgm:pt modelId="{48932ACA-DBAA-45DA-A27F-FBE5B45B2491}" type="pres">
      <dgm:prSet presAssocID="{D896A674-69E7-4DE5-866E-23B30312FDB7}" presName="spacer" presStyleCnt="0"/>
      <dgm:spPr/>
    </dgm:pt>
    <dgm:pt modelId="{C7747FFA-C9DE-465C-8662-9FCF68B00234}" type="pres">
      <dgm:prSet presAssocID="{D9A17CA7-61CA-4F50-BF51-B9B7EA7E7D37}" presName="parentText" presStyleLbl="node1" presStyleIdx="6" presStyleCnt="8">
        <dgm:presLayoutVars>
          <dgm:chMax val="0"/>
          <dgm:bulletEnabled val="1"/>
        </dgm:presLayoutVars>
      </dgm:prSet>
      <dgm:spPr/>
    </dgm:pt>
    <dgm:pt modelId="{FA328578-8127-4866-8167-3BB9F3B70759}" type="pres">
      <dgm:prSet presAssocID="{C304CFBF-A64B-4A88-BE7C-1D68D2A9B3D8}" presName="spacer" presStyleCnt="0"/>
      <dgm:spPr/>
    </dgm:pt>
    <dgm:pt modelId="{981C069B-2B69-4314-979C-13CBF562A0B3}" type="pres">
      <dgm:prSet presAssocID="{15CC3D98-E509-486B-B692-24845BBEEBC5}" presName="parentText" presStyleLbl="node1" presStyleIdx="7" presStyleCnt="8">
        <dgm:presLayoutVars>
          <dgm:chMax val="0"/>
          <dgm:bulletEnabled val="1"/>
        </dgm:presLayoutVars>
      </dgm:prSet>
      <dgm:spPr/>
    </dgm:pt>
  </dgm:ptLst>
  <dgm:cxnLst>
    <dgm:cxn modelId="{D535E243-33C0-40C7-A83C-6D499AC08791}" srcId="{2BC4B379-9A61-4D95-9E6F-51ABCAD6B1C2}" destId="{A1ED0313-14B8-4F66-B49E-E30B34F5006B}" srcOrd="0" destOrd="0" parTransId="{19C53570-1601-458D-A022-3BB6524411BC}" sibTransId="{238A4BFA-2D94-45D4-9644-13F4DADB0F96}"/>
    <dgm:cxn modelId="{ACA045DE-96F5-4186-BF32-DC66A74643A4}" type="presOf" srcId="{A1ED0313-14B8-4F66-B49E-E30B34F5006B}" destId="{CBDB44E0-52B6-4E78-82B4-4A3623324728}" srcOrd="0" destOrd="0" presId="urn:microsoft.com/office/officeart/2005/8/layout/vList2"/>
    <dgm:cxn modelId="{69826DE2-5E42-4363-8601-29213209166B}" type="presOf" srcId="{D9A17CA7-61CA-4F50-BF51-B9B7EA7E7D37}" destId="{C7747FFA-C9DE-465C-8662-9FCF68B00234}" srcOrd="0" destOrd="0" presId="urn:microsoft.com/office/officeart/2005/8/layout/vList2"/>
    <dgm:cxn modelId="{02206E4E-21C8-46B3-9108-54F004F3361D}" type="presOf" srcId="{CD3C090F-2597-4839-A23E-A85BE88178BB}" destId="{DC7E6236-A971-415D-8A5D-1C0516893AD4}" srcOrd="0" destOrd="0" presId="urn:microsoft.com/office/officeart/2005/8/layout/vList2"/>
    <dgm:cxn modelId="{F9C09711-5285-4D40-AA76-433FC6A079EB}" type="presOf" srcId="{96877007-8BE2-4E5A-A422-4F00F6752EA9}" destId="{00AC6C7D-F86D-4A0A-89D0-5A1A64C70F87}" srcOrd="0" destOrd="0" presId="urn:microsoft.com/office/officeart/2005/8/layout/vList2"/>
    <dgm:cxn modelId="{C2A841CF-8C0C-450F-86FD-DE8AA4ACFF90}" srcId="{A42D54D0-3013-4E74-80C8-05E76706EF28}" destId="{15CC3D98-E509-486B-B692-24845BBEEBC5}" srcOrd="7" destOrd="0" parTransId="{6A071C64-1B1E-4ECF-B6D5-54A859C2E358}" sibTransId="{5A7AFB5F-3D83-4C67-8DE2-D98516D01072}"/>
    <dgm:cxn modelId="{CAFBE745-BD48-486A-AB36-9984F349879C}" type="presOf" srcId="{526A25A8-1348-445C-B5BF-06C7333251E9}" destId="{4C827A38-0246-42F6-86FB-AD866F63F29C}" srcOrd="0" destOrd="0" presId="urn:microsoft.com/office/officeart/2005/8/layout/vList2"/>
    <dgm:cxn modelId="{DC1E34E3-D1E6-430A-BD05-5E3DF8E781FF}" srcId="{A42D54D0-3013-4E74-80C8-05E76706EF28}" destId="{526A25A8-1348-445C-B5BF-06C7333251E9}" srcOrd="5" destOrd="0" parTransId="{B8D63343-3001-446C-9E7D-6E8876AE45B2}" sibTransId="{D896A674-69E7-4DE5-866E-23B30312FDB7}"/>
    <dgm:cxn modelId="{E069713D-35A9-403D-91E9-392E22E56355}" srcId="{A42D54D0-3013-4E74-80C8-05E76706EF28}" destId="{8D2B44E0-0616-42CC-8F6E-F47690447F14}" srcOrd="3" destOrd="0" parTransId="{3BC5A855-4018-428F-A6CE-27BF08DF1FF4}" sibTransId="{447E2E39-9D07-41B4-98F3-BBD7B627595D}"/>
    <dgm:cxn modelId="{CA2C6E10-9BB5-4338-B951-A0658B9D6728}" type="presOf" srcId="{2BC4B379-9A61-4D95-9E6F-51ABCAD6B1C2}" destId="{8FF32DAD-AF8D-4CD4-BB30-E70B8974708F}" srcOrd="0" destOrd="0" presId="urn:microsoft.com/office/officeart/2005/8/layout/vList2"/>
    <dgm:cxn modelId="{17588217-1788-40CF-AEBC-0EEEB6F7F4B4}" type="presOf" srcId="{A42D54D0-3013-4E74-80C8-05E76706EF28}" destId="{0CAE8D54-ED5A-4838-B2AD-0584555A9DE2}" srcOrd="0" destOrd="0" presId="urn:microsoft.com/office/officeart/2005/8/layout/vList2"/>
    <dgm:cxn modelId="{5598C564-C956-4A8C-B78C-9B3AC6F2E315}" srcId="{2BC4B379-9A61-4D95-9E6F-51ABCAD6B1C2}" destId="{510CFED2-358F-4AE3-B59B-51E8A4141E9A}" srcOrd="3" destOrd="0" parTransId="{C2B8A48E-DCDB-441A-87A3-07CCE1EA5639}" sibTransId="{EDBB360D-8466-4EB1-A69A-C3172663EE8C}"/>
    <dgm:cxn modelId="{A9CAA15D-32D1-4316-B4C3-831D1EEB471E}" type="presOf" srcId="{F69A4C94-7CA5-4AEC-8D11-1B7A855F5609}" destId="{49EE332C-E8AD-47C6-93A6-E4E26987771E}" srcOrd="0" destOrd="0" presId="urn:microsoft.com/office/officeart/2005/8/layout/vList2"/>
    <dgm:cxn modelId="{1329378B-7BF1-44F6-A68E-6DFE4EF63E71}" srcId="{2BC4B379-9A61-4D95-9E6F-51ABCAD6B1C2}" destId="{FCF659ED-97B7-433D-BEF8-D5865C3895A7}" srcOrd="1" destOrd="0" parTransId="{A9C73047-F658-438A-980D-2F9A92E2E717}" sibTransId="{2AE3D89A-2827-4D25-81F7-90BB602FB6C4}"/>
    <dgm:cxn modelId="{F397C8AD-F245-4443-A893-09BA23377287}" type="presOf" srcId="{15CC3D98-E509-486B-B692-24845BBEEBC5}" destId="{981C069B-2B69-4314-979C-13CBF562A0B3}" srcOrd="0" destOrd="0" presId="urn:microsoft.com/office/officeart/2005/8/layout/vList2"/>
    <dgm:cxn modelId="{14CD5E4F-3D63-4B5D-B22C-BF751DEF253C}" type="presOf" srcId="{8D2B44E0-0616-42CC-8F6E-F47690447F14}" destId="{723BBA05-59C5-45B9-8F88-1D83049C2C5E}" srcOrd="0" destOrd="0" presId="urn:microsoft.com/office/officeart/2005/8/layout/vList2"/>
    <dgm:cxn modelId="{961F6591-3DF1-45AD-B1CB-28EA05D7580D}" srcId="{A42D54D0-3013-4E74-80C8-05E76706EF28}" destId="{D9A17CA7-61CA-4F50-BF51-B9B7EA7E7D37}" srcOrd="6" destOrd="0" parTransId="{F06914B0-0757-4496-91B1-BEC91076BE7E}" sibTransId="{C304CFBF-A64B-4A88-BE7C-1D68D2A9B3D8}"/>
    <dgm:cxn modelId="{1EA5516A-47F7-431D-8D98-871719B81612}" srcId="{A42D54D0-3013-4E74-80C8-05E76706EF28}" destId="{F69A4C94-7CA5-4AEC-8D11-1B7A855F5609}" srcOrd="4" destOrd="0" parTransId="{87CF959A-FEF0-4B7E-A41A-B5B8EF99FC90}" sibTransId="{8BA9B15E-D9DB-4FD4-AFF9-FF6F465D447B}"/>
    <dgm:cxn modelId="{D377AE5D-D2FC-446C-85B8-5A57F139520C}" srcId="{A42D54D0-3013-4E74-80C8-05E76706EF28}" destId="{CD3C090F-2597-4839-A23E-A85BE88178BB}" srcOrd="2" destOrd="0" parTransId="{1A2C43BE-B43F-428F-9C2B-CC2986EFC267}" sibTransId="{DAA3D294-F32B-412B-8D77-033737612F9B}"/>
    <dgm:cxn modelId="{D5AB6653-C141-4A76-BC76-4D80563FF46B}" type="presOf" srcId="{EFA6BF6C-791B-4441-B9AD-AF4D6B6FDCBA}" destId="{CBDB44E0-52B6-4E78-82B4-4A3623324728}" srcOrd="0" destOrd="2" presId="urn:microsoft.com/office/officeart/2005/8/layout/vList2"/>
    <dgm:cxn modelId="{ACC9736B-1A68-4593-ADB2-7E7E86487F6E}" srcId="{A42D54D0-3013-4E74-80C8-05E76706EF28}" destId="{2BC4B379-9A61-4D95-9E6F-51ABCAD6B1C2}" srcOrd="0" destOrd="0" parTransId="{3886BD36-A229-43F0-9237-BDFB5AC63295}" sibTransId="{E7BF5BE4-F7D6-45C3-86A8-62551EA22DB3}"/>
    <dgm:cxn modelId="{1F9EBD9A-CBEB-4A6D-B410-B7D222D4E412}" type="presOf" srcId="{FCF659ED-97B7-433D-BEF8-D5865C3895A7}" destId="{CBDB44E0-52B6-4E78-82B4-4A3623324728}" srcOrd="0" destOrd="1" presId="urn:microsoft.com/office/officeart/2005/8/layout/vList2"/>
    <dgm:cxn modelId="{636A4300-86E1-402D-91AB-158B2649E359}" srcId="{A42D54D0-3013-4E74-80C8-05E76706EF28}" destId="{96877007-8BE2-4E5A-A422-4F00F6752EA9}" srcOrd="1" destOrd="0" parTransId="{06C51D79-E1B5-4F21-B046-1FDE6189CD7A}" sibTransId="{5A91F47A-4D1F-443A-AB07-11BB2EC61E96}"/>
    <dgm:cxn modelId="{4583B164-1A62-4965-8F31-7679038279DB}" srcId="{2BC4B379-9A61-4D95-9E6F-51ABCAD6B1C2}" destId="{EFA6BF6C-791B-4441-B9AD-AF4D6B6FDCBA}" srcOrd="2" destOrd="0" parTransId="{8F5D2F4B-118B-4233-AB63-D04F092483D9}" sibTransId="{47C29445-4EA5-4F8B-B8F4-8838527E1D8E}"/>
    <dgm:cxn modelId="{3707A3B7-0A7A-4570-815B-4F649D01890E}" type="presOf" srcId="{510CFED2-358F-4AE3-B59B-51E8A4141E9A}" destId="{CBDB44E0-52B6-4E78-82B4-4A3623324728}" srcOrd="0" destOrd="3" presId="urn:microsoft.com/office/officeart/2005/8/layout/vList2"/>
    <dgm:cxn modelId="{31A6B58D-C497-437C-8936-4C6AB60C5DCF}" type="presParOf" srcId="{0CAE8D54-ED5A-4838-B2AD-0584555A9DE2}" destId="{8FF32DAD-AF8D-4CD4-BB30-E70B8974708F}" srcOrd="0" destOrd="0" presId="urn:microsoft.com/office/officeart/2005/8/layout/vList2"/>
    <dgm:cxn modelId="{98F43BD8-6C78-4B84-BC04-95294E0992D5}" type="presParOf" srcId="{0CAE8D54-ED5A-4838-B2AD-0584555A9DE2}" destId="{CBDB44E0-52B6-4E78-82B4-4A3623324728}" srcOrd="1" destOrd="0" presId="urn:microsoft.com/office/officeart/2005/8/layout/vList2"/>
    <dgm:cxn modelId="{0432A39F-F39C-4FA8-913B-6472AE73D037}" type="presParOf" srcId="{0CAE8D54-ED5A-4838-B2AD-0584555A9DE2}" destId="{00AC6C7D-F86D-4A0A-89D0-5A1A64C70F87}" srcOrd="2" destOrd="0" presId="urn:microsoft.com/office/officeart/2005/8/layout/vList2"/>
    <dgm:cxn modelId="{2C1E76CF-83BC-4005-9BC4-2450812E450B}" type="presParOf" srcId="{0CAE8D54-ED5A-4838-B2AD-0584555A9DE2}" destId="{4FA3C3A2-E22D-4E09-9DCF-CEC9B367663E}" srcOrd="3" destOrd="0" presId="urn:microsoft.com/office/officeart/2005/8/layout/vList2"/>
    <dgm:cxn modelId="{BA653624-AD94-4C91-ADCF-DD6AAEAC63B7}" type="presParOf" srcId="{0CAE8D54-ED5A-4838-B2AD-0584555A9DE2}" destId="{DC7E6236-A971-415D-8A5D-1C0516893AD4}" srcOrd="4" destOrd="0" presId="urn:microsoft.com/office/officeart/2005/8/layout/vList2"/>
    <dgm:cxn modelId="{C8C7B18E-3691-4D08-A421-79958CF37C0C}" type="presParOf" srcId="{0CAE8D54-ED5A-4838-B2AD-0584555A9DE2}" destId="{0C8B1340-D969-4516-A7DE-84C9AA6DF3FB}" srcOrd="5" destOrd="0" presId="urn:microsoft.com/office/officeart/2005/8/layout/vList2"/>
    <dgm:cxn modelId="{8E0E2A6F-7B7F-4DA4-8992-2E5C0CB2DD55}" type="presParOf" srcId="{0CAE8D54-ED5A-4838-B2AD-0584555A9DE2}" destId="{723BBA05-59C5-45B9-8F88-1D83049C2C5E}" srcOrd="6" destOrd="0" presId="urn:microsoft.com/office/officeart/2005/8/layout/vList2"/>
    <dgm:cxn modelId="{6EA4D257-647E-4094-806C-85575BA4D2FF}" type="presParOf" srcId="{0CAE8D54-ED5A-4838-B2AD-0584555A9DE2}" destId="{4F3DD072-34E8-434F-A864-B2A9EC9F5985}" srcOrd="7" destOrd="0" presId="urn:microsoft.com/office/officeart/2005/8/layout/vList2"/>
    <dgm:cxn modelId="{8EEEE324-2510-4EFE-A0A9-08C3530C1E88}" type="presParOf" srcId="{0CAE8D54-ED5A-4838-B2AD-0584555A9DE2}" destId="{49EE332C-E8AD-47C6-93A6-E4E26987771E}" srcOrd="8" destOrd="0" presId="urn:microsoft.com/office/officeart/2005/8/layout/vList2"/>
    <dgm:cxn modelId="{40901BD4-58F7-47B5-B147-F0D041AC0078}" type="presParOf" srcId="{0CAE8D54-ED5A-4838-B2AD-0584555A9DE2}" destId="{F95ED986-D09F-4556-8588-CE7FB9DD28EE}" srcOrd="9" destOrd="0" presId="urn:microsoft.com/office/officeart/2005/8/layout/vList2"/>
    <dgm:cxn modelId="{1F69C57D-F16E-4607-B419-963AE55C8C32}" type="presParOf" srcId="{0CAE8D54-ED5A-4838-B2AD-0584555A9DE2}" destId="{4C827A38-0246-42F6-86FB-AD866F63F29C}" srcOrd="10" destOrd="0" presId="urn:microsoft.com/office/officeart/2005/8/layout/vList2"/>
    <dgm:cxn modelId="{156249C0-79E0-46B5-A72C-66793EF69667}" type="presParOf" srcId="{0CAE8D54-ED5A-4838-B2AD-0584555A9DE2}" destId="{48932ACA-DBAA-45DA-A27F-FBE5B45B2491}" srcOrd="11" destOrd="0" presId="urn:microsoft.com/office/officeart/2005/8/layout/vList2"/>
    <dgm:cxn modelId="{3775DC90-317A-4CD5-93DC-B857D0E88756}" type="presParOf" srcId="{0CAE8D54-ED5A-4838-B2AD-0584555A9DE2}" destId="{C7747FFA-C9DE-465C-8662-9FCF68B00234}" srcOrd="12" destOrd="0" presId="urn:microsoft.com/office/officeart/2005/8/layout/vList2"/>
    <dgm:cxn modelId="{3A612678-E355-4728-8EA5-5D8C683C8278}" type="presParOf" srcId="{0CAE8D54-ED5A-4838-B2AD-0584555A9DE2}" destId="{FA328578-8127-4866-8167-3BB9F3B70759}" srcOrd="13" destOrd="0" presId="urn:microsoft.com/office/officeart/2005/8/layout/vList2"/>
    <dgm:cxn modelId="{3CDC9907-CC48-4720-982E-758A4F95A9E7}" type="presParOf" srcId="{0CAE8D54-ED5A-4838-B2AD-0584555A9DE2}" destId="{981C069B-2B69-4314-979C-13CBF562A0B3}"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44B58-91B8-43E3-95EF-35A394B4D0D5}">
      <dsp:nvSpPr>
        <dsp:cNvPr id="0" name=""/>
        <dsp:cNvSpPr/>
      </dsp:nvSpPr>
      <dsp:spPr>
        <a:xfrm>
          <a:off x="51" y="10702"/>
          <a:ext cx="4964416" cy="5472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uk-UA" sz="1900" b="1" kern="1200" dirty="0" smtClean="0">
              <a:solidFill>
                <a:schemeClr val="tx1"/>
              </a:solidFill>
            </a:rPr>
            <a:t>Переваги:</a:t>
          </a:r>
          <a:endParaRPr lang="ru-RU" sz="1900" b="1" kern="1200" dirty="0">
            <a:solidFill>
              <a:schemeClr val="tx1"/>
            </a:solidFill>
          </a:endParaRPr>
        </a:p>
      </dsp:txBody>
      <dsp:txXfrm>
        <a:off x="51" y="10702"/>
        <a:ext cx="4964416" cy="547200"/>
      </dsp:txXfrm>
    </dsp:sp>
    <dsp:sp modelId="{5DC606AD-5ACA-4FA1-ACC0-16BB942DE412}">
      <dsp:nvSpPr>
        <dsp:cNvPr id="0" name=""/>
        <dsp:cNvSpPr/>
      </dsp:nvSpPr>
      <dsp:spPr>
        <a:xfrm>
          <a:off x="51" y="557903"/>
          <a:ext cx="4964416" cy="2555595"/>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rtl="0">
            <a:lnSpc>
              <a:spcPct val="90000"/>
            </a:lnSpc>
            <a:spcBef>
              <a:spcPct val="0"/>
            </a:spcBef>
            <a:spcAft>
              <a:spcPct val="15000"/>
            </a:spcAft>
            <a:buChar char="••"/>
          </a:pPr>
          <a:r>
            <a:rPr lang="uk-UA" sz="1900" kern="1200" dirty="0" smtClean="0"/>
            <a:t>•	дозволяє готувати </a:t>
          </a:r>
          <a:r>
            <a:rPr lang="uk-UA" sz="1900" kern="1200" dirty="0" err="1" smtClean="0"/>
            <a:t>супозиторії</a:t>
          </a:r>
          <a:r>
            <a:rPr lang="uk-UA" sz="1900" kern="1200" dirty="0" smtClean="0"/>
            <a:t>:</a:t>
          </a:r>
          <a:endParaRPr lang="ru-RU" sz="1900" kern="1200" dirty="0"/>
        </a:p>
        <a:p>
          <a:pPr marL="342900" lvl="2" indent="-171450" algn="just" defTabSz="844550" rtl="0">
            <a:lnSpc>
              <a:spcPct val="90000"/>
            </a:lnSpc>
            <a:spcBef>
              <a:spcPct val="0"/>
            </a:spcBef>
            <a:spcAft>
              <a:spcPct val="15000"/>
            </a:spcAft>
            <a:buChar char="••"/>
          </a:pPr>
          <a:r>
            <a:rPr lang="uk-UA" sz="1900" kern="1200" dirty="0" smtClean="0"/>
            <a:t>—	однакової форми;</a:t>
          </a:r>
          <a:endParaRPr lang="ru-RU" sz="1900" kern="1200" dirty="0"/>
        </a:p>
        <a:p>
          <a:pPr marL="342900" lvl="2" indent="-171450" algn="just" defTabSz="844550" rtl="0">
            <a:lnSpc>
              <a:spcPct val="90000"/>
            </a:lnSpc>
            <a:spcBef>
              <a:spcPct val="0"/>
            </a:spcBef>
            <a:spcAft>
              <a:spcPct val="15000"/>
            </a:spcAft>
            <a:buChar char="••"/>
          </a:pPr>
          <a:r>
            <a:rPr lang="uk-UA" sz="1900" kern="1200" dirty="0" smtClean="0"/>
            <a:t>—	використовувати всі основи (жирні, жироподібні, водорозчинні).</a:t>
          </a:r>
          <a:endParaRPr lang="ru-RU" sz="1900" kern="1200" dirty="0"/>
        </a:p>
        <a:p>
          <a:pPr marL="171450" lvl="1" indent="-171450" algn="just" defTabSz="844550" rtl="0">
            <a:lnSpc>
              <a:spcPct val="90000"/>
            </a:lnSpc>
            <a:spcBef>
              <a:spcPct val="0"/>
            </a:spcBef>
            <a:spcAft>
              <a:spcPct val="15000"/>
            </a:spcAft>
            <a:buChar char="••"/>
          </a:pPr>
          <a:r>
            <a:rPr lang="uk-UA" sz="1900" kern="1200" dirty="0" smtClean="0"/>
            <a:t>•	зручніший, швидший і більш гігієнічний у приготуванні;</a:t>
          </a:r>
          <a:endParaRPr lang="ru-RU" sz="1900" kern="1200" dirty="0"/>
        </a:p>
        <a:p>
          <a:pPr marL="171450" lvl="1" indent="-171450" algn="just" defTabSz="844550" rtl="0">
            <a:lnSpc>
              <a:spcPct val="90000"/>
            </a:lnSpc>
            <a:spcBef>
              <a:spcPct val="0"/>
            </a:spcBef>
            <a:spcAft>
              <a:spcPct val="15000"/>
            </a:spcAft>
            <a:buChar char="••"/>
          </a:pPr>
          <a:r>
            <a:rPr lang="uk-UA" sz="1900" kern="1200" dirty="0" smtClean="0"/>
            <a:t>•	свічки точно дозовані, однакової форми, естетичного вигляду.</a:t>
          </a:r>
          <a:endParaRPr lang="ru-RU" sz="1900" kern="1200" dirty="0"/>
        </a:p>
      </dsp:txBody>
      <dsp:txXfrm>
        <a:off x="51" y="557903"/>
        <a:ext cx="4964416" cy="2555595"/>
      </dsp:txXfrm>
    </dsp:sp>
    <dsp:sp modelId="{8EE1A049-B850-4A37-BA3D-D8FDEC5F6D08}">
      <dsp:nvSpPr>
        <dsp:cNvPr id="0" name=""/>
        <dsp:cNvSpPr/>
      </dsp:nvSpPr>
      <dsp:spPr>
        <a:xfrm>
          <a:off x="5659486" y="10702"/>
          <a:ext cx="4964416" cy="5472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rtl="0">
            <a:lnSpc>
              <a:spcPct val="90000"/>
            </a:lnSpc>
            <a:spcBef>
              <a:spcPct val="0"/>
            </a:spcBef>
            <a:spcAft>
              <a:spcPct val="35000"/>
            </a:spcAft>
          </a:pPr>
          <a:r>
            <a:rPr lang="uk-UA" sz="1900" b="1" kern="1200" dirty="0" smtClean="0">
              <a:solidFill>
                <a:schemeClr val="tx1"/>
              </a:solidFill>
            </a:rPr>
            <a:t>Недоліки:</a:t>
          </a:r>
          <a:endParaRPr lang="ru-RU" sz="1900" b="1" kern="1200" dirty="0">
            <a:solidFill>
              <a:schemeClr val="tx1"/>
            </a:solidFill>
          </a:endParaRPr>
        </a:p>
      </dsp:txBody>
      <dsp:txXfrm>
        <a:off x="5659486" y="10702"/>
        <a:ext cx="4964416" cy="547200"/>
      </dsp:txXfrm>
    </dsp:sp>
    <dsp:sp modelId="{0B7FD647-FA22-41EA-8B6C-B046E88CB875}">
      <dsp:nvSpPr>
        <dsp:cNvPr id="0" name=""/>
        <dsp:cNvSpPr/>
      </dsp:nvSpPr>
      <dsp:spPr>
        <a:xfrm>
          <a:off x="5659486" y="557903"/>
          <a:ext cx="4964416" cy="2555595"/>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rtl="0">
            <a:lnSpc>
              <a:spcPct val="90000"/>
            </a:lnSpc>
            <a:spcBef>
              <a:spcPct val="0"/>
            </a:spcBef>
            <a:spcAft>
              <a:spcPct val="15000"/>
            </a:spcAft>
            <a:buChar char="••"/>
          </a:pPr>
          <a:r>
            <a:rPr lang="uk-UA" sz="1900" kern="1200" dirty="0" smtClean="0"/>
            <a:t>•	порушення однорідності суміші при застиганні (за рахунок різної питомої ваги субстанцій).</a:t>
          </a:r>
          <a:endParaRPr lang="ru-RU" sz="1900" kern="1200" dirty="0"/>
        </a:p>
      </dsp:txBody>
      <dsp:txXfrm>
        <a:off x="5659486" y="557903"/>
        <a:ext cx="4964416" cy="25555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A904E-D1EF-4517-BDB4-2F31A0EF924E}">
      <dsp:nvSpPr>
        <dsp:cNvPr id="0" name=""/>
        <dsp:cNvSpPr/>
      </dsp:nvSpPr>
      <dsp:spPr>
        <a:xfrm>
          <a:off x="1308817" y="3024572"/>
          <a:ext cx="390657" cy="2637855"/>
        </a:xfrm>
        <a:custGeom>
          <a:avLst/>
          <a:gdLst/>
          <a:ahLst/>
          <a:cxnLst/>
          <a:rect l="0" t="0" r="0" b="0"/>
          <a:pathLst>
            <a:path>
              <a:moveTo>
                <a:pt x="0" y="0"/>
              </a:moveTo>
              <a:lnTo>
                <a:pt x="195328" y="0"/>
              </a:lnTo>
              <a:lnTo>
                <a:pt x="195328" y="2637855"/>
              </a:lnTo>
              <a:lnTo>
                <a:pt x="390657" y="263785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ru-RU" sz="900" kern="1200"/>
        </a:p>
      </dsp:txBody>
      <dsp:txXfrm>
        <a:off x="1437480" y="4276834"/>
        <a:ext cx="133331" cy="133331"/>
      </dsp:txXfrm>
    </dsp:sp>
    <dsp:sp modelId="{0A3F1913-3DCE-4871-9C98-B9DEED9BCD84}">
      <dsp:nvSpPr>
        <dsp:cNvPr id="0" name=""/>
        <dsp:cNvSpPr/>
      </dsp:nvSpPr>
      <dsp:spPr>
        <a:xfrm>
          <a:off x="1308817" y="3024572"/>
          <a:ext cx="390657" cy="1874173"/>
        </a:xfrm>
        <a:custGeom>
          <a:avLst/>
          <a:gdLst/>
          <a:ahLst/>
          <a:cxnLst/>
          <a:rect l="0" t="0" r="0" b="0"/>
          <a:pathLst>
            <a:path>
              <a:moveTo>
                <a:pt x="0" y="0"/>
              </a:moveTo>
              <a:lnTo>
                <a:pt x="195328" y="0"/>
              </a:lnTo>
              <a:lnTo>
                <a:pt x="195328" y="1874173"/>
              </a:lnTo>
              <a:lnTo>
                <a:pt x="390657" y="1874173"/>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1456285" y="3913797"/>
        <a:ext cx="95722" cy="95722"/>
      </dsp:txXfrm>
    </dsp:sp>
    <dsp:sp modelId="{B900D76F-46EB-44B3-B364-70AAB4EE257C}">
      <dsp:nvSpPr>
        <dsp:cNvPr id="0" name=""/>
        <dsp:cNvSpPr/>
      </dsp:nvSpPr>
      <dsp:spPr>
        <a:xfrm>
          <a:off x="1308817" y="3024572"/>
          <a:ext cx="390657" cy="1110492"/>
        </a:xfrm>
        <a:custGeom>
          <a:avLst/>
          <a:gdLst/>
          <a:ahLst/>
          <a:cxnLst/>
          <a:rect l="0" t="0" r="0" b="0"/>
          <a:pathLst>
            <a:path>
              <a:moveTo>
                <a:pt x="0" y="0"/>
              </a:moveTo>
              <a:lnTo>
                <a:pt x="195328" y="0"/>
              </a:lnTo>
              <a:lnTo>
                <a:pt x="195328" y="1110492"/>
              </a:lnTo>
              <a:lnTo>
                <a:pt x="390657" y="1110492"/>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474716" y="3550388"/>
        <a:ext cx="58860" cy="58860"/>
      </dsp:txXfrm>
    </dsp:sp>
    <dsp:sp modelId="{6C1B0404-A726-45AD-AA56-70851508D6D0}">
      <dsp:nvSpPr>
        <dsp:cNvPr id="0" name=""/>
        <dsp:cNvSpPr/>
      </dsp:nvSpPr>
      <dsp:spPr>
        <a:xfrm>
          <a:off x="1308817" y="3024572"/>
          <a:ext cx="367312" cy="381831"/>
        </a:xfrm>
        <a:custGeom>
          <a:avLst/>
          <a:gdLst/>
          <a:ahLst/>
          <a:cxnLst/>
          <a:rect l="0" t="0" r="0" b="0"/>
          <a:pathLst>
            <a:path>
              <a:moveTo>
                <a:pt x="0" y="0"/>
              </a:moveTo>
              <a:lnTo>
                <a:pt x="183656" y="0"/>
              </a:lnTo>
              <a:lnTo>
                <a:pt x="183656" y="381831"/>
              </a:lnTo>
              <a:lnTo>
                <a:pt x="367312" y="381831"/>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479228" y="3202242"/>
        <a:ext cx="26491" cy="26491"/>
      </dsp:txXfrm>
    </dsp:sp>
    <dsp:sp modelId="{F0ACB8C3-A35E-4361-BE53-135EBF572C76}">
      <dsp:nvSpPr>
        <dsp:cNvPr id="0" name=""/>
        <dsp:cNvSpPr/>
      </dsp:nvSpPr>
      <dsp:spPr>
        <a:xfrm>
          <a:off x="1308817" y="2642722"/>
          <a:ext cx="367312" cy="381849"/>
        </a:xfrm>
        <a:custGeom>
          <a:avLst/>
          <a:gdLst/>
          <a:ahLst/>
          <a:cxnLst/>
          <a:rect l="0" t="0" r="0" b="0"/>
          <a:pathLst>
            <a:path>
              <a:moveTo>
                <a:pt x="0" y="381849"/>
              </a:moveTo>
              <a:lnTo>
                <a:pt x="183656" y="381849"/>
              </a:lnTo>
              <a:lnTo>
                <a:pt x="183656" y="0"/>
              </a:lnTo>
              <a:lnTo>
                <a:pt x="367312"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479227" y="2820401"/>
        <a:ext cx="26491" cy="26491"/>
      </dsp:txXfrm>
    </dsp:sp>
    <dsp:sp modelId="{E57A9C1A-A386-49F2-9562-C5A6932FF6DE}">
      <dsp:nvSpPr>
        <dsp:cNvPr id="0" name=""/>
        <dsp:cNvSpPr/>
      </dsp:nvSpPr>
      <dsp:spPr>
        <a:xfrm>
          <a:off x="1308817" y="1879041"/>
          <a:ext cx="367312" cy="1145530"/>
        </a:xfrm>
        <a:custGeom>
          <a:avLst/>
          <a:gdLst/>
          <a:ahLst/>
          <a:cxnLst/>
          <a:rect l="0" t="0" r="0" b="0"/>
          <a:pathLst>
            <a:path>
              <a:moveTo>
                <a:pt x="0" y="1145530"/>
              </a:moveTo>
              <a:lnTo>
                <a:pt x="183656" y="1145530"/>
              </a:lnTo>
              <a:lnTo>
                <a:pt x="183656" y="0"/>
              </a:lnTo>
              <a:lnTo>
                <a:pt x="367312"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462399" y="2421732"/>
        <a:ext cx="60148" cy="60148"/>
      </dsp:txXfrm>
    </dsp:sp>
    <dsp:sp modelId="{A3EA44BD-C123-422D-8615-72513222ED09}">
      <dsp:nvSpPr>
        <dsp:cNvPr id="0" name=""/>
        <dsp:cNvSpPr/>
      </dsp:nvSpPr>
      <dsp:spPr>
        <a:xfrm>
          <a:off x="1308817" y="1115360"/>
          <a:ext cx="367312" cy="1909212"/>
        </a:xfrm>
        <a:custGeom>
          <a:avLst/>
          <a:gdLst/>
          <a:ahLst/>
          <a:cxnLst/>
          <a:rect l="0" t="0" r="0" b="0"/>
          <a:pathLst>
            <a:path>
              <a:moveTo>
                <a:pt x="0" y="1909212"/>
              </a:moveTo>
              <a:lnTo>
                <a:pt x="183656" y="1909212"/>
              </a:lnTo>
              <a:lnTo>
                <a:pt x="183656" y="0"/>
              </a:lnTo>
              <a:lnTo>
                <a:pt x="367312"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1443868" y="2021360"/>
        <a:ext cx="97211" cy="97211"/>
      </dsp:txXfrm>
    </dsp:sp>
    <dsp:sp modelId="{33E27DC1-BA9E-46E1-A70F-4366CE775170}">
      <dsp:nvSpPr>
        <dsp:cNvPr id="0" name=""/>
        <dsp:cNvSpPr/>
      </dsp:nvSpPr>
      <dsp:spPr>
        <a:xfrm>
          <a:off x="1308817" y="351679"/>
          <a:ext cx="367312" cy="2672893"/>
        </a:xfrm>
        <a:custGeom>
          <a:avLst/>
          <a:gdLst/>
          <a:ahLst/>
          <a:cxnLst/>
          <a:rect l="0" t="0" r="0" b="0"/>
          <a:pathLst>
            <a:path>
              <a:moveTo>
                <a:pt x="0" y="2672893"/>
              </a:moveTo>
              <a:lnTo>
                <a:pt x="183656" y="2672893"/>
              </a:lnTo>
              <a:lnTo>
                <a:pt x="183656" y="0"/>
              </a:lnTo>
              <a:lnTo>
                <a:pt x="367312"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ru-RU" sz="900" kern="1200"/>
        </a:p>
      </dsp:txBody>
      <dsp:txXfrm>
        <a:off x="1425023" y="1620675"/>
        <a:ext cx="134900" cy="134900"/>
      </dsp:txXfrm>
    </dsp:sp>
    <dsp:sp modelId="{F7CEA7E4-69D4-445F-9916-A30BF4AC3EB0}">
      <dsp:nvSpPr>
        <dsp:cNvPr id="0" name=""/>
        <dsp:cNvSpPr/>
      </dsp:nvSpPr>
      <dsp:spPr>
        <a:xfrm rot="16200000">
          <a:off x="-604404" y="2719099"/>
          <a:ext cx="3215499"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uk-UA" sz="2700" b="1" kern="1200" dirty="0" smtClean="0"/>
            <a:t>Стадії приготування:</a:t>
          </a:r>
          <a:endParaRPr lang="ru-RU" sz="2700" kern="1200" dirty="0"/>
        </a:p>
      </dsp:txBody>
      <dsp:txXfrm>
        <a:off x="-604404" y="2719099"/>
        <a:ext cx="3215499" cy="610944"/>
      </dsp:txXfrm>
    </dsp:sp>
    <dsp:sp modelId="{83951507-EA57-41D2-872B-D1DAF03BB5D9}">
      <dsp:nvSpPr>
        <dsp:cNvPr id="0" name=""/>
        <dsp:cNvSpPr/>
      </dsp:nvSpPr>
      <dsp:spPr>
        <a:xfrm>
          <a:off x="1676130" y="46206"/>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en-US" sz="1800" b="1" kern="1200" dirty="0" smtClean="0"/>
            <a:t>1.   	</a:t>
          </a:r>
          <a:r>
            <a:rPr lang="uk-UA" sz="1800" b="1" kern="1200" dirty="0" smtClean="0"/>
            <a:t>Підготовка і розплавлення основи.</a:t>
          </a:r>
          <a:endParaRPr lang="ru-RU" sz="1800" b="1" kern="1200" dirty="0"/>
        </a:p>
      </dsp:txBody>
      <dsp:txXfrm>
        <a:off x="1676130" y="46206"/>
        <a:ext cx="3993610" cy="610944"/>
      </dsp:txXfrm>
    </dsp:sp>
    <dsp:sp modelId="{887F638E-2C7C-4996-8218-50461897EDBD}">
      <dsp:nvSpPr>
        <dsp:cNvPr id="0" name=""/>
        <dsp:cNvSpPr/>
      </dsp:nvSpPr>
      <dsp:spPr>
        <a:xfrm>
          <a:off x="1676130" y="809887"/>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en-US" sz="1800" b="1" kern="1200" dirty="0" smtClean="0"/>
            <a:t>2. </a:t>
          </a:r>
          <a:r>
            <a:rPr lang="uk-UA" sz="1800" b="1" kern="1200" dirty="0" smtClean="0"/>
            <a:t>Змішування з розплавленою основою лікарських засобів.</a:t>
          </a:r>
          <a:endParaRPr lang="ru-RU" sz="1800" b="1" kern="1200" dirty="0"/>
        </a:p>
      </dsp:txBody>
      <dsp:txXfrm>
        <a:off x="1676130" y="809887"/>
        <a:ext cx="3993610" cy="610944"/>
      </dsp:txXfrm>
    </dsp:sp>
    <dsp:sp modelId="{62F897E1-2C6B-4F96-8062-A3E4AD0F1054}">
      <dsp:nvSpPr>
        <dsp:cNvPr id="0" name=""/>
        <dsp:cNvSpPr/>
      </dsp:nvSpPr>
      <dsp:spPr>
        <a:xfrm>
          <a:off x="1676130" y="1573568"/>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i="0" kern="1200" dirty="0" smtClean="0"/>
            <a:t>3.	Підготовка форм (змащування).</a:t>
          </a:r>
          <a:endParaRPr lang="ru-RU" sz="1800" b="1" i="0" kern="1200" dirty="0"/>
        </a:p>
      </dsp:txBody>
      <dsp:txXfrm>
        <a:off x="1676130" y="1573568"/>
        <a:ext cx="3993610" cy="610944"/>
      </dsp:txXfrm>
    </dsp:sp>
    <dsp:sp modelId="{46516605-C8C1-42B8-9768-7BF5F0E8AD90}">
      <dsp:nvSpPr>
        <dsp:cNvPr id="0" name=""/>
        <dsp:cNvSpPr/>
      </dsp:nvSpPr>
      <dsp:spPr>
        <a:xfrm>
          <a:off x="1676130" y="2337249"/>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kern="1200" dirty="0" smtClean="0"/>
            <a:t>4.	Виливання у форми приготовленої </a:t>
          </a:r>
          <a:r>
            <a:rPr lang="uk-UA" sz="1800" b="1" kern="1200" dirty="0" err="1" smtClean="0"/>
            <a:t>напівзастиглої</a:t>
          </a:r>
          <a:r>
            <a:rPr lang="uk-UA" sz="1800" b="1" kern="1200" dirty="0" smtClean="0"/>
            <a:t> маси.</a:t>
          </a:r>
          <a:endParaRPr lang="ru-RU" sz="1800" b="1" kern="1200" dirty="0"/>
        </a:p>
      </dsp:txBody>
      <dsp:txXfrm>
        <a:off x="1676130" y="2337249"/>
        <a:ext cx="3993610" cy="610944"/>
      </dsp:txXfrm>
    </dsp:sp>
    <dsp:sp modelId="{1AD8D5B7-A04A-45C4-9BE8-6DE02CB6C1E4}">
      <dsp:nvSpPr>
        <dsp:cNvPr id="0" name=""/>
        <dsp:cNvSpPr/>
      </dsp:nvSpPr>
      <dsp:spPr>
        <a:xfrm>
          <a:off x="1676130" y="3100931"/>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kern="1200" dirty="0" smtClean="0"/>
            <a:t>5.	Охолодження.</a:t>
          </a:r>
          <a:endParaRPr lang="ru-RU" sz="1800" b="1" kern="1200" dirty="0"/>
        </a:p>
      </dsp:txBody>
      <dsp:txXfrm>
        <a:off x="1676130" y="3100931"/>
        <a:ext cx="3993610" cy="610944"/>
      </dsp:txXfrm>
    </dsp:sp>
    <dsp:sp modelId="{24C7B523-8615-4F25-B79B-A3E4A11B243C}">
      <dsp:nvSpPr>
        <dsp:cNvPr id="0" name=""/>
        <dsp:cNvSpPr/>
      </dsp:nvSpPr>
      <dsp:spPr>
        <a:xfrm>
          <a:off x="1699475" y="3829592"/>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kern="1200" dirty="0" smtClean="0"/>
            <a:t>6.	Випробування.</a:t>
          </a:r>
          <a:endParaRPr lang="ru-RU" sz="1800" b="1" kern="1200" dirty="0"/>
        </a:p>
      </dsp:txBody>
      <dsp:txXfrm>
        <a:off x="1699475" y="3829592"/>
        <a:ext cx="3993610" cy="610944"/>
      </dsp:txXfrm>
    </dsp:sp>
    <dsp:sp modelId="{9E4F0F37-6C78-42D0-ACB8-A9598C1A1B47}">
      <dsp:nvSpPr>
        <dsp:cNvPr id="0" name=""/>
        <dsp:cNvSpPr/>
      </dsp:nvSpPr>
      <dsp:spPr>
        <a:xfrm>
          <a:off x="1699475" y="4593273"/>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kern="1200" dirty="0" smtClean="0"/>
            <a:t>7.	Пакування.</a:t>
          </a:r>
          <a:endParaRPr lang="ru-RU" sz="1800" b="1" kern="1200" dirty="0"/>
        </a:p>
      </dsp:txBody>
      <dsp:txXfrm>
        <a:off x="1699475" y="4593273"/>
        <a:ext cx="3993610" cy="610944"/>
      </dsp:txXfrm>
    </dsp:sp>
    <dsp:sp modelId="{56BC3C81-FCEB-4C97-9009-DFFC6C38A1FE}">
      <dsp:nvSpPr>
        <dsp:cNvPr id="0" name=""/>
        <dsp:cNvSpPr/>
      </dsp:nvSpPr>
      <dsp:spPr>
        <a:xfrm>
          <a:off x="1699475" y="5356954"/>
          <a:ext cx="3993610" cy="610944"/>
        </a:xfrm>
        <a:prstGeom prst="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430" tIns="11430" rIns="11430" bIns="11430" numCol="1" spcCol="1270" anchor="ctr" anchorCtr="0">
          <a:noAutofit/>
        </a:bodyPr>
        <a:lstStyle/>
        <a:p>
          <a:pPr marL="0" lvl="0" indent="361950" algn="just" defTabSz="800100" rtl="0">
            <a:lnSpc>
              <a:spcPct val="90000"/>
            </a:lnSpc>
            <a:spcBef>
              <a:spcPct val="0"/>
            </a:spcBef>
            <a:spcAft>
              <a:spcPct val="35000"/>
            </a:spcAft>
          </a:pPr>
          <a:r>
            <a:rPr lang="uk-UA" sz="1800" b="1" kern="1200" dirty="0" smtClean="0"/>
            <a:t>8.	Маркування.</a:t>
          </a:r>
          <a:endParaRPr lang="ru-RU" sz="1800" b="1" kern="1200" dirty="0"/>
        </a:p>
      </dsp:txBody>
      <dsp:txXfrm>
        <a:off x="1699475" y="5356954"/>
        <a:ext cx="3993610" cy="6109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7281E-00A0-49F9-8A2A-6E4CFD04A894}">
      <dsp:nvSpPr>
        <dsp:cNvPr id="0" name=""/>
        <dsp:cNvSpPr/>
      </dsp:nvSpPr>
      <dsp:spPr>
        <a:xfrm>
          <a:off x="0" y="15612"/>
          <a:ext cx="10292359" cy="527670"/>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uk-UA" sz="2200" i="1" kern="1200" dirty="0" smtClean="0"/>
            <a:t>Діючі Активні компоненти: </a:t>
          </a:r>
          <a:endParaRPr lang="ru-RU" sz="2200" kern="1200" dirty="0"/>
        </a:p>
      </dsp:txBody>
      <dsp:txXfrm>
        <a:off x="25759" y="41371"/>
        <a:ext cx="10240841" cy="476152"/>
      </dsp:txXfrm>
    </dsp:sp>
    <dsp:sp modelId="{A58D9805-7302-4A64-A343-CEF900A1A781}">
      <dsp:nvSpPr>
        <dsp:cNvPr id="0" name=""/>
        <dsp:cNvSpPr/>
      </dsp:nvSpPr>
      <dsp:spPr>
        <a:xfrm>
          <a:off x="0" y="543283"/>
          <a:ext cx="10292359" cy="136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782" tIns="27940" rIns="156464" bIns="27940" numCol="1" spcCol="1270" anchor="t" anchorCtr="0">
          <a:noAutofit/>
        </a:bodyPr>
        <a:lstStyle/>
        <a:p>
          <a:pPr marL="171450" lvl="1" indent="-171450" algn="just" defTabSz="755650" rtl="0">
            <a:lnSpc>
              <a:spcPct val="90000"/>
            </a:lnSpc>
            <a:spcBef>
              <a:spcPct val="0"/>
            </a:spcBef>
            <a:spcAft>
              <a:spcPct val="20000"/>
            </a:spcAft>
            <a:buChar char="••"/>
          </a:pPr>
          <a:r>
            <a:rPr lang="uk-UA" sz="1700" b="1" kern="1200" dirty="0" smtClean="0"/>
            <a:t>ЕКСТРАКТ БЕЛАДОНИ </a:t>
          </a:r>
          <a:r>
            <a:rPr lang="uk-UA" sz="1700" kern="1200" dirty="0" smtClean="0"/>
            <a:t>знижує тонус м'язів травного тракту і підвищує при цьому тонус сфінктера. Надає </a:t>
          </a:r>
          <a:r>
            <a:rPr lang="uk-UA" sz="1700" kern="1200" dirty="0" err="1" smtClean="0"/>
            <a:t>спазмолітичну</a:t>
          </a:r>
          <a:r>
            <a:rPr lang="uk-UA" sz="1700" kern="1200" dirty="0" smtClean="0"/>
            <a:t> і </a:t>
          </a:r>
          <a:r>
            <a:rPr lang="uk-UA" sz="1700" kern="1200" dirty="0" err="1" smtClean="0"/>
            <a:t>холіноблокуючу</a:t>
          </a:r>
          <a:r>
            <a:rPr lang="uk-UA" sz="1700" kern="1200" dirty="0" smtClean="0"/>
            <a:t> дію.</a:t>
          </a:r>
          <a:endParaRPr lang="ru-RU" sz="1700" kern="1200" dirty="0"/>
        </a:p>
        <a:p>
          <a:pPr marL="171450" lvl="1" indent="-171450" algn="just" defTabSz="755650" rtl="0">
            <a:lnSpc>
              <a:spcPct val="90000"/>
            </a:lnSpc>
            <a:spcBef>
              <a:spcPct val="0"/>
            </a:spcBef>
            <a:spcAft>
              <a:spcPct val="20000"/>
            </a:spcAft>
            <a:buChar char="••"/>
          </a:pPr>
          <a:r>
            <a:rPr lang="uk-UA" sz="1700" b="1" kern="1200" dirty="0" smtClean="0"/>
            <a:t>ЦИНКУ СУЛЬФАТ</a:t>
          </a:r>
          <a:r>
            <a:rPr lang="uk-UA" sz="1700" kern="1200" dirty="0" smtClean="0"/>
            <a:t> має підсушують і виражену протизапальну дію.</a:t>
          </a:r>
          <a:endParaRPr lang="ru-RU" sz="1700" kern="1200" dirty="0"/>
        </a:p>
        <a:p>
          <a:pPr marL="171450" lvl="1" indent="-171450" algn="just" defTabSz="755650" rtl="0">
            <a:lnSpc>
              <a:spcPct val="90000"/>
            </a:lnSpc>
            <a:spcBef>
              <a:spcPct val="0"/>
            </a:spcBef>
            <a:spcAft>
              <a:spcPct val="20000"/>
            </a:spcAft>
            <a:buChar char="••"/>
          </a:pPr>
          <a:r>
            <a:rPr lang="uk-UA" sz="1700" b="1" kern="1200" dirty="0" smtClean="0"/>
            <a:t>КСЕРОФОРМ</a:t>
          </a:r>
          <a:r>
            <a:rPr lang="uk-UA" sz="1700" kern="1200" dirty="0" smtClean="0"/>
            <a:t> є </a:t>
          </a:r>
          <a:r>
            <a:rPr lang="uk-UA" sz="1700" kern="1200" dirty="0" err="1" smtClean="0"/>
            <a:t>дезинфікуючим</a:t>
          </a:r>
          <a:r>
            <a:rPr lang="uk-UA" sz="1700" kern="1200" dirty="0" smtClean="0"/>
            <a:t> </a:t>
          </a:r>
          <a:r>
            <a:rPr lang="uk-UA" sz="1700" kern="1200" dirty="0" err="1" smtClean="0"/>
            <a:t>дерматотропним</a:t>
          </a:r>
          <a:r>
            <a:rPr lang="uk-UA" sz="1700" kern="1200" dirty="0" smtClean="0"/>
            <a:t> засобом з в'язким антисептичним і </a:t>
          </a:r>
          <a:r>
            <a:rPr lang="uk-UA" sz="1700" kern="1200" dirty="0" err="1" smtClean="0"/>
            <a:t>підсушуючим</a:t>
          </a:r>
          <a:r>
            <a:rPr lang="uk-UA" sz="1700" kern="1200" dirty="0" smtClean="0"/>
            <a:t> ефектом.</a:t>
          </a:r>
          <a:endParaRPr lang="ru-RU" sz="1700" kern="1200" dirty="0"/>
        </a:p>
      </dsp:txBody>
      <dsp:txXfrm>
        <a:off x="0" y="543283"/>
        <a:ext cx="10292359" cy="1366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EE9F7-E453-4C9C-8FFD-130AC5A783E4}">
      <dsp:nvSpPr>
        <dsp:cNvPr id="0" name=""/>
        <dsp:cNvSpPr/>
      </dsp:nvSpPr>
      <dsp:spPr>
        <a:xfrm>
          <a:off x="0" y="100777"/>
          <a:ext cx="9729650" cy="743535"/>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ru-RU" sz="3100" kern="1200" dirty="0" err="1" smtClean="0"/>
            <a:t>Офіцинальною</a:t>
          </a:r>
          <a:r>
            <a:rPr lang="ru-RU" sz="3100" kern="1200" dirty="0" smtClean="0"/>
            <a:t> </a:t>
          </a:r>
          <a:r>
            <a:rPr lang="ru-RU" sz="3100" kern="1200" dirty="0" err="1" smtClean="0"/>
            <a:t>пропис</a:t>
          </a:r>
          <a:r>
            <a:rPr lang="ru-RU" sz="3100" kern="1200" dirty="0" smtClean="0"/>
            <a:t> </a:t>
          </a:r>
          <a:r>
            <a:rPr lang="ru-RU" sz="3100" kern="1200" dirty="0" err="1" smtClean="0"/>
            <a:t>желатино-гліцеринової</a:t>
          </a:r>
          <a:r>
            <a:rPr lang="ru-RU" sz="3100" kern="1200" dirty="0" smtClean="0"/>
            <a:t> </a:t>
          </a:r>
          <a:r>
            <a:rPr lang="ru-RU" sz="3100" kern="1200" dirty="0" err="1" smtClean="0"/>
            <a:t>основи</a:t>
          </a:r>
          <a:r>
            <a:rPr lang="ru-RU" sz="3100" kern="1200" dirty="0" smtClean="0"/>
            <a:t>:</a:t>
          </a:r>
          <a:endParaRPr lang="ru-RU" sz="3100" kern="1200" dirty="0"/>
        </a:p>
      </dsp:txBody>
      <dsp:txXfrm>
        <a:off x="36296" y="137073"/>
        <a:ext cx="9657058" cy="670943"/>
      </dsp:txXfrm>
    </dsp:sp>
    <dsp:sp modelId="{84F84E97-4F85-4F47-BB61-35BADC426DD7}">
      <dsp:nvSpPr>
        <dsp:cNvPr id="0" name=""/>
        <dsp:cNvSpPr/>
      </dsp:nvSpPr>
      <dsp:spPr>
        <a:xfrm>
          <a:off x="0" y="844312"/>
          <a:ext cx="9729650"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91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ru-RU" sz="2400" kern="1200" smtClean="0"/>
            <a:t>желатину - 1 частина, </a:t>
          </a:r>
          <a:endParaRPr lang="ru-RU" sz="2400" kern="1200"/>
        </a:p>
        <a:p>
          <a:pPr marL="228600" lvl="1" indent="-228600" algn="l" defTabSz="1066800" rtl="0">
            <a:lnSpc>
              <a:spcPct val="90000"/>
            </a:lnSpc>
            <a:spcBef>
              <a:spcPct val="0"/>
            </a:spcBef>
            <a:spcAft>
              <a:spcPct val="20000"/>
            </a:spcAft>
            <a:buChar char="••"/>
          </a:pPr>
          <a:r>
            <a:rPr lang="ru-RU" sz="2400" kern="1200" smtClean="0"/>
            <a:t>води - 2 частини,</a:t>
          </a:r>
          <a:endParaRPr lang="ru-RU" sz="2400" kern="1200"/>
        </a:p>
        <a:p>
          <a:pPr marL="228600" lvl="1" indent="-228600" algn="l" defTabSz="1066800" rtl="0">
            <a:lnSpc>
              <a:spcPct val="90000"/>
            </a:lnSpc>
            <a:spcBef>
              <a:spcPct val="0"/>
            </a:spcBef>
            <a:spcAft>
              <a:spcPct val="20000"/>
            </a:spcAft>
            <a:buChar char="••"/>
          </a:pPr>
          <a:r>
            <a:rPr lang="ru-RU" sz="2400" kern="1200" smtClean="0"/>
            <a:t>гліцерину - 5 частин.</a:t>
          </a:r>
          <a:endParaRPr lang="ru-RU" sz="2400" kern="1200"/>
        </a:p>
      </dsp:txBody>
      <dsp:txXfrm>
        <a:off x="0" y="844312"/>
        <a:ext cx="9729650" cy="12513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32DAD-AF8D-4CD4-BB30-E70B8974708F}">
      <dsp:nvSpPr>
        <dsp:cNvPr id="0" name=""/>
        <dsp:cNvSpPr/>
      </dsp:nvSpPr>
      <dsp:spPr>
        <a:xfrm>
          <a:off x="0" y="130176"/>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1.  Внутрішньоаптечний контроль: </a:t>
          </a:r>
          <a:endParaRPr lang="ru-RU" sz="1500" kern="1200"/>
        </a:p>
      </dsp:txBody>
      <dsp:txXfrm>
        <a:off x="29088" y="159264"/>
        <a:ext cx="11557718" cy="537701"/>
      </dsp:txXfrm>
    </dsp:sp>
    <dsp:sp modelId="{CBDB44E0-52B6-4E78-82B4-4A3623324728}">
      <dsp:nvSpPr>
        <dsp:cNvPr id="0" name=""/>
        <dsp:cNvSpPr/>
      </dsp:nvSpPr>
      <dsp:spPr>
        <a:xfrm>
          <a:off x="0" y="726053"/>
          <a:ext cx="11615894" cy="822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805"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uk-UA" sz="1200" kern="1200" smtClean="0"/>
            <a:t>•  перевіряють документацію (рецепт, паспорт); </a:t>
          </a:r>
          <a:endParaRPr lang="ru-RU" sz="1200" kern="1200"/>
        </a:p>
        <a:p>
          <a:pPr marL="114300" lvl="1" indent="-114300" algn="l" defTabSz="533400" rtl="0">
            <a:lnSpc>
              <a:spcPct val="90000"/>
            </a:lnSpc>
            <a:spcBef>
              <a:spcPct val="0"/>
            </a:spcBef>
            <a:spcAft>
              <a:spcPct val="20000"/>
            </a:spcAft>
            <a:buChar char="••"/>
          </a:pPr>
          <a:r>
            <a:rPr lang="uk-UA" sz="1200" kern="1200" smtClean="0"/>
            <a:t>•  органолептичний  контроль  (колір,  запах,  відсутність  механічних включень, розмір, форма); </a:t>
          </a:r>
          <a:endParaRPr lang="ru-RU" sz="1200" kern="1200"/>
        </a:p>
        <a:p>
          <a:pPr marL="114300" lvl="1" indent="-114300" algn="l" defTabSz="533400" rtl="0">
            <a:lnSpc>
              <a:spcPct val="90000"/>
            </a:lnSpc>
            <a:spcBef>
              <a:spcPct val="0"/>
            </a:spcBef>
            <a:spcAft>
              <a:spcPct val="20000"/>
            </a:spcAft>
            <a:buChar char="••"/>
          </a:pPr>
          <a:r>
            <a:rPr lang="uk-UA" sz="1200" kern="1200" smtClean="0"/>
            <a:t>•  перевіряють упаковку; </a:t>
          </a:r>
          <a:endParaRPr lang="ru-RU" sz="1200" kern="1200"/>
        </a:p>
        <a:p>
          <a:pPr marL="114300" lvl="1" indent="-114300" algn="l" defTabSz="533400" rtl="0">
            <a:lnSpc>
              <a:spcPct val="90000"/>
            </a:lnSpc>
            <a:spcBef>
              <a:spcPct val="0"/>
            </a:spcBef>
            <a:spcAft>
              <a:spcPct val="20000"/>
            </a:spcAft>
            <a:buChar char="••"/>
          </a:pPr>
          <a:r>
            <a:rPr lang="uk-UA" sz="1200" kern="1200" smtClean="0"/>
            <a:t>•  перевіряють оформлення. </a:t>
          </a:r>
          <a:endParaRPr lang="ru-RU" sz="1200" kern="1200"/>
        </a:p>
      </dsp:txBody>
      <dsp:txXfrm>
        <a:off x="0" y="726053"/>
        <a:ext cx="11615894" cy="822825"/>
      </dsp:txXfrm>
    </dsp:sp>
    <dsp:sp modelId="{00AC6C7D-F86D-4A0A-89D0-5A1A64C70F87}">
      <dsp:nvSpPr>
        <dsp:cNvPr id="0" name=""/>
        <dsp:cNvSpPr/>
      </dsp:nvSpPr>
      <dsp:spPr>
        <a:xfrm>
          <a:off x="0" y="1548878"/>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2.  Однорідність  маси  (по  ДФ  України)  –  на  продольному  зрізі  супозиторна маса повинна бути однорідна без вкраплень; допускається наявність повітряного стрижня або воронкоподібного поглиблення. </a:t>
          </a:r>
          <a:endParaRPr lang="ru-RU" sz="1500" kern="1200"/>
        </a:p>
      </dsp:txBody>
      <dsp:txXfrm>
        <a:off x="29088" y="1577966"/>
        <a:ext cx="11557718" cy="537701"/>
      </dsp:txXfrm>
    </dsp:sp>
    <dsp:sp modelId="{DC7E6236-A971-415D-8A5D-1C0516893AD4}">
      <dsp:nvSpPr>
        <dsp:cNvPr id="0" name=""/>
        <dsp:cNvSpPr/>
      </dsp:nvSpPr>
      <dsp:spPr>
        <a:xfrm>
          <a:off x="0" y="2187956"/>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3.  Середня вага (по ДФ України) окремих свічок не повинна перевищувати ± 5 %,  якщо немає інших вказівок в окремій статті. </a:t>
          </a:r>
          <a:endParaRPr lang="ru-RU" sz="1500" kern="1200"/>
        </a:p>
      </dsp:txBody>
      <dsp:txXfrm>
        <a:off x="29088" y="2217044"/>
        <a:ext cx="11557718" cy="537701"/>
      </dsp:txXfrm>
    </dsp:sp>
    <dsp:sp modelId="{723BBA05-59C5-45B9-8F88-1D83049C2C5E}">
      <dsp:nvSpPr>
        <dsp:cNvPr id="0" name=""/>
        <dsp:cNvSpPr/>
      </dsp:nvSpPr>
      <dsp:spPr>
        <a:xfrm>
          <a:off x="0" y="2827033"/>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4.  Температуру  плавлення  (по  ДФ  України)  для  супозиторіїв,  виготовлених на ліпофільній основі, яка не повинна перевищувати 37 С, визначають  відкритим  капілярним  методом,  якщо  немає  інших  вказівок  в окремій статті. </a:t>
          </a:r>
          <a:endParaRPr lang="ru-RU" sz="1500" kern="1200"/>
        </a:p>
      </dsp:txBody>
      <dsp:txXfrm>
        <a:off x="29088" y="2856121"/>
        <a:ext cx="11557718" cy="537701"/>
      </dsp:txXfrm>
    </dsp:sp>
    <dsp:sp modelId="{49EE332C-E8AD-47C6-93A6-E4E26987771E}">
      <dsp:nvSpPr>
        <dsp:cNvPr id="0" name=""/>
        <dsp:cNvSpPr/>
      </dsp:nvSpPr>
      <dsp:spPr>
        <a:xfrm>
          <a:off x="0" y="3466111"/>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5.  Час повної деформації (по ДФ України) повинен бути не більший ніж 15 хв, якщо немає інших вказівок в окремій статті. </a:t>
          </a:r>
          <a:endParaRPr lang="ru-RU" sz="1500" kern="1200"/>
        </a:p>
      </dsp:txBody>
      <dsp:txXfrm>
        <a:off x="29088" y="3495199"/>
        <a:ext cx="11557718" cy="537701"/>
      </dsp:txXfrm>
    </dsp:sp>
    <dsp:sp modelId="{4C827A38-0246-42F6-86FB-AD866F63F29C}">
      <dsp:nvSpPr>
        <dsp:cNvPr id="0" name=""/>
        <dsp:cNvSpPr/>
      </dsp:nvSpPr>
      <dsp:spPr>
        <a:xfrm>
          <a:off x="0" y="4105188"/>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6.  Для супозиторіїв на гідрофільних основах визначають час розчинення (по ГФ України), повинен розчинитись на протязі 60 хв. </a:t>
          </a:r>
          <a:endParaRPr lang="ru-RU" sz="1500" kern="1200"/>
        </a:p>
      </dsp:txBody>
      <dsp:txXfrm>
        <a:off x="29088" y="4134276"/>
        <a:ext cx="11557718" cy="537701"/>
      </dsp:txXfrm>
    </dsp:sp>
    <dsp:sp modelId="{C7747FFA-C9DE-465C-8662-9FCF68B00234}">
      <dsp:nvSpPr>
        <dsp:cNvPr id="0" name=""/>
        <dsp:cNvSpPr/>
      </dsp:nvSpPr>
      <dsp:spPr>
        <a:xfrm>
          <a:off x="0" y="4744265"/>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7.  Розпадання супозиторіїв і песаріїв (по ДФ України) – стан супозиторіїв досліджують через 60 хв. </a:t>
          </a:r>
          <a:endParaRPr lang="ru-RU" sz="1500" kern="1200"/>
        </a:p>
      </dsp:txBody>
      <dsp:txXfrm>
        <a:off x="29088" y="4773353"/>
        <a:ext cx="11557718" cy="537701"/>
      </dsp:txXfrm>
    </dsp:sp>
    <dsp:sp modelId="{981C069B-2B69-4314-979C-13CBF562A0B3}">
      <dsp:nvSpPr>
        <dsp:cNvPr id="0" name=""/>
        <dsp:cNvSpPr/>
      </dsp:nvSpPr>
      <dsp:spPr>
        <a:xfrm>
          <a:off x="0" y="5383343"/>
          <a:ext cx="11615894" cy="595877"/>
        </a:xfrm>
        <a:prstGeom prst="roundRect">
          <a:avLst/>
        </a:prstGeom>
        <a:gradFill rotWithShape="1">
          <a:gsLst>
            <a:gs pos="0">
              <a:schemeClr val="accent1">
                <a:tint val="60000"/>
                <a:lumMod val="104000"/>
              </a:schemeClr>
            </a:gs>
            <a:gs pos="100000">
              <a:schemeClr val="accent1">
                <a:tint val="84000"/>
              </a:schemeClr>
            </a:gs>
          </a:gsLst>
          <a:lin ang="5400000" scaled="0"/>
        </a:gradFill>
        <a:ln w="9525" cap="rnd" cmpd="sng" algn="ctr">
          <a:solidFill>
            <a:schemeClr val="accent1">
              <a:tint val="60000"/>
            </a:schemeClr>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uk-UA" sz="1500" kern="1200" smtClean="0"/>
            <a:t>8.  Оформлення  до  відпуску  –  основна  етикетка  «Зовнішнє»,  додаткова етикетка «Зберігати в прохолодному місці». </a:t>
          </a:r>
          <a:endParaRPr lang="ru-RU" sz="1500" kern="1200"/>
        </a:p>
      </dsp:txBody>
      <dsp:txXfrm>
        <a:off x="29088" y="5412431"/>
        <a:ext cx="11557718" cy="53770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728257-ADF9-484C-AE22-2CE46906D6A8}" type="datetimeFigureOut">
              <a:rPr lang="uk-UA" smtClean="0"/>
              <a:t>26.02.2021</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5C8D86-1131-46A8-900B-6F52D0D6B685}" type="slidenum">
              <a:rPr lang="uk-UA" smtClean="0"/>
              <a:t>‹#›</a:t>
            </a:fld>
            <a:endParaRPr lang="uk-UA"/>
          </a:p>
        </p:txBody>
      </p:sp>
    </p:spTree>
    <p:extLst>
      <p:ext uri="{BB962C8B-B14F-4D97-AF65-F5344CB8AC3E}">
        <p14:creationId xmlns:p14="http://schemas.microsoft.com/office/powerpoint/2010/main" val="2247687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E75C8D86-1131-46A8-900B-6F52D0D6B685}" type="slidenum">
              <a:rPr lang="uk-UA" smtClean="0"/>
              <a:t>5</a:t>
            </a:fld>
            <a:endParaRPr lang="uk-UA"/>
          </a:p>
        </p:txBody>
      </p:sp>
    </p:spTree>
    <p:extLst>
      <p:ext uri="{BB962C8B-B14F-4D97-AF65-F5344CB8AC3E}">
        <p14:creationId xmlns:p14="http://schemas.microsoft.com/office/powerpoint/2010/main" val="2574277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a:xfrm>
            <a:off x="5332412" y="5883275"/>
            <a:ext cx="4324044" cy="365125"/>
          </a:xfrm>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87647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a:xfrm>
            <a:off x="10951856" y="5867131"/>
            <a:ext cx="551167" cy="365125"/>
          </a:xfrm>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408916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169940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43F410F-79D2-4E92-BF7F-C828F2D4C50C}" type="datetimeFigureOut">
              <a:rPr lang="uk-UA" smtClean="0"/>
              <a:t>26.02.2021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1518354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43F410F-79D2-4E92-BF7F-C828F2D4C50C}" type="datetimeFigureOut">
              <a:rPr lang="uk-UA" smtClean="0"/>
              <a:t>26.02.2021</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546457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43F410F-79D2-4E92-BF7F-C828F2D4C50C}" type="datetimeFigureOut">
              <a:rPr lang="uk-UA" smtClean="0"/>
              <a:t>26.02.2021</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4148913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3F410F-79D2-4E92-BF7F-C828F2D4C50C}" type="datetimeFigureOut">
              <a:rPr lang="uk-UA" smtClean="0"/>
              <a:t>26.02.2021</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955012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3F410F-79D2-4E92-BF7F-C828F2D4C50C}" type="datetimeFigureOut">
              <a:rPr lang="uk-UA" smtClean="0"/>
              <a:t>26.02.2021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937968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3F410F-79D2-4E92-BF7F-C828F2D4C50C}" type="datetimeFigureOut">
              <a:rPr lang="uk-UA" smtClean="0"/>
              <a:t>26.02.2021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47189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3F410F-79D2-4E92-BF7F-C828F2D4C50C}" type="datetimeFigureOut">
              <a:rPr lang="uk-UA" smtClean="0"/>
              <a:t>26.02.2021</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26152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56259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51509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754389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60016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818769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3743140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3F410F-79D2-4E92-BF7F-C828F2D4C50C}" type="datetimeFigureOut">
              <a:rPr lang="uk-UA" smtClean="0"/>
              <a:t>26.02.2021</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27F6232-9DB7-4A5D-A15A-3BFB530FC785}" type="slidenum">
              <a:rPr lang="uk-UA" smtClean="0"/>
              <a:t>‹#›</a:t>
            </a:fld>
            <a:endParaRPr lang="uk-UA"/>
          </a:p>
        </p:txBody>
      </p:sp>
    </p:spTree>
    <p:extLst>
      <p:ext uri="{BB962C8B-B14F-4D97-AF65-F5344CB8AC3E}">
        <p14:creationId xmlns:p14="http://schemas.microsoft.com/office/powerpoint/2010/main" val="227677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43F410F-79D2-4E92-BF7F-C828F2D4C50C}" type="datetimeFigureOut">
              <a:rPr lang="uk-UA" smtClean="0"/>
              <a:t>26.02.2021</a:t>
            </a:fld>
            <a:endParaRPr lang="uk-U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k-U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27F6232-9DB7-4A5D-A15A-3BFB530FC785}" type="slidenum">
              <a:rPr lang="uk-UA" smtClean="0"/>
              <a:t>‹#›</a:t>
            </a:fld>
            <a:endParaRPr lang="uk-UA"/>
          </a:p>
        </p:txBody>
      </p:sp>
    </p:spTree>
    <p:extLst>
      <p:ext uri="{BB962C8B-B14F-4D97-AF65-F5344CB8AC3E}">
        <p14:creationId xmlns:p14="http://schemas.microsoft.com/office/powerpoint/2010/main" val="51209855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4.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5403" y="272496"/>
            <a:ext cx="8097574" cy="76944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200" b="1" dirty="0" smtClean="0">
                <a:solidFill>
                  <a:schemeClr val="tx2">
                    <a:lumMod val="10000"/>
                  </a:schemeClr>
                </a:solidFill>
              </a:rPr>
              <a:t>ОДЕСЬКИЙ НАЦ</a:t>
            </a:r>
            <a:r>
              <a:rPr lang="uk-UA" sz="2200" b="1" dirty="0" smtClean="0">
                <a:solidFill>
                  <a:schemeClr val="tx2">
                    <a:lumMod val="10000"/>
                  </a:schemeClr>
                </a:solidFill>
              </a:rPr>
              <a:t>І</a:t>
            </a:r>
            <a:r>
              <a:rPr lang="ru-RU" sz="2200" b="1" dirty="0" smtClean="0">
                <a:solidFill>
                  <a:schemeClr val="tx2">
                    <a:lumMod val="10000"/>
                  </a:schemeClr>
                </a:solidFill>
              </a:rPr>
              <a:t>ОНАЛЬНИЙ МЕДИЧНИЙ УНІВЕРСИТЕТ</a:t>
            </a:r>
          </a:p>
          <a:p>
            <a:pPr algn="ctr"/>
            <a:r>
              <a:rPr lang="uk-UA" sz="2200" b="1" dirty="0">
                <a:solidFill>
                  <a:schemeClr val="tx2">
                    <a:lumMod val="10000"/>
                  </a:schemeClr>
                </a:solidFill>
              </a:rPr>
              <a:t>КАФЕДРА ТЕХНОЛОГІЇ </a:t>
            </a:r>
            <a:r>
              <a:rPr lang="uk-UA" sz="2200" b="1" dirty="0" smtClean="0">
                <a:solidFill>
                  <a:schemeClr val="tx2">
                    <a:lumMod val="10000"/>
                  </a:schemeClr>
                </a:solidFill>
              </a:rPr>
              <a:t>ЛІКІВ</a:t>
            </a:r>
            <a:endParaRPr lang="uk-UA" sz="2200" b="1" dirty="0">
              <a:solidFill>
                <a:schemeClr val="tx2">
                  <a:lumMod val="10000"/>
                </a:schemeClr>
              </a:solidFill>
            </a:endParaRPr>
          </a:p>
        </p:txBody>
      </p:sp>
      <p:sp>
        <p:nvSpPr>
          <p:cNvPr id="5" name="Заголовок 1"/>
          <p:cNvSpPr txBox="1">
            <a:spLocks/>
          </p:cNvSpPr>
          <p:nvPr/>
        </p:nvSpPr>
        <p:spPr>
          <a:xfrm>
            <a:off x="1819202" y="2233387"/>
            <a:ext cx="8689976" cy="1247668"/>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dirty="0"/>
              <a:t>Виготовлення </a:t>
            </a:r>
            <a:r>
              <a:rPr lang="uk-UA" dirty="0" err="1"/>
              <a:t>супозиторіїв</a:t>
            </a:r>
            <a:r>
              <a:rPr lang="uk-UA" dirty="0"/>
              <a:t> методом виливання.</a:t>
            </a:r>
            <a:endParaRPr lang="uk-UA" sz="4000" dirty="0">
              <a:solidFill>
                <a:schemeClr val="tx2">
                  <a:lumMod val="10000"/>
                </a:schemeClr>
              </a:solidFill>
            </a:endParaRPr>
          </a:p>
        </p:txBody>
      </p:sp>
      <p:pic>
        <p:nvPicPr>
          <p:cNvPr id="6" name="Picture 2" descr="https://onmedu.edu.ua/wp-content/themes/medun/img/logos/logo-defa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1906" y="88176"/>
            <a:ext cx="1485900" cy="19431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480808" y="5094514"/>
            <a:ext cx="3506370" cy="16312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ru-RU" altLang="ru-RU" sz="2000" b="1" dirty="0" err="1" smtClean="0">
                <a:solidFill>
                  <a:schemeClr val="tx2">
                    <a:lumMod val="10000"/>
                  </a:schemeClr>
                </a:solidFill>
              </a:rPr>
              <a:t>Презентацію</a:t>
            </a:r>
            <a:r>
              <a:rPr lang="ru-RU" altLang="ru-RU" sz="2000" b="1" dirty="0" smtClean="0">
                <a:solidFill>
                  <a:schemeClr val="tx2">
                    <a:lumMod val="10000"/>
                  </a:schemeClr>
                </a:solidFill>
              </a:rPr>
              <a:t> </a:t>
            </a:r>
            <a:r>
              <a:rPr lang="ru-RU" altLang="ru-RU" sz="2000" b="1" dirty="0" err="1" smtClean="0">
                <a:solidFill>
                  <a:schemeClr val="tx2">
                    <a:lumMod val="10000"/>
                  </a:schemeClr>
                </a:solidFill>
              </a:rPr>
              <a:t>підготував</a:t>
            </a:r>
            <a:r>
              <a:rPr lang="ru-RU" altLang="ru-RU" sz="2000" b="1" dirty="0" smtClean="0">
                <a:solidFill>
                  <a:schemeClr val="tx2">
                    <a:lumMod val="10000"/>
                  </a:schemeClr>
                </a:solidFill>
              </a:rPr>
              <a:t>:</a:t>
            </a:r>
            <a:endParaRPr lang="uk-UA" sz="2000" b="1" dirty="0" smtClean="0">
              <a:solidFill>
                <a:schemeClr val="tx2">
                  <a:lumMod val="10000"/>
                </a:schemeClr>
              </a:solidFill>
            </a:endParaRPr>
          </a:p>
          <a:p>
            <a:pPr algn="r"/>
            <a:r>
              <a:rPr lang="uk-UA" sz="2000" dirty="0" err="1" smtClean="0">
                <a:solidFill>
                  <a:schemeClr val="tx2">
                    <a:lumMod val="10000"/>
                  </a:schemeClr>
                </a:solidFill>
              </a:rPr>
              <a:t>д.фарм.н</a:t>
            </a:r>
            <a:r>
              <a:rPr lang="uk-UA" sz="2000" dirty="0" smtClean="0">
                <a:solidFill>
                  <a:schemeClr val="tx2">
                    <a:lumMod val="10000"/>
                  </a:schemeClr>
                </a:solidFill>
              </a:rPr>
              <a:t>. Борисюк І.Ю.</a:t>
            </a:r>
          </a:p>
          <a:p>
            <a:pPr algn="r"/>
            <a:r>
              <a:rPr lang="uk-UA" sz="2000" dirty="0" smtClean="0">
                <a:solidFill>
                  <a:schemeClr val="tx2">
                    <a:lumMod val="10000"/>
                  </a:schemeClr>
                </a:solidFill>
              </a:rPr>
              <a:t>доц. </a:t>
            </a:r>
            <a:r>
              <a:rPr lang="uk-UA" sz="2000" dirty="0" err="1" smtClean="0">
                <a:solidFill>
                  <a:schemeClr val="tx2">
                    <a:lumMod val="10000"/>
                  </a:schemeClr>
                </a:solidFill>
              </a:rPr>
              <a:t>Фізор</a:t>
            </a:r>
            <a:r>
              <a:rPr lang="uk-UA" sz="2000" dirty="0" smtClean="0">
                <a:solidFill>
                  <a:schemeClr val="tx2">
                    <a:lumMod val="10000"/>
                  </a:schemeClr>
                </a:solidFill>
              </a:rPr>
              <a:t> Н.С.</a:t>
            </a:r>
          </a:p>
          <a:p>
            <a:pPr algn="r"/>
            <a:r>
              <a:rPr lang="uk-UA" sz="2000" dirty="0" smtClean="0">
                <a:solidFill>
                  <a:schemeClr val="tx2">
                    <a:lumMod val="10000"/>
                  </a:schemeClr>
                </a:solidFill>
              </a:rPr>
              <a:t>ас. Молодан Ю.О.</a:t>
            </a:r>
          </a:p>
          <a:p>
            <a:pPr algn="r"/>
            <a:r>
              <a:rPr lang="uk-UA" sz="2000" dirty="0" smtClean="0">
                <a:solidFill>
                  <a:schemeClr val="tx2">
                    <a:lumMod val="10000"/>
                  </a:schemeClr>
                </a:solidFill>
              </a:rPr>
              <a:t>ас. </a:t>
            </a:r>
            <a:r>
              <a:rPr lang="uk-UA" sz="2000" dirty="0" err="1" smtClean="0">
                <a:solidFill>
                  <a:schemeClr val="tx2">
                    <a:lumMod val="10000"/>
                  </a:schemeClr>
                </a:solidFill>
              </a:rPr>
              <a:t>Акішева</a:t>
            </a:r>
            <a:r>
              <a:rPr lang="uk-UA" sz="2000" dirty="0" smtClean="0">
                <a:solidFill>
                  <a:schemeClr val="tx2">
                    <a:lumMod val="10000"/>
                  </a:schemeClr>
                </a:solidFill>
              </a:rPr>
              <a:t> А.С. </a:t>
            </a:r>
            <a:endParaRPr lang="uk-UA" sz="2000" dirty="0">
              <a:solidFill>
                <a:schemeClr val="tx2">
                  <a:lumMod val="10000"/>
                </a:schemeClr>
              </a:solidFill>
            </a:endParaRPr>
          </a:p>
        </p:txBody>
      </p:sp>
      <p:sp>
        <p:nvSpPr>
          <p:cNvPr id="8" name="TextBox 7"/>
          <p:cNvSpPr txBox="1"/>
          <p:nvPr/>
        </p:nvSpPr>
        <p:spPr>
          <a:xfrm>
            <a:off x="2719689" y="3481055"/>
            <a:ext cx="6889002" cy="461665"/>
          </a:xfrm>
          <a:prstGeom prst="rect">
            <a:avLst/>
          </a:prstGeom>
          <a:noFill/>
        </p:spPr>
        <p:txBody>
          <a:bodyPr wrap="none" rtlCol="0">
            <a:spAutoFit/>
          </a:bodyPr>
          <a:lstStyle/>
          <a:p>
            <a:r>
              <a:rPr lang="uk-UA" sz="2400" dirty="0" smtClean="0"/>
              <a:t>Практичні заняття з дисципліни «Технологія ліків»</a:t>
            </a:r>
            <a:endParaRPr lang="uk-UA" sz="2400" dirty="0"/>
          </a:p>
        </p:txBody>
      </p:sp>
    </p:spTree>
    <p:extLst>
      <p:ext uri="{BB962C8B-B14F-4D97-AF65-F5344CB8AC3E}">
        <p14:creationId xmlns:p14="http://schemas.microsoft.com/office/powerpoint/2010/main" val="668380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09" y="0"/>
            <a:ext cx="10018713" cy="660679"/>
          </a:xfrm>
        </p:spPr>
        <p:txBody>
          <a:bodyPr>
            <a:normAutofit fontScale="90000"/>
          </a:bodyPr>
          <a:lstStyle/>
          <a:p>
            <a:r>
              <a:rPr lang="uk-UA" b="1" dirty="0" smtClean="0"/>
              <a:t>План</a:t>
            </a:r>
            <a:endParaRPr lang="uk-UA" b="1" dirty="0"/>
          </a:p>
        </p:txBody>
      </p:sp>
      <p:sp>
        <p:nvSpPr>
          <p:cNvPr id="3" name="Объект 2"/>
          <p:cNvSpPr>
            <a:spLocks noGrp="1"/>
          </p:cNvSpPr>
          <p:nvPr>
            <p:ph idx="1"/>
          </p:nvPr>
        </p:nvSpPr>
        <p:spPr>
          <a:xfrm>
            <a:off x="1484309" y="628022"/>
            <a:ext cx="10422988" cy="5988817"/>
          </a:xfrm>
        </p:spPr>
        <p:txBody>
          <a:bodyPr>
            <a:noAutofit/>
          </a:bodyPr>
          <a:lstStyle/>
          <a:p>
            <a:pPr algn="just"/>
            <a:r>
              <a:rPr lang="uk-UA" sz="1800" b="1" dirty="0" smtClean="0">
                <a:latin typeface="Calibri" panose="020F0502020204030204" pitchFamily="34" charset="0"/>
                <a:cs typeface="Calibri" panose="020F0502020204030204" pitchFamily="34" charset="0"/>
              </a:rPr>
              <a:t>1. Переваги та недоліки виготовлення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методом виливання. </a:t>
            </a:r>
          </a:p>
          <a:p>
            <a:pPr algn="just"/>
            <a:r>
              <a:rPr lang="uk-UA" sz="1800" b="1" dirty="0" smtClean="0">
                <a:latin typeface="Calibri" panose="020F0502020204030204" pitchFamily="34" charset="0"/>
                <a:cs typeface="Calibri" panose="020F0502020204030204" pitchFamily="34" charset="0"/>
              </a:rPr>
              <a:t>2. Стадії приготування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методом виливання.</a:t>
            </a:r>
          </a:p>
          <a:p>
            <a:pPr algn="just"/>
            <a:r>
              <a:rPr lang="uk-UA" sz="1800" b="1" dirty="0" smtClean="0">
                <a:latin typeface="Calibri" panose="020F0502020204030204" pitchFamily="34" charset="0"/>
                <a:cs typeface="Calibri" panose="020F0502020204030204" pitchFamily="34" charset="0"/>
              </a:rPr>
              <a:t>3. Форми, які використовуються для виготовлення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методом виливання.  </a:t>
            </a:r>
          </a:p>
          <a:p>
            <a:pPr algn="just"/>
            <a:r>
              <a:rPr lang="ru-RU" sz="1800" b="1" dirty="0" smtClean="0">
                <a:latin typeface="Calibri" panose="020F0502020204030204" pitchFamily="34" charset="0"/>
                <a:cs typeface="Calibri" panose="020F0502020204030204" pitchFamily="34" charset="0"/>
              </a:rPr>
              <a:t>4. Алгоритм практично</a:t>
            </a:r>
            <a:r>
              <a:rPr lang="uk-UA" sz="1800" b="1" dirty="0" smtClean="0">
                <a:latin typeface="Calibri" panose="020F0502020204030204" pitchFamily="34" charset="0"/>
                <a:cs typeface="Calibri" panose="020F0502020204030204" pitchFamily="34" charset="0"/>
              </a:rPr>
              <a:t>ї </a:t>
            </a:r>
            <a:r>
              <a:rPr lang="ru-RU" sz="1800" b="1" dirty="0" err="1" smtClean="0">
                <a:latin typeface="Calibri" panose="020F0502020204030204" pitchFamily="34" charset="0"/>
                <a:cs typeface="Calibri" panose="020F0502020204030204" pitchFamily="34" charset="0"/>
              </a:rPr>
              <a:t>технології</a:t>
            </a:r>
            <a:r>
              <a:rPr lang="ru-RU" sz="1800" b="1" dirty="0" smtClean="0">
                <a:latin typeface="Calibri" panose="020F0502020204030204" pitchFamily="34" charset="0"/>
                <a:cs typeface="Calibri" panose="020F0502020204030204" pitchFamily="34" charset="0"/>
              </a:rPr>
              <a:t>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методом </a:t>
            </a:r>
            <a:r>
              <a:rPr lang="ru-RU" sz="1800" b="1" dirty="0" err="1" smtClean="0">
                <a:latin typeface="Calibri" panose="020F0502020204030204" pitchFamily="34" charset="0"/>
                <a:cs typeface="Calibri" panose="020F0502020204030204" pitchFamily="34" charset="0"/>
              </a:rPr>
              <a:t>виливання</a:t>
            </a:r>
            <a:endParaRPr lang="ru-RU" sz="1800" b="1" dirty="0" smtClean="0">
              <a:latin typeface="Calibri" panose="020F0502020204030204" pitchFamily="34" charset="0"/>
              <a:cs typeface="Calibri" panose="020F0502020204030204" pitchFamily="34" charset="0"/>
            </a:endParaRPr>
          </a:p>
          <a:p>
            <a:pPr algn="just"/>
            <a:r>
              <a:rPr lang="uk-UA" sz="1800" b="1" dirty="0" smtClean="0">
                <a:latin typeface="Calibri" panose="020F0502020204030204" pitchFamily="34" charset="0"/>
                <a:cs typeface="Calibri" panose="020F0502020204030204" pitchFamily="34" charset="0"/>
              </a:rPr>
              <a:t>5. Вага </a:t>
            </a:r>
            <a:r>
              <a:rPr lang="uk-UA" sz="1800" b="1" dirty="0" err="1" smtClean="0">
                <a:latin typeface="Calibri" panose="020F0502020204030204" pitchFamily="34" charset="0"/>
                <a:cs typeface="Calibri" panose="020F0502020204030204" pitchFamily="34" charset="0"/>
              </a:rPr>
              <a:t>супозиторія</a:t>
            </a:r>
            <a:endParaRPr lang="uk-UA" sz="1800" b="1" dirty="0" smtClean="0">
              <a:latin typeface="Calibri" panose="020F0502020204030204" pitchFamily="34" charset="0"/>
              <a:cs typeface="Calibri" panose="020F0502020204030204" pitchFamily="34" charset="0"/>
            </a:endParaRPr>
          </a:p>
          <a:p>
            <a:pPr algn="just"/>
            <a:r>
              <a:rPr lang="uk-UA" sz="1800" b="1" dirty="0" smtClean="0">
                <a:latin typeface="Calibri" panose="020F0502020204030204" pitchFamily="34" charset="0"/>
                <a:cs typeface="Calibri" panose="020F0502020204030204" pitchFamily="34" charset="0"/>
              </a:rPr>
              <a:t>6. Коефіцієнти заміщення жирових та желатино-гліцеринових основ для деяких лікарських засобів</a:t>
            </a:r>
          </a:p>
          <a:p>
            <a:pPr algn="just"/>
            <a:r>
              <a:rPr lang="ru-RU" sz="1800" b="1" dirty="0" smtClean="0">
                <a:latin typeface="Calibri" panose="020F0502020204030204" pitchFamily="34" charset="0"/>
                <a:cs typeface="Calibri" panose="020F0502020204030204" pitchFamily="34" charset="0"/>
              </a:rPr>
              <a:t>7. </a:t>
            </a:r>
            <a:r>
              <a:rPr lang="ru-RU" sz="1800" b="1" dirty="0" err="1" smtClean="0">
                <a:latin typeface="Calibri" panose="020F0502020204030204" pitchFamily="34" charset="0"/>
                <a:cs typeface="Calibri" panose="020F0502020204030204" pitchFamily="34" charset="0"/>
              </a:rPr>
              <a:t>Приготування</a:t>
            </a:r>
            <a:r>
              <a:rPr lang="ru-RU" sz="1800" b="1" dirty="0" smtClean="0">
                <a:latin typeface="Calibri" panose="020F0502020204030204" pitchFamily="34" charset="0"/>
                <a:cs typeface="Calibri" panose="020F0502020204030204" pitchFamily="34" charset="0"/>
              </a:rPr>
              <a:t>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на </a:t>
            </a:r>
            <a:r>
              <a:rPr lang="ru-RU" sz="1800" b="1" dirty="0" err="1" smtClean="0">
                <a:latin typeface="Calibri" panose="020F0502020204030204" pitchFamily="34" charset="0"/>
                <a:cs typeface="Calibri" panose="020F0502020204030204" pitchFamily="34" charset="0"/>
              </a:rPr>
              <a:t>гідрофобних</a:t>
            </a:r>
            <a:r>
              <a:rPr lang="ru-RU" sz="1800" b="1" dirty="0" smtClean="0">
                <a:latin typeface="Calibri" panose="020F0502020204030204" pitchFamily="34" charset="0"/>
                <a:cs typeface="Calibri" panose="020F0502020204030204" pitchFamily="34" charset="0"/>
              </a:rPr>
              <a:t> основах.</a:t>
            </a:r>
          </a:p>
          <a:p>
            <a:pPr marL="712788" indent="-14288" algn="just">
              <a:tabLst>
                <a:tab pos="622300" algn="l"/>
              </a:tabLst>
            </a:pPr>
            <a:r>
              <a:rPr lang="ru-RU" sz="1800" b="1" dirty="0" smtClean="0">
                <a:latin typeface="Calibri" panose="020F0502020204030204" pitchFamily="34" charset="0"/>
                <a:cs typeface="Calibri" panose="020F0502020204030204" pitchFamily="34" charset="0"/>
              </a:rPr>
              <a:t>7.1., 7.2., 7.3., 7.4. , 7.5. </a:t>
            </a:r>
            <a:r>
              <a:rPr lang="ru-RU" sz="1800" b="1" dirty="0" err="1" smtClean="0">
                <a:latin typeface="Calibri" panose="020F0502020204030204" pitchFamily="34" charset="0"/>
                <a:cs typeface="Calibri" panose="020F0502020204030204" pitchFamily="34" charset="0"/>
              </a:rPr>
              <a:t>Приготування</a:t>
            </a:r>
            <a:r>
              <a:rPr lang="ru-RU" sz="1800" b="1" dirty="0" smtClean="0">
                <a:latin typeface="Calibri" panose="020F0502020204030204" pitchFamily="34" charset="0"/>
                <a:cs typeface="Calibri" panose="020F0502020204030204" pitchFamily="34" charset="0"/>
              </a:rPr>
              <a:t>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на </a:t>
            </a:r>
            <a:r>
              <a:rPr lang="ru-RU" sz="1800" b="1" dirty="0" err="1" smtClean="0">
                <a:latin typeface="Calibri" panose="020F0502020204030204" pitchFamily="34" charset="0"/>
                <a:cs typeface="Calibri" panose="020F0502020204030204" pitchFamily="34" charset="0"/>
              </a:rPr>
              <a:t>гідрофобних</a:t>
            </a:r>
            <a:r>
              <a:rPr lang="ru-RU" sz="1800" b="1" dirty="0" smtClean="0">
                <a:latin typeface="Calibri" panose="020F0502020204030204" pitchFamily="34" charset="0"/>
                <a:cs typeface="Calibri" panose="020F0502020204030204" pitchFamily="34" charset="0"/>
              </a:rPr>
              <a:t> основах. (</a:t>
            </a:r>
            <a:r>
              <a:rPr lang="ru-RU" sz="1800" b="1" dirty="0" err="1" smtClean="0">
                <a:latin typeface="Calibri" panose="020F0502020204030204" pitchFamily="34" charset="0"/>
                <a:cs typeface="Calibri" panose="020F0502020204030204" pitchFamily="34" charset="0"/>
              </a:rPr>
              <a:t>Приклади</a:t>
            </a:r>
            <a:r>
              <a:rPr lang="ru-RU" sz="1800" b="1" dirty="0" smtClean="0">
                <a:latin typeface="Calibri" panose="020F0502020204030204" pitchFamily="34" charset="0"/>
                <a:cs typeface="Calibri" panose="020F0502020204030204" pitchFamily="34" charset="0"/>
              </a:rPr>
              <a:t>)</a:t>
            </a:r>
          </a:p>
          <a:p>
            <a:pPr algn="just"/>
            <a:r>
              <a:rPr lang="ru-RU" sz="1800" b="1" dirty="0" smtClean="0">
                <a:latin typeface="Calibri" panose="020F0502020204030204" pitchFamily="34" charset="0"/>
                <a:cs typeface="Calibri" panose="020F0502020204030204" pitchFamily="34" charset="0"/>
              </a:rPr>
              <a:t>8. </a:t>
            </a:r>
            <a:r>
              <a:rPr lang="ru-RU" sz="1800" b="1" dirty="0" err="1" smtClean="0">
                <a:latin typeface="Calibri" panose="020F0502020204030204" pitchFamily="34" charset="0"/>
                <a:cs typeface="Calibri" panose="020F0502020204030204" pitchFamily="34" charset="0"/>
              </a:rPr>
              <a:t>Приготування</a:t>
            </a:r>
            <a:r>
              <a:rPr lang="ru-RU" sz="1800" b="1" dirty="0" smtClean="0">
                <a:latin typeface="Calibri" panose="020F0502020204030204" pitchFamily="34" charset="0"/>
                <a:cs typeface="Calibri" panose="020F0502020204030204" pitchFamily="34" charset="0"/>
              </a:rPr>
              <a:t>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на </a:t>
            </a:r>
            <a:r>
              <a:rPr lang="ru-RU" sz="1800" b="1" dirty="0" err="1" smtClean="0">
                <a:latin typeface="Calibri" panose="020F0502020204030204" pitchFamily="34" charset="0"/>
                <a:cs typeface="Calibri" panose="020F0502020204030204" pitchFamily="34" charset="0"/>
              </a:rPr>
              <a:t>гідрофільних</a:t>
            </a:r>
            <a:r>
              <a:rPr lang="ru-RU" sz="1800" b="1" dirty="0" smtClean="0">
                <a:latin typeface="Calibri" panose="020F0502020204030204" pitchFamily="34" charset="0"/>
                <a:cs typeface="Calibri" panose="020F0502020204030204" pitchFamily="34" charset="0"/>
              </a:rPr>
              <a:t> основах.</a:t>
            </a:r>
          </a:p>
          <a:p>
            <a:pPr algn="just"/>
            <a:r>
              <a:rPr lang="ru-RU" sz="1800" b="1" dirty="0" smtClean="0">
                <a:latin typeface="Calibri" panose="020F0502020204030204" pitchFamily="34" charset="0"/>
                <a:cs typeface="Calibri" panose="020F0502020204030204" pitchFamily="34" charset="0"/>
              </a:rPr>
              <a:t>8.1.Приготування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на </a:t>
            </a:r>
            <a:r>
              <a:rPr lang="ru-RU" sz="1800" b="1" dirty="0" err="1" smtClean="0">
                <a:latin typeface="Calibri" panose="020F0502020204030204" pitchFamily="34" charset="0"/>
                <a:cs typeface="Calibri" panose="020F0502020204030204" pitchFamily="34" charset="0"/>
              </a:rPr>
              <a:t>гідрофільних</a:t>
            </a:r>
            <a:r>
              <a:rPr lang="ru-RU" sz="1800" b="1" dirty="0" smtClean="0">
                <a:latin typeface="Calibri" panose="020F0502020204030204" pitchFamily="34" charset="0"/>
                <a:cs typeface="Calibri" panose="020F0502020204030204" pitchFamily="34" charset="0"/>
              </a:rPr>
              <a:t> основах. </a:t>
            </a:r>
            <a:r>
              <a:rPr lang="ru-RU" sz="1800" b="1" dirty="0" err="1" smtClean="0">
                <a:latin typeface="Calibri" panose="020F0502020204030204" pitchFamily="34" charset="0"/>
                <a:cs typeface="Calibri" panose="020F0502020204030204" pitchFamily="34" charset="0"/>
              </a:rPr>
              <a:t>Желатино-гліцеринова</a:t>
            </a:r>
            <a:r>
              <a:rPr lang="ru-RU" sz="1800" b="1" dirty="0" smtClean="0">
                <a:latin typeface="Calibri" panose="020F0502020204030204" pitchFamily="34" charset="0"/>
                <a:cs typeface="Calibri" panose="020F0502020204030204" pitchFamily="34" charset="0"/>
              </a:rPr>
              <a:t> основа</a:t>
            </a:r>
          </a:p>
          <a:p>
            <a:pPr marL="712788" indent="-14288" algn="just"/>
            <a:r>
              <a:rPr lang="ru-RU" sz="1800" b="1" dirty="0" smtClean="0">
                <a:latin typeface="Calibri" panose="020F0502020204030204" pitchFamily="34" charset="0"/>
                <a:cs typeface="Calibri" panose="020F0502020204030204" pitchFamily="34" charset="0"/>
              </a:rPr>
              <a:t>8.2.,8.3. </a:t>
            </a:r>
            <a:r>
              <a:rPr lang="ru-RU" sz="1800" b="1" dirty="0" err="1" smtClean="0">
                <a:latin typeface="Calibri" panose="020F0502020204030204" pitchFamily="34" charset="0"/>
                <a:cs typeface="Calibri" panose="020F0502020204030204" pitchFamily="34" charset="0"/>
              </a:rPr>
              <a:t>Приготування</a:t>
            </a:r>
            <a:r>
              <a:rPr lang="ru-RU" sz="1800" b="1" dirty="0" smtClean="0">
                <a:latin typeface="Calibri" panose="020F0502020204030204" pitchFamily="34" charset="0"/>
                <a:cs typeface="Calibri" panose="020F0502020204030204" pitchFamily="34" charset="0"/>
              </a:rPr>
              <a:t> </a:t>
            </a:r>
            <a:r>
              <a:rPr lang="ru-RU" sz="1800" b="1" dirty="0" err="1" smtClean="0">
                <a:latin typeface="Calibri" panose="020F0502020204030204" pitchFamily="34" charset="0"/>
                <a:cs typeface="Calibri" panose="020F0502020204030204" pitchFamily="34" charset="0"/>
              </a:rPr>
              <a:t>супозиторіїв</a:t>
            </a:r>
            <a:r>
              <a:rPr lang="ru-RU" sz="1800" b="1" dirty="0" smtClean="0">
                <a:latin typeface="Calibri" panose="020F0502020204030204" pitchFamily="34" charset="0"/>
                <a:cs typeface="Calibri" panose="020F0502020204030204" pitchFamily="34" charset="0"/>
              </a:rPr>
              <a:t> на </a:t>
            </a:r>
            <a:r>
              <a:rPr lang="ru-RU" sz="1800" b="1" dirty="0" err="1" smtClean="0">
                <a:latin typeface="Calibri" panose="020F0502020204030204" pitchFamily="34" charset="0"/>
                <a:cs typeface="Calibri" panose="020F0502020204030204" pitchFamily="34" charset="0"/>
              </a:rPr>
              <a:t>гідрофільних</a:t>
            </a:r>
            <a:r>
              <a:rPr lang="ru-RU" sz="1800" b="1" dirty="0" smtClean="0">
                <a:latin typeface="Calibri" panose="020F0502020204030204" pitchFamily="34" charset="0"/>
                <a:cs typeface="Calibri" panose="020F0502020204030204" pitchFamily="34" charset="0"/>
              </a:rPr>
              <a:t> основах.(</a:t>
            </a:r>
            <a:r>
              <a:rPr lang="ru-RU" sz="1800" b="1" dirty="0" err="1" smtClean="0">
                <a:latin typeface="Calibri" panose="020F0502020204030204" pitchFamily="34" charset="0"/>
                <a:cs typeface="Calibri" panose="020F0502020204030204" pitchFamily="34" charset="0"/>
              </a:rPr>
              <a:t>Приклади</a:t>
            </a:r>
            <a:r>
              <a:rPr lang="ru-RU" sz="1800" b="1" dirty="0" smtClean="0">
                <a:latin typeface="Calibri" panose="020F0502020204030204" pitchFamily="34" charset="0"/>
                <a:cs typeface="Calibri" panose="020F0502020204030204" pitchFamily="34" charset="0"/>
              </a:rPr>
              <a:t>)</a:t>
            </a:r>
          </a:p>
          <a:p>
            <a:pPr algn="just"/>
            <a:r>
              <a:rPr lang="uk-UA" sz="1800" b="1" dirty="0" smtClean="0">
                <a:latin typeface="Calibri" panose="020F0502020204030204" pitchFamily="34" charset="0"/>
                <a:cs typeface="Calibri" panose="020F0502020204030204" pitchFamily="34" charset="0"/>
              </a:rPr>
              <a:t>9. Контроль якості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a:t>
            </a:r>
          </a:p>
          <a:p>
            <a:pPr algn="just"/>
            <a:r>
              <a:rPr lang="uk-UA" sz="1800" b="1" dirty="0" smtClean="0">
                <a:latin typeface="Calibri" panose="020F0502020204030204" pitchFamily="34" charset="0"/>
                <a:cs typeface="Calibri" panose="020F0502020204030204" pitchFamily="34" charset="0"/>
              </a:rPr>
              <a:t>10. Тест на розпадання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a:t>
            </a:r>
          </a:p>
          <a:p>
            <a:pPr algn="just"/>
            <a:r>
              <a:rPr lang="uk-UA" sz="1800" b="1" dirty="0" smtClean="0">
                <a:latin typeface="Calibri" panose="020F0502020204030204" pitchFamily="34" charset="0"/>
                <a:cs typeface="Calibri" panose="020F0502020204030204" pitchFamily="34" charset="0"/>
              </a:rPr>
              <a:t>11. Тест на розпадання </a:t>
            </a:r>
            <a:r>
              <a:rPr lang="uk-UA" sz="1800" b="1" dirty="0" err="1" smtClean="0">
                <a:latin typeface="Calibri" panose="020F0502020204030204" pitchFamily="34" charset="0"/>
                <a:cs typeface="Calibri" panose="020F0502020204030204" pitchFamily="34" charset="0"/>
              </a:rPr>
              <a:t>супозиторіїв</a:t>
            </a:r>
            <a:r>
              <a:rPr lang="uk-UA" sz="1800" b="1" dirty="0" smtClean="0">
                <a:latin typeface="Calibri" panose="020F0502020204030204" pitchFamily="34" charset="0"/>
                <a:cs typeface="Calibri" panose="020F0502020204030204" pitchFamily="34" charset="0"/>
              </a:rPr>
              <a:t> </a:t>
            </a:r>
            <a:endParaRPr lang="ru-RU" sz="1800" b="1" dirty="0" smtClean="0">
              <a:latin typeface="Calibri" panose="020F0502020204030204" pitchFamily="34" charset="0"/>
              <a:cs typeface="Calibri" panose="020F0502020204030204" pitchFamily="34" charset="0"/>
            </a:endParaRPr>
          </a:p>
          <a:p>
            <a:pPr algn="just"/>
            <a:r>
              <a:rPr lang="uk-UA" sz="1800" b="1" dirty="0" smtClean="0">
                <a:latin typeface="Calibri" panose="020F0502020204030204" pitchFamily="34" charset="0"/>
                <a:cs typeface="Calibri" panose="020F0502020204030204" pitchFamily="34" charset="0"/>
              </a:rPr>
              <a:t>12. Тести:</a:t>
            </a:r>
          </a:p>
        </p:txBody>
      </p:sp>
    </p:spTree>
    <p:extLst>
      <p:ext uri="{BB962C8B-B14F-4D97-AF65-F5344CB8AC3E}">
        <p14:creationId xmlns:p14="http://schemas.microsoft.com/office/powerpoint/2010/main" val="55958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996182970"/>
              </p:ext>
            </p:extLst>
          </p:nvPr>
        </p:nvGraphicFramePr>
        <p:xfrm>
          <a:off x="1343632" y="1225877"/>
          <a:ext cx="10623954" cy="3124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5423265" y="4076251"/>
            <a:ext cx="2671048" cy="2577424"/>
          </a:xfrm>
          <a:prstGeom prst="rect">
            <a:avLst/>
          </a:prstGeom>
        </p:spPr>
      </p:pic>
      <p:sp>
        <p:nvSpPr>
          <p:cNvPr id="6" name="TextBox 5"/>
          <p:cNvSpPr txBox="1"/>
          <p:nvPr/>
        </p:nvSpPr>
        <p:spPr>
          <a:xfrm>
            <a:off x="1688715" y="231113"/>
            <a:ext cx="10140148" cy="461665"/>
          </a:xfrm>
          <a:prstGeom prst="rect">
            <a:avLst/>
          </a:prstGeom>
          <a:noFill/>
        </p:spPr>
        <p:txBody>
          <a:bodyPr wrap="none" rtlCol="0">
            <a:spAutoFit/>
          </a:bodyPr>
          <a:lstStyle/>
          <a:p>
            <a:r>
              <a:rPr lang="uk-UA" sz="2400" b="1" dirty="0" smtClean="0"/>
              <a:t>1. Переваги та недоліки виготовлення </a:t>
            </a:r>
            <a:r>
              <a:rPr lang="uk-UA" sz="2400" b="1" dirty="0" err="1"/>
              <a:t>супозиторіїв</a:t>
            </a:r>
            <a:r>
              <a:rPr lang="uk-UA" sz="2400" b="1" dirty="0"/>
              <a:t> методом виливання.</a:t>
            </a:r>
            <a:r>
              <a:rPr lang="uk-UA" sz="2400" b="1" dirty="0" smtClean="0"/>
              <a:t> </a:t>
            </a:r>
            <a:endParaRPr lang="uk-UA" sz="2400" b="1" dirty="0"/>
          </a:p>
        </p:txBody>
      </p:sp>
    </p:spTree>
    <p:extLst>
      <p:ext uri="{BB962C8B-B14F-4D97-AF65-F5344CB8AC3E}">
        <p14:creationId xmlns:p14="http://schemas.microsoft.com/office/powerpoint/2010/main" val="1957085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8027" y="24703"/>
            <a:ext cx="5556738" cy="690824"/>
          </a:xfrm>
        </p:spPr>
        <p:txBody>
          <a:bodyPr>
            <a:noAutofit/>
          </a:bodyPr>
          <a:lstStyle/>
          <a:p>
            <a:r>
              <a:rPr lang="uk-UA" sz="2000" b="1" dirty="0" smtClean="0"/>
              <a:t>2. Стадії приготування </a:t>
            </a:r>
            <a:r>
              <a:rPr lang="uk-UA" sz="2000" b="1" dirty="0" err="1" smtClean="0"/>
              <a:t>супозиторіїв</a:t>
            </a:r>
            <a:r>
              <a:rPr lang="uk-UA" sz="2000" b="1" dirty="0" smtClean="0"/>
              <a:t> </a:t>
            </a:r>
            <a:r>
              <a:rPr lang="uk-UA" sz="2000" b="1" dirty="0"/>
              <a:t>методом виливання.</a:t>
            </a:r>
            <a:endParaRPr lang="uk-UA" sz="2000" b="1" dirty="0"/>
          </a:p>
        </p:txBody>
      </p:sp>
      <p:graphicFrame>
        <p:nvGraphicFramePr>
          <p:cNvPr id="7" name="Объект 6"/>
          <p:cNvGraphicFramePr>
            <a:graphicFrameLocks noGrp="1"/>
          </p:cNvGraphicFramePr>
          <p:nvPr>
            <p:ph idx="1"/>
            <p:extLst>
              <p:ext uri="{D42A27DB-BD31-4B8C-83A1-F6EECF244321}">
                <p14:modId xmlns:p14="http://schemas.microsoft.com/office/powerpoint/2010/main" val="2917774053"/>
              </p:ext>
            </p:extLst>
          </p:nvPr>
        </p:nvGraphicFramePr>
        <p:xfrm>
          <a:off x="850887" y="767863"/>
          <a:ext cx="6494458" cy="5970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5345" y="115138"/>
            <a:ext cx="4698259" cy="6536453"/>
          </a:xfrm>
          <a:prstGeom prst="rect">
            <a:avLst/>
          </a:prstGeom>
        </p:spPr>
      </p:pic>
    </p:spTree>
    <p:extLst>
      <p:ext uri="{BB962C8B-B14F-4D97-AF65-F5344CB8AC3E}">
        <p14:creationId xmlns:p14="http://schemas.microsoft.com/office/powerpoint/2010/main" val="3514850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3"/>
          <p:cNvPicPr>
            <a:picLocks noChangeAspect="1"/>
          </p:cNvPicPr>
          <p:nvPr/>
        </p:nvPicPr>
        <p:blipFill>
          <a:blip r:embed="rId3"/>
          <a:stretch>
            <a:fillRect/>
          </a:stretch>
        </p:blipFill>
        <p:spPr>
          <a:xfrm>
            <a:off x="6843342" y="776778"/>
            <a:ext cx="5317394" cy="3074932"/>
          </a:xfrm>
          <a:prstGeom prst="rect">
            <a:avLst/>
          </a:prstGeom>
        </p:spPr>
      </p:pic>
      <p:pic>
        <p:nvPicPr>
          <p:cNvPr id="9" name="Рисунок 8"/>
          <p:cNvPicPr>
            <a:picLocks noChangeAspect="1"/>
          </p:cNvPicPr>
          <p:nvPr/>
        </p:nvPicPr>
        <p:blipFill>
          <a:blip r:embed="rId4"/>
          <a:stretch>
            <a:fillRect/>
          </a:stretch>
        </p:blipFill>
        <p:spPr>
          <a:xfrm>
            <a:off x="6812078" y="3863354"/>
            <a:ext cx="5379922" cy="2729960"/>
          </a:xfrm>
          <a:prstGeom prst="rect">
            <a:avLst/>
          </a:prstGeom>
        </p:spPr>
      </p:pic>
      <p:pic>
        <p:nvPicPr>
          <p:cNvPr id="4" name="Объект 3"/>
          <p:cNvPicPr>
            <a:picLocks noGrp="1" noChangeAspect="1"/>
          </p:cNvPicPr>
          <p:nvPr>
            <p:ph idx="1"/>
          </p:nvPr>
        </p:nvPicPr>
        <p:blipFill>
          <a:blip r:embed="rId5"/>
          <a:stretch>
            <a:fillRect/>
          </a:stretch>
        </p:blipFill>
        <p:spPr>
          <a:xfrm>
            <a:off x="0" y="776778"/>
            <a:ext cx="6935119" cy="5252233"/>
          </a:xfrm>
          <a:prstGeom prst="rect">
            <a:avLst/>
          </a:prstGeom>
        </p:spPr>
      </p:pic>
      <p:sp>
        <p:nvSpPr>
          <p:cNvPr id="10" name="Заголовок 1"/>
          <p:cNvSpPr>
            <a:spLocks noGrp="1"/>
          </p:cNvSpPr>
          <p:nvPr>
            <p:ph type="title"/>
          </p:nvPr>
        </p:nvSpPr>
        <p:spPr>
          <a:xfrm>
            <a:off x="1323993" y="133873"/>
            <a:ext cx="10018712" cy="438883"/>
          </a:xfrm>
        </p:spPr>
        <p:txBody>
          <a:bodyPr>
            <a:noAutofit/>
          </a:bodyPr>
          <a:lstStyle/>
          <a:p>
            <a:r>
              <a:rPr lang="uk-UA" sz="2000" b="1" dirty="0" smtClean="0"/>
              <a:t>2. Стадії приготування </a:t>
            </a:r>
            <a:r>
              <a:rPr lang="uk-UA" sz="2000" b="1" dirty="0" err="1" smtClean="0"/>
              <a:t>супозиторіїв</a:t>
            </a:r>
            <a:r>
              <a:rPr lang="uk-UA" sz="2000" b="1" dirty="0" smtClean="0"/>
              <a:t> </a:t>
            </a:r>
            <a:r>
              <a:rPr lang="uk-UA" sz="2000" b="1" dirty="0"/>
              <a:t>методом виливання.</a:t>
            </a:r>
            <a:endParaRPr lang="uk-UA" sz="2000" b="1" dirty="0"/>
          </a:p>
        </p:txBody>
      </p:sp>
    </p:spTree>
    <p:extLst>
      <p:ext uri="{BB962C8B-B14F-4D97-AF65-F5344CB8AC3E}">
        <p14:creationId xmlns:p14="http://schemas.microsoft.com/office/powerpoint/2010/main" val="3371507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3"/>
          <p:cNvPicPr>
            <a:picLocks noChangeAspect="1"/>
          </p:cNvPicPr>
          <p:nvPr/>
        </p:nvPicPr>
        <p:blipFill>
          <a:blip r:embed="rId2"/>
          <a:stretch>
            <a:fillRect/>
          </a:stretch>
        </p:blipFill>
        <p:spPr>
          <a:xfrm>
            <a:off x="3572190" y="4589175"/>
            <a:ext cx="4762918" cy="2080247"/>
          </a:xfrm>
          <a:prstGeom prst="rect">
            <a:avLst/>
          </a:prstGeom>
        </p:spPr>
      </p:pic>
      <p:sp>
        <p:nvSpPr>
          <p:cNvPr id="3" name="Объект 2"/>
          <p:cNvSpPr>
            <a:spLocks noGrp="1"/>
          </p:cNvSpPr>
          <p:nvPr>
            <p:ph idx="1"/>
          </p:nvPr>
        </p:nvSpPr>
        <p:spPr>
          <a:xfrm>
            <a:off x="1411633" y="698359"/>
            <a:ext cx="10433035" cy="936172"/>
          </a:xfrm>
        </p:spPr>
        <p:txBody>
          <a:bodyPr>
            <a:normAutofit/>
          </a:bodyPr>
          <a:lstStyle/>
          <a:p>
            <a:pPr algn="just"/>
            <a:r>
              <a:rPr lang="uk-UA" dirty="0"/>
              <a:t>Для виливання використовують спеціальні металеві або пластмасові </a:t>
            </a:r>
            <a:r>
              <a:rPr lang="uk-UA" dirty="0" smtClean="0"/>
              <a:t>форми </a:t>
            </a:r>
            <a:r>
              <a:rPr lang="uk-UA" dirty="0"/>
              <a:t>з числом гнізд 30, 50, 200 і більше, місткістю 1; 1,5; 2; 3; 4 см </a:t>
            </a:r>
            <a:r>
              <a:rPr lang="uk-UA" dirty="0" smtClean="0"/>
              <a:t>3</a:t>
            </a:r>
            <a:r>
              <a:rPr lang="en-US" dirty="0" smtClean="0"/>
              <a:t>.</a:t>
            </a:r>
            <a:endParaRPr lang="uk-UA" dirty="0"/>
          </a:p>
        </p:txBody>
      </p:sp>
      <p:pic>
        <p:nvPicPr>
          <p:cNvPr id="4" name="Рисунок 3"/>
          <p:cNvPicPr>
            <a:picLocks noChangeAspect="1"/>
          </p:cNvPicPr>
          <p:nvPr/>
        </p:nvPicPr>
        <p:blipFill>
          <a:blip r:embed="rId3"/>
          <a:stretch>
            <a:fillRect/>
          </a:stretch>
        </p:blipFill>
        <p:spPr>
          <a:xfrm>
            <a:off x="6119446" y="1634531"/>
            <a:ext cx="5158029" cy="3058597"/>
          </a:xfrm>
          <a:prstGeom prst="rect">
            <a:avLst/>
          </a:prstGeom>
        </p:spPr>
      </p:pic>
      <p:pic>
        <p:nvPicPr>
          <p:cNvPr id="5" name="Рисунок 4"/>
          <p:cNvPicPr>
            <a:picLocks noChangeAspect="1"/>
          </p:cNvPicPr>
          <p:nvPr/>
        </p:nvPicPr>
        <p:blipFill>
          <a:blip r:embed="rId4"/>
          <a:stretch>
            <a:fillRect/>
          </a:stretch>
        </p:blipFill>
        <p:spPr>
          <a:xfrm>
            <a:off x="1743229" y="1634531"/>
            <a:ext cx="4044622" cy="3058596"/>
          </a:xfrm>
          <a:prstGeom prst="rect">
            <a:avLst/>
          </a:prstGeom>
        </p:spPr>
      </p:pic>
      <p:sp>
        <p:nvSpPr>
          <p:cNvPr id="7" name="Заголовок 1"/>
          <p:cNvSpPr txBox="1">
            <a:spLocks/>
          </p:cNvSpPr>
          <p:nvPr/>
        </p:nvSpPr>
        <p:spPr>
          <a:xfrm>
            <a:off x="1411633" y="259476"/>
            <a:ext cx="10214310" cy="43888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000" b="1" i="1" dirty="0">
                <a:latin typeface="Calibri" panose="020F0502020204030204" pitchFamily="34" charset="0"/>
                <a:cs typeface="Calibri" panose="020F0502020204030204" pitchFamily="34" charset="0"/>
              </a:rPr>
              <a:t>3</a:t>
            </a:r>
            <a:r>
              <a:rPr lang="uk-UA" sz="2000" b="1" i="1" dirty="0" smtClean="0">
                <a:latin typeface="Calibri" panose="020F0502020204030204" pitchFamily="34" charset="0"/>
                <a:cs typeface="Calibri" panose="020F0502020204030204" pitchFamily="34" charset="0"/>
              </a:rPr>
              <a:t>. Форми, які використовуються для виготовлення </a:t>
            </a:r>
            <a:r>
              <a:rPr lang="uk-UA" sz="2000" b="1" i="1" dirty="0" err="1">
                <a:latin typeface="Calibri" panose="020F0502020204030204" pitchFamily="34" charset="0"/>
                <a:cs typeface="Calibri" panose="020F0502020204030204" pitchFamily="34" charset="0"/>
              </a:rPr>
              <a:t>супозиторіїв</a:t>
            </a:r>
            <a:r>
              <a:rPr lang="uk-UA" sz="2000" b="1" i="1" dirty="0">
                <a:latin typeface="Calibri" panose="020F0502020204030204" pitchFamily="34" charset="0"/>
                <a:cs typeface="Calibri" panose="020F0502020204030204" pitchFamily="34" charset="0"/>
              </a:rPr>
              <a:t> методом виливання.</a:t>
            </a:r>
            <a:r>
              <a:rPr lang="uk-UA" sz="2000" b="1" i="1" dirty="0" smtClean="0">
                <a:latin typeface="Calibri" panose="020F0502020204030204" pitchFamily="34" charset="0"/>
                <a:cs typeface="Calibri" panose="020F0502020204030204" pitchFamily="34" charset="0"/>
              </a:rPr>
              <a:t>  </a:t>
            </a:r>
            <a:endParaRPr lang="uk-UA" sz="2000" b="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8715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19551" y="482322"/>
            <a:ext cx="3882014" cy="1838847"/>
          </a:xfrm>
        </p:spPr>
        <p:txBody>
          <a:bodyPr>
            <a:noAutofit/>
          </a:bodyPr>
          <a:lstStyle/>
          <a:p>
            <a:r>
              <a:rPr lang="ru-RU" sz="2800" b="1" dirty="0" smtClean="0"/>
              <a:t>4. АЛГОРИТМ</a:t>
            </a:r>
            <a:r>
              <a:rPr lang="ru-RU" sz="2800" b="1" dirty="0"/>
              <a:t/>
            </a:r>
            <a:br>
              <a:rPr lang="ru-RU" sz="2800" b="1" dirty="0"/>
            </a:br>
            <a:r>
              <a:rPr lang="ru-RU" sz="2800" b="1" dirty="0" smtClean="0"/>
              <a:t>практично</a:t>
            </a:r>
            <a:r>
              <a:rPr lang="uk-UA" sz="2800" b="1" dirty="0" smtClean="0"/>
              <a:t>ї </a:t>
            </a:r>
            <a:r>
              <a:rPr lang="ru-RU" sz="2800" b="1" dirty="0" err="1" smtClean="0"/>
              <a:t>технології</a:t>
            </a:r>
            <a:r>
              <a:rPr lang="ru-RU" sz="2800" b="1" dirty="0" smtClean="0"/>
              <a:t> </a:t>
            </a:r>
            <a:r>
              <a:rPr lang="ru-RU" sz="2800" b="1" dirty="0" err="1"/>
              <a:t>супозиторіїв</a:t>
            </a:r>
            <a:r>
              <a:rPr lang="ru-RU" sz="2800" b="1" dirty="0"/>
              <a:t/>
            </a:r>
            <a:br>
              <a:rPr lang="ru-RU" sz="2800" b="1" dirty="0"/>
            </a:br>
            <a:r>
              <a:rPr lang="ru-RU" sz="2800" b="1" dirty="0"/>
              <a:t>методом </a:t>
            </a:r>
            <a:r>
              <a:rPr lang="ru-RU" sz="2800" b="1" dirty="0" err="1" smtClean="0"/>
              <a:t>виливання</a:t>
            </a:r>
            <a:endParaRPr lang="uk-UA" sz="2800" b="1" dirty="0"/>
          </a:p>
        </p:txBody>
      </p:sp>
      <p:pic>
        <p:nvPicPr>
          <p:cNvPr id="6" name="Объект 5"/>
          <p:cNvPicPr>
            <a:picLocks noGrp="1" noChangeAspect="1"/>
          </p:cNvPicPr>
          <p:nvPr>
            <p:ph idx="1"/>
          </p:nvPr>
        </p:nvPicPr>
        <p:blipFill>
          <a:blip r:embed="rId2"/>
          <a:stretch>
            <a:fillRect/>
          </a:stretch>
        </p:blipFill>
        <p:spPr>
          <a:xfrm>
            <a:off x="2054416" y="100485"/>
            <a:ext cx="6165136" cy="6757516"/>
          </a:xfrm>
          <a:prstGeom prst="rect">
            <a:avLst/>
          </a:prstGeom>
        </p:spPr>
      </p:pic>
    </p:spTree>
    <p:extLst>
      <p:ext uri="{BB962C8B-B14F-4D97-AF65-F5344CB8AC3E}">
        <p14:creationId xmlns:p14="http://schemas.microsoft.com/office/powerpoint/2010/main" val="1578112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51133" y="1029376"/>
            <a:ext cx="6806929" cy="1221453"/>
          </a:xfrm>
          <a:prstGeom prst="rect">
            <a:avLst/>
          </a:prstGeom>
        </p:spPr>
      </p:pic>
      <p:pic>
        <p:nvPicPr>
          <p:cNvPr id="5" name="Рисунок 4"/>
          <p:cNvPicPr>
            <a:picLocks noChangeAspect="1"/>
          </p:cNvPicPr>
          <p:nvPr/>
        </p:nvPicPr>
        <p:blipFill>
          <a:blip r:embed="rId3"/>
          <a:stretch>
            <a:fillRect/>
          </a:stretch>
        </p:blipFill>
        <p:spPr>
          <a:xfrm>
            <a:off x="178024" y="2250829"/>
            <a:ext cx="6753149" cy="4460010"/>
          </a:xfrm>
          <a:prstGeom prst="rect">
            <a:avLst/>
          </a:prstGeom>
        </p:spPr>
      </p:pic>
      <p:pic>
        <p:nvPicPr>
          <p:cNvPr id="6" name="Рисунок 5"/>
          <p:cNvPicPr>
            <a:picLocks noChangeAspect="1"/>
          </p:cNvPicPr>
          <p:nvPr/>
        </p:nvPicPr>
        <p:blipFill>
          <a:blip r:embed="rId4"/>
          <a:stretch>
            <a:fillRect/>
          </a:stretch>
        </p:blipFill>
        <p:spPr>
          <a:xfrm>
            <a:off x="6958062" y="1109762"/>
            <a:ext cx="5201650" cy="4045041"/>
          </a:xfrm>
          <a:prstGeom prst="rect">
            <a:avLst/>
          </a:prstGeom>
        </p:spPr>
      </p:pic>
      <p:sp>
        <p:nvSpPr>
          <p:cNvPr id="7" name="Заголовок 1"/>
          <p:cNvSpPr txBox="1">
            <a:spLocks/>
          </p:cNvSpPr>
          <p:nvPr/>
        </p:nvSpPr>
        <p:spPr>
          <a:xfrm>
            <a:off x="1028280" y="0"/>
            <a:ext cx="11163720" cy="522514"/>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smtClean="0"/>
              <a:t>4. АЛГОРИТМ практично</a:t>
            </a:r>
            <a:r>
              <a:rPr lang="uk-UA" sz="2400" b="1" dirty="0" smtClean="0"/>
              <a:t>ї </a:t>
            </a:r>
            <a:r>
              <a:rPr lang="ru-RU" sz="2400" b="1" dirty="0" err="1" smtClean="0"/>
              <a:t>технології</a:t>
            </a:r>
            <a:r>
              <a:rPr lang="ru-RU" sz="2400" b="1" dirty="0" smtClean="0"/>
              <a:t> </a:t>
            </a:r>
            <a:r>
              <a:rPr lang="ru-RU" sz="2400" b="1" dirty="0" err="1" smtClean="0"/>
              <a:t>супозиторіїв</a:t>
            </a:r>
            <a:r>
              <a:rPr lang="ru-RU" sz="2400" b="1" dirty="0"/>
              <a:t> </a:t>
            </a:r>
            <a:r>
              <a:rPr lang="ru-RU" sz="2400" b="1" dirty="0" smtClean="0"/>
              <a:t>методом </a:t>
            </a:r>
            <a:r>
              <a:rPr lang="ru-RU" sz="2400" b="1" dirty="0" err="1" smtClean="0"/>
              <a:t>виливання</a:t>
            </a:r>
            <a:endParaRPr lang="uk-UA" sz="2400" b="1" dirty="0"/>
          </a:p>
        </p:txBody>
      </p:sp>
      <p:sp>
        <p:nvSpPr>
          <p:cNvPr id="8" name="Стрелка вниз 7"/>
          <p:cNvSpPr/>
          <p:nvPr/>
        </p:nvSpPr>
        <p:spPr>
          <a:xfrm>
            <a:off x="6340510" y="572756"/>
            <a:ext cx="590663" cy="4566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2617872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3828" y="110940"/>
            <a:ext cx="10018713" cy="379325"/>
          </a:xfrm>
        </p:spPr>
        <p:txBody>
          <a:bodyPr>
            <a:normAutofit fontScale="90000"/>
          </a:bodyPr>
          <a:lstStyle/>
          <a:p>
            <a:r>
              <a:rPr lang="uk-UA" b="1" dirty="0" smtClean="0"/>
              <a:t>5. Вага </a:t>
            </a:r>
            <a:r>
              <a:rPr lang="uk-UA" b="1" dirty="0" err="1" smtClean="0"/>
              <a:t>супозиторія</a:t>
            </a:r>
            <a:endParaRPr lang="uk-UA" b="1" dirty="0"/>
          </a:p>
        </p:txBody>
      </p:sp>
      <p:pic>
        <p:nvPicPr>
          <p:cNvPr id="4" name="Объект 3"/>
          <p:cNvPicPr>
            <a:picLocks noGrp="1" noChangeAspect="1"/>
          </p:cNvPicPr>
          <p:nvPr>
            <p:ph idx="1"/>
          </p:nvPr>
        </p:nvPicPr>
        <p:blipFill>
          <a:blip r:embed="rId2"/>
          <a:stretch>
            <a:fillRect/>
          </a:stretch>
        </p:blipFill>
        <p:spPr>
          <a:xfrm>
            <a:off x="3441656" y="696664"/>
            <a:ext cx="5212909" cy="2902781"/>
          </a:xfrm>
          <a:prstGeom prst="rect">
            <a:avLst/>
          </a:prstGeom>
        </p:spPr>
      </p:pic>
      <p:sp>
        <p:nvSpPr>
          <p:cNvPr id="5" name="Прямоугольник 4"/>
          <p:cNvSpPr/>
          <p:nvPr/>
        </p:nvSpPr>
        <p:spPr>
          <a:xfrm>
            <a:off x="577116" y="3752440"/>
            <a:ext cx="5201697"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uk-UA" b="1" dirty="0" smtClean="0"/>
              <a:t>Коефіцієнтом заміщення (</a:t>
            </a:r>
            <a:r>
              <a:rPr lang="uk-UA" b="1" dirty="0" err="1" smtClean="0"/>
              <a:t>Еж</a:t>
            </a:r>
            <a:r>
              <a:rPr lang="uk-UA" dirty="0" smtClean="0"/>
              <a:t>) називають кількість ЛР (лікарської речовини), яка заміщує одну вагову частину жирової основи з питомою вагою 0,95. Тобто, дана кількість ЛР займає такий же об’єм, як і одна вагова частина жирової основи. </a:t>
            </a:r>
            <a:endParaRPr lang="uk-UA" dirty="0"/>
          </a:p>
        </p:txBody>
      </p:sp>
      <p:sp>
        <p:nvSpPr>
          <p:cNvPr id="6" name="Прямоугольник 5"/>
          <p:cNvSpPr/>
          <p:nvPr/>
        </p:nvSpPr>
        <p:spPr>
          <a:xfrm>
            <a:off x="5959683" y="3752440"/>
            <a:ext cx="6096000" cy="1200329"/>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just"/>
            <a:r>
              <a:rPr lang="uk-UA" b="1" dirty="0" smtClean="0"/>
              <a:t>Зворотнім коефіцієнтом заміщення (1/</a:t>
            </a:r>
            <a:r>
              <a:rPr lang="uk-UA" b="1" dirty="0" err="1" smtClean="0"/>
              <a:t>Еж</a:t>
            </a:r>
            <a:r>
              <a:rPr lang="uk-UA" b="1" dirty="0" smtClean="0"/>
              <a:t>) </a:t>
            </a:r>
            <a:r>
              <a:rPr lang="uk-UA" dirty="0" smtClean="0"/>
              <a:t>називають кількість жирової основи, яка заміщує одну вагову частину ЛР. Тобто кількість жирової основи еквівалентна по об’єму 1,0 г лікарської речовини. </a:t>
            </a:r>
            <a:endParaRPr lang="uk-UA" dirty="0"/>
          </a:p>
        </p:txBody>
      </p:sp>
      <p:sp>
        <p:nvSpPr>
          <p:cNvPr id="9" name="Прямоугольник 8"/>
          <p:cNvSpPr/>
          <p:nvPr/>
        </p:nvSpPr>
        <p:spPr>
          <a:xfrm>
            <a:off x="423041" y="5512982"/>
            <a:ext cx="5235856"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i="1" dirty="0" smtClean="0"/>
              <a:t>Наприклад: </a:t>
            </a:r>
            <a:r>
              <a:rPr lang="uk-UA" dirty="0" smtClean="0"/>
              <a:t>коефіцієнт заміщення вісмуту нітрату основного за жировою основою (</a:t>
            </a:r>
            <a:r>
              <a:rPr lang="uk-UA" dirty="0" err="1" smtClean="0"/>
              <a:t>Еж</a:t>
            </a:r>
            <a:r>
              <a:rPr lang="uk-UA" dirty="0" smtClean="0"/>
              <a:t>) дорівнює 4,8. Це означає, що 4,8 вісмуту нітрату основного займають такий же об’єм, як і 1,0 жирової основи.</a:t>
            </a:r>
            <a:endParaRPr lang="uk-UA" dirty="0"/>
          </a:p>
        </p:txBody>
      </p:sp>
      <p:sp>
        <p:nvSpPr>
          <p:cNvPr id="10" name="Стрелка вниз 9"/>
          <p:cNvSpPr/>
          <p:nvPr/>
        </p:nvSpPr>
        <p:spPr>
          <a:xfrm>
            <a:off x="2903974" y="5260084"/>
            <a:ext cx="273990" cy="219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Стрелка вниз 10"/>
          <p:cNvSpPr/>
          <p:nvPr/>
        </p:nvSpPr>
        <p:spPr>
          <a:xfrm>
            <a:off x="8870688" y="5043342"/>
            <a:ext cx="273990" cy="219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Прямоугольник 11"/>
          <p:cNvSpPr/>
          <p:nvPr/>
        </p:nvSpPr>
        <p:spPr>
          <a:xfrm>
            <a:off x="6048111" y="5260084"/>
            <a:ext cx="6007572" cy="14773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i="1" dirty="0" smtClean="0"/>
              <a:t>Наприклад: </a:t>
            </a:r>
            <a:r>
              <a:rPr lang="uk-UA" dirty="0" smtClean="0"/>
              <a:t>(1/</a:t>
            </a:r>
            <a:r>
              <a:rPr lang="uk-UA" dirty="0" err="1" smtClean="0"/>
              <a:t>Еж</a:t>
            </a:r>
            <a:r>
              <a:rPr lang="uk-UA" dirty="0" smtClean="0"/>
              <a:t>) вісмуту нітрату основного за жировою основою дорівнює 0,21. Це означає, що 0,21 жирової основи займає об’єм, рівний об’єму 1,0 вісмуту нітрату основного. При розрахунках кількості основи зручніше користуватися зворотним коефіцієнтом заміщення.</a:t>
            </a:r>
            <a:endParaRPr lang="uk-UA" dirty="0"/>
          </a:p>
        </p:txBody>
      </p:sp>
    </p:spTree>
    <p:extLst>
      <p:ext uri="{BB962C8B-B14F-4D97-AF65-F5344CB8AC3E}">
        <p14:creationId xmlns:p14="http://schemas.microsoft.com/office/powerpoint/2010/main" val="399948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6063657" y="1661050"/>
            <a:ext cx="6128343" cy="4334113"/>
          </a:xfrm>
          <a:prstGeom prst="rect">
            <a:avLst/>
          </a:prstGeom>
        </p:spPr>
      </p:pic>
      <p:sp>
        <p:nvSpPr>
          <p:cNvPr id="2" name="Заголовок 1"/>
          <p:cNvSpPr>
            <a:spLocks noGrp="1"/>
          </p:cNvSpPr>
          <p:nvPr>
            <p:ph type="title"/>
          </p:nvPr>
        </p:nvSpPr>
        <p:spPr>
          <a:xfrm>
            <a:off x="1645085" y="154913"/>
            <a:ext cx="10018713" cy="911887"/>
          </a:xfrm>
        </p:spPr>
        <p:txBody>
          <a:bodyPr>
            <a:normAutofit fontScale="90000"/>
          </a:bodyPr>
          <a:lstStyle/>
          <a:p>
            <a:r>
              <a:rPr lang="uk-UA" sz="2800" b="1" dirty="0" smtClean="0"/>
              <a:t>6. Коефіцієнти заміщення жирових та желатино-гліцеринових основ для деяких лікарських засобів</a:t>
            </a:r>
            <a:endParaRPr lang="uk-UA" sz="2800" b="1" dirty="0"/>
          </a:p>
        </p:txBody>
      </p:sp>
      <p:pic>
        <p:nvPicPr>
          <p:cNvPr id="5" name="Объект 4"/>
          <p:cNvPicPr>
            <a:picLocks noGrp="1" noChangeAspect="1"/>
          </p:cNvPicPr>
          <p:nvPr>
            <p:ph idx="1"/>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20000"/>
                    </a14:imgEffect>
                  </a14:imgLayer>
                </a14:imgProps>
              </a:ext>
            </a:extLst>
          </a:blip>
          <a:stretch>
            <a:fillRect/>
          </a:stretch>
        </p:blipFill>
        <p:spPr>
          <a:xfrm>
            <a:off x="242574" y="1252243"/>
            <a:ext cx="5988818" cy="4334113"/>
          </a:xfrm>
          <a:prstGeom prst="rect">
            <a:avLst/>
          </a:prstGeom>
        </p:spPr>
      </p:pic>
      <p:pic>
        <p:nvPicPr>
          <p:cNvPr id="7" name="Рисунок 6"/>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40000"/>
                    </a14:imgEffect>
                  </a14:imgLayer>
                </a14:imgProps>
              </a:ext>
            </a:extLst>
          </a:blip>
          <a:stretch>
            <a:fillRect/>
          </a:stretch>
        </p:blipFill>
        <p:spPr>
          <a:xfrm>
            <a:off x="6231392" y="1252243"/>
            <a:ext cx="5960608" cy="411880"/>
          </a:xfrm>
          <a:prstGeom prst="rect">
            <a:avLst/>
          </a:prstGeom>
        </p:spPr>
      </p:pic>
    </p:spTree>
    <p:extLst>
      <p:ext uri="{BB962C8B-B14F-4D97-AF65-F5344CB8AC3E}">
        <p14:creationId xmlns:p14="http://schemas.microsoft.com/office/powerpoint/2010/main" val="771656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527385" y="1260229"/>
            <a:ext cx="7127943" cy="5160668"/>
          </a:xfrm>
          <a:prstGeom prst="rect">
            <a:avLst/>
          </a:prstGeom>
        </p:spPr>
      </p:pic>
      <p:sp>
        <p:nvSpPr>
          <p:cNvPr id="5" name="Заголовок 1"/>
          <p:cNvSpPr>
            <a:spLocks noGrp="1"/>
          </p:cNvSpPr>
          <p:nvPr>
            <p:ph type="title"/>
          </p:nvPr>
        </p:nvSpPr>
        <p:spPr>
          <a:xfrm>
            <a:off x="1645085" y="154913"/>
            <a:ext cx="10018713" cy="911887"/>
          </a:xfrm>
        </p:spPr>
        <p:txBody>
          <a:bodyPr>
            <a:normAutofit fontScale="90000"/>
          </a:bodyPr>
          <a:lstStyle/>
          <a:p>
            <a:r>
              <a:rPr lang="uk-UA" sz="2800" b="1" dirty="0" smtClean="0"/>
              <a:t>6. Коефіцієнти заміщення жирових та желатино-гліцеринових основ для деяких лікарських засобів</a:t>
            </a:r>
            <a:endParaRPr lang="uk-UA" sz="2800" b="1" dirty="0"/>
          </a:p>
        </p:txBody>
      </p:sp>
    </p:spTree>
    <p:extLst>
      <p:ext uri="{BB962C8B-B14F-4D97-AF65-F5344CB8AC3E}">
        <p14:creationId xmlns:p14="http://schemas.microsoft.com/office/powerpoint/2010/main" val="150057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4698" y="243673"/>
            <a:ext cx="10018713" cy="1163097"/>
          </a:xfrm>
        </p:spPr>
        <p:txBody>
          <a:bodyPr>
            <a:normAutofit fontScale="90000"/>
          </a:bodyPr>
          <a:lstStyle/>
          <a:p>
            <a:r>
              <a:rPr lang="ru-RU" b="1" i="1" dirty="0" smtClean="0"/>
              <a:t>7. </a:t>
            </a:r>
            <a:r>
              <a:rPr lang="ru-RU" b="1" i="1" dirty="0" err="1" smtClean="0"/>
              <a:t>Приготування</a:t>
            </a:r>
            <a:r>
              <a:rPr lang="ru-RU" b="1" i="1" dirty="0" smtClean="0"/>
              <a:t> </a:t>
            </a:r>
            <a:r>
              <a:rPr lang="ru-RU" b="1" i="1" dirty="0" err="1"/>
              <a:t>супозиторіїв</a:t>
            </a:r>
            <a:r>
              <a:rPr lang="ru-RU" b="1" i="1" dirty="0"/>
              <a:t> на </a:t>
            </a:r>
            <a:r>
              <a:rPr lang="ru-RU" b="1" i="1" dirty="0" err="1"/>
              <a:t>гідрофобних</a:t>
            </a:r>
            <a:r>
              <a:rPr lang="ru-RU" b="1" i="1" dirty="0"/>
              <a:t> основах.</a:t>
            </a:r>
            <a:endParaRPr lang="uk-UA" b="1" i="1" dirty="0"/>
          </a:p>
        </p:txBody>
      </p:sp>
      <p:pic>
        <p:nvPicPr>
          <p:cNvPr id="9" name="Рисунок 8"/>
          <p:cNvPicPr>
            <a:picLocks noChangeAspect="1"/>
          </p:cNvPicPr>
          <p:nvPr/>
        </p:nvPicPr>
        <p:blipFill>
          <a:blip r:embed="rId2"/>
          <a:stretch>
            <a:fillRect/>
          </a:stretch>
        </p:blipFill>
        <p:spPr>
          <a:xfrm>
            <a:off x="241285" y="1406770"/>
            <a:ext cx="6332769" cy="2972058"/>
          </a:xfrm>
          <a:prstGeom prst="rect">
            <a:avLst/>
          </a:prstGeom>
        </p:spPr>
      </p:pic>
      <p:pic>
        <p:nvPicPr>
          <p:cNvPr id="10" name="Рисунок 9"/>
          <p:cNvPicPr>
            <a:picLocks noChangeAspect="1"/>
          </p:cNvPicPr>
          <p:nvPr/>
        </p:nvPicPr>
        <p:blipFill>
          <a:blip r:embed="rId3"/>
          <a:stretch>
            <a:fillRect/>
          </a:stretch>
        </p:blipFill>
        <p:spPr>
          <a:xfrm>
            <a:off x="6428749" y="1406770"/>
            <a:ext cx="5486325" cy="4202011"/>
          </a:xfrm>
          <a:prstGeom prst="rect">
            <a:avLst/>
          </a:prstGeom>
        </p:spPr>
      </p:pic>
    </p:spTree>
    <p:extLst>
      <p:ext uri="{BB962C8B-B14F-4D97-AF65-F5344CB8AC3E}">
        <p14:creationId xmlns:p14="http://schemas.microsoft.com/office/powerpoint/2010/main" val="7275973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27454" y="477612"/>
            <a:ext cx="4912026" cy="1668720"/>
          </a:xfrm>
          <a:prstGeom prst="rect">
            <a:avLst/>
          </a:prstGeom>
        </p:spPr>
      </p:pic>
      <p:sp>
        <p:nvSpPr>
          <p:cNvPr id="5" name="Заголовок 1"/>
          <p:cNvSpPr txBox="1">
            <a:spLocks/>
          </p:cNvSpPr>
          <p:nvPr/>
        </p:nvSpPr>
        <p:spPr>
          <a:xfrm>
            <a:off x="1665182" y="273585"/>
            <a:ext cx="10018713" cy="411983"/>
          </a:xfrm>
          <a:prstGeom prst="rect">
            <a:avLst/>
          </a:prstGeom>
          <a:effectLst/>
        </p:spPr>
        <p:txBody>
          <a:bodyPr vert="horz" lIns="91440" tIns="45720" rIns="91440" bIns="45720" rtlCol="0" anchor="ctr">
            <a:normAutofit fontScale="60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7.1. Приклад</a:t>
            </a:r>
            <a:r>
              <a:rPr lang="en-US" b="1" i="1" dirty="0" smtClean="0"/>
              <a:t> </a:t>
            </a:r>
            <a:r>
              <a:rPr lang="uk-UA" b="1" i="1" dirty="0" smtClean="0"/>
              <a:t>1:</a:t>
            </a:r>
            <a:endParaRPr lang="uk-UA" b="1" i="1" dirty="0"/>
          </a:p>
        </p:txBody>
      </p:sp>
      <p:sp>
        <p:nvSpPr>
          <p:cNvPr id="6" name="Прямоугольник 5"/>
          <p:cNvSpPr/>
          <p:nvPr/>
        </p:nvSpPr>
        <p:spPr>
          <a:xfrm>
            <a:off x="5109818" y="670180"/>
            <a:ext cx="697254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dirty="0" smtClean="0"/>
              <a:t>Даний  лікарський  препарат  –  </a:t>
            </a:r>
            <a:r>
              <a:rPr lang="uk-UA" dirty="0" err="1" smtClean="0"/>
              <a:t>супозиторії</a:t>
            </a:r>
            <a:r>
              <a:rPr lang="uk-UA" dirty="0" smtClean="0"/>
              <a:t>  з  лікарською  речовиною, яка нерозчинна у воді та жировій основі. Об‘єм гнізда форми забезпечує  отримання </a:t>
            </a:r>
            <a:r>
              <a:rPr lang="uk-UA" dirty="0" err="1" smtClean="0"/>
              <a:t>супозиторіїв</a:t>
            </a:r>
            <a:r>
              <a:rPr lang="uk-UA" dirty="0" smtClean="0"/>
              <a:t> вагою 3,0 г. </a:t>
            </a:r>
            <a:endParaRPr lang="uk-UA" dirty="0"/>
          </a:p>
        </p:txBody>
      </p:sp>
      <p:pic>
        <p:nvPicPr>
          <p:cNvPr id="7" name="Рисунок 6"/>
          <p:cNvPicPr>
            <a:picLocks noChangeAspect="1"/>
          </p:cNvPicPr>
          <p:nvPr/>
        </p:nvPicPr>
        <p:blipFill>
          <a:blip r:embed="rId3"/>
          <a:stretch>
            <a:fillRect/>
          </a:stretch>
        </p:blipFill>
        <p:spPr>
          <a:xfrm>
            <a:off x="73545" y="2173182"/>
            <a:ext cx="4506197" cy="2278510"/>
          </a:xfrm>
          <a:prstGeom prst="rect">
            <a:avLst/>
          </a:prstGeom>
        </p:spPr>
      </p:pic>
      <p:pic>
        <p:nvPicPr>
          <p:cNvPr id="8" name="Рисунок 7"/>
          <p:cNvPicPr>
            <a:picLocks noChangeAspect="1"/>
          </p:cNvPicPr>
          <p:nvPr/>
        </p:nvPicPr>
        <p:blipFill>
          <a:blip r:embed="rId4"/>
          <a:stretch>
            <a:fillRect/>
          </a:stretch>
        </p:blipFill>
        <p:spPr>
          <a:xfrm>
            <a:off x="73545" y="4451692"/>
            <a:ext cx="4739301" cy="2278510"/>
          </a:xfrm>
          <a:prstGeom prst="rect">
            <a:avLst/>
          </a:prstGeom>
        </p:spPr>
      </p:pic>
      <p:pic>
        <p:nvPicPr>
          <p:cNvPr id="9" name="Рисунок 8"/>
          <p:cNvPicPr>
            <a:picLocks noChangeAspect="1"/>
          </p:cNvPicPr>
          <p:nvPr/>
        </p:nvPicPr>
        <p:blipFill>
          <a:blip r:embed="rId5"/>
          <a:stretch>
            <a:fillRect/>
          </a:stretch>
        </p:blipFill>
        <p:spPr>
          <a:xfrm>
            <a:off x="5039480" y="1537794"/>
            <a:ext cx="4114566" cy="5320206"/>
          </a:xfrm>
          <a:prstGeom prst="rect">
            <a:avLst/>
          </a:prstGeom>
        </p:spPr>
      </p:pic>
      <p:sp>
        <p:nvSpPr>
          <p:cNvPr id="10" name="Заголовок 1"/>
          <p:cNvSpPr txBox="1">
            <a:spLocks/>
          </p:cNvSpPr>
          <p:nvPr/>
        </p:nvSpPr>
        <p:spPr>
          <a:xfrm>
            <a:off x="1323538" y="-30734"/>
            <a:ext cx="10018713" cy="452177"/>
          </a:xfrm>
          <a:prstGeom prst="rect">
            <a:avLst/>
          </a:prstGeom>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2628950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292594"/>
            <a:ext cx="10018713" cy="411983"/>
          </a:xfrm>
        </p:spPr>
        <p:txBody>
          <a:bodyPr>
            <a:noAutofit/>
          </a:bodyPr>
          <a:lstStyle/>
          <a:p>
            <a:r>
              <a:rPr lang="uk-UA" sz="2800" b="1" i="1" dirty="0" smtClean="0"/>
              <a:t>7.2. Приклад</a:t>
            </a:r>
            <a:r>
              <a:rPr lang="en-US" sz="2800" b="1" i="1" dirty="0" smtClean="0"/>
              <a:t> </a:t>
            </a:r>
            <a:r>
              <a:rPr lang="uk-UA" sz="2800" b="1" i="1" dirty="0" smtClean="0"/>
              <a:t>2:</a:t>
            </a:r>
            <a:endParaRPr lang="uk-UA" sz="2800" b="1" i="1" dirty="0"/>
          </a:p>
        </p:txBody>
      </p:sp>
      <p:pic>
        <p:nvPicPr>
          <p:cNvPr id="4" name="Объект 3"/>
          <p:cNvPicPr>
            <a:picLocks noGrp="1" noChangeAspect="1"/>
          </p:cNvPicPr>
          <p:nvPr>
            <p:ph idx="1"/>
          </p:nvPr>
        </p:nvPicPr>
        <p:blipFill>
          <a:blip r:embed="rId2"/>
          <a:stretch>
            <a:fillRect/>
          </a:stretch>
        </p:blipFill>
        <p:spPr>
          <a:xfrm>
            <a:off x="476664" y="1076436"/>
            <a:ext cx="4579186" cy="1843278"/>
          </a:xfrm>
          <a:prstGeom prst="rect">
            <a:avLst/>
          </a:prstGeom>
        </p:spPr>
      </p:pic>
      <p:sp>
        <p:nvSpPr>
          <p:cNvPr id="5" name="Прямоугольник 4"/>
          <p:cNvSpPr/>
          <p:nvPr/>
        </p:nvSpPr>
        <p:spPr>
          <a:xfrm>
            <a:off x="5453917" y="853924"/>
            <a:ext cx="6433284"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dirty="0" smtClean="0"/>
              <a:t>Лікарський препарат - ректальні </a:t>
            </a:r>
            <a:r>
              <a:rPr lang="uk-UA" dirty="0" err="1" smtClean="0"/>
              <a:t>супозиторії</a:t>
            </a:r>
            <a:r>
              <a:rPr lang="uk-UA" dirty="0" smtClean="0"/>
              <a:t> для зовнішнього застосування, прописані роздільним способом на </a:t>
            </a:r>
            <a:r>
              <a:rPr lang="uk-UA" dirty="0" err="1" smtClean="0"/>
              <a:t>ліпофільній</a:t>
            </a:r>
            <a:r>
              <a:rPr lang="uk-UA" dirty="0" smtClean="0"/>
              <a:t> основі— </a:t>
            </a:r>
            <a:r>
              <a:rPr lang="uk-UA" dirty="0" err="1" smtClean="0"/>
              <a:t>бутиролі</a:t>
            </a:r>
            <a:r>
              <a:rPr lang="uk-UA" dirty="0" smtClean="0"/>
              <a:t>, в складі яких лікарський засіб, нерозчинний в основі —дерматол, і в’язка пахуча рідина — іхтіол.	</a:t>
            </a:r>
          </a:p>
        </p:txBody>
      </p:sp>
      <p:pic>
        <p:nvPicPr>
          <p:cNvPr id="6" name="Рисунок 5"/>
          <p:cNvPicPr>
            <a:picLocks noChangeAspect="1"/>
          </p:cNvPicPr>
          <p:nvPr/>
        </p:nvPicPr>
        <p:blipFill>
          <a:blip r:embed="rId3"/>
          <a:stretch>
            <a:fillRect/>
          </a:stretch>
        </p:blipFill>
        <p:spPr>
          <a:xfrm>
            <a:off x="0" y="3180899"/>
            <a:ext cx="5962737" cy="3323434"/>
          </a:xfrm>
          <a:prstGeom prst="rect">
            <a:avLst/>
          </a:prstGeom>
        </p:spPr>
      </p:pic>
      <p:pic>
        <p:nvPicPr>
          <p:cNvPr id="7" name="Рисунок 6"/>
          <p:cNvPicPr>
            <a:picLocks noChangeAspect="1"/>
          </p:cNvPicPr>
          <p:nvPr/>
        </p:nvPicPr>
        <p:blipFill>
          <a:blip r:embed="rId4"/>
          <a:stretch>
            <a:fillRect/>
          </a:stretch>
        </p:blipFill>
        <p:spPr>
          <a:xfrm>
            <a:off x="6235050" y="2110858"/>
            <a:ext cx="5722490" cy="4747142"/>
          </a:xfrm>
          <a:prstGeom prst="rect">
            <a:avLst/>
          </a:prstGeom>
        </p:spPr>
      </p:pic>
      <p:sp>
        <p:nvSpPr>
          <p:cNvPr id="8" name="Заголовок 1"/>
          <p:cNvSpPr txBox="1">
            <a:spLocks/>
          </p:cNvSpPr>
          <p:nvPr/>
        </p:nvSpPr>
        <p:spPr>
          <a:xfrm>
            <a:off x="1373780" y="-64087"/>
            <a:ext cx="10018713" cy="452177"/>
          </a:xfrm>
          <a:prstGeom prst="rect">
            <a:avLst/>
          </a:prstGeom>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2930356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484311" y="645998"/>
            <a:ext cx="3497364" cy="1333527"/>
          </a:xfrm>
          <a:prstGeom prst="rect">
            <a:avLst/>
          </a:prstGeom>
        </p:spPr>
      </p:pic>
      <p:sp>
        <p:nvSpPr>
          <p:cNvPr id="5" name="Заголовок 1"/>
          <p:cNvSpPr txBox="1">
            <a:spLocks/>
          </p:cNvSpPr>
          <p:nvPr/>
        </p:nvSpPr>
        <p:spPr>
          <a:xfrm>
            <a:off x="1484311" y="406941"/>
            <a:ext cx="10018713" cy="384429"/>
          </a:xfrm>
          <a:prstGeom prst="rect">
            <a:avLst/>
          </a:prstGeom>
          <a:effectLst/>
        </p:spPr>
        <p:txBody>
          <a:bodyPr vert="horz" lIns="91440" tIns="45720" rIns="91440" bIns="45720" rtlCol="0" anchor="ctr">
            <a:normAutofit fontScale="60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7.3. Приклад</a:t>
            </a:r>
            <a:r>
              <a:rPr lang="en-US" b="1" i="1" dirty="0" smtClean="0"/>
              <a:t> </a:t>
            </a:r>
            <a:r>
              <a:rPr lang="uk-UA" b="1" i="1" dirty="0" smtClean="0"/>
              <a:t>3:</a:t>
            </a:r>
            <a:endParaRPr lang="uk-UA" b="1" i="1" dirty="0"/>
          </a:p>
        </p:txBody>
      </p:sp>
      <p:sp>
        <p:nvSpPr>
          <p:cNvPr id="8" name="Rectangle 1"/>
          <p:cNvSpPr>
            <a:spLocks noChangeArrowheads="1"/>
          </p:cNvSpPr>
          <p:nvPr/>
        </p:nvSpPr>
        <p:spPr bwMode="auto">
          <a:xfrm>
            <a:off x="3960813" y="3886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978622" y="3791102"/>
            <a:ext cx="64471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pic>
        <p:nvPicPr>
          <p:cNvPr id="11" name="Рисунок 10"/>
          <p:cNvPicPr>
            <a:picLocks noChangeAspect="1"/>
          </p:cNvPicPr>
          <p:nvPr/>
        </p:nvPicPr>
        <p:blipFill>
          <a:blip r:embed="rId3"/>
          <a:stretch>
            <a:fillRect/>
          </a:stretch>
        </p:blipFill>
        <p:spPr>
          <a:xfrm>
            <a:off x="5434927" y="2159500"/>
            <a:ext cx="6186074" cy="911127"/>
          </a:xfrm>
          <a:prstGeom prst="rect">
            <a:avLst/>
          </a:prstGeom>
        </p:spPr>
      </p:pic>
      <p:pic>
        <p:nvPicPr>
          <p:cNvPr id="12" name="Рисунок 11"/>
          <p:cNvPicPr>
            <a:picLocks noChangeAspect="1"/>
          </p:cNvPicPr>
          <p:nvPr/>
        </p:nvPicPr>
        <p:blipFill>
          <a:blip r:embed="rId4"/>
          <a:stretch>
            <a:fillRect/>
          </a:stretch>
        </p:blipFill>
        <p:spPr>
          <a:xfrm>
            <a:off x="5394442" y="3078604"/>
            <a:ext cx="5978023" cy="1496118"/>
          </a:xfrm>
          <a:prstGeom prst="rect">
            <a:avLst/>
          </a:prstGeom>
        </p:spPr>
      </p:pic>
      <p:pic>
        <p:nvPicPr>
          <p:cNvPr id="13" name="Рисунок 12"/>
          <p:cNvPicPr>
            <a:picLocks noChangeAspect="1"/>
          </p:cNvPicPr>
          <p:nvPr/>
        </p:nvPicPr>
        <p:blipFill>
          <a:blip r:embed="rId5"/>
          <a:stretch>
            <a:fillRect/>
          </a:stretch>
        </p:blipFill>
        <p:spPr>
          <a:xfrm>
            <a:off x="186357" y="2131476"/>
            <a:ext cx="5058883" cy="4611914"/>
          </a:xfrm>
          <a:prstGeom prst="rect">
            <a:avLst/>
          </a:prstGeom>
        </p:spPr>
      </p:pic>
      <p:sp>
        <p:nvSpPr>
          <p:cNvPr id="15" name="Rectangle 3"/>
          <p:cNvSpPr>
            <a:spLocks noChangeArrowheads="1"/>
          </p:cNvSpPr>
          <p:nvPr/>
        </p:nvSpPr>
        <p:spPr bwMode="auto">
          <a:xfrm>
            <a:off x="3960812" y="2575610"/>
            <a:ext cx="171228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7" name="Прямоугольник 16"/>
          <p:cNvSpPr/>
          <p:nvPr/>
        </p:nvSpPr>
        <p:spPr>
          <a:xfrm>
            <a:off x="5394442" y="791371"/>
            <a:ext cx="6273093"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lvl="0" indent="-342900" algn="just">
              <a:spcAft>
                <a:spcPts val="0"/>
              </a:spcAft>
              <a:buClr>
                <a:srgbClr val="000000"/>
              </a:buClr>
              <a:buSzPts val="950"/>
              <a:buFont typeface="+mj-lt"/>
              <a:buAutoNum type="arabicPeriod"/>
              <a:tabLst>
                <a:tab pos="450850" algn="l"/>
              </a:tabLst>
            </a:pPr>
            <a:r>
              <a:rPr lang="uk-UA" dirty="0"/>
              <a:t>Виписують рецепт згідно з наказами МОЗ України. Перевіряють сумісність інгредієнтів. Ознайомлюються з фізико-хімічними властивостями лікарських за­собів (за ДФУ, ГФ X</a:t>
            </a:r>
            <a:r>
              <a:rPr lang="uk-UA" dirty="0" smtClean="0"/>
              <a:t>).</a:t>
            </a:r>
            <a:endParaRPr lang="uk-UA" dirty="0"/>
          </a:p>
        </p:txBody>
      </p:sp>
      <p:pic>
        <p:nvPicPr>
          <p:cNvPr id="18" name="Рисунок 17"/>
          <p:cNvPicPr>
            <a:picLocks noChangeAspect="1"/>
          </p:cNvPicPr>
          <p:nvPr/>
        </p:nvPicPr>
        <p:blipFill>
          <a:blip r:embed="rId6"/>
          <a:stretch>
            <a:fillRect/>
          </a:stretch>
        </p:blipFill>
        <p:spPr>
          <a:xfrm>
            <a:off x="5409954" y="4574722"/>
            <a:ext cx="5947000" cy="2168668"/>
          </a:xfrm>
          <a:prstGeom prst="rect">
            <a:avLst/>
          </a:prstGeom>
        </p:spPr>
      </p:pic>
      <p:sp>
        <p:nvSpPr>
          <p:cNvPr id="19" name="Заголовок 1"/>
          <p:cNvSpPr txBox="1">
            <a:spLocks/>
          </p:cNvSpPr>
          <p:nvPr/>
        </p:nvSpPr>
        <p:spPr>
          <a:xfrm>
            <a:off x="1602288" y="76836"/>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1119374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96217" y="931685"/>
            <a:ext cx="12001082" cy="25853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lvl="0" indent="-342900" algn="just">
              <a:spcBef>
                <a:spcPts val="0"/>
              </a:spcBef>
              <a:spcAft>
                <a:spcPts val="0"/>
              </a:spcAft>
              <a:buClr>
                <a:srgbClr val="000000"/>
              </a:buClr>
              <a:buSzPts val="950"/>
              <a:buAutoNum type="arabicPeriod" startAt="5"/>
              <a:tabLst>
                <a:tab pos="405765" algn="l"/>
              </a:tabLst>
            </a:pPr>
            <a:r>
              <a:rPr lang="uk-UA" sz="1800" dirty="0" smtClean="0">
                <a:latin typeface="Calibri" panose="020F0502020204030204" pitchFamily="34" charset="0"/>
                <a:cs typeface="Calibri" panose="020F0502020204030204" pitchFamily="34" charset="0"/>
              </a:rPr>
              <a:t>Проводять </a:t>
            </a:r>
            <a:r>
              <a:rPr lang="uk-UA" sz="1800" dirty="0">
                <a:latin typeface="Calibri" panose="020F0502020204030204" pitchFamily="34" charset="0"/>
                <a:cs typeface="Calibri" panose="020F0502020204030204" pitchFamily="34" charset="0"/>
              </a:rPr>
              <a:t>підготовку робочого місця. Робочу поверхню стола обробляють розчином хлораміну Б, а чашки терезів — сумішшю </a:t>
            </a:r>
            <a:r>
              <a:rPr lang="uk-UA" sz="1800" dirty="0" err="1" smtClean="0">
                <a:latin typeface="Calibri" panose="020F0502020204030204" pitchFamily="34" charset="0"/>
                <a:cs typeface="Calibri" panose="020F0502020204030204" pitchFamily="34" charset="0"/>
              </a:rPr>
              <a:t>спиртоефірною</a:t>
            </a:r>
            <a:r>
              <a:rPr lang="uk-UA" sz="1800" dirty="0" smtClean="0">
                <a:latin typeface="Calibri" panose="020F0502020204030204" pitchFamily="34" charset="0"/>
                <a:cs typeface="Calibri" panose="020F0502020204030204" pitchFamily="34" charset="0"/>
              </a:rPr>
              <a:t>.</a:t>
            </a:r>
            <a:endParaRPr lang="en-US" sz="1800" dirty="0">
              <a:latin typeface="Calibri" panose="020F0502020204030204" pitchFamily="34" charset="0"/>
              <a:cs typeface="Calibri" panose="020F0502020204030204" pitchFamily="34" charset="0"/>
            </a:endParaRPr>
          </a:p>
          <a:p>
            <a:pPr marL="342900" lvl="0" indent="-342900" algn="just">
              <a:spcBef>
                <a:spcPts val="0"/>
              </a:spcBef>
              <a:spcAft>
                <a:spcPts val="0"/>
              </a:spcAft>
              <a:buClr>
                <a:srgbClr val="000000"/>
              </a:buClr>
              <a:buSzPts val="950"/>
              <a:buAutoNum type="arabicPeriod" startAt="5"/>
              <a:tabLst>
                <a:tab pos="405765" algn="l"/>
              </a:tabLst>
            </a:pPr>
            <a:r>
              <a:rPr lang="uk-UA" sz="1800" dirty="0" smtClean="0">
                <a:latin typeface="Calibri" panose="020F0502020204030204" pitchFamily="34" charset="0"/>
                <a:cs typeface="Calibri" panose="020F0502020204030204" pitchFamily="34" charset="0"/>
              </a:rPr>
              <a:t>Технологія</a:t>
            </a:r>
            <a:r>
              <a:rPr lang="uk-UA" sz="1800" dirty="0">
                <a:latin typeface="Calibri" panose="020F0502020204030204" pitchFamily="34" charset="0"/>
                <a:cs typeface="Calibri" panose="020F0502020204030204" pitchFamily="34" charset="0"/>
              </a:rPr>
              <a:t>. Відважують на ручних терезах 1,8 г дерматолу, подрібнюють спочатку в сухому вигляді, а потім (за правилом </a:t>
            </a:r>
            <a:r>
              <a:rPr lang="uk-UA" sz="1800" dirty="0" err="1">
                <a:latin typeface="Calibri" panose="020F0502020204030204" pitchFamily="34" charset="0"/>
                <a:cs typeface="Calibri" panose="020F0502020204030204" pitchFamily="34" charset="0"/>
              </a:rPr>
              <a:t>Дерягіна</a:t>
            </a:r>
            <a:r>
              <a:rPr lang="uk-UA" sz="1800" dirty="0">
                <a:latin typeface="Calibri" panose="020F0502020204030204" pitchFamily="34" charset="0"/>
                <a:cs typeface="Calibri" panose="020F0502020204030204" pitchFamily="34" charset="0"/>
              </a:rPr>
              <a:t>) — з половинною кіль­кістю від маси сухої речовини розплавленої основи. Суміш </a:t>
            </a:r>
            <a:r>
              <a:rPr lang="uk-UA" sz="1800" dirty="0" err="1">
                <a:latin typeface="Calibri" panose="020F0502020204030204" pitchFamily="34" charset="0"/>
                <a:cs typeface="Calibri" panose="020F0502020204030204" pitchFamily="34" charset="0"/>
              </a:rPr>
              <a:t>переносять</a:t>
            </a:r>
            <a:r>
              <a:rPr lang="uk-UA" sz="1800" dirty="0">
                <a:latin typeface="Calibri" panose="020F0502020204030204" pitchFamily="34" charset="0"/>
                <a:cs typeface="Calibri" panose="020F0502020204030204" pitchFamily="34" charset="0"/>
              </a:rPr>
              <a:t> до фарфо­рової чашки з розплавленою основою, змішують, додають 4 краплі розчину густо­го екстракту беладони. Масу швидко розливають у комірки </a:t>
            </a:r>
            <a:r>
              <a:rPr lang="uk-UA" sz="1800" dirty="0" err="1">
                <a:latin typeface="Calibri" panose="020F0502020204030204" pitchFamily="34" charset="0"/>
                <a:cs typeface="Calibri" panose="020F0502020204030204" pitchFamily="34" charset="0"/>
              </a:rPr>
              <a:t>супозиторної</a:t>
            </a:r>
            <a:r>
              <a:rPr lang="uk-UA" sz="1800" dirty="0">
                <a:latin typeface="Calibri" panose="020F0502020204030204" pitchFamily="34" charset="0"/>
                <a:cs typeface="Calibri" panose="020F0502020204030204" pitchFamily="34" charset="0"/>
              </a:rPr>
              <a:t> форми, попередньо змащеної мильним спиртом, і ставлять на 10—15 хв у </a:t>
            </a:r>
            <a:r>
              <a:rPr lang="uk-UA" sz="1800" dirty="0" smtClean="0">
                <a:latin typeface="Calibri" panose="020F0502020204030204" pitchFamily="34" charset="0"/>
                <a:cs typeface="Calibri" panose="020F0502020204030204" pitchFamily="34" charset="0"/>
              </a:rPr>
              <a:t>холодильник.</a:t>
            </a:r>
            <a:endParaRPr lang="en-US" sz="1800" dirty="0">
              <a:latin typeface="Calibri" panose="020F0502020204030204" pitchFamily="34" charset="0"/>
              <a:cs typeface="Calibri" panose="020F0502020204030204" pitchFamily="34" charset="0"/>
            </a:endParaRPr>
          </a:p>
          <a:p>
            <a:pPr marL="342900" lvl="0" indent="-342900" algn="just">
              <a:spcBef>
                <a:spcPts val="0"/>
              </a:spcBef>
              <a:spcAft>
                <a:spcPts val="0"/>
              </a:spcAft>
              <a:buClr>
                <a:srgbClr val="000000"/>
              </a:buClr>
              <a:buSzPts val="950"/>
              <a:buAutoNum type="arabicPeriod" startAt="5"/>
              <a:tabLst>
                <a:tab pos="405765" algn="l"/>
              </a:tabLst>
            </a:pPr>
            <a:r>
              <a:rPr lang="uk-UA" sz="1800" dirty="0" smtClean="0">
                <a:latin typeface="Calibri" panose="020F0502020204030204" pitchFamily="34" charset="0"/>
                <a:cs typeface="Calibri" panose="020F0502020204030204" pitchFamily="34" charset="0"/>
              </a:rPr>
              <a:t>Фасування </a:t>
            </a:r>
            <a:r>
              <a:rPr lang="uk-UA" sz="1800" dirty="0">
                <a:latin typeface="Calibri" panose="020F0502020204030204" pitchFamily="34" charset="0"/>
                <a:cs typeface="Calibri" panose="020F0502020204030204" pitchFamily="34" charset="0"/>
              </a:rPr>
              <a:t>і пакування. Свічки виймають і загортають у «трикутнички», упаковують у коробку. Наклеюють номер рецепта.</a:t>
            </a:r>
            <a:endParaRPr lang="ru-RU" sz="1800" dirty="0">
              <a:latin typeface="Calibri" panose="020F0502020204030204" pitchFamily="34" charset="0"/>
              <a:ea typeface="Century Schoolbook" panose="02040604050505020304" pitchFamily="18" charset="0"/>
              <a:cs typeface="Calibri" panose="020F0502020204030204" pitchFamily="34" charset="0"/>
            </a:endParaRPr>
          </a:p>
        </p:txBody>
      </p:sp>
      <p:pic>
        <p:nvPicPr>
          <p:cNvPr id="5" name="Рисунок 4"/>
          <p:cNvPicPr>
            <a:picLocks noChangeAspect="1"/>
          </p:cNvPicPr>
          <p:nvPr/>
        </p:nvPicPr>
        <p:blipFill>
          <a:blip r:embed="rId2"/>
          <a:stretch>
            <a:fillRect/>
          </a:stretch>
        </p:blipFill>
        <p:spPr>
          <a:xfrm>
            <a:off x="96217" y="3486911"/>
            <a:ext cx="7550578" cy="1370237"/>
          </a:xfrm>
          <a:prstGeom prst="rect">
            <a:avLst/>
          </a:prstGeom>
        </p:spPr>
      </p:pic>
      <p:sp>
        <p:nvSpPr>
          <p:cNvPr id="6" name="Стрелка вниз 5"/>
          <p:cNvSpPr/>
          <p:nvPr/>
        </p:nvSpPr>
        <p:spPr>
          <a:xfrm>
            <a:off x="6263472" y="693321"/>
            <a:ext cx="635478" cy="3810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Заголовок 1"/>
          <p:cNvSpPr txBox="1">
            <a:spLocks/>
          </p:cNvSpPr>
          <p:nvPr/>
        </p:nvSpPr>
        <p:spPr>
          <a:xfrm>
            <a:off x="1571854" y="168484"/>
            <a:ext cx="10018713" cy="594822"/>
          </a:xfrm>
          <a:prstGeom prst="rect">
            <a:avLst/>
          </a:prstGeom>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3200" b="1" i="1" dirty="0" smtClean="0"/>
              <a:t>7.3. Приклад</a:t>
            </a:r>
            <a:r>
              <a:rPr lang="en-US" sz="3200" b="1" i="1" dirty="0" smtClean="0"/>
              <a:t> </a:t>
            </a:r>
            <a:r>
              <a:rPr lang="uk-UA" sz="3200" b="1" i="1" dirty="0" smtClean="0"/>
              <a:t>3:</a:t>
            </a:r>
            <a:endParaRPr lang="uk-UA" sz="3200" b="1" i="1" dirty="0"/>
          </a:p>
        </p:txBody>
      </p:sp>
      <p:pic>
        <p:nvPicPr>
          <p:cNvPr id="8" name="Рисунок 7"/>
          <p:cNvPicPr>
            <a:picLocks noChangeAspect="1"/>
          </p:cNvPicPr>
          <p:nvPr/>
        </p:nvPicPr>
        <p:blipFill>
          <a:blip r:embed="rId3"/>
          <a:stretch>
            <a:fillRect/>
          </a:stretch>
        </p:blipFill>
        <p:spPr>
          <a:xfrm>
            <a:off x="110533" y="4857148"/>
            <a:ext cx="5836281" cy="1802192"/>
          </a:xfrm>
          <a:prstGeom prst="rect">
            <a:avLst/>
          </a:prstGeom>
        </p:spPr>
      </p:pic>
      <p:pic>
        <p:nvPicPr>
          <p:cNvPr id="9" name="Рисунок 8"/>
          <p:cNvPicPr>
            <a:picLocks noChangeAspect="1"/>
          </p:cNvPicPr>
          <p:nvPr/>
        </p:nvPicPr>
        <p:blipFill>
          <a:blip r:embed="rId4"/>
          <a:stretch>
            <a:fillRect/>
          </a:stretch>
        </p:blipFill>
        <p:spPr>
          <a:xfrm>
            <a:off x="7353165" y="3685387"/>
            <a:ext cx="4758450" cy="2830806"/>
          </a:xfrm>
          <a:prstGeom prst="rect">
            <a:avLst/>
          </a:prstGeom>
        </p:spPr>
      </p:pic>
      <p:sp>
        <p:nvSpPr>
          <p:cNvPr id="10" name="Заголовок 1"/>
          <p:cNvSpPr txBox="1">
            <a:spLocks/>
          </p:cNvSpPr>
          <p:nvPr/>
        </p:nvSpPr>
        <p:spPr>
          <a:xfrm>
            <a:off x="1571854" y="27175"/>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1546531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3873" y="379652"/>
            <a:ext cx="10018713" cy="502418"/>
          </a:xfrm>
        </p:spPr>
        <p:txBody>
          <a:bodyPr>
            <a:normAutofit fontScale="90000"/>
          </a:bodyPr>
          <a:lstStyle/>
          <a:p>
            <a:r>
              <a:rPr lang="uk-UA" b="1" i="1" dirty="0" smtClean="0"/>
              <a:t>7.4. Приклад 4</a:t>
            </a:r>
            <a:endParaRPr lang="uk-UA" b="1" i="1" dirty="0"/>
          </a:p>
        </p:txBody>
      </p:sp>
      <p:sp>
        <p:nvSpPr>
          <p:cNvPr id="3" name="Объект 2"/>
          <p:cNvSpPr>
            <a:spLocks noGrp="1"/>
          </p:cNvSpPr>
          <p:nvPr>
            <p:ph idx="1"/>
          </p:nvPr>
        </p:nvSpPr>
        <p:spPr>
          <a:xfrm>
            <a:off x="1393873" y="846575"/>
            <a:ext cx="10661302" cy="1844710"/>
          </a:xfrm>
        </p:spPr>
        <p:txBody>
          <a:bodyPr>
            <a:normAutofit lnSpcReduction="10000"/>
          </a:bodyPr>
          <a:lstStyle/>
          <a:p>
            <a:pPr algn="just"/>
            <a:r>
              <a:rPr lang="uk-UA" b="1" dirty="0" err="1"/>
              <a:t>Анузол</a:t>
            </a:r>
            <a:r>
              <a:rPr lang="uk-UA" b="1" dirty="0"/>
              <a:t> (А</a:t>
            </a:r>
            <a:r>
              <a:rPr lang="de-DE" b="1" dirty="0" err="1"/>
              <a:t>nusolum</a:t>
            </a:r>
            <a:r>
              <a:rPr lang="de-DE" b="1" dirty="0"/>
              <a:t>) </a:t>
            </a:r>
            <a:r>
              <a:rPr lang="de-DE" dirty="0" smtClean="0"/>
              <a:t>– </a:t>
            </a:r>
            <a:r>
              <a:rPr lang="uk-UA" dirty="0" smtClean="0"/>
              <a:t>комплексний препарат </a:t>
            </a:r>
            <a:r>
              <a:rPr lang="uk-UA" dirty="0"/>
              <a:t>для місцевої терапії </a:t>
            </a:r>
            <a:r>
              <a:rPr lang="uk-UA" dirty="0" smtClean="0"/>
              <a:t>внутрішнього і </a:t>
            </a:r>
            <a:r>
              <a:rPr lang="uk-UA" dirty="0"/>
              <a:t>зовнішнього геморою. </a:t>
            </a:r>
            <a:r>
              <a:rPr lang="uk-UA" dirty="0" smtClean="0"/>
              <a:t>Також застосовують при </a:t>
            </a:r>
            <a:r>
              <a:rPr lang="uk-UA" dirty="0" err="1"/>
              <a:t>тріщинах</a:t>
            </a:r>
            <a:r>
              <a:rPr lang="uk-UA" dirty="0"/>
              <a:t> заднього проходу</a:t>
            </a:r>
            <a:r>
              <a:rPr lang="uk-UA" dirty="0" smtClean="0"/>
              <a:t>, пошкодженнях </a:t>
            </a:r>
            <a:r>
              <a:rPr lang="uk-UA" dirty="0" err="1"/>
              <a:t>аноректальної</a:t>
            </a:r>
            <a:r>
              <a:rPr lang="uk-UA" dirty="0"/>
              <a:t> області</a:t>
            </a:r>
            <a:r>
              <a:rPr lang="uk-UA" dirty="0" smtClean="0"/>
              <a:t>, відчутті </a:t>
            </a:r>
            <a:r>
              <a:rPr lang="uk-UA" dirty="0"/>
              <a:t>поколювання в </a:t>
            </a:r>
            <a:r>
              <a:rPr lang="uk-UA" dirty="0" smtClean="0"/>
              <a:t>анальному відділі</a:t>
            </a:r>
            <a:r>
              <a:rPr lang="uk-UA" dirty="0"/>
              <a:t>, </a:t>
            </a:r>
            <a:r>
              <a:rPr lang="uk-UA" dirty="0" smtClean="0"/>
              <a:t>подразненні</a:t>
            </a:r>
            <a:r>
              <a:rPr lang="uk-UA" dirty="0"/>
              <a:t>. </a:t>
            </a:r>
            <a:r>
              <a:rPr lang="uk-UA" dirty="0" err="1" smtClean="0"/>
              <a:t>Анузол</a:t>
            </a:r>
            <a:r>
              <a:rPr lang="uk-UA" dirty="0" smtClean="0"/>
              <a:t> має </a:t>
            </a:r>
            <a:r>
              <a:rPr lang="uk-UA" dirty="0" err="1"/>
              <a:t>спазмолітичну</a:t>
            </a:r>
            <a:r>
              <a:rPr lang="uk-UA" dirty="0"/>
              <a:t>, </a:t>
            </a:r>
            <a:r>
              <a:rPr lang="uk-UA" dirty="0" smtClean="0"/>
              <a:t>терпку, антисептичну</a:t>
            </a:r>
            <a:r>
              <a:rPr lang="uk-UA" dirty="0"/>
              <a:t>, протизапальну</a:t>
            </a:r>
            <a:r>
              <a:rPr lang="uk-UA" dirty="0" smtClean="0"/>
              <a:t>, </a:t>
            </a:r>
            <a:r>
              <a:rPr lang="uk-UA" dirty="0" err="1" smtClean="0"/>
              <a:t>підсушуючу</a:t>
            </a:r>
            <a:r>
              <a:rPr lang="uk-UA" dirty="0" smtClean="0"/>
              <a:t> </a:t>
            </a:r>
            <a:r>
              <a:rPr lang="uk-UA" dirty="0"/>
              <a:t>і </a:t>
            </a:r>
            <a:r>
              <a:rPr lang="uk-UA" dirty="0" err="1" smtClean="0"/>
              <a:t>протисвербіжну</a:t>
            </a:r>
            <a:r>
              <a:rPr lang="uk-UA" dirty="0" smtClean="0"/>
              <a:t> дію.</a:t>
            </a:r>
          </a:p>
        </p:txBody>
      </p:sp>
      <p:pic>
        <p:nvPicPr>
          <p:cNvPr id="4" name="Рисунок 3"/>
          <p:cNvPicPr>
            <a:picLocks noChangeAspect="1"/>
          </p:cNvPicPr>
          <p:nvPr/>
        </p:nvPicPr>
        <p:blipFill>
          <a:blip r:embed="rId2"/>
          <a:stretch>
            <a:fillRect/>
          </a:stretch>
        </p:blipFill>
        <p:spPr>
          <a:xfrm>
            <a:off x="4743806" y="4417108"/>
            <a:ext cx="3318846" cy="2168751"/>
          </a:xfrm>
          <a:prstGeom prst="rect">
            <a:avLst/>
          </a:prstGeom>
        </p:spPr>
      </p:pic>
      <p:graphicFrame>
        <p:nvGraphicFramePr>
          <p:cNvPr id="6" name="Схема 5"/>
          <p:cNvGraphicFramePr/>
          <p:nvPr>
            <p:extLst>
              <p:ext uri="{D42A27DB-BD31-4B8C-83A1-F6EECF244321}">
                <p14:modId xmlns:p14="http://schemas.microsoft.com/office/powerpoint/2010/main" val="1455048675"/>
              </p:ext>
            </p:extLst>
          </p:nvPr>
        </p:nvGraphicFramePr>
        <p:xfrm>
          <a:off x="1393873" y="2691285"/>
          <a:ext cx="10292359" cy="1925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Заголовок 1"/>
          <p:cNvSpPr txBox="1">
            <a:spLocks/>
          </p:cNvSpPr>
          <p:nvPr/>
        </p:nvSpPr>
        <p:spPr>
          <a:xfrm>
            <a:off x="1571854" y="27175"/>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483915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3969" y="536494"/>
            <a:ext cx="10018713" cy="536749"/>
          </a:xfrm>
        </p:spPr>
        <p:txBody>
          <a:bodyPr>
            <a:normAutofit fontScale="90000"/>
          </a:bodyPr>
          <a:lstStyle/>
          <a:p>
            <a:r>
              <a:rPr lang="uk-UA" b="1" i="1" dirty="0" smtClean="0"/>
              <a:t>Технологія </a:t>
            </a:r>
            <a:r>
              <a:rPr lang="uk-UA" b="1" i="1" dirty="0" err="1" smtClean="0"/>
              <a:t>пригтування</a:t>
            </a:r>
            <a:r>
              <a:rPr lang="uk-UA" b="1" i="1" dirty="0" smtClean="0"/>
              <a:t> </a:t>
            </a:r>
            <a:r>
              <a:rPr lang="uk-UA" b="1" i="1" dirty="0" err="1" smtClean="0"/>
              <a:t>супозиторію</a:t>
            </a:r>
            <a:r>
              <a:rPr lang="uk-UA" b="1" i="1" dirty="0" smtClean="0"/>
              <a:t> </a:t>
            </a:r>
            <a:r>
              <a:rPr lang="uk-UA" b="1" i="1" dirty="0" err="1"/>
              <a:t>Анузол</a:t>
            </a:r>
            <a:endParaRPr lang="uk-UA" b="1" i="1" dirty="0"/>
          </a:p>
        </p:txBody>
      </p:sp>
      <p:pic>
        <p:nvPicPr>
          <p:cNvPr id="4" name="Объект 3"/>
          <p:cNvPicPr>
            <a:picLocks noGrp="1" noChangeAspect="1"/>
          </p:cNvPicPr>
          <p:nvPr>
            <p:ph idx="1"/>
          </p:nvPr>
        </p:nvPicPr>
        <p:blipFill>
          <a:blip r:embed="rId2"/>
          <a:stretch>
            <a:fillRect/>
          </a:stretch>
        </p:blipFill>
        <p:spPr>
          <a:xfrm>
            <a:off x="2805432" y="1045813"/>
            <a:ext cx="7235788" cy="5559300"/>
          </a:xfrm>
          <a:prstGeom prst="rect">
            <a:avLst/>
          </a:prstGeom>
        </p:spPr>
      </p:pic>
      <p:sp>
        <p:nvSpPr>
          <p:cNvPr id="6" name="Заголовок 1"/>
          <p:cNvSpPr txBox="1">
            <a:spLocks/>
          </p:cNvSpPr>
          <p:nvPr/>
        </p:nvSpPr>
        <p:spPr>
          <a:xfrm>
            <a:off x="1632144" y="71300"/>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
        <p:nvSpPr>
          <p:cNvPr id="7" name="Заголовок 1"/>
          <p:cNvSpPr txBox="1">
            <a:spLocks/>
          </p:cNvSpPr>
          <p:nvPr/>
        </p:nvSpPr>
        <p:spPr>
          <a:xfrm>
            <a:off x="1393873" y="379652"/>
            <a:ext cx="10018713" cy="313684"/>
          </a:xfrm>
          <a:prstGeom prst="rect">
            <a:avLst/>
          </a:prstGeom>
          <a:effectLst/>
        </p:spPr>
        <p:txBody>
          <a:bodyPr vert="horz" lIns="91440" tIns="45720" rIns="91440" bIns="45720" rtlCol="0" anchor="ctr">
            <a:normAutofit fontScale="3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7.4. Приклад 4</a:t>
            </a:r>
            <a:endParaRPr lang="uk-UA" b="1" i="1" dirty="0"/>
          </a:p>
        </p:txBody>
      </p:sp>
    </p:spTree>
    <p:extLst>
      <p:ext uri="{BB962C8B-B14F-4D97-AF65-F5344CB8AC3E}">
        <p14:creationId xmlns:p14="http://schemas.microsoft.com/office/powerpoint/2010/main" val="31924257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313157" y="2305258"/>
            <a:ext cx="8220335" cy="4065395"/>
          </a:xfrm>
          <a:prstGeom prst="rect">
            <a:avLst/>
          </a:prstGeom>
        </p:spPr>
      </p:pic>
      <p:sp>
        <p:nvSpPr>
          <p:cNvPr id="5" name="Заголовок 1"/>
          <p:cNvSpPr txBox="1">
            <a:spLocks/>
          </p:cNvSpPr>
          <p:nvPr/>
        </p:nvSpPr>
        <p:spPr>
          <a:xfrm>
            <a:off x="1524041" y="715109"/>
            <a:ext cx="10018713" cy="717619"/>
          </a:xfrm>
          <a:prstGeom prst="rect">
            <a:avLst/>
          </a:prstGeom>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Технологія </a:t>
            </a:r>
            <a:r>
              <a:rPr lang="uk-UA" b="1" i="1" dirty="0" err="1" smtClean="0"/>
              <a:t>пригтування</a:t>
            </a:r>
            <a:r>
              <a:rPr lang="uk-UA" b="1" i="1" dirty="0" smtClean="0"/>
              <a:t> </a:t>
            </a:r>
            <a:r>
              <a:rPr lang="uk-UA" b="1" i="1" dirty="0" err="1" smtClean="0"/>
              <a:t>супозиторію</a:t>
            </a:r>
            <a:r>
              <a:rPr lang="uk-UA" b="1" i="1" dirty="0" smtClean="0"/>
              <a:t> </a:t>
            </a:r>
            <a:r>
              <a:rPr lang="uk-UA" b="1" i="1" dirty="0" err="1" smtClean="0"/>
              <a:t>Анузол</a:t>
            </a:r>
            <a:endParaRPr lang="uk-UA" b="1" i="1" dirty="0"/>
          </a:p>
        </p:txBody>
      </p:sp>
      <p:sp>
        <p:nvSpPr>
          <p:cNvPr id="6" name="Стрелка вниз 5"/>
          <p:cNvSpPr/>
          <p:nvPr/>
        </p:nvSpPr>
        <p:spPr>
          <a:xfrm>
            <a:off x="6081681" y="1481037"/>
            <a:ext cx="683288" cy="6933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Заголовок 1"/>
          <p:cNvSpPr txBox="1">
            <a:spLocks/>
          </p:cNvSpPr>
          <p:nvPr/>
        </p:nvSpPr>
        <p:spPr>
          <a:xfrm>
            <a:off x="1413969" y="490765"/>
            <a:ext cx="10018713" cy="313684"/>
          </a:xfrm>
          <a:prstGeom prst="rect">
            <a:avLst/>
          </a:prstGeom>
          <a:effectLst/>
        </p:spPr>
        <p:txBody>
          <a:bodyPr vert="horz" lIns="91440" tIns="45720" rIns="91440" bIns="45720" rtlCol="0" anchor="ctr">
            <a:normAutofit fontScale="45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7.4. Приклад 4</a:t>
            </a:r>
            <a:endParaRPr lang="uk-UA" b="1" i="1" dirty="0"/>
          </a:p>
        </p:txBody>
      </p:sp>
      <p:sp>
        <p:nvSpPr>
          <p:cNvPr id="9" name="Заголовок 1"/>
          <p:cNvSpPr txBox="1">
            <a:spLocks/>
          </p:cNvSpPr>
          <p:nvPr/>
        </p:nvSpPr>
        <p:spPr>
          <a:xfrm>
            <a:off x="1571854" y="27175"/>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Tree>
    <p:extLst>
      <p:ext uri="{BB962C8B-B14F-4D97-AF65-F5344CB8AC3E}">
        <p14:creationId xmlns:p14="http://schemas.microsoft.com/office/powerpoint/2010/main" val="1680259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571854" y="27175"/>
            <a:ext cx="10018713" cy="387971"/>
          </a:xfrm>
          <a:prstGeom prst="rect">
            <a:avLst/>
          </a:prstGeom>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000" b="1" i="1" dirty="0" smtClean="0"/>
              <a:t>7. </a:t>
            </a:r>
            <a:r>
              <a:rPr lang="ru-RU" sz="2000" b="1" i="1" dirty="0" err="1" smtClean="0"/>
              <a:t>Приготування</a:t>
            </a:r>
            <a:r>
              <a:rPr lang="ru-RU" sz="2000" b="1" i="1" dirty="0" smtClean="0"/>
              <a:t> </a:t>
            </a:r>
            <a:r>
              <a:rPr lang="ru-RU" sz="2000" b="1" i="1" dirty="0" err="1" smtClean="0"/>
              <a:t>супозиторіїв</a:t>
            </a:r>
            <a:r>
              <a:rPr lang="ru-RU" sz="2000" b="1" i="1" dirty="0" smtClean="0"/>
              <a:t> на </a:t>
            </a:r>
            <a:r>
              <a:rPr lang="ru-RU" sz="2000" b="1" i="1" dirty="0" err="1" smtClean="0"/>
              <a:t>гідрофобних</a:t>
            </a:r>
            <a:r>
              <a:rPr lang="ru-RU" sz="2000" b="1" i="1" dirty="0" smtClean="0"/>
              <a:t> основах.</a:t>
            </a:r>
            <a:endParaRPr lang="uk-UA" sz="2000" b="1" i="1" dirty="0"/>
          </a:p>
        </p:txBody>
      </p:sp>
      <p:sp>
        <p:nvSpPr>
          <p:cNvPr id="6" name="Заголовок 1"/>
          <p:cNvSpPr txBox="1">
            <a:spLocks/>
          </p:cNvSpPr>
          <p:nvPr/>
        </p:nvSpPr>
        <p:spPr>
          <a:xfrm>
            <a:off x="1383824" y="296113"/>
            <a:ext cx="10018713" cy="313684"/>
          </a:xfrm>
          <a:prstGeom prst="rect">
            <a:avLst/>
          </a:prstGeom>
          <a:effectLst/>
        </p:spPr>
        <p:txBody>
          <a:bodyPr vert="horz" lIns="91440" tIns="45720" rIns="91440" bIns="45720" rtlCol="0" anchor="ctr">
            <a:normAutofit fontScale="375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b="1" i="1" dirty="0" smtClean="0"/>
              <a:t>7.5. Приклад 5</a:t>
            </a:r>
            <a:endParaRPr lang="uk-UA" b="1" i="1" dirty="0"/>
          </a:p>
        </p:txBody>
      </p:sp>
      <p:pic>
        <p:nvPicPr>
          <p:cNvPr id="7" name="Рисунок 6"/>
          <p:cNvPicPr>
            <a:picLocks noChangeAspect="1"/>
          </p:cNvPicPr>
          <p:nvPr/>
        </p:nvPicPr>
        <p:blipFill>
          <a:blip r:embed="rId2"/>
          <a:stretch>
            <a:fillRect/>
          </a:stretch>
        </p:blipFill>
        <p:spPr>
          <a:xfrm>
            <a:off x="5536642" y="609797"/>
            <a:ext cx="5164784" cy="4451348"/>
          </a:xfrm>
          <a:prstGeom prst="rect">
            <a:avLst/>
          </a:prstGeom>
        </p:spPr>
      </p:pic>
      <p:pic>
        <p:nvPicPr>
          <p:cNvPr id="8" name="Рисунок 7"/>
          <p:cNvPicPr>
            <a:picLocks noChangeAspect="1"/>
          </p:cNvPicPr>
          <p:nvPr/>
        </p:nvPicPr>
        <p:blipFill>
          <a:blip r:embed="rId3"/>
          <a:stretch>
            <a:fillRect/>
          </a:stretch>
        </p:blipFill>
        <p:spPr>
          <a:xfrm>
            <a:off x="5514705" y="5061145"/>
            <a:ext cx="5208657" cy="1512401"/>
          </a:xfrm>
          <a:prstGeom prst="rect">
            <a:avLst/>
          </a:prstGeom>
        </p:spPr>
      </p:pic>
      <p:pic>
        <p:nvPicPr>
          <p:cNvPr id="10" name="Рисунок 9"/>
          <p:cNvPicPr>
            <a:picLocks noChangeAspect="1"/>
          </p:cNvPicPr>
          <p:nvPr/>
        </p:nvPicPr>
        <p:blipFill>
          <a:blip r:embed="rId4"/>
          <a:stretch>
            <a:fillRect/>
          </a:stretch>
        </p:blipFill>
        <p:spPr>
          <a:xfrm>
            <a:off x="1571854" y="609797"/>
            <a:ext cx="3273574" cy="2246302"/>
          </a:xfrm>
          <a:prstGeom prst="rect">
            <a:avLst/>
          </a:prstGeom>
        </p:spPr>
      </p:pic>
    </p:spTree>
    <p:extLst>
      <p:ext uri="{BB962C8B-B14F-4D97-AF65-F5344CB8AC3E}">
        <p14:creationId xmlns:p14="http://schemas.microsoft.com/office/powerpoint/2010/main" val="3926382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stretch>
            <a:fillRect/>
          </a:stretch>
        </p:blipFill>
        <p:spPr>
          <a:xfrm>
            <a:off x="2600398" y="1199940"/>
            <a:ext cx="7519164" cy="4386943"/>
          </a:xfrm>
          <a:prstGeom prst="rect">
            <a:avLst/>
          </a:prstGeom>
        </p:spPr>
      </p:pic>
      <p:sp>
        <p:nvSpPr>
          <p:cNvPr id="4" name="Заголовок 1"/>
          <p:cNvSpPr txBox="1">
            <a:spLocks noGrp="1"/>
          </p:cNvSpPr>
          <p:nvPr>
            <p:ph type="title"/>
          </p:nvPr>
        </p:nvSpPr>
        <p:spPr>
          <a:xfrm>
            <a:off x="1484310" y="263770"/>
            <a:ext cx="10018713" cy="580292"/>
          </a:xfrm>
          <a:prstGeom prst="rect">
            <a:avLst/>
          </a:prstGeom>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i="1" dirty="0" smtClean="0"/>
              <a:t>8. </a:t>
            </a:r>
            <a:r>
              <a:rPr lang="ru-RU" sz="3200" b="1" i="1" dirty="0" err="1" smtClean="0"/>
              <a:t>Приготування</a:t>
            </a:r>
            <a:r>
              <a:rPr lang="ru-RU" sz="3200" b="1" i="1" dirty="0" smtClean="0"/>
              <a:t> </a:t>
            </a:r>
            <a:r>
              <a:rPr lang="ru-RU" sz="3200" b="1" i="1" dirty="0" err="1" smtClean="0"/>
              <a:t>супозиторіїв</a:t>
            </a:r>
            <a:r>
              <a:rPr lang="ru-RU" sz="3200" b="1" i="1" dirty="0" smtClean="0"/>
              <a:t> на </a:t>
            </a:r>
            <a:r>
              <a:rPr lang="ru-RU" sz="3200" b="1" i="1" dirty="0" err="1" smtClean="0"/>
              <a:t>гідрофільних</a:t>
            </a:r>
            <a:r>
              <a:rPr lang="ru-RU" sz="3200" b="1" i="1" dirty="0" smtClean="0"/>
              <a:t> основах.</a:t>
            </a:r>
            <a:endParaRPr lang="uk-UA" sz="3200" b="1" i="1" dirty="0"/>
          </a:p>
        </p:txBody>
      </p:sp>
    </p:spTree>
    <p:extLst>
      <p:ext uri="{BB962C8B-B14F-4D97-AF65-F5344CB8AC3E}">
        <p14:creationId xmlns:p14="http://schemas.microsoft.com/office/powerpoint/2010/main" val="17610431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100660833"/>
              </p:ext>
            </p:extLst>
          </p:nvPr>
        </p:nvGraphicFramePr>
        <p:xfrm>
          <a:off x="1837424" y="1290376"/>
          <a:ext cx="9729650" cy="2196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2852478" y="3764785"/>
            <a:ext cx="7197123" cy="1637668"/>
          </a:xfrm>
          <a:prstGeom prst="rect">
            <a:avLst/>
          </a:prstGeom>
        </p:spPr>
      </p:pic>
      <p:sp>
        <p:nvSpPr>
          <p:cNvPr id="7" name="Стрелка вниз 6"/>
          <p:cNvSpPr/>
          <p:nvPr/>
        </p:nvSpPr>
        <p:spPr>
          <a:xfrm>
            <a:off x="6179736" y="0"/>
            <a:ext cx="271306" cy="432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Заголовок 1"/>
          <p:cNvSpPr txBox="1">
            <a:spLocks/>
          </p:cNvSpPr>
          <p:nvPr/>
        </p:nvSpPr>
        <p:spPr>
          <a:xfrm>
            <a:off x="1441684" y="432078"/>
            <a:ext cx="10018713" cy="858297"/>
          </a:xfrm>
          <a:prstGeom prst="rect">
            <a:avLst/>
          </a:prstGeom>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i="1" dirty="0" smtClean="0"/>
              <a:t>8. 1. </a:t>
            </a:r>
            <a:r>
              <a:rPr lang="ru-RU" sz="3200" b="1" i="1" dirty="0" err="1" smtClean="0"/>
              <a:t>Приготування</a:t>
            </a:r>
            <a:r>
              <a:rPr lang="ru-RU" sz="3200" b="1" i="1" dirty="0" smtClean="0"/>
              <a:t> </a:t>
            </a:r>
            <a:r>
              <a:rPr lang="ru-RU" sz="3200" b="1" i="1" dirty="0" err="1" smtClean="0"/>
              <a:t>супозиторіїв</a:t>
            </a:r>
            <a:r>
              <a:rPr lang="ru-RU" sz="3200" b="1" i="1" dirty="0" smtClean="0"/>
              <a:t> на </a:t>
            </a:r>
            <a:r>
              <a:rPr lang="ru-RU" sz="3200" b="1" i="1" dirty="0" err="1" smtClean="0"/>
              <a:t>гідрофільних</a:t>
            </a:r>
            <a:r>
              <a:rPr lang="ru-RU" sz="3200" b="1" i="1" dirty="0" smtClean="0"/>
              <a:t> основах.</a:t>
            </a:r>
          </a:p>
          <a:p>
            <a:r>
              <a:rPr lang="ru-RU" sz="3200" b="1" i="1" dirty="0" err="1"/>
              <a:t>Желатино-гліцеринова</a:t>
            </a:r>
            <a:r>
              <a:rPr lang="ru-RU" sz="3200" b="1" i="1" dirty="0"/>
              <a:t> основа</a:t>
            </a:r>
            <a:endParaRPr lang="uk-UA" sz="3200" b="1" i="1" dirty="0"/>
          </a:p>
        </p:txBody>
      </p:sp>
    </p:spTree>
    <p:extLst>
      <p:ext uri="{BB962C8B-B14F-4D97-AF65-F5344CB8AC3E}">
        <p14:creationId xmlns:p14="http://schemas.microsoft.com/office/powerpoint/2010/main" val="5623480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75372" y="2662812"/>
            <a:ext cx="4805544" cy="2886349"/>
          </a:xfrm>
          <a:prstGeom prst="rect">
            <a:avLst/>
          </a:prstGeom>
        </p:spPr>
      </p:pic>
      <p:sp>
        <p:nvSpPr>
          <p:cNvPr id="2" name="Заголовок 1"/>
          <p:cNvSpPr>
            <a:spLocks noGrp="1"/>
          </p:cNvSpPr>
          <p:nvPr>
            <p:ph type="title"/>
          </p:nvPr>
        </p:nvSpPr>
        <p:spPr>
          <a:xfrm>
            <a:off x="1320466" y="387033"/>
            <a:ext cx="10018713" cy="529212"/>
          </a:xfrm>
        </p:spPr>
        <p:txBody>
          <a:bodyPr>
            <a:normAutofit fontScale="90000"/>
          </a:bodyPr>
          <a:lstStyle/>
          <a:p>
            <a:r>
              <a:rPr lang="uk-UA" b="1" i="1" dirty="0" smtClean="0"/>
              <a:t>8.2. Приклад 1</a:t>
            </a:r>
            <a:endParaRPr lang="uk-UA" b="1" i="1" dirty="0"/>
          </a:p>
        </p:txBody>
      </p:sp>
      <p:pic>
        <p:nvPicPr>
          <p:cNvPr id="4" name="Объект 3"/>
          <p:cNvPicPr>
            <a:picLocks noGrp="1" noChangeAspect="1"/>
          </p:cNvPicPr>
          <p:nvPr>
            <p:ph idx="1"/>
          </p:nvPr>
        </p:nvPicPr>
        <p:blipFill>
          <a:blip r:embed="rId3"/>
          <a:stretch>
            <a:fillRect/>
          </a:stretch>
        </p:blipFill>
        <p:spPr>
          <a:xfrm>
            <a:off x="2478144" y="3183377"/>
            <a:ext cx="4510558" cy="3342161"/>
          </a:xfrm>
          <a:prstGeom prst="rect">
            <a:avLst/>
          </a:prstGeom>
        </p:spPr>
      </p:pic>
      <p:pic>
        <p:nvPicPr>
          <p:cNvPr id="7" name="Рисунок 6"/>
          <p:cNvPicPr>
            <a:picLocks noChangeAspect="1"/>
          </p:cNvPicPr>
          <p:nvPr/>
        </p:nvPicPr>
        <p:blipFill>
          <a:blip r:embed="rId4"/>
          <a:stretch>
            <a:fillRect/>
          </a:stretch>
        </p:blipFill>
        <p:spPr>
          <a:xfrm>
            <a:off x="6988702" y="967325"/>
            <a:ext cx="5058534" cy="5732585"/>
          </a:xfrm>
          <a:prstGeom prst="rect">
            <a:avLst/>
          </a:prstGeom>
        </p:spPr>
      </p:pic>
      <p:pic>
        <p:nvPicPr>
          <p:cNvPr id="8" name="Рисунок 7"/>
          <p:cNvPicPr>
            <a:picLocks noChangeAspect="1"/>
          </p:cNvPicPr>
          <p:nvPr/>
        </p:nvPicPr>
        <p:blipFill>
          <a:blip r:embed="rId5"/>
          <a:stretch>
            <a:fillRect/>
          </a:stretch>
        </p:blipFill>
        <p:spPr>
          <a:xfrm>
            <a:off x="994845" y="900950"/>
            <a:ext cx="4832786" cy="1512551"/>
          </a:xfrm>
          <a:prstGeom prst="rect">
            <a:avLst/>
          </a:prstGeom>
        </p:spPr>
      </p:pic>
      <p:sp>
        <p:nvSpPr>
          <p:cNvPr id="9" name="Заголовок 1"/>
          <p:cNvSpPr txBox="1">
            <a:spLocks/>
          </p:cNvSpPr>
          <p:nvPr/>
        </p:nvSpPr>
        <p:spPr>
          <a:xfrm>
            <a:off x="1646087" y="-9052"/>
            <a:ext cx="10018713" cy="580292"/>
          </a:xfrm>
          <a:prstGeom prst="rect">
            <a:avLst/>
          </a:prstGeom>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i="1" dirty="0" smtClean="0"/>
              <a:t>8. </a:t>
            </a:r>
            <a:r>
              <a:rPr lang="ru-RU" sz="3200" b="1" i="1" dirty="0" err="1" smtClean="0"/>
              <a:t>Приготування</a:t>
            </a:r>
            <a:r>
              <a:rPr lang="ru-RU" sz="3200" b="1" i="1" dirty="0" smtClean="0"/>
              <a:t> </a:t>
            </a:r>
            <a:r>
              <a:rPr lang="ru-RU" sz="3200" b="1" i="1" dirty="0" err="1" smtClean="0"/>
              <a:t>супозиторіїв</a:t>
            </a:r>
            <a:r>
              <a:rPr lang="ru-RU" sz="3200" b="1" i="1" dirty="0" smtClean="0"/>
              <a:t> на </a:t>
            </a:r>
            <a:r>
              <a:rPr lang="ru-RU" sz="3200" b="1" i="1" dirty="0" err="1" smtClean="0"/>
              <a:t>гідрофільних</a:t>
            </a:r>
            <a:r>
              <a:rPr lang="ru-RU" sz="3200" b="1" i="1" dirty="0" smtClean="0"/>
              <a:t> основах.</a:t>
            </a:r>
            <a:endParaRPr lang="uk-UA" sz="3200" b="1" i="1" dirty="0"/>
          </a:p>
        </p:txBody>
      </p:sp>
    </p:spTree>
    <p:extLst>
      <p:ext uri="{BB962C8B-B14F-4D97-AF65-F5344CB8AC3E}">
        <p14:creationId xmlns:p14="http://schemas.microsoft.com/office/powerpoint/2010/main" val="3732990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64175" y="339524"/>
            <a:ext cx="3966217" cy="1686260"/>
          </a:xfrm>
          <a:prstGeom prst="rect">
            <a:avLst/>
          </a:prstGeom>
        </p:spPr>
      </p:pic>
      <p:sp>
        <p:nvSpPr>
          <p:cNvPr id="5" name="Заголовок 1"/>
          <p:cNvSpPr>
            <a:spLocks noGrp="1"/>
          </p:cNvSpPr>
          <p:nvPr>
            <p:ph type="title"/>
          </p:nvPr>
        </p:nvSpPr>
        <p:spPr>
          <a:xfrm>
            <a:off x="1373780" y="591594"/>
            <a:ext cx="10018713" cy="411983"/>
          </a:xfrm>
        </p:spPr>
        <p:txBody>
          <a:bodyPr>
            <a:normAutofit fontScale="90000"/>
          </a:bodyPr>
          <a:lstStyle/>
          <a:p>
            <a:r>
              <a:rPr lang="uk-UA" b="1" i="1" dirty="0" smtClean="0"/>
              <a:t>8.3. Приклад</a:t>
            </a:r>
            <a:r>
              <a:rPr lang="en-US" b="1" i="1" dirty="0" smtClean="0"/>
              <a:t> </a:t>
            </a:r>
            <a:r>
              <a:rPr lang="uk-UA" b="1" i="1" dirty="0" smtClean="0"/>
              <a:t>2:</a:t>
            </a:r>
            <a:endParaRPr lang="uk-UA" b="1" i="1" dirty="0"/>
          </a:p>
        </p:txBody>
      </p:sp>
      <p:sp>
        <p:nvSpPr>
          <p:cNvPr id="6" name="Прямоугольник 5"/>
          <p:cNvSpPr/>
          <p:nvPr/>
        </p:nvSpPr>
        <p:spPr>
          <a:xfrm>
            <a:off x="5297911" y="1266464"/>
            <a:ext cx="6594619"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b="1" i="1" dirty="0" smtClean="0"/>
              <a:t>Лікарський препарат </a:t>
            </a:r>
            <a:r>
              <a:rPr lang="uk-UA" dirty="0" smtClean="0"/>
              <a:t>— вагінальні </a:t>
            </a:r>
            <a:r>
              <a:rPr lang="uk-UA" dirty="0" err="1" smtClean="0"/>
              <a:t>супозиторії</a:t>
            </a:r>
            <a:r>
              <a:rPr lang="uk-UA" dirty="0" smtClean="0"/>
              <a:t>, прописані розподільним способом на гідрофільній основі, в складі яких в’язкий пахучий лікарський засіб — іхтіол, кристалічна розчинна у гарячій воді — кислота борна.</a:t>
            </a:r>
            <a:endParaRPr lang="uk-UA" dirty="0"/>
          </a:p>
        </p:txBody>
      </p:sp>
      <p:pic>
        <p:nvPicPr>
          <p:cNvPr id="7" name="Рисунок 6"/>
          <p:cNvPicPr>
            <a:picLocks noChangeAspect="1"/>
          </p:cNvPicPr>
          <p:nvPr/>
        </p:nvPicPr>
        <p:blipFill>
          <a:blip r:embed="rId3"/>
          <a:stretch>
            <a:fillRect/>
          </a:stretch>
        </p:blipFill>
        <p:spPr>
          <a:xfrm>
            <a:off x="5426109" y="3093422"/>
            <a:ext cx="6433845" cy="788353"/>
          </a:xfrm>
          <a:prstGeom prst="rect">
            <a:avLst/>
          </a:prstGeom>
        </p:spPr>
      </p:pic>
      <p:pic>
        <p:nvPicPr>
          <p:cNvPr id="8" name="Рисунок 7"/>
          <p:cNvPicPr>
            <a:picLocks noChangeAspect="1"/>
          </p:cNvPicPr>
          <p:nvPr/>
        </p:nvPicPr>
        <p:blipFill>
          <a:blip r:embed="rId4"/>
          <a:stretch>
            <a:fillRect/>
          </a:stretch>
        </p:blipFill>
        <p:spPr>
          <a:xfrm>
            <a:off x="103402" y="2106170"/>
            <a:ext cx="5141837" cy="4753211"/>
          </a:xfrm>
          <a:prstGeom prst="rect">
            <a:avLst/>
          </a:prstGeom>
        </p:spPr>
      </p:pic>
      <p:sp>
        <p:nvSpPr>
          <p:cNvPr id="11" name="Заголовок 1"/>
          <p:cNvSpPr txBox="1">
            <a:spLocks/>
          </p:cNvSpPr>
          <p:nvPr/>
        </p:nvSpPr>
        <p:spPr>
          <a:xfrm>
            <a:off x="1655132" y="59544"/>
            <a:ext cx="10018713" cy="580292"/>
          </a:xfrm>
          <a:prstGeom prst="rect">
            <a:avLst/>
          </a:prstGeom>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i="1" dirty="0" smtClean="0"/>
              <a:t>8. </a:t>
            </a:r>
            <a:r>
              <a:rPr lang="ru-RU" sz="3200" b="1" i="1" dirty="0" err="1" smtClean="0"/>
              <a:t>Приготування</a:t>
            </a:r>
            <a:r>
              <a:rPr lang="ru-RU" sz="3200" b="1" i="1" dirty="0" smtClean="0"/>
              <a:t> </a:t>
            </a:r>
            <a:r>
              <a:rPr lang="ru-RU" sz="3200" b="1" i="1" dirty="0" err="1" smtClean="0"/>
              <a:t>супозиторіїв</a:t>
            </a:r>
            <a:r>
              <a:rPr lang="ru-RU" sz="3200" b="1" i="1" dirty="0" smtClean="0"/>
              <a:t> на </a:t>
            </a:r>
            <a:r>
              <a:rPr lang="ru-RU" sz="3200" b="1" i="1" dirty="0" err="1" smtClean="0"/>
              <a:t>гідрофільних</a:t>
            </a:r>
            <a:r>
              <a:rPr lang="ru-RU" sz="3200" b="1" i="1" dirty="0" smtClean="0"/>
              <a:t> основах.</a:t>
            </a:r>
            <a:endParaRPr lang="uk-UA" sz="3200" b="1" i="1" dirty="0"/>
          </a:p>
        </p:txBody>
      </p:sp>
    </p:spTree>
    <p:extLst>
      <p:ext uri="{BB962C8B-B14F-4D97-AF65-F5344CB8AC3E}">
        <p14:creationId xmlns:p14="http://schemas.microsoft.com/office/powerpoint/2010/main" val="3943052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4988" y="163286"/>
            <a:ext cx="10018713" cy="590341"/>
          </a:xfrm>
        </p:spPr>
        <p:txBody>
          <a:bodyPr>
            <a:normAutofit fontScale="90000"/>
          </a:bodyPr>
          <a:lstStyle/>
          <a:p>
            <a:r>
              <a:rPr lang="uk-UA" b="1" i="1" dirty="0" smtClean="0"/>
              <a:t>9. КОНТРОЛЬ </a:t>
            </a:r>
            <a:r>
              <a:rPr lang="uk-UA" b="1" i="1" dirty="0"/>
              <a:t>ЯКОСТІ СУПОЗИТОРІЇВ </a:t>
            </a:r>
          </a:p>
        </p:txBody>
      </p:sp>
      <p:graphicFrame>
        <p:nvGraphicFramePr>
          <p:cNvPr id="4" name="Объект 3"/>
          <p:cNvGraphicFramePr>
            <a:graphicFrameLocks noGrp="1"/>
          </p:cNvGraphicFramePr>
          <p:nvPr>
            <p:ph idx="1"/>
            <p:extLst>
              <p:ext uri="{D42A27DB-BD31-4B8C-83A1-F6EECF244321}">
                <p14:modId xmlns:p14="http://schemas.microsoft.com/office/powerpoint/2010/main" val="712723485"/>
              </p:ext>
            </p:extLst>
          </p:nvPr>
        </p:nvGraphicFramePr>
        <p:xfrm>
          <a:off x="291402" y="753627"/>
          <a:ext cx="11615894" cy="6109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9371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0" y="153238"/>
            <a:ext cx="10018713" cy="499905"/>
          </a:xfrm>
        </p:spPr>
        <p:txBody>
          <a:bodyPr>
            <a:normAutofit fontScale="90000"/>
          </a:bodyPr>
          <a:lstStyle/>
          <a:p>
            <a:r>
              <a:rPr lang="uk-UA" b="1" i="1" dirty="0" smtClean="0"/>
              <a:t>10. ТЕСТ </a:t>
            </a:r>
            <a:r>
              <a:rPr lang="uk-UA" b="1" i="1" dirty="0"/>
              <a:t>НА РОЗПАДАННЯ СУПОЗИТОРІЇВ </a:t>
            </a:r>
          </a:p>
        </p:txBody>
      </p:sp>
      <p:pic>
        <p:nvPicPr>
          <p:cNvPr id="4" name="Объект 3"/>
          <p:cNvPicPr>
            <a:picLocks noGrp="1" noChangeAspect="1"/>
          </p:cNvPicPr>
          <p:nvPr>
            <p:ph idx="1"/>
          </p:nvPr>
        </p:nvPicPr>
        <p:blipFill>
          <a:blip r:embed="rId2"/>
          <a:stretch>
            <a:fillRect/>
          </a:stretch>
        </p:blipFill>
        <p:spPr>
          <a:xfrm>
            <a:off x="3120439" y="737715"/>
            <a:ext cx="6284818" cy="4969747"/>
          </a:xfrm>
          <a:prstGeom prst="rect">
            <a:avLst/>
          </a:prstGeom>
        </p:spPr>
      </p:pic>
      <p:sp>
        <p:nvSpPr>
          <p:cNvPr id="5" name="Прямоугольник 4"/>
          <p:cNvSpPr/>
          <p:nvPr/>
        </p:nvSpPr>
        <p:spPr>
          <a:xfrm>
            <a:off x="2571459" y="5792034"/>
            <a:ext cx="784441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uk-UA" dirty="0" smtClean="0"/>
              <a:t>Прилад для визначення стійкості </a:t>
            </a:r>
            <a:r>
              <a:rPr lang="uk-UA" dirty="0" err="1" smtClean="0"/>
              <a:t>супозиторіїв</a:t>
            </a:r>
            <a:r>
              <a:rPr lang="uk-UA" dirty="0" smtClean="0"/>
              <a:t> і </a:t>
            </a:r>
            <a:r>
              <a:rPr lang="uk-UA" dirty="0" err="1" smtClean="0"/>
              <a:t>песаріїв</a:t>
            </a:r>
            <a:r>
              <a:rPr lang="uk-UA" dirty="0" smtClean="0"/>
              <a:t>  до руйнування (розміри зазначені в міліметрах).</a:t>
            </a:r>
            <a:endParaRPr lang="uk-UA" dirty="0"/>
          </a:p>
        </p:txBody>
      </p:sp>
    </p:spTree>
    <p:extLst>
      <p:ext uri="{BB962C8B-B14F-4D97-AF65-F5344CB8AC3E}">
        <p14:creationId xmlns:p14="http://schemas.microsoft.com/office/powerpoint/2010/main" val="26215723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2979" y="464735"/>
            <a:ext cx="10018713" cy="720969"/>
          </a:xfrm>
        </p:spPr>
        <p:txBody>
          <a:bodyPr/>
          <a:lstStyle/>
          <a:p>
            <a:r>
              <a:rPr lang="uk-UA" b="1" dirty="0" smtClean="0"/>
              <a:t>11. ПИТАННЯ </a:t>
            </a:r>
            <a:r>
              <a:rPr lang="uk-UA" b="1" dirty="0"/>
              <a:t>ДЛЯ САМОКОНТРОЛЮ </a:t>
            </a:r>
          </a:p>
        </p:txBody>
      </p:sp>
      <p:sp>
        <p:nvSpPr>
          <p:cNvPr id="3" name="Объект 2"/>
          <p:cNvSpPr>
            <a:spLocks noGrp="1"/>
          </p:cNvSpPr>
          <p:nvPr>
            <p:ph idx="1"/>
          </p:nvPr>
        </p:nvSpPr>
        <p:spPr>
          <a:xfrm>
            <a:off x="1303438" y="1547446"/>
            <a:ext cx="10576054" cy="2632667"/>
          </a:xfrm>
        </p:spPr>
        <p:txBody>
          <a:bodyPr/>
          <a:lstStyle/>
          <a:p>
            <a:pPr algn="just"/>
            <a:r>
              <a:rPr lang="ru-RU" dirty="0"/>
              <a:t> Охарактеризуйте  </a:t>
            </a:r>
            <a:r>
              <a:rPr lang="ru-RU" dirty="0" err="1"/>
              <a:t>технологічні</a:t>
            </a:r>
            <a:r>
              <a:rPr lang="ru-RU" dirty="0"/>
              <a:t>  </a:t>
            </a:r>
            <a:r>
              <a:rPr lang="ru-RU" dirty="0" err="1"/>
              <a:t>стадії</a:t>
            </a:r>
            <a:r>
              <a:rPr lang="ru-RU" dirty="0"/>
              <a:t>  </a:t>
            </a:r>
            <a:r>
              <a:rPr lang="ru-RU" dirty="0" err="1"/>
              <a:t>приготування</a:t>
            </a:r>
            <a:r>
              <a:rPr lang="ru-RU" dirty="0"/>
              <a:t>  </a:t>
            </a:r>
            <a:r>
              <a:rPr lang="ru-RU" dirty="0" err="1"/>
              <a:t>супозиторіїв</a:t>
            </a:r>
            <a:r>
              <a:rPr lang="ru-RU" dirty="0"/>
              <a:t>  </a:t>
            </a:r>
            <a:r>
              <a:rPr lang="ru-RU" dirty="0" smtClean="0"/>
              <a:t>методом </a:t>
            </a:r>
            <a:r>
              <a:rPr lang="ru-RU" dirty="0" err="1"/>
              <a:t>виливання</a:t>
            </a:r>
            <a:r>
              <a:rPr lang="ru-RU" dirty="0"/>
              <a:t>, як </a:t>
            </a:r>
            <a:r>
              <a:rPr lang="ru-RU" dirty="0" err="1"/>
              <a:t>розраховують</a:t>
            </a:r>
            <a:r>
              <a:rPr lang="ru-RU" dirty="0"/>
              <a:t> </a:t>
            </a:r>
            <a:r>
              <a:rPr lang="ru-RU" dirty="0" err="1"/>
              <a:t>кількість</a:t>
            </a:r>
            <a:r>
              <a:rPr lang="ru-RU" dirty="0"/>
              <a:t> </a:t>
            </a:r>
            <a:r>
              <a:rPr lang="ru-RU" dirty="0" err="1"/>
              <a:t>супозиторної</a:t>
            </a:r>
            <a:r>
              <a:rPr lang="ru-RU" dirty="0"/>
              <a:t> </a:t>
            </a:r>
            <a:r>
              <a:rPr lang="ru-RU" dirty="0" err="1"/>
              <a:t>основи</a:t>
            </a:r>
            <a:r>
              <a:rPr lang="ru-RU" dirty="0"/>
              <a:t> для них. </a:t>
            </a:r>
            <a:endParaRPr lang="ru-RU" dirty="0" smtClean="0"/>
          </a:p>
          <a:p>
            <a:pPr algn="just"/>
            <a:r>
              <a:rPr lang="ru-RU" dirty="0"/>
              <a:t>Дайте </a:t>
            </a:r>
            <a:r>
              <a:rPr lang="ru-RU" dirty="0" err="1"/>
              <a:t>порівняльну</a:t>
            </a:r>
            <a:r>
              <a:rPr lang="ru-RU" dirty="0"/>
              <a:t> </a:t>
            </a:r>
            <a:r>
              <a:rPr lang="ru-RU" dirty="0" err="1"/>
              <a:t>оцінку</a:t>
            </a:r>
            <a:r>
              <a:rPr lang="ru-RU" dirty="0"/>
              <a:t> </a:t>
            </a:r>
            <a:r>
              <a:rPr lang="ru-RU" dirty="0" err="1"/>
              <a:t>методів</a:t>
            </a:r>
            <a:r>
              <a:rPr lang="ru-RU" dirty="0"/>
              <a:t> </a:t>
            </a:r>
            <a:r>
              <a:rPr lang="ru-RU" dirty="0" err="1"/>
              <a:t>приготування</a:t>
            </a:r>
            <a:r>
              <a:rPr lang="ru-RU" dirty="0"/>
              <a:t> </a:t>
            </a:r>
            <a:r>
              <a:rPr lang="ru-RU" dirty="0" err="1"/>
              <a:t>супозиторіїв</a:t>
            </a:r>
            <a:r>
              <a:rPr lang="ru-RU" dirty="0"/>
              <a:t> (</a:t>
            </a:r>
            <a:r>
              <a:rPr lang="ru-RU" dirty="0" err="1" smtClean="0"/>
              <a:t>викачування</a:t>
            </a:r>
            <a:r>
              <a:rPr lang="ru-RU" dirty="0"/>
              <a:t>, </a:t>
            </a:r>
            <a:r>
              <a:rPr lang="ru-RU" dirty="0" err="1" smtClean="0"/>
              <a:t>виливання</a:t>
            </a:r>
            <a:r>
              <a:rPr lang="ru-RU" dirty="0" smtClean="0"/>
              <a:t>).</a:t>
            </a:r>
          </a:p>
          <a:p>
            <a:pPr algn="just"/>
            <a:r>
              <a:rPr lang="uk-UA" dirty="0"/>
              <a:t> Які існують методи контролю якості </a:t>
            </a:r>
            <a:r>
              <a:rPr lang="uk-UA" dirty="0" err="1"/>
              <a:t>супозиторіїв</a:t>
            </a:r>
            <a:r>
              <a:rPr lang="uk-UA" dirty="0"/>
              <a:t>, пакування, </a:t>
            </a:r>
            <a:r>
              <a:rPr lang="uk-UA" dirty="0" smtClean="0"/>
              <a:t>оформлення </a:t>
            </a:r>
            <a:r>
              <a:rPr lang="uk-UA" dirty="0"/>
              <a:t>до відпуску і правила їхнього зберігання? </a:t>
            </a:r>
          </a:p>
        </p:txBody>
      </p:sp>
    </p:spTree>
    <p:extLst>
      <p:ext uri="{BB962C8B-B14F-4D97-AF65-F5344CB8AC3E}">
        <p14:creationId xmlns:p14="http://schemas.microsoft.com/office/powerpoint/2010/main" val="27466141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647929" y="-71343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6" name="Прямоугольник 5"/>
          <p:cNvSpPr/>
          <p:nvPr/>
        </p:nvSpPr>
        <p:spPr>
          <a:xfrm>
            <a:off x="173613" y="662517"/>
            <a:ext cx="6468348" cy="6093976"/>
          </a:xfrm>
          <a:prstGeom prst="rect">
            <a:avLst/>
          </a:prstGeom>
        </p:spPr>
        <p:style>
          <a:lnRef idx="2">
            <a:schemeClr val="accent2"/>
          </a:lnRef>
          <a:fillRef idx="1">
            <a:schemeClr val="lt1"/>
          </a:fillRef>
          <a:effectRef idx="0">
            <a:schemeClr val="accent2"/>
          </a:effectRef>
          <a:fontRef idx="minor">
            <a:schemeClr val="dk1"/>
          </a:fontRef>
        </p:style>
        <p:txBody>
          <a:bodyPr wrap="square" numCol="1">
            <a:spAutoFit/>
          </a:bodyPr>
          <a:lstStyle/>
          <a:p>
            <a:pPr marL="342900" lvl="0" indent="-342900" algn="just">
              <a:spcAft>
                <a:spcPts val="0"/>
              </a:spcAft>
              <a:buClr>
                <a:srgbClr val="000000"/>
              </a:buClr>
              <a:buSzPts val="1100"/>
              <a:buFont typeface="+mj-lt"/>
              <a:buAutoNum type="arabicPeriod"/>
              <a:tabLst>
                <a:tab pos="463550" algn="l"/>
              </a:tabLst>
            </a:pPr>
            <a:r>
              <a:rPr lang="uk-UA" sz="1500" dirty="0">
                <a:latin typeface="Calibri" panose="020F0502020204030204" pitchFamily="34" charset="0"/>
                <a:cs typeface="Calibri" panose="020F0502020204030204" pitchFamily="34" charset="0"/>
              </a:rPr>
              <a:t>Яка з наведених основ не використовується в методі виливання?</a:t>
            </a:r>
            <a:endParaRPr lang="ru-RU" sz="1500" dirty="0">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2493645" algn="l"/>
              </a:tabLst>
            </a:pPr>
            <a:r>
              <a:rPr lang="uk-UA" sz="1500" dirty="0">
                <a:latin typeface="Calibri" panose="020F0502020204030204" pitchFamily="34" charset="0"/>
                <a:cs typeface="Calibri" panose="020F0502020204030204" pitchFamily="34" charset="0"/>
              </a:rPr>
              <a:t> </a:t>
            </a:r>
            <a:r>
              <a:rPr lang="uk-UA" sz="1500" dirty="0" err="1">
                <a:latin typeface="Calibri" panose="020F0502020204030204" pitchFamily="34" charset="0"/>
                <a:cs typeface="Calibri" panose="020F0502020204030204" pitchFamily="34" charset="0"/>
              </a:rPr>
              <a:t>мильно</a:t>
            </a:r>
            <a:r>
              <a:rPr lang="uk-UA" sz="1500" dirty="0">
                <a:latin typeface="Calibri" panose="020F0502020204030204" pitchFamily="34" charset="0"/>
                <a:cs typeface="Calibri" panose="020F0502020204030204" pitchFamily="34" charset="0"/>
              </a:rPr>
              <a:t>-гліцеринова;	</a:t>
            </a:r>
            <a:r>
              <a:rPr lang="uk-UA" sz="1500" dirty="0" smtClean="0">
                <a:latin typeface="Calibri" panose="020F0502020204030204" pitchFamily="34" charset="0"/>
                <a:cs typeface="Calibri" panose="020F0502020204030204" pitchFamily="34" charset="0"/>
              </a:rPr>
              <a:t>	</a:t>
            </a:r>
          </a:p>
          <a:p>
            <a:pPr marL="342900" lvl="0" indent="-342900" algn="just">
              <a:spcAft>
                <a:spcPts val="0"/>
              </a:spcAft>
              <a:buClr>
                <a:srgbClr val="000000"/>
              </a:buClr>
              <a:buSzPts val="1100"/>
              <a:buFont typeface="+mj-lt"/>
              <a:buAutoNum type="alphaUcParenR"/>
              <a:tabLst>
                <a:tab pos="2493645" algn="l"/>
              </a:tabLst>
            </a:pPr>
            <a:r>
              <a:rPr lang="uk-UA" sz="1500" dirty="0" smtClean="0">
                <a:latin typeface="Calibri" panose="020F0502020204030204" pitchFamily="34" charset="0"/>
                <a:cs typeface="Calibri" panose="020F0502020204030204" pitchFamily="34" charset="0"/>
              </a:rPr>
              <a:t>олія </a:t>
            </a:r>
            <a:r>
              <a:rPr lang="uk-UA" sz="1500" dirty="0">
                <a:latin typeface="Calibri" panose="020F0502020204030204" pitchFamily="34" charset="0"/>
                <a:cs typeface="Calibri" panose="020F0502020204030204" pitchFamily="34" charset="0"/>
              </a:rPr>
              <a:t>лавра звичайного;</a:t>
            </a:r>
            <a:endParaRPr lang="ru-RU" sz="1500" dirty="0">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2493645" algn="l"/>
              </a:tabLst>
            </a:pPr>
            <a:r>
              <a:rPr lang="uk-UA" sz="1500" dirty="0">
                <a:latin typeface="Calibri" panose="020F0502020204030204" pitchFamily="34" charset="0"/>
                <a:cs typeface="Calibri" panose="020F0502020204030204" pitchFamily="34" charset="0"/>
              </a:rPr>
              <a:t> </a:t>
            </a:r>
            <a:r>
              <a:rPr lang="uk-UA" sz="1500" dirty="0" err="1">
                <a:latin typeface="Calibri" panose="020F0502020204030204" pitchFamily="34" charset="0"/>
                <a:cs typeface="Calibri" panose="020F0502020204030204" pitchFamily="34" charset="0"/>
              </a:rPr>
              <a:t>бутирол</a:t>
            </a:r>
            <a:r>
              <a:rPr lang="uk-UA" sz="1500" dirty="0">
                <a:latin typeface="Calibri" panose="020F0502020204030204" pitchFamily="34" charset="0"/>
                <a:cs typeface="Calibri" panose="020F0502020204030204" pitchFamily="34" charset="0"/>
              </a:rPr>
              <a:t>;	</a:t>
            </a:r>
            <a:r>
              <a:rPr lang="uk-UA" sz="1500" dirty="0" smtClean="0">
                <a:latin typeface="Calibri" panose="020F0502020204030204" pitchFamily="34" charset="0"/>
                <a:cs typeface="Calibri" panose="020F0502020204030204" pitchFamily="34" charset="0"/>
              </a:rPr>
              <a:t>	</a:t>
            </a:r>
          </a:p>
          <a:p>
            <a:pPr marL="342900" lvl="0" indent="-342900" algn="just">
              <a:spcAft>
                <a:spcPts val="0"/>
              </a:spcAft>
              <a:buClr>
                <a:srgbClr val="000000"/>
              </a:buClr>
              <a:buSzPts val="1100"/>
              <a:buFont typeface="+mj-lt"/>
              <a:buAutoNum type="alphaUcParenR"/>
              <a:tabLst>
                <a:tab pos="2493645" algn="l"/>
              </a:tabLst>
            </a:pPr>
            <a:r>
              <a:rPr lang="uk-UA" sz="1500" dirty="0" err="1" smtClean="0">
                <a:latin typeface="Calibri" panose="020F0502020204030204" pitchFamily="34" charset="0"/>
                <a:cs typeface="Calibri" panose="020F0502020204030204" pitchFamily="34" charset="0"/>
              </a:rPr>
              <a:t>поліетиленоксидна</a:t>
            </a:r>
            <a:r>
              <a:rPr lang="uk-UA" sz="1500" dirty="0" smtClean="0">
                <a:latin typeface="Calibri" panose="020F0502020204030204" pitchFamily="34" charset="0"/>
                <a:cs typeface="Calibri" panose="020F0502020204030204" pitchFamily="34" charset="0"/>
              </a:rPr>
              <a:t>.</a:t>
            </a:r>
            <a:endParaRPr lang="ru-RU" sz="1500" dirty="0">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15620" algn="l"/>
              </a:tabLst>
            </a:pPr>
            <a:r>
              <a:rPr lang="uk-UA" sz="1500" dirty="0" err="1">
                <a:latin typeface="Calibri" panose="020F0502020204030204" pitchFamily="34" charset="0"/>
                <a:cs typeface="Calibri" panose="020F0502020204030204" pitchFamily="34" charset="0"/>
              </a:rPr>
              <a:t>лазупол</a:t>
            </a:r>
            <a:r>
              <a:rPr lang="uk-UA" sz="1500" dirty="0" smtClean="0">
                <a:latin typeface="Calibri" panose="020F0502020204030204" pitchFamily="34" charset="0"/>
                <a:cs typeface="Calibri" panose="020F0502020204030204" pitchFamily="34" charset="0"/>
              </a:rPr>
              <a:t>;</a:t>
            </a:r>
          </a:p>
          <a:p>
            <a:pPr lvl="0" algn="just">
              <a:spcAft>
                <a:spcPts val="0"/>
              </a:spcAft>
              <a:buClr>
                <a:srgbClr val="000000"/>
              </a:buClr>
              <a:buSzPts val="1100"/>
              <a:tabLst>
                <a:tab pos="450215" algn="l"/>
              </a:tabLst>
            </a:pPr>
            <a:r>
              <a:rPr lang="uk-UA" sz="1500" dirty="0" smtClean="0">
                <a:latin typeface="Calibri" panose="020F0502020204030204" pitchFamily="34" charset="0"/>
                <a:ea typeface="Century Schoolbook" panose="02040604050505020304" pitchFamily="18" charset="0"/>
                <a:cs typeface="Calibri" panose="020F0502020204030204" pitchFamily="34" charset="0"/>
              </a:rPr>
              <a:t>2. </a:t>
            </a:r>
            <a:r>
              <a:rPr lang="uk-UA" sz="1500" u="none" strike="noStrike" spc="0" dirty="0" smtClean="0">
                <a:effectLst/>
                <a:latin typeface="Calibri" panose="020F0502020204030204" pitchFamily="34" charset="0"/>
                <a:cs typeface="Calibri" panose="020F0502020204030204" pitchFamily="34" charset="0"/>
              </a:rPr>
              <a:t>Фармацевт готує </a:t>
            </a:r>
            <a:r>
              <a:rPr lang="uk-UA" sz="1500" u="none" strike="noStrike" spc="0" dirty="0" err="1" smtClean="0">
                <a:effectLst/>
                <a:latin typeface="Calibri" panose="020F0502020204030204" pitchFamily="34" charset="0"/>
                <a:cs typeface="Calibri" panose="020F0502020204030204" pitchFamily="34" charset="0"/>
              </a:rPr>
              <a:t>супозиторії</a:t>
            </a:r>
            <a:r>
              <a:rPr lang="uk-UA" sz="1500" u="none" strike="noStrike" spc="0" dirty="0" smtClean="0">
                <a:effectLst/>
                <a:latin typeface="Calibri" panose="020F0502020204030204" pitchFamily="34" charset="0"/>
                <a:cs typeface="Calibri" panose="020F0502020204030204" pitchFamily="34" charset="0"/>
              </a:rPr>
              <a:t> на гідрофільній основі. Якою рідиною він має попередньо змастити комірки </a:t>
            </a:r>
            <a:r>
              <a:rPr lang="uk-UA" sz="1500" u="none" strike="noStrike" spc="0" dirty="0" err="1" smtClean="0">
                <a:effectLst/>
                <a:latin typeface="Calibri" panose="020F0502020204030204" pitchFamily="34" charset="0"/>
                <a:cs typeface="Calibri" panose="020F0502020204030204" pitchFamily="34" charset="0"/>
              </a:rPr>
              <a:t>супозиторної</a:t>
            </a:r>
            <a:r>
              <a:rPr lang="uk-UA" sz="1500" u="none" strike="noStrike" spc="0" dirty="0" smtClean="0">
                <a:effectLst/>
                <a:latin typeface="Calibri" panose="020F0502020204030204" pitchFamily="34" charset="0"/>
                <a:cs typeface="Calibri" panose="020F0502020204030204" pitchFamily="34" charset="0"/>
              </a:rPr>
              <a:t> форми?</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 pos="4027170" algn="r"/>
              </a:tabLst>
            </a:pPr>
            <a:r>
              <a:rPr lang="uk-UA" sz="1500" u="none" strike="noStrike" spc="0" dirty="0" smtClean="0">
                <a:effectLst/>
                <a:latin typeface="Calibri" panose="020F0502020204030204" pitchFamily="34" charset="0"/>
                <a:cs typeface="Calibri" panose="020F0502020204030204" pitchFamily="34" charset="0"/>
              </a:rPr>
              <a:t>гліцерином;		</a:t>
            </a:r>
          </a:p>
          <a:p>
            <a:pPr marL="342900" lvl="0" indent="-342900" algn="just">
              <a:spcAft>
                <a:spcPts val="0"/>
              </a:spcAft>
              <a:buClr>
                <a:srgbClr val="000000"/>
              </a:buClr>
              <a:buSzPts val="1100"/>
              <a:buFont typeface="+mj-lt"/>
              <a:buAutoNum type="alphaUcParenR"/>
              <a:tabLst>
                <a:tab pos="520700" algn="l"/>
                <a:tab pos="4027170" algn="r"/>
              </a:tabLst>
            </a:pPr>
            <a:r>
              <a:rPr lang="uk-UA" sz="1500" u="none" strike="noStrike" spc="0" dirty="0" smtClean="0">
                <a:effectLst/>
                <a:latin typeface="Calibri" panose="020F0502020204030204" pitchFamily="34" charset="0"/>
                <a:cs typeface="Calibri" panose="020F0502020204030204" pitchFamily="34" charset="0"/>
              </a:rPr>
              <a:t>спиртом етиловим;</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 pos="4027170" algn="r"/>
              </a:tabLst>
            </a:pPr>
            <a:r>
              <a:rPr lang="uk-UA" sz="1500" u="none" strike="noStrike" spc="0" dirty="0" smtClean="0">
                <a:effectLst/>
                <a:latin typeface="Calibri" panose="020F0502020204030204" pitchFamily="34" charset="0"/>
                <a:cs typeface="Calibri" panose="020F0502020204030204" pitchFamily="34" charset="0"/>
              </a:rPr>
              <a:t>олією соняшниковою;		</a:t>
            </a:r>
          </a:p>
          <a:p>
            <a:pPr marL="342900" lvl="0" indent="-342900" algn="just">
              <a:spcAft>
                <a:spcPts val="0"/>
              </a:spcAft>
              <a:buClr>
                <a:srgbClr val="000000"/>
              </a:buClr>
              <a:buSzPts val="1100"/>
              <a:buFont typeface="+mj-lt"/>
              <a:buAutoNum type="alphaUcParenR"/>
              <a:tabLst>
                <a:tab pos="520700" algn="l"/>
                <a:tab pos="4027170" algn="r"/>
              </a:tabLst>
            </a:pPr>
            <a:r>
              <a:rPr lang="uk-UA" sz="1500" u="none" strike="noStrike" spc="0" dirty="0" smtClean="0">
                <a:effectLst/>
                <a:latin typeface="Calibri" panose="020F0502020204030204" pitchFamily="34" charset="0"/>
                <a:cs typeface="Calibri" panose="020F0502020204030204" pitchFamily="34" charset="0"/>
              </a:rPr>
              <a:t>ефіром медичним.</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Lst>
            </a:pPr>
            <a:r>
              <a:rPr lang="uk-UA" sz="1500" u="none" strike="noStrike" spc="0" dirty="0" smtClean="0">
                <a:effectLst/>
                <a:latin typeface="Calibri" panose="020F0502020204030204" pitchFamily="34" charset="0"/>
                <a:cs typeface="Calibri" panose="020F0502020204030204" pitchFamily="34" charset="0"/>
              </a:rPr>
              <a:t>маслом вазеліновим;</a:t>
            </a:r>
            <a:endParaRPr lang="ru-RU" sz="1500" dirty="0">
              <a:latin typeface="Calibri" panose="020F0502020204030204" pitchFamily="34" charset="0"/>
              <a:cs typeface="Calibri" panose="020F0502020204030204" pitchFamily="34" charset="0"/>
            </a:endParaRPr>
          </a:p>
          <a:p>
            <a:pPr lvl="0" algn="just">
              <a:spcAft>
                <a:spcPts val="0"/>
              </a:spcAft>
              <a:buClr>
                <a:srgbClr val="000000"/>
              </a:buClr>
              <a:buSzPts val="1100"/>
              <a:tabLst>
                <a:tab pos="520700" algn="l"/>
              </a:tabLst>
            </a:pPr>
            <a:r>
              <a:rPr lang="ru-RU" sz="1500" u="none" strike="noStrike" spc="0" dirty="0" smtClean="0">
                <a:effectLst/>
                <a:latin typeface="Calibri" panose="020F0502020204030204" pitchFamily="34" charset="0"/>
                <a:cs typeface="Calibri" panose="020F0502020204030204" pitchFamily="34" charset="0"/>
              </a:rPr>
              <a:t>3. </a:t>
            </a:r>
            <a:r>
              <a:rPr lang="uk-UA" sz="1500" u="none" strike="noStrike" spc="0" dirty="0" smtClean="0">
                <a:effectLst/>
                <a:latin typeface="Calibri" panose="020F0502020204030204" pitchFamily="34" charset="0"/>
                <a:cs typeface="Calibri" panose="020F0502020204030204" pitchFamily="34" charset="0"/>
              </a:rPr>
              <a:t>Яка з наведених основ належить до гідрофільної групи?</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 pos="4161155" algn="r"/>
                <a:tab pos="4288155" algn="r"/>
              </a:tabLst>
            </a:pPr>
            <a:r>
              <a:rPr lang="uk-UA" sz="1500" u="none" strike="noStrike" spc="0" dirty="0" smtClean="0">
                <a:effectLst/>
                <a:latin typeface="Calibri" panose="020F0502020204030204" pitchFamily="34" charset="0"/>
                <a:cs typeface="Calibri" panose="020F0502020204030204" pitchFamily="34" charset="0"/>
              </a:rPr>
              <a:t>масло какао;	</a:t>
            </a:r>
          </a:p>
          <a:p>
            <a:pPr marL="342900" lvl="0" indent="-342900" algn="just">
              <a:spcAft>
                <a:spcPts val="0"/>
              </a:spcAft>
              <a:buClr>
                <a:srgbClr val="000000"/>
              </a:buClr>
              <a:buSzPts val="1100"/>
              <a:buFont typeface="+mj-lt"/>
              <a:buAutoNum type="alphaUcParenR"/>
              <a:tabLst>
                <a:tab pos="520700" algn="l"/>
                <a:tab pos="4161155" algn="r"/>
                <a:tab pos="4288155" algn="r"/>
              </a:tabLst>
            </a:pPr>
            <a:r>
              <a:rPr lang="uk-UA" sz="1500" u="none" strike="noStrike" spc="0" dirty="0" err="1" smtClean="0">
                <a:effectLst/>
                <a:latin typeface="Calibri" panose="020F0502020204030204" pitchFamily="34" charset="0"/>
                <a:cs typeface="Calibri" panose="020F0502020204030204" pitchFamily="34" charset="0"/>
              </a:rPr>
              <a:t>мильно</a:t>
            </a:r>
            <a:r>
              <a:rPr lang="uk-UA" sz="1500" u="none" strike="noStrike" spc="0" dirty="0" smtClean="0">
                <a:effectLst/>
                <a:latin typeface="Calibri" panose="020F0502020204030204" pitchFamily="34" charset="0"/>
                <a:cs typeface="Calibri" panose="020F0502020204030204" pitchFamily="34" charset="0"/>
              </a:rPr>
              <a:t>-гліцеринова;</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 pos="3319780" algn="r"/>
              </a:tabLst>
            </a:pPr>
            <a:r>
              <a:rPr lang="uk-UA" sz="1500" u="none" strike="noStrike" spc="0" dirty="0" err="1" smtClean="0">
                <a:effectLst/>
                <a:latin typeface="Calibri" panose="020F0502020204030204" pitchFamily="34" charset="0"/>
                <a:cs typeface="Calibri" panose="020F0502020204030204" pitchFamily="34" charset="0"/>
              </a:rPr>
              <a:t>себувінол</a:t>
            </a:r>
            <a:r>
              <a:rPr lang="uk-UA" sz="1500" u="none" strike="noStrike" spc="0" dirty="0" smtClean="0">
                <a:effectLst/>
                <a:latin typeface="Calibri" panose="020F0502020204030204" pitchFamily="34" charset="0"/>
                <a:cs typeface="Calibri" panose="020F0502020204030204" pitchFamily="34" charset="0"/>
              </a:rPr>
              <a:t>;	</a:t>
            </a:r>
          </a:p>
          <a:p>
            <a:pPr marL="342900" lvl="0" indent="-342900" algn="just">
              <a:spcAft>
                <a:spcPts val="0"/>
              </a:spcAft>
              <a:buClr>
                <a:srgbClr val="000000"/>
              </a:buClr>
              <a:buSzPts val="1100"/>
              <a:buFont typeface="+mj-lt"/>
              <a:buAutoNum type="alphaUcParenR"/>
              <a:tabLst>
                <a:tab pos="520700" algn="l"/>
                <a:tab pos="3319780" algn="r"/>
              </a:tabLst>
            </a:pPr>
            <a:r>
              <a:rPr lang="uk-UA" sz="1500" u="none" strike="noStrike" spc="0" dirty="0" err="1" smtClean="0">
                <a:effectLst/>
                <a:latin typeface="Calibri" panose="020F0502020204030204" pitchFamily="34" charset="0"/>
                <a:cs typeface="Calibri" panose="020F0502020204030204" pitchFamily="34" charset="0"/>
              </a:rPr>
              <a:t>бутирол</a:t>
            </a:r>
            <a:r>
              <a:rPr lang="uk-UA" sz="1500" u="none" strike="noStrike" spc="0" dirty="0" smtClean="0">
                <a:effectLst/>
                <a:latin typeface="Calibri" panose="020F0502020204030204" pitchFamily="34" charset="0"/>
                <a:cs typeface="Calibri" panose="020F0502020204030204" pitchFamily="34" charset="0"/>
              </a:rPr>
              <a:t>.</a:t>
            </a:r>
            <a:endParaRPr lang="ru-RU" sz="1500" u="none" strike="noStrike" spc="0" dirty="0" smtClean="0">
              <a:effectLst/>
              <a:latin typeface="Calibri" panose="020F0502020204030204" pitchFamily="34" charset="0"/>
              <a:cs typeface="Calibri" panose="020F0502020204030204" pitchFamily="34" charset="0"/>
            </a:endParaRPr>
          </a:p>
          <a:p>
            <a:pPr marL="342900" lvl="0" indent="-342900" algn="just">
              <a:spcAft>
                <a:spcPts val="0"/>
              </a:spcAft>
              <a:buClr>
                <a:srgbClr val="000000"/>
              </a:buClr>
              <a:buSzPts val="1100"/>
              <a:buFont typeface="+mj-lt"/>
              <a:buAutoNum type="alphaUcParenR"/>
              <a:tabLst>
                <a:tab pos="520700" algn="l"/>
              </a:tabLst>
            </a:pPr>
            <a:r>
              <a:rPr lang="uk-UA" sz="1500" u="none" strike="noStrike" spc="0" dirty="0" err="1" smtClean="0">
                <a:effectLst/>
                <a:latin typeface="Calibri" panose="020F0502020204030204" pitchFamily="34" charset="0"/>
                <a:cs typeface="Calibri" panose="020F0502020204030204" pitchFamily="34" charset="0"/>
              </a:rPr>
              <a:t>лазупол</a:t>
            </a:r>
            <a:r>
              <a:rPr lang="uk-UA" sz="1500" u="none" strike="noStrike" spc="0" dirty="0" smtClean="0">
                <a:effectLst/>
                <a:latin typeface="Calibri" panose="020F0502020204030204" pitchFamily="34" charset="0"/>
                <a:cs typeface="Calibri" panose="020F0502020204030204" pitchFamily="34" charset="0"/>
              </a:rPr>
              <a:t>;</a:t>
            </a:r>
          </a:p>
          <a:p>
            <a:pPr lvl="0" algn="just">
              <a:spcAft>
                <a:spcPts val="0"/>
              </a:spcAft>
              <a:buClr>
                <a:srgbClr val="000000"/>
              </a:buClr>
              <a:buSzPts val="1100"/>
              <a:tabLst>
                <a:tab pos="520700" algn="l"/>
              </a:tabLst>
            </a:pPr>
            <a:r>
              <a:rPr lang="uk-UA" sz="1500" dirty="0" smtClean="0">
                <a:latin typeface="Calibri" panose="020F0502020204030204" pitchFamily="34" charset="0"/>
                <a:cs typeface="Calibri" panose="020F0502020204030204" pitchFamily="34" charset="0"/>
              </a:rPr>
              <a:t>4. С</a:t>
            </a:r>
            <a:r>
              <a:rPr lang="uk-UA" sz="1500" u="none" strike="noStrike" spc="0" dirty="0" smtClean="0">
                <a:effectLst/>
                <a:latin typeface="Calibri" panose="020F0502020204030204" pitchFamily="34" charset="0"/>
                <a:cs typeface="Calibri" panose="020F0502020204030204" pitchFamily="34" charset="0"/>
              </a:rPr>
              <a:t>кільки грамів желатину треба взяти для приготування 8,0 г жела­тиново-гліцеринової основи?</a:t>
            </a:r>
            <a:endParaRPr lang="ru-RU" sz="1500" dirty="0">
              <a:latin typeface="Calibri" panose="020F0502020204030204" pitchFamily="34" charset="0"/>
              <a:cs typeface="Calibri" panose="020F0502020204030204" pitchFamily="34" charset="0"/>
            </a:endParaRPr>
          </a:p>
          <a:p>
            <a:pPr marL="361950" lvl="0" algn="just">
              <a:spcAft>
                <a:spcPts val="0"/>
              </a:spcAft>
              <a:buClr>
                <a:srgbClr val="000000"/>
              </a:buClr>
              <a:buSzPts val="1100"/>
              <a:tabLst>
                <a:tab pos="447040" algn="l"/>
              </a:tabLst>
            </a:pPr>
            <a:r>
              <a:rPr lang="uk-UA" sz="1500" dirty="0" smtClean="0">
                <a:effectLst/>
                <a:latin typeface="Calibri" panose="020F0502020204030204" pitchFamily="34" charset="0"/>
                <a:cs typeface="Calibri" panose="020F0502020204030204" pitchFamily="34" charset="0"/>
              </a:rPr>
              <a:t>А)5,0 г;	</a:t>
            </a:r>
          </a:p>
          <a:p>
            <a:pPr marL="361950" lvl="0" algn="just">
              <a:spcAft>
                <a:spcPts val="0"/>
              </a:spcAft>
              <a:buClr>
                <a:srgbClr val="000000"/>
              </a:buClr>
              <a:buSzPts val="1100"/>
              <a:tabLst>
                <a:tab pos="447040" algn="l"/>
              </a:tabLst>
            </a:pPr>
            <a:r>
              <a:rPr lang="uk-UA" sz="1500" dirty="0" smtClean="0">
                <a:effectLst/>
                <a:latin typeface="Calibri" panose="020F0502020204030204" pitchFamily="34" charset="0"/>
                <a:cs typeface="Calibri" panose="020F0502020204030204" pitchFamily="34" charset="0"/>
              </a:rPr>
              <a:t>В) 4,0 </a:t>
            </a:r>
            <a:r>
              <a:rPr lang="ru-RU" sz="1500" dirty="0" smtClean="0">
                <a:effectLst/>
                <a:latin typeface="Calibri" panose="020F0502020204030204" pitchFamily="34" charset="0"/>
                <a:cs typeface="Calibri" panose="020F0502020204030204" pitchFamily="34" charset="0"/>
              </a:rPr>
              <a:t>г;	</a:t>
            </a:r>
          </a:p>
          <a:p>
            <a:pPr marL="361950" lvl="0" algn="just">
              <a:spcAft>
                <a:spcPts val="0"/>
              </a:spcAft>
              <a:buClr>
                <a:srgbClr val="000000"/>
              </a:buClr>
              <a:buSzPts val="1100"/>
              <a:tabLst>
                <a:tab pos="447040" algn="l"/>
              </a:tabLst>
            </a:pPr>
            <a:r>
              <a:rPr lang="uk-UA" sz="1500" dirty="0" smtClean="0">
                <a:effectLst/>
                <a:latin typeface="Calibri" panose="020F0502020204030204" pitchFamily="34" charset="0"/>
                <a:cs typeface="Calibri" panose="020F0502020204030204" pitchFamily="34" charset="0"/>
              </a:rPr>
              <a:t>С) 3,0 г;	</a:t>
            </a:r>
          </a:p>
          <a:p>
            <a:pPr marL="361950" lvl="0" algn="just">
              <a:spcAft>
                <a:spcPts val="0"/>
              </a:spcAft>
              <a:buClr>
                <a:srgbClr val="000000"/>
              </a:buClr>
              <a:buSzPts val="1100"/>
              <a:tabLst>
                <a:tab pos="447040" algn="l"/>
              </a:tabLst>
            </a:pPr>
            <a:r>
              <a:rPr lang="uk-UA" sz="1500" dirty="0" smtClean="0">
                <a:effectLst/>
                <a:latin typeface="Calibri" panose="020F0502020204030204" pitchFamily="34" charset="0"/>
                <a:cs typeface="Calibri" panose="020F0502020204030204" pitchFamily="34" charset="0"/>
              </a:rPr>
              <a:t>D) 2,0 </a:t>
            </a:r>
            <a:r>
              <a:rPr lang="ru-RU" sz="1500" dirty="0" smtClean="0">
                <a:effectLst/>
                <a:latin typeface="Calibri" panose="020F0502020204030204" pitchFamily="34" charset="0"/>
                <a:cs typeface="Calibri" panose="020F0502020204030204" pitchFamily="34" charset="0"/>
              </a:rPr>
              <a:t>г;	</a:t>
            </a:r>
          </a:p>
          <a:p>
            <a:pPr marL="361950" lvl="0" algn="just">
              <a:spcAft>
                <a:spcPts val="0"/>
              </a:spcAft>
              <a:buClr>
                <a:srgbClr val="000000"/>
              </a:buClr>
              <a:buSzPts val="1100"/>
              <a:tabLst>
                <a:tab pos="447040" algn="l"/>
              </a:tabLst>
            </a:pPr>
            <a:r>
              <a:rPr lang="uk-UA" sz="1500" dirty="0" smtClean="0">
                <a:effectLst/>
                <a:latin typeface="Calibri" panose="020F0502020204030204" pitchFamily="34" charset="0"/>
                <a:cs typeface="Calibri" panose="020F0502020204030204" pitchFamily="34" charset="0"/>
              </a:rPr>
              <a:t>Е) 1,0 г.</a:t>
            </a:r>
            <a:endParaRPr lang="ru-RU" sz="1500" dirty="0" smtClean="0">
              <a:effectLst/>
              <a:latin typeface="Calibri" panose="020F0502020204030204" pitchFamily="34" charset="0"/>
              <a:ea typeface="Century Schoolbook" panose="02040604050505020304" pitchFamily="18" charset="0"/>
              <a:cs typeface="Calibri" panose="020F0502020204030204" pitchFamily="34" charset="0"/>
            </a:endParaRPr>
          </a:p>
        </p:txBody>
      </p:sp>
      <p:sp>
        <p:nvSpPr>
          <p:cNvPr id="9" name="Rectangle 2"/>
          <p:cNvSpPr>
            <a:spLocks noChangeArrowheads="1"/>
          </p:cNvSpPr>
          <p:nvPr/>
        </p:nvSpPr>
        <p:spPr bwMode="auto">
          <a:xfrm>
            <a:off x="4846638" y="2667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1" name="Rectangle 3"/>
          <p:cNvSpPr>
            <a:spLocks noChangeArrowheads="1"/>
          </p:cNvSpPr>
          <p:nvPr/>
        </p:nvSpPr>
        <p:spPr bwMode="auto">
          <a:xfrm>
            <a:off x="4846638" y="2667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3" name="Rectangle 4"/>
          <p:cNvSpPr>
            <a:spLocks noChangeArrowheads="1"/>
          </p:cNvSpPr>
          <p:nvPr/>
        </p:nvSpPr>
        <p:spPr bwMode="auto">
          <a:xfrm>
            <a:off x="4846638" y="2667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pic>
        <p:nvPicPr>
          <p:cNvPr id="15" name="Рисунок 14"/>
          <p:cNvPicPr>
            <a:picLocks noChangeAspect="1"/>
          </p:cNvPicPr>
          <p:nvPr/>
        </p:nvPicPr>
        <p:blipFill>
          <a:blip r:embed="rId2"/>
          <a:stretch>
            <a:fillRect/>
          </a:stretch>
        </p:blipFill>
        <p:spPr>
          <a:xfrm>
            <a:off x="6742113" y="1282837"/>
            <a:ext cx="5449887" cy="2185271"/>
          </a:xfrm>
          <a:prstGeom prst="rect">
            <a:avLst/>
          </a:prstGeom>
        </p:spPr>
      </p:pic>
      <p:sp>
        <p:nvSpPr>
          <p:cNvPr id="2" name="Заголовок 1"/>
          <p:cNvSpPr>
            <a:spLocks noGrp="1"/>
          </p:cNvSpPr>
          <p:nvPr>
            <p:ph type="title"/>
          </p:nvPr>
        </p:nvSpPr>
        <p:spPr>
          <a:xfrm>
            <a:off x="1750671" y="70338"/>
            <a:ext cx="10018713" cy="428729"/>
          </a:xfrm>
        </p:spPr>
        <p:txBody>
          <a:bodyPr>
            <a:normAutofit fontScale="90000"/>
          </a:bodyPr>
          <a:lstStyle/>
          <a:p>
            <a:r>
              <a:rPr lang="uk-UA" b="1" i="1" dirty="0" smtClean="0"/>
              <a:t>12. Тести:</a:t>
            </a:r>
            <a:endParaRPr lang="uk-UA" b="1" i="1" dirty="0"/>
          </a:p>
        </p:txBody>
      </p:sp>
      <p:sp>
        <p:nvSpPr>
          <p:cNvPr id="17" name="Rectangle 5"/>
          <p:cNvSpPr>
            <a:spLocks noChangeArrowheads="1"/>
          </p:cNvSpPr>
          <p:nvPr/>
        </p:nvSpPr>
        <p:spPr bwMode="auto">
          <a:xfrm>
            <a:off x="3956050" y="27320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8" name="Прямоугольник 17"/>
          <p:cNvSpPr/>
          <p:nvPr/>
        </p:nvSpPr>
        <p:spPr>
          <a:xfrm>
            <a:off x="6760027" y="857079"/>
            <a:ext cx="5508337" cy="425758"/>
          </a:xfrm>
          <a:prstGeom prst="rect">
            <a:avLst/>
          </a:prstGeom>
        </p:spPr>
        <p:txBody>
          <a:bodyPr wrap="square">
            <a:spAutoFit/>
          </a:bodyPr>
          <a:lstStyle/>
          <a:p>
            <a:pPr indent="241300" algn="just">
              <a:lnSpc>
                <a:spcPts val="1310"/>
              </a:lnSpc>
              <a:spcAft>
                <a:spcPts val="0"/>
              </a:spcAft>
            </a:pPr>
            <a:r>
              <a:rPr lang="uk-UA" dirty="0" smtClean="0"/>
              <a:t>Проведіть </a:t>
            </a:r>
            <a:r>
              <a:rPr lang="uk-UA" dirty="0"/>
              <a:t>розрахунки кількості </a:t>
            </a:r>
            <a:r>
              <a:rPr lang="uk-UA" dirty="0" err="1" smtClean="0"/>
              <a:t>супозиторної</a:t>
            </a:r>
            <a:r>
              <a:rPr lang="uk-UA" dirty="0" smtClean="0"/>
              <a:t> </a:t>
            </a:r>
            <a:r>
              <a:rPr lang="uk-UA" dirty="0"/>
              <a:t>основи в заданих </a:t>
            </a:r>
            <a:r>
              <a:rPr lang="uk-UA" dirty="0" smtClean="0"/>
              <a:t>прописах:</a:t>
            </a:r>
            <a:endParaRPr lang="ru-RU" dirty="0">
              <a:latin typeface="Century Schoolbook" panose="02040604050505020304" pitchFamily="18" charset="0"/>
              <a:ea typeface="Century Schoolbook" panose="02040604050505020304" pitchFamily="18" charset="0"/>
              <a:cs typeface="Century Schoolbook" panose="02040604050505020304" pitchFamily="18" charset="0"/>
            </a:endParaRPr>
          </a:p>
        </p:txBody>
      </p:sp>
    </p:spTree>
    <p:extLst>
      <p:ext uri="{BB962C8B-B14F-4D97-AF65-F5344CB8AC3E}">
        <p14:creationId xmlns:p14="http://schemas.microsoft.com/office/powerpoint/2010/main" val="3968495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4310" y="2140299"/>
            <a:ext cx="10018713" cy="3650901"/>
          </a:xfrm>
        </p:spPr>
        <p:txBody>
          <a:bodyPr>
            <a:normAutofit fontScale="92500" lnSpcReduction="20000"/>
          </a:bodyPr>
          <a:lstStyle/>
          <a:p>
            <a:pPr algn="just"/>
            <a:r>
              <a:rPr lang="uk-UA" dirty="0"/>
              <a:t>1. Технологія ліків: Навчальний посібник / О. С. Марчук, Н. Б. Андрощук – Київ: Медицина, 2008. – 488 с.</a:t>
            </a:r>
            <a:endParaRPr lang="ru-RU" dirty="0"/>
          </a:p>
          <a:p>
            <a:pPr algn="just"/>
            <a:r>
              <a:rPr lang="uk-UA" dirty="0"/>
              <a:t>2. Технологія ліків. Навчально-методичний посібник: Навчальний посібник для вищих навчальних закладів / О. І. Тихонов, П. А. Логвин, С. О. Тихонова, О. В. </a:t>
            </a:r>
            <a:r>
              <a:rPr lang="uk-UA" dirty="0" err="1"/>
              <a:t>Мазулін</a:t>
            </a:r>
            <a:r>
              <a:rPr lang="uk-UA" dirty="0"/>
              <a:t>, Т. Г. </a:t>
            </a:r>
            <a:r>
              <a:rPr lang="uk-UA" dirty="0" err="1"/>
              <a:t>Ярних</a:t>
            </a:r>
            <a:r>
              <a:rPr lang="uk-UA" dirty="0"/>
              <a:t>, О. С. Шпичак, О. М. </a:t>
            </a:r>
            <a:r>
              <a:rPr lang="uk-UA" dirty="0" err="1"/>
              <a:t>Котенко</a:t>
            </a:r>
            <a:r>
              <a:rPr lang="uk-UA" dirty="0"/>
              <a:t>; За редакцією О. І. Тихонова – Харківський: </a:t>
            </a:r>
            <a:r>
              <a:rPr lang="uk-UA" dirty="0" err="1"/>
              <a:t>НФаУ</a:t>
            </a:r>
            <a:r>
              <a:rPr lang="uk-UA" dirty="0"/>
              <a:t>; Оригінал, 2009. – 432 с.</a:t>
            </a:r>
            <a:endParaRPr lang="en-US" dirty="0"/>
          </a:p>
          <a:p>
            <a:pPr algn="just"/>
            <a:r>
              <a:rPr lang="en-US" dirty="0"/>
              <a:t>3. </a:t>
            </a:r>
            <a:r>
              <a:rPr lang="uk-UA" dirty="0"/>
              <a:t>Практикум з аптечної технології ліків/ О. І. Тихонов, С.О. Тихонов, О.П. </a:t>
            </a:r>
            <a:r>
              <a:rPr lang="uk-UA" dirty="0" err="1"/>
              <a:t>Гудзенко</a:t>
            </a:r>
            <a:r>
              <a:rPr lang="uk-UA" dirty="0"/>
              <a:t>; За редакцією О. І. Тихонова – Харківський: </a:t>
            </a:r>
            <a:r>
              <a:rPr lang="uk-UA" dirty="0" err="1"/>
              <a:t>НФаУ</a:t>
            </a:r>
            <a:r>
              <a:rPr lang="uk-UA" dirty="0"/>
              <a:t>; Оригінал, 2014-448с</a:t>
            </a:r>
            <a:r>
              <a:rPr lang="uk-UA" dirty="0" smtClean="0"/>
              <a:t>.</a:t>
            </a:r>
          </a:p>
          <a:p>
            <a:pPr algn="just"/>
            <a:r>
              <a:rPr lang="ru-RU" dirty="0" smtClean="0"/>
              <a:t>4. </a:t>
            </a:r>
            <a:r>
              <a:rPr lang="ru-RU" dirty="0" err="1" smtClean="0"/>
              <a:t>Лекція</a:t>
            </a:r>
            <a:r>
              <a:rPr lang="ru-RU" dirty="0" smtClean="0"/>
              <a:t> </a:t>
            </a:r>
            <a:r>
              <a:rPr lang="ru-RU" dirty="0"/>
              <a:t>для </a:t>
            </a:r>
            <a:r>
              <a:rPr lang="ru-RU" dirty="0" err="1"/>
              <a:t>студентів</a:t>
            </a:r>
            <a:r>
              <a:rPr lang="ru-RU" dirty="0"/>
              <a:t> </a:t>
            </a:r>
            <a:r>
              <a:rPr lang="ru-RU" dirty="0" err="1"/>
              <a:t>спеціальності</a:t>
            </a:r>
            <a:r>
              <a:rPr lang="ru-RU" dirty="0"/>
              <a:t> «</a:t>
            </a:r>
            <a:r>
              <a:rPr lang="ru-RU" dirty="0" err="1"/>
              <a:t>Клінічна</a:t>
            </a:r>
            <a:r>
              <a:rPr lang="ru-RU" dirty="0"/>
              <a:t> </a:t>
            </a:r>
            <a:r>
              <a:rPr lang="ru-RU" dirty="0" err="1"/>
              <a:t>фармація</a:t>
            </a:r>
            <a:r>
              <a:rPr lang="ru-RU" dirty="0"/>
              <a:t>» </a:t>
            </a:r>
            <a:r>
              <a:rPr lang="ru-RU" dirty="0" smtClean="0"/>
              <a:t>«</a:t>
            </a:r>
            <a:r>
              <a:rPr lang="ru-RU" dirty="0" err="1" smtClean="0"/>
              <a:t>Супозиторії</a:t>
            </a:r>
            <a:r>
              <a:rPr lang="ru-RU" dirty="0" smtClean="0"/>
              <a:t>»</a:t>
            </a:r>
            <a:r>
              <a:rPr lang="uk-UA" dirty="0"/>
              <a:t>-Харківський: </a:t>
            </a:r>
            <a:r>
              <a:rPr lang="uk-UA" dirty="0" err="1"/>
              <a:t>НФаУ</a:t>
            </a:r>
            <a:r>
              <a:rPr lang="uk-UA" dirty="0"/>
              <a:t>., </a:t>
            </a:r>
            <a:r>
              <a:rPr lang="uk-UA" dirty="0" smtClean="0"/>
              <a:t>2009-39с</a:t>
            </a:r>
            <a:r>
              <a:rPr lang="uk-UA" dirty="0"/>
              <a:t>.</a:t>
            </a:r>
            <a:endParaRPr lang="ru-RU" dirty="0"/>
          </a:p>
          <a:p>
            <a:pPr algn="just"/>
            <a:endParaRPr lang="uk-UA" dirty="0"/>
          </a:p>
          <a:p>
            <a:endParaRPr lang="uk-UA" dirty="0"/>
          </a:p>
        </p:txBody>
      </p:sp>
      <p:sp>
        <p:nvSpPr>
          <p:cNvPr id="4" name="Заголовок 1"/>
          <p:cNvSpPr>
            <a:spLocks noGrp="1"/>
          </p:cNvSpPr>
          <p:nvPr>
            <p:ph type="title"/>
          </p:nvPr>
        </p:nvSpPr>
        <p:spPr>
          <a:xfrm>
            <a:off x="1484311" y="685800"/>
            <a:ext cx="10018713" cy="670727"/>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uk-UA" b="1" dirty="0">
                <a:solidFill>
                  <a:schemeClr val="tx1"/>
                </a:solidFill>
              </a:rPr>
              <a:t>Список літератури:</a:t>
            </a:r>
            <a:endParaRPr lang="uk-UA" dirty="0"/>
          </a:p>
        </p:txBody>
      </p:sp>
    </p:spTree>
    <p:extLst>
      <p:ext uri="{BB962C8B-B14F-4D97-AF65-F5344CB8AC3E}">
        <p14:creationId xmlns:p14="http://schemas.microsoft.com/office/powerpoint/2010/main" val="39729182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Параллакс">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Параллакс</Template>
  <TotalTime>208</TotalTime>
  <Words>1469</Words>
  <Application>Microsoft Office PowerPoint</Application>
  <PresentationFormat>Широкоэкранный</PresentationFormat>
  <Paragraphs>157</Paragraphs>
  <Slides>29</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29</vt:i4>
      </vt:variant>
    </vt:vector>
  </HeadingPairs>
  <TitlesOfParts>
    <vt:vector size="34" baseType="lpstr">
      <vt:lpstr>Arial</vt:lpstr>
      <vt:lpstr>Calibri</vt:lpstr>
      <vt:lpstr>Century Schoolbook</vt:lpstr>
      <vt:lpstr>Corbel</vt:lpstr>
      <vt:lpstr>Параллакс</vt:lpstr>
      <vt:lpstr>Презентация PowerPoint</vt:lpstr>
      <vt:lpstr>План</vt:lpstr>
      <vt:lpstr>Презентация PowerPoint</vt:lpstr>
      <vt:lpstr>2. Стадії приготування супозиторіїв методом виливання.</vt:lpstr>
      <vt:lpstr>2. Стадії приготування супозиторіїв методом виливання.</vt:lpstr>
      <vt:lpstr>Презентация PowerPoint</vt:lpstr>
      <vt:lpstr>4. АЛГОРИТМ практичної технології супозиторіїв методом виливання</vt:lpstr>
      <vt:lpstr>Презентация PowerPoint</vt:lpstr>
      <vt:lpstr>5. Вага супозиторія</vt:lpstr>
      <vt:lpstr>6. Коефіцієнти заміщення жирових та желатино-гліцеринових основ для деяких лікарських засобів</vt:lpstr>
      <vt:lpstr>6. Коефіцієнти заміщення жирових та желатино-гліцеринових основ для деяких лікарських засобів</vt:lpstr>
      <vt:lpstr>7. Приготування супозиторіїв на гідрофобних основах.</vt:lpstr>
      <vt:lpstr>Презентация PowerPoint</vt:lpstr>
      <vt:lpstr>7.2. Приклад 2:</vt:lpstr>
      <vt:lpstr>Презентация PowerPoint</vt:lpstr>
      <vt:lpstr>Презентация PowerPoint</vt:lpstr>
      <vt:lpstr>7.4. Приклад 4</vt:lpstr>
      <vt:lpstr>Технологія пригтування супозиторію Анузол</vt:lpstr>
      <vt:lpstr>Презентация PowerPoint</vt:lpstr>
      <vt:lpstr>Презентация PowerPoint</vt:lpstr>
      <vt:lpstr>8. Приготування супозиторіїв на гідрофільних основах.</vt:lpstr>
      <vt:lpstr>Презентация PowerPoint</vt:lpstr>
      <vt:lpstr>8.2. Приклад 1</vt:lpstr>
      <vt:lpstr>8.3. Приклад 2:</vt:lpstr>
      <vt:lpstr>9. КОНТРОЛЬ ЯКОСТІ СУПОЗИТОРІЇВ </vt:lpstr>
      <vt:lpstr>10. ТЕСТ НА РОЗПАДАННЯ СУПОЗИТОРІЇВ </vt:lpstr>
      <vt:lpstr>11. ПИТАННЯ ДЛЯ САМОКОНТРОЛЮ </vt:lpstr>
      <vt:lpstr>12. Тести:</vt:lpstr>
      <vt:lpstr>Список літератури: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21</cp:revision>
  <dcterms:created xsi:type="dcterms:W3CDTF">2021-02-26T08:00:48Z</dcterms:created>
  <dcterms:modified xsi:type="dcterms:W3CDTF">2021-02-26T11:29:09Z</dcterms:modified>
</cp:coreProperties>
</file>